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44" r:id="rId3"/>
    <p:sldMasterId id="2147483756" r:id="rId4"/>
    <p:sldMasterId id="2147483768" r:id="rId5"/>
    <p:sldMasterId id="2147483780" r:id="rId6"/>
    <p:sldMasterId id="2147483792" r:id="rId7"/>
    <p:sldMasterId id="2147483804" r:id="rId8"/>
    <p:sldMasterId id="2147483816" r:id="rId9"/>
  </p:sldMasterIdLst>
  <p:notesMasterIdLst>
    <p:notesMasterId r:id="rId25"/>
  </p:notesMasterIdLst>
  <p:handoutMasterIdLst>
    <p:handoutMasterId r:id="rId26"/>
  </p:handout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notesViewPr>
    <p:cSldViewPr>
      <p:cViewPr varScale="1">
        <p:scale>
          <a:sx n="69" d="100"/>
          <a:sy n="69" d="100"/>
        </p:scale>
        <p:origin x="-2838"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3C34690-ED84-4688-87AA-D92C98999725}" type="datetimeFigureOut">
              <a:rPr lang="en-US" smtClean="0"/>
              <a:t>3/26/2012</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DHARMENDRA SHARMA</a:t>
            </a:r>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7430EC4-5C7E-41C7-85B2-972DF81D0518}" type="slidenum">
              <a:rPr lang="en-IN" smtClean="0"/>
              <a:t>‹#›</a:t>
            </a:fld>
            <a:endParaRPr lang="en-IN"/>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3381EA-AC4E-4756-AB6C-B5280A9D1D05}" type="datetimeFigureOut">
              <a:rPr lang="en-US" smtClean="0"/>
              <a:t>3/26/2012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DHARMENDRA SHARMA</a:t>
            </a: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57A5A4-FA57-435F-9507-C53D9F33CA9C}" type="slidenum">
              <a:rPr lang="en-IN" smtClean="0"/>
              <a:t>‹#›</a:t>
            </a:fld>
            <a:endParaRPr lang="en-IN"/>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3057A5A4-FA57-435F-9507-C53D9F33CA9C}" type="slidenum">
              <a:rPr lang="en-IN" smtClean="0"/>
              <a:t>1</a:t>
            </a:fld>
            <a:endParaRPr lang="en-IN"/>
          </a:p>
        </p:txBody>
      </p:sp>
      <p:sp>
        <p:nvSpPr>
          <p:cNvPr id="5" name="Footer Placeholder 4"/>
          <p:cNvSpPr>
            <a:spLocks noGrp="1"/>
          </p:cNvSpPr>
          <p:nvPr>
            <p:ph type="ftr" sz="quarter" idx="11"/>
          </p:nvPr>
        </p:nvSpPr>
        <p:spPr/>
        <p:txBody>
          <a:bodyPr/>
          <a:lstStyle/>
          <a:p>
            <a:r>
              <a:rPr lang="en-IN" smtClean="0"/>
              <a:t>DHARMENDRA SHARMA</a:t>
            </a:r>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27178AB-1AE3-475A-B4D6-5757AFBBD393}" type="datetime1">
              <a:rPr lang="en-US" smtClean="0"/>
              <a:t>3/26/2012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DHARMENDRA SHARMA</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27178AB-1AE3-475A-B4D6-5757AFBBD393}" type="datetime1">
              <a:rPr lang="en-US" smtClean="0"/>
              <a:t>3/26/2012</a:t>
            </a:fld>
            <a:endParaRPr lang="en-US"/>
          </a:p>
        </p:txBody>
      </p:sp>
      <p:sp>
        <p:nvSpPr>
          <p:cNvPr id="17" name="Footer Placeholder 16"/>
          <p:cNvSpPr>
            <a:spLocks noGrp="1"/>
          </p:cNvSpPr>
          <p:nvPr>
            <p:ph type="ftr" sz="quarter" idx="11"/>
          </p:nvPr>
        </p:nvSpPr>
        <p:spPr/>
        <p:txBody>
          <a:bodyPr/>
          <a:lstStyle/>
          <a:p>
            <a:r>
              <a:rPr lang="en-US" smtClean="0"/>
              <a:t>DHARMENDRA SHARMA</a:t>
            </a: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4" name="Date Placeholder 3"/>
          <p:cNvSpPr>
            <a:spLocks noGrp="1"/>
          </p:cNvSpPr>
          <p:nvPr>
            <p:ph type="dt" sz="half" idx="10"/>
          </p:nvPr>
        </p:nvSpPr>
        <p:spPr/>
        <p:txBody>
          <a:bodyPr/>
          <a:lstStyle/>
          <a:p>
            <a:fld id="{17972E5E-C9CE-4FAF-9234-DC0407537EA0}" type="datetime1">
              <a:rPr lang="en-US" smtClean="0"/>
              <a:t>3/26/2012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lang="en-US" smtClean="0"/>
              <a:t>DHARMENDRA SHARMA</a:t>
            </a: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lang="en-US" smtClean="0"/>
              <a:t>DHARMENDRA SHARMA</a:t>
            </a:r>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advClick="0" advTm="5000">
    <p:wheel spokes="3"/>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31262549-D18E-4276-9C6C-B3AB8C7436A9}" type="datetime1">
              <a:rPr lang="en-US" smtClean="0"/>
              <a:t>3/26/2012</a:t>
            </a:fld>
            <a:endParaRPr lang="en-US"/>
          </a:p>
        </p:txBody>
      </p:sp>
      <p:sp>
        <p:nvSpPr>
          <p:cNvPr id="6" name="Footer Placeholder 5"/>
          <p:cNvSpPr>
            <a:spLocks noGrp="1"/>
          </p:cNvSpPr>
          <p:nvPr>
            <p:ph type="ftr" sz="quarter" idx="11"/>
          </p:nvPr>
        </p:nvSpPr>
        <p:spPr>
          <a:xfrm>
            <a:off x="301752" y="6410848"/>
            <a:ext cx="3584448" cy="365760"/>
          </a:xfrm>
        </p:spPr>
        <p:txBody>
          <a:bodyPr/>
          <a:lstStyle/>
          <a:p>
            <a:r>
              <a:rPr lang="en-US" smtClean="0"/>
              <a:t>DHARMENDRA SHARMA</a:t>
            </a:r>
            <a:endParaRPr lang="en-US"/>
          </a:p>
        </p:txBody>
      </p:sp>
    </p:spTree>
  </p:cSld>
  <p:clrMapOvr>
    <a:masterClrMapping/>
  </p:clrMapOvr>
  <p:transition advClick="0" advTm="5000">
    <p:wheel spokes="3"/>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27178AB-1AE3-475A-B4D6-5757AFBBD393}" type="datetime1">
              <a:rPr lang="en-US" smtClean="0"/>
              <a:t>3/26/2012</a:t>
            </a:fld>
            <a:endParaRPr lang="en-US"/>
          </a:p>
        </p:txBody>
      </p:sp>
      <p:sp>
        <p:nvSpPr>
          <p:cNvPr id="19" name="Footer Placeholder 18"/>
          <p:cNvSpPr>
            <a:spLocks noGrp="1"/>
          </p:cNvSpPr>
          <p:nvPr>
            <p:ph type="ftr" sz="quarter" idx="11"/>
          </p:nvPr>
        </p:nvSpPr>
        <p:spPr/>
        <p:txBody>
          <a:bodyPr/>
          <a:lstStyle/>
          <a:p>
            <a:r>
              <a:rPr lang="en-US" smtClean="0"/>
              <a:t>DHARMENDRA SHARMA</a:t>
            </a:r>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p>
            <a:r>
              <a:rPr lang="en-US" smtClean="0"/>
              <a:t>DHARMENDRA SHARMA</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1262549-D18E-4276-9C6C-B3AB8C7436A9}"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advClick="0" advTm="5000">
    <p:wheel spokes="3"/>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E27178AB-1AE3-475A-B4D6-5757AFBBD393}" type="datetime1">
              <a:rPr lang="en-US" smtClean="0"/>
              <a:t>3/26/2012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r>
              <a:rPr lang="en-US" smtClean="0"/>
              <a:t>DHARMENDRA SHARMA</a:t>
            </a:r>
            <a:endParaRPr lang="en-US"/>
          </a:p>
        </p:txBody>
      </p:sp>
    </p:spTree>
  </p:cSld>
  <p:clrMapOvr>
    <a:masterClrMapping/>
  </p:clrMapOvr>
  <p:transition advClick="0" advTm="5000">
    <p:wheel spokes="3"/>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17972E5E-C9CE-4FAF-9234-DC0407537EA0}" type="datetime1">
              <a:rPr lang="en-US" smtClean="0"/>
              <a:t>3/26/2012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r>
              <a:rPr lang="en-US" smtClean="0"/>
              <a:t>DHARMENDRA SHARMA</a:t>
            </a:r>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advClick="0" advTm="5000">
    <p:wheel spokes="3"/>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extLst/>
          </a:lstStyle>
          <a:p>
            <a:r>
              <a:rPr lang="en-US" smtClean="0"/>
              <a:t>DHARMENDRA SHARMA</a:t>
            </a:r>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extLst/>
          </a:lstStyle>
          <a:p>
            <a:r>
              <a:rPr lang="en-US" smtClean="0"/>
              <a:t>DHARMENDRA SHARMA</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advClick="0" advTm="5000">
    <p:wheel spokes="3"/>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extLst/>
          </a:lstStyle>
          <a:p>
            <a:r>
              <a:rPr lang="en-US" smtClean="0"/>
              <a:t>DHARMENDRA SHARMA</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CBD1DBA8-EC5E-4EF6-A877-1234AF69A4DC}" type="datetime1">
              <a:rPr lang="en-US" smtClean="0"/>
              <a:t>3/26/2012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r>
              <a:rPr lang="en-US" smtClean="0"/>
              <a:t>DHARMENDRA SHARMA</a:t>
            </a:r>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31262549-D18E-4276-9C6C-B3AB8C7436A9}" type="datetime1">
              <a:rPr lang="en-US" smtClean="0"/>
              <a:t>3/26/2012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r>
              <a:rPr lang="en-US" smtClean="0"/>
              <a:t>DHARMENDRA SHARMA</a:t>
            </a:r>
            <a:endParaRPr lang="en-US"/>
          </a:p>
        </p:txBody>
      </p:sp>
    </p:spTree>
  </p:cSld>
  <p:clrMapOvr>
    <a:masterClrMapping/>
  </p:clrMapOvr>
  <p:transition advClick="0" advTm="5000">
    <p:wheel spokes="3"/>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27178AB-1AE3-475A-B4D6-5757AFBBD393}" type="datetime1">
              <a:rPr lang="en-US" smtClean="0"/>
              <a:t>3/26/2012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en-US" smtClean="0"/>
              <a:t>DHARMENDRA SHARMA</a:t>
            </a:r>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advTm="5000">
    <p:wheel spokes="3"/>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7972E5E-C9CE-4FAF-9234-DC0407537EA0}" type="datetime1">
              <a:rPr lang="en-US" smtClean="0"/>
              <a:t>3/26/2012</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r>
              <a:rPr lang="en-US" smtClean="0"/>
              <a:t>DHARMENDRA SHARMA</a:t>
            </a:r>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612ED35-4140-44D5-A2F9-B3C4A27A8C0D}" type="datetime1">
              <a:rPr lang="en-US" smtClean="0"/>
              <a:t>3/26/2012</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r>
              <a:rPr lang="en-US" smtClean="0"/>
              <a:t>DHARMENDRA SHARMA</a:t>
            </a:r>
            <a:endParaRPr lang="en-US"/>
          </a:p>
        </p:txBody>
      </p:sp>
    </p:spTree>
  </p:cSld>
  <p:clrMapOvr>
    <a:masterClrMapping/>
  </p:clrMapOvr>
  <p:transition advClick="0" advTm="5000">
    <p:wheel spokes="3"/>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2042A6F-47A9-400C-8CE1-F51FE6C4967B}" type="datetime1">
              <a:rPr lang="en-US" smtClean="0"/>
              <a:t>3/26/2012</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r>
              <a:rPr lang="en-US" smtClean="0"/>
              <a:t>DHARMENDRA SHARMA</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advClick="0" advTm="5000">
    <p:wheel spokes="3"/>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extLst/>
          </a:lstStyle>
          <a:p>
            <a:r>
              <a:rPr lang="en-US" smtClean="0"/>
              <a:t>DHARMENDRA SHARMA</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advTm="5000">
    <p:wheel spokes="3"/>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1262549-D18E-4276-9C6C-B3AB8C7436A9}" type="datetime1">
              <a:rPr lang="en-US" smtClean="0"/>
              <a:t>3/26/2012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r>
              <a:rPr lang="en-US" smtClean="0"/>
              <a:t>DHARMENDRA SHARMA</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a:xfrm>
            <a:off x="457201" y="6248207"/>
            <a:ext cx="5573483" cy="365125"/>
          </a:xfrm>
        </p:spPr>
        <p:txBody>
          <a:bodyPr/>
          <a:lstStyle/>
          <a:p>
            <a:r>
              <a:rPr lang="en-US" smtClean="0"/>
              <a:t>DHARMENDRA SHARMA</a:t>
            </a:r>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E27178AB-1AE3-475A-B4D6-5757AFBBD393}" type="datetime1">
              <a:rPr lang="en-US" smtClean="0"/>
              <a:t>3/26/2012</a:t>
            </a:fld>
            <a:endParaRPr lang="en-US"/>
          </a:p>
        </p:txBody>
      </p:sp>
      <p:sp>
        <p:nvSpPr>
          <p:cNvPr id="8" name="Footer Placeholder 7"/>
          <p:cNvSpPr>
            <a:spLocks noGrp="1"/>
          </p:cNvSpPr>
          <p:nvPr>
            <p:ph type="ftr" sz="quarter" idx="11"/>
          </p:nvPr>
        </p:nvSpPr>
        <p:spPr/>
        <p:txBody>
          <a:bodyPr/>
          <a:lstStyle>
            <a:extLst/>
          </a:lstStyle>
          <a:p>
            <a:r>
              <a:rPr lang="en-US" smtClean="0"/>
              <a:t>DHARMENDRA SHARMA</a:t>
            </a:r>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extLst/>
          </a:lstStyle>
          <a:p>
            <a:r>
              <a:rPr lang="en-US" smtClean="0"/>
              <a:t>DHARMENDRA SHARMA</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extLst/>
          </a:lstStyle>
          <a:p>
            <a:r>
              <a:rPr lang="en-US" smtClean="0"/>
              <a:t>DHARMENDRA SHARMA</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extLst/>
          </a:lstStyle>
          <a:p>
            <a:r>
              <a:rPr lang="en-US" smtClean="0"/>
              <a:t>DHARMENDRA SHARMA</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extLst/>
          </a:lstStyle>
          <a:p>
            <a:r>
              <a:rPr lang="en-US" smtClean="0"/>
              <a:t>DHARMENDRA SHARMA</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262549-D18E-4276-9C6C-B3AB8C7436A9}"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transition advClick="0" advTm="5000">
    <p:wheel spokes="3"/>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extLst/>
          </a:lstStyle>
          <a:p>
            <a:r>
              <a:rPr lang="en-US" smtClean="0"/>
              <a:t>DHARMENDRA SHARMA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27178AB-1AE3-475A-B4D6-5757AFBBD393}" type="datetime1">
              <a:rPr lang="en-US" smtClean="0"/>
              <a:t>3/26/2012</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r>
              <a:rPr lang="en-US" smtClean="0"/>
              <a:t>DHARMENDRA SHARMA</a:t>
            </a:r>
            <a:endParaRPr lang="en-US"/>
          </a:p>
        </p:txBody>
      </p:sp>
    </p:spTree>
  </p:cSld>
  <p:clrMapOvr>
    <a:masterClrMapping/>
  </p:clrMapOvr>
  <p:transition advClick="0" advTm="5000">
    <p:wheel spokes="3"/>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0FE09B63-68D2-4D4B-9EE4-43F629DA7A4A}" type="datetime1">
              <a:rPr lang="en-US" smtClean="0"/>
              <a:t>3/26/2012</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r>
              <a:rPr lang="en-US" smtClean="0"/>
              <a:t>DHARMENDRA SHARMA</a:t>
            </a:r>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advClick="0" advTm="5000">
    <p:wheel spokes="3"/>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5000">
    <p:wheel spokes="3"/>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extLst/>
          </a:lstStyle>
          <a:p>
            <a:r>
              <a:rPr lang="en-US" smtClean="0"/>
              <a:t>DHARMENDRA SHARMA</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advTm="5000">
    <p:wheel spokes="3"/>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r>
              <a:rPr lang="en-US" smtClean="0"/>
              <a:t>DHARMENDRA SHARMA</a:t>
            </a:r>
            <a:endParaRPr lang="en-US"/>
          </a:p>
        </p:txBody>
      </p:sp>
      <p:sp>
        <p:nvSpPr>
          <p:cNvPr id="7" name="Date Placeholder 6"/>
          <p:cNvSpPr>
            <a:spLocks noGrp="1"/>
          </p:cNvSpPr>
          <p:nvPr>
            <p:ph type="dt" sz="half" idx="10"/>
          </p:nvPr>
        </p:nvSpPr>
        <p:spPr/>
        <p:txBody>
          <a:bodyPr/>
          <a:lstStyle/>
          <a:p>
            <a:fld id="{12042A6F-47A9-400C-8CE1-F51FE6C4967B}" type="datetime1">
              <a:rPr lang="en-US" smtClean="0"/>
              <a:t>3/26/2012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advClick="0" advTm="5000">
    <p:wheel spokes="3"/>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advClick="0" advTm="5000">
    <p:wheel spokes="3"/>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CBD1DBA8-EC5E-4EF6-A877-1234AF69A4DC}" type="datetime1">
              <a:rPr lang="en-US" smtClean="0"/>
              <a:t>3/26/2012</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r>
              <a:rPr lang="en-US" smtClean="0"/>
              <a:t>DHARMENDRA SHARMA</a:t>
            </a:r>
            <a:endParaRPr lang="en-US"/>
          </a:p>
        </p:txBody>
      </p:sp>
    </p:spTree>
  </p:cSld>
  <p:clrMapOvr>
    <a:masterClrMapping/>
  </p:clrMapOvr>
  <p:transition advClick="0" advTm="5000">
    <p:wheel spokes="3"/>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31262549-D18E-4276-9C6C-B3AB8C7436A9}" type="datetime1">
              <a:rPr lang="en-US" smtClean="0"/>
              <a:t>3/26/2012</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r>
              <a:rPr lang="en-US" smtClean="0"/>
              <a:t>DHARMENDRA SHARMA</a:t>
            </a:r>
            <a:endParaRPr lang="en-US"/>
          </a:p>
        </p:txBody>
      </p:sp>
    </p:spTree>
  </p:cSld>
  <p:clrMapOvr>
    <a:masterClrMapping/>
  </p:clrMapOvr>
  <p:transition advClick="0" advTm="5000">
    <p:wheel spokes="3"/>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E27178AB-1AE3-475A-B4D6-5757AFBBD393}" type="datetime1">
              <a:rPr lang="en-US" smtClean="0"/>
              <a:t>3/26/2012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smtClean="0"/>
              <a:t>DHARMENDRA SHARMA</a:t>
            </a: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0FE09B63-68D2-4D4B-9EE4-43F629DA7A4A}" type="datetime1">
              <a:rPr lang="en-US" smtClean="0"/>
              <a:t>3/26/2012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DHARMENDRA SHARMA</a:t>
            </a:r>
            <a:endParaRPr lang="en-US"/>
          </a:p>
        </p:txBody>
      </p:sp>
    </p:spTree>
  </p:cSld>
  <p:clrMapOvr>
    <a:masterClrMapping/>
  </p:clrMapOvr>
  <p:transition advClick="0" advTm="5000">
    <p:wheel spokes="3"/>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p:txBody>
          <a:bodyPr/>
          <a:lstStyle>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DHARMENDRA SHARMA</a:t>
            </a: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advClick="0" advTm="5000">
    <p:wheel spokes="3"/>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p>
            <a:r>
              <a:rPr lang="en-US" smtClean="0"/>
              <a:t>DHARMENDRA SHARMA</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advClick="0" advTm="5000">
    <p:wheel spokes="3"/>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5A4CE32-1895-4EE9-B95E-E35D10B1AEE9}" type="datetime1">
              <a:rPr lang="en-US" smtClean="0"/>
              <a:t>3/26/2012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DHARMENDRA SHARMA</a:t>
            </a:r>
            <a:endParaRPr lang="en-US"/>
          </a:p>
        </p:txBody>
      </p:sp>
    </p:spTree>
  </p:cSld>
  <p:clrMapOvr>
    <a:masterClrMapping/>
  </p:clrMapOvr>
  <p:transition advClick="0" advTm="5000">
    <p:wheel spokes="3"/>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BD1DBA8-EC5E-4EF6-A877-1234AF69A4DC}" type="datetime1">
              <a:rPr lang="en-US" smtClean="0"/>
              <a:t>3/26/2012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DHARMENDRA SHARMA</a:t>
            </a:r>
            <a:endParaRPr lang="en-US"/>
          </a:p>
        </p:txBody>
      </p:sp>
    </p:spTree>
  </p:cSld>
  <p:clrMapOvr>
    <a:overrideClrMapping bg1="lt1" tx1="dk1" bg2="lt2" tx2="dk2" accent1="accent1" accent2="accent2" accent3="accent3" accent4="accent4" accent5="accent5" accent6="accent6" hlink="hlink" folHlink="folHlink"/>
  </p:clrMapOvr>
  <p:transition advClick="0" advTm="5000">
    <p:wheel spokes="3"/>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1262549-D18E-4276-9C6C-B3AB8C7436A9}" type="datetime1">
              <a:rPr lang="en-US" smtClean="0"/>
              <a:t>3/26/2012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DHARMENDRA SHARMA</a:t>
            </a:r>
            <a:endParaRPr lang="en-US"/>
          </a:p>
        </p:txBody>
      </p:sp>
    </p:spTree>
  </p:cSld>
  <p:clrMapOvr>
    <a:masterClrMapping/>
  </p:clrMapOvr>
  <p:transition advClick="0" advTm="5000">
    <p:wheel spokes="3"/>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27178AB-1AE3-475A-B4D6-5757AFBBD393}"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1262549-D18E-4276-9C6C-B3AB8C7436A9}" type="datetime1">
              <a:rPr lang="en-US" smtClean="0"/>
              <a:t>3/26/2012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DHARMENDRA SHARMA</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advTm="5000">
    <p:wheel spokes="3"/>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FE09B63-68D2-4D4B-9EE4-43F629DA7A4A}"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972E5E-C9CE-4FAF-9234-DC0407537EA0}"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612ED35-4140-44D5-A2F9-B3C4A27A8C0D}"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2042A6F-47A9-400C-8CE1-F51FE6C4967B}" type="datetime1">
              <a:rPr lang="en-US" smtClean="0"/>
              <a:t>3/26/2012</a:t>
            </a:fld>
            <a:endParaRPr lang="en-US"/>
          </a:p>
        </p:txBody>
      </p:sp>
      <p:sp>
        <p:nvSpPr>
          <p:cNvPr id="8" name="Footer Placeholder 7"/>
          <p:cNvSpPr>
            <a:spLocks noGrp="1"/>
          </p:cNvSpPr>
          <p:nvPr>
            <p:ph type="ftr" sz="quarter" idx="11"/>
          </p:nvPr>
        </p:nvSpPr>
        <p:spPr/>
        <p:txBody>
          <a:bodyPr/>
          <a:lstStyle/>
          <a:p>
            <a:r>
              <a:rPr lang="en-US" smtClean="0"/>
              <a:t>DHARMENDRA SHARMA</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5A4CE32-1895-4EE9-B95E-E35D10B1AEE9}" type="datetime1">
              <a:rPr lang="en-US" smtClean="0"/>
              <a:t>3/26/2012</a:t>
            </a:fld>
            <a:endParaRPr lang="en-US"/>
          </a:p>
        </p:txBody>
      </p:sp>
      <p:sp>
        <p:nvSpPr>
          <p:cNvPr id="4" name="Footer Placeholder 3"/>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52F43-595A-4D2D-BC17-CEC6E6BBE2B7}" type="datetime1">
              <a:rPr lang="en-US" smtClean="0"/>
              <a:t>3/26/2012</a:t>
            </a:fld>
            <a:endParaRPr lang="en-US"/>
          </a:p>
        </p:txBody>
      </p:sp>
      <p:sp>
        <p:nvSpPr>
          <p:cNvPr id="3" name="Footer Placeholder 2"/>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D1DBA8-EC5E-4EF6-A877-1234AF69A4DC}"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262549-D18E-4276-9C6C-B3AB8C7436A9}" type="datetime1">
              <a:rPr lang="en-US" smtClean="0"/>
              <a:t>3/26/2012</a:t>
            </a:fld>
            <a:endParaRPr lang="en-US"/>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C126FB9-349B-48E0-9F68-FC0F3A35040C}"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3A8453D-F506-4803-BD35-B77619438CE8}" type="datetime1">
              <a:rPr lang="en-US" smtClean="0"/>
              <a:t>3/26/2012</a:t>
            </a:fld>
            <a:endParaRPr lang="en-US"/>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5000">
    <p:wheel spokes="3"/>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22B903D-DEF9-48A0-BD18-9344F93ACC8D}" type="datetime1">
              <a:rPr lang="en-US" smtClean="0"/>
              <a:t>3/26/2012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DHARMENDRA SHARMA</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advClick="0" advTm="5000">
    <p:wheel spokes="3"/>
  </p:transition>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22B903D-DEF9-48A0-BD18-9344F93ACC8D}" type="datetime1">
              <a:rPr lang="en-US" smtClean="0"/>
              <a:t>3/26/2012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DHARMENDRA SHARMA</a:t>
            </a: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advClick="0" advTm="5000">
    <p:wheel spokes="3"/>
  </p:transition>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2B903D-DEF9-48A0-BD18-9344F93ACC8D}" type="datetime1">
              <a:rPr lang="en-US" smtClean="0"/>
              <a:t>3/26/2012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DHARMENDRA SHARMA</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advClick="0" advTm="5000">
    <p:wheel spokes="3"/>
  </p:transition>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r>
              <a:rPr lang="en-US" smtClean="0"/>
              <a:t>DHARMENDRA SHARMA</a:t>
            </a:r>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622B903D-DEF9-48A0-BD18-9344F93ACC8D}" type="datetime1">
              <a:rPr lang="en-US" smtClean="0"/>
              <a:t>3/26/2012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advClick="0" advTm="5000">
    <p:wheel spokes="3"/>
  </p:transition>
  <p:hf hd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22B903D-DEF9-48A0-BD18-9344F93ACC8D}" type="datetime1">
              <a:rPr lang="en-US" smtClean="0"/>
              <a:t>3/26/2012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en-US" smtClean="0"/>
              <a:t>DHARMENDRA SHARMA</a:t>
            </a:r>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advClick="0" advTm="5000">
    <p:wheel spokes="3"/>
  </p:transition>
  <p:hf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22B903D-DEF9-48A0-BD18-9344F93ACC8D}" type="datetime1">
              <a:rPr lang="en-US" smtClean="0"/>
              <a:t>3/26/2012</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r>
              <a:rPr lang="en-US" smtClean="0"/>
              <a:t>DHARMENDRA SHARMA</a:t>
            </a:r>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advClick="0" advTm="5000">
    <p:wheel spokes="3"/>
  </p:transition>
  <p:hf hd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22B903D-DEF9-48A0-BD18-9344F93ACC8D}" type="datetime1">
              <a:rPr lang="en-US" smtClean="0"/>
              <a:t>3/26/2012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r>
              <a:rPr lang="en-US" smtClean="0"/>
              <a:t>DHARMENDRA SHARMA</a:t>
            </a:r>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advClick="0" advTm="5000">
    <p:wheel spokes="3"/>
  </p:transition>
  <p:hf hd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22B903D-DEF9-48A0-BD18-9344F93ACC8D}" type="datetime1">
              <a:rPr lang="en-US" smtClean="0"/>
              <a:t>3/26/2012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DHARMENDRA SHARMA</a:t>
            </a: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advClick="0" advTm="5000">
    <p:wheel spokes="3"/>
  </p:transition>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2B903D-DEF9-48A0-BD18-9344F93ACC8D}" type="datetime1">
              <a:rPr lang="en-US" smtClean="0"/>
              <a:t>3/26/2012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DHARMENDRA SHARMA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advClick="0" advTm="5000">
    <p:wheel spokes="3"/>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4" name="Content Placeholder 3" descr="GST-Not-Applied.jpg"/>
          <p:cNvPicPr>
            <a:picLocks noGrp="1" noChangeAspect="1"/>
          </p:cNvPicPr>
          <p:nvPr>
            <p:ph idx="1"/>
          </p:nvPr>
        </p:nvPicPr>
        <p:blipFill>
          <a:blip r:embed="rId3"/>
          <a:stretch>
            <a:fillRect/>
          </a:stretch>
        </p:blipFill>
        <p:spPr>
          <a:xfrm>
            <a:off x="1600200" y="1447801"/>
            <a:ext cx="6019800" cy="4406641"/>
          </a:xfrm>
        </p:spPr>
      </p:pic>
      <p:sp>
        <p:nvSpPr>
          <p:cNvPr id="6" name="Footer Placeholder 5"/>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sp>
        <p:nvSpPr>
          <p:cNvPr id="2" name="Title 1"/>
          <p:cNvSpPr>
            <a:spLocks noGrp="1"/>
          </p:cNvSpPr>
          <p:nvPr>
            <p:ph type="title"/>
          </p:nvPr>
        </p:nvSpPr>
        <p:spPr>
          <a:xfrm>
            <a:off x="838200" y="274638"/>
            <a:ext cx="8305800" cy="1143000"/>
          </a:xfrm>
        </p:spPr>
        <p:txBody>
          <a:bodyPr/>
          <a:lstStyle/>
          <a:p>
            <a:r>
              <a:rPr lang="en-US" dirty="0" smtClean="0">
                <a:solidFill>
                  <a:schemeClr val="bg2">
                    <a:lumMod val="10000"/>
                  </a:schemeClr>
                </a:solidFill>
              </a:rPr>
              <a:t>GOODS AND SERVICE TAX </a:t>
            </a:r>
            <a:r>
              <a:rPr lang="en-US" dirty="0" smtClean="0"/>
              <a:t>	</a:t>
            </a:r>
            <a:endParaRPr lang="en-IN" dirty="0"/>
          </a:p>
        </p:txBody>
      </p:sp>
    </p:spTree>
  </p:cSld>
  <p:clrMapOvr>
    <a:overrideClrMapping bg1="lt1" tx1="dk1" bg2="lt2" tx2="dk2" accent1="accent1" accent2="accent2" accent3="accent3" accent4="accent4" accent5="accent5" accent6="accent6" hlink="hlink" folHlink="folHlink"/>
  </p:clrMapOvr>
  <p:transition advClick="0" advTm="3000">
    <p:wheel spokes="3"/>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t>Refunds</a:t>
            </a:r>
            <a:endParaRPr lang="en-IN" sz="3600" dirty="0"/>
          </a:p>
        </p:txBody>
      </p:sp>
      <p:sp>
        <p:nvSpPr>
          <p:cNvPr id="3" name="Text Placeholder 2"/>
          <p:cNvSpPr>
            <a:spLocks noGrp="1"/>
          </p:cNvSpPr>
          <p:nvPr>
            <p:ph type="body" idx="2"/>
          </p:nvPr>
        </p:nvSpPr>
        <p:spPr/>
        <p:txBody>
          <a:bodyPr>
            <a:normAutofit fontScale="92500" lnSpcReduction="20000"/>
          </a:bodyPr>
          <a:lstStyle/>
          <a:p>
            <a:r>
              <a:rPr lang="en-IN" sz="2000" dirty="0" smtClean="0"/>
              <a:t>If </a:t>
            </a:r>
            <a:r>
              <a:rPr lang="en-IN" sz="2000" dirty="0" smtClean="0"/>
              <a:t>for a tax period the input credit of a dealer is more than the output credit then he is eligible for refund subject to the provisions of law applicable in this respect. The excess may be carried forward to next period or may be refunded immediately depending upon the provision of law.</a:t>
            </a:r>
          </a:p>
          <a:p>
            <a:endParaRPr lang="en-IN" sz="2000" dirty="0"/>
          </a:p>
        </p:txBody>
      </p:sp>
      <p:pic>
        <p:nvPicPr>
          <p:cNvPr id="5" name="Content Placeholder 4" descr="3.jpg"/>
          <p:cNvPicPr>
            <a:picLocks noGrp="1" noChangeAspect="1"/>
          </p:cNvPicPr>
          <p:nvPr>
            <p:ph sz="quarter" idx="1"/>
          </p:nvPr>
        </p:nvPicPr>
        <p:blipFill>
          <a:blip r:embed="rId2"/>
          <a:stretch>
            <a:fillRect/>
          </a:stretch>
        </p:blipFill>
        <p:spPr>
          <a:xfrm>
            <a:off x="3048000" y="609600"/>
            <a:ext cx="5791199" cy="5562599"/>
          </a:xfrm>
        </p:spPr>
      </p:pic>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
        <p:nvSpPr>
          <p:cNvPr id="7" name="Footer Placeholder 6"/>
          <p:cNvSpPr>
            <a:spLocks noGrp="1"/>
          </p:cNvSpPr>
          <p:nvPr>
            <p:ph type="ftr" sz="quarter" idx="11"/>
          </p:nvPr>
        </p:nvSpPr>
        <p:spPr/>
        <p:txBody>
          <a:bodyPr/>
          <a:lstStyle/>
          <a:p>
            <a:r>
              <a:rPr lang="en-US" smtClean="0"/>
              <a:t>DHARMENDRA SHARMA</a:t>
            </a:r>
            <a:endParaRPr lang="en-US"/>
          </a:p>
        </p:txBody>
      </p:sp>
    </p:spTree>
  </p:cSld>
  <p:clrMapOvr>
    <a:masterClrMapping/>
  </p:clrMapOvr>
  <p:transition advClick="0" advTm="20000">
    <p:wheel spokes="3"/>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ages.jpg"/>
          <p:cNvPicPr>
            <a:picLocks noGrp="1" noChangeAspect="1"/>
          </p:cNvPicPr>
          <p:nvPr>
            <p:ph sz="quarter" idx="1"/>
          </p:nvPr>
        </p:nvPicPr>
        <p:blipFill>
          <a:blip r:embed="rId2"/>
          <a:stretch>
            <a:fillRect/>
          </a:stretch>
        </p:blipFill>
        <p:spPr>
          <a:xfrm>
            <a:off x="685800" y="762001"/>
            <a:ext cx="5562600" cy="5410200"/>
          </a:xfrm>
        </p:spPr>
      </p:pic>
      <p:sp>
        <p:nvSpPr>
          <p:cNvPr id="3" name="Text Placeholder 2"/>
          <p:cNvSpPr>
            <a:spLocks noGrp="1"/>
          </p:cNvSpPr>
          <p:nvPr>
            <p:ph type="body" idx="2"/>
          </p:nvPr>
        </p:nvSpPr>
        <p:spPr>
          <a:xfrm>
            <a:off x="6477000" y="1600200"/>
            <a:ext cx="2289048" cy="4419600"/>
          </a:xfrm>
        </p:spPr>
        <p:txBody>
          <a:bodyPr>
            <a:noAutofit/>
          </a:bodyPr>
          <a:lstStyle/>
          <a:p>
            <a:r>
              <a:rPr lang="en-IN" sz="1800" dirty="0" smtClean="0"/>
              <a:t>Certain goods and services may be declared as exempted goods and services and in that case the input credit cannot be claimed on the GST paid for purchasing the raw material in this respect or GST paid on services used for providing such goods and services</a:t>
            </a:r>
            <a:endParaRPr lang="en-IN" sz="1800" dirty="0"/>
          </a:p>
        </p:txBody>
      </p:sp>
      <p:sp>
        <p:nvSpPr>
          <p:cNvPr id="2" name="Title 1"/>
          <p:cNvSpPr>
            <a:spLocks noGrp="1"/>
          </p:cNvSpPr>
          <p:nvPr>
            <p:ph type="title"/>
          </p:nvPr>
        </p:nvSpPr>
        <p:spPr/>
        <p:txBody>
          <a:bodyPr>
            <a:normAutofit fontScale="90000"/>
          </a:bodyPr>
          <a:lstStyle/>
          <a:p>
            <a:r>
              <a:rPr lang="en-IN" sz="2400" b="1" u="sng" dirty="0" smtClean="0">
                <a:solidFill>
                  <a:schemeClr val="bg2">
                    <a:lumMod val="50000"/>
                  </a:schemeClr>
                </a:solidFill>
              </a:rPr>
              <a:t>Exempted Goods and Services</a:t>
            </a:r>
            <a:endParaRPr lang="en-IN" sz="2400" dirty="0">
              <a:solidFill>
                <a:schemeClr val="bg2">
                  <a:lumMod val="50000"/>
                </a:schemeClr>
              </a:solidFill>
            </a:endParaRPr>
          </a:p>
        </p:txBody>
      </p:sp>
      <p:sp>
        <p:nvSpPr>
          <p:cNvPr id="6" name="Slide Number Placeholder 5"/>
          <p:cNvSpPr>
            <a:spLocks noGrp="1"/>
          </p:cNvSpPr>
          <p:nvPr>
            <p:ph type="sldNum" sz="quarter" idx="15"/>
          </p:nvPr>
        </p:nvSpPr>
        <p:spPr/>
        <p:txBody>
          <a:bodyPr/>
          <a:lstStyle/>
          <a:p>
            <a:fld id="{B6F15528-21DE-4FAA-801E-634DDDAF4B2B}" type="slidenum">
              <a:rPr lang="en-US" smtClean="0"/>
              <a:pPr/>
              <a:t>11</a:t>
            </a:fld>
            <a:endParaRPr lang="en-US"/>
          </a:p>
        </p:txBody>
      </p:sp>
      <p:sp>
        <p:nvSpPr>
          <p:cNvPr id="7" name="Footer Placeholder 6"/>
          <p:cNvSpPr>
            <a:spLocks noGrp="1"/>
          </p:cNvSpPr>
          <p:nvPr>
            <p:ph type="ftr" sz="quarter" idx="16"/>
          </p:nvPr>
        </p:nvSpPr>
        <p:spPr/>
        <p:txBody>
          <a:bodyPr/>
          <a:lstStyle/>
          <a:p>
            <a:r>
              <a:rPr lang="en-US" smtClean="0"/>
              <a:t>DHARMENDRA SHARMA</a:t>
            </a:r>
            <a:endParaRPr lang="en-US"/>
          </a:p>
        </p:txBody>
      </p:sp>
    </p:spTree>
  </p:cSld>
  <p:clrMapOvr>
    <a:masterClrMapping/>
  </p:clrMapOvr>
  <p:transition advClick="0" advTm="20000">
    <p:wheel spokes="3"/>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Zero </a:t>
            </a:r>
            <a:r>
              <a:rPr lang="en-IN" b="1" u="sng" dirty="0" smtClean="0"/>
              <a:t>Rated Goods and Services</a:t>
            </a:r>
            <a:endParaRPr lang="en-IN" dirty="0"/>
          </a:p>
        </p:txBody>
      </p:sp>
      <p:sp>
        <p:nvSpPr>
          <p:cNvPr id="3" name="Text Placeholder 2"/>
          <p:cNvSpPr>
            <a:spLocks noGrp="1"/>
          </p:cNvSpPr>
          <p:nvPr>
            <p:ph type="body" idx="2"/>
          </p:nvPr>
        </p:nvSpPr>
        <p:spPr/>
        <p:txBody>
          <a:bodyPr>
            <a:noAutofit/>
          </a:bodyPr>
          <a:lstStyle/>
          <a:p>
            <a:r>
              <a:rPr lang="en-IN" sz="2000" dirty="0" smtClean="0"/>
              <a:t>Generally, export of goods and services are zero-rated and in that case the GST paid by the exporter of these goods and services is refunded. This is the basic difference between Zero rated goods and services and exempted goods and services.</a:t>
            </a:r>
          </a:p>
          <a:p>
            <a:endParaRPr lang="en-IN" sz="2000" dirty="0"/>
          </a:p>
        </p:txBody>
      </p:sp>
      <p:pic>
        <p:nvPicPr>
          <p:cNvPr id="5" name="Content Placeholder 4" descr="VAT.jpg"/>
          <p:cNvPicPr>
            <a:picLocks noGrp="1" noChangeAspect="1"/>
          </p:cNvPicPr>
          <p:nvPr>
            <p:ph sz="quarter" idx="1"/>
          </p:nvPr>
        </p:nvPicPr>
        <p:blipFill>
          <a:blip r:embed="rId2"/>
          <a:stretch>
            <a:fillRect/>
          </a:stretch>
        </p:blipFill>
        <p:spPr>
          <a:xfrm>
            <a:off x="3581400" y="990600"/>
            <a:ext cx="4800600" cy="4648199"/>
          </a:xfrm>
        </p:spPr>
      </p:pic>
      <p:sp>
        <p:nvSpPr>
          <p:cNvPr id="6" name="Slide Number Placeholder 5"/>
          <p:cNvSpPr>
            <a:spLocks noGrp="1"/>
          </p:cNvSpPr>
          <p:nvPr>
            <p:ph type="sldNum" sz="quarter" idx="12"/>
          </p:nvPr>
        </p:nvSpPr>
        <p:spPr/>
        <p:txBody>
          <a:bodyPr/>
          <a:lstStyle/>
          <a:p>
            <a:fld id="{B6F15528-21DE-4FAA-801E-634DDDAF4B2B}" type="slidenum">
              <a:rPr lang="en-US" smtClean="0"/>
              <a:pPr/>
              <a:t>12</a:t>
            </a:fld>
            <a:endParaRPr lang="en-US"/>
          </a:p>
        </p:txBody>
      </p:sp>
      <p:sp>
        <p:nvSpPr>
          <p:cNvPr id="7" name="Footer Placeholder 6"/>
          <p:cNvSpPr>
            <a:spLocks noGrp="1"/>
          </p:cNvSpPr>
          <p:nvPr>
            <p:ph type="ftr" sz="quarter" idx="11"/>
          </p:nvPr>
        </p:nvSpPr>
        <p:spPr/>
        <p:txBody>
          <a:bodyPr/>
          <a:lstStyle/>
          <a:p>
            <a:r>
              <a:rPr lang="en-US" smtClean="0"/>
              <a:t>DHARMENDRA SHARMA</a:t>
            </a:r>
            <a:endParaRPr lang="en-US"/>
          </a:p>
        </p:txBody>
      </p:sp>
    </p:spTree>
  </p:cSld>
  <p:clrMapOvr>
    <a:masterClrMapping/>
  </p:clrMapOvr>
  <p:transition advClick="0" advTm="20000">
    <p:wheel spokes="3"/>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304800"/>
            <a:ext cx="3008313" cy="685800"/>
          </a:xfrm>
        </p:spPr>
        <p:txBody>
          <a:bodyPr>
            <a:normAutofit/>
          </a:bodyPr>
          <a:lstStyle/>
          <a:p>
            <a:r>
              <a:rPr lang="en-IN" sz="3600" b="1" u="sng" dirty="0" smtClean="0"/>
              <a:t>Tax Invoice</a:t>
            </a:r>
            <a:endParaRPr lang="en-IN" sz="3600" dirty="0"/>
          </a:p>
        </p:txBody>
      </p:sp>
      <p:sp>
        <p:nvSpPr>
          <p:cNvPr id="3" name="Text Placeholder 2"/>
          <p:cNvSpPr>
            <a:spLocks noGrp="1"/>
          </p:cNvSpPr>
          <p:nvPr>
            <p:ph type="body" idx="2"/>
          </p:nvPr>
        </p:nvSpPr>
        <p:spPr>
          <a:xfrm>
            <a:off x="457201" y="1143000"/>
            <a:ext cx="3008313" cy="5257800"/>
          </a:xfrm>
        </p:spPr>
        <p:txBody>
          <a:bodyPr>
            <a:noAutofit/>
          </a:bodyPr>
          <a:lstStyle/>
          <a:p>
            <a:r>
              <a:rPr lang="en-IN" sz="1800" dirty="0" smtClean="0"/>
              <a:t>Tax invoice is the basic and important document in the GST and a dealer registered under GST can issue a tax invoice and on the basis of this invoice the credit (Input) can be claimed. Normally a tax invoice must bear the name of supplying dealer, his tax identification nos., address and tax invoice nos. coupled with the name and address of the purchasing dealer, his tax identification nos., address and description of goods sold or service provided.</a:t>
            </a:r>
          </a:p>
          <a:p>
            <a:endParaRPr lang="en-IN" sz="1800" dirty="0"/>
          </a:p>
        </p:txBody>
      </p:sp>
      <p:pic>
        <p:nvPicPr>
          <p:cNvPr id="7" name="Content Placeholder 6" descr="images.jpg"/>
          <p:cNvPicPr>
            <a:picLocks noGrp="1" noChangeAspect="1"/>
          </p:cNvPicPr>
          <p:nvPr>
            <p:ph sz="half" idx="1"/>
          </p:nvPr>
        </p:nvPicPr>
        <p:blipFill>
          <a:blip r:embed="rId2"/>
          <a:stretch>
            <a:fillRect/>
          </a:stretch>
        </p:blipFill>
        <p:spPr>
          <a:xfrm>
            <a:off x="4114801" y="1143000"/>
            <a:ext cx="4419600" cy="4495800"/>
          </a:xfrm>
        </p:spPr>
      </p:pic>
      <p:sp>
        <p:nvSpPr>
          <p:cNvPr id="9" name="Footer Placeholder 8"/>
          <p:cNvSpPr>
            <a:spLocks noGrp="1"/>
          </p:cNvSpPr>
          <p:nvPr>
            <p:ph type="ftr" sz="quarter" idx="11"/>
          </p:nvPr>
        </p:nvSpPr>
        <p:spPr/>
        <p:txBody>
          <a:bodyPr/>
          <a:lstStyle/>
          <a:p>
            <a:r>
              <a:rPr lang="en-US" smtClean="0"/>
              <a:t>DHARMENDRA SHARMA</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transition advClick="0" advTm="20000">
    <p:wheel spokes="3"/>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4267200" cy="685800"/>
          </a:xfrm>
        </p:spPr>
        <p:txBody>
          <a:bodyPr>
            <a:normAutofit/>
          </a:bodyPr>
          <a:lstStyle/>
          <a:p>
            <a:r>
              <a:rPr lang="en-IN" sz="2800" b="1" u="sng" dirty="0" smtClean="0"/>
              <a:t>Effect </a:t>
            </a:r>
            <a:r>
              <a:rPr lang="en-IN" sz="2800" b="1" u="sng" dirty="0" smtClean="0"/>
              <a:t>on economy</a:t>
            </a:r>
            <a:endParaRPr lang="en-IN" sz="2800" dirty="0"/>
          </a:p>
        </p:txBody>
      </p:sp>
      <p:sp>
        <p:nvSpPr>
          <p:cNvPr id="3" name="Text Placeholder 2"/>
          <p:cNvSpPr>
            <a:spLocks noGrp="1"/>
          </p:cNvSpPr>
          <p:nvPr>
            <p:ph type="body" idx="2"/>
          </p:nvPr>
        </p:nvSpPr>
        <p:spPr>
          <a:xfrm>
            <a:off x="228600" y="1371601"/>
            <a:ext cx="6019800" cy="4754563"/>
          </a:xfrm>
        </p:spPr>
        <p:txBody>
          <a:bodyPr>
            <a:normAutofit fontScale="92500" lnSpcReduction="20000"/>
          </a:bodyPr>
          <a:lstStyle/>
          <a:p>
            <a:r>
              <a:rPr lang="en-IN" sz="2000" dirty="0" smtClean="0"/>
              <a:t>In a speech which was given in October 2009, Dr </a:t>
            </a:r>
            <a:r>
              <a:rPr lang="en-IN" sz="2000" dirty="0" err="1" smtClean="0"/>
              <a:t>Kelkar</a:t>
            </a:r>
            <a:r>
              <a:rPr lang="en-IN" sz="2000" dirty="0" smtClean="0"/>
              <a:t> had estimated the gains of GST for Indian economy based on similar gains made in Canada.</a:t>
            </a:r>
          </a:p>
          <a:p>
            <a:r>
              <a:rPr lang="en-IN" sz="2000" i="1" dirty="0" smtClean="0"/>
              <a:t>“The Finance Commission had appointed a Task Force on GST as well as commissioned a study by NCAER to assess its impact on growth in GDP and exports. The preliminary results of the NCAER study indicate that the growth in GDP can be between 2-2.5 per cent with the implementation of a well designed GST. This pioneering study explores the impact of GST on growth through direct cost reduction as well as cost reduction of capital inputs. The increase in exports can be between 10-14 percent. If we use 3 per cent as a discount rate, and lower estimate of the GDP increase of 2 per cent accruing year after year, the net present value of the GST reform exceeds half a trillion dollars.”</a:t>
            </a:r>
            <a:endParaRPr lang="en-IN" sz="2000" dirty="0" smtClean="0"/>
          </a:p>
          <a:p>
            <a:endParaRPr lang="en-IN" sz="2000" dirty="0"/>
          </a:p>
        </p:txBody>
      </p:sp>
      <p:sp>
        <p:nvSpPr>
          <p:cNvPr id="6" name="Slide Number Placeholder 5"/>
          <p:cNvSpPr>
            <a:spLocks noGrp="1"/>
          </p:cNvSpPr>
          <p:nvPr>
            <p:ph type="sldNum" sz="quarter" idx="15"/>
          </p:nvPr>
        </p:nvSpPr>
        <p:spPr/>
        <p:txBody>
          <a:bodyPr/>
          <a:lstStyle/>
          <a:p>
            <a:fld id="{B6F15528-21DE-4FAA-801E-634DDDAF4B2B}" type="slidenum">
              <a:rPr lang="en-US" smtClean="0"/>
              <a:pPr/>
              <a:t>14</a:t>
            </a:fld>
            <a:endParaRPr lang="en-US"/>
          </a:p>
        </p:txBody>
      </p:sp>
      <p:sp>
        <p:nvSpPr>
          <p:cNvPr id="7" name="Footer Placeholder 6"/>
          <p:cNvSpPr>
            <a:spLocks noGrp="1"/>
          </p:cNvSpPr>
          <p:nvPr>
            <p:ph type="ftr" sz="quarter" idx="16"/>
          </p:nvPr>
        </p:nvSpPr>
        <p:spPr/>
        <p:txBody>
          <a:bodyPr/>
          <a:lstStyle/>
          <a:p>
            <a:r>
              <a:rPr lang="en-US" smtClean="0"/>
              <a:t>DHARMENDRA SHARMA</a:t>
            </a:r>
            <a:endParaRPr lang="en-US"/>
          </a:p>
        </p:txBody>
      </p:sp>
      <p:pic>
        <p:nvPicPr>
          <p:cNvPr id="5" name="Picture 4" descr="MH900341900.JPG"/>
          <p:cNvPicPr>
            <a:picLocks noChangeAspect="1"/>
          </p:cNvPicPr>
          <p:nvPr/>
        </p:nvPicPr>
        <p:blipFill>
          <a:blip r:embed="rId2"/>
          <a:stretch>
            <a:fillRect/>
          </a:stretch>
        </p:blipFill>
        <p:spPr>
          <a:xfrm>
            <a:off x="6324600" y="1295400"/>
            <a:ext cx="2667000" cy="4343400"/>
          </a:xfrm>
          <a:prstGeom prst="rect">
            <a:avLst/>
          </a:prstGeom>
        </p:spPr>
      </p:pic>
    </p:spTree>
  </p:cSld>
  <p:clrMapOvr>
    <a:masterClrMapping/>
  </p:clrMapOvr>
  <p:transition advClick="0" advTm="19000">
    <p:wheel spokes="3"/>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How will dual GST affect the fiscal health of states</a:t>
            </a:r>
            <a:endParaRPr lang="en-IN" dirty="0"/>
          </a:p>
        </p:txBody>
      </p:sp>
      <p:pic>
        <p:nvPicPr>
          <p:cNvPr id="5" name="Content Placeholder 4" descr="images.jpg"/>
          <p:cNvPicPr>
            <a:picLocks noGrp="1" noChangeAspect="1"/>
          </p:cNvPicPr>
          <p:nvPr>
            <p:ph idx="1"/>
          </p:nvPr>
        </p:nvPicPr>
        <p:blipFill>
          <a:blip r:embed="rId2"/>
          <a:stretch>
            <a:fillRect/>
          </a:stretch>
        </p:blipFill>
        <p:spPr>
          <a:xfrm>
            <a:off x="5334000" y="1143000"/>
            <a:ext cx="3657600" cy="4876800"/>
          </a:xfrm>
        </p:spPr>
      </p:pic>
      <p:sp>
        <p:nvSpPr>
          <p:cNvPr id="3" name="Text Placeholder 2"/>
          <p:cNvSpPr>
            <a:spLocks noGrp="1"/>
          </p:cNvSpPr>
          <p:nvPr>
            <p:ph type="body" sz="half" idx="2"/>
          </p:nvPr>
        </p:nvSpPr>
        <p:spPr>
          <a:xfrm>
            <a:off x="457200" y="1524001"/>
            <a:ext cx="4724400" cy="4571999"/>
          </a:xfrm>
        </p:spPr>
        <p:txBody>
          <a:bodyPr>
            <a:noAutofit/>
          </a:bodyPr>
          <a:lstStyle/>
          <a:p>
            <a:r>
              <a:rPr lang="en-IN" sz="1600" dirty="0" smtClean="0"/>
              <a:t>Being a consumption-based tax, dual GST will result in better revenue collection for states with higher consumption of goods and services. The backward and less-developed states would see fall in collections. The Centre is expected to put in place a mechanism to compensate states for any revenue loss due to </a:t>
            </a:r>
            <a:r>
              <a:rPr lang="en-IN" sz="1600" dirty="0" err="1" smtClean="0"/>
              <a:t>GST.The</a:t>
            </a:r>
            <a:r>
              <a:rPr lang="en-IN" sz="1600" dirty="0" smtClean="0"/>
              <a:t> introduction of the GST system is by far the most important tax reform in India. Consensus and coordination among states is required for it to succeed. Before it can be introduced, the Centre and states have to sort out issues like agreement on GST rates, constitutional amendments empowering states to tax services, taxation on inter-state transactions of goods and services, drafting of CGST and SGST laws, consultation with all stakeholders including trade and industry associations before finalisation, administrative preparedness to implement the new tax regime and resolution of all other issues under discussion. </a:t>
            </a:r>
          </a:p>
          <a:p>
            <a:endParaRPr lang="en-IN" sz="1600" dirty="0"/>
          </a:p>
        </p:txBody>
      </p:sp>
      <p:sp>
        <p:nvSpPr>
          <p:cNvPr id="7" name="Footer Placeholder 6"/>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15</a:t>
            </a:fld>
            <a:endParaRPr lang="en-US"/>
          </a:p>
        </p:txBody>
      </p:sp>
    </p:spTree>
  </p:cSld>
  <p:clrMapOvr>
    <a:overrideClrMapping bg1="lt1" tx1="dk1" bg2="lt2" tx2="dk2" accent1="accent1" accent2="accent2" accent3="accent3" accent4="accent4" accent5="accent5" accent6="accent6" hlink="hlink" folHlink="folHlink"/>
  </p:clrMapOvr>
  <p:transition advClick="0" advTm="20000">
    <p:wheel spokes="3"/>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a:t>
            </a:r>
            <a:endParaRPr lang="en-IN" dirty="0"/>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3" name="TextBox 2"/>
          <p:cNvSpPr txBox="1"/>
          <p:nvPr/>
        </p:nvSpPr>
        <p:spPr>
          <a:xfrm>
            <a:off x="685800" y="1828801"/>
            <a:ext cx="7772400" cy="4131900"/>
          </a:xfrm>
          <a:prstGeom prst="rect">
            <a:avLst/>
          </a:prstGeom>
          <a:noFill/>
        </p:spPr>
        <p:txBody>
          <a:bodyPr wrap="square" rtlCol="0">
            <a:spAutoFit/>
          </a:bodyPr>
          <a:lstStyle/>
          <a:p>
            <a:r>
              <a:rPr lang="en-IN" sz="3200" dirty="0" smtClean="0"/>
              <a:t>Goods and Service Tax is a tax on goods and services, which is </a:t>
            </a:r>
            <a:r>
              <a:rPr lang="en-IN" sz="3200" dirty="0" err="1" smtClean="0"/>
              <a:t>leviable</a:t>
            </a:r>
            <a:r>
              <a:rPr lang="en-IN" sz="3200" dirty="0" smtClean="0"/>
              <a:t> at each point of sale or provision of service, in which at the time of sale of goods or providing the services the seller or service provider can claim the input credit of tax which he has paid while purchasing the goods or procuring the service</a:t>
            </a:r>
            <a:endParaRPr lang="en-IN" sz="3200" dirty="0"/>
          </a:p>
        </p:txBody>
      </p:sp>
    </p:spTree>
  </p:cSld>
  <p:clrMapOvr>
    <a:masterClrMapping/>
  </p:clrMapOvr>
  <p:transition advClick="0" advTm="20000">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BRIEF</a:t>
            </a:r>
            <a:endParaRPr lang="en-IN" dirty="0"/>
          </a:p>
        </p:txBody>
      </p:sp>
      <p:sp>
        <p:nvSpPr>
          <p:cNvPr id="5" name="Footer Placeholder 4"/>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
        <p:nvSpPr>
          <p:cNvPr id="3" name="TextBox 2"/>
          <p:cNvSpPr txBox="1"/>
          <p:nvPr/>
        </p:nvSpPr>
        <p:spPr>
          <a:xfrm>
            <a:off x="685800" y="2133600"/>
            <a:ext cx="7772400" cy="4016484"/>
          </a:xfrm>
          <a:prstGeom prst="rect">
            <a:avLst/>
          </a:prstGeom>
          <a:noFill/>
        </p:spPr>
        <p:txBody>
          <a:bodyPr wrap="square" rtlCol="0">
            <a:spAutoFit/>
          </a:bodyPr>
          <a:lstStyle/>
          <a:p>
            <a:r>
              <a:rPr lang="en-IN" dirty="0" smtClean="0"/>
              <a:t>France was the first country to introduce this system in 1954. Today, it has spread to over 140 countries. Many countries have a unified GST system. However, countries like Brazil and Canada follow a dual system wherein GST is levied by both federal and state or provincial governments. In India, a dual GST is being proposed wherein a central goods and services tax (CGST) and a state goods and services tax (SGST) will be levied on the taxable value of a </a:t>
            </a:r>
            <a:r>
              <a:rPr lang="en-IN" dirty="0" err="1" smtClean="0"/>
              <a:t>transaction.Although</a:t>
            </a:r>
            <a:r>
              <a:rPr lang="en-IN" dirty="0" smtClean="0"/>
              <a:t>, the finance minister, </a:t>
            </a:r>
            <a:r>
              <a:rPr lang="en-IN" dirty="0" err="1" smtClean="0"/>
              <a:t>Mr.P.Chidamabaram</a:t>
            </a:r>
            <a:r>
              <a:rPr lang="en-IN" dirty="0" smtClean="0"/>
              <a:t> in his budget speech in 2006 had said that GST would be implemented from 1st </a:t>
            </a:r>
            <a:r>
              <a:rPr lang="en-IN" dirty="0" err="1" smtClean="0"/>
              <a:t>Aprail</a:t>
            </a:r>
            <a:r>
              <a:rPr lang="en-IN" dirty="0" smtClean="0"/>
              <a:t> 2010 but being a democratic country, it is yet to be implemented due to lack of consensus between various states and union government. Once </a:t>
            </a:r>
            <a:r>
              <a:rPr lang="en-IN" dirty="0" err="1" smtClean="0"/>
              <a:t>again,it</a:t>
            </a:r>
            <a:r>
              <a:rPr lang="en-IN" dirty="0" smtClean="0"/>
              <a:t> has been mentioned in Budget 2012 presented by </a:t>
            </a:r>
            <a:r>
              <a:rPr lang="en-IN" dirty="0" err="1" smtClean="0"/>
              <a:t>Hon’ble</a:t>
            </a:r>
            <a:r>
              <a:rPr lang="en-IN" dirty="0" smtClean="0"/>
              <a:t> Finance Minister on 16/03/2012 that it would be implemented from 01/08/2012 positively.</a:t>
            </a:r>
          </a:p>
          <a:p>
            <a:endParaRPr lang="en-IN" dirty="0"/>
          </a:p>
        </p:txBody>
      </p:sp>
    </p:spTree>
  </p:cSld>
  <p:clrMapOvr>
    <a:masterClrMapping/>
  </p:clrMapOvr>
  <p:transition advClick="0" advTm="30000">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GST</a:t>
            </a:r>
            <a:endParaRPr lang="en-IN" dirty="0"/>
          </a:p>
        </p:txBody>
      </p:sp>
      <p:sp>
        <p:nvSpPr>
          <p:cNvPr id="6" name="Footer Placeholder 5"/>
          <p:cNvSpPr>
            <a:spLocks noGrp="1"/>
          </p:cNvSpPr>
          <p:nvPr>
            <p:ph type="ftr" sz="quarter" idx="11"/>
          </p:nvPr>
        </p:nvSpPr>
        <p:spPr/>
        <p:txBody>
          <a:bodyPr/>
          <a:lstStyle/>
          <a:p>
            <a:r>
              <a:rPr lang="en-US" smtClean="0"/>
              <a:t>DHARMENDRA SHARMA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3" name="TextBox 2"/>
          <p:cNvSpPr txBox="1"/>
          <p:nvPr/>
        </p:nvSpPr>
        <p:spPr>
          <a:xfrm>
            <a:off x="838200" y="2514601"/>
            <a:ext cx="4572000" cy="646331"/>
          </a:xfrm>
          <a:prstGeom prst="rect">
            <a:avLst/>
          </a:prstGeom>
          <a:noFill/>
        </p:spPr>
        <p:txBody>
          <a:bodyPr wrap="square" rtlCol="0">
            <a:spAutoFit/>
          </a:bodyPr>
          <a:lstStyle/>
          <a:p>
            <a:r>
              <a:rPr lang="en-IN" dirty="0" smtClean="0"/>
              <a:t>The GST can be divided into following </a:t>
            </a:r>
            <a:endParaRPr lang="en-IN" dirty="0" smtClean="0"/>
          </a:p>
          <a:p>
            <a:r>
              <a:rPr lang="en-IN" dirty="0" smtClean="0"/>
              <a:t>sections </a:t>
            </a:r>
            <a:r>
              <a:rPr lang="en-IN" dirty="0" smtClean="0"/>
              <a:t>to understand it better</a:t>
            </a:r>
            <a:endParaRPr lang="en-IN" dirty="0"/>
          </a:p>
        </p:txBody>
      </p:sp>
      <p:pic>
        <p:nvPicPr>
          <p:cNvPr id="4" name="Picture 3" descr="What-is-GST-300x182.jpg"/>
          <p:cNvPicPr>
            <a:picLocks noChangeAspect="1"/>
          </p:cNvPicPr>
          <p:nvPr/>
        </p:nvPicPr>
        <p:blipFill>
          <a:blip r:embed="rId2"/>
          <a:stretch>
            <a:fillRect/>
          </a:stretch>
        </p:blipFill>
        <p:spPr>
          <a:xfrm>
            <a:off x="5334000" y="2590801"/>
            <a:ext cx="3429000" cy="3710432"/>
          </a:xfrm>
          <a:prstGeom prst="rect">
            <a:avLst/>
          </a:prstGeom>
        </p:spPr>
      </p:pic>
    </p:spTree>
  </p:cSld>
  <p:clrMapOvr>
    <a:masterClrMapping/>
  </p:clrMapOvr>
  <p:transition advClick="0" advTm="5000">
    <p:wheel spokes="3"/>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DHARMENDRA SHARMA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2" name="Title 1"/>
          <p:cNvSpPr>
            <a:spLocks noGrp="1"/>
          </p:cNvSpPr>
          <p:nvPr>
            <p:ph type="title"/>
          </p:nvPr>
        </p:nvSpPr>
        <p:spPr/>
        <p:txBody>
          <a:bodyPr/>
          <a:lstStyle/>
          <a:p>
            <a:r>
              <a:rPr lang="en-IN" u="sng" dirty="0" smtClean="0"/>
              <a:t>Charging Tax</a:t>
            </a:r>
            <a:endParaRPr lang="en-IN" dirty="0"/>
          </a:p>
        </p:txBody>
      </p:sp>
      <p:sp>
        <p:nvSpPr>
          <p:cNvPr id="3" name="TextBox 2"/>
          <p:cNvSpPr txBox="1"/>
          <p:nvPr/>
        </p:nvSpPr>
        <p:spPr>
          <a:xfrm>
            <a:off x="685800" y="2133601"/>
            <a:ext cx="7848600" cy="4401205"/>
          </a:xfrm>
          <a:prstGeom prst="rect">
            <a:avLst/>
          </a:prstGeom>
          <a:noFill/>
        </p:spPr>
        <p:txBody>
          <a:bodyPr wrap="square" rtlCol="0">
            <a:spAutoFit/>
          </a:bodyPr>
          <a:lstStyle/>
          <a:p>
            <a:r>
              <a:rPr lang="en-IN" sz="2800" dirty="0" smtClean="0"/>
              <a:t>The dealers registered under GST (Manufacturers, Wholesalers and Retailers and Service Providers) are required to charge GST at the specified rate of tax on goods and services that they supply to customers. The GST payable is included in the price paid by the recipient of the goods and services. The supplier must deposit this amount of GST with the Government.</a:t>
            </a:r>
          </a:p>
          <a:p>
            <a:endParaRPr lang="en-IN" sz="2800" dirty="0"/>
          </a:p>
        </p:txBody>
      </p:sp>
    </p:spTree>
  </p:cSld>
  <p:clrMapOvr>
    <a:masterClrMapping/>
  </p:clrMapOvr>
  <p:transition advClick="0" advTm="20000">
    <p:wheel spokes="3"/>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oney.jpg"/>
          <p:cNvPicPr>
            <a:picLocks noGrp="1" noChangeAspect="1"/>
          </p:cNvPicPr>
          <p:nvPr>
            <p:ph idx="1"/>
          </p:nvPr>
        </p:nvPicPr>
        <p:blipFill>
          <a:blip r:embed="rId2"/>
          <a:stretch>
            <a:fillRect/>
          </a:stretch>
        </p:blipFill>
        <p:spPr>
          <a:xfrm>
            <a:off x="5105401" y="2057401"/>
            <a:ext cx="3619500" cy="3324225"/>
          </a:xfrm>
        </p:spPr>
      </p:pic>
      <p:sp>
        <p:nvSpPr>
          <p:cNvPr id="9" name="Footer Placeholder 8"/>
          <p:cNvSpPr>
            <a:spLocks noGrp="1"/>
          </p:cNvSpPr>
          <p:nvPr>
            <p:ph type="ftr" sz="quarter" idx="11"/>
          </p:nvPr>
        </p:nvSpPr>
        <p:spPr/>
        <p:txBody>
          <a:bodyPr/>
          <a:lstStyle/>
          <a:p>
            <a:r>
              <a:rPr lang="en-US" smtClean="0"/>
              <a:t>DHARMENDRA SHARMA</a:t>
            </a:r>
            <a:endParaRPr lang="en-US"/>
          </a:p>
        </p:txBody>
      </p:sp>
      <p:sp>
        <p:nvSpPr>
          <p:cNvPr id="8" name="Slide Number Placeholder 7"/>
          <p:cNvSpPr>
            <a:spLocks noGrp="1"/>
          </p:cNvSpPr>
          <p:nvPr>
            <p:ph type="sldNum" sz="quarter" idx="12"/>
          </p:nvPr>
        </p:nvSpPr>
        <p:spPr/>
        <p:txBody>
          <a:bodyPr/>
          <a:lstStyle/>
          <a:p>
            <a:fld id="{B6F15528-21DE-4FAA-801E-634DDDAF4B2B}" type="slidenum">
              <a:rPr lang="en-US" smtClean="0"/>
              <a:pPr/>
              <a:t>6</a:t>
            </a:fld>
            <a:endParaRPr lang="en-US"/>
          </a:p>
        </p:txBody>
      </p:sp>
      <p:sp>
        <p:nvSpPr>
          <p:cNvPr id="2" name="Title 1"/>
          <p:cNvSpPr>
            <a:spLocks noGrp="1"/>
          </p:cNvSpPr>
          <p:nvPr>
            <p:ph type="title"/>
          </p:nvPr>
        </p:nvSpPr>
        <p:spPr/>
        <p:txBody>
          <a:bodyPr/>
          <a:lstStyle/>
          <a:p>
            <a:r>
              <a:rPr lang="en-IN" dirty="0" smtClean="0"/>
              <a:t>. </a:t>
            </a:r>
            <a:r>
              <a:rPr lang="en-IN" u="sng" dirty="0" smtClean="0"/>
              <a:t>Getting Credit of GST</a:t>
            </a:r>
            <a:endParaRPr lang="en-IN" dirty="0"/>
          </a:p>
        </p:txBody>
      </p:sp>
      <p:sp>
        <p:nvSpPr>
          <p:cNvPr id="7" name="TextBox 6"/>
          <p:cNvSpPr txBox="1"/>
          <p:nvPr/>
        </p:nvSpPr>
        <p:spPr>
          <a:xfrm>
            <a:off x="762000" y="1524001"/>
            <a:ext cx="3657600" cy="4708981"/>
          </a:xfrm>
          <a:prstGeom prst="rect">
            <a:avLst/>
          </a:prstGeom>
          <a:noFill/>
        </p:spPr>
        <p:txBody>
          <a:bodyPr wrap="square" rtlCol="0">
            <a:spAutoFit/>
          </a:bodyPr>
          <a:lstStyle/>
          <a:p>
            <a:r>
              <a:rPr lang="en-IN" sz="2000" dirty="0" smtClean="0"/>
              <a:t>If the recipient of goods or services is a registered dealer(Manufacturers, Wholesalers and Retailers and Service Providers), he will normally be able to claim a credit for the amount of GST he has paid, provided he holds a proper tax invoice. This “input tax credit” is setoff against any GST (Out Put), which the dealer charges on goods and services, which he supplies, to his customers.</a:t>
            </a:r>
          </a:p>
          <a:p>
            <a:endParaRPr lang="en-IN" sz="2000" dirty="0"/>
          </a:p>
        </p:txBody>
      </p:sp>
    </p:spTree>
  </p:cSld>
  <p:clrMapOvr>
    <a:masterClrMapping/>
  </p:clrMapOvr>
  <p:transition advClick="0" advTm="20000">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3050"/>
            <a:ext cx="6172200" cy="1162050"/>
          </a:xfrm>
        </p:spPr>
        <p:txBody>
          <a:bodyPr/>
          <a:lstStyle/>
          <a:p>
            <a:r>
              <a:rPr lang="en-IN" b="1" u="sng" dirty="0" smtClean="0"/>
              <a:t>Ultimate </a:t>
            </a:r>
            <a:r>
              <a:rPr lang="en-IN" b="1" u="sng" dirty="0" smtClean="0"/>
              <a:t>Burden of Tax on Last Customer</a:t>
            </a:r>
            <a:endParaRPr lang="en-IN" dirty="0"/>
          </a:p>
        </p:txBody>
      </p:sp>
      <p:sp>
        <p:nvSpPr>
          <p:cNvPr id="3" name="Text Placeholder 2"/>
          <p:cNvSpPr>
            <a:spLocks noGrp="1"/>
          </p:cNvSpPr>
          <p:nvPr>
            <p:ph type="body" idx="2"/>
          </p:nvPr>
        </p:nvSpPr>
        <p:spPr>
          <a:xfrm>
            <a:off x="228601" y="1600200"/>
            <a:ext cx="3236913" cy="4953000"/>
          </a:xfrm>
        </p:spPr>
        <p:txBody>
          <a:bodyPr>
            <a:noAutofit/>
          </a:bodyPr>
          <a:lstStyle/>
          <a:p>
            <a:r>
              <a:rPr lang="en-IN" sz="2000" dirty="0" smtClean="0"/>
              <a:t>The net effect is that dealers charge GST but do not keep it, and pay GST but get a credit for it. This means that they act essentially as collecting agents for the Government. The ultimate burden of the tax falls on the last and final consumer of the goods and services, as this person gets no credit for the GST paid by him to his sellers or service providers.</a:t>
            </a:r>
          </a:p>
          <a:p>
            <a:endParaRPr lang="en-IN" sz="2000" dirty="0"/>
          </a:p>
        </p:txBody>
      </p:sp>
      <p:pic>
        <p:nvPicPr>
          <p:cNvPr id="5" name="Content Placeholder 4" descr="poor-man-with-pockets-out-thumb5627171.jpg"/>
          <p:cNvPicPr>
            <a:picLocks noGrp="1" noChangeAspect="1"/>
          </p:cNvPicPr>
          <p:nvPr>
            <p:ph sz="half" idx="1"/>
          </p:nvPr>
        </p:nvPicPr>
        <p:blipFill>
          <a:blip r:embed="rId2"/>
          <a:stretch>
            <a:fillRect/>
          </a:stretch>
        </p:blipFill>
        <p:spPr>
          <a:xfrm>
            <a:off x="3733800" y="1752600"/>
            <a:ext cx="4419600" cy="4038600"/>
          </a:xfrm>
        </p:spPr>
      </p:pic>
      <p:sp>
        <p:nvSpPr>
          <p:cNvPr id="7" name="Footer Placeholder 6"/>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ransition advClick="0" advTm="20000">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33401"/>
            <a:ext cx="3008313" cy="901700"/>
          </a:xfrm>
        </p:spPr>
        <p:txBody>
          <a:bodyPr>
            <a:normAutofit/>
          </a:bodyPr>
          <a:lstStyle/>
          <a:p>
            <a:r>
              <a:rPr lang="en-IN" sz="3600" b="1" u="sng" dirty="0" smtClean="0"/>
              <a:t>Registration</a:t>
            </a:r>
            <a:endParaRPr lang="en-IN" sz="3600" dirty="0"/>
          </a:p>
        </p:txBody>
      </p:sp>
      <p:sp>
        <p:nvSpPr>
          <p:cNvPr id="7" name="Footer Placeholder 6"/>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8</a:t>
            </a:fld>
            <a:endParaRPr lang="en-US"/>
          </a:p>
        </p:txBody>
      </p:sp>
      <p:sp>
        <p:nvSpPr>
          <p:cNvPr id="3" name="Text Placeholder 2"/>
          <p:cNvSpPr>
            <a:spLocks noGrp="1"/>
          </p:cNvSpPr>
          <p:nvPr>
            <p:ph type="body" idx="2"/>
          </p:nvPr>
        </p:nvSpPr>
        <p:spPr>
          <a:xfrm>
            <a:off x="609600" y="1752600"/>
            <a:ext cx="2819400" cy="4343400"/>
          </a:xfrm>
        </p:spPr>
        <p:txBody>
          <a:bodyPr>
            <a:normAutofit fontScale="92500"/>
          </a:bodyPr>
          <a:lstStyle/>
          <a:p>
            <a:r>
              <a:rPr lang="en-IN" sz="2000" dirty="0" smtClean="0"/>
              <a:t>Dealers will have to register for GST. These dealers will include the suppliers, manufacturers, service providers, wholesalers and retailers. If a dealer is not registered, he normally cannot charge GST and cannot claim credit for the GST he pays and further cannot issue a tax invoice</a:t>
            </a:r>
            <a:endParaRPr lang="en-IN" sz="2000" dirty="0"/>
          </a:p>
        </p:txBody>
      </p:sp>
      <p:pic>
        <p:nvPicPr>
          <p:cNvPr id="5" name="Content Placeholder 4" descr="30-GST-registration.jpg"/>
          <p:cNvPicPr>
            <a:picLocks noGrp="1" noChangeAspect="1"/>
          </p:cNvPicPr>
          <p:nvPr>
            <p:ph sz="quarter" idx="1"/>
          </p:nvPr>
        </p:nvPicPr>
        <p:blipFill>
          <a:blip r:embed="rId2" cstate="print"/>
          <a:stretch>
            <a:fillRect/>
          </a:stretch>
        </p:blipFill>
        <p:spPr>
          <a:xfrm>
            <a:off x="3962399" y="1752600"/>
            <a:ext cx="4112265" cy="4114800"/>
          </a:xfrm>
        </p:spPr>
      </p:pic>
    </p:spTree>
  </p:cSld>
  <p:clrMapOvr>
    <a:masterClrMapping/>
  </p:clrMapOvr>
  <p:transition advClick="0" advTm="20000">
    <p:wheel spokes="3"/>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81000"/>
            <a:ext cx="5486400" cy="762000"/>
          </a:xfrm>
        </p:spPr>
        <p:txBody>
          <a:bodyPr>
            <a:normAutofit/>
          </a:bodyPr>
          <a:lstStyle/>
          <a:p>
            <a:r>
              <a:rPr lang="en-IN" sz="4400" b="1" u="sng" dirty="0" smtClean="0"/>
              <a:t>Tax </a:t>
            </a:r>
            <a:r>
              <a:rPr lang="en-IN" sz="4400" b="1" u="sng" dirty="0" smtClean="0"/>
              <a:t>Perio</a:t>
            </a:r>
            <a:r>
              <a:rPr lang="en-IN" sz="4400" b="1" u="sng" dirty="0" smtClean="0"/>
              <a:t>d</a:t>
            </a:r>
            <a:endParaRPr lang="en-IN" sz="4400" dirty="0"/>
          </a:p>
        </p:txBody>
      </p:sp>
      <p:sp>
        <p:nvSpPr>
          <p:cNvPr id="3" name="Text Placeholder 2"/>
          <p:cNvSpPr>
            <a:spLocks noGrp="1"/>
          </p:cNvSpPr>
          <p:nvPr>
            <p:ph type="body" idx="2"/>
          </p:nvPr>
        </p:nvSpPr>
        <p:spPr/>
        <p:txBody>
          <a:bodyPr>
            <a:normAutofit fontScale="92500" lnSpcReduction="20000"/>
          </a:bodyPr>
          <a:lstStyle/>
          <a:p>
            <a:r>
              <a:rPr lang="en-IN" sz="2000" dirty="0" smtClean="0"/>
              <a:t>The tax period will have to be decided by the respective law and normally it is monthly and/or quarterly. On a particular tax period, which is applicable to the dealer concerned, the dealer has to deposit the tax if his output credit is more than the input credit after considering the opening balance, if any, of the input credit.</a:t>
            </a:r>
          </a:p>
          <a:p>
            <a:endParaRPr lang="en-IN" sz="2000" dirty="0"/>
          </a:p>
        </p:txBody>
      </p:sp>
      <p:pic>
        <p:nvPicPr>
          <p:cNvPr id="5" name="Content Placeholder 4" descr="2.jpg"/>
          <p:cNvPicPr>
            <a:picLocks noGrp="1" noChangeAspect="1"/>
          </p:cNvPicPr>
          <p:nvPr>
            <p:ph sz="half" idx="1"/>
          </p:nvPr>
        </p:nvPicPr>
        <p:blipFill>
          <a:blip r:embed="rId2"/>
          <a:stretch>
            <a:fillRect/>
          </a:stretch>
        </p:blipFill>
        <p:spPr>
          <a:xfrm>
            <a:off x="1066800" y="1600200"/>
            <a:ext cx="3733799" cy="3505200"/>
          </a:xfrm>
        </p:spPr>
      </p:pic>
      <p:sp>
        <p:nvSpPr>
          <p:cNvPr id="7" name="Footer Placeholder 6"/>
          <p:cNvSpPr>
            <a:spLocks noGrp="1"/>
          </p:cNvSpPr>
          <p:nvPr>
            <p:ph type="ftr" sz="quarter" idx="11"/>
          </p:nvPr>
        </p:nvSpPr>
        <p:spPr/>
        <p:txBody>
          <a:bodyPr/>
          <a:lstStyle/>
          <a:p>
            <a:r>
              <a:rPr lang="en-US" smtClean="0"/>
              <a:t>DHARMENDRA SHARMA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transition advClick="0" advTm="20000">
    <p:wheel spokes="3"/>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_rels/theme6.xml.rels><?xml version="1.0" encoding="UTF-8" standalone="yes"?>
<Relationships xmlns="http://schemas.openxmlformats.org/package/2006/relationships"><Relationship Id="rId1" Type="http://schemas.openxmlformats.org/officeDocument/2006/relationships/image" Target="../media/image8.jpeg"/></Relationships>
</file>

<file path=ppt/theme/_rels/them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8.xml.rels><?xml version="1.0" encoding="UTF-8" standalone="yes"?>
<Relationships xmlns="http://schemas.openxmlformats.org/package/2006/relationships"><Relationship Id="rId1" Type="http://schemas.openxmlformats.org/officeDocument/2006/relationships/image" Target="../media/image1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5.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7.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8.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108</TotalTime>
  <Words>1128</Words>
  <Application>Microsoft Office PowerPoint</Application>
  <PresentationFormat>On-screen Show (4:3)</PresentationFormat>
  <Paragraphs>63</Paragraphs>
  <Slides>15</Slides>
  <Notes>1</Notes>
  <HiddenSlides>0</HiddenSlides>
  <MMClips>0</MMClips>
  <ScaleCrop>false</ScaleCrop>
  <HeadingPairs>
    <vt:vector size="4" baseType="variant">
      <vt:variant>
        <vt:lpstr>Theme</vt:lpstr>
      </vt:variant>
      <vt:variant>
        <vt:i4>9</vt:i4>
      </vt:variant>
      <vt:variant>
        <vt:lpstr>Slide Titles</vt:lpstr>
      </vt:variant>
      <vt:variant>
        <vt:i4>15</vt:i4>
      </vt:variant>
    </vt:vector>
  </HeadingPairs>
  <TitlesOfParts>
    <vt:vector size="24" baseType="lpstr">
      <vt:lpstr>Concourse</vt:lpstr>
      <vt:lpstr>Civic</vt:lpstr>
      <vt:lpstr>Flow</vt:lpstr>
      <vt:lpstr>Foundry</vt:lpstr>
      <vt:lpstr>Median</vt:lpstr>
      <vt:lpstr>Aspect</vt:lpstr>
      <vt:lpstr>Paper</vt:lpstr>
      <vt:lpstr>Oriel</vt:lpstr>
      <vt:lpstr>Office Theme</vt:lpstr>
      <vt:lpstr>GOODS AND SERVICE TAX  </vt:lpstr>
      <vt:lpstr>INTRODUCTION</vt:lpstr>
      <vt:lpstr>A BRIEF</vt:lpstr>
      <vt:lpstr>WHAT IS GST</vt:lpstr>
      <vt:lpstr>Charging Tax</vt:lpstr>
      <vt:lpstr>. Getting Credit of GST</vt:lpstr>
      <vt:lpstr>Ultimate Burden of Tax on Last Customer</vt:lpstr>
      <vt:lpstr>Registration</vt:lpstr>
      <vt:lpstr>Tax Period</vt:lpstr>
      <vt:lpstr>Refunds</vt:lpstr>
      <vt:lpstr>Exempted Goods and Services</vt:lpstr>
      <vt:lpstr>Zero Rated Goods and Services</vt:lpstr>
      <vt:lpstr>Tax Invoice</vt:lpstr>
      <vt:lpstr>Effect on economy</vt:lpstr>
      <vt:lpstr>How will dual GST affect the fiscal health of states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 TAX  </dc:title>
  <dc:creator>lcd</dc:creator>
  <cp:lastModifiedBy>rose</cp:lastModifiedBy>
  <cp:revision>47</cp:revision>
  <dcterms:created xsi:type="dcterms:W3CDTF">2006-08-16T00:00:00Z</dcterms:created>
  <dcterms:modified xsi:type="dcterms:W3CDTF">2012-03-26T10:55:26Z</dcterms:modified>
</cp:coreProperties>
</file>