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CD52C2D-05F7-4A8C-AF5B-32C83B110190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BBB1DCC-67A7-4A12-9219-7C4E560C0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IFRS- 3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BUSINESS COMBINATION</a:t>
            </a:r>
            <a:endParaRPr lang="en-US" dirty="0"/>
          </a:p>
        </p:txBody>
      </p:sp>
      <p:pic>
        <p:nvPicPr>
          <p:cNvPr id="1026" name="Picture 2" descr="C:\Documents and Settings\narendra\My Documents\Downloads\ifrs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1828800"/>
            <a:ext cx="781050" cy="781050"/>
          </a:xfrm>
          <a:prstGeom prst="rect">
            <a:avLst/>
          </a:prstGeom>
          <a:noFill/>
        </p:spPr>
      </p:pic>
      <p:pic>
        <p:nvPicPr>
          <p:cNvPr id="1027" name="Picture 3" descr="C:\Documents and Settings\narendra\My Documents\Downloads\ifrs\ifr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67000"/>
            <a:ext cx="1000125" cy="1114425"/>
          </a:xfrm>
          <a:prstGeom prst="rect">
            <a:avLst/>
          </a:prstGeom>
          <a:noFill/>
        </p:spPr>
      </p:pic>
      <p:pic>
        <p:nvPicPr>
          <p:cNvPr id="1028" name="Picture 4" descr="C:\Documents and Settings\narendra\My Documents\Downloads\ifrs\if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28600"/>
            <a:ext cx="1123950" cy="581025"/>
          </a:xfrm>
          <a:prstGeom prst="rect">
            <a:avLst/>
          </a:prstGeom>
          <a:noFill/>
        </p:spPr>
      </p:pic>
      <p:pic>
        <p:nvPicPr>
          <p:cNvPr id="1029" name="Picture 5" descr="C:\Documents and Settings\narendra\My Documents\Downloads\ifrs\ifrs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257925"/>
            <a:ext cx="1133475" cy="600075"/>
          </a:xfrm>
          <a:prstGeom prst="rect">
            <a:avLst/>
          </a:prstGeom>
          <a:noFill/>
        </p:spPr>
      </p:pic>
      <p:pic>
        <p:nvPicPr>
          <p:cNvPr id="1030" name="Picture 6" descr="C:\Documents and Settings\narendra\My Documents\Downloads\ifrs\ifrs 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20050" y="3657600"/>
            <a:ext cx="1123950" cy="1095375"/>
          </a:xfrm>
          <a:prstGeom prst="rect">
            <a:avLst/>
          </a:prstGeom>
          <a:noFill/>
        </p:spPr>
      </p:pic>
      <p:pic>
        <p:nvPicPr>
          <p:cNvPr id="9" name="Picture 5" descr="C:\Documents and Settings\narendra\My Documents\Downloads\ifrs\ifrs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10525" y="0"/>
            <a:ext cx="1133475" cy="600075"/>
          </a:xfrm>
          <a:prstGeom prst="rect">
            <a:avLst/>
          </a:prstGeom>
          <a:noFill/>
        </p:spPr>
      </p:pic>
      <p:pic>
        <p:nvPicPr>
          <p:cNvPr id="10" name="Picture 5" descr="C:\Documents and Settings\narendra\My Documents\Downloads\ifrs\ifrs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133475" cy="600075"/>
          </a:xfrm>
          <a:prstGeom prst="rect">
            <a:avLst/>
          </a:prstGeom>
          <a:noFill/>
        </p:spPr>
      </p:pic>
      <p:pic>
        <p:nvPicPr>
          <p:cNvPr id="11" name="Picture 5" descr="C:\Documents and Settings\narendra\My Documents\Downloads\ifrs\ifrs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10525" y="6257925"/>
            <a:ext cx="1133475" cy="600075"/>
          </a:xfrm>
          <a:prstGeom prst="rect">
            <a:avLst/>
          </a:prstGeom>
          <a:noFill/>
        </p:spPr>
      </p:pic>
      <p:pic>
        <p:nvPicPr>
          <p:cNvPr id="1031" name="Picture 7" descr="C:\Documents and Settings\narendra\My Documents\Downloads\ifrs\imag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0" y="3810000"/>
            <a:ext cx="1600200" cy="1057275"/>
          </a:xfrm>
          <a:prstGeom prst="rect">
            <a:avLst/>
          </a:prstGeom>
          <a:noFill/>
        </p:spPr>
      </p:pic>
      <p:pic>
        <p:nvPicPr>
          <p:cNvPr id="14" name="Picture 4" descr="C:\Documents and Settings\narendra\My Documents\Downloads\ifrs\if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6276975"/>
            <a:ext cx="1123950" cy="5810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an acquirer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acquirer is the entity that obtains control of the entity- the acquiree. The power to govern the financial &amp; operating policies of an entity so as to obtained benefits from its activities</a:t>
            </a:r>
            <a:endParaRPr lang="en-US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Determining the Acquisition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acquisition date is defined as ‘the date on which the acquirer obtains control of the acquiree, </a:t>
            </a:r>
          </a:p>
          <a:p>
            <a:r>
              <a:rPr lang="en-US" dirty="0" smtClean="0"/>
              <a:t>which is normally the date on which the acquirer legally transfer the consideration for the business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Assets &amp; liabilities recognized must be part of the exchange transaction between the acquirer and the acquiree and Not part of a separate transaction or transactions</a:t>
            </a:r>
          </a:p>
          <a:p>
            <a:r>
              <a:rPr lang="en-US" dirty="0" smtClean="0"/>
              <a:t>Intangible assets should be recognized by acquirer, the one which is separable from entity or acquired by law or contractual agreements.</a:t>
            </a:r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Measurement of Assets &amp; Liabilities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measurement principle is that an acquirer measures the identifiable tangible &amp; intangible assets acquired and the liabilities assumed</a:t>
            </a:r>
          </a:p>
          <a:p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Recognition &amp; Measurement of goodwill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A= Consideration paid</a:t>
            </a:r>
          </a:p>
          <a:p>
            <a:r>
              <a:rPr lang="en-US" dirty="0" smtClean="0"/>
              <a:t>B= Identifiable assets &amp; </a:t>
            </a:r>
            <a:r>
              <a:rPr lang="en-US" dirty="0" err="1" smtClean="0"/>
              <a:t>liablities</a:t>
            </a:r>
            <a:r>
              <a:rPr lang="en-US" dirty="0" smtClean="0"/>
              <a:t> </a:t>
            </a:r>
            <a:r>
              <a:rPr lang="en-US" dirty="0" err="1" smtClean="0"/>
              <a:t>recognised</a:t>
            </a:r>
            <a:endParaRPr lang="en-US" dirty="0" smtClean="0"/>
          </a:p>
          <a:p>
            <a:r>
              <a:rPr lang="en-US" dirty="0" smtClean="0"/>
              <a:t>If A&gt;B = GOODWILL</a:t>
            </a:r>
          </a:p>
          <a:p>
            <a:r>
              <a:rPr lang="en-US" dirty="0" smtClean="0"/>
              <a:t>B&gt;A = gain from bargain purchases</a:t>
            </a:r>
          </a:p>
          <a:p>
            <a:endParaRPr lang="en-US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 of goodwill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will be either be carried in the statement of financial position at the amount recognizes</a:t>
            </a:r>
          </a:p>
          <a:p>
            <a:r>
              <a:rPr lang="en-US" dirty="0" smtClean="0"/>
              <a:t>Or it will reduced as impairment losses are recognizes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of gain from bargain purchases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Gain from bargain purchases to be </a:t>
            </a:r>
            <a:r>
              <a:rPr lang="en-US" dirty="0" err="1" smtClean="0"/>
              <a:t>recognised</a:t>
            </a:r>
            <a:r>
              <a:rPr lang="en-US" dirty="0" smtClean="0"/>
              <a:t> in profit &amp; loss account ( not in capital reserved as per AS 14 &amp; as per Indian GAAP)</a:t>
            </a:r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Is to set out the accounting &amp; disclosure requirements for a business combination</a:t>
            </a:r>
          </a:p>
          <a:p>
            <a:endParaRPr lang="en-US" dirty="0" smtClean="0"/>
          </a:p>
        </p:txBody>
      </p:sp>
      <p:pic>
        <p:nvPicPr>
          <p:cNvPr id="2050" name="Picture 2" descr="C:\Documents and Settings\narendra\My Documents\Downloads\ifrs\images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600200"/>
            <a:ext cx="2895600" cy="12001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PRINCIPLE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An acquirer of a business recognizes the assets acquired &amp; liabilities assumed at their acquisition-date fair value &amp; discloses relevant information nature and financial effects of the acquisition.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Business Combination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transaction or other event that results in an acquirer obtaining control over one or more businesses.</a:t>
            </a:r>
            <a:endParaRPr lang="en-US" dirty="0"/>
          </a:p>
        </p:txBody>
      </p:sp>
      <p:pic>
        <p:nvPicPr>
          <p:cNvPr id="4098" name="Picture 2" descr="C:\Documents and Settings\narendra\My Documents\Downloads\ifrs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124200"/>
            <a:ext cx="1381125" cy="1428750"/>
          </a:xfrm>
          <a:prstGeom prst="rect">
            <a:avLst/>
          </a:prstGeom>
          <a:noFill/>
        </p:spPr>
      </p:pic>
      <p:pic>
        <p:nvPicPr>
          <p:cNvPr id="5" name="Picture 2" descr="C:\Documents and Settings\narendra\My Documents\Downloads\ifrs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3124200"/>
            <a:ext cx="1381125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40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&amp; Exclusion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Transactions or other events that meet the definition of a business combination are subjected to IFRS-3</a:t>
            </a:r>
          </a:p>
          <a:p>
            <a:r>
              <a:rPr lang="en-US" dirty="0" smtClean="0"/>
              <a:t>This standard in not applicable to formation of joint venture,</a:t>
            </a:r>
          </a:p>
          <a:p>
            <a:r>
              <a:rPr lang="en-US" dirty="0" smtClean="0"/>
              <a:t>Acquisition of an assets or group of assets that do not constitute business &amp; combination between entities or </a:t>
            </a:r>
            <a:r>
              <a:rPr lang="en-US" dirty="0" err="1" smtClean="0"/>
              <a:t>businessess</a:t>
            </a:r>
            <a:r>
              <a:rPr lang="en-US" dirty="0" smtClean="0"/>
              <a:t> under common control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BC should be accounted for using acquisition method(Purchases method) </a:t>
            </a:r>
          </a:p>
          <a:p>
            <a:pPr lvl="1"/>
            <a:r>
              <a:rPr lang="en-US" dirty="0" smtClean="0"/>
              <a:t>Identifying An Acquirer</a:t>
            </a:r>
          </a:p>
          <a:p>
            <a:pPr lvl="1"/>
            <a:r>
              <a:rPr lang="en-US" dirty="0" smtClean="0"/>
              <a:t>Determining acquisition date</a:t>
            </a:r>
          </a:p>
          <a:p>
            <a:pPr lvl="1"/>
            <a:r>
              <a:rPr lang="en-US" dirty="0" smtClean="0"/>
              <a:t>Recognizing &amp; measuring</a:t>
            </a:r>
          </a:p>
          <a:p>
            <a:pPr lvl="2"/>
            <a:r>
              <a:rPr lang="en-US" dirty="0" smtClean="0"/>
              <a:t>Identifiable assets acquired, the liabilities assumed &amp; any non-controlling interest in the acquiree</a:t>
            </a:r>
          </a:p>
          <a:p>
            <a:pPr lvl="2"/>
            <a:r>
              <a:rPr lang="en-US" dirty="0" smtClean="0"/>
              <a:t>Goodwill or a gain from a bargain purchases (capital reserve)</a:t>
            </a:r>
            <a:endParaRPr lang="en-US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Pooling interest method not permitted under IFRS-3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An entity should assess whether a particular transaction is a business combination or not.</a:t>
            </a:r>
          </a:p>
          <a:p>
            <a:r>
              <a:rPr lang="en-US" dirty="0" smtClean="0"/>
              <a:t>i.e. has the entity gained control of one or more businesses for making profit?</a:t>
            </a:r>
          </a:p>
          <a:p>
            <a:r>
              <a:rPr lang="en-US" dirty="0" smtClean="0"/>
              <a:t>Control of an entity is where one party has the power over another to “Govern its financial &amp; operating policies so as to obtain the benefits from its activities</a:t>
            </a:r>
            <a:endParaRPr lang="en-US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There will be only one acquirer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application of IFRS 3, emphasis is on acquisition of business rather than an assets or a group of assets.</a:t>
            </a:r>
          </a:p>
          <a:p>
            <a:r>
              <a:rPr lang="en-US" dirty="0" smtClean="0"/>
              <a:t>Purchases of assets or a group of assets, if they do not constitute business, do not give rise to goodwill, as also not covered by IFRS 3</a:t>
            </a:r>
          </a:p>
          <a:p>
            <a:r>
              <a:rPr lang="en-US" dirty="0" smtClean="0"/>
              <a:t>In a straightforward BC one entity will acquire another resulting, in a parent-subsidiary relationship</a:t>
            </a:r>
            <a:endParaRPr lang="en-US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Steps in Business Combination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229600" cy="4572000"/>
          </a:xfrm>
        </p:spPr>
        <p:txBody>
          <a:bodyPr/>
          <a:lstStyle/>
          <a:p>
            <a:r>
              <a:rPr lang="en-US" dirty="0" smtClean="0"/>
              <a:t>1. Identify an acquirer</a:t>
            </a:r>
          </a:p>
          <a:p>
            <a:r>
              <a:rPr lang="en-US" dirty="0" smtClean="0"/>
              <a:t>2. Determining the acquisition date</a:t>
            </a:r>
          </a:p>
          <a:p>
            <a:r>
              <a:rPr lang="en-US" dirty="0" smtClean="0"/>
              <a:t>3. Recognition </a:t>
            </a:r>
          </a:p>
          <a:p>
            <a:r>
              <a:rPr lang="en-US" dirty="0" smtClean="0"/>
              <a:t>4. Measurements of Assets and </a:t>
            </a:r>
            <a:r>
              <a:rPr lang="en-US" dirty="0" err="1" smtClean="0"/>
              <a:t>Liablities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123" name="Picture 3" descr="C:\Documents and Settings\narendra\My Documents\Downloads\ifrs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28600"/>
            <a:ext cx="2133600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51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134</TotalTime>
  <Words>574</Words>
  <Application>Microsoft Office PowerPoint</Application>
  <PresentationFormat>On-screen Show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Apex</vt:lpstr>
      <vt:lpstr>Foundry</vt:lpstr>
      <vt:lpstr>Civic</vt:lpstr>
      <vt:lpstr>Median</vt:lpstr>
      <vt:lpstr>Verve</vt:lpstr>
      <vt:lpstr>Aspect</vt:lpstr>
      <vt:lpstr>Trek</vt:lpstr>
      <vt:lpstr>IFRS- 3</vt:lpstr>
      <vt:lpstr>Objective</vt:lpstr>
      <vt:lpstr>CORE PRINCIPLE</vt:lpstr>
      <vt:lpstr>What is the Business Combination</vt:lpstr>
      <vt:lpstr>Scope &amp; Exclusion</vt:lpstr>
      <vt:lpstr>APPLICATION</vt:lpstr>
      <vt:lpstr>Pooling interest method not permitted under IFRS-3</vt:lpstr>
      <vt:lpstr>There will be only one acquirer</vt:lpstr>
      <vt:lpstr>Steps in Business Combination</vt:lpstr>
      <vt:lpstr>Identify an acquirer</vt:lpstr>
      <vt:lpstr>Determining the Acquisition date</vt:lpstr>
      <vt:lpstr>Recognition</vt:lpstr>
      <vt:lpstr>Measurement of Assets &amp; Liabilities</vt:lpstr>
      <vt:lpstr>Recognition &amp; Measurement of goodwill</vt:lpstr>
      <vt:lpstr>Treatment of goodwill</vt:lpstr>
      <vt:lpstr>Treatment of gain from bargain purchases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IFRS- 3</dc:title>
  <dc:creator>IT</dc:creator>
  <cp:lastModifiedBy>IT</cp:lastModifiedBy>
  <cp:revision>28</cp:revision>
  <dcterms:created xsi:type="dcterms:W3CDTF">2010-07-09T04:12:11Z</dcterms:created>
  <dcterms:modified xsi:type="dcterms:W3CDTF">2010-07-13T05:56:20Z</dcterms:modified>
</cp:coreProperties>
</file>