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6" r:id="rId10"/>
    <p:sldId id="267" r:id="rId11"/>
    <p:sldId id="268" r:id="rId12"/>
    <p:sldId id="269" r:id="rId13"/>
    <p:sldId id="270" r:id="rId14"/>
    <p:sldId id="272"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95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B1114-5F7F-4A26-9F56-D053CD2C662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0028B207-AD82-47FA-AFE4-04B64570EB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87FBB9B-941F-4547-AB6D-249784B3B697}"/>
              </a:ext>
            </a:extLst>
          </p:cNvPr>
          <p:cNvSpPr>
            <a:spLocks noGrp="1"/>
          </p:cNvSpPr>
          <p:nvPr>
            <p:ph type="dt" sz="half" idx="10"/>
          </p:nvPr>
        </p:nvSpPr>
        <p:spPr/>
        <p:txBody>
          <a:bodyPr/>
          <a:lstStyle/>
          <a:p>
            <a:fld id="{4CBFD774-5F31-4548-8E7E-C7808CA3B099}" type="datetimeFigureOut">
              <a:rPr lang="en-IN" smtClean="0"/>
              <a:t>27-12-2018</a:t>
            </a:fld>
            <a:endParaRPr lang="en-IN"/>
          </a:p>
        </p:txBody>
      </p:sp>
      <p:sp>
        <p:nvSpPr>
          <p:cNvPr id="5" name="Footer Placeholder 4">
            <a:extLst>
              <a:ext uri="{FF2B5EF4-FFF2-40B4-BE49-F238E27FC236}">
                <a16:creationId xmlns:a16="http://schemas.microsoft.com/office/drawing/2014/main" id="{5B681875-4E16-4ACE-BDAF-001819CAC39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A23B4CD-C072-403E-9A78-CDB2A52B7038}"/>
              </a:ext>
            </a:extLst>
          </p:cNvPr>
          <p:cNvSpPr>
            <a:spLocks noGrp="1"/>
          </p:cNvSpPr>
          <p:nvPr>
            <p:ph type="sldNum" sz="quarter" idx="12"/>
          </p:nvPr>
        </p:nvSpPr>
        <p:spPr/>
        <p:txBody>
          <a:bodyPr/>
          <a:lstStyle/>
          <a:p>
            <a:fld id="{1260EB4B-56E9-4872-B114-0881CBDBD366}" type="slidenum">
              <a:rPr lang="en-IN" smtClean="0"/>
              <a:t>‹#›</a:t>
            </a:fld>
            <a:endParaRPr lang="en-IN"/>
          </a:p>
        </p:txBody>
      </p:sp>
    </p:spTree>
    <p:extLst>
      <p:ext uri="{BB962C8B-B14F-4D97-AF65-F5344CB8AC3E}">
        <p14:creationId xmlns:p14="http://schemas.microsoft.com/office/powerpoint/2010/main" val="3874226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449CE-5014-4199-9E89-AD4F0F068F0B}"/>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B4BD376D-AF3B-48F2-8EA7-71335ADC75E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C46D579-1481-4741-8051-1500C7B1758E}"/>
              </a:ext>
            </a:extLst>
          </p:cNvPr>
          <p:cNvSpPr>
            <a:spLocks noGrp="1"/>
          </p:cNvSpPr>
          <p:nvPr>
            <p:ph type="dt" sz="half" idx="10"/>
          </p:nvPr>
        </p:nvSpPr>
        <p:spPr/>
        <p:txBody>
          <a:bodyPr/>
          <a:lstStyle/>
          <a:p>
            <a:fld id="{4CBFD774-5F31-4548-8E7E-C7808CA3B099}" type="datetimeFigureOut">
              <a:rPr lang="en-IN" smtClean="0"/>
              <a:t>27-12-2018</a:t>
            </a:fld>
            <a:endParaRPr lang="en-IN"/>
          </a:p>
        </p:txBody>
      </p:sp>
      <p:sp>
        <p:nvSpPr>
          <p:cNvPr id="5" name="Footer Placeholder 4">
            <a:extLst>
              <a:ext uri="{FF2B5EF4-FFF2-40B4-BE49-F238E27FC236}">
                <a16:creationId xmlns:a16="http://schemas.microsoft.com/office/drawing/2014/main" id="{13F47A38-D621-49CA-B19A-94A2C2C268F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1360C4C-197E-49C0-AE8C-F64434871B02}"/>
              </a:ext>
            </a:extLst>
          </p:cNvPr>
          <p:cNvSpPr>
            <a:spLocks noGrp="1"/>
          </p:cNvSpPr>
          <p:nvPr>
            <p:ph type="sldNum" sz="quarter" idx="12"/>
          </p:nvPr>
        </p:nvSpPr>
        <p:spPr/>
        <p:txBody>
          <a:bodyPr/>
          <a:lstStyle/>
          <a:p>
            <a:fld id="{1260EB4B-56E9-4872-B114-0881CBDBD366}" type="slidenum">
              <a:rPr lang="en-IN" smtClean="0"/>
              <a:t>‹#›</a:t>
            </a:fld>
            <a:endParaRPr lang="en-IN"/>
          </a:p>
        </p:txBody>
      </p:sp>
    </p:spTree>
    <p:extLst>
      <p:ext uri="{BB962C8B-B14F-4D97-AF65-F5344CB8AC3E}">
        <p14:creationId xmlns:p14="http://schemas.microsoft.com/office/powerpoint/2010/main" val="2974274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998928-3AD9-4B3F-B4C4-014055BB01E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2903038-582D-4824-843C-D241A64912E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1C22E82-6B2B-422E-85C1-CC812861C3EC}"/>
              </a:ext>
            </a:extLst>
          </p:cNvPr>
          <p:cNvSpPr>
            <a:spLocks noGrp="1"/>
          </p:cNvSpPr>
          <p:nvPr>
            <p:ph type="dt" sz="half" idx="10"/>
          </p:nvPr>
        </p:nvSpPr>
        <p:spPr/>
        <p:txBody>
          <a:bodyPr/>
          <a:lstStyle/>
          <a:p>
            <a:fld id="{4CBFD774-5F31-4548-8E7E-C7808CA3B099}" type="datetimeFigureOut">
              <a:rPr lang="en-IN" smtClean="0"/>
              <a:t>27-12-2018</a:t>
            </a:fld>
            <a:endParaRPr lang="en-IN"/>
          </a:p>
        </p:txBody>
      </p:sp>
      <p:sp>
        <p:nvSpPr>
          <p:cNvPr id="5" name="Footer Placeholder 4">
            <a:extLst>
              <a:ext uri="{FF2B5EF4-FFF2-40B4-BE49-F238E27FC236}">
                <a16:creationId xmlns:a16="http://schemas.microsoft.com/office/drawing/2014/main" id="{14340D0A-4096-4CE3-95F7-074087CB771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4FD28A6-47F3-48EE-8062-441ED6AB8F21}"/>
              </a:ext>
            </a:extLst>
          </p:cNvPr>
          <p:cNvSpPr>
            <a:spLocks noGrp="1"/>
          </p:cNvSpPr>
          <p:nvPr>
            <p:ph type="sldNum" sz="quarter" idx="12"/>
          </p:nvPr>
        </p:nvSpPr>
        <p:spPr/>
        <p:txBody>
          <a:bodyPr/>
          <a:lstStyle/>
          <a:p>
            <a:fld id="{1260EB4B-56E9-4872-B114-0881CBDBD366}" type="slidenum">
              <a:rPr lang="en-IN" smtClean="0"/>
              <a:t>‹#›</a:t>
            </a:fld>
            <a:endParaRPr lang="en-IN"/>
          </a:p>
        </p:txBody>
      </p:sp>
    </p:spTree>
    <p:extLst>
      <p:ext uri="{BB962C8B-B14F-4D97-AF65-F5344CB8AC3E}">
        <p14:creationId xmlns:p14="http://schemas.microsoft.com/office/powerpoint/2010/main" val="1495050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006B4-31CA-4E13-B17D-970702422CA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B4743D1E-EB36-4792-B0C0-15C9B05EFD3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B0C6146-3132-4F93-813D-E0287E298AEB}"/>
              </a:ext>
            </a:extLst>
          </p:cNvPr>
          <p:cNvSpPr>
            <a:spLocks noGrp="1"/>
          </p:cNvSpPr>
          <p:nvPr>
            <p:ph type="dt" sz="half" idx="10"/>
          </p:nvPr>
        </p:nvSpPr>
        <p:spPr/>
        <p:txBody>
          <a:bodyPr/>
          <a:lstStyle/>
          <a:p>
            <a:fld id="{4CBFD774-5F31-4548-8E7E-C7808CA3B099}" type="datetimeFigureOut">
              <a:rPr lang="en-IN" smtClean="0"/>
              <a:t>27-12-2018</a:t>
            </a:fld>
            <a:endParaRPr lang="en-IN"/>
          </a:p>
        </p:txBody>
      </p:sp>
      <p:sp>
        <p:nvSpPr>
          <p:cNvPr id="5" name="Footer Placeholder 4">
            <a:extLst>
              <a:ext uri="{FF2B5EF4-FFF2-40B4-BE49-F238E27FC236}">
                <a16:creationId xmlns:a16="http://schemas.microsoft.com/office/drawing/2014/main" id="{B5F34EB2-7CD8-4D47-AF43-499A5E2C87D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4A1CCD8-CEBB-4C59-8A51-983110FD3806}"/>
              </a:ext>
            </a:extLst>
          </p:cNvPr>
          <p:cNvSpPr>
            <a:spLocks noGrp="1"/>
          </p:cNvSpPr>
          <p:nvPr>
            <p:ph type="sldNum" sz="quarter" idx="12"/>
          </p:nvPr>
        </p:nvSpPr>
        <p:spPr/>
        <p:txBody>
          <a:bodyPr/>
          <a:lstStyle/>
          <a:p>
            <a:fld id="{1260EB4B-56E9-4872-B114-0881CBDBD366}" type="slidenum">
              <a:rPr lang="en-IN" smtClean="0"/>
              <a:t>‹#›</a:t>
            </a:fld>
            <a:endParaRPr lang="en-IN"/>
          </a:p>
        </p:txBody>
      </p:sp>
    </p:spTree>
    <p:extLst>
      <p:ext uri="{BB962C8B-B14F-4D97-AF65-F5344CB8AC3E}">
        <p14:creationId xmlns:p14="http://schemas.microsoft.com/office/powerpoint/2010/main" val="2230324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52F41-9C35-42BC-B9C9-AC9BA5F674D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6D01FBF7-880E-4C00-9EBB-2DE36036729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85F2792-08A6-4B10-96B1-70BB8A205EF8}"/>
              </a:ext>
            </a:extLst>
          </p:cNvPr>
          <p:cNvSpPr>
            <a:spLocks noGrp="1"/>
          </p:cNvSpPr>
          <p:nvPr>
            <p:ph type="dt" sz="half" idx="10"/>
          </p:nvPr>
        </p:nvSpPr>
        <p:spPr/>
        <p:txBody>
          <a:bodyPr/>
          <a:lstStyle/>
          <a:p>
            <a:fld id="{4CBFD774-5F31-4548-8E7E-C7808CA3B099}" type="datetimeFigureOut">
              <a:rPr lang="en-IN" smtClean="0"/>
              <a:t>27-12-2018</a:t>
            </a:fld>
            <a:endParaRPr lang="en-IN"/>
          </a:p>
        </p:txBody>
      </p:sp>
      <p:sp>
        <p:nvSpPr>
          <p:cNvPr id="5" name="Footer Placeholder 4">
            <a:extLst>
              <a:ext uri="{FF2B5EF4-FFF2-40B4-BE49-F238E27FC236}">
                <a16:creationId xmlns:a16="http://schemas.microsoft.com/office/drawing/2014/main" id="{4FBF1DB4-2187-4275-9D18-EEF1D596C24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B4EA3D8-F9DC-477D-B917-CD6FD5604C05}"/>
              </a:ext>
            </a:extLst>
          </p:cNvPr>
          <p:cNvSpPr>
            <a:spLocks noGrp="1"/>
          </p:cNvSpPr>
          <p:nvPr>
            <p:ph type="sldNum" sz="quarter" idx="12"/>
          </p:nvPr>
        </p:nvSpPr>
        <p:spPr/>
        <p:txBody>
          <a:bodyPr/>
          <a:lstStyle/>
          <a:p>
            <a:fld id="{1260EB4B-56E9-4872-B114-0881CBDBD366}" type="slidenum">
              <a:rPr lang="en-IN" smtClean="0"/>
              <a:t>‹#›</a:t>
            </a:fld>
            <a:endParaRPr lang="en-IN"/>
          </a:p>
        </p:txBody>
      </p:sp>
    </p:spTree>
    <p:extLst>
      <p:ext uri="{BB962C8B-B14F-4D97-AF65-F5344CB8AC3E}">
        <p14:creationId xmlns:p14="http://schemas.microsoft.com/office/powerpoint/2010/main" val="3831143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92272-F403-458B-BDA4-829523419B3B}"/>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C65D8261-CDB0-458B-93CC-33A6BE230AD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68C1C4F-DEAC-4226-BAAC-61D8EA13C3E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982D28A1-7CA0-4325-97EA-D797734B34AA}"/>
              </a:ext>
            </a:extLst>
          </p:cNvPr>
          <p:cNvSpPr>
            <a:spLocks noGrp="1"/>
          </p:cNvSpPr>
          <p:nvPr>
            <p:ph type="dt" sz="half" idx="10"/>
          </p:nvPr>
        </p:nvSpPr>
        <p:spPr/>
        <p:txBody>
          <a:bodyPr/>
          <a:lstStyle/>
          <a:p>
            <a:fld id="{4CBFD774-5F31-4548-8E7E-C7808CA3B099}" type="datetimeFigureOut">
              <a:rPr lang="en-IN" smtClean="0"/>
              <a:t>27-12-2018</a:t>
            </a:fld>
            <a:endParaRPr lang="en-IN"/>
          </a:p>
        </p:txBody>
      </p:sp>
      <p:sp>
        <p:nvSpPr>
          <p:cNvPr id="6" name="Footer Placeholder 5">
            <a:extLst>
              <a:ext uri="{FF2B5EF4-FFF2-40B4-BE49-F238E27FC236}">
                <a16:creationId xmlns:a16="http://schemas.microsoft.com/office/drawing/2014/main" id="{A257687E-FCD1-453F-82EA-8D47AA575AA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2255520-54A7-4FF9-916B-90FF9F8379B6}"/>
              </a:ext>
            </a:extLst>
          </p:cNvPr>
          <p:cNvSpPr>
            <a:spLocks noGrp="1"/>
          </p:cNvSpPr>
          <p:nvPr>
            <p:ph type="sldNum" sz="quarter" idx="12"/>
          </p:nvPr>
        </p:nvSpPr>
        <p:spPr/>
        <p:txBody>
          <a:bodyPr/>
          <a:lstStyle/>
          <a:p>
            <a:fld id="{1260EB4B-56E9-4872-B114-0881CBDBD366}" type="slidenum">
              <a:rPr lang="en-IN" smtClean="0"/>
              <a:t>‹#›</a:t>
            </a:fld>
            <a:endParaRPr lang="en-IN"/>
          </a:p>
        </p:txBody>
      </p:sp>
    </p:spTree>
    <p:extLst>
      <p:ext uri="{BB962C8B-B14F-4D97-AF65-F5344CB8AC3E}">
        <p14:creationId xmlns:p14="http://schemas.microsoft.com/office/powerpoint/2010/main" val="129766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7AC49-AC3B-445F-B265-A8725B3CBF12}"/>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CF54E8DA-F4AB-4B35-9918-15A1D5C297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B5497E8-2E5B-4BBB-A41C-3F499B80EFC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1114BEEA-E68A-4244-8B43-E484C2D25E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518C09A-3C30-49C8-8935-E82BC98D6B6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7678C0D8-CA34-402F-8400-46C73E092ABC}"/>
              </a:ext>
            </a:extLst>
          </p:cNvPr>
          <p:cNvSpPr>
            <a:spLocks noGrp="1"/>
          </p:cNvSpPr>
          <p:nvPr>
            <p:ph type="dt" sz="half" idx="10"/>
          </p:nvPr>
        </p:nvSpPr>
        <p:spPr/>
        <p:txBody>
          <a:bodyPr/>
          <a:lstStyle/>
          <a:p>
            <a:fld id="{4CBFD774-5F31-4548-8E7E-C7808CA3B099}" type="datetimeFigureOut">
              <a:rPr lang="en-IN" smtClean="0"/>
              <a:t>27-12-2018</a:t>
            </a:fld>
            <a:endParaRPr lang="en-IN"/>
          </a:p>
        </p:txBody>
      </p:sp>
      <p:sp>
        <p:nvSpPr>
          <p:cNvPr id="8" name="Footer Placeholder 7">
            <a:extLst>
              <a:ext uri="{FF2B5EF4-FFF2-40B4-BE49-F238E27FC236}">
                <a16:creationId xmlns:a16="http://schemas.microsoft.com/office/drawing/2014/main" id="{8F57AE5F-8A49-4D1D-B8F6-ACC26B3550E7}"/>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40B8BD06-B438-4C9D-989F-C2E781944983}"/>
              </a:ext>
            </a:extLst>
          </p:cNvPr>
          <p:cNvSpPr>
            <a:spLocks noGrp="1"/>
          </p:cNvSpPr>
          <p:nvPr>
            <p:ph type="sldNum" sz="quarter" idx="12"/>
          </p:nvPr>
        </p:nvSpPr>
        <p:spPr/>
        <p:txBody>
          <a:bodyPr/>
          <a:lstStyle/>
          <a:p>
            <a:fld id="{1260EB4B-56E9-4872-B114-0881CBDBD366}" type="slidenum">
              <a:rPr lang="en-IN" smtClean="0"/>
              <a:t>‹#›</a:t>
            </a:fld>
            <a:endParaRPr lang="en-IN"/>
          </a:p>
        </p:txBody>
      </p:sp>
    </p:spTree>
    <p:extLst>
      <p:ext uri="{BB962C8B-B14F-4D97-AF65-F5344CB8AC3E}">
        <p14:creationId xmlns:p14="http://schemas.microsoft.com/office/powerpoint/2010/main" val="3252709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FE66D-D204-4A8F-B908-B28915FE280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7BD3D198-7CA7-4930-91FD-35327A346F49}"/>
              </a:ext>
            </a:extLst>
          </p:cNvPr>
          <p:cNvSpPr>
            <a:spLocks noGrp="1"/>
          </p:cNvSpPr>
          <p:nvPr>
            <p:ph type="dt" sz="half" idx="10"/>
          </p:nvPr>
        </p:nvSpPr>
        <p:spPr/>
        <p:txBody>
          <a:bodyPr/>
          <a:lstStyle/>
          <a:p>
            <a:fld id="{4CBFD774-5F31-4548-8E7E-C7808CA3B099}" type="datetimeFigureOut">
              <a:rPr lang="en-IN" smtClean="0"/>
              <a:t>27-12-2018</a:t>
            </a:fld>
            <a:endParaRPr lang="en-IN"/>
          </a:p>
        </p:txBody>
      </p:sp>
      <p:sp>
        <p:nvSpPr>
          <p:cNvPr id="4" name="Footer Placeholder 3">
            <a:extLst>
              <a:ext uri="{FF2B5EF4-FFF2-40B4-BE49-F238E27FC236}">
                <a16:creationId xmlns:a16="http://schemas.microsoft.com/office/drawing/2014/main" id="{910BC517-C937-411E-8B2A-B49B51F1A54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AA8C3ADD-BF66-423C-A9BB-7BD264CA7137}"/>
              </a:ext>
            </a:extLst>
          </p:cNvPr>
          <p:cNvSpPr>
            <a:spLocks noGrp="1"/>
          </p:cNvSpPr>
          <p:nvPr>
            <p:ph type="sldNum" sz="quarter" idx="12"/>
          </p:nvPr>
        </p:nvSpPr>
        <p:spPr/>
        <p:txBody>
          <a:bodyPr/>
          <a:lstStyle/>
          <a:p>
            <a:fld id="{1260EB4B-56E9-4872-B114-0881CBDBD366}" type="slidenum">
              <a:rPr lang="en-IN" smtClean="0"/>
              <a:t>‹#›</a:t>
            </a:fld>
            <a:endParaRPr lang="en-IN"/>
          </a:p>
        </p:txBody>
      </p:sp>
    </p:spTree>
    <p:extLst>
      <p:ext uri="{BB962C8B-B14F-4D97-AF65-F5344CB8AC3E}">
        <p14:creationId xmlns:p14="http://schemas.microsoft.com/office/powerpoint/2010/main" val="780817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4286EC-B512-4335-9D5D-23CC839EE05B}"/>
              </a:ext>
            </a:extLst>
          </p:cNvPr>
          <p:cNvSpPr>
            <a:spLocks noGrp="1"/>
          </p:cNvSpPr>
          <p:nvPr>
            <p:ph type="dt" sz="half" idx="10"/>
          </p:nvPr>
        </p:nvSpPr>
        <p:spPr/>
        <p:txBody>
          <a:bodyPr/>
          <a:lstStyle/>
          <a:p>
            <a:fld id="{4CBFD774-5F31-4548-8E7E-C7808CA3B099}" type="datetimeFigureOut">
              <a:rPr lang="en-IN" smtClean="0"/>
              <a:t>27-12-2018</a:t>
            </a:fld>
            <a:endParaRPr lang="en-IN"/>
          </a:p>
        </p:txBody>
      </p:sp>
      <p:sp>
        <p:nvSpPr>
          <p:cNvPr id="3" name="Footer Placeholder 2">
            <a:extLst>
              <a:ext uri="{FF2B5EF4-FFF2-40B4-BE49-F238E27FC236}">
                <a16:creationId xmlns:a16="http://schemas.microsoft.com/office/drawing/2014/main" id="{CC365DAF-CFCD-48D0-BAA3-29FB63DFF2D9}"/>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E25C87C7-6D7D-436D-93BC-B5B758A3FECA}"/>
              </a:ext>
            </a:extLst>
          </p:cNvPr>
          <p:cNvSpPr>
            <a:spLocks noGrp="1"/>
          </p:cNvSpPr>
          <p:nvPr>
            <p:ph type="sldNum" sz="quarter" idx="12"/>
          </p:nvPr>
        </p:nvSpPr>
        <p:spPr/>
        <p:txBody>
          <a:bodyPr/>
          <a:lstStyle/>
          <a:p>
            <a:fld id="{1260EB4B-56E9-4872-B114-0881CBDBD366}" type="slidenum">
              <a:rPr lang="en-IN" smtClean="0"/>
              <a:t>‹#›</a:t>
            </a:fld>
            <a:endParaRPr lang="en-IN"/>
          </a:p>
        </p:txBody>
      </p:sp>
    </p:spTree>
    <p:extLst>
      <p:ext uri="{BB962C8B-B14F-4D97-AF65-F5344CB8AC3E}">
        <p14:creationId xmlns:p14="http://schemas.microsoft.com/office/powerpoint/2010/main" val="2912868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4551C-AA25-4A73-91B5-8E74284E4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56C2C1CC-39CA-42AB-817D-558214D3CE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26B4ED27-D3B2-4E86-A0B1-754D72C252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C69A311-AD0C-478F-9BF4-D2A0D58D0034}"/>
              </a:ext>
            </a:extLst>
          </p:cNvPr>
          <p:cNvSpPr>
            <a:spLocks noGrp="1"/>
          </p:cNvSpPr>
          <p:nvPr>
            <p:ph type="dt" sz="half" idx="10"/>
          </p:nvPr>
        </p:nvSpPr>
        <p:spPr/>
        <p:txBody>
          <a:bodyPr/>
          <a:lstStyle/>
          <a:p>
            <a:fld id="{4CBFD774-5F31-4548-8E7E-C7808CA3B099}" type="datetimeFigureOut">
              <a:rPr lang="en-IN" smtClean="0"/>
              <a:t>27-12-2018</a:t>
            </a:fld>
            <a:endParaRPr lang="en-IN"/>
          </a:p>
        </p:txBody>
      </p:sp>
      <p:sp>
        <p:nvSpPr>
          <p:cNvPr id="6" name="Footer Placeholder 5">
            <a:extLst>
              <a:ext uri="{FF2B5EF4-FFF2-40B4-BE49-F238E27FC236}">
                <a16:creationId xmlns:a16="http://schemas.microsoft.com/office/drawing/2014/main" id="{1238C9FF-0B9D-49EE-840D-3A9D2C9C502A}"/>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54A81B6-C55B-4DEF-9D78-3A7D4E8C1BB1}"/>
              </a:ext>
            </a:extLst>
          </p:cNvPr>
          <p:cNvSpPr>
            <a:spLocks noGrp="1"/>
          </p:cNvSpPr>
          <p:nvPr>
            <p:ph type="sldNum" sz="quarter" idx="12"/>
          </p:nvPr>
        </p:nvSpPr>
        <p:spPr/>
        <p:txBody>
          <a:bodyPr/>
          <a:lstStyle/>
          <a:p>
            <a:fld id="{1260EB4B-56E9-4872-B114-0881CBDBD366}" type="slidenum">
              <a:rPr lang="en-IN" smtClean="0"/>
              <a:t>‹#›</a:t>
            </a:fld>
            <a:endParaRPr lang="en-IN"/>
          </a:p>
        </p:txBody>
      </p:sp>
    </p:spTree>
    <p:extLst>
      <p:ext uri="{BB962C8B-B14F-4D97-AF65-F5344CB8AC3E}">
        <p14:creationId xmlns:p14="http://schemas.microsoft.com/office/powerpoint/2010/main" val="883175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8EEBC-B6E9-4BF4-9B50-02B0595716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AB250A52-0523-47AE-9D73-452C083CEE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FA0242D4-3BC2-4B1A-ADA1-EF2BA06460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64ADE30-C439-4F81-A626-400975069779}"/>
              </a:ext>
            </a:extLst>
          </p:cNvPr>
          <p:cNvSpPr>
            <a:spLocks noGrp="1"/>
          </p:cNvSpPr>
          <p:nvPr>
            <p:ph type="dt" sz="half" idx="10"/>
          </p:nvPr>
        </p:nvSpPr>
        <p:spPr/>
        <p:txBody>
          <a:bodyPr/>
          <a:lstStyle/>
          <a:p>
            <a:fld id="{4CBFD774-5F31-4548-8E7E-C7808CA3B099}" type="datetimeFigureOut">
              <a:rPr lang="en-IN" smtClean="0"/>
              <a:t>27-12-2018</a:t>
            </a:fld>
            <a:endParaRPr lang="en-IN"/>
          </a:p>
        </p:txBody>
      </p:sp>
      <p:sp>
        <p:nvSpPr>
          <p:cNvPr id="6" name="Footer Placeholder 5">
            <a:extLst>
              <a:ext uri="{FF2B5EF4-FFF2-40B4-BE49-F238E27FC236}">
                <a16:creationId xmlns:a16="http://schemas.microsoft.com/office/drawing/2014/main" id="{1C9C0308-6C91-4D4C-ACD2-96B9689E36D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EF371FFE-09D9-4D93-A2E5-6B28C37191FA}"/>
              </a:ext>
            </a:extLst>
          </p:cNvPr>
          <p:cNvSpPr>
            <a:spLocks noGrp="1"/>
          </p:cNvSpPr>
          <p:nvPr>
            <p:ph type="sldNum" sz="quarter" idx="12"/>
          </p:nvPr>
        </p:nvSpPr>
        <p:spPr/>
        <p:txBody>
          <a:bodyPr/>
          <a:lstStyle/>
          <a:p>
            <a:fld id="{1260EB4B-56E9-4872-B114-0881CBDBD366}" type="slidenum">
              <a:rPr lang="en-IN" smtClean="0"/>
              <a:t>‹#›</a:t>
            </a:fld>
            <a:endParaRPr lang="en-IN"/>
          </a:p>
        </p:txBody>
      </p:sp>
    </p:spTree>
    <p:extLst>
      <p:ext uri="{BB962C8B-B14F-4D97-AF65-F5344CB8AC3E}">
        <p14:creationId xmlns:p14="http://schemas.microsoft.com/office/powerpoint/2010/main" val="19155395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46C606-4041-4C24-BABD-4B424995FB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84BFBD86-540B-437D-B3DE-1ADC19CAFE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D7EB974-915A-4BCB-926E-4024F1A21B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BFD774-5F31-4548-8E7E-C7808CA3B099}" type="datetimeFigureOut">
              <a:rPr lang="en-IN" smtClean="0"/>
              <a:t>27-12-2018</a:t>
            </a:fld>
            <a:endParaRPr lang="en-IN"/>
          </a:p>
        </p:txBody>
      </p:sp>
      <p:sp>
        <p:nvSpPr>
          <p:cNvPr id="5" name="Footer Placeholder 4">
            <a:extLst>
              <a:ext uri="{FF2B5EF4-FFF2-40B4-BE49-F238E27FC236}">
                <a16:creationId xmlns:a16="http://schemas.microsoft.com/office/drawing/2014/main" id="{640BE586-B67B-4F93-92E1-74C0AA566E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10F5E4A6-CCCE-453D-9789-BAEEE2A9E9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60EB4B-56E9-4872-B114-0881CBDBD366}" type="slidenum">
              <a:rPr lang="en-IN" smtClean="0"/>
              <a:t>‹#›</a:t>
            </a:fld>
            <a:endParaRPr lang="en-IN"/>
          </a:p>
        </p:txBody>
      </p:sp>
    </p:spTree>
    <p:extLst>
      <p:ext uri="{BB962C8B-B14F-4D97-AF65-F5344CB8AC3E}">
        <p14:creationId xmlns:p14="http://schemas.microsoft.com/office/powerpoint/2010/main" val="34247639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AB0896-3372-4AF6-A346-35C6130FA3B5}"/>
              </a:ext>
            </a:extLst>
          </p:cNvPr>
          <p:cNvSpPr>
            <a:spLocks noGrp="1"/>
          </p:cNvSpPr>
          <p:nvPr>
            <p:ph type="ctrTitle"/>
          </p:nvPr>
        </p:nvSpPr>
        <p:spPr/>
        <p:txBody>
          <a:bodyPr/>
          <a:lstStyle/>
          <a:p>
            <a:r>
              <a:rPr lang="en-US" dirty="0"/>
              <a:t>Compliance Management</a:t>
            </a:r>
            <a:endParaRPr lang="en-IN" dirty="0"/>
          </a:p>
        </p:txBody>
      </p:sp>
      <p:sp>
        <p:nvSpPr>
          <p:cNvPr id="3" name="Subtitle 2">
            <a:extLst>
              <a:ext uri="{FF2B5EF4-FFF2-40B4-BE49-F238E27FC236}">
                <a16:creationId xmlns:a16="http://schemas.microsoft.com/office/drawing/2014/main" id="{72F6EDF8-CE72-416E-BAB2-EF58DAA712C5}"/>
              </a:ext>
            </a:extLst>
          </p:cNvPr>
          <p:cNvSpPr>
            <a:spLocks noGrp="1"/>
          </p:cNvSpPr>
          <p:nvPr>
            <p:ph type="subTitle" idx="1"/>
          </p:nvPr>
        </p:nvSpPr>
        <p:spPr>
          <a:xfrm>
            <a:off x="1524000" y="3602037"/>
            <a:ext cx="9144000" cy="1974303"/>
          </a:xfrm>
        </p:spPr>
        <p:txBody>
          <a:bodyPr>
            <a:normAutofit/>
          </a:bodyPr>
          <a:lstStyle/>
          <a:p>
            <a:r>
              <a:rPr lang="en-US" dirty="0"/>
              <a:t>Companies Act – 2013 </a:t>
            </a:r>
          </a:p>
          <a:p>
            <a:r>
              <a:rPr lang="en-US" dirty="0"/>
              <a:t>(Including Rules and any amendment to thereon)</a:t>
            </a:r>
          </a:p>
          <a:p>
            <a:r>
              <a:rPr lang="en-US" dirty="0"/>
              <a:t>As applicable to</a:t>
            </a:r>
          </a:p>
          <a:p>
            <a:r>
              <a:rPr lang="en-US" dirty="0"/>
              <a:t>Private Limited</a:t>
            </a:r>
            <a:endParaRPr lang="en-IN" dirty="0"/>
          </a:p>
        </p:txBody>
      </p:sp>
      <p:sp>
        <p:nvSpPr>
          <p:cNvPr id="4" name="TextBox 3">
            <a:extLst>
              <a:ext uri="{FF2B5EF4-FFF2-40B4-BE49-F238E27FC236}">
                <a16:creationId xmlns:a16="http://schemas.microsoft.com/office/drawing/2014/main" id="{76B1E657-B242-46E0-89E0-6DB946A95B83}"/>
              </a:ext>
            </a:extLst>
          </p:cNvPr>
          <p:cNvSpPr txBox="1"/>
          <p:nvPr/>
        </p:nvSpPr>
        <p:spPr>
          <a:xfrm>
            <a:off x="9728616" y="6071016"/>
            <a:ext cx="1723869" cy="646331"/>
          </a:xfrm>
          <a:prstGeom prst="rect">
            <a:avLst/>
          </a:prstGeom>
          <a:noFill/>
        </p:spPr>
        <p:txBody>
          <a:bodyPr wrap="square" rtlCol="0">
            <a:spAutoFit/>
          </a:bodyPr>
          <a:lstStyle/>
          <a:p>
            <a:r>
              <a:rPr lang="en-US" dirty="0"/>
              <a:t>Vasudev Sharma</a:t>
            </a:r>
          </a:p>
          <a:p>
            <a:pPr algn="ctr"/>
            <a:r>
              <a:rPr lang="en-US" dirty="0"/>
              <a:t>23-11-2018</a:t>
            </a:r>
            <a:endParaRPr lang="en-IN" dirty="0"/>
          </a:p>
        </p:txBody>
      </p:sp>
    </p:spTree>
    <p:extLst>
      <p:ext uri="{BB962C8B-B14F-4D97-AF65-F5344CB8AC3E}">
        <p14:creationId xmlns:p14="http://schemas.microsoft.com/office/powerpoint/2010/main" val="2258553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A4B7E9C-DDF0-4C48-B208-E06ACB86B053}"/>
              </a:ext>
            </a:extLst>
          </p:cNvPr>
          <p:cNvGraphicFramePr>
            <a:graphicFrameLocks noGrp="1"/>
          </p:cNvGraphicFramePr>
          <p:nvPr>
            <p:extLst>
              <p:ext uri="{D42A27DB-BD31-4B8C-83A1-F6EECF244321}">
                <p14:modId xmlns:p14="http://schemas.microsoft.com/office/powerpoint/2010/main" val="1792433286"/>
              </p:ext>
            </p:extLst>
          </p:nvPr>
        </p:nvGraphicFramePr>
        <p:xfrm>
          <a:off x="0" y="1"/>
          <a:ext cx="12192000" cy="6492240"/>
        </p:xfrm>
        <a:graphic>
          <a:graphicData uri="http://schemas.openxmlformats.org/drawingml/2006/table">
            <a:tbl>
              <a:tblPr firstRow="1" bandRow="1">
                <a:tableStyleId>{5C22544A-7EE6-4342-B048-85BDC9FD1C3A}</a:tableStyleId>
              </a:tblPr>
              <a:tblGrid>
                <a:gridCol w="1715790">
                  <a:extLst>
                    <a:ext uri="{9D8B030D-6E8A-4147-A177-3AD203B41FA5}">
                      <a16:colId xmlns:a16="http://schemas.microsoft.com/office/drawing/2014/main" val="759652351"/>
                    </a:ext>
                  </a:extLst>
                </a:gridCol>
                <a:gridCol w="5493823">
                  <a:extLst>
                    <a:ext uri="{9D8B030D-6E8A-4147-A177-3AD203B41FA5}">
                      <a16:colId xmlns:a16="http://schemas.microsoft.com/office/drawing/2014/main" val="5951027"/>
                    </a:ext>
                  </a:extLst>
                </a:gridCol>
                <a:gridCol w="1715789">
                  <a:extLst>
                    <a:ext uri="{9D8B030D-6E8A-4147-A177-3AD203B41FA5}">
                      <a16:colId xmlns:a16="http://schemas.microsoft.com/office/drawing/2014/main" val="3634741920"/>
                    </a:ext>
                  </a:extLst>
                </a:gridCol>
                <a:gridCol w="3266598">
                  <a:extLst>
                    <a:ext uri="{9D8B030D-6E8A-4147-A177-3AD203B41FA5}">
                      <a16:colId xmlns:a16="http://schemas.microsoft.com/office/drawing/2014/main" val="2281595169"/>
                    </a:ext>
                  </a:extLst>
                </a:gridCol>
              </a:tblGrid>
              <a:tr h="610235">
                <a:tc>
                  <a:txBody>
                    <a:bodyPr/>
                    <a:lstStyle/>
                    <a:p>
                      <a:r>
                        <a:rPr lang="en-US" dirty="0"/>
                        <a:t>Section</a:t>
                      </a:r>
                      <a:endParaRPr lang="en-IN" dirty="0"/>
                    </a:p>
                  </a:txBody>
                  <a:tcPr/>
                </a:tc>
                <a:tc>
                  <a:txBody>
                    <a:bodyPr/>
                    <a:lstStyle/>
                    <a:p>
                      <a:r>
                        <a:rPr lang="en-US" dirty="0"/>
                        <a:t>Requirement</a:t>
                      </a:r>
                      <a:endParaRPr lang="en-IN" dirty="0"/>
                    </a:p>
                  </a:txBody>
                  <a:tcPr/>
                </a:tc>
                <a:tc>
                  <a:txBody>
                    <a:bodyPr/>
                    <a:lstStyle/>
                    <a:p>
                      <a:r>
                        <a:rPr lang="en-US" dirty="0"/>
                        <a:t>Complied / Not Complied</a:t>
                      </a:r>
                      <a:endParaRPr lang="en-IN" dirty="0"/>
                    </a:p>
                  </a:txBody>
                  <a:tcPr/>
                </a:tc>
                <a:tc>
                  <a:txBody>
                    <a:bodyPr/>
                    <a:lstStyle/>
                    <a:p>
                      <a:r>
                        <a:rPr lang="en-US" dirty="0"/>
                        <a:t>Penal Provisions</a:t>
                      </a:r>
                      <a:endParaRPr lang="en-IN" dirty="0"/>
                    </a:p>
                  </a:txBody>
                  <a:tcPr/>
                </a:tc>
                <a:extLst>
                  <a:ext uri="{0D108BD9-81ED-4DB2-BD59-A6C34878D82A}">
                    <a16:rowId xmlns:a16="http://schemas.microsoft.com/office/drawing/2014/main" val="1084260612"/>
                  </a:ext>
                </a:extLst>
              </a:tr>
              <a:tr h="871764">
                <a:tc>
                  <a:txBody>
                    <a:bodyPr/>
                    <a:lstStyle/>
                    <a:p>
                      <a:r>
                        <a:rPr lang="en-US" dirty="0"/>
                        <a:t>Section 149 – Board of Directors</a:t>
                      </a:r>
                      <a:endParaRPr lang="en-IN" dirty="0"/>
                    </a:p>
                  </a:txBody>
                  <a:tcPr/>
                </a:tc>
                <a:tc>
                  <a:txBody>
                    <a:bodyPr/>
                    <a:lstStyle/>
                    <a:p>
                      <a:pPr marL="0" indent="0" algn="just">
                        <a:buNone/>
                      </a:pPr>
                      <a:r>
                        <a:rPr lang="en-US" dirty="0"/>
                        <a:t>A minimum number of three directors in case of private limited company. Every Company shall have at least one director who stays in India not less than 182 days. </a:t>
                      </a:r>
                    </a:p>
                  </a:txBody>
                  <a:tcPr/>
                </a:tc>
                <a:tc>
                  <a:txBody>
                    <a:bodyPr/>
                    <a:lstStyle/>
                    <a:p>
                      <a:endParaRPr lang="en-IN" dirty="0"/>
                    </a:p>
                  </a:txBody>
                  <a:tcPr/>
                </a:tc>
                <a:tc>
                  <a:txBody>
                    <a:bodyPr/>
                    <a:lstStyle/>
                    <a:p>
                      <a:pPr marL="0" indent="0">
                        <a:buNone/>
                      </a:pPr>
                      <a:endParaRPr lang="en-IN" dirty="0"/>
                    </a:p>
                  </a:txBody>
                  <a:tcPr/>
                </a:tc>
                <a:extLst>
                  <a:ext uri="{0D108BD9-81ED-4DB2-BD59-A6C34878D82A}">
                    <a16:rowId xmlns:a16="http://schemas.microsoft.com/office/drawing/2014/main" val="732281853"/>
                  </a:ext>
                </a:extLst>
              </a:tr>
              <a:tr h="1133293">
                <a:tc rowSpan="2">
                  <a:txBody>
                    <a:bodyPr/>
                    <a:lstStyle/>
                    <a:p>
                      <a:r>
                        <a:rPr lang="en-US" dirty="0"/>
                        <a:t>Section 167 – Vacation of Officer of Director</a:t>
                      </a:r>
                      <a:endParaRPr lang="en-IN" dirty="0"/>
                    </a:p>
                  </a:txBody>
                  <a:tcPr/>
                </a:tc>
                <a:tc rowSpan="2">
                  <a:txBody>
                    <a:bodyPr/>
                    <a:lstStyle/>
                    <a:p>
                      <a:pPr marL="0" indent="0">
                        <a:buNone/>
                      </a:pPr>
                      <a:r>
                        <a:rPr lang="en-US" dirty="0"/>
                        <a:t>The office of director shall become vacant in case – </a:t>
                      </a:r>
                    </a:p>
                    <a:p>
                      <a:pPr marL="342900" indent="-342900">
                        <a:buAutoNum type="arabicPeriod"/>
                      </a:pPr>
                      <a:r>
                        <a:rPr lang="en-US" dirty="0"/>
                        <a:t>He incurs any disqualification under section 164</a:t>
                      </a:r>
                    </a:p>
                    <a:p>
                      <a:pPr marL="342900" indent="-342900">
                        <a:buAutoNum type="arabicPeriod"/>
                      </a:pPr>
                      <a:r>
                        <a:rPr lang="en-US" dirty="0"/>
                        <a:t>He absent himself from BM during last 12 months</a:t>
                      </a:r>
                    </a:p>
                    <a:p>
                      <a:pPr marL="342900" indent="-342900">
                        <a:buAutoNum type="arabicPeriod"/>
                      </a:pPr>
                      <a:r>
                        <a:rPr lang="en-US" dirty="0"/>
                        <a:t>Any other criteria mentioned</a:t>
                      </a:r>
                      <a:endParaRPr lang="en-IN" dirty="0"/>
                    </a:p>
                  </a:txBody>
                  <a:tcPr/>
                </a:tc>
                <a:tc rowSpan="2">
                  <a:txBody>
                    <a:bodyPr/>
                    <a:lstStyle/>
                    <a:p>
                      <a:endParaRPr lang="en-IN" dirty="0"/>
                    </a:p>
                  </a:txBody>
                  <a:tcPr/>
                </a:tc>
                <a:tc>
                  <a:txBody>
                    <a:bodyPr/>
                    <a:lstStyle/>
                    <a:p>
                      <a:r>
                        <a:rPr lang="en-US" dirty="0"/>
                        <a:t>If director knowingly not vacate the position with imprisonment of One year or fine of Rs. 1 lakh or with both</a:t>
                      </a:r>
                      <a:endParaRPr lang="en-IN" dirty="0"/>
                    </a:p>
                  </a:txBody>
                  <a:tcPr/>
                </a:tc>
                <a:extLst>
                  <a:ext uri="{0D108BD9-81ED-4DB2-BD59-A6C34878D82A}">
                    <a16:rowId xmlns:a16="http://schemas.microsoft.com/office/drawing/2014/main" val="3162707634"/>
                  </a:ext>
                </a:extLst>
              </a:tr>
              <a:tr h="109669">
                <a:tc vMerge="1">
                  <a:txBody>
                    <a:bodyPr/>
                    <a:lstStyle/>
                    <a:p>
                      <a:endParaRPr lang="en-IN"/>
                    </a:p>
                  </a:txBody>
                  <a:tcPr/>
                </a:tc>
                <a:tc vMerge="1">
                  <a:txBody>
                    <a:bodyPr/>
                    <a:lstStyle/>
                    <a:p>
                      <a:endParaRPr lang="en-IN"/>
                    </a:p>
                  </a:txBody>
                  <a:tcPr/>
                </a:tc>
                <a:tc vMerge="1">
                  <a:txBody>
                    <a:bodyPr/>
                    <a:lstStyle/>
                    <a:p>
                      <a:endParaRPr lang="en-IN"/>
                    </a:p>
                  </a:txBody>
                  <a:tcPr/>
                </a:tc>
                <a:tc rowSpan="3">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dirty="0"/>
                        <a:t>If no specific penalty is mentioned under any section from 149 to 171. For Company and Every officer in default shall be liable of a penalty of not less than Rs. 50000 but can be </a:t>
                      </a:r>
                      <a:r>
                        <a:rPr lang="en-US" dirty="0" err="1"/>
                        <a:t>upto</a:t>
                      </a:r>
                      <a:r>
                        <a:rPr lang="en-US" dirty="0"/>
                        <a:t> maximum five lakhs for each. </a:t>
                      </a:r>
                      <a:endParaRPr lang="en-IN" dirty="0"/>
                    </a:p>
                  </a:txBody>
                  <a:tcPr/>
                </a:tc>
                <a:extLst>
                  <a:ext uri="{0D108BD9-81ED-4DB2-BD59-A6C34878D82A}">
                    <a16:rowId xmlns:a16="http://schemas.microsoft.com/office/drawing/2014/main" val="2717992270"/>
                  </a:ext>
                </a:extLst>
              </a:tr>
              <a:tr h="1133293">
                <a:tc>
                  <a:txBody>
                    <a:bodyPr/>
                    <a:lstStyle/>
                    <a:p>
                      <a:r>
                        <a:rPr lang="en-US" dirty="0"/>
                        <a:t>Section 170 – Register of Director &amp; KMP</a:t>
                      </a:r>
                      <a:endParaRPr lang="en-IN" dirty="0"/>
                    </a:p>
                  </a:txBody>
                  <a:tcPr/>
                </a:tc>
                <a:tc>
                  <a:txBody>
                    <a:bodyPr/>
                    <a:lstStyle/>
                    <a:p>
                      <a:pPr marL="0" indent="0">
                        <a:buNone/>
                      </a:pPr>
                      <a:r>
                        <a:rPr lang="en-US" dirty="0"/>
                        <a:t>Every Company shall keep at its registered office a register of Directors and KMP Including the details of securities held by them. A return has to be filed in form no. DIR-12 for any change in Directors &amp; KMP</a:t>
                      </a:r>
                      <a:endParaRPr lang="en-IN" dirty="0"/>
                    </a:p>
                  </a:txBody>
                  <a:tcPr/>
                </a:tc>
                <a:tc>
                  <a:txBody>
                    <a:bodyPr/>
                    <a:lstStyle/>
                    <a:p>
                      <a:endParaRPr lang="en-IN" dirty="0"/>
                    </a:p>
                  </a:txBody>
                  <a:tcPr/>
                </a:tc>
                <a:tc vMerge="1">
                  <a:txBody>
                    <a:bodyPr/>
                    <a:lstStyle/>
                    <a:p>
                      <a:endParaRPr lang="en-IN" dirty="0"/>
                    </a:p>
                  </a:txBody>
                  <a:tcPr/>
                </a:tc>
                <a:extLst>
                  <a:ext uri="{0D108BD9-81ED-4DB2-BD59-A6C34878D82A}">
                    <a16:rowId xmlns:a16="http://schemas.microsoft.com/office/drawing/2014/main" val="256067240"/>
                  </a:ext>
                </a:extLst>
              </a:tr>
              <a:tr h="674918">
                <a:tc>
                  <a:txBody>
                    <a:bodyPr/>
                    <a:lstStyle/>
                    <a:p>
                      <a:r>
                        <a:rPr lang="en-US" dirty="0"/>
                        <a:t>Section 171 – Inspection</a:t>
                      </a:r>
                      <a:endParaRPr lang="en-IN" dirty="0"/>
                    </a:p>
                  </a:txBody>
                  <a:tcPr/>
                </a:tc>
                <a:tc>
                  <a:txBody>
                    <a:bodyPr/>
                    <a:lstStyle/>
                    <a:p>
                      <a:pPr marL="0" indent="0">
                        <a:buNone/>
                      </a:pPr>
                      <a:r>
                        <a:rPr lang="en-US" dirty="0"/>
                        <a:t>Shareholders of the Company can inspect the register maintained and take copies during business hours</a:t>
                      </a:r>
                      <a:endParaRPr lang="en-IN" dirty="0"/>
                    </a:p>
                  </a:txBody>
                  <a:tcPr/>
                </a:tc>
                <a:tc>
                  <a:txBody>
                    <a:bodyPr/>
                    <a:lstStyle/>
                    <a:p>
                      <a:endParaRPr lang="en-US" dirty="0"/>
                    </a:p>
                  </a:txBody>
                  <a:tcPr/>
                </a:tc>
                <a:tc vMerge="1">
                  <a:txBody>
                    <a:bodyPr/>
                    <a:lstStyle/>
                    <a:p>
                      <a:endParaRPr lang="en-IN" dirty="0"/>
                    </a:p>
                  </a:txBody>
                  <a:tcPr/>
                </a:tc>
                <a:extLst>
                  <a:ext uri="{0D108BD9-81ED-4DB2-BD59-A6C34878D82A}">
                    <a16:rowId xmlns:a16="http://schemas.microsoft.com/office/drawing/2014/main" val="217371053"/>
                  </a:ext>
                </a:extLst>
              </a:tr>
              <a:tr h="944835">
                <a:tc>
                  <a:txBody>
                    <a:bodyPr/>
                    <a:lstStyle/>
                    <a:p>
                      <a:r>
                        <a:rPr lang="en-US" dirty="0"/>
                        <a:t>Section 173 – Meeting of Board of Directors</a:t>
                      </a:r>
                      <a:endParaRPr lang="en-IN" dirty="0"/>
                    </a:p>
                  </a:txBody>
                  <a:tcPr/>
                </a:tc>
                <a:tc>
                  <a:txBody>
                    <a:bodyPr/>
                    <a:lstStyle/>
                    <a:p>
                      <a:pPr marL="0" indent="0">
                        <a:buNone/>
                      </a:pPr>
                      <a:r>
                        <a:rPr lang="en-US" dirty="0"/>
                        <a:t>Minimum 4 board meeting having not more than 120 days gap in between two meetings. Participation can be through physical, Video Conference or any other audio visual means, as may be prescribed which are capable of recording and recognizing the participation including date and time of meeting</a:t>
                      </a:r>
                      <a:endParaRPr lang="en-IN" dirty="0"/>
                    </a:p>
                  </a:txBody>
                  <a:tcPr/>
                </a:tc>
                <a:tc>
                  <a:txBody>
                    <a:bodyPr/>
                    <a:lstStyle/>
                    <a:p>
                      <a:endParaRPr lang="en-IN" dirty="0"/>
                    </a:p>
                  </a:txBody>
                  <a:tcPr/>
                </a:tc>
                <a:tc>
                  <a:txBody>
                    <a:bodyPr/>
                    <a:lstStyle/>
                    <a:p>
                      <a:endParaRPr lang="en-IN" dirty="0"/>
                    </a:p>
                  </a:txBody>
                  <a:tcPr/>
                </a:tc>
                <a:extLst>
                  <a:ext uri="{0D108BD9-81ED-4DB2-BD59-A6C34878D82A}">
                    <a16:rowId xmlns:a16="http://schemas.microsoft.com/office/drawing/2014/main" val="1820503429"/>
                  </a:ext>
                </a:extLst>
              </a:tr>
            </a:tbl>
          </a:graphicData>
        </a:graphic>
      </p:graphicFrame>
    </p:spTree>
    <p:extLst>
      <p:ext uri="{BB962C8B-B14F-4D97-AF65-F5344CB8AC3E}">
        <p14:creationId xmlns:p14="http://schemas.microsoft.com/office/powerpoint/2010/main" val="26668420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A4B7E9C-DDF0-4C48-B208-E06ACB86B053}"/>
              </a:ext>
            </a:extLst>
          </p:cNvPr>
          <p:cNvGraphicFramePr>
            <a:graphicFrameLocks noGrp="1"/>
          </p:cNvGraphicFramePr>
          <p:nvPr>
            <p:extLst>
              <p:ext uri="{D42A27DB-BD31-4B8C-83A1-F6EECF244321}">
                <p14:modId xmlns:p14="http://schemas.microsoft.com/office/powerpoint/2010/main" val="2954124584"/>
              </p:ext>
            </p:extLst>
          </p:nvPr>
        </p:nvGraphicFramePr>
        <p:xfrm>
          <a:off x="0" y="1"/>
          <a:ext cx="12192000" cy="6857999"/>
        </p:xfrm>
        <a:graphic>
          <a:graphicData uri="http://schemas.openxmlformats.org/drawingml/2006/table">
            <a:tbl>
              <a:tblPr firstRow="1" bandRow="1">
                <a:tableStyleId>{5C22544A-7EE6-4342-B048-85BDC9FD1C3A}</a:tableStyleId>
              </a:tblPr>
              <a:tblGrid>
                <a:gridCol w="1715790">
                  <a:extLst>
                    <a:ext uri="{9D8B030D-6E8A-4147-A177-3AD203B41FA5}">
                      <a16:colId xmlns:a16="http://schemas.microsoft.com/office/drawing/2014/main" val="759652351"/>
                    </a:ext>
                  </a:extLst>
                </a:gridCol>
                <a:gridCol w="5539449">
                  <a:extLst>
                    <a:ext uri="{9D8B030D-6E8A-4147-A177-3AD203B41FA5}">
                      <a16:colId xmlns:a16="http://schemas.microsoft.com/office/drawing/2014/main" val="5951027"/>
                    </a:ext>
                  </a:extLst>
                </a:gridCol>
                <a:gridCol w="1670163">
                  <a:extLst>
                    <a:ext uri="{9D8B030D-6E8A-4147-A177-3AD203B41FA5}">
                      <a16:colId xmlns:a16="http://schemas.microsoft.com/office/drawing/2014/main" val="3634741920"/>
                    </a:ext>
                  </a:extLst>
                </a:gridCol>
                <a:gridCol w="3266598">
                  <a:extLst>
                    <a:ext uri="{9D8B030D-6E8A-4147-A177-3AD203B41FA5}">
                      <a16:colId xmlns:a16="http://schemas.microsoft.com/office/drawing/2014/main" val="2281595169"/>
                    </a:ext>
                  </a:extLst>
                </a:gridCol>
              </a:tblGrid>
              <a:tr h="734847">
                <a:tc>
                  <a:txBody>
                    <a:bodyPr/>
                    <a:lstStyle/>
                    <a:p>
                      <a:r>
                        <a:rPr lang="en-US" dirty="0"/>
                        <a:t>Section</a:t>
                      </a:r>
                      <a:endParaRPr lang="en-IN" dirty="0"/>
                    </a:p>
                  </a:txBody>
                  <a:tcPr/>
                </a:tc>
                <a:tc>
                  <a:txBody>
                    <a:bodyPr/>
                    <a:lstStyle/>
                    <a:p>
                      <a:r>
                        <a:rPr lang="en-US" dirty="0"/>
                        <a:t>Requirement</a:t>
                      </a:r>
                      <a:endParaRPr lang="en-IN" dirty="0"/>
                    </a:p>
                  </a:txBody>
                  <a:tcPr/>
                </a:tc>
                <a:tc>
                  <a:txBody>
                    <a:bodyPr/>
                    <a:lstStyle/>
                    <a:p>
                      <a:r>
                        <a:rPr lang="en-US" dirty="0"/>
                        <a:t>Complied / Not Complied</a:t>
                      </a:r>
                      <a:endParaRPr lang="en-IN" dirty="0"/>
                    </a:p>
                  </a:txBody>
                  <a:tcPr/>
                </a:tc>
                <a:tc>
                  <a:txBody>
                    <a:bodyPr/>
                    <a:lstStyle/>
                    <a:p>
                      <a:r>
                        <a:rPr lang="en-US" dirty="0"/>
                        <a:t>Penal Provisions</a:t>
                      </a:r>
                      <a:endParaRPr lang="en-IN" dirty="0"/>
                    </a:p>
                  </a:txBody>
                  <a:tcPr/>
                </a:tc>
                <a:extLst>
                  <a:ext uri="{0D108BD9-81ED-4DB2-BD59-A6C34878D82A}">
                    <a16:rowId xmlns:a16="http://schemas.microsoft.com/office/drawing/2014/main" val="1084260612"/>
                  </a:ext>
                </a:extLst>
              </a:tr>
              <a:tr h="1679651">
                <a:tc>
                  <a:txBody>
                    <a:bodyPr/>
                    <a:lstStyle/>
                    <a:p>
                      <a:r>
                        <a:rPr lang="en-US" dirty="0"/>
                        <a:t>Section 173(3) – Notice of BM</a:t>
                      </a:r>
                      <a:endParaRPr lang="en-IN" dirty="0"/>
                    </a:p>
                  </a:txBody>
                  <a:tcPr/>
                </a:tc>
                <a:tc>
                  <a:txBody>
                    <a:bodyPr/>
                    <a:lstStyle/>
                    <a:p>
                      <a:pPr marL="0" indent="0" algn="just">
                        <a:buNone/>
                      </a:pPr>
                      <a:r>
                        <a:rPr lang="en-US" dirty="0"/>
                        <a:t>A meeting shall be called by giving notice not less than Seven (Nine as per secretarial Standards) days in writing to every director through hand delivery or post or by electronic means. Shorter notice can be given if all the directors are agreed on that.</a:t>
                      </a:r>
                    </a:p>
                  </a:txBody>
                  <a:tcPr/>
                </a:tc>
                <a:tc>
                  <a:txBody>
                    <a:bodyPr/>
                    <a:lstStyle/>
                    <a:p>
                      <a:endParaRPr lang="en-IN" dirty="0"/>
                    </a:p>
                  </a:txBody>
                  <a:tcPr/>
                </a:tc>
                <a:tc>
                  <a:txBody>
                    <a:bodyPr/>
                    <a:lstStyle/>
                    <a:p>
                      <a:pPr marL="0" indent="0">
                        <a:buNone/>
                      </a:pPr>
                      <a:endParaRPr lang="en-IN" dirty="0"/>
                    </a:p>
                  </a:txBody>
                  <a:tcPr/>
                </a:tc>
                <a:extLst>
                  <a:ext uri="{0D108BD9-81ED-4DB2-BD59-A6C34878D82A}">
                    <a16:rowId xmlns:a16="http://schemas.microsoft.com/office/drawing/2014/main" val="732281853"/>
                  </a:ext>
                </a:extLst>
              </a:tr>
              <a:tr h="769265">
                <a:tc>
                  <a:txBody>
                    <a:bodyPr/>
                    <a:lstStyle/>
                    <a:p>
                      <a:r>
                        <a:rPr lang="en-US" dirty="0"/>
                        <a:t>Section 174 – Quorum of BM</a:t>
                      </a:r>
                      <a:endParaRPr lang="en-IN" dirty="0"/>
                    </a:p>
                  </a:txBody>
                  <a:tcPr/>
                </a:tc>
                <a:tc>
                  <a:txBody>
                    <a:bodyPr/>
                    <a:lstStyle/>
                    <a:p>
                      <a:pPr marL="0" indent="0">
                        <a:buNone/>
                      </a:pPr>
                      <a:r>
                        <a:rPr lang="en-US" dirty="0"/>
                        <a:t>One third or 2 directors which ever is higher will be the quorum of Board Meeting or as per AOA if defined higher </a:t>
                      </a:r>
                      <a:endParaRPr lang="en-IN" dirty="0"/>
                    </a:p>
                  </a:txBody>
                  <a:tcPr/>
                </a:tc>
                <a:tc>
                  <a:txBody>
                    <a:bodyPr/>
                    <a:lstStyle/>
                    <a:p>
                      <a:endParaRPr lang="en-IN" dirty="0"/>
                    </a:p>
                  </a:txBody>
                  <a:tcPr/>
                </a:tc>
                <a:tc>
                  <a:txBody>
                    <a:bodyPr/>
                    <a:lstStyle/>
                    <a:p>
                      <a:endParaRPr lang="en-IN" dirty="0"/>
                    </a:p>
                  </a:txBody>
                  <a:tcPr/>
                </a:tc>
                <a:extLst>
                  <a:ext uri="{0D108BD9-81ED-4DB2-BD59-A6C34878D82A}">
                    <a16:rowId xmlns:a16="http://schemas.microsoft.com/office/drawing/2014/main" val="3162707634"/>
                  </a:ext>
                </a:extLst>
              </a:tr>
              <a:tr h="1364716">
                <a:tc>
                  <a:txBody>
                    <a:bodyPr/>
                    <a:lstStyle/>
                    <a:p>
                      <a:r>
                        <a:rPr lang="en-US" dirty="0"/>
                        <a:t>Section 184 – Disclosure of Interest by Directors</a:t>
                      </a:r>
                      <a:endParaRPr lang="en-IN" dirty="0"/>
                    </a:p>
                  </a:txBody>
                  <a:tcPr/>
                </a:tc>
                <a:tc>
                  <a:txBody>
                    <a:bodyPr/>
                    <a:lstStyle/>
                    <a:p>
                      <a:pPr marL="0" indent="0">
                        <a:buNone/>
                      </a:pPr>
                      <a:r>
                        <a:rPr lang="en-US" dirty="0"/>
                        <a:t>Every director in 1</a:t>
                      </a:r>
                      <a:r>
                        <a:rPr lang="en-US" baseline="30000" dirty="0"/>
                        <a:t>st</a:t>
                      </a:r>
                      <a:r>
                        <a:rPr lang="en-US" dirty="0"/>
                        <a:t> board meeting of every FY or whenever there is any change in the disclosures already made shall disclose his concern or interest in any company or companies or body corporate as prescribed</a:t>
                      </a:r>
                      <a:endParaRPr lang="en-IN" dirty="0"/>
                    </a:p>
                  </a:txBody>
                  <a:tcPr/>
                </a:tc>
                <a:tc>
                  <a:txBody>
                    <a:bodyPr/>
                    <a:lstStyle/>
                    <a:p>
                      <a:endParaRPr lang="en-IN" dirty="0"/>
                    </a:p>
                  </a:txBody>
                  <a:tcPr/>
                </a:tc>
                <a:tc>
                  <a:txBody>
                    <a:bodyPr/>
                    <a:lstStyle/>
                    <a:p>
                      <a:r>
                        <a:rPr lang="en-US" dirty="0"/>
                        <a:t>Defaulting Director shall be punished with imprisonment for a term </a:t>
                      </a:r>
                      <a:r>
                        <a:rPr lang="en-US" dirty="0" err="1"/>
                        <a:t>upto</a:t>
                      </a:r>
                      <a:r>
                        <a:rPr lang="en-US" dirty="0"/>
                        <a:t> 1 year or fine </a:t>
                      </a:r>
                      <a:r>
                        <a:rPr lang="en-US" dirty="0" err="1"/>
                        <a:t>upto</a:t>
                      </a:r>
                      <a:r>
                        <a:rPr lang="en-US" dirty="0"/>
                        <a:t> 1 lakhs or with both</a:t>
                      </a:r>
                      <a:endParaRPr lang="en-IN" dirty="0"/>
                    </a:p>
                  </a:txBody>
                  <a:tcPr/>
                </a:tc>
                <a:extLst>
                  <a:ext uri="{0D108BD9-81ED-4DB2-BD59-A6C34878D82A}">
                    <a16:rowId xmlns:a16="http://schemas.microsoft.com/office/drawing/2014/main" val="256067240"/>
                  </a:ext>
                </a:extLst>
              </a:tr>
              <a:tr h="2309520">
                <a:tc>
                  <a:txBody>
                    <a:bodyPr/>
                    <a:lstStyle/>
                    <a:p>
                      <a:r>
                        <a:rPr lang="en-US" dirty="0"/>
                        <a:t>Section 185 – Loans &amp; Guarantee to related parties</a:t>
                      </a:r>
                      <a:endParaRPr lang="en-IN" dirty="0"/>
                    </a:p>
                  </a:txBody>
                  <a:tcPr/>
                </a:tc>
                <a:tc>
                  <a:txBody>
                    <a:bodyPr/>
                    <a:lstStyle/>
                    <a:p>
                      <a:pPr marL="0" indent="0">
                        <a:buNone/>
                      </a:pPr>
                      <a:r>
                        <a:rPr lang="en-US" dirty="0"/>
                        <a:t>No Company shall directly or indirectly give any loan or guarantee to any director or any firm in which the directors are interested subject to the following – 1. A special resolution is passed of this kind in General Meeting and 2. the firm taking loan shall utilize the loan amount in its principal business activity. The provisions are not applicable to holding and subsidiary companies</a:t>
                      </a:r>
                      <a:endParaRPr lang="en-IN" dirty="0"/>
                    </a:p>
                  </a:txBody>
                  <a:tcPr/>
                </a:tc>
                <a:tc>
                  <a:txBody>
                    <a:bodyPr/>
                    <a:lstStyle/>
                    <a:p>
                      <a:endParaRPr lang="en-US" dirty="0"/>
                    </a:p>
                  </a:txBody>
                  <a:tcPr/>
                </a:tc>
                <a:tc>
                  <a:txBody>
                    <a:bodyPr/>
                    <a:lstStyle/>
                    <a:p>
                      <a:r>
                        <a:rPr lang="en-US" dirty="0"/>
                        <a:t>Company with fine </a:t>
                      </a:r>
                      <a:r>
                        <a:rPr lang="en-US" dirty="0" err="1"/>
                        <a:t>upto</a:t>
                      </a:r>
                      <a:r>
                        <a:rPr lang="en-US" dirty="0"/>
                        <a:t> 25 lakhs</a:t>
                      </a:r>
                    </a:p>
                    <a:p>
                      <a:r>
                        <a:rPr lang="en-US" dirty="0"/>
                        <a:t>Every officer of the provider of loans and interested director with imprisonment of six month or with fine </a:t>
                      </a:r>
                      <a:r>
                        <a:rPr lang="en-US" dirty="0" err="1"/>
                        <a:t>upto</a:t>
                      </a:r>
                      <a:r>
                        <a:rPr lang="en-US" dirty="0"/>
                        <a:t> 25 lakhs or with both. </a:t>
                      </a:r>
                    </a:p>
                    <a:p>
                      <a:endParaRPr lang="en-IN" dirty="0"/>
                    </a:p>
                  </a:txBody>
                  <a:tcPr/>
                </a:tc>
                <a:extLst>
                  <a:ext uri="{0D108BD9-81ED-4DB2-BD59-A6C34878D82A}">
                    <a16:rowId xmlns:a16="http://schemas.microsoft.com/office/drawing/2014/main" val="217371053"/>
                  </a:ext>
                </a:extLst>
              </a:tr>
            </a:tbl>
          </a:graphicData>
        </a:graphic>
      </p:graphicFrame>
    </p:spTree>
    <p:extLst>
      <p:ext uri="{BB962C8B-B14F-4D97-AF65-F5344CB8AC3E}">
        <p14:creationId xmlns:p14="http://schemas.microsoft.com/office/powerpoint/2010/main" val="13300753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A4B7E9C-DDF0-4C48-B208-E06ACB86B053}"/>
              </a:ext>
            </a:extLst>
          </p:cNvPr>
          <p:cNvGraphicFramePr>
            <a:graphicFrameLocks noGrp="1"/>
          </p:cNvGraphicFramePr>
          <p:nvPr>
            <p:extLst>
              <p:ext uri="{D42A27DB-BD31-4B8C-83A1-F6EECF244321}">
                <p14:modId xmlns:p14="http://schemas.microsoft.com/office/powerpoint/2010/main" val="282082192"/>
              </p:ext>
            </p:extLst>
          </p:nvPr>
        </p:nvGraphicFramePr>
        <p:xfrm>
          <a:off x="0" y="2"/>
          <a:ext cx="12192000" cy="6857997"/>
        </p:xfrm>
        <a:graphic>
          <a:graphicData uri="http://schemas.openxmlformats.org/drawingml/2006/table">
            <a:tbl>
              <a:tblPr firstRow="1" bandRow="1">
                <a:tableStyleId>{5C22544A-7EE6-4342-B048-85BDC9FD1C3A}</a:tableStyleId>
              </a:tblPr>
              <a:tblGrid>
                <a:gridCol w="1715790">
                  <a:extLst>
                    <a:ext uri="{9D8B030D-6E8A-4147-A177-3AD203B41FA5}">
                      <a16:colId xmlns:a16="http://schemas.microsoft.com/office/drawing/2014/main" val="759652351"/>
                    </a:ext>
                  </a:extLst>
                </a:gridCol>
                <a:gridCol w="5539449">
                  <a:extLst>
                    <a:ext uri="{9D8B030D-6E8A-4147-A177-3AD203B41FA5}">
                      <a16:colId xmlns:a16="http://schemas.microsoft.com/office/drawing/2014/main" val="5951027"/>
                    </a:ext>
                  </a:extLst>
                </a:gridCol>
                <a:gridCol w="1670163">
                  <a:extLst>
                    <a:ext uri="{9D8B030D-6E8A-4147-A177-3AD203B41FA5}">
                      <a16:colId xmlns:a16="http://schemas.microsoft.com/office/drawing/2014/main" val="3634741920"/>
                    </a:ext>
                  </a:extLst>
                </a:gridCol>
                <a:gridCol w="3266598">
                  <a:extLst>
                    <a:ext uri="{9D8B030D-6E8A-4147-A177-3AD203B41FA5}">
                      <a16:colId xmlns:a16="http://schemas.microsoft.com/office/drawing/2014/main" val="2281595169"/>
                    </a:ext>
                  </a:extLst>
                </a:gridCol>
              </a:tblGrid>
              <a:tr h="717364">
                <a:tc>
                  <a:txBody>
                    <a:bodyPr/>
                    <a:lstStyle/>
                    <a:p>
                      <a:r>
                        <a:rPr lang="en-US" dirty="0"/>
                        <a:t>Section</a:t>
                      </a:r>
                      <a:endParaRPr lang="en-IN" dirty="0"/>
                    </a:p>
                  </a:txBody>
                  <a:tcPr/>
                </a:tc>
                <a:tc>
                  <a:txBody>
                    <a:bodyPr/>
                    <a:lstStyle/>
                    <a:p>
                      <a:r>
                        <a:rPr lang="en-US" dirty="0"/>
                        <a:t>Requirement</a:t>
                      </a:r>
                      <a:endParaRPr lang="en-IN" dirty="0"/>
                    </a:p>
                  </a:txBody>
                  <a:tcPr/>
                </a:tc>
                <a:tc>
                  <a:txBody>
                    <a:bodyPr/>
                    <a:lstStyle/>
                    <a:p>
                      <a:r>
                        <a:rPr lang="en-US" dirty="0"/>
                        <a:t>Complied / Not Complied</a:t>
                      </a:r>
                      <a:endParaRPr lang="en-IN" dirty="0"/>
                    </a:p>
                  </a:txBody>
                  <a:tcPr/>
                </a:tc>
                <a:tc>
                  <a:txBody>
                    <a:bodyPr/>
                    <a:lstStyle/>
                    <a:p>
                      <a:r>
                        <a:rPr lang="en-US" dirty="0"/>
                        <a:t>Penal Provisions</a:t>
                      </a:r>
                      <a:endParaRPr lang="en-IN" dirty="0"/>
                    </a:p>
                  </a:txBody>
                  <a:tcPr/>
                </a:tc>
                <a:extLst>
                  <a:ext uri="{0D108BD9-81ED-4DB2-BD59-A6C34878D82A}">
                    <a16:rowId xmlns:a16="http://schemas.microsoft.com/office/drawing/2014/main" val="1084260612"/>
                  </a:ext>
                </a:extLst>
              </a:tr>
              <a:tr h="1753202">
                <a:tc>
                  <a:txBody>
                    <a:bodyPr/>
                    <a:lstStyle/>
                    <a:p>
                      <a:r>
                        <a:rPr lang="en-US" dirty="0"/>
                        <a:t>Section 186 – Loan and Investment by Company</a:t>
                      </a:r>
                      <a:endParaRPr lang="en-IN" dirty="0"/>
                    </a:p>
                  </a:txBody>
                  <a:tcPr/>
                </a:tc>
                <a:tc>
                  <a:txBody>
                    <a:bodyPr/>
                    <a:lstStyle/>
                    <a:p>
                      <a:pPr marL="0" indent="0" algn="just">
                        <a:buNone/>
                      </a:pPr>
                      <a:r>
                        <a:rPr lang="en-US" dirty="0"/>
                        <a:t>No company shall give, any loan to any person or body corporate, any guarantee or security in connection with a loan, acquire the securities of any other body corporate, exceeding 60% of its free reserve and share capital or 100% of free reserve unless it is approved by a special resolution in general meeting, other provision also there</a:t>
                      </a:r>
                    </a:p>
                  </a:txBody>
                  <a:tcPr/>
                </a:tc>
                <a:tc>
                  <a:txBody>
                    <a:bodyPr/>
                    <a:lstStyle/>
                    <a:p>
                      <a:endParaRPr lang="en-IN" dirty="0"/>
                    </a:p>
                  </a:txBody>
                  <a:tcPr/>
                </a:tc>
                <a:tc>
                  <a:txBody>
                    <a:bodyPr/>
                    <a:lstStyle/>
                    <a:p>
                      <a:pPr marL="0" indent="0">
                        <a:buNone/>
                      </a:pPr>
                      <a:r>
                        <a:rPr lang="en-US" dirty="0"/>
                        <a:t>Company with fine </a:t>
                      </a:r>
                      <a:r>
                        <a:rPr lang="en-US" dirty="0" err="1"/>
                        <a:t>upto</a:t>
                      </a:r>
                      <a:r>
                        <a:rPr lang="en-US" dirty="0"/>
                        <a:t> Rs. 5 lakhs and every officer of the Company Imprisonment </a:t>
                      </a:r>
                      <a:r>
                        <a:rPr lang="en-US" dirty="0" err="1"/>
                        <a:t>upto</a:t>
                      </a:r>
                      <a:r>
                        <a:rPr lang="en-US" dirty="0"/>
                        <a:t> 2 years and fine </a:t>
                      </a:r>
                      <a:r>
                        <a:rPr lang="en-US" dirty="0" err="1"/>
                        <a:t>upto</a:t>
                      </a:r>
                      <a:r>
                        <a:rPr lang="en-US" dirty="0"/>
                        <a:t> 1 lakhs.</a:t>
                      </a:r>
                      <a:endParaRPr lang="en-IN" dirty="0"/>
                    </a:p>
                  </a:txBody>
                  <a:tcPr/>
                </a:tc>
                <a:extLst>
                  <a:ext uri="{0D108BD9-81ED-4DB2-BD59-A6C34878D82A}">
                    <a16:rowId xmlns:a16="http://schemas.microsoft.com/office/drawing/2014/main" val="732281853"/>
                  </a:ext>
                </a:extLst>
              </a:tr>
              <a:tr h="1199559">
                <a:tc>
                  <a:txBody>
                    <a:bodyPr/>
                    <a:lstStyle/>
                    <a:p>
                      <a:r>
                        <a:rPr lang="en-US" dirty="0"/>
                        <a:t>Section 187 – Investment on company name</a:t>
                      </a:r>
                      <a:endParaRPr lang="en-IN" dirty="0"/>
                    </a:p>
                  </a:txBody>
                  <a:tcPr/>
                </a:tc>
                <a:tc>
                  <a:txBody>
                    <a:bodyPr/>
                    <a:lstStyle/>
                    <a:p>
                      <a:pPr marL="0" indent="0">
                        <a:buNone/>
                      </a:pPr>
                      <a:r>
                        <a:rPr lang="en-US" dirty="0"/>
                        <a:t>Any investment, property and purchase of other assets made by the Company shall be held only in the name of Company.</a:t>
                      </a:r>
                      <a:endParaRPr lang="en-IN" dirty="0"/>
                    </a:p>
                  </a:txBody>
                  <a:tcPr/>
                </a:tc>
                <a:tc>
                  <a:txBody>
                    <a:bodyPr/>
                    <a:lstStyle/>
                    <a:p>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Company with fine </a:t>
                      </a:r>
                      <a:r>
                        <a:rPr lang="en-US" dirty="0" err="1"/>
                        <a:t>upto</a:t>
                      </a:r>
                      <a:r>
                        <a:rPr lang="en-US" dirty="0"/>
                        <a:t> Rs. 25 lakhs and every officer of the Company Imprisonment </a:t>
                      </a:r>
                      <a:r>
                        <a:rPr lang="en-US" dirty="0" err="1"/>
                        <a:t>upto</a:t>
                      </a:r>
                      <a:r>
                        <a:rPr lang="en-US" dirty="0"/>
                        <a:t> 6 months and fine </a:t>
                      </a:r>
                      <a:r>
                        <a:rPr lang="en-US" dirty="0" err="1"/>
                        <a:t>upto</a:t>
                      </a:r>
                      <a:r>
                        <a:rPr lang="en-US" dirty="0"/>
                        <a:t> 1 lakhs.</a:t>
                      </a:r>
                      <a:endParaRPr lang="en-IN" dirty="0"/>
                    </a:p>
                  </a:txBody>
                  <a:tcPr/>
                </a:tc>
                <a:extLst>
                  <a:ext uri="{0D108BD9-81ED-4DB2-BD59-A6C34878D82A}">
                    <a16:rowId xmlns:a16="http://schemas.microsoft.com/office/drawing/2014/main" val="3162707634"/>
                  </a:ext>
                </a:extLst>
              </a:tr>
              <a:tr h="933297">
                <a:tc>
                  <a:txBody>
                    <a:bodyPr/>
                    <a:lstStyle/>
                    <a:p>
                      <a:r>
                        <a:rPr lang="en-US" dirty="0"/>
                        <a:t>Section 188 – Related Party Transection</a:t>
                      </a:r>
                      <a:endParaRPr lang="en-IN" dirty="0"/>
                    </a:p>
                  </a:txBody>
                  <a:tcPr/>
                </a:tc>
                <a:tc>
                  <a:txBody>
                    <a:bodyPr/>
                    <a:lstStyle/>
                    <a:p>
                      <a:pPr marL="0" indent="0">
                        <a:buNone/>
                      </a:pPr>
                      <a:r>
                        <a:rPr lang="en-US" dirty="0"/>
                        <a:t>No Company shall enter in a transection with the related parties without Consent of the Board of Directors in manner as such provided. </a:t>
                      </a:r>
                      <a:endParaRPr lang="en-IN" dirty="0"/>
                    </a:p>
                  </a:txBody>
                  <a:tcPr/>
                </a:tc>
                <a:tc>
                  <a:txBody>
                    <a:bodyPr/>
                    <a:lstStyle/>
                    <a:p>
                      <a:endParaRPr lang="en-IN" dirty="0"/>
                    </a:p>
                  </a:txBody>
                  <a:tcPr/>
                </a:tc>
                <a:tc>
                  <a:txBody>
                    <a:bodyPr/>
                    <a:lstStyle/>
                    <a:p>
                      <a:r>
                        <a:rPr lang="en-US" dirty="0"/>
                        <a:t>Every officer in default shall be punished with fine </a:t>
                      </a:r>
                      <a:r>
                        <a:rPr lang="en-US" dirty="0" err="1"/>
                        <a:t>upto</a:t>
                      </a:r>
                      <a:r>
                        <a:rPr lang="en-US" dirty="0"/>
                        <a:t> 5 lakhs</a:t>
                      </a:r>
                      <a:endParaRPr lang="en-IN" dirty="0"/>
                    </a:p>
                  </a:txBody>
                  <a:tcPr/>
                </a:tc>
                <a:extLst>
                  <a:ext uri="{0D108BD9-81ED-4DB2-BD59-A6C34878D82A}">
                    <a16:rowId xmlns:a16="http://schemas.microsoft.com/office/drawing/2014/main" val="256067240"/>
                  </a:ext>
                </a:extLst>
              </a:tr>
              <a:tr h="2254575">
                <a:tc>
                  <a:txBody>
                    <a:bodyPr/>
                    <a:lstStyle/>
                    <a:p>
                      <a:r>
                        <a:rPr lang="en-US" dirty="0"/>
                        <a:t>Section 189 – Register of Related party transection</a:t>
                      </a:r>
                      <a:endParaRPr lang="en-IN" dirty="0"/>
                    </a:p>
                  </a:txBody>
                  <a:tcPr/>
                </a:tc>
                <a:tc>
                  <a:txBody>
                    <a:bodyPr/>
                    <a:lstStyle/>
                    <a:p>
                      <a:pPr marL="0" indent="0">
                        <a:buNone/>
                      </a:pPr>
                      <a:r>
                        <a:rPr lang="en-US" dirty="0"/>
                        <a:t>A register in the form MBP-4 is to be maintained at the Registered office of the Company and details of every transection under 188,184 and declaration made by directors to be entered. The register must be signed in the next Board meeting.</a:t>
                      </a:r>
                      <a:endParaRPr lang="en-IN" dirty="0"/>
                    </a:p>
                  </a:txBody>
                  <a:tcPr/>
                </a:tc>
                <a:tc>
                  <a:txBody>
                    <a:bodyPr/>
                    <a:lstStyle/>
                    <a:p>
                      <a:endParaRPr lang="en-US" dirty="0"/>
                    </a:p>
                  </a:txBody>
                  <a:tcPr/>
                </a:tc>
                <a:tc>
                  <a:txBody>
                    <a:bodyPr/>
                    <a:lstStyle/>
                    <a:p>
                      <a:r>
                        <a:rPr lang="en-US" dirty="0"/>
                        <a:t>Directors and every officer in default with a penalty of Rs. 25000.</a:t>
                      </a:r>
                      <a:endParaRPr lang="en-IN" dirty="0"/>
                    </a:p>
                  </a:txBody>
                  <a:tcPr/>
                </a:tc>
                <a:extLst>
                  <a:ext uri="{0D108BD9-81ED-4DB2-BD59-A6C34878D82A}">
                    <a16:rowId xmlns:a16="http://schemas.microsoft.com/office/drawing/2014/main" val="217371053"/>
                  </a:ext>
                </a:extLst>
              </a:tr>
            </a:tbl>
          </a:graphicData>
        </a:graphic>
      </p:graphicFrame>
    </p:spTree>
    <p:extLst>
      <p:ext uri="{BB962C8B-B14F-4D97-AF65-F5344CB8AC3E}">
        <p14:creationId xmlns:p14="http://schemas.microsoft.com/office/powerpoint/2010/main" val="32634968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A4B7E9C-DDF0-4C48-B208-E06ACB86B053}"/>
              </a:ext>
            </a:extLst>
          </p:cNvPr>
          <p:cNvGraphicFramePr>
            <a:graphicFrameLocks noGrp="1"/>
          </p:cNvGraphicFramePr>
          <p:nvPr>
            <p:extLst>
              <p:ext uri="{D42A27DB-BD31-4B8C-83A1-F6EECF244321}">
                <p14:modId xmlns:p14="http://schemas.microsoft.com/office/powerpoint/2010/main" val="684405963"/>
              </p:ext>
            </p:extLst>
          </p:nvPr>
        </p:nvGraphicFramePr>
        <p:xfrm>
          <a:off x="0" y="4"/>
          <a:ext cx="12192000" cy="6956859"/>
        </p:xfrm>
        <a:graphic>
          <a:graphicData uri="http://schemas.openxmlformats.org/drawingml/2006/table">
            <a:tbl>
              <a:tblPr firstRow="1" bandRow="1">
                <a:tableStyleId>{5C22544A-7EE6-4342-B048-85BDC9FD1C3A}</a:tableStyleId>
              </a:tblPr>
              <a:tblGrid>
                <a:gridCol w="1715790">
                  <a:extLst>
                    <a:ext uri="{9D8B030D-6E8A-4147-A177-3AD203B41FA5}">
                      <a16:colId xmlns:a16="http://schemas.microsoft.com/office/drawing/2014/main" val="759652351"/>
                    </a:ext>
                  </a:extLst>
                </a:gridCol>
                <a:gridCol w="5539449">
                  <a:extLst>
                    <a:ext uri="{9D8B030D-6E8A-4147-A177-3AD203B41FA5}">
                      <a16:colId xmlns:a16="http://schemas.microsoft.com/office/drawing/2014/main" val="5951027"/>
                    </a:ext>
                  </a:extLst>
                </a:gridCol>
                <a:gridCol w="1670163">
                  <a:extLst>
                    <a:ext uri="{9D8B030D-6E8A-4147-A177-3AD203B41FA5}">
                      <a16:colId xmlns:a16="http://schemas.microsoft.com/office/drawing/2014/main" val="3634741920"/>
                    </a:ext>
                  </a:extLst>
                </a:gridCol>
                <a:gridCol w="3266598">
                  <a:extLst>
                    <a:ext uri="{9D8B030D-6E8A-4147-A177-3AD203B41FA5}">
                      <a16:colId xmlns:a16="http://schemas.microsoft.com/office/drawing/2014/main" val="2281595169"/>
                    </a:ext>
                  </a:extLst>
                </a:gridCol>
              </a:tblGrid>
              <a:tr h="595412">
                <a:tc>
                  <a:txBody>
                    <a:bodyPr/>
                    <a:lstStyle/>
                    <a:p>
                      <a:r>
                        <a:rPr lang="en-US" dirty="0"/>
                        <a:t>Section</a:t>
                      </a:r>
                      <a:endParaRPr lang="en-IN" dirty="0"/>
                    </a:p>
                  </a:txBody>
                  <a:tcPr/>
                </a:tc>
                <a:tc>
                  <a:txBody>
                    <a:bodyPr/>
                    <a:lstStyle/>
                    <a:p>
                      <a:r>
                        <a:rPr lang="en-US" dirty="0"/>
                        <a:t>Requirement</a:t>
                      </a:r>
                      <a:endParaRPr lang="en-IN" dirty="0"/>
                    </a:p>
                  </a:txBody>
                  <a:tcPr/>
                </a:tc>
                <a:tc>
                  <a:txBody>
                    <a:bodyPr/>
                    <a:lstStyle/>
                    <a:p>
                      <a:r>
                        <a:rPr lang="en-US" dirty="0"/>
                        <a:t>Complied / Not Complied</a:t>
                      </a:r>
                      <a:endParaRPr lang="en-IN" dirty="0"/>
                    </a:p>
                  </a:txBody>
                  <a:tcPr/>
                </a:tc>
                <a:tc>
                  <a:txBody>
                    <a:bodyPr/>
                    <a:lstStyle/>
                    <a:p>
                      <a:r>
                        <a:rPr lang="en-US" dirty="0"/>
                        <a:t>Penal Provisions</a:t>
                      </a:r>
                      <a:endParaRPr lang="en-IN" dirty="0"/>
                    </a:p>
                  </a:txBody>
                  <a:tcPr/>
                </a:tc>
                <a:extLst>
                  <a:ext uri="{0D108BD9-81ED-4DB2-BD59-A6C34878D82A}">
                    <a16:rowId xmlns:a16="http://schemas.microsoft.com/office/drawing/2014/main" val="1084260612"/>
                  </a:ext>
                </a:extLst>
              </a:tr>
              <a:tr h="1360943">
                <a:tc>
                  <a:txBody>
                    <a:bodyPr/>
                    <a:lstStyle/>
                    <a:p>
                      <a:r>
                        <a:rPr lang="en-US" dirty="0"/>
                        <a:t>Section 196 – appointment of MD, WTD or Manager</a:t>
                      </a:r>
                      <a:endParaRPr lang="en-IN" dirty="0"/>
                    </a:p>
                  </a:txBody>
                  <a:tcPr/>
                </a:tc>
                <a:tc>
                  <a:txBody>
                    <a:bodyPr/>
                    <a:lstStyle/>
                    <a:p>
                      <a:pPr marL="0" indent="0" algn="just">
                        <a:buNone/>
                      </a:pPr>
                      <a:r>
                        <a:rPr lang="en-US" dirty="0"/>
                        <a:t>No company shall appoint or reappoint any MD, WTD for than 5 years in a single term. Any Change in his term of appointment and remuneration shall be approved by the members in next general meeting. A return of such changes is to be filed with </a:t>
                      </a:r>
                      <a:r>
                        <a:rPr lang="en-US" dirty="0" err="1"/>
                        <a:t>RoC</a:t>
                      </a:r>
                      <a:r>
                        <a:rPr lang="en-US" dirty="0"/>
                        <a:t> in prescribed form.</a:t>
                      </a:r>
                    </a:p>
                  </a:txBody>
                  <a:tcPr/>
                </a:tc>
                <a:tc>
                  <a:txBody>
                    <a:bodyPr/>
                    <a:lstStyle/>
                    <a:p>
                      <a:endParaRPr lang="en-IN" dirty="0"/>
                    </a:p>
                  </a:txBody>
                  <a:tcPr/>
                </a:tc>
                <a:tc>
                  <a:txBody>
                    <a:bodyPr/>
                    <a:lstStyle/>
                    <a:p>
                      <a:pPr marL="0" indent="0">
                        <a:buNone/>
                      </a:pPr>
                      <a:endParaRPr lang="en-IN" dirty="0"/>
                    </a:p>
                  </a:txBody>
                  <a:tcPr/>
                </a:tc>
                <a:extLst>
                  <a:ext uri="{0D108BD9-81ED-4DB2-BD59-A6C34878D82A}">
                    <a16:rowId xmlns:a16="http://schemas.microsoft.com/office/drawing/2014/main" val="732281853"/>
                  </a:ext>
                </a:extLst>
              </a:tr>
              <a:tr h="850589">
                <a:tc>
                  <a:txBody>
                    <a:bodyPr/>
                    <a:lstStyle/>
                    <a:p>
                      <a:r>
                        <a:rPr lang="en-US" dirty="0"/>
                        <a:t>Section 203 – Appointment of KMP</a:t>
                      </a:r>
                      <a:endParaRPr lang="en-IN" dirty="0"/>
                    </a:p>
                  </a:txBody>
                  <a:tcPr/>
                </a:tc>
                <a:tc>
                  <a:txBody>
                    <a:bodyPr/>
                    <a:lstStyle/>
                    <a:p>
                      <a:pPr marL="0" indent="0">
                        <a:buNone/>
                      </a:pPr>
                      <a:r>
                        <a:rPr lang="en-US" dirty="0"/>
                        <a:t>As per rule 8A every company which has a paid up capital of Rs. 5 Crore or More shall have a whole Time Company Secretary.</a:t>
                      </a:r>
                      <a:endParaRPr lang="en-IN" dirty="0"/>
                    </a:p>
                  </a:txBody>
                  <a:tcPr/>
                </a:tc>
                <a:tc>
                  <a:txBody>
                    <a:bodyPr/>
                    <a:lstStyle/>
                    <a:p>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dirty="0"/>
                    </a:p>
                  </a:txBody>
                  <a:tcPr/>
                </a:tc>
                <a:extLst>
                  <a:ext uri="{0D108BD9-81ED-4DB2-BD59-A6C34878D82A}">
                    <a16:rowId xmlns:a16="http://schemas.microsoft.com/office/drawing/2014/main" val="3162707634"/>
                  </a:ext>
                </a:extLst>
              </a:tr>
              <a:tr h="850589">
                <a:tc>
                  <a:txBody>
                    <a:bodyPr/>
                    <a:lstStyle/>
                    <a:p>
                      <a:r>
                        <a:rPr lang="en-US" dirty="0"/>
                        <a:t>Section 205 – Function of CS</a:t>
                      </a:r>
                      <a:endParaRPr lang="en-IN" dirty="0"/>
                    </a:p>
                  </a:txBody>
                  <a:tcPr/>
                </a:tc>
                <a:tc>
                  <a:txBody>
                    <a:bodyPr/>
                    <a:lstStyle/>
                    <a:p>
                      <a:pPr marL="0" indent="0">
                        <a:buNone/>
                      </a:pPr>
                      <a:r>
                        <a:rPr lang="en-US" dirty="0"/>
                        <a:t>To report the board about compliance of all applicable laws, applicable secretarial Standards and any other duties as prescribed.</a:t>
                      </a:r>
                      <a:endParaRPr lang="en-IN" dirty="0"/>
                    </a:p>
                  </a:txBody>
                  <a:tcPr/>
                </a:tc>
                <a:tc>
                  <a:txBody>
                    <a:bodyPr/>
                    <a:lstStyle/>
                    <a:p>
                      <a:endParaRPr lang="en-IN" dirty="0"/>
                    </a:p>
                  </a:txBody>
                  <a:tcPr/>
                </a:tc>
                <a:tc>
                  <a:txBody>
                    <a:bodyPr/>
                    <a:lstStyle/>
                    <a:p>
                      <a:endParaRPr lang="en-IN" dirty="0"/>
                    </a:p>
                  </a:txBody>
                  <a:tcPr/>
                </a:tc>
                <a:extLst>
                  <a:ext uri="{0D108BD9-81ED-4DB2-BD59-A6C34878D82A}">
                    <a16:rowId xmlns:a16="http://schemas.microsoft.com/office/drawing/2014/main" val="256067240"/>
                  </a:ext>
                </a:extLst>
              </a:tr>
              <a:tr h="1105766">
                <a:tc>
                  <a:txBody>
                    <a:bodyPr/>
                    <a:lstStyle/>
                    <a:p>
                      <a:r>
                        <a:rPr lang="en-US" dirty="0"/>
                        <a:t>Section 247 – valuation by registered valuer</a:t>
                      </a:r>
                      <a:endParaRPr lang="en-IN" dirty="0"/>
                    </a:p>
                  </a:txBody>
                  <a:tcPr/>
                </a:tc>
                <a:tc>
                  <a:txBody>
                    <a:bodyPr/>
                    <a:lstStyle/>
                    <a:p>
                      <a:pPr marL="0" indent="0">
                        <a:buNone/>
                      </a:pPr>
                      <a:r>
                        <a:rPr lang="en-US" dirty="0"/>
                        <a:t>Where a valuation is required to be made in respect of any property, liability or security of the company it shall be valued by a person as specified in this section who posses the required qualification.</a:t>
                      </a:r>
                      <a:endParaRPr lang="en-IN" dirty="0"/>
                    </a:p>
                  </a:txBody>
                  <a:tcPr/>
                </a:tc>
                <a:tc>
                  <a:txBody>
                    <a:bodyPr/>
                    <a:lstStyle/>
                    <a:p>
                      <a:endParaRPr lang="en-US" dirty="0"/>
                    </a:p>
                  </a:txBody>
                  <a:tcPr/>
                </a:tc>
                <a:tc>
                  <a:txBody>
                    <a:bodyPr/>
                    <a:lstStyle/>
                    <a:p>
                      <a:r>
                        <a:rPr lang="en-US" dirty="0"/>
                        <a:t>Valuer – penalty </a:t>
                      </a:r>
                      <a:r>
                        <a:rPr lang="en-US" dirty="0" err="1"/>
                        <a:t>upto</a:t>
                      </a:r>
                      <a:r>
                        <a:rPr lang="en-US" dirty="0"/>
                        <a:t> Rs. 1 lakhs and in case of fraud penalty </a:t>
                      </a:r>
                      <a:r>
                        <a:rPr lang="en-US" dirty="0" err="1"/>
                        <a:t>upto</a:t>
                      </a:r>
                      <a:r>
                        <a:rPr lang="en-US" dirty="0"/>
                        <a:t> Rs. 5 lakhs</a:t>
                      </a:r>
                      <a:endParaRPr lang="en-IN" dirty="0"/>
                    </a:p>
                  </a:txBody>
                  <a:tcPr/>
                </a:tc>
                <a:extLst>
                  <a:ext uri="{0D108BD9-81ED-4DB2-BD59-A6C34878D82A}">
                    <a16:rowId xmlns:a16="http://schemas.microsoft.com/office/drawing/2014/main" val="217371053"/>
                  </a:ext>
                </a:extLst>
              </a:tr>
              <a:tr h="850589">
                <a:tc>
                  <a:txBody>
                    <a:bodyPr/>
                    <a:lstStyle/>
                    <a:p>
                      <a:r>
                        <a:rPr lang="en-US" dirty="0"/>
                        <a:t>Section 447 – Punishment for Fraud</a:t>
                      </a:r>
                      <a:endParaRPr lang="en-IN" dirty="0"/>
                    </a:p>
                  </a:txBody>
                  <a:tcPr/>
                </a:tc>
                <a:tc>
                  <a:txBody>
                    <a:bodyPr/>
                    <a:lstStyle/>
                    <a:p>
                      <a:pPr marL="0" indent="0">
                        <a:buNone/>
                      </a:pPr>
                      <a:r>
                        <a:rPr lang="en-US" dirty="0"/>
                        <a:t>Any person who is found to be guilty of fraud</a:t>
                      </a:r>
                      <a:endParaRPr lang="en-IN" dirty="0"/>
                    </a:p>
                  </a:txBody>
                  <a:tcPr/>
                </a:tc>
                <a:tc>
                  <a:txBody>
                    <a:bodyPr/>
                    <a:lstStyle/>
                    <a:p>
                      <a:endParaRPr lang="en-US" dirty="0"/>
                    </a:p>
                  </a:txBody>
                  <a:tcPr/>
                </a:tc>
                <a:tc>
                  <a:txBody>
                    <a:bodyPr/>
                    <a:lstStyle/>
                    <a:p>
                      <a:r>
                        <a:rPr lang="en-US" dirty="0"/>
                        <a:t>Imprisonment </a:t>
                      </a:r>
                      <a:r>
                        <a:rPr lang="en-US" dirty="0" err="1"/>
                        <a:t>upto</a:t>
                      </a:r>
                      <a:r>
                        <a:rPr lang="en-US" dirty="0"/>
                        <a:t> 10 years and fine </a:t>
                      </a:r>
                      <a:r>
                        <a:rPr lang="en-US" dirty="0" err="1"/>
                        <a:t>upto</a:t>
                      </a:r>
                      <a:r>
                        <a:rPr lang="en-US" dirty="0"/>
                        <a:t> three time of fraud minimum 50 lakhs.</a:t>
                      </a:r>
                      <a:endParaRPr lang="en-IN" dirty="0"/>
                    </a:p>
                  </a:txBody>
                  <a:tcPr/>
                </a:tc>
                <a:extLst>
                  <a:ext uri="{0D108BD9-81ED-4DB2-BD59-A6C34878D82A}">
                    <a16:rowId xmlns:a16="http://schemas.microsoft.com/office/drawing/2014/main" val="2286705013"/>
                  </a:ext>
                </a:extLst>
              </a:tr>
              <a:tr h="921819">
                <a:tc>
                  <a:txBody>
                    <a:bodyPr/>
                    <a:lstStyle/>
                    <a:p>
                      <a:r>
                        <a:rPr lang="en-US" dirty="0"/>
                        <a:t>Section 448 – Fales statement</a:t>
                      </a:r>
                      <a:endParaRPr lang="en-IN" dirty="0"/>
                    </a:p>
                  </a:txBody>
                  <a:tcPr/>
                </a:tc>
                <a:tc>
                  <a:txBody>
                    <a:bodyPr/>
                    <a:lstStyle/>
                    <a:p>
                      <a:pPr marL="0" indent="0">
                        <a:buNone/>
                      </a:pPr>
                      <a:r>
                        <a:rPr lang="en-US" dirty="0"/>
                        <a:t>If any person makes a statement, which is false and which omits any material facts knowingly</a:t>
                      </a:r>
                      <a:endParaRPr lang="en-IN" dirty="0"/>
                    </a:p>
                  </a:txBody>
                  <a:tcPr/>
                </a:tc>
                <a:tc>
                  <a:txBody>
                    <a:bodyPr/>
                    <a:lstStyle/>
                    <a:p>
                      <a:endParaRPr lang="en-US" dirty="0"/>
                    </a:p>
                  </a:txBody>
                  <a:tcPr/>
                </a:tc>
                <a:tc>
                  <a:txBody>
                    <a:bodyPr/>
                    <a:lstStyle/>
                    <a:p>
                      <a:r>
                        <a:rPr lang="en-US" dirty="0"/>
                        <a:t>As per section 447</a:t>
                      </a:r>
                      <a:endParaRPr lang="en-IN" dirty="0"/>
                    </a:p>
                  </a:txBody>
                  <a:tcPr/>
                </a:tc>
                <a:extLst>
                  <a:ext uri="{0D108BD9-81ED-4DB2-BD59-A6C34878D82A}">
                    <a16:rowId xmlns:a16="http://schemas.microsoft.com/office/drawing/2014/main" val="856232504"/>
                  </a:ext>
                </a:extLst>
              </a:tr>
            </a:tbl>
          </a:graphicData>
        </a:graphic>
      </p:graphicFrame>
    </p:spTree>
    <p:extLst>
      <p:ext uri="{BB962C8B-B14F-4D97-AF65-F5344CB8AC3E}">
        <p14:creationId xmlns:p14="http://schemas.microsoft.com/office/powerpoint/2010/main" val="21205689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A4B7E9C-DDF0-4C48-B208-E06ACB86B053}"/>
              </a:ext>
            </a:extLst>
          </p:cNvPr>
          <p:cNvGraphicFramePr>
            <a:graphicFrameLocks noGrp="1"/>
          </p:cNvGraphicFramePr>
          <p:nvPr>
            <p:extLst>
              <p:ext uri="{D42A27DB-BD31-4B8C-83A1-F6EECF244321}">
                <p14:modId xmlns:p14="http://schemas.microsoft.com/office/powerpoint/2010/main" val="2013646553"/>
              </p:ext>
            </p:extLst>
          </p:nvPr>
        </p:nvGraphicFramePr>
        <p:xfrm>
          <a:off x="0" y="4"/>
          <a:ext cx="12192000" cy="4104143"/>
        </p:xfrm>
        <a:graphic>
          <a:graphicData uri="http://schemas.openxmlformats.org/drawingml/2006/table">
            <a:tbl>
              <a:tblPr firstRow="1" bandRow="1">
                <a:tableStyleId>{5C22544A-7EE6-4342-B048-85BDC9FD1C3A}</a:tableStyleId>
              </a:tblPr>
              <a:tblGrid>
                <a:gridCol w="1715790">
                  <a:extLst>
                    <a:ext uri="{9D8B030D-6E8A-4147-A177-3AD203B41FA5}">
                      <a16:colId xmlns:a16="http://schemas.microsoft.com/office/drawing/2014/main" val="759652351"/>
                    </a:ext>
                  </a:extLst>
                </a:gridCol>
                <a:gridCol w="5539449">
                  <a:extLst>
                    <a:ext uri="{9D8B030D-6E8A-4147-A177-3AD203B41FA5}">
                      <a16:colId xmlns:a16="http://schemas.microsoft.com/office/drawing/2014/main" val="5951027"/>
                    </a:ext>
                  </a:extLst>
                </a:gridCol>
                <a:gridCol w="1670163">
                  <a:extLst>
                    <a:ext uri="{9D8B030D-6E8A-4147-A177-3AD203B41FA5}">
                      <a16:colId xmlns:a16="http://schemas.microsoft.com/office/drawing/2014/main" val="3634741920"/>
                    </a:ext>
                  </a:extLst>
                </a:gridCol>
                <a:gridCol w="3266598">
                  <a:extLst>
                    <a:ext uri="{9D8B030D-6E8A-4147-A177-3AD203B41FA5}">
                      <a16:colId xmlns:a16="http://schemas.microsoft.com/office/drawing/2014/main" val="2281595169"/>
                    </a:ext>
                  </a:extLst>
                </a:gridCol>
              </a:tblGrid>
              <a:tr h="595412">
                <a:tc>
                  <a:txBody>
                    <a:bodyPr/>
                    <a:lstStyle/>
                    <a:p>
                      <a:r>
                        <a:rPr lang="en-US" dirty="0"/>
                        <a:t>Section</a:t>
                      </a:r>
                      <a:endParaRPr lang="en-IN" dirty="0"/>
                    </a:p>
                  </a:txBody>
                  <a:tcPr/>
                </a:tc>
                <a:tc>
                  <a:txBody>
                    <a:bodyPr/>
                    <a:lstStyle/>
                    <a:p>
                      <a:r>
                        <a:rPr lang="en-US" dirty="0"/>
                        <a:t>Requirement</a:t>
                      </a:r>
                      <a:endParaRPr lang="en-IN" dirty="0"/>
                    </a:p>
                  </a:txBody>
                  <a:tcPr/>
                </a:tc>
                <a:tc>
                  <a:txBody>
                    <a:bodyPr/>
                    <a:lstStyle/>
                    <a:p>
                      <a:r>
                        <a:rPr lang="en-US" dirty="0"/>
                        <a:t>Complied / Not Complied</a:t>
                      </a:r>
                      <a:endParaRPr lang="en-IN" dirty="0"/>
                    </a:p>
                  </a:txBody>
                  <a:tcPr/>
                </a:tc>
                <a:tc>
                  <a:txBody>
                    <a:bodyPr/>
                    <a:lstStyle/>
                    <a:p>
                      <a:r>
                        <a:rPr lang="en-US" dirty="0"/>
                        <a:t>Penal Provisions</a:t>
                      </a:r>
                      <a:endParaRPr lang="en-IN" dirty="0"/>
                    </a:p>
                  </a:txBody>
                  <a:tcPr/>
                </a:tc>
                <a:extLst>
                  <a:ext uri="{0D108BD9-81ED-4DB2-BD59-A6C34878D82A}">
                    <a16:rowId xmlns:a16="http://schemas.microsoft.com/office/drawing/2014/main" val="1084260612"/>
                  </a:ext>
                </a:extLst>
              </a:tr>
              <a:tr h="1360943">
                <a:tc>
                  <a:txBody>
                    <a:bodyPr/>
                    <a:lstStyle/>
                    <a:p>
                      <a:r>
                        <a:rPr lang="en-US" dirty="0"/>
                        <a:t>Section 449 – Punishment for false Evidence</a:t>
                      </a:r>
                      <a:endParaRPr lang="en-IN" dirty="0"/>
                    </a:p>
                  </a:txBody>
                  <a:tcPr/>
                </a:tc>
                <a:tc>
                  <a:txBody>
                    <a:bodyPr/>
                    <a:lstStyle/>
                    <a:p>
                      <a:pPr marL="0" indent="0" algn="just">
                        <a:buNone/>
                      </a:pPr>
                      <a:r>
                        <a:rPr lang="en-US" dirty="0"/>
                        <a:t>If any person intentionally gives false evidence </a:t>
                      </a:r>
                    </a:p>
                  </a:txBody>
                  <a:tcPr/>
                </a:tc>
                <a:tc>
                  <a:txBody>
                    <a:bodyPr/>
                    <a:lstStyle/>
                    <a:p>
                      <a:endParaRPr lang="en-IN" dirty="0"/>
                    </a:p>
                  </a:txBody>
                  <a:tcPr/>
                </a:tc>
                <a:tc>
                  <a:txBody>
                    <a:bodyPr/>
                    <a:lstStyle/>
                    <a:p>
                      <a:pPr marL="0" indent="0">
                        <a:buNone/>
                      </a:pPr>
                      <a:r>
                        <a:rPr lang="en-US" dirty="0"/>
                        <a:t>Imprisonment </a:t>
                      </a:r>
                      <a:r>
                        <a:rPr lang="en-US" dirty="0" err="1"/>
                        <a:t>upto</a:t>
                      </a:r>
                      <a:r>
                        <a:rPr lang="en-US" dirty="0"/>
                        <a:t> 7 years and penalty </a:t>
                      </a:r>
                      <a:r>
                        <a:rPr lang="en-US" dirty="0" err="1"/>
                        <a:t>upto</a:t>
                      </a:r>
                      <a:r>
                        <a:rPr lang="en-US" dirty="0"/>
                        <a:t> 10 lakhs</a:t>
                      </a:r>
                      <a:endParaRPr lang="en-IN" dirty="0"/>
                    </a:p>
                  </a:txBody>
                  <a:tcPr/>
                </a:tc>
                <a:extLst>
                  <a:ext uri="{0D108BD9-81ED-4DB2-BD59-A6C34878D82A}">
                    <a16:rowId xmlns:a16="http://schemas.microsoft.com/office/drawing/2014/main" val="732281853"/>
                  </a:ext>
                </a:extLst>
              </a:tr>
              <a:tr h="850589">
                <a:tc>
                  <a:txBody>
                    <a:bodyPr/>
                    <a:lstStyle/>
                    <a:p>
                      <a:r>
                        <a:rPr lang="en-US" dirty="0"/>
                        <a:t>Section 450 – where no penalty is specified</a:t>
                      </a:r>
                      <a:endParaRPr lang="en-IN" dirty="0"/>
                    </a:p>
                  </a:txBody>
                  <a:tcPr/>
                </a:tc>
                <a:tc>
                  <a:txBody>
                    <a:bodyPr/>
                    <a:lstStyle/>
                    <a:p>
                      <a:pPr marL="0" indent="0">
                        <a:buNone/>
                      </a:pPr>
                      <a:r>
                        <a:rPr lang="en-US" dirty="0"/>
                        <a:t>If any company and any person contravenes any of the provision of the act where no penalty is specified </a:t>
                      </a:r>
                      <a:endParaRPr lang="en-IN" dirty="0"/>
                    </a:p>
                  </a:txBody>
                  <a:tcPr/>
                </a:tc>
                <a:tc>
                  <a:txBody>
                    <a:bodyPr/>
                    <a:lstStyle/>
                    <a:p>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Company and every officer fine </a:t>
                      </a:r>
                      <a:r>
                        <a:rPr lang="en-US" dirty="0" err="1"/>
                        <a:t>upto</a:t>
                      </a:r>
                      <a:r>
                        <a:rPr lang="en-US" dirty="0"/>
                        <a:t> 10000 and for continuance offence 1000 per day</a:t>
                      </a:r>
                      <a:endParaRPr lang="en-IN" dirty="0"/>
                    </a:p>
                  </a:txBody>
                  <a:tcPr/>
                </a:tc>
                <a:extLst>
                  <a:ext uri="{0D108BD9-81ED-4DB2-BD59-A6C34878D82A}">
                    <a16:rowId xmlns:a16="http://schemas.microsoft.com/office/drawing/2014/main" val="3162707634"/>
                  </a:ext>
                </a:extLst>
              </a:tr>
              <a:tr h="850589">
                <a:tc>
                  <a:txBody>
                    <a:bodyPr/>
                    <a:lstStyle/>
                    <a:p>
                      <a:r>
                        <a:rPr lang="en-US" dirty="0"/>
                        <a:t>Section 453 – Improper use of Ltd and Pvt Ltd</a:t>
                      </a:r>
                      <a:endParaRPr lang="en-IN" dirty="0"/>
                    </a:p>
                  </a:txBody>
                  <a:tcPr/>
                </a:tc>
                <a:tc>
                  <a:txBody>
                    <a:bodyPr/>
                    <a:lstStyle/>
                    <a:p>
                      <a:pPr marL="0" indent="0">
                        <a:buNone/>
                      </a:pPr>
                      <a:r>
                        <a:rPr lang="en-US" dirty="0"/>
                        <a:t>If any person use Limited and Private Limited words improperly</a:t>
                      </a:r>
                      <a:endParaRPr lang="en-IN" dirty="0"/>
                    </a:p>
                  </a:txBody>
                  <a:tcPr/>
                </a:tc>
                <a:tc>
                  <a:txBody>
                    <a:bodyPr/>
                    <a:lstStyle/>
                    <a:p>
                      <a:endParaRPr lang="en-IN" dirty="0"/>
                    </a:p>
                  </a:txBody>
                  <a:tcPr/>
                </a:tc>
                <a:tc>
                  <a:txBody>
                    <a:bodyPr/>
                    <a:lstStyle/>
                    <a:p>
                      <a:r>
                        <a:rPr lang="en-US" dirty="0" err="1"/>
                        <a:t>Upto</a:t>
                      </a:r>
                      <a:r>
                        <a:rPr lang="en-US" dirty="0"/>
                        <a:t> 2000 per day till the name used</a:t>
                      </a:r>
                      <a:endParaRPr lang="en-IN" dirty="0"/>
                    </a:p>
                  </a:txBody>
                  <a:tcPr/>
                </a:tc>
                <a:extLst>
                  <a:ext uri="{0D108BD9-81ED-4DB2-BD59-A6C34878D82A}">
                    <a16:rowId xmlns:a16="http://schemas.microsoft.com/office/drawing/2014/main" val="256067240"/>
                  </a:ext>
                </a:extLst>
              </a:tr>
            </a:tbl>
          </a:graphicData>
        </a:graphic>
      </p:graphicFrame>
    </p:spTree>
    <p:extLst>
      <p:ext uri="{BB962C8B-B14F-4D97-AF65-F5344CB8AC3E}">
        <p14:creationId xmlns:p14="http://schemas.microsoft.com/office/powerpoint/2010/main" val="4000580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0CFBE75B-F2A5-4FA8-8F42-621B6D214B36}"/>
              </a:ext>
            </a:extLst>
          </p:cNvPr>
          <p:cNvGraphicFramePr>
            <a:graphicFrameLocks noGrp="1"/>
          </p:cNvGraphicFramePr>
          <p:nvPr>
            <p:extLst>
              <p:ext uri="{D42A27DB-BD31-4B8C-83A1-F6EECF244321}">
                <p14:modId xmlns:p14="http://schemas.microsoft.com/office/powerpoint/2010/main" val="823479530"/>
              </p:ext>
            </p:extLst>
          </p:nvPr>
        </p:nvGraphicFramePr>
        <p:xfrm>
          <a:off x="0" y="0"/>
          <a:ext cx="12192000" cy="6858000"/>
        </p:xfrm>
        <a:graphic>
          <a:graphicData uri="http://schemas.openxmlformats.org/drawingml/2006/table">
            <a:tbl>
              <a:tblPr firstRow="1" bandRow="1">
                <a:tableStyleId>{5C22544A-7EE6-4342-B048-85BDC9FD1C3A}</a:tableStyleId>
              </a:tblPr>
              <a:tblGrid>
                <a:gridCol w="1715790">
                  <a:extLst>
                    <a:ext uri="{9D8B030D-6E8A-4147-A177-3AD203B41FA5}">
                      <a16:colId xmlns:a16="http://schemas.microsoft.com/office/drawing/2014/main" val="759652351"/>
                    </a:ext>
                  </a:extLst>
                </a:gridCol>
                <a:gridCol w="5493823">
                  <a:extLst>
                    <a:ext uri="{9D8B030D-6E8A-4147-A177-3AD203B41FA5}">
                      <a16:colId xmlns:a16="http://schemas.microsoft.com/office/drawing/2014/main" val="5951027"/>
                    </a:ext>
                  </a:extLst>
                </a:gridCol>
                <a:gridCol w="1715789">
                  <a:extLst>
                    <a:ext uri="{9D8B030D-6E8A-4147-A177-3AD203B41FA5}">
                      <a16:colId xmlns:a16="http://schemas.microsoft.com/office/drawing/2014/main" val="3634741920"/>
                    </a:ext>
                  </a:extLst>
                </a:gridCol>
                <a:gridCol w="3266598">
                  <a:extLst>
                    <a:ext uri="{9D8B030D-6E8A-4147-A177-3AD203B41FA5}">
                      <a16:colId xmlns:a16="http://schemas.microsoft.com/office/drawing/2014/main" val="2281595169"/>
                    </a:ext>
                  </a:extLst>
                </a:gridCol>
              </a:tblGrid>
              <a:tr h="786984">
                <a:tc>
                  <a:txBody>
                    <a:bodyPr/>
                    <a:lstStyle/>
                    <a:p>
                      <a:r>
                        <a:rPr lang="en-US" dirty="0"/>
                        <a:t>Section</a:t>
                      </a:r>
                      <a:endParaRPr lang="en-IN" dirty="0"/>
                    </a:p>
                  </a:txBody>
                  <a:tcPr/>
                </a:tc>
                <a:tc>
                  <a:txBody>
                    <a:bodyPr/>
                    <a:lstStyle/>
                    <a:p>
                      <a:r>
                        <a:rPr lang="en-US" dirty="0"/>
                        <a:t>Requirement</a:t>
                      </a:r>
                      <a:endParaRPr lang="en-IN" dirty="0"/>
                    </a:p>
                  </a:txBody>
                  <a:tcPr/>
                </a:tc>
                <a:tc>
                  <a:txBody>
                    <a:bodyPr/>
                    <a:lstStyle/>
                    <a:p>
                      <a:r>
                        <a:rPr lang="en-US" dirty="0"/>
                        <a:t>Complied / Not Complied</a:t>
                      </a:r>
                      <a:endParaRPr lang="en-IN" dirty="0"/>
                    </a:p>
                  </a:txBody>
                  <a:tcPr/>
                </a:tc>
                <a:tc>
                  <a:txBody>
                    <a:bodyPr/>
                    <a:lstStyle/>
                    <a:p>
                      <a:r>
                        <a:rPr lang="en-US" dirty="0"/>
                        <a:t>Penal Provisions</a:t>
                      </a:r>
                      <a:endParaRPr lang="en-IN" dirty="0"/>
                    </a:p>
                  </a:txBody>
                  <a:tcPr/>
                </a:tc>
                <a:extLst>
                  <a:ext uri="{0D108BD9-81ED-4DB2-BD59-A6C34878D82A}">
                    <a16:rowId xmlns:a16="http://schemas.microsoft.com/office/drawing/2014/main" val="1084260612"/>
                  </a:ext>
                </a:extLst>
              </a:tr>
              <a:tr h="3822491">
                <a:tc>
                  <a:txBody>
                    <a:bodyPr/>
                    <a:lstStyle/>
                    <a:p>
                      <a:r>
                        <a:rPr lang="en-US" dirty="0"/>
                        <a:t>Section 3A- Minimum Number of Members </a:t>
                      </a:r>
                      <a:endParaRPr lang="en-IN" dirty="0"/>
                    </a:p>
                  </a:txBody>
                  <a:tcPr/>
                </a:tc>
                <a:tc>
                  <a:txBody>
                    <a:bodyPr/>
                    <a:lstStyle/>
                    <a:p>
                      <a:r>
                        <a:rPr lang="en-IN" sz="1800" b="0" i="0" kern="1200" dirty="0">
                          <a:solidFill>
                            <a:schemeClr val="dk1"/>
                          </a:solidFill>
                          <a:effectLst/>
                          <a:latin typeface="+mn-lt"/>
                          <a:ea typeface="+mn-ea"/>
                          <a:cs typeface="+mn-cs"/>
                        </a:rPr>
                        <a:t>If at any time the number of members of a company is reduced below two, and the company carries on business for more than six months while the number of members is so reduced, the person who is a member of the company during the time that it so carries on business after those six months and is cognisant of the fact that it is carrying on business with less than two members, shall be severally liable for the payment of the whole debts of the company contracted during that time, and may be severally sued therefor.</a:t>
                      </a:r>
                      <a:endParaRPr lang="en-IN" dirty="0"/>
                    </a:p>
                  </a:txBody>
                  <a:tcPr/>
                </a:tc>
                <a:tc>
                  <a:txBody>
                    <a:bodyPr/>
                    <a:lstStyle/>
                    <a:p>
                      <a:endParaRPr lang="en-IN" dirty="0"/>
                    </a:p>
                  </a:txBody>
                  <a:tcPr/>
                </a:tc>
                <a:tc>
                  <a:txBody>
                    <a:bodyPr/>
                    <a:lstStyle/>
                    <a:p>
                      <a:endParaRPr lang="en-IN"/>
                    </a:p>
                  </a:txBody>
                  <a:tcPr/>
                </a:tc>
                <a:extLst>
                  <a:ext uri="{0D108BD9-81ED-4DB2-BD59-A6C34878D82A}">
                    <a16:rowId xmlns:a16="http://schemas.microsoft.com/office/drawing/2014/main" val="732281853"/>
                  </a:ext>
                </a:extLst>
              </a:tr>
              <a:tr h="2248525">
                <a:tc>
                  <a:txBody>
                    <a:bodyPr/>
                    <a:lstStyle/>
                    <a:p>
                      <a:r>
                        <a:rPr lang="en-US" dirty="0"/>
                        <a:t>Section 4 – Content of MOA</a:t>
                      </a:r>
                      <a:endParaRPr lang="en-IN" dirty="0"/>
                    </a:p>
                  </a:txBody>
                  <a:tcPr/>
                </a:tc>
                <a:tc>
                  <a:txBody>
                    <a:bodyPr/>
                    <a:lstStyle/>
                    <a:p>
                      <a:pPr marL="342900" indent="-342900">
                        <a:buAutoNum type="arabicPeriod"/>
                      </a:pPr>
                      <a:r>
                        <a:rPr lang="en-US" dirty="0"/>
                        <a:t>Name of the Company with Ltd &amp; Pvt Ltd</a:t>
                      </a:r>
                    </a:p>
                    <a:p>
                      <a:pPr marL="342900" indent="-342900">
                        <a:buAutoNum type="arabicPeriod"/>
                      </a:pPr>
                      <a:r>
                        <a:rPr lang="en-US" dirty="0"/>
                        <a:t>Name of State where it is registered</a:t>
                      </a:r>
                    </a:p>
                    <a:p>
                      <a:pPr marL="342900" indent="-342900">
                        <a:buAutoNum type="arabicPeriod"/>
                      </a:pPr>
                      <a:r>
                        <a:rPr lang="en-US" dirty="0"/>
                        <a:t>Main Objects of the Company</a:t>
                      </a:r>
                    </a:p>
                    <a:p>
                      <a:pPr marL="342900" indent="-342900">
                        <a:buAutoNum type="arabicPeriod"/>
                      </a:pPr>
                      <a:r>
                        <a:rPr lang="en-US" dirty="0"/>
                        <a:t>Liability of the Members of the Company</a:t>
                      </a:r>
                    </a:p>
                    <a:p>
                      <a:pPr marL="342900" indent="-342900">
                        <a:buAutoNum type="arabicPeriod"/>
                      </a:pPr>
                      <a:r>
                        <a:rPr lang="en-US" dirty="0"/>
                        <a:t>Share Capital of the Company</a:t>
                      </a:r>
                      <a:endParaRPr lang="en-IN" dirty="0"/>
                    </a:p>
                  </a:txBody>
                  <a:tcPr/>
                </a:tc>
                <a:tc>
                  <a:txBody>
                    <a:bodyPr/>
                    <a:lstStyle/>
                    <a:p>
                      <a:endParaRPr lang="en-IN" dirty="0"/>
                    </a:p>
                  </a:txBody>
                  <a:tcPr/>
                </a:tc>
                <a:tc>
                  <a:txBody>
                    <a:bodyPr/>
                    <a:lstStyle/>
                    <a:p>
                      <a:endParaRPr lang="en-IN" dirty="0"/>
                    </a:p>
                  </a:txBody>
                  <a:tcPr/>
                </a:tc>
                <a:extLst>
                  <a:ext uri="{0D108BD9-81ED-4DB2-BD59-A6C34878D82A}">
                    <a16:rowId xmlns:a16="http://schemas.microsoft.com/office/drawing/2014/main" val="256067240"/>
                  </a:ext>
                </a:extLst>
              </a:tr>
            </a:tbl>
          </a:graphicData>
        </a:graphic>
      </p:graphicFrame>
    </p:spTree>
    <p:extLst>
      <p:ext uri="{BB962C8B-B14F-4D97-AF65-F5344CB8AC3E}">
        <p14:creationId xmlns:p14="http://schemas.microsoft.com/office/powerpoint/2010/main" val="1781641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323C5E25-949C-4034-A011-E10D17BAA5CA}"/>
              </a:ext>
            </a:extLst>
          </p:cNvPr>
          <p:cNvGraphicFramePr>
            <a:graphicFrameLocks noGrp="1"/>
          </p:cNvGraphicFramePr>
          <p:nvPr>
            <p:extLst>
              <p:ext uri="{D42A27DB-BD31-4B8C-83A1-F6EECF244321}">
                <p14:modId xmlns:p14="http://schemas.microsoft.com/office/powerpoint/2010/main" val="3288817502"/>
              </p:ext>
            </p:extLst>
          </p:nvPr>
        </p:nvGraphicFramePr>
        <p:xfrm>
          <a:off x="0" y="0"/>
          <a:ext cx="12192000" cy="6865821"/>
        </p:xfrm>
        <a:graphic>
          <a:graphicData uri="http://schemas.openxmlformats.org/drawingml/2006/table">
            <a:tbl>
              <a:tblPr firstRow="1" bandRow="1">
                <a:tableStyleId>{5C22544A-7EE6-4342-B048-85BDC9FD1C3A}</a:tableStyleId>
              </a:tblPr>
              <a:tblGrid>
                <a:gridCol w="1715790">
                  <a:extLst>
                    <a:ext uri="{9D8B030D-6E8A-4147-A177-3AD203B41FA5}">
                      <a16:colId xmlns:a16="http://schemas.microsoft.com/office/drawing/2014/main" val="759652351"/>
                    </a:ext>
                  </a:extLst>
                </a:gridCol>
                <a:gridCol w="5493823">
                  <a:extLst>
                    <a:ext uri="{9D8B030D-6E8A-4147-A177-3AD203B41FA5}">
                      <a16:colId xmlns:a16="http://schemas.microsoft.com/office/drawing/2014/main" val="5951027"/>
                    </a:ext>
                  </a:extLst>
                </a:gridCol>
                <a:gridCol w="1715789">
                  <a:extLst>
                    <a:ext uri="{9D8B030D-6E8A-4147-A177-3AD203B41FA5}">
                      <a16:colId xmlns:a16="http://schemas.microsoft.com/office/drawing/2014/main" val="3634741920"/>
                    </a:ext>
                  </a:extLst>
                </a:gridCol>
                <a:gridCol w="3266598">
                  <a:extLst>
                    <a:ext uri="{9D8B030D-6E8A-4147-A177-3AD203B41FA5}">
                      <a16:colId xmlns:a16="http://schemas.microsoft.com/office/drawing/2014/main" val="2281595169"/>
                    </a:ext>
                  </a:extLst>
                </a:gridCol>
              </a:tblGrid>
              <a:tr h="611338">
                <a:tc>
                  <a:txBody>
                    <a:bodyPr/>
                    <a:lstStyle/>
                    <a:p>
                      <a:r>
                        <a:rPr lang="en-US" dirty="0"/>
                        <a:t>Section</a:t>
                      </a:r>
                      <a:endParaRPr lang="en-IN" dirty="0"/>
                    </a:p>
                  </a:txBody>
                  <a:tcPr/>
                </a:tc>
                <a:tc>
                  <a:txBody>
                    <a:bodyPr/>
                    <a:lstStyle/>
                    <a:p>
                      <a:r>
                        <a:rPr lang="en-US" dirty="0"/>
                        <a:t>Requirement</a:t>
                      </a:r>
                      <a:endParaRPr lang="en-IN" dirty="0"/>
                    </a:p>
                  </a:txBody>
                  <a:tcPr/>
                </a:tc>
                <a:tc>
                  <a:txBody>
                    <a:bodyPr/>
                    <a:lstStyle/>
                    <a:p>
                      <a:r>
                        <a:rPr lang="en-US" dirty="0"/>
                        <a:t>Complied / Not Complied</a:t>
                      </a:r>
                      <a:endParaRPr lang="en-IN" dirty="0"/>
                    </a:p>
                  </a:txBody>
                  <a:tcPr/>
                </a:tc>
                <a:tc>
                  <a:txBody>
                    <a:bodyPr/>
                    <a:lstStyle/>
                    <a:p>
                      <a:r>
                        <a:rPr lang="en-US" dirty="0"/>
                        <a:t>Penal Provisions</a:t>
                      </a:r>
                      <a:endParaRPr lang="en-IN" dirty="0"/>
                    </a:p>
                  </a:txBody>
                  <a:tcPr/>
                </a:tc>
                <a:extLst>
                  <a:ext uri="{0D108BD9-81ED-4DB2-BD59-A6C34878D82A}">
                    <a16:rowId xmlns:a16="http://schemas.microsoft.com/office/drawing/2014/main" val="1084260612"/>
                  </a:ext>
                </a:extLst>
              </a:tr>
              <a:tr h="1278661">
                <a:tc>
                  <a:txBody>
                    <a:bodyPr/>
                    <a:lstStyle/>
                    <a:p>
                      <a:r>
                        <a:rPr lang="en-US" dirty="0"/>
                        <a:t>Section 5 – Content of Article Of Association </a:t>
                      </a:r>
                      <a:endParaRPr lang="en-IN" dirty="0"/>
                    </a:p>
                  </a:txBody>
                  <a:tcPr/>
                </a:tc>
                <a:tc>
                  <a:txBody>
                    <a:bodyPr/>
                    <a:lstStyle/>
                    <a:p>
                      <a:pPr marL="0" indent="0">
                        <a:buNone/>
                      </a:pPr>
                      <a:r>
                        <a:rPr lang="en-US" dirty="0"/>
                        <a:t>The Article of association are the rules made for Internal Management of the Company. There is a specific format available for Pvt Ltd Companies which needs to be adopted in case of change in earlier, if any.</a:t>
                      </a:r>
                      <a:endParaRPr lang="en-IN" dirty="0"/>
                    </a:p>
                  </a:txBody>
                  <a:tcPr/>
                </a:tc>
                <a:tc>
                  <a:txBody>
                    <a:bodyPr/>
                    <a:lstStyle/>
                    <a:p>
                      <a:endParaRPr lang="en-IN" dirty="0"/>
                    </a:p>
                  </a:txBody>
                  <a:tcPr/>
                </a:tc>
                <a:tc>
                  <a:txBody>
                    <a:bodyPr/>
                    <a:lstStyle/>
                    <a:p>
                      <a:endParaRPr lang="en-IN" dirty="0"/>
                    </a:p>
                  </a:txBody>
                  <a:tcPr/>
                </a:tc>
                <a:extLst>
                  <a:ext uri="{0D108BD9-81ED-4DB2-BD59-A6C34878D82A}">
                    <a16:rowId xmlns:a16="http://schemas.microsoft.com/office/drawing/2014/main" val="732281853"/>
                  </a:ext>
                </a:extLst>
              </a:tr>
              <a:tr h="1921348">
                <a:tc>
                  <a:txBody>
                    <a:bodyPr/>
                    <a:lstStyle/>
                    <a:p>
                      <a:r>
                        <a:rPr lang="en-US" dirty="0"/>
                        <a:t>Section 12(3) – Registered office of Company</a:t>
                      </a:r>
                      <a:endParaRPr lang="en-IN" dirty="0"/>
                    </a:p>
                  </a:txBody>
                  <a:tcPr/>
                </a:tc>
                <a:tc>
                  <a:txBody>
                    <a:bodyPr/>
                    <a:lstStyle/>
                    <a:p>
                      <a:pPr marL="0" indent="0">
                        <a:buNone/>
                      </a:pPr>
                      <a:r>
                        <a:rPr lang="en-US" dirty="0"/>
                        <a:t>Every Company shall provide its Registered office address, CIN along with phone number, email, fax number and website if any, on all its premises, Company Seal, Business Letters, billheads, letter papers, in all its notices and other official publications, </a:t>
                      </a:r>
                      <a:r>
                        <a:rPr lang="en-US" dirty="0" err="1"/>
                        <a:t>hundies</a:t>
                      </a:r>
                      <a:r>
                        <a:rPr lang="en-US" dirty="0"/>
                        <a:t>, Promissory notes, bills of exchange and on its website (Home page), if any. </a:t>
                      </a:r>
                      <a:endParaRPr lang="en-IN" dirty="0"/>
                    </a:p>
                  </a:txBody>
                  <a:tcPr/>
                </a:tc>
                <a:tc>
                  <a:txBody>
                    <a:bodyPr/>
                    <a:lstStyle/>
                    <a:p>
                      <a:endParaRPr lang="en-IN" dirty="0"/>
                    </a:p>
                  </a:txBody>
                  <a:tcPr/>
                </a:tc>
                <a:tc>
                  <a:txBody>
                    <a:bodyPr/>
                    <a:lstStyle/>
                    <a:p>
                      <a:r>
                        <a:rPr lang="en-IN" sz="1800" b="0" i="0" kern="1200" dirty="0">
                          <a:solidFill>
                            <a:schemeClr val="dk1"/>
                          </a:solidFill>
                          <a:effectLst/>
                          <a:latin typeface="+mn-lt"/>
                          <a:ea typeface="+mn-ea"/>
                          <a:cs typeface="+mn-cs"/>
                        </a:rPr>
                        <a:t>The company and every officer who is in default shall be liable to a penalty of one thousand rupees for every day during which the default continues but not exceeding one lakh rupees.</a:t>
                      </a:r>
                      <a:endParaRPr lang="en-IN" dirty="0"/>
                    </a:p>
                  </a:txBody>
                  <a:tcPr/>
                </a:tc>
                <a:extLst>
                  <a:ext uri="{0D108BD9-81ED-4DB2-BD59-A6C34878D82A}">
                    <a16:rowId xmlns:a16="http://schemas.microsoft.com/office/drawing/2014/main" val="256067240"/>
                  </a:ext>
                </a:extLst>
              </a:tr>
              <a:tr h="1181225">
                <a:tc>
                  <a:txBody>
                    <a:bodyPr/>
                    <a:lstStyle/>
                    <a:p>
                      <a:r>
                        <a:rPr lang="en-US" dirty="0"/>
                        <a:t>Section 12(9) – verification by registrar</a:t>
                      </a:r>
                      <a:endParaRPr lang="en-IN" dirty="0"/>
                    </a:p>
                  </a:txBody>
                  <a:tcPr/>
                </a:tc>
                <a:tc>
                  <a:txBody>
                    <a:bodyPr/>
                    <a:lstStyle/>
                    <a:p>
                      <a:pPr marL="0" indent="0">
                        <a:buNone/>
                      </a:pPr>
                      <a:r>
                        <a:rPr lang="en-US" dirty="0"/>
                        <a:t>Registrar of Companies can visit the premises of the Company and verify the same . </a:t>
                      </a:r>
                      <a:endParaRPr lang="en-IN" dirty="0"/>
                    </a:p>
                  </a:txBody>
                  <a:tcPr/>
                </a:tc>
                <a:tc>
                  <a:txBody>
                    <a:bodyPr/>
                    <a:lstStyle/>
                    <a:p>
                      <a:endParaRPr lang="en-US" dirty="0"/>
                    </a:p>
                  </a:txBody>
                  <a:tcPr/>
                </a:tc>
                <a:tc>
                  <a:txBody>
                    <a:bodyPr/>
                    <a:lstStyle/>
                    <a:p>
                      <a:r>
                        <a:rPr lang="en-IN" sz="1800" b="0" i="0" kern="1200" dirty="0">
                          <a:solidFill>
                            <a:schemeClr val="dk1"/>
                          </a:solidFill>
                          <a:effectLst/>
                          <a:latin typeface="+mn-lt"/>
                          <a:ea typeface="+mn-ea"/>
                          <a:cs typeface="+mn-cs"/>
                        </a:rPr>
                        <a:t> initiate action for the removal of the name of the company from the register of companies under Chapter XVIII.</a:t>
                      </a:r>
                      <a:endParaRPr lang="en-IN" dirty="0"/>
                    </a:p>
                  </a:txBody>
                  <a:tcPr/>
                </a:tc>
                <a:extLst>
                  <a:ext uri="{0D108BD9-81ED-4DB2-BD59-A6C34878D82A}">
                    <a16:rowId xmlns:a16="http://schemas.microsoft.com/office/drawing/2014/main" val="217371053"/>
                  </a:ext>
                </a:extLst>
              </a:tr>
              <a:tr h="1746680">
                <a:tc>
                  <a:txBody>
                    <a:bodyPr/>
                    <a:lstStyle/>
                    <a:p>
                      <a:r>
                        <a:rPr lang="en-US" dirty="0"/>
                        <a:t>Section 17 – MOA &amp; AOA to members </a:t>
                      </a:r>
                      <a:endParaRPr lang="en-IN" dirty="0"/>
                    </a:p>
                  </a:txBody>
                  <a:tcPr/>
                </a:tc>
                <a:tc>
                  <a:txBody>
                    <a:bodyPr/>
                    <a:lstStyle/>
                    <a:p>
                      <a:pPr marL="0" indent="0">
                        <a:buNone/>
                      </a:pPr>
                      <a:r>
                        <a:rPr lang="en-US" dirty="0"/>
                        <a:t>On the request from members every company shall within 7 days provide – MOA, AOA and every agreement and special resolution as mentioned in section 117(3)</a:t>
                      </a:r>
                      <a:endParaRPr lang="en-IN" dirty="0"/>
                    </a:p>
                  </a:txBody>
                  <a:tcPr/>
                </a:tc>
                <a:tc>
                  <a:txBody>
                    <a:bodyPr/>
                    <a:lstStyle/>
                    <a:p>
                      <a:endParaRPr lang="en-IN" dirty="0"/>
                    </a:p>
                  </a:txBody>
                  <a:tcPr/>
                </a:tc>
                <a:tc>
                  <a:txBody>
                    <a:bodyPr/>
                    <a:lstStyle/>
                    <a:p>
                      <a:r>
                        <a:rPr lang="en-IN" sz="1800" b="0" i="0" kern="1200" dirty="0">
                          <a:solidFill>
                            <a:schemeClr val="dk1"/>
                          </a:solidFill>
                          <a:effectLst/>
                          <a:latin typeface="+mn-lt"/>
                          <a:ea typeface="+mn-ea"/>
                          <a:cs typeface="+mn-cs"/>
                        </a:rPr>
                        <a:t>Company and Every office of One Thousand each subject to maximum 1 lakh each.</a:t>
                      </a:r>
                      <a:endParaRPr lang="en-IN" dirty="0"/>
                    </a:p>
                  </a:txBody>
                  <a:tcPr/>
                </a:tc>
                <a:extLst>
                  <a:ext uri="{0D108BD9-81ED-4DB2-BD59-A6C34878D82A}">
                    <a16:rowId xmlns:a16="http://schemas.microsoft.com/office/drawing/2014/main" val="1820503429"/>
                  </a:ext>
                </a:extLst>
              </a:tr>
            </a:tbl>
          </a:graphicData>
        </a:graphic>
      </p:graphicFrame>
    </p:spTree>
    <p:extLst>
      <p:ext uri="{BB962C8B-B14F-4D97-AF65-F5344CB8AC3E}">
        <p14:creationId xmlns:p14="http://schemas.microsoft.com/office/powerpoint/2010/main" val="318375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CF70F78A-8313-4CEA-81BA-4481DA015793}"/>
              </a:ext>
            </a:extLst>
          </p:cNvPr>
          <p:cNvGraphicFramePr>
            <a:graphicFrameLocks noGrp="1"/>
          </p:cNvGraphicFramePr>
          <p:nvPr>
            <p:extLst>
              <p:ext uri="{D42A27DB-BD31-4B8C-83A1-F6EECF244321}">
                <p14:modId xmlns:p14="http://schemas.microsoft.com/office/powerpoint/2010/main" val="3684502060"/>
              </p:ext>
            </p:extLst>
          </p:nvPr>
        </p:nvGraphicFramePr>
        <p:xfrm>
          <a:off x="0" y="0"/>
          <a:ext cx="12192000" cy="7323151"/>
        </p:xfrm>
        <a:graphic>
          <a:graphicData uri="http://schemas.openxmlformats.org/drawingml/2006/table">
            <a:tbl>
              <a:tblPr firstRow="1" bandRow="1">
                <a:tableStyleId>{5C22544A-7EE6-4342-B048-85BDC9FD1C3A}</a:tableStyleId>
              </a:tblPr>
              <a:tblGrid>
                <a:gridCol w="1715790">
                  <a:extLst>
                    <a:ext uri="{9D8B030D-6E8A-4147-A177-3AD203B41FA5}">
                      <a16:colId xmlns:a16="http://schemas.microsoft.com/office/drawing/2014/main" val="759652351"/>
                    </a:ext>
                  </a:extLst>
                </a:gridCol>
                <a:gridCol w="5493823">
                  <a:extLst>
                    <a:ext uri="{9D8B030D-6E8A-4147-A177-3AD203B41FA5}">
                      <a16:colId xmlns:a16="http://schemas.microsoft.com/office/drawing/2014/main" val="5951027"/>
                    </a:ext>
                  </a:extLst>
                </a:gridCol>
                <a:gridCol w="1715789">
                  <a:extLst>
                    <a:ext uri="{9D8B030D-6E8A-4147-A177-3AD203B41FA5}">
                      <a16:colId xmlns:a16="http://schemas.microsoft.com/office/drawing/2014/main" val="3634741920"/>
                    </a:ext>
                  </a:extLst>
                </a:gridCol>
                <a:gridCol w="3266598">
                  <a:extLst>
                    <a:ext uri="{9D8B030D-6E8A-4147-A177-3AD203B41FA5}">
                      <a16:colId xmlns:a16="http://schemas.microsoft.com/office/drawing/2014/main" val="2281595169"/>
                    </a:ext>
                  </a:extLst>
                </a:gridCol>
              </a:tblGrid>
              <a:tr h="695739">
                <a:tc>
                  <a:txBody>
                    <a:bodyPr/>
                    <a:lstStyle/>
                    <a:p>
                      <a:r>
                        <a:rPr lang="en-US" dirty="0"/>
                        <a:t>Section</a:t>
                      </a:r>
                      <a:endParaRPr lang="en-IN" dirty="0"/>
                    </a:p>
                  </a:txBody>
                  <a:tcPr/>
                </a:tc>
                <a:tc>
                  <a:txBody>
                    <a:bodyPr/>
                    <a:lstStyle/>
                    <a:p>
                      <a:r>
                        <a:rPr lang="en-US" dirty="0"/>
                        <a:t>Requirement</a:t>
                      </a:r>
                      <a:endParaRPr lang="en-IN" dirty="0"/>
                    </a:p>
                  </a:txBody>
                  <a:tcPr/>
                </a:tc>
                <a:tc>
                  <a:txBody>
                    <a:bodyPr/>
                    <a:lstStyle/>
                    <a:p>
                      <a:r>
                        <a:rPr lang="en-US" dirty="0"/>
                        <a:t>Complied / Not Complied</a:t>
                      </a:r>
                      <a:endParaRPr lang="en-IN" dirty="0"/>
                    </a:p>
                  </a:txBody>
                  <a:tcPr/>
                </a:tc>
                <a:tc>
                  <a:txBody>
                    <a:bodyPr/>
                    <a:lstStyle/>
                    <a:p>
                      <a:r>
                        <a:rPr lang="en-US" dirty="0"/>
                        <a:t>Penal Provisions</a:t>
                      </a:r>
                      <a:endParaRPr lang="en-IN" dirty="0"/>
                    </a:p>
                  </a:txBody>
                  <a:tcPr/>
                </a:tc>
                <a:extLst>
                  <a:ext uri="{0D108BD9-81ED-4DB2-BD59-A6C34878D82A}">
                    <a16:rowId xmlns:a16="http://schemas.microsoft.com/office/drawing/2014/main" val="1084260612"/>
                  </a:ext>
                </a:extLst>
              </a:tr>
              <a:tr h="1013140">
                <a:tc>
                  <a:txBody>
                    <a:bodyPr/>
                    <a:lstStyle/>
                    <a:p>
                      <a:r>
                        <a:rPr lang="en-US" dirty="0"/>
                        <a:t>21- Authentication of Documents</a:t>
                      </a:r>
                      <a:endParaRPr lang="en-IN" dirty="0"/>
                    </a:p>
                  </a:txBody>
                  <a:tcPr/>
                </a:tc>
                <a:tc>
                  <a:txBody>
                    <a:bodyPr/>
                    <a:lstStyle/>
                    <a:p>
                      <a:pPr marL="342900" indent="-342900">
                        <a:buAutoNum type="arabicPeriod"/>
                      </a:pPr>
                      <a:r>
                        <a:rPr lang="en-US" dirty="0"/>
                        <a:t>A document or proceeding requiring authentication by a company</a:t>
                      </a:r>
                    </a:p>
                    <a:p>
                      <a:pPr marL="342900" indent="-342900">
                        <a:buAutoNum type="arabicPeriod"/>
                      </a:pPr>
                      <a:r>
                        <a:rPr lang="en-US" dirty="0"/>
                        <a:t>Or contracts made by or on behalf of the Company</a:t>
                      </a:r>
                    </a:p>
                    <a:p>
                      <a:pPr marL="0" indent="0">
                        <a:buNone/>
                      </a:pPr>
                      <a:r>
                        <a:rPr lang="en-US" dirty="0"/>
                        <a:t>May be singed by Directors or CS or by any other person or employee of the company </a:t>
                      </a:r>
                      <a:r>
                        <a:rPr lang="en-US" dirty="0" err="1"/>
                        <a:t>authorised</a:t>
                      </a:r>
                      <a:r>
                        <a:rPr lang="en-US" dirty="0"/>
                        <a:t> by the Board</a:t>
                      </a:r>
                      <a:endParaRPr lang="en-IN" dirty="0"/>
                    </a:p>
                  </a:txBody>
                  <a:tcPr/>
                </a:tc>
                <a:tc>
                  <a:txBody>
                    <a:bodyPr/>
                    <a:lstStyle/>
                    <a:p>
                      <a:endParaRPr lang="en-IN" dirty="0"/>
                    </a:p>
                  </a:txBody>
                  <a:tcPr/>
                </a:tc>
                <a:tc>
                  <a:txBody>
                    <a:bodyPr/>
                    <a:lstStyle/>
                    <a:p>
                      <a:endParaRPr lang="en-IN" dirty="0"/>
                    </a:p>
                  </a:txBody>
                  <a:tcPr/>
                </a:tc>
                <a:extLst>
                  <a:ext uri="{0D108BD9-81ED-4DB2-BD59-A6C34878D82A}">
                    <a16:rowId xmlns:a16="http://schemas.microsoft.com/office/drawing/2014/main" val="732281853"/>
                  </a:ext>
                </a:extLst>
              </a:tr>
              <a:tr h="929195">
                <a:tc>
                  <a:txBody>
                    <a:bodyPr/>
                    <a:lstStyle/>
                    <a:p>
                      <a:r>
                        <a:rPr lang="en-US" dirty="0"/>
                        <a:t>73 – Acceptance of Public Deposit</a:t>
                      </a:r>
                      <a:endParaRPr lang="en-IN" dirty="0"/>
                    </a:p>
                  </a:txBody>
                  <a:tcPr/>
                </a:tc>
                <a:tc>
                  <a:txBody>
                    <a:bodyPr/>
                    <a:lstStyle/>
                    <a:p>
                      <a:pPr marL="0" indent="0">
                        <a:buNone/>
                      </a:pPr>
                      <a:r>
                        <a:rPr lang="en-US" dirty="0"/>
                        <a:t>No Company shall invite, accept or renew deposits under this act from the public.</a:t>
                      </a:r>
                      <a:endParaRPr lang="en-IN" dirty="0"/>
                    </a:p>
                  </a:txBody>
                  <a:tcPr/>
                </a:tc>
                <a:tc>
                  <a:txBody>
                    <a:bodyPr/>
                    <a:lstStyle/>
                    <a:p>
                      <a:endParaRPr lang="en-IN" dirty="0"/>
                    </a:p>
                  </a:txBody>
                  <a:tcPr/>
                </a:tc>
                <a:tc>
                  <a:txBody>
                    <a:bodyPr/>
                    <a:lstStyle/>
                    <a:p>
                      <a:r>
                        <a:rPr lang="en-US" dirty="0"/>
                        <a:t>Amount of deposit, Penalty not less than 1 crore to Company, 25 lakhs to each office and imprisonment for 7 years</a:t>
                      </a:r>
                      <a:endParaRPr lang="en-IN" dirty="0"/>
                    </a:p>
                  </a:txBody>
                  <a:tcPr/>
                </a:tc>
                <a:extLst>
                  <a:ext uri="{0D108BD9-81ED-4DB2-BD59-A6C34878D82A}">
                    <a16:rowId xmlns:a16="http://schemas.microsoft.com/office/drawing/2014/main" val="256067240"/>
                  </a:ext>
                </a:extLst>
              </a:tr>
              <a:tr h="1987826">
                <a:tc>
                  <a:txBody>
                    <a:bodyPr/>
                    <a:lstStyle/>
                    <a:p>
                      <a:r>
                        <a:rPr lang="en-US" dirty="0"/>
                        <a:t>77 – Registration of Charges</a:t>
                      </a:r>
                      <a:endParaRPr lang="en-IN" dirty="0"/>
                    </a:p>
                  </a:txBody>
                  <a:tcPr/>
                </a:tc>
                <a:tc>
                  <a:txBody>
                    <a:bodyPr/>
                    <a:lstStyle/>
                    <a:p>
                      <a:pPr marL="0" indent="0">
                        <a:buNone/>
                      </a:pPr>
                      <a:r>
                        <a:rPr lang="en-US" dirty="0"/>
                        <a:t>It shall be the duty of every company creating a charge within or outside India on its any property, to register the charge with ministry within 30 days or within the time specified along with late fees. Every Company also to intimate ministry within 30 day or within the time specified along with late fees for satisfaction of Charge.</a:t>
                      </a:r>
                      <a:endParaRPr lang="en-IN" dirty="0"/>
                    </a:p>
                  </a:txBody>
                  <a:tcPr/>
                </a:tc>
                <a:tc>
                  <a:txBody>
                    <a:bodyPr/>
                    <a:lstStyle/>
                    <a:p>
                      <a:endParaRPr lang="en-IN" dirty="0"/>
                    </a:p>
                  </a:txBody>
                  <a:tcPr/>
                </a:tc>
                <a:tc rowSpan="2">
                  <a:txBody>
                    <a:bodyPr/>
                    <a:lstStyle/>
                    <a:p>
                      <a:r>
                        <a:rPr lang="en-US" dirty="0"/>
                        <a:t>Company with Fine of not less than Rs. 1 lakhs and every officer fine of Rs. Not less than 25000 and Imprisonment of not less than six months.</a:t>
                      </a:r>
                      <a:endParaRPr lang="en-IN" dirty="0"/>
                    </a:p>
                  </a:txBody>
                  <a:tcPr/>
                </a:tc>
                <a:extLst>
                  <a:ext uri="{0D108BD9-81ED-4DB2-BD59-A6C34878D82A}">
                    <a16:rowId xmlns:a16="http://schemas.microsoft.com/office/drawing/2014/main" val="217371053"/>
                  </a:ext>
                </a:extLst>
              </a:tr>
              <a:tr h="1987826">
                <a:tc>
                  <a:txBody>
                    <a:bodyPr/>
                    <a:lstStyle/>
                    <a:p>
                      <a:r>
                        <a:rPr lang="en-US" dirty="0"/>
                        <a:t>85 – Register of Charge</a:t>
                      </a:r>
                      <a:endParaRPr lang="en-IN" dirty="0"/>
                    </a:p>
                  </a:txBody>
                  <a:tcPr/>
                </a:tc>
                <a:tc>
                  <a:txBody>
                    <a:bodyPr/>
                    <a:lstStyle/>
                    <a:p>
                      <a:pPr marL="0" indent="0">
                        <a:buNone/>
                      </a:pPr>
                      <a:r>
                        <a:rPr lang="en-US" dirty="0"/>
                        <a:t>Every Company shall keep at its register office a register of charge in such form and manner as prescribed. Which can be inspected by Shareholders, Creditors and by general public after payment of certain charges.</a:t>
                      </a:r>
                      <a:endParaRPr lang="en-IN" dirty="0"/>
                    </a:p>
                  </a:txBody>
                  <a:tcPr/>
                </a:tc>
                <a:tc>
                  <a:txBody>
                    <a:bodyPr/>
                    <a:lstStyle/>
                    <a:p>
                      <a:endParaRPr lang="en-IN" dirty="0"/>
                    </a:p>
                  </a:txBody>
                  <a:tcPr/>
                </a:tc>
                <a:tc vMerge="1">
                  <a:txBody>
                    <a:bodyPr/>
                    <a:lstStyle/>
                    <a:p>
                      <a:endParaRPr lang="en-IN" dirty="0"/>
                    </a:p>
                  </a:txBody>
                  <a:tcPr/>
                </a:tc>
                <a:extLst>
                  <a:ext uri="{0D108BD9-81ED-4DB2-BD59-A6C34878D82A}">
                    <a16:rowId xmlns:a16="http://schemas.microsoft.com/office/drawing/2014/main" val="3785085960"/>
                  </a:ext>
                </a:extLst>
              </a:tr>
            </a:tbl>
          </a:graphicData>
        </a:graphic>
      </p:graphicFrame>
    </p:spTree>
    <p:extLst>
      <p:ext uri="{BB962C8B-B14F-4D97-AF65-F5344CB8AC3E}">
        <p14:creationId xmlns:p14="http://schemas.microsoft.com/office/powerpoint/2010/main" val="4146389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859E294-2E39-4BDC-8EAF-70D23A683D58}"/>
              </a:ext>
            </a:extLst>
          </p:cNvPr>
          <p:cNvGraphicFramePr>
            <a:graphicFrameLocks noGrp="1"/>
          </p:cNvGraphicFramePr>
          <p:nvPr>
            <p:extLst>
              <p:ext uri="{D42A27DB-BD31-4B8C-83A1-F6EECF244321}">
                <p14:modId xmlns:p14="http://schemas.microsoft.com/office/powerpoint/2010/main" val="195050601"/>
              </p:ext>
            </p:extLst>
          </p:nvPr>
        </p:nvGraphicFramePr>
        <p:xfrm>
          <a:off x="0" y="0"/>
          <a:ext cx="12192000" cy="7317025"/>
        </p:xfrm>
        <a:graphic>
          <a:graphicData uri="http://schemas.openxmlformats.org/drawingml/2006/table">
            <a:tbl>
              <a:tblPr firstRow="1" bandRow="1">
                <a:tableStyleId>{5C22544A-7EE6-4342-B048-85BDC9FD1C3A}</a:tableStyleId>
              </a:tblPr>
              <a:tblGrid>
                <a:gridCol w="1715790">
                  <a:extLst>
                    <a:ext uri="{9D8B030D-6E8A-4147-A177-3AD203B41FA5}">
                      <a16:colId xmlns:a16="http://schemas.microsoft.com/office/drawing/2014/main" val="759652351"/>
                    </a:ext>
                  </a:extLst>
                </a:gridCol>
                <a:gridCol w="5493823">
                  <a:extLst>
                    <a:ext uri="{9D8B030D-6E8A-4147-A177-3AD203B41FA5}">
                      <a16:colId xmlns:a16="http://schemas.microsoft.com/office/drawing/2014/main" val="5951027"/>
                    </a:ext>
                  </a:extLst>
                </a:gridCol>
                <a:gridCol w="1715789">
                  <a:extLst>
                    <a:ext uri="{9D8B030D-6E8A-4147-A177-3AD203B41FA5}">
                      <a16:colId xmlns:a16="http://schemas.microsoft.com/office/drawing/2014/main" val="3634741920"/>
                    </a:ext>
                  </a:extLst>
                </a:gridCol>
                <a:gridCol w="3266598">
                  <a:extLst>
                    <a:ext uri="{9D8B030D-6E8A-4147-A177-3AD203B41FA5}">
                      <a16:colId xmlns:a16="http://schemas.microsoft.com/office/drawing/2014/main" val="2281595169"/>
                    </a:ext>
                  </a:extLst>
                </a:gridCol>
              </a:tblGrid>
              <a:tr h="611338">
                <a:tc>
                  <a:txBody>
                    <a:bodyPr/>
                    <a:lstStyle/>
                    <a:p>
                      <a:r>
                        <a:rPr lang="en-US" dirty="0"/>
                        <a:t>Section</a:t>
                      </a:r>
                      <a:endParaRPr lang="en-IN" dirty="0"/>
                    </a:p>
                  </a:txBody>
                  <a:tcPr/>
                </a:tc>
                <a:tc>
                  <a:txBody>
                    <a:bodyPr/>
                    <a:lstStyle/>
                    <a:p>
                      <a:r>
                        <a:rPr lang="en-US" dirty="0"/>
                        <a:t>Requirement</a:t>
                      </a:r>
                      <a:endParaRPr lang="en-IN" dirty="0"/>
                    </a:p>
                  </a:txBody>
                  <a:tcPr/>
                </a:tc>
                <a:tc>
                  <a:txBody>
                    <a:bodyPr/>
                    <a:lstStyle/>
                    <a:p>
                      <a:r>
                        <a:rPr lang="en-US" dirty="0"/>
                        <a:t>Complied / Not Complied</a:t>
                      </a:r>
                      <a:endParaRPr lang="en-IN" dirty="0"/>
                    </a:p>
                  </a:txBody>
                  <a:tcPr/>
                </a:tc>
                <a:tc>
                  <a:txBody>
                    <a:bodyPr/>
                    <a:lstStyle/>
                    <a:p>
                      <a:r>
                        <a:rPr lang="en-US" dirty="0"/>
                        <a:t>Penal Provisions</a:t>
                      </a:r>
                      <a:endParaRPr lang="en-IN" dirty="0"/>
                    </a:p>
                  </a:txBody>
                  <a:tcPr/>
                </a:tc>
                <a:extLst>
                  <a:ext uri="{0D108BD9-81ED-4DB2-BD59-A6C34878D82A}">
                    <a16:rowId xmlns:a16="http://schemas.microsoft.com/office/drawing/2014/main" val="1084260612"/>
                  </a:ext>
                </a:extLst>
              </a:tr>
              <a:tr h="1278661">
                <a:tc>
                  <a:txBody>
                    <a:bodyPr/>
                    <a:lstStyle/>
                    <a:p>
                      <a:r>
                        <a:rPr lang="en-US" dirty="0"/>
                        <a:t>Section 88 – Register of Members</a:t>
                      </a:r>
                      <a:endParaRPr lang="en-IN" dirty="0"/>
                    </a:p>
                  </a:txBody>
                  <a:tcPr/>
                </a:tc>
                <a:tc>
                  <a:txBody>
                    <a:bodyPr/>
                    <a:lstStyle/>
                    <a:p>
                      <a:pPr marL="0" indent="0">
                        <a:buNone/>
                      </a:pPr>
                      <a:r>
                        <a:rPr lang="en-US" dirty="0"/>
                        <a:t>Every Company shall keep and maintain the following registers in such form and manner as prescribed –</a:t>
                      </a:r>
                    </a:p>
                    <a:p>
                      <a:pPr marL="342900" indent="-342900">
                        <a:buAutoNum type="arabicPeriod"/>
                      </a:pPr>
                      <a:r>
                        <a:rPr lang="en-US" dirty="0"/>
                        <a:t>Register of members indicating separately for each class and type of shares</a:t>
                      </a:r>
                    </a:p>
                    <a:p>
                      <a:pPr marL="342900" indent="-342900">
                        <a:buAutoNum type="arabicPeriod"/>
                      </a:pPr>
                      <a:r>
                        <a:rPr lang="en-US" dirty="0"/>
                        <a:t>Register of Debenture holders</a:t>
                      </a:r>
                    </a:p>
                    <a:p>
                      <a:pPr marL="342900" indent="-342900">
                        <a:buAutoNum type="arabicPeriod"/>
                      </a:pPr>
                      <a:r>
                        <a:rPr lang="en-US" dirty="0"/>
                        <a:t>Register of any other security holder</a:t>
                      </a:r>
                    </a:p>
                    <a:p>
                      <a:pPr marL="0" indent="0">
                        <a:buNone/>
                      </a:pPr>
                      <a:r>
                        <a:rPr lang="en-US" dirty="0"/>
                        <a:t>E</a:t>
                      </a:r>
                      <a:r>
                        <a:rPr lang="en-IN" dirty="0"/>
                        <a:t>very register shall also have an Index of the same.</a:t>
                      </a:r>
                      <a:endParaRPr lang="en-US" dirty="0"/>
                    </a:p>
                  </a:txBody>
                  <a:tcPr/>
                </a:tc>
                <a:tc>
                  <a:txBody>
                    <a:bodyPr/>
                    <a:lstStyle/>
                    <a:p>
                      <a:endParaRPr lang="en-IN" dirty="0"/>
                    </a:p>
                  </a:txBody>
                  <a:tcPr/>
                </a:tc>
                <a:tc>
                  <a:txBody>
                    <a:bodyPr/>
                    <a:lstStyle/>
                    <a:p>
                      <a:r>
                        <a:rPr lang="en-US" dirty="0"/>
                        <a:t>Company and every officer with fine not less than fifty thousand rupees</a:t>
                      </a:r>
                      <a:endParaRPr lang="en-IN" dirty="0"/>
                    </a:p>
                  </a:txBody>
                  <a:tcPr/>
                </a:tc>
                <a:extLst>
                  <a:ext uri="{0D108BD9-81ED-4DB2-BD59-A6C34878D82A}">
                    <a16:rowId xmlns:a16="http://schemas.microsoft.com/office/drawing/2014/main" val="732281853"/>
                  </a:ext>
                </a:extLst>
              </a:tr>
              <a:tr h="1710378">
                <a:tc>
                  <a:txBody>
                    <a:bodyPr/>
                    <a:lstStyle/>
                    <a:p>
                      <a:r>
                        <a:rPr lang="en-US" dirty="0"/>
                        <a:t>Section – 89 Beneficial Interest</a:t>
                      </a:r>
                      <a:endParaRPr lang="en-IN" dirty="0"/>
                    </a:p>
                  </a:txBody>
                  <a:tcPr/>
                </a:tc>
                <a:tc>
                  <a:txBody>
                    <a:bodyPr/>
                    <a:lstStyle/>
                    <a:p>
                      <a:pPr marL="342900" indent="-342900">
                        <a:buAutoNum type="arabicPeriod"/>
                      </a:pPr>
                      <a:r>
                        <a:rPr lang="en-US" dirty="0"/>
                        <a:t>Every shareholder who is not a beneficial shareholders has to make a declaration to the company within 30 days</a:t>
                      </a:r>
                    </a:p>
                    <a:p>
                      <a:pPr marL="342900" indent="-342900">
                        <a:buAutoNum type="arabicPeriod"/>
                      </a:pPr>
                      <a:r>
                        <a:rPr lang="en-US" dirty="0"/>
                        <a:t>Every person who is a beneficial interest holder but not a shareholder have to make a declaration to the company within 30 days</a:t>
                      </a:r>
                      <a:endParaRPr lang="en-IN" dirty="0"/>
                    </a:p>
                  </a:txBody>
                  <a:tcPr/>
                </a:tc>
                <a:tc>
                  <a:txBody>
                    <a:bodyPr/>
                    <a:lstStyle/>
                    <a:p>
                      <a:endParaRPr lang="en-IN" dirty="0"/>
                    </a:p>
                  </a:txBody>
                  <a:tcPr/>
                </a:tc>
                <a:tc>
                  <a:txBody>
                    <a:bodyPr/>
                    <a:lstStyle/>
                    <a:p>
                      <a:r>
                        <a:rPr lang="en-IN" sz="1800" b="0" i="0" kern="1200" dirty="0">
                          <a:solidFill>
                            <a:schemeClr val="dk1"/>
                          </a:solidFill>
                          <a:effectLst/>
                          <a:latin typeface="+mn-lt"/>
                          <a:ea typeface="+mn-ea"/>
                          <a:cs typeface="+mn-cs"/>
                        </a:rPr>
                        <a:t>If any person fails to make the required declaration will be punished with a fine of Rs. Not less than 50,000.</a:t>
                      </a:r>
                      <a:endParaRPr lang="en-IN" dirty="0"/>
                    </a:p>
                  </a:txBody>
                  <a:tcPr/>
                </a:tc>
                <a:extLst>
                  <a:ext uri="{0D108BD9-81ED-4DB2-BD59-A6C34878D82A}">
                    <a16:rowId xmlns:a16="http://schemas.microsoft.com/office/drawing/2014/main" val="256067240"/>
                  </a:ext>
                </a:extLst>
              </a:tr>
              <a:tr h="1181225">
                <a:tc>
                  <a:txBody>
                    <a:bodyPr/>
                    <a:lstStyle/>
                    <a:p>
                      <a:r>
                        <a:rPr lang="en-US" dirty="0"/>
                        <a:t>Section 89 (6) – Declaration by company</a:t>
                      </a:r>
                      <a:endParaRPr lang="en-IN" dirty="0"/>
                    </a:p>
                  </a:txBody>
                  <a:tcPr/>
                </a:tc>
                <a:tc>
                  <a:txBody>
                    <a:bodyPr/>
                    <a:lstStyle/>
                    <a:p>
                      <a:pPr marL="0" indent="0">
                        <a:buNone/>
                      </a:pPr>
                      <a:r>
                        <a:rPr lang="en-US" dirty="0"/>
                        <a:t>Every Company after receipt of declaration mentioned above shall intimate the Ministry within 30 days</a:t>
                      </a:r>
                      <a:endParaRPr lang="en-IN" dirty="0"/>
                    </a:p>
                  </a:txBody>
                  <a:tcPr/>
                </a:tc>
                <a:tc>
                  <a:txBody>
                    <a:bodyPr/>
                    <a:lstStyle/>
                    <a:p>
                      <a:endParaRPr lang="en-US" dirty="0"/>
                    </a:p>
                  </a:txBody>
                  <a:tcPr/>
                </a:tc>
                <a:tc>
                  <a:txBody>
                    <a:bodyPr/>
                    <a:lstStyle/>
                    <a:p>
                      <a:r>
                        <a:rPr lang="en-US" sz="1800" b="0" i="0" kern="1200" dirty="0">
                          <a:solidFill>
                            <a:schemeClr val="dk1"/>
                          </a:solidFill>
                          <a:effectLst/>
                          <a:latin typeface="+mn-lt"/>
                          <a:ea typeface="+mn-ea"/>
                          <a:cs typeface="+mn-cs"/>
                        </a:rPr>
                        <a:t>I</a:t>
                      </a:r>
                      <a:r>
                        <a:rPr lang="en-IN" sz="1800" b="0" i="0" kern="1200" dirty="0">
                          <a:solidFill>
                            <a:schemeClr val="dk1"/>
                          </a:solidFill>
                          <a:effectLst/>
                          <a:latin typeface="+mn-lt"/>
                          <a:ea typeface="+mn-ea"/>
                          <a:cs typeface="+mn-cs"/>
                        </a:rPr>
                        <a:t>f Company fails to do so, Company and every officer with a fine of Rs. 500 for each day</a:t>
                      </a:r>
                      <a:endParaRPr lang="en-IN" dirty="0"/>
                    </a:p>
                  </a:txBody>
                  <a:tcPr/>
                </a:tc>
                <a:extLst>
                  <a:ext uri="{0D108BD9-81ED-4DB2-BD59-A6C34878D82A}">
                    <a16:rowId xmlns:a16="http://schemas.microsoft.com/office/drawing/2014/main" val="217371053"/>
                  </a:ext>
                </a:extLst>
              </a:tr>
              <a:tr h="1746680">
                <a:tc>
                  <a:txBody>
                    <a:bodyPr/>
                    <a:lstStyle/>
                    <a:p>
                      <a:r>
                        <a:rPr lang="en-US" dirty="0"/>
                        <a:t>Section – 90</a:t>
                      </a:r>
                    </a:p>
                    <a:p>
                      <a:r>
                        <a:rPr lang="en-US" dirty="0"/>
                        <a:t>Discloser of Beneficial interest in Company </a:t>
                      </a:r>
                      <a:endParaRPr lang="en-IN" dirty="0"/>
                    </a:p>
                  </a:txBody>
                  <a:tcPr/>
                </a:tc>
                <a:tc>
                  <a:txBody>
                    <a:bodyPr/>
                    <a:lstStyle/>
                    <a:p>
                      <a:pPr marL="0" indent="0">
                        <a:buNone/>
                      </a:pPr>
                      <a:r>
                        <a:rPr lang="en-US" dirty="0"/>
                        <a:t>To be Implemented</a:t>
                      </a:r>
                      <a:endParaRPr lang="en-IN" dirty="0"/>
                    </a:p>
                  </a:txBody>
                  <a:tcPr/>
                </a:tc>
                <a:tc>
                  <a:txBody>
                    <a:bodyPr/>
                    <a:lstStyle/>
                    <a:p>
                      <a:endParaRPr lang="en-IN" dirty="0"/>
                    </a:p>
                  </a:txBody>
                  <a:tcPr/>
                </a:tc>
                <a:tc>
                  <a:txBody>
                    <a:bodyPr/>
                    <a:lstStyle/>
                    <a:p>
                      <a:endParaRPr lang="en-IN" dirty="0"/>
                    </a:p>
                  </a:txBody>
                  <a:tcPr/>
                </a:tc>
                <a:extLst>
                  <a:ext uri="{0D108BD9-81ED-4DB2-BD59-A6C34878D82A}">
                    <a16:rowId xmlns:a16="http://schemas.microsoft.com/office/drawing/2014/main" val="1820503429"/>
                  </a:ext>
                </a:extLst>
              </a:tr>
            </a:tbl>
          </a:graphicData>
        </a:graphic>
      </p:graphicFrame>
    </p:spTree>
    <p:extLst>
      <p:ext uri="{BB962C8B-B14F-4D97-AF65-F5344CB8AC3E}">
        <p14:creationId xmlns:p14="http://schemas.microsoft.com/office/powerpoint/2010/main" val="9497753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A4B7E9C-DDF0-4C48-B208-E06ACB86B053}"/>
              </a:ext>
            </a:extLst>
          </p:cNvPr>
          <p:cNvGraphicFramePr>
            <a:graphicFrameLocks noGrp="1"/>
          </p:cNvGraphicFramePr>
          <p:nvPr>
            <p:extLst>
              <p:ext uri="{D42A27DB-BD31-4B8C-83A1-F6EECF244321}">
                <p14:modId xmlns:p14="http://schemas.microsoft.com/office/powerpoint/2010/main" val="752519555"/>
              </p:ext>
            </p:extLst>
          </p:nvPr>
        </p:nvGraphicFramePr>
        <p:xfrm>
          <a:off x="0" y="0"/>
          <a:ext cx="12192000" cy="7598840"/>
        </p:xfrm>
        <a:graphic>
          <a:graphicData uri="http://schemas.openxmlformats.org/drawingml/2006/table">
            <a:tbl>
              <a:tblPr firstRow="1" bandRow="1">
                <a:tableStyleId>{5C22544A-7EE6-4342-B048-85BDC9FD1C3A}</a:tableStyleId>
              </a:tblPr>
              <a:tblGrid>
                <a:gridCol w="1715790">
                  <a:extLst>
                    <a:ext uri="{9D8B030D-6E8A-4147-A177-3AD203B41FA5}">
                      <a16:colId xmlns:a16="http://schemas.microsoft.com/office/drawing/2014/main" val="759652351"/>
                    </a:ext>
                  </a:extLst>
                </a:gridCol>
                <a:gridCol w="5493823">
                  <a:extLst>
                    <a:ext uri="{9D8B030D-6E8A-4147-A177-3AD203B41FA5}">
                      <a16:colId xmlns:a16="http://schemas.microsoft.com/office/drawing/2014/main" val="5951027"/>
                    </a:ext>
                  </a:extLst>
                </a:gridCol>
                <a:gridCol w="1715789">
                  <a:extLst>
                    <a:ext uri="{9D8B030D-6E8A-4147-A177-3AD203B41FA5}">
                      <a16:colId xmlns:a16="http://schemas.microsoft.com/office/drawing/2014/main" val="3634741920"/>
                    </a:ext>
                  </a:extLst>
                </a:gridCol>
                <a:gridCol w="3266598">
                  <a:extLst>
                    <a:ext uri="{9D8B030D-6E8A-4147-A177-3AD203B41FA5}">
                      <a16:colId xmlns:a16="http://schemas.microsoft.com/office/drawing/2014/main" val="2281595169"/>
                    </a:ext>
                  </a:extLst>
                </a:gridCol>
              </a:tblGrid>
              <a:tr h="611338">
                <a:tc>
                  <a:txBody>
                    <a:bodyPr/>
                    <a:lstStyle/>
                    <a:p>
                      <a:r>
                        <a:rPr lang="en-US" dirty="0"/>
                        <a:t>Section</a:t>
                      </a:r>
                      <a:endParaRPr lang="en-IN" dirty="0"/>
                    </a:p>
                  </a:txBody>
                  <a:tcPr/>
                </a:tc>
                <a:tc>
                  <a:txBody>
                    <a:bodyPr/>
                    <a:lstStyle/>
                    <a:p>
                      <a:r>
                        <a:rPr lang="en-US" dirty="0"/>
                        <a:t>Requirement</a:t>
                      </a:r>
                      <a:endParaRPr lang="en-IN" dirty="0"/>
                    </a:p>
                  </a:txBody>
                  <a:tcPr/>
                </a:tc>
                <a:tc>
                  <a:txBody>
                    <a:bodyPr/>
                    <a:lstStyle/>
                    <a:p>
                      <a:r>
                        <a:rPr lang="en-US" dirty="0"/>
                        <a:t>Complied / Not Complied</a:t>
                      </a:r>
                      <a:endParaRPr lang="en-IN" dirty="0"/>
                    </a:p>
                  </a:txBody>
                  <a:tcPr/>
                </a:tc>
                <a:tc>
                  <a:txBody>
                    <a:bodyPr/>
                    <a:lstStyle/>
                    <a:p>
                      <a:r>
                        <a:rPr lang="en-US" dirty="0"/>
                        <a:t>Penal Provisions</a:t>
                      </a:r>
                      <a:endParaRPr lang="en-IN" dirty="0"/>
                    </a:p>
                  </a:txBody>
                  <a:tcPr/>
                </a:tc>
                <a:extLst>
                  <a:ext uri="{0D108BD9-81ED-4DB2-BD59-A6C34878D82A}">
                    <a16:rowId xmlns:a16="http://schemas.microsoft.com/office/drawing/2014/main" val="1084260612"/>
                  </a:ext>
                </a:extLst>
              </a:tr>
              <a:tr h="1278661">
                <a:tc>
                  <a:txBody>
                    <a:bodyPr/>
                    <a:lstStyle/>
                    <a:p>
                      <a:r>
                        <a:rPr lang="en-US" dirty="0"/>
                        <a:t>Section 92 – Annual Return</a:t>
                      </a:r>
                      <a:endParaRPr lang="en-IN" dirty="0"/>
                    </a:p>
                  </a:txBody>
                  <a:tcPr/>
                </a:tc>
                <a:tc>
                  <a:txBody>
                    <a:bodyPr/>
                    <a:lstStyle/>
                    <a:p>
                      <a:pPr marL="0" indent="0" algn="just">
                        <a:buNone/>
                      </a:pPr>
                      <a:r>
                        <a:rPr lang="en-US" dirty="0"/>
                        <a:t>A return shall be prepared as prescribed containing the details of Registered office, share capital and debentures, any change in shareholding and debentures, details of promotors and KMP shareholding, meetings, remuneration, any penalty and others. The return must be filed within 60 days from the date of AGM.</a:t>
                      </a:r>
                    </a:p>
                  </a:txBody>
                  <a:tcPr/>
                </a:tc>
                <a:tc>
                  <a:txBody>
                    <a:bodyPr/>
                    <a:lstStyle/>
                    <a:p>
                      <a:endParaRPr lang="en-IN" dirty="0"/>
                    </a:p>
                  </a:txBody>
                  <a:tcPr/>
                </a:tc>
                <a:tc>
                  <a:txBody>
                    <a:bodyPr/>
                    <a:lstStyle/>
                    <a:p>
                      <a:r>
                        <a:rPr lang="en-US" dirty="0"/>
                        <a:t>Company and every officer in default by a fine of Rs. 50000 each</a:t>
                      </a:r>
                      <a:endParaRPr lang="en-IN" dirty="0"/>
                    </a:p>
                  </a:txBody>
                  <a:tcPr/>
                </a:tc>
                <a:extLst>
                  <a:ext uri="{0D108BD9-81ED-4DB2-BD59-A6C34878D82A}">
                    <a16:rowId xmlns:a16="http://schemas.microsoft.com/office/drawing/2014/main" val="732281853"/>
                  </a:ext>
                </a:extLst>
              </a:tr>
              <a:tr h="1425565">
                <a:tc>
                  <a:txBody>
                    <a:bodyPr/>
                    <a:lstStyle/>
                    <a:p>
                      <a:r>
                        <a:rPr lang="en-US" dirty="0"/>
                        <a:t>Section 94 – place for keeping and inspection of Register</a:t>
                      </a:r>
                      <a:endParaRPr lang="en-IN" dirty="0"/>
                    </a:p>
                  </a:txBody>
                  <a:tcPr/>
                </a:tc>
                <a:tc>
                  <a:txBody>
                    <a:bodyPr/>
                    <a:lstStyle/>
                    <a:p>
                      <a:pPr marL="0" indent="0">
                        <a:buNone/>
                      </a:pPr>
                      <a:r>
                        <a:rPr lang="en-US" dirty="0"/>
                        <a:t>Company shall keep the registers mentioned under section 88 along with its annual return at the registered office of the Company. Every member and debenture holder can inspect and take copies of the same. Registers are the primary proof for anything.</a:t>
                      </a:r>
                      <a:endParaRPr lang="en-IN" dirty="0"/>
                    </a:p>
                  </a:txBody>
                  <a:tcPr/>
                </a:tc>
                <a:tc>
                  <a:txBody>
                    <a:bodyPr/>
                    <a:lstStyle/>
                    <a:p>
                      <a:endParaRPr lang="en-IN" dirty="0"/>
                    </a:p>
                  </a:txBody>
                  <a:tcPr/>
                </a:tc>
                <a:tc>
                  <a:txBody>
                    <a:bodyPr/>
                    <a:lstStyle/>
                    <a:p>
                      <a:r>
                        <a:rPr lang="en-IN" sz="1800" b="0" i="0" kern="1200" dirty="0">
                          <a:solidFill>
                            <a:schemeClr val="dk1"/>
                          </a:solidFill>
                          <a:effectLst/>
                          <a:latin typeface="+mn-lt"/>
                          <a:ea typeface="+mn-ea"/>
                          <a:cs typeface="+mn-cs"/>
                        </a:rPr>
                        <a:t>If Company refuses for providing copies of the register, Company and every officer shall be liable for a penalty of Rs. 1000 each per day maximum </a:t>
                      </a:r>
                      <a:r>
                        <a:rPr lang="en-IN" sz="1800" b="0" i="0" kern="1200" dirty="0" err="1">
                          <a:solidFill>
                            <a:schemeClr val="dk1"/>
                          </a:solidFill>
                          <a:effectLst/>
                          <a:latin typeface="+mn-lt"/>
                          <a:ea typeface="+mn-ea"/>
                          <a:cs typeface="+mn-cs"/>
                        </a:rPr>
                        <a:t>upto</a:t>
                      </a:r>
                      <a:r>
                        <a:rPr lang="en-IN" sz="1800" b="0" i="0" kern="1200" dirty="0">
                          <a:solidFill>
                            <a:schemeClr val="dk1"/>
                          </a:solidFill>
                          <a:effectLst/>
                          <a:latin typeface="+mn-lt"/>
                          <a:ea typeface="+mn-ea"/>
                          <a:cs typeface="+mn-cs"/>
                        </a:rPr>
                        <a:t> 1 lakh</a:t>
                      </a:r>
                      <a:endParaRPr lang="en-IN" dirty="0"/>
                    </a:p>
                  </a:txBody>
                  <a:tcPr/>
                </a:tc>
                <a:extLst>
                  <a:ext uri="{0D108BD9-81ED-4DB2-BD59-A6C34878D82A}">
                    <a16:rowId xmlns:a16="http://schemas.microsoft.com/office/drawing/2014/main" val="256067240"/>
                  </a:ext>
                </a:extLst>
              </a:tr>
              <a:tr h="1196215">
                <a:tc>
                  <a:txBody>
                    <a:bodyPr/>
                    <a:lstStyle/>
                    <a:p>
                      <a:r>
                        <a:rPr lang="en-US" dirty="0"/>
                        <a:t>Section 96 – Annual General Meeting</a:t>
                      </a:r>
                      <a:endParaRPr lang="en-IN" dirty="0"/>
                    </a:p>
                  </a:txBody>
                  <a:tcPr/>
                </a:tc>
                <a:tc>
                  <a:txBody>
                    <a:bodyPr/>
                    <a:lstStyle/>
                    <a:p>
                      <a:pPr marL="0" indent="0">
                        <a:buNone/>
                      </a:pPr>
                      <a:r>
                        <a:rPr lang="en-US" dirty="0"/>
                        <a:t>Every Company shall in each year hold a general meeting in addition to other meetings, as its Annual General Meeting. Gap between two AGM must not be more than 15 months. Timing shall be between 9 am to 6 pm on any day other than a day which is national holiday, at their registered office or at any other place within the town, city or village in which the registered office.</a:t>
                      </a:r>
                      <a:endParaRPr lang="en-IN" dirty="0"/>
                    </a:p>
                  </a:txBody>
                  <a:tcPr/>
                </a:tc>
                <a:tc>
                  <a:txBody>
                    <a:bodyPr/>
                    <a:lstStyle/>
                    <a:p>
                      <a:endParaRPr lang="en-US" dirty="0"/>
                    </a:p>
                  </a:txBody>
                  <a:tcPr/>
                </a:tc>
                <a:tc>
                  <a:txBody>
                    <a:bodyPr/>
                    <a:lstStyle/>
                    <a:p>
                      <a:r>
                        <a:rPr lang="en-IN" sz="1800" b="0" i="0" kern="1200" dirty="0">
                          <a:solidFill>
                            <a:schemeClr val="dk1"/>
                          </a:solidFill>
                          <a:effectLst/>
                          <a:latin typeface="+mn-lt"/>
                          <a:ea typeface="+mn-ea"/>
                          <a:cs typeface="+mn-cs"/>
                        </a:rPr>
                        <a:t>In case of default - Company and every officer shall be liable for a penalty </a:t>
                      </a:r>
                      <a:r>
                        <a:rPr lang="en-IN" sz="1800" b="0" i="0" kern="1200" dirty="0" err="1">
                          <a:solidFill>
                            <a:schemeClr val="dk1"/>
                          </a:solidFill>
                          <a:effectLst/>
                          <a:latin typeface="+mn-lt"/>
                          <a:ea typeface="+mn-ea"/>
                          <a:cs typeface="+mn-cs"/>
                        </a:rPr>
                        <a:t>upto</a:t>
                      </a:r>
                      <a:r>
                        <a:rPr lang="en-IN" sz="1800" b="0" i="0" kern="1200" dirty="0">
                          <a:solidFill>
                            <a:schemeClr val="dk1"/>
                          </a:solidFill>
                          <a:effectLst/>
                          <a:latin typeface="+mn-lt"/>
                          <a:ea typeface="+mn-ea"/>
                          <a:cs typeface="+mn-cs"/>
                        </a:rPr>
                        <a:t> Rs. 1 lakhs each.</a:t>
                      </a:r>
                      <a:endParaRPr lang="en-IN" dirty="0"/>
                    </a:p>
                  </a:txBody>
                  <a:tcPr/>
                </a:tc>
                <a:extLst>
                  <a:ext uri="{0D108BD9-81ED-4DB2-BD59-A6C34878D82A}">
                    <a16:rowId xmlns:a16="http://schemas.microsoft.com/office/drawing/2014/main" val="217371053"/>
                  </a:ext>
                </a:extLst>
              </a:tr>
              <a:tr h="1746680">
                <a:tc>
                  <a:txBody>
                    <a:bodyPr/>
                    <a:lstStyle/>
                    <a:p>
                      <a:r>
                        <a:rPr lang="en-US" dirty="0"/>
                        <a:t>Section 100 – Extra Ordinary General Meeting</a:t>
                      </a:r>
                      <a:endParaRPr lang="en-IN" dirty="0"/>
                    </a:p>
                  </a:txBody>
                  <a:tcPr/>
                </a:tc>
                <a:tc>
                  <a:txBody>
                    <a:bodyPr/>
                    <a:lstStyle/>
                    <a:p>
                      <a:pPr marL="342900" indent="-342900">
                        <a:buAutoNum type="arabicPeriod"/>
                      </a:pPr>
                      <a:r>
                        <a:rPr lang="en-US" dirty="0"/>
                        <a:t>The board may whenever it deems fit can call EOGM.</a:t>
                      </a:r>
                    </a:p>
                    <a:p>
                      <a:pPr marL="342900" indent="-342900">
                        <a:buAutoNum type="arabicPeriod"/>
                      </a:pPr>
                      <a:r>
                        <a:rPr lang="en-US" dirty="0"/>
                        <a:t>On the requisition of members board shall call EOGM</a:t>
                      </a:r>
                    </a:p>
                    <a:p>
                      <a:pPr marL="342900" indent="-342900">
                        <a:buAutoNum type="arabicPeriod"/>
                      </a:pPr>
                      <a:r>
                        <a:rPr lang="en-US" dirty="0"/>
                        <a:t>Place of EOGM for wholly owned subsidiary of foreign Company can be outside India</a:t>
                      </a:r>
                      <a:endParaRPr lang="en-IN" dirty="0"/>
                    </a:p>
                  </a:txBody>
                  <a:tcPr/>
                </a:tc>
                <a:tc>
                  <a:txBody>
                    <a:bodyPr/>
                    <a:lstStyle/>
                    <a:p>
                      <a:endParaRPr lang="en-IN" dirty="0"/>
                    </a:p>
                  </a:txBody>
                  <a:tcPr/>
                </a:tc>
                <a:tc>
                  <a:txBody>
                    <a:bodyPr/>
                    <a:lstStyle/>
                    <a:p>
                      <a:endParaRPr lang="en-IN" dirty="0"/>
                    </a:p>
                  </a:txBody>
                  <a:tcPr/>
                </a:tc>
                <a:extLst>
                  <a:ext uri="{0D108BD9-81ED-4DB2-BD59-A6C34878D82A}">
                    <a16:rowId xmlns:a16="http://schemas.microsoft.com/office/drawing/2014/main" val="1820503429"/>
                  </a:ext>
                </a:extLst>
              </a:tr>
            </a:tbl>
          </a:graphicData>
        </a:graphic>
      </p:graphicFrame>
    </p:spTree>
    <p:extLst>
      <p:ext uri="{BB962C8B-B14F-4D97-AF65-F5344CB8AC3E}">
        <p14:creationId xmlns:p14="http://schemas.microsoft.com/office/powerpoint/2010/main" val="894409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4C72319-16E2-4BBE-B335-60F0D2144EEC}"/>
              </a:ext>
            </a:extLst>
          </p:cNvPr>
          <p:cNvGraphicFramePr>
            <a:graphicFrameLocks noGrp="1"/>
          </p:cNvGraphicFramePr>
          <p:nvPr>
            <p:extLst>
              <p:ext uri="{D42A27DB-BD31-4B8C-83A1-F6EECF244321}">
                <p14:modId xmlns:p14="http://schemas.microsoft.com/office/powerpoint/2010/main" val="3077620071"/>
              </p:ext>
            </p:extLst>
          </p:nvPr>
        </p:nvGraphicFramePr>
        <p:xfrm>
          <a:off x="0" y="0"/>
          <a:ext cx="12192000" cy="6949440"/>
        </p:xfrm>
        <a:graphic>
          <a:graphicData uri="http://schemas.openxmlformats.org/drawingml/2006/table">
            <a:tbl>
              <a:tblPr firstRow="1" bandRow="1">
                <a:tableStyleId>{5C22544A-7EE6-4342-B048-85BDC9FD1C3A}</a:tableStyleId>
              </a:tblPr>
              <a:tblGrid>
                <a:gridCol w="1715790">
                  <a:extLst>
                    <a:ext uri="{9D8B030D-6E8A-4147-A177-3AD203B41FA5}">
                      <a16:colId xmlns:a16="http://schemas.microsoft.com/office/drawing/2014/main" val="759652351"/>
                    </a:ext>
                  </a:extLst>
                </a:gridCol>
                <a:gridCol w="5493823">
                  <a:extLst>
                    <a:ext uri="{9D8B030D-6E8A-4147-A177-3AD203B41FA5}">
                      <a16:colId xmlns:a16="http://schemas.microsoft.com/office/drawing/2014/main" val="5951027"/>
                    </a:ext>
                  </a:extLst>
                </a:gridCol>
                <a:gridCol w="1715789">
                  <a:extLst>
                    <a:ext uri="{9D8B030D-6E8A-4147-A177-3AD203B41FA5}">
                      <a16:colId xmlns:a16="http://schemas.microsoft.com/office/drawing/2014/main" val="3634741920"/>
                    </a:ext>
                  </a:extLst>
                </a:gridCol>
                <a:gridCol w="3266598">
                  <a:extLst>
                    <a:ext uri="{9D8B030D-6E8A-4147-A177-3AD203B41FA5}">
                      <a16:colId xmlns:a16="http://schemas.microsoft.com/office/drawing/2014/main" val="2281595169"/>
                    </a:ext>
                  </a:extLst>
                </a:gridCol>
              </a:tblGrid>
              <a:tr h="591681">
                <a:tc>
                  <a:txBody>
                    <a:bodyPr/>
                    <a:lstStyle/>
                    <a:p>
                      <a:r>
                        <a:rPr lang="en-US" dirty="0"/>
                        <a:t>Section</a:t>
                      </a:r>
                      <a:endParaRPr lang="en-IN" dirty="0"/>
                    </a:p>
                  </a:txBody>
                  <a:tcPr/>
                </a:tc>
                <a:tc>
                  <a:txBody>
                    <a:bodyPr/>
                    <a:lstStyle/>
                    <a:p>
                      <a:r>
                        <a:rPr lang="en-US" dirty="0"/>
                        <a:t>Requirement</a:t>
                      </a:r>
                      <a:endParaRPr lang="en-IN" dirty="0"/>
                    </a:p>
                  </a:txBody>
                  <a:tcPr/>
                </a:tc>
                <a:tc>
                  <a:txBody>
                    <a:bodyPr/>
                    <a:lstStyle/>
                    <a:p>
                      <a:r>
                        <a:rPr lang="en-US" dirty="0"/>
                        <a:t>Complied / Not Complied</a:t>
                      </a:r>
                      <a:endParaRPr lang="en-IN" dirty="0"/>
                    </a:p>
                  </a:txBody>
                  <a:tcPr/>
                </a:tc>
                <a:tc>
                  <a:txBody>
                    <a:bodyPr/>
                    <a:lstStyle/>
                    <a:p>
                      <a:r>
                        <a:rPr lang="en-US" dirty="0"/>
                        <a:t>Penal Provisions</a:t>
                      </a:r>
                      <a:endParaRPr lang="en-IN" dirty="0"/>
                    </a:p>
                  </a:txBody>
                  <a:tcPr/>
                </a:tc>
                <a:extLst>
                  <a:ext uri="{0D108BD9-81ED-4DB2-BD59-A6C34878D82A}">
                    <a16:rowId xmlns:a16="http://schemas.microsoft.com/office/drawing/2014/main" val="1084260612"/>
                  </a:ext>
                </a:extLst>
              </a:tr>
              <a:tr h="1352413">
                <a:tc>
                  <a:txBody>
                    <a:bodyPr/>
                    <a:lstStyle/>
                    <a:p>
                      <a:r>
                        <a:rPr lang="en-US" dirty="0"/>
                        <a:t>Section 101 – Notice of General Meeting</a:t>
                      </a:r>
                      <a:endParaRPr lang="en-IN" dirty="0"/>
                    </a:p>
                  </a:txBody>
                  <a:tcPr/>
                </a:tc>
                <a:tc>
                  <a:txBody>
                    <a:bodyPr/>
                    <a:lstStyle/>
                    <a:p>
                      <a:pPr marL="0" indent="0" algn="just">
                        <a:buNone/>
                      </a:pPr>
                      <a:r>
                        <a:rPr lang="en-US" dirty="0"/>
                        <a:t>Meeting shall be called with clear 21 days notice either in writing or through electronic modes. Meeting at shorter notice can be done with consent of 95% members. Notice shall be given to members, auditor and  director.</a:t>
                      </a:r>
                    </a:p>
                  </a:txBody>
                  <a:tcPr/>
                </a:tc>
                <a:tc>
                  <a:txBody>
                    <a:bodyPr/>
                    <a:lstStyle/>
                    <a:p>
                      <a:endParaRPr lang="en-IN" dirty="0"/>
                    </a:p>
                  </a:txBody>
                  <a:tcPr/>
                </a:tc>
                <a:tc>
                  <a:txBody>
                    <a:bodyPr/>
                    <a:lstStyle/>
                    <a:p>
                      <a:endParaRPr lang="en-IN" dirty="0"/>
                    </a:p>
                  </a:txBody>
                  <a:tcPr/>
                </a:tc>
                <a:extLst>
                  <a:ext uri="{0D108BD9-81ED-4DB2-BD59-A6C34878D82A}">
                    <a16:rowId xmlns:a16="http://schemas.microsoft.com/office/drawing/2014/main" val="732281853"/>
                  </a:ext>
                </a:extLst>
              </a:tr>
              <a:tr h="845258">
                <a:tc>
                  <a:txBody>
                    <a:bodyPr/>
                    <a:lstStyle/>
                    <a:p>
                      <a:r>
                        <a:rPr lang="en-US" dirty="0"/>
                        <a:t>Section 102 – Details annexed to notice</a:t>
                      </a:r>
                      <a:endParaRPr lang="en-IN" dirty="0"/>
                    </a:p>
                  </a:txBody>
                  <a:tcPr/>
                </a:tc>
                <a:tc>
                  <a:txBody>
                    <a:bodyPr/>
                    <a:lstStyle/>
                    <a:p>
                      <a:pPr marL="0" indent="0">
                        <a:buNone/>
                      </a:pPr>
                      <a:r>
                        <a:rPr lang="en-US" dirty="0"/>
                        <a:t>A detail setting out the material facts for each item of special business shall be annexed to the notice of calling such meeting.</a:t>
                      </a:r>
                      <a:endParaRPr lang="en-IN" dirty="0"/>
                    </a:p>
                  </a:txBody>
                  <a:tcPr/>
                </a:tc>
                <a:tc>
                  <a:txBody>
                    <a:bodyPr/>
                    <a:lstStyle/>
                    <a:p>
                      <a:endParaRPr lang="en-IN" dirty="0"/>
                    </a:p>
                  </a:txBody>
                  <a:tcPr/>
                </a:tc>
                <a:tc>
                  <a:txBody>
                    <a:bodyPr/>
                    <a:lstStyle/>
                    <a:p>
                      <a:r>
                        <a:rPr lang="en-US" sz="1800" b="0" i="0" kern="1200" dirty="0">
                          <a:solidFill>
                            <a:schemeClr val="dk1"/>
                          </a:solidFill>
                          <a:effectLst/>
                          <a:latin typeface="+mn-lt"/>
                          <a:ea typeface="+mn-ea"/>
                          <a:cs typeface="+mn-cs"/>
                        </a:rPr>
                        <a:t>Promoter and every office of the Company penalty of Rs. 50000 each minimum.</a:t>
                      </a:r>
                      <a:endParaRPr lang="en-IN" dirty="0"/>
                    </a:p>
                  </a:txBody>
                  <a:tcPr/>
                </a:tc>
                <a:extLst>
                  <a:ext uri="{0D108BD9-81ED-4DB2-BD59-A6C34878D82A}">
                    <a16:rowId xmlns:a16="http://schemas.microsoft.com/office/drawing/2014/main" val="256067240"/>
                  </a:ext>
                </a:extLst>
              </a:tr>
              <a:tr h="845258">
                <a:tc>
                  <a:txBody>
                    <a:bodyPr/>
                    <a:lstStyle/>
                    <a:p>
                      <a:r>
                        <a:rPr lang="en-US" dirty="0"/>
                        <a:t>Section 103 – Quorum for Meetings</a:t>
                      </a:r>
                      <a:endParaRPr lang="en-IN" dirty="0"/>
                    </a:p>
                  </a:txBody>
                  <a:tcPr/>
                </a:tc>
                <a:tc>
                  <a:txBody>
                    <a:bodyPr/>
                    <a:lstStyle/>
                    <a:p>
                      <a:pPr marL="0" indent="0">
                        <a:buNone/>
                      </a:pPr>
                      <a:r>
                        <a:rPr lang="en-US" dirty="0"/>
                        <a:t>Unless the AOA provides a larger No. – in case of private limited company two members personally present will be quorum.</a:t>
                      </a:r>
                      <a:endParaRPr lang="en-IN" dirty="0"/>
                    </a:p>
                  </a:txBody>
                  <a:tcPr/>
                </a:tc>
                <a:tc>
                  <a:txBody>
                    <a:bodyPr/>
                    <a:lstStyle/>
                    <a:p>
                      <a:endParaRPr lang="en-US" dirty="0"/>
                    </a:p>
                  </a:txBody>
                  <a:tcPr/>
                </a:tc>
                <a:tc>
                  <a:txBody>
                    <a:bodyPr/>
                    <a:lstStyle/>
                    <a:p>
                      <a:endParaRPr lang="en-IN" dirty="0"/>
                    </a:p>
                  </a:txBody>
                  <a:tcPr/>
                </a:tc>
                <a:extLst>
                  <a:ext uri="{0D108BD9-81ED-4DB2-BD59-A6C34878D82A}">
                    <a16:rowId xmlns:a16="http://schemas.microsoft.com/office/drawing/2014/main" val="217371053"/>
                  </a:ext>
                </a:extLst>
              </a:tr>
              <a:tr h="591681">
                <a:tc>
                  <a:txBody>
                    <a:bodyPr/>
                    <a:lstStyle/>
                    <a:p>
                      <a:r>
                        <a:rPr lang="en-US" dirty="0"/>
                        <a:t>Section 104 – Chairman</a:t>
                      </a:r>
                      <a:endParaRPr lang="en-IN" dirty="0"/>
                    </a:p>
                  </a:txBody>
                  <a:tcPr/>
                </a:tc>
                <a:tc>
                  <a:txBody>
                    <a:bodyPr/>
                    <a:lstStyle/>
                    <a:p>
                      <a:pPr marL="0" indent="0">
                        <a:buNone/>
                      </a:pPr>
                      <a:r>
                        <a:rPr lang="en-US" dirty="0"/>
                        <a:t>Unless specified in the AOA, members present can elect chairman one of themselves </a:t>
                      </a:r>
                      <a:endParaRPr lang="en-IN" dirty="0"/>
                    </a:p>
                  </a:txBody>
                  <a:tcPr/>
                </a:tc>
                <a:tc>
                  <a:txBody>
                    <a:bodyPr/>
                    <a:lstStyle/>
                    <a:p>
                      <a:endParaRPr lang="en-IN" dirty="0"/>
                    </a:p>
                  </a:txBody>
                  <a:tcPr/>
                </a:tc>
                <a:tc>
                  <a:txBody>
                    <a:bodyPr/>
                    <a:lstStyle/>
                    <a:p>
                      <a:endParaRPr lang="en-IN" dirty="0"/>
                    </a:p>
                  </a:txBody>
                  <a:tcPr/>
                </a:tc>
                <a:extLst>
                  <a:ext uri="{0D108BD9-81ED-4DB2-BD59-A6C34878D82A}">
                    <a16:rowId xmlns:a16="http://schemas.microsoft.com/office/drawing/2014/main" val="1820503429"/>
                  </a:ext>
                </a:extLst>
              </a:tr>
              <a:tr h="914400">
                <a:tc>
                  <a:txBody>
                    <a:bodyPr/>
                    <a:lstStyle/>
                    <a:p>
                      <a:r>
                        <a:rPr lang="en-US" dirty="0"/>
                        <a:t>Section 105 – Proxy </a:t>
                      </a:r>
                      <a:endParaRPr lang="en-IN" dirty="0"/>
                    </a:p>
                  </a:txBody>
                  <a:tcPr/>
                </a:tc>
                <a:tc>
                  <a:txBody>
                    <a:bodyPr/>
                    <a:lstStyle/>
                    <a:p>
                      <a:pPr marL="0" indent="0">
                        <a:buNone/>
                      </a:pPr>
                      <a:r>
                        <a:rPr lang="en-US" dirty="0"/>
                        <a:t>Every member entitled to attend the meeting can appoint proxy. Proxy must not speak and vote unless there is poll. Proxy will not be counted in quorum.</a:t>
                      </a:r>
                      <a:endParaRPr lang="en-IN" dirty="0"/>
                    </a:p>
                  </a:txBody>
                  <a:tcPr/>
                </a:tc>
                <a:tc>
                  <a:txBody>
                    <a:bodyPr/>
                    <a:lstStyle/>
                    <a:p>
                      <a:endParaRPr lang="en-IN" dirty="0"/>
                    </a:p>
                  </a:txBody>
                  <a:tcPr/>
                </a:tc>
                <a:tc>
                  <a:txBody>
                    <a:bodyPr/>
                    <a:lstStyle/>
                    <a:p>
                      <a:endParaRPr lang="en-IN" dirty="0"/>
                    </a:p>
                  </a:txBody>
                  <a:tcPr/>
                </a:tc>
                <a:extLst>
                  <a:ext uri="{0D108BD9-81ED-4DB2-BD59-A6C34878D82A}">
                    <a16:rowId xmlns:a16="http://schemas.microsoft.com/office/drawing/2014/main" val="536404793"/>
                  </a:ext>
                </a:extLst>
              </a:tr>
              <a:tr h="1410010">
                <a:tc>
                  <a:txBody>
                    <a:bodyPr/>
                    <a:lstStyle/>
                    <a:p>
                      <a:r>
                        <a:rPr lang="en-US" dirty="0"/>
                        <a:t>Section 117 – Resolution and Agreements to be filed</a:t>
                      </a:r>
                      <a:endParaRPr lang="en-IN" dirty="0"/>
                    </a:p>
                  </a:txBody>
                  <a:tcPr/>
                </a:tc>
                <a:tc>
                  <a:txBody>
                    <a:bodyPr/>
                    <a:lstStyle/>
                    <a:p>
                      <a:pPr marL="0" indent="0">
                        <a:buNone/>
                      </a:pPr>
                      <a:r>
                        <a:rPr lang="en-US" dirty="0"/>
                        <a:t>Every – Special Resolution, Resolution for change in terms of appointment of MD, Resolution passed by the members bind class of members and resolution requiring a company to voluntarily wound up to be filed with Ministry within 30 days.</a:t>
                      </a:r>
                      <a:endParaRPr lang="en-IN" dirty="0"/>
                    </a:p>
                  </a:txBody>
                  <a:tcPr/>
                </a:tc>
                <a:tc>
                  <a:txBody>
                    <a:bodyPr/>
                    <a:lstStyle/>
                    <a:p>
                      <a:endParaRPr lang="en-IN" dirty="0"/>
                    </a:p>
                  </a:txBody>
                  <a:tcPr/>
                </a:tc>
                <a:tc>
                  <a:txBody>
                    <a:bodyPr/>
                    <a:lstStyle/>
                    <a:p>
                      <a:r>
                        <a:rPr lang="en-US" dirty="0"/>
                        <a:t>Minimum fine 1 lakh to Company for default.</a:t>
                      </a:r>
                      <a:endParaRPr lang="en-IN" dirty="0"/>
                    </a:p>
                  </a:txBody>
                  <a:tcPr/>
                </a:tc>
                <a:extLst>
                  <a:ext uri="{0D108BD9-81ED-4DB2-BD59-A6C34878D82A}">
                    <a16:rowId xmlns:a16="http://schemas.microsoft.com/office/drawing/2014/main" val="3096871430"/>
                  </a:ext>
                </a:extLst>
              </a:tr>
            </a:tbl>
          </a:graphicData>
        </a:graphic>
      </p:graphicFrame>
    </p:spTree>
    <p:extLst>
      <p:ext uri="{BB962C8B-B14F-4D97-AF65-F5344CB8AC3E}">
        <p14:creationId xmlns:p14="http://schemas.microsoft.com/office/powerpoint/2010/main" val="3663336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A4B7E9C-DDF0-4C48-B208-E06ACB86B053}"/>
              </a:ext>
            </a:extLst>
          </p:cNvPr>
          <p:cNvGraphicFramePr>
            <a:graphicFrameLocks noGrp="1"/>
          </p:cNvGraphicFramePr>
          <p:nvPr>
            <p:extLst>
              <p:ext uri="{D42A27DB-BD31-4B8C-83A1-F6EECF244321}">
                <p14:modId xmlns:p14="http://schemas.microsoft.com/office/powerpoint/2010/main" val="3196408100"/>
              </p:ext>
            </p:extLst>
          </p:nvPr>
        </p:nvGraphicFramePr>
        <p:xfrm>
          <a:off x="0" y="0"/>
          <a:ext cx="12192000" cy="7493909"/>
        </p:xfrm>
        <a:graphic>
          <a:graphicData uri="http://schemas.openxmlformats.org/drawingml/2006/table">
            <a:tbl>
              <a:tblPr firstRow="1" bandRow="1">
                <a:tableStyleId>{5C22544A-7EE6-4342-B048-85BDC9FD1C3A}</a:tableStyleId>
              </a:tblPr>
              <a:tblGrid>
                <a:gridCol w="1715790">
                  <a:extLst>
                    <a:ext uri="{9D8B030D-6E8A-4147-A177-3AD203B41FA5}">
                      <a16:colId xmlns:a16="http://schemas.microsoft.com/office/drawing/2014/main" val="759652351"/>
                    </a:ext>
                  </a:extLst>
                </a:gridCol>
                <a:gridCol w="5493823">
                  <a:extLst>
                    <a:ext uri="{9D8B030D-6E8A-4147-A177-3AD203B41FA5}">
                      <a16:colId xmlns:a16="http://schemas.microsoft.com/office/drawing/2014/main" val="5951027"/>
                    </a:ext>
                  </a:extLst>
                </a:gridCol>
                <a:gridCol w="1715789">
                  <a:extLst>
                    <a:ext uri="{9D8B030D-6E8A-4147-A177-3AD203B41FA5}">
                      <a16:colId xmlns:a16="http://schemas.microsoft.com/office/drawing/2014/main" val="3634741920"/>
                    </a:ext>
                  </a:extLst>
                </a:gridCol>
                <a:gridCol w="3266598">
                  <a:extLst>
                    <a:ext uri="{9D8B030D-6E8A-4147-A177-3AD203B41FA5}">
                      <a16:colId xmlns:a16="http://schemas.microsoft.com/office/drawing/2014/main" val="2281595169"/>
                    </a:ext>
                  </a:extLst>
                </a:gridCol>
              </a:tblGrid>
              <a:tr h="611338">
                <a:tc>
                  <a:txBody>
                    <a:bodyPr/>
                    <a:lstStyle/>
                    <a:p>
                      <a:r>
                        <a:rPr lang="en-US" dirty="0"/>
                        <a:t>Section</a:t>
                      </a:r>
                      <a:endParaRPr lang="en-IN" dirty="0"/>
                    </a:p>
                  </a:txBody>
                  <a:tcPr/>
                </a:tc>
                <a:tc>
                  <a:txBody>
                    <a:bodyPr/>
                    <a:lstStyle/>
                    <a:p>
                      <a:r>
                        <a:rPr lang="en-US" dirty="0"/>
                        <a:t>Requirement</a:t>
                      </a:r>
                      <a:endParaRPr lang="en-IN" dirty="0"/>
                    </a:p>
                  </a:txBody>
                  <a:tcPr/>
                </a:tc>
                <a:tc>
                  <a:txBody>
                    <a:bodyPr/>
                    <a:lstStyle/>
                    <a:p>
                      <a:r>
                        <a:rPr lang="en-US" dirty="0"/>
                        <a:t>Complied / Not Complied</a:t>
                      </a:r>
                      <a:endParaRPr lang="en-IN" dirty="0"/>
                    </a:p>
                  </a:txBody>
                  <a:tcPr/>
                </a:tc>
                <a:tc>
                  <a:txBody>
                    <a:bodyPr/>
                    <a:lstStyle/>
                    <a:p>
                      <a:r>
                        <a:rPr lang="en-US" dirty="0"/>
                        <a:t>Penal Provisions</a:t>
                      </a:r>
                      <a:endParaRPr lang="en-IN" dirty="0"/>
                    </a:p>
                  </a:txBody>
                  <a:tcPr/>
                </a:tc>
                <a:extLst>
                  <a:ext uri="{0D108BD9-81ED-4DB2-BD59-A6C34878D82A}">
                    <a16:rowId xmlns:a16="http://schemas.microsoft.com/office/drawing/2014/main" val="1084260612"/>
                  </a:ext>
                </a:extLst>
              </a:tr>
              <a:tr h="1278661">
                <a:tc>
                  <a:txBody>
                    <a:bodyPr/>
                    <a:lstStyle/>
                    <a:p>
                      <a:r>
                        <a:rPr lang="en-US" dirty="0"/>
                        <a:t>Section 118 – Minutes of Meetings</a:t>
                      </a:r>
                      <a:endParaRPr lang="en-IN" dirty="0"/>
                    </a:p>
                  </a:txBody>
                  <a:tcPr/>
                </a:tc>
                <a:tc>
                  <a:txBody>
                    <a:bodyPr/>
                    <a:lstStyle/>
                    <a:p>
                      <a:pPr marL="0" indent="0" algn="just">
                        <a:buNone/>
                      </a:pPr>
                      <a:r>
                        <a:rPr lang="en-US" dirty="0"/>
                        <a:t>Minutes of General Meetings, Board Meetings and Committee Meetings shall be prepared and signed in such manner and to be put in the book within 30 days. The details as provided in this section shall be incorporated. Secretarial Standards also to be taken care.</a:t>
                      </a:r>
                    </a:p>
                  </a:txBody>
                  <a:tcPr/>
                </a:tc>
                <a:tc>
                  <a:txBody>
                    <a:bodyPr/>
                    <a:lstStyle/>
                    <a:p>
                      <a:endParaRPr lang="en-IN" dirty="0"/>
                    </a:p>
                  </a:txBody>
                  <a:tcPr/>
                </a:tc>
                <a:tc>
                  <a:txBody>
                    <a:bodyPr/>
                    <a:lstStyle/>
                    <a:p>
                      <a:pPr marL="342900" indent="-342900">
                        <a:buAutoNum type="arabicPeriod"/>
                      </a:pPr>
                      <a:r>
                        <a:rPr lang="en-US" dirty="0"/>
                        <a:t>For default Company with 25000 and every officer 5000</a:t>
                      </a:r>
                    </a:p>
                    <a:p>
                      <a:pPr marL="342900" indent="-342900">
                        <a:buAutoNum type="arabicPeriod"/>
                      </a:pPr>
                      <a:r>
                        <a:rPr lang="en-US" dirty="0"/>
                        <a:t>For tempering with minutes Imprisonment of 2 year with fine of Rs 25000 minimum.</a:t>
                      </a:r>
                      <a:endParaRPr lang="en-IN" dirty="0"/>
                    </a:p>
                  </a:txBody>
                  <a:tcPr/>
                </a:tc>
                <a:extLst>
                  <a:ext uri="{0D108BD9-81ED-4DB2-BD59-A6C34878D82A}">
                    <a16:rowId xmlns:a16="http://schemas.microsoft.com/office/drawing/2014/main" val="732281853"/>
                  </a:ext>
                </a:extLst>
              </a:tr>
              <a:tr h="984854">
                <a:tc>
                  <a:txBody>
                    <a:bodyPr/>
                    <a:lstStyle/>
                    <a:p>
                      <a:r>
                        <a:rPr lang="en-US" dirty="0"/>
                        <a:t>Section 119 – Inspection of GM books</a:t>
                      </a:r>
                      <a:endParaRPr lang="en-IN" dirty="0"/>
                    </a:p>
                  </a:txBody>
                  <a:tcPr/>
                </a:tc>
                <a:tc>
                  <a:txBody>
                    <a:bodyPr/>
                    <a:lstStyle/>
                    <a:p>
                      <a:pPr marL="0" indent="0">
                        <a:buNone/>
                      </a:pPr>
                      <a:r>
                        <a:rPr lang="en-US" dirty="0"/>
                        <a:t>General meeting minute book shall be kept at Registered office and be available for inspection to every member subject to restriction as per AOA and this section.</a:t>
                      </a:r>
                      <a:endParaRPr lang="en-IN" dirty="0"/>
                    </a:p>
                  </a:txBody>
                  <a:tcPr/>
                </a:tc>
                <a:tc>
                  <a:txBody>
                    <a:bodyPr/>
                    <a:lstStyle/>
                    <a:p>
                      <a:endParaRPr lang="en-IN" dirty="0"/>
                    </a:p>
                  </a:txBody>
                  <a:tcPr/>
                </a:tc>
                <a:tc>
                  <a:txBody>
                    <a:bodyPr/>
                    <a:lstStyle/>
                    <a:p>
                      <a:r>
                        <a:rPr lang="en-US" dirty="0"/>
                        <a:t>On refusal – Company with 25000 and every officer in default with 5000.</a:t>
                      </a:r>
                      <a:endParaRPr lang="en-IN" dirty="0"/>
                    </a:p>
                  </a:txBody>
                  <a:tcPr/>
                </a:tc>
                <a:extLst>
                  <a:ext uri="{0D108BD9-81ED-4DB2-BD59-A6C34878D82A}">
                    <a16:rowId xmlns:a16="http://schemas.microsoft.com/office/drawing/2014/main" val="256067240"/>
                  </a:ext>
                </a:extLst>
              </a:tr>
              <a:tr h="1196215">
                <a:tc>
                  <a:txBody>
                    <a:bodyPr/>
                    <a:lstStyle/>
                    <a:p>
                      <a:r>
                        <a:rPr lang="en-US" dirty="0"/>
                        <a:t>Section 128 – Books of Accounts to be kept </a:t>
                      </a:r>
                      <a:endParaRPr lang="en-IN" dirty="0"/>
                    </a:p>
                  </a:txBody>
                  <a:tcPr/>
                </a:tc>
                <a:tc>
                  <a:txBody>
                    <a:bodyPr/>
                    <a:lstStyle/>
                    <a:p>
                      <a:pPr marL="0" indent="0">
                        <a:buNone/>
                      </a:pPr>
                      <a:r>
                        <a:rPr lang="en-US" dirty="0"/>
                        <a:t>Books of accounts and financial statements shall be prepared and kept at the registered office of the Company for every year</a:t>
                      </a:r>
                      <a:endParaRPr lang="en-IN" dirty="0"/>
                    </a:p>
                  </a:txBody>
                  <a:tcPr/>
                </a:tc>
                <a:tc>
                  <a:txBody>
                    <a:bodyPr/>
                    <a:lstStyle/>
                    <a:p>
                      <a:endParaRPr lang="en-US" dirty="0"/>
                    </a:p>
                  </a:txBody>
                  <a:tcPr/>
                </a:tc>
                <a:tc>
                  <a:txBody>
                    <a:bodyPr/>
                    <a:lstStyle/>
                    <a:p>
                      <a:r>
                        <a:rPr lang="en-US" dirty="0"/>
                        <a:t>MD, WTD and CFO or any other person </a:t>
                      </a:r>
                      <a:r>
                        <a:rPr lang="en-US" dirty="0" err="1"/>
                        <a:t>authorised</a:t>
                      </a:r>
                      <a:r>
                        <a:rPr lang="en-US" dirty="0"/>
                        <a:t> for this purpose – Imprisonment One Year fine Five lakhs maximum</a:t>
                      </a:r>
                      <a:endParaRPr lang="en-IN" dirty="0"/>
                    </a:p>
                  </a:txBody>
                  <a:tcPr/>
                </a:tc>
                <a:extLst>
                  <a:ext uri="{0D108BD9-81ED-4DB2-BD59-A6C34878D82A}">
                    <a16:rowId xmlns:a16="http://schemas.microsoft.com/office/drawing/2014/main" val="217371053"/>
                  </a:ext>
                </a:extLst>
              </a:tr>
              <a:tr h="1457044">
                <a:tc>
                  <a:txBody>
                    <a:bodyPr/>
                    <a:lstStyle/>
                    <a:p>
                      <a:r>
                        <a:rPr lang="en-US" dirty="0"/>
                        <a:t>Section 129 – Financial Statements </a:t>
                      </a:r>
                      <a:endParaRPr lang="en-IN" dirty="0"/>
                    </a:p>
                  </a:txBody>
                  <a:tcPr/>
                </a:tc>
                <a:tc>
                  <a:txBody>
                    <a:bodyPr/>
                    <a:lstStyle/>
                    <a:p>
                      <a:pPr marL="0" indent="0">
                        <a:buNone/>
                      </a:pPr>
                      <a:r>
                        <a:rPr lang="en-US" dirty="0"/>
                        <a:t>Financial Statement shall give a true and fair view of the state of affairs of the Company complying with applicable accounting standards notified under section 133 and shall be in the form as prescribed in the schedules. </a:t>
                      </a:r>
                      <a:endParaRPr lang="en-IN" dirty="0"/>
                    </a:p>
                  </a:txBody>
                  <a:tcPr/>
                </a:tc>
                <a:tc>
                  <a:txBody>
                    <a:bodyPr/>
                    <a:lstStyle/>
                    <a:p>
                      <a:endParaRPr lang="en-IN" dirty="0"/>
                    </a:p>
                  </a:txBody>
                  <a:tcPr/>
                </a:tc>
                <a:tc>
                  <a:txBody>
                    <a:bodyPr/>
                    <a:lstStyle/>
                    <a:p>
                      <a:r>
                        <a:rPr lang="en-US" dirty="0"/>
                        <a:t>MD, WTD and CFO or any other person </a:t>
                      </a:r>
                      <a:r>
                        <a:rPr lang="en-US" dirty="0" err="1"/>
                        <a:t>authorised</a:t>
                      </a:r>
                      <a:r>
                        <a:rPr lang="en-US" dirty="0"/>
                        <a:t>, if not </a:t>
                      </a:r>
                      <a:r>
                        <a:rPr lang="en-US" dirty="0" err="1"/>
                        <a:t>authorised</a:t>
                      </a:r>
                      <a:r>
                        <a:rPr lang="en-US" dirty="0"/>
                        <a:t> than all the directors – Imprisonment One Year fine Five lakhs maximum</a:t>
                      </a:r>
                      <a:endParaRPr lang="en-IN" dirty="0"/>
                    </a:p>
                  </a:txBody>
                  <a:tcPr/>
                </a:tc>
                <a:extLst>
                  <a:ext uri="{0D108BD9-81ED-4DB2-BD59-A6C34878D82A}">
                    <a16:rowId xmlns:a16="http://schemas.microsoft.com/office/drawing/2014/main" val="1820503429"/>
                  </a:ext>
                </a:extLst>
              </a:tr>
              <a:tr h="1746680">
                <a:tc>
                  <a:txBody>
                    <a:bodyPr/>
                    <a:lstStyle/>
                    <a:p>
                      <a:r>
                        <a:rPr lang="en-US" dirty="0"/>
                        <a:t>Section 134 – Financial Statements, Board’s Report </a:t>
                      </a:r>
                      <a:r>
                        <a:rPr lang="en-US" dirty="0" err="1"/>
                        <a:t>etc</a:t>
                      </a:r>
                      <a:endParaRPr lang="en-IN" dirty="0"/>
                    </a:p>
                  </a:txBody>
                  <a:tcPr/>
                </a:tc>
                <a:tc>
                  <a:txBody>
                    <a:bodyPr/>
                    <a:lstStyle/>
                    <a:p>
                      <a:pPr marL="0" indent="0">
                        <a:buNone/>
                      </a:pPr>
                      <a:r>
                        <a:rPr lang="en-US" dirty="0"/>
                        <a:t>Financial Statements shall be signed by Chairman if appointed or by two director out of which one should be MD if appointed, CFO if any, CEO if any and CS if any. Auditors report shall be attached. Board of Directors report containing the specified matters along with its annexures.</a:t>
                      </a:r>
                      <a:endParaRPr lang="en-IN" dirty="0"/>
                    </a:p>
                  </a:txBody>
                  <a:tcPr/>
                </a:tc>
                <a:tc>
                  <a:txBody>
                    <a:bodyPr/>
                    <a:lstStyle/>
                    <a:p>
                      <a:endParaRPr lang="en-IN" dirty="0"/>
                    </a:p>
                  </a:txBody>
                  <a:tcPr/>
                </a:tc>
                <a:tc>
                  <a:txBody>
                    <a:bodyPr/>
                    <a:lstStyle/>
                    <a:p>
                      <a:r>
                        <a:rPr lang="en-US" dirty="0"/>
                        <a:t>Company with penalty </a:t>
                      </a:r>
                      <a:r>
                        <a:rPr lang="en-US" dirty="0" err="1"/>
                        <a:t>upto</a:t>
                      </a:r>
                      <a:r>
                        <a:rPr lang="en-US" dirty="0"/>
                        <a:t> 25 lakhs, every officer with Imprisonment </a:t>
                      </a:r>
                      <a:r>
                        <a:rPr lang="en-US" dirty="0" err="1"/>
                        <a:t>upto</a:t>
                      </a:r>
                      <a:r>
                        <a:rPr lang="en-US" dirty="0"/>
                        <a:t> three year or fine </a:t>
                      </a:r>
                      <a:r>
                        <a:rPr lang="en-US" dirty="0" err="1"/>
                        <a:t>upto</a:t>
                      </a:r>
                      <a:r>
                        <a:rPr lang="en-US" dirty="0"/>
                        <a:t> five lakhs or with both</a:t>
                      </a:r>
                      <a:endParaRPr lang="en-IN" dirty="0"/>
                    </a:p>
                  </a:txBody>
                  <a:tcPr/>
                </a:tc>
                <a:extLst>
                  <a:ext uri="{0D108BD9-81ED-4DB2-BD59-A6C34878D82A}">
                    <a16:rowId xmlns:a16="http://schemas.microsoft.com/office/drawing/2014/main" val="1204861803"/>
                  </a:ext>
                </a:extLst>
              </a:tr>
            </a:tbl>
          </a:graphicData>
        </a:graphic>
      </p:graphicFrame>
    </p:spTree>
    <p:extLst>
      <p:ext uri="{BB962C8B-B14F-4D97-AF65-F5344CB8AC3E}">
        <p14:creationId xmlns:p14="http://schemas.microsoft.com/office/powerpoint/2010/main" val="27746590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4C72319-16E2-4BBE-B335-60F0D2144EEC}"/>
              </a:ext>
            </a:extLst>
          </p:cNvPr>
          <p:cNvGraphicFramePr>
            <a:graphicFrameLocks noGrp="1"/>
          </p:cNvGraphicFramePr>
          <p:nvPr>
            <p:extLst>
              <p:ext uri="{D42A27DB-BD31-4B8C-83A1-F6EECF244321}">
                <p14:modId xmlns:p14="http://schemas.microsoft.com/office/powerpoint/2010/main" val="1726008664"/>
              </p:ext>
            </p:extLst>
          </p:nvPr>
        </p:nvGraphicFramePr>
        <p:xfrm>
          <a:off x="0" y="0"/>
          <a:ext cx="12192000" cy="6858000"/>
        </p:xfrm>
        <a:graphic>
          <a:graphicData uri="http://schemas.openxmlformats.org/drawingml/2006/table">
            <a:tbl>
              <a:tblPr firstRow="1" bandRow="1">
                <a:tableStyleId>{5C22544A-7EE6-4342-B048-85BDC9FD1C3A}</a:tableStyleId>
              </a:tblPr>
              <a:tblGrid>
                <a:gridCol w="1715790">
                  <a:extLst>
                    <a:ext uri="{9D8B030D-6E8A-4147-A177-3AD203B41FA5}">
                      <a16:colId xmlns:a16="http://schemas.microsoft.com/office/drawing/2014/main" val="759652351"/>
                    </a:ext>
                  </a:extLst>
                </a:gridCol>
                <a:gridCol w="5493823">
                  <a:extLst>
                    <a:ext uri="{9D8B030D-6E8A-4147-A177-3AD203B41FA5}">
                      <a16:colId xmlns:a16="http://schemas.microsoft.com/office/drawing/2014/main" val="5951027"/>
                    </a:ext>
                  </a:extLst>
                </a:gridCol>
                <a:gridCol w="1715789">
                  <a:extLst>
                    <a:ext uri="{9D8B030D-6E8A-4147-A177-3AD203B41FA5}">
                      <a16:colId xmlns:a16="http://schemas.microsoft.com/office/drawing/2014/main" val="3634741920"/>
                    </a:ext>
                  </a:extLst>
                </a:gridCol>
                <a:gridCol w="3266598">
                  <a:extLst>
                    <a:ext uri="{9D8B030D-6E8A-4147-A177-3AD203B41FA5}">
                      <a16:colId xmlns:a16="http://schemas.microsoft.com/office/drawing/2014/main" val="2281595169"/>
                    </a:ext>
                  </a:extLst>
                </a:gridCol>
              </a:tblGrid>
              <a:tr h="666750">
                <a:tc>
                  <a:txBody>
                    <a:bodyPr/>
                    <a:lstStyle/>
                    <a:p>
                      <a:r>
                        <a:rPr lang="en-US" dirty="0"/>
                        <a:t>Section</a:t>
                      </a:r>
                      <a:endParaRPr lang="en-IN" dirty="0"/>
                    </a:p>
                  </a:txBody>
                  <a:tcPr/>
                </a:tc>
                <a:tc>
                  <a:txBody>
                    <a:bodyPr/>
                    <a:lstStyle/>
                    <a:p>
                      <a:r>
                        <a:rPr lang="en-US" dirty="0"/>
                        <a:t>Requirement</a:t>
                      </a:r>
                      <a:endParaRPr lang="en-IN" dirty="0"/>
                    </a:p>
                  </a:txBody>
                  <a:tcPr/>
                </a:tc>
                <a:tc>
                  <a:txBody>
                    <a:bodyPr/>
                    <a:lstStyle/>
                    <a:p>
                      <a:r>
                        <a:rPr lang="en-US" dirty="0"/>
                        <a:t>Complied / Not Complied</a:t>
                      </a:r>
                      <a:endParaRPr lang="en-IN" dirty="0"/>
                    </a:p>
                  </a:txBody>
                  <a:tcPr/>
                </a:tc>
                <a:tc>
                  <a:txBody>
                    <a:bodyPr/>
                    <a:lstStyle/>
                    <a:p>
                      <a:r>
                        <a:rPr lang="en-US" dirty="0"/>
                        <a:t>Penal Provisions</a:t>
                      </a:r>
                      <a:endParaRPr lang="en-IN" dirty="0"/>
                    </a:p>
                  </a:txBody>
                  <a:tcPr/>
                </a:tc>
                <a:extLst>
                  <a:ext uri="{0D108BD9-81ED-4DB2-BD59-A6C34878D82A}">
                    <a16:rowId xmlns:a16="http://schemas.microsoft.com/office/drawing/2014/main" val="1084260612"/>
                  </a:ext>
                </a:extLst>
              </a:tr>
              <a:tr h="952500">
                <a:tc>
                  <a:txBody>
                    <a:bodyPr/>
                    <a:lstStyle/>
                    <a:p>
                      <a:r>
                        <a:rPr lang="en-US" dirty="0"/>
                        <a:t>Section 135 – Corporate Social Responsibility</a:t>
                      </a:r>
                      <a:endParaRPr lang="en-IN" dirty="0"/>
                    </a:p>
                  </a:txBody>
                  <a:tcPr/>
                </a:tc>
                <a:tc>
                  <a:txBody>
                    <a:bodyPr/>
                    <a:lstStyle/>
                    <a:p>
                      <a:pPr marL="0" indent="0" algn="just">
                        <a:buNone/>
                      </a:pPr>
                      <a:r>
                        <a:rPr lang="en-US" dirty="0"/>
                        <a:t>Every company falling under specified criteria shall constitute a CSR Committee and spent 2% of its average net profit of Immediately preceding three years.</a:t>
                      </a:r>
                    </a:p>
                  </a:txBody>
                  <a:tcPr/>
                </a:tc>
                <a:tc>
                  <a:txBody>
                    <a:bodyPr/>
                    <a:lstStyle/>
                    <a:p>
                      <a:endParaRPr lang="en-IN" dirty="0"/>
                    </a:p>
                  </a:txBody>
                  <a:tcPr/>
                </a:tc>
                <a:tc>
                  <a:txBody>
                    <a:bodyPr/>
                    <a:lstStyle/>
                    <a:p>
                      <a:r>
                        <a:rPr lang="en-US" dirty="0"/>
                        <a:t>Board Shall disclose in its report if fails to do so.</a:t>
                      </a:r>
                      <a:endParaRPr lang="en-IN" dirty="0"/>
                    </a:p>
                  </a:txBody>
                  <a:tcPr/>
                </a:tc>
                <a:extLst>
                  <a:ext uri="{0D108BD9-81ED-4DB2-BD59-A6C34878D82A}">
                    <a16:rowId xmlns:a16="http://schemas.microsoft.com/office/drawing/2014/main" val="732281853"/>
                  </a:ext>
                </a:extLst>
              </a:tr>
              <a:tr h="952500">
                <a:tc>
                  <a:txBody>
                    <a:bodyPr/>
                    <a:lstStyle/>
                    <a:p>
                      <a:r>
                        <a:rPr lang="en-US" dirty="0"/>
                        <a:t>Section 136 – Right of Members </a:t>
                      </a:r>
                      <a:endParaRPr lang="en-IN" dirty="0"/>
                    </a:p>
                  </a:txBody>
                  <a:tcPr/>
                </a:tc>
                <a:tc>
                  <a:txBody>
                    <a:bodyPr/>
                    <a:lstStyle/>
                    <a:p>
                      <a:pPr marL="0" indent="0">
                        <a:buNone/>
                      </a:pPr>
                      <a:r>
                        <a:rPr lang="en-US" dirty="0"/>
                        <a:t>A copy of financial statement </a:t>
                      </a:r>
                      <a:r>
                        <a:rPr lang="en-US" dirty="0" err="1"/>
                        <a:t>alongwith</a:t>
                      </a:r>
                      <a:r>
                        <a:rPr lang="en-US" dirty="0"/>
                        <a:t> board reports and other annexures shall be sent to every member before at least 21 days from the date of AGM</a:t>
                      </a:r>
                      <a:endParaRPr lang="en-IN" dirty="0"/>
                    </a:p>
                  </a:txBody>
                  <a:tcPr/>
                </a:tc>
                <a:tc>
                  <a:txBody>
                    <a:bodyPr/>
                    <a:lstStyle/>
                    <a:p>
                      <a:endParaRPr lang="en-IN" dirty="0"/>
                    </a:p>
                  </a:txBody>
                  <a:tcPr/>
                </a:tc>
                <a:tc>
                  <a:txBody>
                    <a:bodyPr/>
                    <a:lstStyle/>
                    <a:p>
                      <a:r>
                        <a:rPr lang="en-US" dirty="0"/>
                        <a:t>Company with fine of Rs. </a:t>
                      </a:r>
                      <a:endParaRPr lang="en-IN" dirty="0"/>
                    </a:p>
                  </a:txBody>
                  <a:tcPr/>
                </a:tc>
                <a:extLst>
                  <a:ext uri="{0D108BD9-81ED-4DB2-BD59-A6C34878D82A}">
                    <a16:rowId xmlns:a16="http://schemas.microsoft.com/office/drawing/2014/main" val="256067240"/>
                  </a:ext>
                </a:extLst>
              </a:tr>
              <a:tr h="952500">
                <a:tc>
                  <a:txBody>
                    <a:bodyPr/>
                    <a:lstStyle/>
                    <a:p>
                      <a:r>
                        <a:rPr lang="en-US" dirty="0"/>
                        <a:t>Section 137 – Filing of Financials</a:t>
                      </a:r>
                      <a:endParaRPr lang="en-IN" dirty="0"/>
                    </a:p>
                  </a:txBody>
                  <a:tcPr/>
                </a:tc>
                <a:tc>
                  <a:txBody>
                    <a:bodyPr/>
                    <a:lstStyle/>
                    <a:p>
                      <a:pPr marL="0" indent="0">
                        <a:buNone/>
                      </a:pPr>
                      <a:r>
                        <a:rPr lang="en-US" dirty="0"/>
                        <a:t>A copy of financial statements </a:t>
                      </a:r>
                      <a:r>
                        <a:rPr lang="en-US" dirty="0" err="1"/>
                        <a:t>alongwith</a:t>
                      </a:r>
                      <a:r>
                        <a:rPr lang="en-US" dirty="0"/>
                        <a:t> the required annexures to be filed with Registrar of Companies within 30 days from the date of AGM</a:t>
                      </a:r>
                      <a:endParaRPr lang="en-IN" dirty="0"/>
                    </a:p>
                  </a:txBody>
                  <a:tcPr/>
                </a:tc>
                <a:tc>
                  <a:txBody>
                    <a:bodyPr/>
                    <a:lstStyle/>
                    <a:p>
                      <a:endParaRPr lang="en-US" dirty="0"/>
                    </a:p>
                  </a:txBody>
                  <a:tcPr/>
                </a:tc>
                <a:tc>
                  <a:txBody>
                    <a:bodyPr/>
                    <a:lstStyle/>
                    <a:p>
                      <a:r>
                        <a:rPr lang="en-US" dirty="0"/>
                        <a:t>Company with fine of Rs. 1000 per day </a:t>
                      </a:r>
                      <a:r>
                        <a:rPr lang="en-US" dirty="0" err="1"/>
                        <a:t>upto</a:t>
                      </a:r>
                      <a:r>
                        <a:rPr lang="en-US" dirty="0"/>
                        <a:t> 10 lakhs and every Director Rs. 1 lakh</a:t>
                      </a:r>
                      <a:endParaRPr lang="en-IN" dirty="0"/>
                    </a:p>
                  </a:txBody>
                  <a:tcPr/>
                </a:tc>
                <a:extLst>
                  <a:ext uri="{0D108BD9-81ED-4DB2-BD59-A6C34878D82A}">
                    <a16:rowId xmlns:a16="http://schemas.microsoft.com/office/drawing/2014/main" val="217371053"/>
                  </a:ext>
                </a:extLst>
              </a:tr>
              <a:tr h="1238250">
                <a:tc>
                  <a:txBody>
                    <a:bodyPr/>
                    <a:lstStyle/>
                    <a:p>
                      <a:r>
                        <a:rPr lang="en-US" dirty="0"/>
                        <a:t>Section 139 – Appointment of Auditors</a:t>
                      </a:r>
                      <a:endParaRPr lang="en-IN" dirty="0"/>
                    </a:p>
                  </a:txBody>
                  <a:tcPr/>
                </a:tc>
                <a:tc>
                  <a:txBody>
                    <a:bodyPr/>
                    <a:lstStyle/>
                    <a:p>
                      <a:pPr marL="0" indent="0">
                        <a:buNone/>
                      </a:pPr>
                      <a:r>
                        <a:rPr lang="en-US" dirty="0"/>
                        <a:t>Company shall not appoint – If individual auditor, more than a term of five year and if auditor firm, more than 2 terms of five years</a:t>
                      </a:r>
                      <a:endParaRPr lang="en-IN" dirty="0"/>
                    </a:p>
                  </a:txBody>
                  <a:tcPr/>
                </a:tc>
                <a:tc>
                  <a:txBody>
                    <a:bodyPr/>
                    <a:lstStyle/>
                    <a:p>
                      <a:endParaRPr lang="en-IN" dirty="0"/>
                    </a:p>
                  </a:txBody>
                  <a:tcPr/>
                </a:tc>
                <a:tc>
                  <a:txBody>
                    <a:bodyPr/>
                    <a:lstStyle/>
                    <a:p>
                      <a:r>
                        <a:rPr lang="en-US" dirty="0"/>
                        <a:t>Company with fine </a:t>
                      </a:r>
                      <a:r>
                        <a:rPr lang="en-US" dirty="0" err="1"/>
                        <a:t>upto</a:t>
                      </a:r>
                      <a:r>
                        <a:rPr lang="en-US" dirty="0"/>
                        <a:t> Rs. 5 Lakhs and ever officer Imprisonment of 1 year or penalty </a:t>
                      </a:r>
                      <a:r>
                        <a:rPr lang="en-US" dirty="0" err="1"/>
                        <a:t>upto</a:t>
                      </a:r>
                      <a:r>
                        <a:rPr lang="en-US" dirty="0"/>
                        <a:t> 1 lakh or both</a:t>
                      </a:r>
                      <a:endParaRPr lang="en-IN" dirty="0"/>
                    </a:p>
                  </a:txBody>
                  <a:tcPr/>
                </a:tc>
                <a:extLst>
                  <a:ext uri="{0D108BD9-81ED-4DB2-BD59-A6C34878D82A}">
                    <a16:rowId xmlns:a16="http://schemas.microsoft.com/office/drawing/2014/main" val="1820503429"/>
                  </a:ext>
                </a:extLst>
              </a:tr>
              <a:tr h="2095500">
                <a:tc>
                  <a:txBody>
                    <a:bodyPr/>
                    <a:lstStyle/>
                    <a:p>
                      <a:r>
                        <a:rPr lang="en-US" dirty="0"/>
                        <a:t>Section 148 (1) – Maintenance of Cost Record</a:t>
                      </a:r>
                      <a:endParaRPr lang="en-IN" dirty="0"/>
                    </a:p>
                  </a:txBody>
                  <a:tcPr/>
                </a:tc>
                <a:tc>
                  <a:txBody>
                    <a:bodyPr/>
                    <a:lstStyle/>
                    <a:p>
                      <a:pPr marL="342900" indent="-342900">
                        <a:buAutoNum type="arabicPeriod"/>
                      </a:pPr>
                      <a:r>
                        <a:rPr lang="en-US" dirty="0"/>
                        <a:t>Every Company who’s product are falling if under the defined category and overall turnover is more than Rs. 35 Crore maintenance of Cost record is mandatory</a:t>
                      </a:r>
                    </a:p>
                    <a:p>
                      <a:pPr marL="342900" indent="-342900">
                        <a:buAutoNum type="arabicPeriod"/>
                      </a:pPr>
                      <a:r>
                        <a:rPr lang="en-US" dirty="0"/>
                        <a:t>If overall turnover for the products falling under the category B is more than Rs. 100 </a:t>
                      </a:r>
                      <a:r>
                        <a:rPr lang="en-US" dirty="0" err="1"/>
                        <a:t>cr</a:t>
                      </a:r>
                      <a:r>
                        <a:rPr lang="en-US" dirty="0"/>
                        <a:t> appointment of Cost Auditor is mandatory</a:t>
                      </a:r>
                      <a:endParaRPr lang="en-IN" dirty="0"/>
                    </a:p>
                  </a:txBody>
                  <a:tcPr/>
                </a:tc>
                <a:tc>
                  <a:txBody>
                    <a:bodyPr/>
                    <a:lstStyle/>
                    <a:p>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Company with fine </a:t>
                      </a:r>
                      <a:r>
                        <a:rPr lang="en-US" dirty="0" err="1"/>
                        <a:t>upto</a:t>
                      </a:r>
                      <a:r>
                        <a:rPr lang="en-US" dirty="0"/>
                        <a:t> Rs. 5 Lakhs and ever officer Imprisonment of 1 year or penalty </a:t>
                      </a:r>
                      <a:r>
                        <a:rPr lang="en-US" dirty="0" err="1"/>
                        <a:t>upto</a:t>
                      </a:r>
                      <a:r>
                        <a:rPr lang="en-US" dirty="0"/>
                        <a:t> 1 lakh or both</a:t>
                      </a:r>
                      <a:endParaRPr lang="en-IN" dirty="0"/>
                    </a:p>
                    <a:p>
                      <a:endParaRPr lang="en-IN" dirty="0"/>
                    </a:p>
                  </a:txBody>
                  <a:tcPr/>
                </a:tc>
                <a:extLst>
                  <a:ext uri="{0D108BD9-81ED-4DB2-BD59-A6C34878D82A}">
                    <a16:rowId xmlns:a16="http://schemas.microsoft.com/office/drawing/2014/main" val="536404793"/>
                  </a:ext>
                </a:extLst>
              </a:tr>
            </a:tbl>
          </a:graphicData>
        </a:graphic>
      </p:graphicFrame>
    </p:spTree>
    <p:extLst>
      <p:ext uri="{BB962C8B-B14F-4D97-AF65-F5344CB8AC3E}">
        <p14:creationId xmlns:p14="http://schemas.microsoft.com/office/powerpoint/2010/main" val="4753542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1696</TotalTime>
  <Words>3199</Words>
  <Application>Microsoft Office PowerPoint</Application>
  <PresentationFormat>Widescreen</PresentationFormat>
  <Paragraphs>228</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Compliance Management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Compliance Management</dc:title>
  <dc:creator>Vasudev</dc:creator>
  <cp:lastModifiedBy>Vasudev</cp:lastModifiedBy>
  <cp:revision>75</cp:revision>
  <dcterms:created xsi:type="dcterms:W3CDTF">2018-11-23T06:42:02Z</dcterms:created>
  <dcterms:modified xsi:type="dcterms:W3CDTF">2018-12-27T10:29:14Z</dcterms:modified>
</cp:coreProperties>
</file>