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4" r:id="rId13"/>
    <p:sldId id="285" r:id="rId14"/>
    <p:sldId id="268" r:id="rId15"/>
    <p:sldId id="269" r:id="rId16"/>
    <p:sldId id="270" r:id="rId17"/>
    <p:sldId id="271" r:id="rId18"/>
    <p:sldId id="272" r:id="rId19"/>
    <p:sldId id="286" r:id="rId20"/>
    <p:sldId id="287" r:id="rId21"/>
    <p:sldId id="273" r:id="rId22"/>
    <p:sldId id="274" r:id="rId23"/>
    <p:sldId id="288" r:id="rId24"/>
    <p:sldId id="275" r:id="rId25"/>
    <p:sldId id="293" r:id="rId26"/>
    <p:sldId id="280" r:id="rId27"/>
    <p:sldId id="281" r:id="rId28"/>
    <p:sldId id="282" r:id="rId29"/>
    <p:sldId id="290" r:id="rId30"/>
    <p:sldId id="283" r:id="rId31"/>
    <p:sldId id="276" r:id="rId32"/>
    <p:sldId id="27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0EC35D9-AE5A-4EDA-AAD7-A199AE0D2759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68ECE41-2290-4272-9467-6B77E6811F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533400"/>
            <a:ext cx="6480048" cy="2301240"/>
          </a:xfrm>
        </p:spPr>
        <p:txBody>
          <a:bodyPr/>
          <a:lstStyle/>
          <a:p>
            <a:r>
              <a:rPr lang="en-US" i="1" dirty="0" smtClean="0"/>
              <a:t>The Negotiable Instruments Act 1881</a:t>
            </a:r>
            <a:endParaRPr lang="en-US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648200" y="43434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   CA. SAYANTAN  BASU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Presumptions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/>
              <a:t>Consideration </a:t>
            </a:r>
            <a:r>
              <a:rPr lang="en-US" dirty="0" smtClean="0"/>
              <a:t>:</a:t>
            </a:r>
          </a:p>
          <a:p>
            <a:r>
              <a:rPr lang="en-US" dirty="0" smtClean="0"/>
              <a:t>Every negotiable instrument is deemed to have been drawn and accepted , endorsed, negotiated, or transferred for consideration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b="1" u="sng" dirty="0" smtClean="0"/>
              <a:t>Date</a:t>
            </a:r>
            <a:r>
              <a:rPr lang="en-US" dirty="0" smtClean="0"/>
              <a:t> : </a:t>
            </a:r>
          </a:p>
          <a:p>
            <a:r>
              <a:rPr lang="en-US" dirty="0" smtClean="0"/>
              <a:t>Every negotiable instrument must bear the date on which it is made or drawn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Acceptance</a:t>
            </a:r>
            <a:r>
              <a:rPr lang="en-US" dirty="0" smtClean="0"/>
              <a:t> : Every Bill of exchange was accepted within a reasonable time after the date mentioned therein and before the date of its maturity</a:t>
            </a:r>
          </a:p>
          <a:p>
            <a:endParaRPr lang="en-US" dirty="0"/>
          </a:p>
          <a:p>
            <a:r>
              <a:rPr lang="en-US" b="1" u="sng" dirty="0" smtClean="0"/>
              <a:t>Transfer</a:t>
            </a:r>
            <a:r>
              <a:rPr lang="en-US" dirty="0" smtClean="0"/>
              <a:t> :</a:t>
            </a:r>
          </a:p>
          <a:p>
            <a:r>
              <a:rPr lang="en-US" dirty="0" smtClean="0"/>
              <a:t>Every transfer should be made before the expiry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Promissory Note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40508" y="1600200"/>
            <a:ext cx="350098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Egs</a:t>
            </a:r>
            <a:r>
              <a:rPr lang="en-US" dirty="0" smtClean="0"/>
              <a:t> of Promissory Note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6858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Promissory Note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promissory note is an instrument in writing  (not being a part of a bank note or a currency – note) containing an unconditional undertaking, signed by the maker to pay a certain sum of money to, or to the order of a certain person or to the bearer  of the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153400" cy="5287963"/>
          </a:xfrm>
        </p:spPr>
        <p:txBody>
          <a:bodyPr/>
          <a:lstStyle/>
          <a:p>
            <a:r>
              <a:rPr lang="en-US" dirty="0" smtClean="0"/>
              <a:t>Examples :</a:t>
            </a:r>
          </a:p>
          <a:p>
            <a:r>
              <a:rPr lang="en-US" dirty="0" smtClean="0"/>
              <a:t>“ I promise to pay B or order Rs 500/-”</a:t>
            </a:r>
          </a:p>
          <a:p>
            <a:r>
              <a:rPr lang="en-US" dirty="0" smtClean="0"/>
              <a:t>“I promise to pay Rs 500 and all other sums which shall be due to him”</a:t>
            </a:r>
          </a:p>
          <a:p>
            <a:r>
              <a:rPr lang="en-US" dirty="0" smtClean="0"/>
              <a:t>“I promise to pay Rs 500 on D’s death , provided D leaves me enough to pay that sum”.</a:t>
            </a:r>
          </a:p>
          <a:p>
            <a:r>
              <a:rPr lang="en-US" dirty="0" smtClean="0"/>
              <a:t>“ I promise to pay Rs 500/- and to deliver to him my black  horse on 1</a:t>
            </a:r>
            <a:r>
              <a:rPr lang="en-US" baseline="30000" dirty="0" smtClean="0"/>
              <a:t>st</a:t>
            </a:r>
            <a:r>
              <a:rPr lang="en-US" dirty="0" smtClean="0"/>
              <a:t> January next”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Essentials of Promissory 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Writing</a:t>
            </a:r>
            <a:r>
              <a:rPr lang="en-US" dirty="0" smtClean="0"/>
              <a:t> : A promissory note must be in writing. Writing includes print and typewriting</a:t>
            </a:r>
          </a:p>
          <a:p>
            <a:r>
              <a:rPr lang="en-US" b="1" u="sng" dirty="0" smtClean="0"/>
              <a:t>Promise to pay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It must contain an Undertaking or promise to pay. Thus a mere acknowledgement of debt is not sufficient. Notice that the use of the word ‘promise’ is not essential to constitute an instrument as a promissory note . </a:t>
            </a:r>
            <a:r>
              <a:rPr lang="en-US" u="sng" dirty="0" smtClean="0"/>
              <a:t>Promise should be to pay money only and that should be certain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Essentials of Promissory Note (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Signed by the maker </a:t>
            </a:r>
            <a:r>
              <a:rPr lang="en-US" dirty="0" smtClean="0"/>
              <a:t>: </a:t>
            </a:r>
          </a:p>
          <a:p>
            <a:r>
              <a:rPr lang="en-US" dirty="0" smtClean="0"/>
              <a:t>The promissory note must be signed by the maker otherwise it has no effect</a:t>
            </a:r>
          </a:p>
          <a:p>
            <a:endParaRPr lang="en-US" dirty="0" smtClean="0"/>
          </a:p>
          <a:p>
            <a:r>
              <a:rPr lang="en-US" b="1" u="sng" dirty="0" smtClean="0"/>
              <a:t>Parties</a:t>
            </a:r>
            <a:r>
              <a:rPr lang="en-US" dirty="0" smtClean="0"/>
              <a:t> :</a:t>
            </a:r>
          </a:p>
          <a:p>
            <a:r>
              <a:rPr lang="en-US" dirty="0" smtClean="0"/>
              <a:t>There are 2 parties involved </a:t>
            </a:r>
            <a:r>
              <a:rPr lang="en-US" dirty="0" err="1" smtClean="0"/>
              <a:t>ie</a:t>
            </a:r>
            <a:r>
              <a:rPr lang="en-US" dirty="0" smtClean="0"/>
              <a:t> maker and the payee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Essentials of Promissory Note (</a:t>
            </a:r>
            <a:r>
              <a:rPr lang="en-US" dirty="0" err="1" smtClean="0"/>
              <a:t>Cond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It must be duly stamped under the Indian Stamp Act</a:t>
            </a:r>
          </a:p>
          <a:p>
            <a:r>
              <a:rPr lang="en-US" dirty="0" smtClean="0"/>
              <a:t>It means that the stamps of the requisite amount must have been affixed on the instrument . A </a:t>
            </a:r>
            <a:r>
              <a:rPr lang="en-US" dirty="0" err="1" smtClean="0"/>
              <a:t>promisory</a:t>
            </a:r>
            <a:r>
              <a:rPr lang="en-US" dirty="0" smtClean="0"/>
              <a:t> note which is not so stamped is a nullity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 of Exchange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7620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The word negotiable means transferable from one person to another and the term instrument means any written document by which a right is created  in </a:t>
            </a:r>
            <a:r>
              <a:rPr lang="en-US" dirty="0" err="1" smtClean="0"/>
              <a:t>favour</a:t>
            </a:r>
            <a:r>
              <a:rPr lang="en-US" dirty="0" smtClean="0"/>
              <a:t> of some person. Thus the negotiable instrument is a document by which the right vested in a person can be transferred to another person in accordance with the Negotiable Instruments Act 1881.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 of Exchange 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726" y="1219200"/>
            <a:ext cx="776727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 of Exchange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A bill of exchange is defined as an instrument in writing containing an unconditional </a:t>
            </a:r>
            <a:r>
              <a:rPr lang="en-US" b="1" u="sng" dirty="0" smtClean="0">
                <a:solidFill>
                  <a:srgbClr val="FF0000"/>
                </a:solidFill>
              </a:rPr>
              <a:t>order </a:t>
            </a:r>
            <a:r>
              <a:rPr lang="en-US" dirty="0" smtClean="0"/>
              <a:t>signed by the maker, </a:t>
            </a:r>
            <a:r>
              <a:rPr lang="en-US" b="1" u="sng" dirty="0" smtClean="0">
                <a:solidFill>
                  <a:srgbClr val="FF0000"/>
                </a:solidFill>
              </a:rPr>
              <a:t>directing  a certain person</a:t>
            </a:r>
            <a:r>
              <a:rPr lang="en-US" dirty="0" smtClean="0"/>
              <a:t> to pay a certain sum of money only to or to the order of a certain person or to the bearer of the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Characteristic of Bills of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It must be in writing</a:t>
            </a:r>
          </a:p>
          <a:p>
            <a:r>
              <a:rPr lang="en-US" dirty="0" smtClean="0"/>
              <a:t>It must contain an order to pay and a promise or request</a:t>
            </a:r>
          </a:p>
          <a:p>
            <a:r>
              <a:rPr lang="en-US" dirty="0" smtClean="0"/>
              <a:t>The order must be unconditional</a:t>
            </a:r>
          </a:p>
          <a:p>
            <a:r>
              <a:rPr lang="en-US" dirty="0" smtClean="0"/>
              <a:t>There must be  3 parties </a:t>
            </a:r>
            <a:r>
              <a:rPr lang="en-US" dirty="0" err="1" smtClean="0"/>
              <a:t>ie</a:t>
            </a:r>
            <a:r>
              <a:rPr lang="en-US" dirty="0" smtClean="0"/>
              <a:t> : drawer, </a:t>
            </a:r>
            <a:r>
              <a:rPr lang="en-US" dirty="0" err="1" smtClean="0"/>
              <a:t>drawee</a:t>
            </a:r>
            <a:r>
              <a:rPr lang="en-US" dirty="0" smtClean="0"/>
              <a:t>, and payee </a:t>
            </a:r>
          </a:p>
          <a:p>
            <a:r>
              <a:rPr lang="en-US" dirty="0" smtClean="0"/>
              <a:t>The parties must be certain</a:t>
            </a:r>
          </a:p>
          <a:p>
            <a:r>
              <a:rPr lang="en-US" dirty="0" smtClean="0"/>
              <a:t>It must be signed by the drawer </a:t>
            </a:r>
          </a:p>
          <a:p>
            <a:r>
              <a:rPr lang="en-US" dirty="0" smtClean="0"/>
              <a:t>Number, date and place are not essential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Cheque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12556"/>
            <a:ext cx="7467600" cy="310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Cheque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 </a:t>
            </a:r>
            <a:r>
              <a:rPr lang="en-US" dirty="0" err="1" smtClean="0"/>
              <a:t>cheque</a:t>
            </a:r>
            <a:r>
              <a:rPr lang="en-US" dirty="0" smtClean="0"/>
              <a:t> is defined as a bill of exchange drawn on a specified banker and not expressed to be payable otherwise than on demand</a:t>
            </a:r>
          </a:p>
          <a:p>
            <a:r>
              <a:rPr lang="en-US" dirty="0" smtClean="0"/>
              <a:t>Thus a </a:t>
            </a:r>
            <a:r>
              <a:rPr lang="en-US" dirty="0" err="1" smtClean="0"/>
              <a:t>cheque</a:t>
            </a:r>
            <a:r>
              <a:rPr lang="en-US" dirty="0" smtClean="0"/>
              <a:t> is a bill of exchange with 2 added features:</a:t>
            </a:r>
          </a:p>
          <a:p>
            <a:r>
              <a:rPr lang="en-US" dirty="0" smtClean="0"/>
              <a:t>It must be drawn on a specified banker &amp; </a:t>
            </a:r>
          </a:p>
          <a:p>
            <a:r>
              <a:rPr lang="en-US" dirty="0" smtClean="0"/>
              <a:t>It is always payable on demand and not otherwise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Crossed </a:t>
            </a:r>
            <a:r>
              <a:rPr lang="en-US" dirty="0" err="1" smtClean="0"/>
              <a:t>Cheque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8305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of the </a:t>
            </a:r>
            <a:r>
              <a:rPr lang="en-US" dirty="0" err="1" smtClean="0"/>
              <a:t>Cheque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Crossing of a </a:t>
            </a:r>
            <a:r>
              <a:rPr lang="en-US" dirty="0" err="1" smtClean="0"/>
              <a:t>cheque</a:t>
            </a:r>
            <a:r>
              <a:rPr lang="en-US" dirty="0" smtClean="0"/>
              <a:t> is a unique feature associated with a </a:t>
            </a:r>
            <a:r>
              <a:rPr lang="en-US" dirty="0" err="1" smtClean="0"/>
              <a:t>cheque</a:t>
            </a:r>
            <a:r>
              <a:rPr lang="en-US" dirty="0" smtClean="0"/>
              <a:t> affecting to a certain extent the obligation of the paying Banker and also its negotiable Character.</a:t>
            </a:r>
          </a:p>
          <a:p>
            <a:r>
              <a:rPr lang="en-US" dirty="0" smtClean="0"/>
              <a:t>Crossing of a </a:t>
            </a:r>
            <a:r>
              <a:rPr lang="en-US" dirty="0" err="1" smtClean="0"/>
              <a:t>Cheque</a:t>
            </a:r>
            <a:r>
              <a:rPr lang="en-US" dirty="0" smtClean="0"/>
              <a:t> is a direction to a particular Banker by the Drawer that Payment should not be made across the Counter. The payment on the crossed </a:t>
            </a:r>
            <a:r>
              <a:rPr lang="en-US" dirty="0" err="1" smtClean="0"/>
              <a:t>Cheque</a:t>
            </a:r>
            <a:r>
              <a:rPr lang="en-US" dirty="0" smtClean="0"/>
              <a:t> can be collected only through a Banker.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Crossing of the </a:t>
            </a:r>
            <a:r>
              <a:rPr lang="en-US" dirty="0" err="1" smtClean="0"/>
              <a:t>Cheque</a:t>
            </a:r>
            <a:r>
              <a:rPr lang="en-US" dirty="0" smtClean="0"/>
              <a:t> is affected by drawing two parallel Transverse lines 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Cheque</a:t>
            </a:r>
            <a:r>
              <a:rPr lang="en-US" dirty="0" smtClean="0"/>
              <a:t> that is not crossed is an open </a:t>
            </a:r>
            <a:r>
              <a:rPr lang="en-US" dirty="0" err="1" smtClean="0"/>
              <a:t>Cheque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can cross a </a:t>
            </a:r>
            <a:r>
              <a:rPr lang="en-US" dirty="0" err="1" smtClean="0"/>
              <a:t>Cheque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The drawer of a </a:t>
            </a:r>
            <a:r>
              <a:rPr lang="en-US" dirty="0" err="1" smtClean="0"/>
              <a:t>Cheque</a:t>
            </a:r>
            <a:endParaRPr lang="en-US" dirty="0" smtClean="0"/>
          </a:p>
          <a:p>
            <a:r>
              <a:rPr lang="en-US" dirty="0" smtClean="0"/>
              <a:t>2. Holder of the </a:t>
            </a:r>
            <a:r>
              <a:rPr lang="en-US" dirty="0" err="1" smtClean="0"/>
              <a:t>Cheque</a:t>
            </a:r>
            <a:endParaRPr lang="en-US" dirty="0" smtClean="0"/>
          </a:p>
          <a:p>
            <a:r>
              <a:rPr lang="en-US" dirty="0" smtClean="0"/>
              <a:t>3.The Banker in whose </a:t>
            </a:r>
            <a:r>
              <a:rPr lang="en-US" dirty="0" err="1" smtClean="0"/>
              <a:t>favour</a:t>
            </a:r>
            <a:r>
              <a:rPr lang="en-US" dirty="0" smtClean="0"/>
              <a:t> the </a:t>
            </a:r>
            <a:r>
              <a:rPr lang="en-US" dirty="0" err="1" smtClean="0"/>
              <a:t>cheque</a:t>
            </a:r>
            <a:r>
              <a:rPr lang="en-US" dirty="0" smtClean="0"/>
              <a:t> has been crossed specially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 </a:t>
            </a:r>
            <a:r>
              <a:rPr lang="en-US" b="1" dirty="0"/>
              <a:t>Crossed </a:t>
            </a:r>
            <a:r>
              <a:rPr lang="en-US" b="1" dirty="0" err="1"/>
              <a:t>Cheque</a:t>
            </a:r>
            <a:r>
              <a:rPr lang="en-US" b="1" dirty="0"/>
              <a:t> is Safer Than A Bearer </a:t>
            </a:r>
            <a:r>
              <a:rPr lang="en-US" b="1" dirty="0" err="1"/>
              <a:t>Cheque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When a </a:t>
            </a:r>
            <a:r>
              <a:rPr lang="en-US" dirty="0" err="1" smtClean="0"/>
              <a:t>cheque</a:t>
            </a:r>
            <a:r>
              <a:rPr lang="en-US" dirty="0" smtClean="0"/>
              <a:t> is crossed, the holder thereof cannot </a:t>
            </a:r>
            <a:r>
              <a:rPr lang="en-US" dirty="0" err="1" smtClean="0"/>
              <a:t>encash</a:t>
            </a:r>
            <a:r>
              <a:rPr lang="en-US" dirty="0" smtClean="0"/>
              <a:t> it at the counter of the bank. Encashment at the counter of the bank is possible only in the case of an open </a:t>
            </a:r>
            <a:r>
              <a:rPr lang="en-US" dirty="0" err="1" smtClean="0"/>
              <a:t>cheque</a:t>
            </a:r>
            <a:r>
              <a:rPr lang="en-US" dirty="0" smtClean="0"/>
              <a:t>, i.e. a bearer </a:t>
            </a:r>
            <a:r>
              <a:rPr lang="en-US" dirty="0" err="1" smtClean="0"/>
              <a:t>cheque</a:t>
            </a:r>
            <a:r>
              <a:rPr lang="en-US" dirty="0" smtClean="0"/>
              <a:t> or an uncrossed </a:t>
            </a:r>
            <a:r>
              <a:rPr lang="en-US" dirty="0" err="1" smtClean="0"/>
              <a:t>cheque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The holder of a crossed </a:t>
            </a:r>
            <a:r>
              <a:rPr lang="en-US" dirty="0" err="1" smtClean="0"/>
              <a:t>cheque</a:t>
            </a:r>
            <a:r>
              <a:rPr lang="en-US" dirty="0" smtClean="0"/>
              <a:t> has to present the same to his bank for collecting its amount from the </a:t>
            </a:r>
            <a:r>
              <a:rPr lang="en-US" dirty="0" err="1" smtClean="0"/>
              <a:t>drawee</a:t>
            </a:r>
            <a:r>
              <a:rPr lang="en-US" dirty="0" smtClean="0"/>
              <a:t> bank. When the amount of the </a:t>
            </a:r>
            <a:r>
              <a:rPr lang="en-US" dirty="0" err="1" smtClean="0"/>
              <a:t>cheque</a:t>
            </a:r>
            <a:r>
              <a:rPr lang="en-US" dirty="0" smtClean="0"/>
              <a:t> is collected, the account of the holder is credited. Thus, it is possible to trace the party receiving the amount of the </a:t>
            </a:r>
            <a:r>
              <a:rPr lang="en-US" dirty="0" err="1" smtClean="0"/>
              <a:t>cheque</a:t>
            </a:r>
            <a:r>
              <a:rPr lang="en-US" dirty="0" smtClean="0"/>
              <a:t>. This is not so in the case of a bearer </a:t>
            </a:r>
            <a:r>
              <a:rPr lang="en-US" dirty="0" err="1" smtClean="0"/>
              <a:t>cheque</a:t>
            </a:r>
            <a:r>
              <a:rPr lang="en-US" dirty="0" smtClean="0"/>
              <a:t> because a bearer </a:t>
            </a:r>
            <a:r>
              <a:rPr lang="en-US" dirty="0" err="1" smtClean="0"/>
              <a:t>cheque</a:t>
            </a:r>
            <a:r>
              <a:rPr lang="en-US" dirty="0" smtClean="0"/>
              <a:t> can be </a:t>
            </a:r>
            <a:r>
              <a:rPr lang="en-US" dirty="0" err="1" smtClean="0"/>
              <a:t>encashed</a:t>
            </a:r>
            <a:r>
              <a:rPr lang="en-US" dirty="0" smtClean="0"/>
              <a:t> by anybody who presents it at the counter of the bank. Crossing, therefore, gives protection against payment of a </a:t>
            </a:r>
            <a:r>
              <a:rPr lang="en-US" dirty="0" err="1" smtClean="0"/>
              <a:t>cheque</a:t>
            </a:r>
            <a:r>
              <a:rPr lang="en-US" dirty="0" smtClean="0"/>
              <a:t> to wrong parties.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term Negotiable Instrument has been defined as “Negotiable Instrument means a promissory note, bill of exchange, or </a:t>
            </a:r>
            <a:r>
              <a:rPr lang="en-US" dirty="0" err="1" smtClean="0"/>
              <a:t>cheque</a:t>
            </a:r>
            <a:r>
              <a:rPr lang="en-US" dirty="0" smtClean="0"/>
              <a:t> payable either to order or to the bearer”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Dishonour</a:t>
            </a:r>
            <a:r>
              <a:rPr lang="en-US" dirty="0" smtClean="0"/>
              <a:t> of the </a:t>
            </a:r>
            <a:r>
              <a:rPr lang="en-US" dirty="0" err="1" smtClean="0"/>
              <a:t>Cheque</a:t>
            </a:r>
            <a:r>
              <a:rPr lang="en-US" dirty="0" smtClean="0"/>
              <a:t> on the grounds of Insufficiency of Funds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Section 138 to 142 of the Negotiable Instruments Act provide for Criminal Penalties in event of </a:t>
            </a:r>
            <a:r>
              <a:rPr lang="en-US" dirty="0" err="1" smtClean="0"/>
              <a:t>Dishonour</a:t>
            </a:r>
            <a:r>
              <a:rPr lang="en-US" dirty="0" smtClean="0"/>
              <a:t> of </a:t>
            </a:r>
            <a:r>
              <a:rPr lang="en-US" dirty="0" err="1" smtClean="0"/>
              <a:t>Cheques</a:t>
            </a:r>
            <a:r>
              <a:rPr lang="en-US" dirty="0" smtClean="0"/>
              <a:t> for Insufficiency of Funds. The drawer under Section 138 may be punished with imprisonment </a:t>
            </a:r>
            <a:r>
              <a:rPr lang="en-US" dirty="0" err="1" smtClean="0"/>
              <a:t>upto</a:t>
            </a:r>
            <a:r>
              <a:rPr lang="en-US" dirty="0" smtClean="0"/>
              <a:t> 2 years or with a fine twice the amount of the </a:t>
            </a:r>
            <a:r>
              <a:rPr lang="en-US" dirty="0" err="1" smtClean="0"/>
              <a:t>Cheque</a:t>
            </a:r>
            <a:r>
              <a:rPr lang="en-US" dirty="0" smtClean="0"/>
              <a:t> or with Both.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Distinction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err="1" smtClean="0"/>
              <a:t>Cheque</a:t>
            </a:r>
            <a:r>
              <a:rPr lang="en-US" u="sng" dirty="0" smtClean="0"/>
              <a:t> </a:t>
            </a:r>
            <a:endParaRPr lang="en-US" u="sn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u="sng" dirty="0" smtClean="0"/>
              <a:t>Bill of exchange 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It must be drawn only on Banker	</a:t>
            </a:r>
          </a:p>
          <a:p>
            <a:r>
              <a:rPr lang="en-US" dirty="0" smtClean="0"/>
              <a:t>The amount is always payable on demand 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 err="1" smtClean="0"/>
              <a:t>Cheque</a:t>
            </a:r>
            <a:r>
              <a:rPr lang="en-US" dirty="0" smtClean="0"/>
              <a:t> is not entitled to days of grace</a:t>
            </a:r>
          </a:p>
          <a:p>
            <a:r>
              <a:rPr lang="en-US" dirty="0" err="1" smtClean="0"/>
              <a:t>Cheque</a:t>
            </a:r>
            <a:r>
              <a:rPr lang="en-US" dirty="0" smtClean="0"/>
              <a:t> can be crossed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It can be drawn on any person including a Banker</a:t>
            </a:r>
          </a:p>
          <a:p>
            <a:r>
              <a:rPr lang="en-US" dirty="0" smtClean="0"/>
              <a:t>The amount may be payable on demand or after a specified time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usance</a:t>
            </a:r>
            <a:r>
              <a:rPr lang="en-US" dirty="0" smtClean="0"/>
              <a:t> ( time) bill is entitled to 3 days of grace.</a:t>
            </a:r>
          </a:p>
          <a:p>
            <a:r>
              <a:rPr lang="en-US" dirty="0" smtClean="0"/>
              <a:t>Crossing of Bill of Exchange is not possible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Distinction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Promissory Note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Bill of Exchange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There are 2 parties – Maker (Debtor) 	and the payee (Creditor) </a:t>
            </a:r>
          </a:p>
          <a:p>
            <a:endParaRPr lang="en-US" dirty="0"/>
          </a:p>
          <a:p>
            <a:r>
              <a:rPr lang="en-US" dirty="0" smtClean="0"/>
              <a:t>A note contains an unconditional promise by maker to pay the payee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There are 3 parties – The Drawer , the </a:t>
            </a:r>
            <a:r>
              <a:rPr lang="en-US" dirty="0" err="1" smtClean="0"/>
              <a:t>drawee</a:t>
            </a:r>
            <a:r>
              <a:rPr lang="en-US" dirty="0" smtClean="0"/>
              <a:t>, and the payee</a:t>
            </a:r>
          </a:p>
          <a:p>
            <a:endParaRPr lang="en-US" dirty="0"/>
          </a:p>
          <a:p>
            <a:r>
              <a:rPr lang="en-US" dirty="0" smtClean="0"/>
              <a:t>It contains an unconditional order to the </a:t>
            </a:r>
            <a:r>
              <a:rPr lang="en-US" dirty="0" err="1" smtClean="0"/>
              <a:t>drawee</a:t>
            </a:r>
            <a:r>
              <a:rPr lang="en-US" dirty="0" smtClean="0"/>
              <a:t> to pay according to the drawer’s  directors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instrument may be negotiable either by</a:t>
            </a:r>
          </a:p>
          <a:p>
            <a:r>
              <a:rPr lang="en-US" u="sng" dirty="0" smtClean="0"/>
              <a:t>Statute </a:t>
            </a:r>
            <a:r>
              <a:rPr lang="en-US" dirty="0" smtClean="0"/>
              <a:t>or</a:t>
            </a:r>
            <a:r>
              <a:rPr lang="en-US" u="sng" dirty="0" smtClean="0"/>
              <a:t> </a:t>
            </a:r>
          </a:p>
          <a:p>
            <a:r>
              <a:rPr lang="en-US" u="sng" dirty="0" smtClean="0"/>
              <a:t>By Usage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Statute</a:t>
            </a:r>
            <a:r>
              <a:rPr lang="en-US" dirty="0" smtClean="0"/>
              <a:t> : </a:t>
            </a:r>
          </a:p>
          <a:p>
            <a:r>
              <a:rPr lang="en-US" dirty="0" smtClean="0"/>
              <a:t>Promissory Notes , bills of exchange and </a:t>
            </a:r>
            <a:r>
              <a:rPr lang="en-US" dirty="0" err="1" smtClean="0"/>
              <a:t>cheques</a:t>
            </a:r>
            <a:r>
              <a:rPr lang="en-US" dirty="0" smtClean="0"/>
              <a:t> are negotiable instruments under Negotiable Instruments Act 1881 </a:t>
            </a:r>
            <a:r>
              <a:rPr lang="en-US" b="1" u="sng" dirty="0" smtClean="0"/>
              <a:t>OR</a:t>
            </a:r>
          </a:p>
          <a:p>
            <a:endParaRPr lang="en-US" b="1" u="sng" dirty="0"/>
          </a:p>
          <a:p>
            <a:r>
              <a:rPr lang="en-US" b="1" u="sng" dirty="0" smtClean="0"/>
              <a:t>By Usage : </a:t>
            </a:r>
            <a:r>
              <a:rPr lang="en-US" dirty="0" smtClean="0"/>
              <a:t>Bank Notes , Bank Drafts , </a:t>
            </a:r>
            <a:r>
              <a:rPr lang="en-US" dirty="0" smtClean="0">
                <a:solidFill>
                  <a:srgbClr val="FF0000"/>
                </a:solidFill>
              </a:rPr>
              <a:t>scripts</a:t>
            </a:r>
            <a:r>
              <a:rPr lang="en-US" dirty="0" smtClean="0"/>
              <a:t>, treasury Bills 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Main Features of Negotiable 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instrument is called negotiable if it possesses the following characteristic features: </a:t>
            </a:r>
          </a:p>
          <a:p>
            <a:r>
              <a:rPr lang="en-US" b="1" u="sng" dirty="0" smtClean="0"/>
              <a:t>Freely Transferable :</a:t>
            </a:r>
          </a:p>
          <a:p>
            <a:r>
              <a:rPr lang="en-US" b="1" u="sng" dirty="0" smtClean="0"/>
              <a:t>Transferability may be by </a:t>
            </a:r>
          </a:p>
          <a:p>
            <a:r>
              <a:rPr lang="en-US" dirty="0" smtClean="0"/>
              <a:t>Delivery</a:t>
            </a:r>
          </a:p>
          <a:p>
            <a:r>
              <a:rPr lang="en-US" dirty="0" smtClean="0"/>
              <a:t>By endorsement and Delivery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305800" cy="5287963"/>
          </a:xfrm>
        </p:spPr>
        <p:txBody>
          <a:bodyPr/>
          <a:lstStyle/>
          <a:p>
            <a:r>
              <a:rPr lang="en-US" dirty="0" smtClean="0"/>
              <a:t>Holder’s Title must be free from Defects: </a:t>
            </a:r>
          </a:p>
          <a:p>
            <a:pPr algn="just"/>
            <a:r>
              <a:rPr lang="en-US" dirty="0" smtClean="0"/>
              <a:t>The Holder of the negotiable instrument in due course acquires a good title not withstanding any defect in previous holder’s title. A  holder in due course is one who receives the instrument for value and without any notice as to the defect in title of the transferor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holder can sue in his own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</a:t>
            </a:r>
            <a:r>
              <a:rPr lang="en-US" dirty="0" err="1" smtClean="0"/>
              <a:t>chracteristic</a:t>
            </a:r>
            <a:r>
              <a:rPr lang="en-US" dirty="0" smtClean="0"/>
              <a:t> of a negotiable instrument is that the holder can sue on the instrument in his own name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4. A negotiable instrument can be transferred </a:t>
            </a:r>
            <a:r>
              <a:rPr lang="en-US" u="sng" dirty="0" err="1" smtClean="0">
                <a:solidFill>
                  <a:srgbClr val="FF0000"/>
                </a:solidFill>
              </a:rPr>
              <a:t>infinitium</a:t>
            </a:r>
            <a:r>
              <a:rPr lang="en-US" dirty="0" smtClean="0"/>
              <a:t> </a:t>
            </a:r>
            <a:r>
              <a:rPr lang="en-US" dirty="0" err="1" smtClean="0"/>
              <a:t>ie</a:t>
            </a:r>
            <a:r>
              <a:rPr lang="en-US" dirty="0" smtClean="0"/>
              <a:t> can be transferred any number of times till its maturity</a:t>
            </a:r>
          </a:p>
          <a:p>
            <a:endParaRPr lang="en-US" dirty="0"/>
          </a:p>
          <a:p>
            <a:r>
              <a:rPr lang="en-US" dirty="0" smtClean="0"/>
              <a:t>5. A negotiable instrument is subject to certain presumptions :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488</TotalTime>
  <Words>1272</Words>
  <Application>Microsoft Office PowerPoint</Application>
  <PresentationFormat>On-screen Show (4:3)</PresentationFormat>
  <Paragraphs>112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Technic</vt:lpstr>
      <vt:lpstr>The Negotiable Instruments Act 1881</vt:lpstr>
      <vt:lpstr>Introduction</vt:lpstr>
      <vt:lpstr>Slide 3</vt:lpstr>
      <vt:lpstr>Slide 4</vt:lpstr>
      <vt:lpstr>Slide 5</vt:lpstr>
      <vt:lpstr>Main Features of Negotiable Instrument</vt:lpstr>
      <vt:lpstr>Slide 7</vt:lpstr>
      <vt:lpstr>The holder can sue in his own name</vt:lpstr>
      <vt:lpstr>Slide 9</vt:lpstr>
      <vt:lpstr>Presumptions :</vt:lpstr>
      <vt:lpstr>Presumptions</vt:lpstr>
      <vt:lpstr>Promissory Note </vt:lpstr>
      <vt:lpstr>Egs of Promissory Note </vt:lpstr>
      <vt:lpstr>Promissory Note </vt:lpstr>
      <vt:lpstr>Slide 15</vt:lpstr>
      <vt:lpstr>Essentials of Promissory Note</vt:lpstr>
      <vt:lpstr>Essentials of Promissory Note (Contd)</vt:lpstr>
      <vt:lpstr>Essentials of Promissory Note (Cond)</vt:lpstr>
      <vt:lpstr>Bill of Exchange </vt:lpstr>
      <vt:lpstr>Bill of Exchange </vt:lpstr>
      <vt:lpstr>Bill of Exchange </vt:lpstr>
      <vt:lpstr>Characteristic of Bills of Exchange</vt:lpstr>
      <vt:lpstr>Cheque </vt:lpstr>
      <vt:lpstr>Cheque </vt:lpstr>
      <vt:lpstr>Crossed Cheque </vt:lpstr>
      <vt:lpstr>Crossing of the Cheque</vt:lpstr>
      <vt:lpstr>Slide 27</vt:lpstr>
      <vt:lpstr>Who can cross a Cheque </vt:lpstr>
      <vt:lpstr> A Crossed Cheque is Safer Than A Bearer Cheque </vt:lpstr>
      <vt:lpstr>Dishonour of the Cheque on the grounds of Insufficiency of Funds :</vt:lpstr>
      <vt:lpstr>Distinction </vt:lpstr>
      <vt:lpstr>Distinction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Nikhil Jawle</dc:creator>
  <cp:lastModifiedBy>ICA</cp:lastModifiedBy>
  <cp:revision>50</cp:revision>
  <dcterms:created xsi:type="dcterms:W3CDTF">2011-03-06T09:26:21Z</dcterms:created>
  <dcterms:modified xsi:type="dcterms:W3CDTF">2012-10-14T23:44:24Z</dcterms:modified>
</cp:coreProperties>
</file>