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7"/>
  </p:notesMasterIdLst>
  <p:sldIdLst>
    <p:sldId id="328" r:id="rId2"/>
    <p:sldId id="315" r:id="rId3"/>
    <p:sldId id="331" r:id="rId4"/>
    <p:sldId id="322" r:id="rId5"/>
    <p:sldId id="346" r:id="rId6"/>
    <p:sldId id="349" r:id="rId7"/>
    <p:sldId id="356" r:id="rId8"/>
    <p:sldId id="339" r:id="rId9"/>
    <p:sldId id="258" r:id="rId10"/>
    <p:sldId id="348" r:id="rId11"/>
    <p:sldId id="344" r:id="rId12"/>
    <p:sldId id="343" r:id="rId13"/>
    <p:sldId id="267" r:id="rId14"/>
    <p:sldId id="347" r:id="rId15"/>
    <p:sldId id="351" r:id="rId16"/>
    <p:sldId id="333" r:id="rId17"/>
    <p:sldId id="272" r:id="rId18"/>
    <p:sldId id="278" r:id="rId19"/>
    <p:sldId id="319" r:id="rId20"/>
    <p:sldId id="323" r:id="rId21"/>
    <p:sldId id="268" r:id="rId22"/>
    <p:sldId id="271" r:id="rId23"/>
    <p:sldId id="324" r:id="rId24"/>
    <p:sldId id="273" r:id="rId25"/>
    <p:sldId id="345" r:id="rId26"/>
    <p:sldId id="341" r:id="rId27"/>
    <p:sldId id="326" r:id="rId28"/>
    <p:sldId id="342" r:id="rId29"/>
    <p:sldId id="352" r:id="rId30"/>
    <p:sldId id="353" r:id="rId31"/>
    <p:sldId id="354" r:id="rId32"/>
    <p:sldId id="355" r:id="rId33"/>
    <p:sldId id="340" r:id="rId34"/>
    <p:sldId id="275" r:id="rId35"/>
    <p:sldId id="314" r:id="rId36"/>
    <p:sldId id="295" r:id="rId37"/>
    <p:sldId id="286" r:id="rId38"/>
    <p:sldId id="327" r:id="rId39"/>
    <p:sldId id="279" r:id="rId40"/>
    <p:sldId id="294" r:id="rId41"/>
    <p:sldId id="280" r:id="rId42"/>
    <p:sldId id="281" r:id="rId43"/>
    <p:sldId id="282" r:id="rId44"/>
    <p:sldId id="283" r:id="rId45"/>
    <p:sldId id="284" r:id="rId46"/>
    <p:sldId id="285" r:id="rId47"/>
    <p:sldId id="287" r:id="rId48"/>
    <p:sldId id="274" r:id="rId49"/>
    <p:sldId id="307" r:id="rId50"/>
    <p:sldId id="334" r:id="rId51"/>
    <p:sldId id="261" r:id="rId52"/>
    <p:sldId id="309" r:id="rId53"/>
    <p:sldId id="299" r:id="rId54"/>
    <p:sldId id="304" r:id="rId55"/>
    <p:sldId id="330"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3" d="100"/>
          <a:sy n="63" d="100"/>
        </p:scale>
        <p:origin x="-1374" y="-9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206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2EC3D0-BCA1-455D-B28E-0DE05A46E548}" type="datetimeFigureOut">
              <a:rPr lang="en-IN" smtClean="0"/>
              <a:pPr/>
              <a:t>08/12/2011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2DF975-1E0E-4895-B2CE-81CDA4029E2E}" type="slidenum">
              <a:rPr lang="en-IN" smtClean="0"/>
              <a:pPr/>
              <a:t>‹#›</a:t>
            </a:fld>
            <a:endParaRPr lang="en-IN"/>
          </a:p>
        </p:txBody>
      </p:sp>
    </p:spTree>
    <p:extLst>
      <p:ext uri="{BB962C8B-B14F-4D97-AF65-F5344CB8AC3E}">
        <p14:creationId xmlns="" xmlns:p14="http://schemas.microsoft.com/office/powerpoint/2010/main" val="1269367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62DF975-1E0E-4895-B2CE-81CDA4029E2E}" type="slidenum">
              <a:rPr lang="en-IN" smtClean="0"/>
              <a:pPr/>
              <a:t>2</a:t>
            </a:fld>
            <a:endParaRPr lang="en-IN"/>
          </a:p>
        </p:txBody>
      </p:sp>
    </p:spTree>
    <p:extLst>
      <p:ext uri="{BB962C8B-B14F-4D97-AF65-F5344CB8AC3E}">
        <p14:creationId xmlns="" xmlns:p14="http://schemas.microsoft.com/office/powerpoint/2010/main" val="125380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p>
            <a:pPr>
              <a:defRPr/>
            </a:pPr>
            <a:fld id="{44B82904-87F0-4C92-AA15-61B571A123C6}" type="slidenum">
              <a:rPr lang="en-US" smtClean="0">
                <a:latin typeface="Arial" pitchFamily="34" charset="0"/>
              </a:rPr>
              <a:pPr>
                <a:defRPr/>
              </a:pPr>
              <a:t>6</a:t>
            </a:fld>
            <a:endParaRPr lang="en-US" smtClean="0">
              <a:latin typeface="Arial" pitchFamily="34" charset="0"/>
            </a:endParaRPr>
          </a:p>
        </p:txBody>
      </p:sp>
      <p:sp>
        <p:nvSpPr>
          <p:cNvPr id="50179" name="Rectangle 2"/>
          <p:cNvSpPr>
            <a:spLocks noGrp="1" noRot="1" noChangeAspect="1" noChangeArrowheads="1" noTextEdit="1"/>
          </p:cNvSpPr>
          <p:nvPr>
            <p:ph type="sldImg"/>
          </p:nvPr>
        </p:nvSpPr>
        <p:spPr>
          <a:xfrm>
            <a:off x="1146175" y="685800"/>
            <a:ext cx="4572000" cy="3429000"/>
          </a:xfrm>
          <a:ln/>
        </p:spPr>
      </p:sp>
      <p:sp>
        <p:nvSpPr>
          <p:cNvPr id="50180" name="Rectangle 3"/>
          <p:cNvSpPr>
            <a:spLocks noGrp="1" noChangeArrowheads="1"/>
          </p:cNvSpPr>
          <p:nvPr>
            <p:ph type="body" idx="1"/>
          </p:nvPr>
        </p:nvSpPr>
        <p:spPr>
          <a:xfrm>
            <a:off x="913805" y="4343704"/>
            <a:ext cx="5030391" cy="411389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US" smtClean="0">
                <a:latin typeface="Arial" pitchFamily="34" charset="0"/>
              </a:rPr>
              <a:t>XBRL provides more than just XML Schema for addressing these problems; it provides XML Schema in connection with XML Link (or XLink) to provide multidimensionality.  The XBRL Item is connected to its label or machine definition via a schema concept; then XBRL goes beyond the use of Schema to link the element to a range of additional concepts: </a:t>
            </a:r>
          </a:p>
          <a:p>
            <a:pPr eaLnBrk="1" hangingPunct="1">
              <a:spcBef>
                <a:spcPct val="0"/>
              </a:spcBef>
            </a:pPr>
            <a:r>
              <a:rPr lang="en-US" smtClean="0">
                <a:latin typeface="Arial" pitchFamily="34" charset="0"/>
              </a:rPr>
              <a:t>Presentation – providing a human readable label…..in this case with English, French, German, Dutch, Chinese, Japan, Russian, and Ukrainian presentation alternatives for this item label.</a:t>
            </a:r>
          </a:p>
          <a:p>
            <a:pPr eaLnBrk="1" hangingPunct="1">
              <a:spcBef>
                <a:spcPct val="0"/>
              </a:spcBef>
            </a:pPr>
            <a:r>
              <a:rPr lang="en-US" smtClean="0">
                <a:latin typeface="Arial" pitchFamily="34" charset="0"/>
              </a:rPr>
              <a:t>Reference – can be any other concept such as reference materials, business process guidance, a Web service or even another business rule.</a:t>
            </a:r>
          </a:p>
          <a:p>
            <a:pPr eaLnBrk="1" hangingPunct="1">
              <a:spcBef>
                <a:spcPct val="0"/>
              </a:spcBef>
            </a:pPr>
            <a:r>
              <a:rPr lang="en-US" smtClean="0">
                <a:latin typeface="Arial" pitchFamily="34" charset="0"/>
              </a:rPr>
              <a:t>Calculation – provides an internal mathematical check or validation on the item.</a:t>
            </a:r>
          </a:p>
          <a:p>
            <a:pPr eaLnBrk="1" hangingPunct="1">
              <a:spcBef>
                <a:spcPct val="0"/>
              </a:spcBef>
            </a:pPr>
            <a:r>
              <a:rPr lang="en-US" smtClean="0">
                <a:latin typeface="Arial" pitchFamily="34" charset="0"/>
              </a:rPr>
              <a:t>Context – provides the item with transferable context around currency, period, nature (actual, budgeted, forecasted, etc.).</a:t>
            </a:r>
          </a:p>
          <a:p>
            <a:pPr eaLnBrk="1" hangingPunct="1">
              <a:spcBef>
                <a:spcPct val="0"/>
              </a:spcBef>
            </a:pPr>
            <a:endParaRPr lang="en-US" smtClean="0">
              <a:latin typeface="Arial" pitchFamily="34" charset="0"/>
            </a:endParaRPr>
          </a:p>
          <a:p>
            <a:pPr eaLnBrk="1" hangingPunct="1">
              <a:spcBef>
                <a:spcPct val="0"/>
              </a:spcBef>
            </a:pPr>
            <a:r>
              <a:rPr lang="en-US" smtClean="0">
                <a:latin typeface="Arial" pitchFamily="34" charset="0"/>
              </a:rPr>
              <a:t>The combination of XML Schema and XML Link provide the data with significant standardization and validation context that can be shared across applications, platforms and entities via domain level taxonomies.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pPr eaLnBrk="1" hangingPunct="1"/>
            <a:endParaRPr lang="en-US" smtClean="0">
              <a:latin typeface="Arial" pitchFamily="34" charset="0"/>
            </a:endParaRPr>
          </a:p>
        </p:txBody>
      </p:sp>
      <p:sp>
        <p:nvSpPr>
          <p:cNvPr id="45060" name="Slide Number Placeholder 3"/>
          <p:cNvSpPr>
            <a:spLocks noGrp="1"/>
          </p:cNvSpPr>
          <p:nvPr>
            <p:ph type="sldNum" sz="quarter" idx="5"/>
          </p:nvPr>
        </p:nvSpPr>
        <p:spPr/>
        <p:txBody>
          <a:bodyPr/>
          <a:lstStyle/>
          <a:p>
            <a:pPr>
              <a:defRPr/>
            </a:pPr>
            <a:fld id="{DBC918E6-0C4F-4CD9-B802-40A8064B479A}" type="slidenum">
              <a:rPr lang="en-US" smtClean="0">
                <a:latin typeface="Arial" pitchFamily="34" charset="0"/>
              </a:rPr>
              <a:pPr>
                <a:defRPr/>
              </a:pPr>
              <a:t>7</a:t>
            </a:fld>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438847"/>
            <a:ext cx="4176464" cy="1477985"/>
          </a:xfrm>
        </p:spPr>
        <p:txBody>
          <a:bodyPr/>
          <a:lstStyle>
            <a:lvl1pPr algn="r">
              <a:defRPr>
                <a:solidFill>
                  <a:schemeClr val="accent1"/>
                </a:solidFill>
              </a:defRPr>
            </a:lvl1pPr>
          </a:lstStyle>
          <a:p>
            <a:r>
              <a:rPr lang="en-IN" smtClean="0"/>
              <a:t>Click to edit Master title style</a:t>
            </a:r>
            <a:endParaRPr lang="en-IN" dirty="0"/>
          </a:p>
        </p:txBody>
      </p:sp>
      <p:sp>
        <p:nvSpPr>
          <p:cNvPr id="3" name="Subtitle 2"/>
          <p:cNvSpPr>
            <a:spLocks noGrp="1"/>
          </p:cNvSpPr>
          <p:nvPr>
            <p:ph type="subTitle" idx="1"/>
          </p:nvPr>
        </p:nvSpPr>
        <p:spPr>
          <a:xfrm>
            <a:off x="6300192" y="2631791"/>
            <a:ext cx="2448272" cy="1594418"/>
          </a:xfrm>
        </p:spPr>
        <p:txBody>
          <a:bodyPr/>
          <a:lstStyle>
            <a:lvl1pPr marL="0" indent="0" algn="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IN" smtClean="0"/>
              <a:t>Click to edit Master subtitle style</a:t>
            </a:r>
            <a:endParaRPr lang="en-IN" dirty="0"/>
          </a:p>
        </p:txBody>
      </p:sp>
    </p:spTree>
    <p:extLst>
      <p:ext uri="{BB962C8B-B14F-4D97-AF65-F5344CB8AC3E}">
        <p14:creationId xmlns="" xmlns:p14="http://schemas.microsoft.com/office/powerpoint/2010/main" val="2916834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Click to edit Master title style</a:t>
            </a:r>
            <a:endParaRPr lang="en-IN"/>
          </a:p>
        </p:txBody>
      </p:sp>
      <p:sp>
        <p:nvSpPr>
          <p:cNvPr id="3" name="Vertical Text Placeholder 2"/>
          <p:cNvSpPr>
            <a:spLocks noGrp="1"/>
          </p:cNvSpPr>
          <p:nvPr>
            <p:ph type="body" orient="vert" idx="1"/>
          </p:nvPr>
        </p:nvSpPr>
        <p:spPr>
          <a:xfrm>
            <a:off x="323528" y="1600200"/>
            <a:ext cx="7992888" cy="4925144"/>
          </a:xfrm>
        </p:spPr>
        <p:txBody>
          <a:bodyPr vert="eaVert"/>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dirty="0"/>
          </a:p>
        </p:txBody>
      </p:sp>
    </p:spTree>
    <p:extLst>
      <p:ext uri="{BB962C8B-B14F-4D97-AF65-F5344CB8AC3E}">
        <p14:creationId xmlns="" xmlns:p14="http://schemas.microsoft.com/office/powerpoint/2010/main" val="353907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IN"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a:p>
        </p:txBody>
      </p:sp>
    </p:spTree>
    <p:extLst>
      <p:ext uri="{BB962C8B-B14F-4D97-AF65-F5344CB8AC3E}">
        <p14:creationId xmlns="" xmlns:p14="http://schemas.microsoft.com/office/powerpoint/2010/main" val="91933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Click to edit Master title style</a:t>
            </a:r>
            <a:endParaRPr lang="en-IN"/>
          </a:p>
        </p:txBody>
      </p:sp>
      <p:sp>
        <p:nvSpPr>
          <p:cNvPr id="3" name="Content Placeholder 2"/>
          <p:cNvSpPr>
            <a:spLocks noGrp="1"/>
          </p:cNvSpPr>
          <p:nvPr>
            <p:ph idx="1"/>
          </p:nvPr>
        </p:nvSpPr>
        <p:spPr/>
        <p:txBody>
          <a:body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a:p>
        </p:txBody>
      </p:sp>
    </p:spTree>
    <p:extLst>
      <p:ext uri="{BB962C8B-B14F-4D97-AF65-F5344CB8AC3E}">
        <p14:creationId xmlns="" xmlns:p14="http://schemas.microsoft.com/office/powerpoint/2010/main" val="158087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3200" b="1" cap="all"/>
            </a:lvl1pPr>
          </a:lstStyle>
          <a:p>
            <a:r>
              <a:rPr lang="en-IN" smtClean="0"/>
              <a:t>Click to edit Master title style</a:t>
            </a:r>
            <a:endParaRPr lang="en-IN"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IN" smtClean="0"/>
              <a:t>Click to edit Master text styles</a:t>
            </a:r>
          </a:p>
        </p:txBody>
      </p:sp>
    </p:spTree>
    <p:extLst>
      <p:ext uri="{BB962C8B-B14F-4D97-AF65-F5344CB8AC3E}">
        <p14:creationId xmlns="" xmlns:p14="http://schemas.microsoft.com/office/powerpoint/2010/main" val="1852740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1143000"/>
          </a:xfrm>
        </p:spPr>
        <p:txBody>
          <a:bodyPr/>
          <a:lstStyle/>
          <a:p>
            <a:r>
              <a:rPr lang="en-IN" smtClean="0"/>
              <a:t>Click to edit Master title style</a:t>
            </a:r>
            <a:endParaRPr lang="en-IN"/>
          </a:p>
        </p:txBody>
      </p:sp>
      <p:sp>
        <p:nvSpPr>
          <p:cNvPr id="3" name="Content Placeholder 2"/>
          <p:cNvSpPr>
            <a:spLocks noGrp="1"/>
          </p:cNvSpPr>
          <p:nvPr>
            <p:ph sz="half" idx="1"/>
          </p:nvPr>
        </p:nvSpPr>
        <p:spPr>
          <a:xfrm>
            <a:off x="323528" y="1628800"/>
            <a:ext cx="40386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dirty="0"/>
          </a:p>
        </p:txBody>
      </p:sp>
      <p:sp>
        <p:nvSpPr>
          <p:cNvPr id="4" name="Content Placeholder 3"/>
          <p:cNvSpPr>
            <a:spLocks noGrp="1"/>
          </p:cNvSpPr>
          <p:nvPr>
            <p:ph sz="half" idx="2"/>
          </p:nvPr>
        </p:nvSpPr>
        <p:spPr>
          <a:xfrm>
            <a:off x="4658544" y="1628800"/>
            <a:ext cx="40386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a:p>
        </p:txBody>
      </p:sp>
    </p:spTree>
    <p:extLst>
      <p:ext uri="{BB962C8B-B14F-4D97-AF65-F5344CB8AC3E}">
        <p14:creationId xmlns="" xmlns:p14="http://schemas.microsoft.com/office/powerpoint/2010/main" val="2053369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1143000"/>
          </a:xfrm>
        </p:spPr>
        <p:txBody>
          <a:bodyPr/>
          <a:lstStyle>
            <a:lvl1pPr>
              <a:defRPr/>
            </a:lvl1pPr>
          </a:lstStyle>
          <a:p>
            <a:r>
              <a:rPr lang="en-IN" smtClean="0"/>
              <a:t>Click to edit Master title style</a:t>
            </a:r>
            <a:endParaRPr lang="en-IN" dirty="0"/>
          </a:p>
        </p:txBody>
      </p:sp>
      <p:sp>
        <p:nvSpPr>
          <p:cNvPr id="3" name="Text Placeholder 2"/>
          <p:cNvSpPr>
            <a:spLocks noGrp="1"/>
          </p:cNvSpPr>
          <p:nvPr>
            <p:ph type="body" idx="1"/>
          </p:nvPr>
        </p:nvSpPr>
        <p:spPr>
          <a:xfrm>
            <a:off x="323528" y="1535113"/>
            <a:ext cx="4040188" cy="63976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IN" smtClean="0"/>
              <a:t>Click to edit Master text styles</a:t>
            </a:r>
          </a:p>
        </p:txBody>
      </p:sp>
      <p:sp>
        <p:nvSpPr>
          <p:cNvPr id="4" name="Content Placeholder 3"/>
          <p:cNvSpPr>
            <a:spLocks noGrp="1"/>
          </p:cNvSpPr>
          <p:nvPr>
            <p:ph sz="half" idx="2"/>
          </p:nvPr>
        </p:nvSpPr>
        <p:spPr>
          <a:xfrm>
            <a:off x="323528" y="2174875"/>
            <a:ext cx="4040188" cy="3951288"/>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I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a:p>
        </p:txBody>
      </p:sp>
    </p:spTree>
    <p:extLst>
      <p:ext uri="{BB962C8B-B14F-4D97-AF65-F5344CB8AC3E}">
        <p14:creationId xmlns="" xmlns:p14="http://schemas.microsoft.com/office/powerpoint/2010/main" val="3902930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Click to edit Master title style</a:t>
            </a:r>
            <a:endParaRPr lang="en-IN"/>
          </a:p>
        </p:txBody>
      </p:sp>
    </p:spTree>
    <p:extLst>
      <p:ext uri="{BB962C8B-B14F-4D97-AF65-F5344CB8AC3E}">
        <p14:creationId xmlns="" xmlns:p14="http://schemas.microsoft.com/office/powerpoint/2010/main" val="420662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81922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IN"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IN" smtClean="0"/>
              <a:t>Click to edit Master text styles</a:t>
            </a:r>
          </a:p>
        </p:txBody>
      </p:sp>
    </p:spTree>
    <p:extLst>
      <p:ext uri="{BB962C8B-B14F-4D97-AF65-F5344CB8AC3E}">
        <p14:creationId xmlns="" xmlns:p14="http://schemas.microsoft.com/office/powerpoint/2010/main" val="331136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IN"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IN" smtClean="0"/>
              <a:t>Click icon to add picture</a:t>
            </a:r>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IN" smtClean="0"/>
              <a:t>Click to edit Master text styles</a:t>
            </a:r>
          </a:p>
        </p:txBody>
      </p:sp>
    </p:spTree>
    <p:extLst>
      <p:ext uri="{BB962C8B-B14F-4D97-AF65-F5344CB8AC3E}">
        <p14:creationId xmlns="" xmlns:p14="http://schemas.microsoft.com/office/powerpoint/2010/main" val="1468728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74638"/>
            <a:ext cx="8363272" cy="1143000"/>
          </a:xfrm>
          <a:prstGeom prst="rect">
            <a:avLst/>
          </a:prstGeom>
        </p:spPr>
        <p:txBody>
          <a:bodyPr vert="horz" lIns="91440" tIns="45720" rIns="91440" bIns="45720" rtlCol="0" anchor="ctr">
            <a:normAutofit/>
          </a:bodyPr>
          <a:lstStyle/>
          <a:p>
            <a:r>
              <a:rPr lang="en-IN" smtClean="0"/>
              <a:t>Click to edit Master title style</a:t>
            </a:r>
            <a:endParaRPr lang="en-IN" dirty="0"/>
          </a:p>
        </p:txBody>
      </p:sp>
      <p:sp>
        <p:nvSpPr>
          <p:cNvPr id="3" name="Text Placeholder 2"/>
          <p:cNvSpPr>
            <a:spLocks noGrp="1"/>
          </p:cNvSpPr>
          <p:nvPr>
            <p:ph type="body" idx="1"/>
          </p:nvPr>
        </p:nvSpPr>
        <p:spPr>
          <a:xfrm>
            <a:off x="323528" y="1600200"/>
            <a:ext cx="8363272" cy="4925144"/>
          </a:xfrm>
          <a:prstGeom prst="rect">
            <a:avLst/>
          </a:prstGeom>
        </p:spPr>
        <p:txBody>
          <a:bodyPr vert="horz" lIns="91440" tIns="45720" rIns="91440" bIns="45720" rtlCol="0">
            <a:normAutofit/>
          </a:bodyPr>
          <a:lstStyle/>
          <a:p>
            <a:pPr lvl="0"/>
            <a:r>
              <a:rPr lang="en-IN" smtClean="0"/>
              <a:t>Click to edit Master text styles</a:t>
            </a:r>
          </a:p>
          <a:p>
            <a:pPr lvl="1"/>
            <a:r>
              <a:rPr lang="en-IN" smtClean="0"/>
              <a:t>Second level</a:t>
            </a:r>
          </a:p>
          <a:p>
            <a:pPr lvl="2"/>
            <a:r>
              <a:rPr lang="en-IN" smtClean="0"/>
              <a:t>Third level</a:t>
            </a:r>
          </a:p>
          <a:p>
            <a:pPr lvl="3"/>
            <a:r>
              <a:rPr lang="en-IN" smtClean="0"/>
              <a:t>Fourth level</a:t>
            </a:r>
          </a:p>
          <a:p>
            <a:pPr lvl="4"/>
            <a:r>
              <a:rPr lang="en-IN" smtClean="0"/>
              <a:t>Fifth level</a:t>
            </a:r>
            <a:endParaRPr lang="en-IN" dirty="0"/>
          </a:p>
        </p:txBody>
      </p:sp>
    </p:spTree>
    <p:extLst>
      <p:ext uri="{BB962C8B-B14F-4D97-AF65-F5344CB8AC3E}">
        <p14:creationId xmlns="" xmlns:p14="http://schemas.microsoft.com/office/powerpoint/2010/main" val="5701059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200" kern="1200">
          <a:solidFill>
            <a:schemeClr val="accent5"/>
          </a:solidFill>
          <a:latin typeface="+mj-lt"/>
          <a:ea typeface="+mj-ea"/>
          <a:cs typeface="+mj-cs"/>
        </a:defRPr>
      </a:lvl1pPr>
    </p:titleStyle>
    <p:bodyStyle>
      <a:lvl1pPr marL="342900" indent="-342900" algn="l" defTabSz="914400" rtl="0" eaLnBrk="1" latinLnBrk="0" hangingPunct="1">
        <a:spcBef>
          <a:spcPts val="600"/>
        </a:spcBef>
        <a:spcAft>
          <a:spcPts val="600"/>
        </a:spcAft>
        <a:buFont typeface="Arial" pitchFamily="34" charset="0"/>
        <a:buChar char="•"/>
        <a:defRPr sz="2000" kern="1200">
          <a:solidFill>
            <a:schemeClr val="accent5"/>
          </a:solidFill>
          <a:latin typeface="+mn-lt"/>
          <a:ea typeface="+mn-ea"/>
          <a:cs typeface="+mn-cs"/>
        </a:defRPr>
      </a:lvl1pPr>
      <a:lvl2pPr marL="742950" indent="-285750" algn="l" defTabSz="914400" rtl="0" eaLnBrk="1" latinLnBrk="0" hangingPunct="1">
        <a:spcBef>
          <a:spcPts val="600"/>
        </a:spcBef>
        <a:spcAft>
          <a:spcPts val="600"/>
        </a:spcAft>
        <a:buFont typeface="Arial" pitchFamily="34" charset="0"/>
        <a:buChar char="–"/>
        <a:defRPr sz="1800" kern="1200">
          <a:solidFill>
            <a:schemeClr val="accent5"/>
          </a:solidFill>
          <a:latin typeface="+mn-lt"/>
          <a:ea typeface="+mn-ea"/>
          <a:cs typeface="+mn-cs"/>
        </a:defRPr>
      </a:lvl2pPr>
      <a:lvl3pPr marL="1143000" indent="-228600" algn="l" defTabSz="914400" rtl="0" eaLnBrk="1" latinLnBrk="0" hangingPunct="1">
        <a:spcBef>
          <a:spcPts val="600"/>
        </a:spcBef>
        <a:spcAft>
          <a:spcPts val="600"/>
        </a:spcAft>
        <a:buFont typeface="Arial" pitchFamily="34" charset="0"/>
        <a:buChar char="•"/>
        <a:defRPr sz="1600" kern="1200">
          <a:solidFill>
            <a:schemeClr val="accent5"/>
          </a:solidFill>
          <a:latin typeface="+mn-lt"/>
          <a:ea typeface="+mn-ea"/>
          <a:cs typeface="+mn-cs"/>
        </a:defRPr>
      </a:lvl3pPr>
      <a:lvl4pPr marL="1600200" indent="-228600" algn="l" defTabSz="914400" rtl="0" eaLnBrk="1" latinLnBrk="0" hangingPunct="1">
        <a:spcBef>
          <a:spcPts val="600"/>
        </a:spcBef>
        <a:spcAft>
          <a:spcPts val="600"/>
        </a:spcAft>
        <a:buFont typeface="Arial" pitchFamily="34" charset="0"/>
        <a:buChar char="–"/>
        <a:defRPr sz="1400" kern="1200">
          <a:solidFill>
            <a:schemeClr val="accent5"/>
          </a:solidFill>
          <a:latin typeface="+mn-lt"/>
          <a:ea typeface="+mn-ea"/>
          <a:cs typeface="+mn-cs"/>
        </a:defRPr>
      </a:lvl4pPr>
      <a:lvl5pPr marL="2057400" indent="-228600" algn="l" defTabSz="914400" rtl="0" eaLnBrk="1" latinLnBrk="0" hangingPunct="1">
        <a:spcBef>
          <a:spcPts val="600"/>
        </a:spcBef>
        <a:spcAft>
          <a:spcPts val="600"/>
        </a:spcAft>
        <a:buFont typeface="Arial" pitchFamily="34" charset="0"/>
        <a:buChar char="»"/>
        <a:defRPr sz="1400" kern="1200">
          <a:solidFill>
            <a:schemeClr val="accent5"/>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953000" y="304800"/>
            <a:ext cx="3130985" cy="1323439"/>
          </a:xfrm>
          <a:prstGeom prst="rect">
            <a:avLst/>
          </a:prstGeom>
          <a:noFill/>
        </p:spPr>
        <p:txBody>
          <a:bodyPr wrap="none" lIns="91440" tIns="45720" rIns="91440" bIns="45720">
            <a:spAutoFit/>
          </a:bodyPr>
          <a:lstStyle/>
          <a:p>
            <a:pPr algn="ctr"/>
            <a:r>
              <a:rPr lang="en-US" sz="8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XBRL</a:t>
            </a:r>
          </a:p>
        </p:txBody>
      </p:sp>
      <p:sp>
        <p:nvSpPr>
          <p:cNvPr id="9" name="Rectangle 8"/>
          <p:cNvSpPr/>
          <p:nvPr/>
        </p:nvSpPr>
        <p:spPr>
          <a:xfrm>
            <a:off x="5791200" y="1600200"/>
            <a:ext cx="3112721" cy="646331"/>
          </a:xfrm>
          <a:prstGeom prst="rect">
            <a:avLst/>
          </a:prstGeom>
          <a:noFill/>
        </p:spPr>
        <p:txBody>
          <a:bodyPr wrap="square" lIns="91440" tIns="45720" rIns="91440" bIns="45720">
            <a:spAutoFit/>
          </a:bodyPr>
          <a:lstStyle/>
          <a:p>
            <a:pPr algn="ctr"/>
            <a:r>
              <a:rPr lang="en-US" sz="3600"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e</a:t>
            </a:r>
            <a:r>
              <a:rPr lang="en-US" sz="3600" b="1" dirty="0" err="1"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X</a:t>
            </a:r>
            <a:r>
              <a:rPr lang="en-US" sz="3600"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tensible</a:t>
            </a:r>
            <a:endParaRPr lang="en-US" sz="36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0" name="Rectangle 9"/>
          <p:cNvSpPr/>
          <p:nvPr/>
        </p:nvSpPr>
        <p:spPr>
          <a:xfrm>
            <a:off x="5802679" y="2362200"/>
            <a:ext cx="3341321" cy="646331"/>
          </a:xfrm>
          <a:prstGeom prst="rect">
            <a:avLst/>
          </a:prstGeom>
          <a:noFill/>
        </p:spPr>
        <p:txBody>
          <a:bodyPr wrap="square" lIns="91440" tIns="45720" rIns="91440" bIns="45720">
            <a:spAutoFit/>
          </a:bodyPr>
          <a:lstStyle/>
          <a:p>
            <a:pPr algn="ctr"/>
            <a:r>
              <a:rPr lang="en-US" sz="36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B</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usiness</a:t>
            </a:r>
            <a:endParaRPr lang="en-US" sz="36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1" name="Rectangle 10"/>
          <p:cNvSpPr/>
          <p:nvPr/>
        </p:nvSpPr>
        <p:spPr>
          <a:xfrm>
            <a:off x="6031279" y="3200400"/>
            <a:ext cx="3112721" cy="646331"/>
          </a:xfrm>
          <a:prstGeom prst="rect">
            <a:avLst/>
          </a:prstGeom>
          <a:noFill/>
        </p:spPr>
        <p:txBody>
          <a:bodyPr wrap="square" lIns="91440" tIns="45720" rIns="91440" bIns="45720">
            <a:spAutoFit/>
          </a:bodyPr>
          <a:lstStyle/>
          <a:p>
            <a:pPr algn="ctr"/>
            <a:r>
              <a:rPr lang="en-US" sz="36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R</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eporting</a:t>
            </a:r>
            <a:endParaRPr lang="en-US" sz="36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2" name="Rectangle 11"/>
          <p:cNvSpPr/>
          <p:nvPr/>
        </p:nvSpPr>
        <p:spPr>
          <a:xfrm>
            <a:off x="6172200" y="3886200"/>
            <a:ext cx="2807921" cy="646331"/>
          </a:xfrm>
          <a:prstGeom prst="rect">
            <a:avLst/>
          </a:prstGeom>
          <a:noFill/>
        </p:spPr>
        <p:txBody>
          <a:bodyPr wrap="square" lIns="91440" tIns="45720" rIns="91440" bIns="45720">
            <a:spAutoFit/>
          </a:bodyPr>
          <a:lstStyle/>
          <a:p>
            <a:pPr algn="ctr"/>
            <a:r>
              <a:rPr lang="en-US" sz="36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L</a:t>
            </a:r>
            <a:r>
              <a:rPr lang="en-US"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anguage</a:t>
            </a:r>
            <a:endParaRPr lang="en-US" sz="36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 xmlns:p14="http://schemas.microsoft.com/office/powerpoint/2010/main" val="342178387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br-ag.eu/ima-xell/images/xbrlmap.jpg"/>
          <p:cNvPicPr>
            <a:picLocks noChangeAspect="1" noChangeArrowheads="1"/>
          </p:cNvPicPr>
          <p:nvPr/>
        </p:nvPicPr>
        <p:blipFill>
          <a:blip r:embed="rId2"/>
          <a:srcRect/>
          <a:stretch>
            <a:fillRect/>
          </a:stretch>
        </p:blipFill>
        <p:spPr bwMode="auto">
          <a:xfrm>
            <a:off x="0" y="0"/>
            <a:ext cx="9126104"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43400"/>
            <a:ext cx="8229600" cy="1362075"/>
          </a:xfrm>
        </p:spPr>
        <p:txBody>
          <a:bodyPr>
            <a:noAutofit/>
          </a:bodyPr>
          <a:lstStyle/>
          <a:p>
            <a:r>
              <a:rPr lang="en-US" sz="4800" dirty="0" smtClean="0">
                <a:latin typeface="Britannic Bold" pitchFamily="34" charset="0"/>
              </a:rPr>
              <a:t>XBRL IN THE INDIAN CONTEXT</a:t>
            </a:r>
            <a:endParaRPr lang="en-US" sz="4800" dirty="0">
              <a:latin typeface="Britannic Bold"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381000"/>
            <a:ext cx="4267200" cy="838200"/>
          </a:xfrm>
          <a:prstGeom prst="rect">
            <a:avLst/>
          </a:prstGeom>
        </p:spPr>
        <p:txBody>
          <a:bodyPr bIns="9144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sng" strike="noStrike" kern="1200" cap="none" spc="0" normalizeH="0" baseline="0" noProof="0" dirty="0" smtClean="0">
                <a:ln>
                  <a:noFill/>
                </a:ln>
                <a:solidFill>
                  <a:schemeClr val="tx2"/>
                </a:solidFill>
                <a:effectLst/>
                <a:uLnTx/>
                <a:uFillTx/>
                <a:latin typeface="Britannic Bold" pitchFamily="34" charset="0"/>
                <a:ea typeface="+mj-ea"/>
                <a:cs typeface="+mj-cs"/>
              </a:rPr>
              <a:t>XBRL INDIA</a:t>
            </a:r>
            <a:endParaRPr kumimoji="0" lang="en-US" sz="3200" b="0" i="0" u="sng" strike="noStrike" kern="1200" cap="none" spc="0" normalizeH="0" baseline="0" noProof="0" dirty="0">
              <a:ln>
                <a:noFill/>
              </a:ln>
              <a:solidFill>
                <a:schemeClr val="tx2"/>
              </a:solidFill>
              <a:effectLst/>
              <a:uLnTx/>
              <a:uFillTx/>
              <a:latin typeface="+mj-lt"/>
              <a:ea typeface="+mj-ea"/>
              <a:cs typeface="+mj-cs"/>
            </a:endParaRPr>
          </a:p>
        </p:txBody>
      </p:sp>
      <p:sp>
        <p:nvSpPr>
          <p:cNvPr id="5" name="Rectangle 4"/>
          <p:cNvSpPr/>
          <p:nvPr/>
        </p:nvSpPr>
        <p:spPr>
          <a:xfrm>
            <a:off x="381000" y="1752600"/>
            <a:ext cx="7391400" cy="3262432"/>
          </a:xfrm>
          <a:prstGeom prst="rect">
            <a:avLst/>
          </a:prstGeom>
        </p:spPr>
        <p:txBody>
          <a:bodyPr wrap="square">
            <a:spAutoFit/>
          </a:bodyPr>
          <a:lstStyle/>
          <a:p>
            <a:pPr marL="274320" lvl="0" indent="-274320" algn="just">
              <a:spcBef>
                <a:spcPts val="580"/>
              </a:spcBef>
              <a:buClr>
                <a:schemeClr val="accent1"/>
              </a:buClr>
              <a:buSzPct val="85000"/>
              <a:buFont typeface="Wingdings 2"/>
              <a:buChar char=""/>
            </a:pPr>
            <a:r>
              <a:rPr lang="en-US" sz="2800" dirty="0" smtClean="0">
                <a:latin typeface="Britannic Bold" pitchFamily="34" charset="0"/>
              </a:rPr>
              <a:t>XBRL India is the Indian Jurisdiction of XBRL International. </a:t>
            </a:r>
          </a:p>
          <a:p>
            <a:pPr marL="274320" lvl="0" indent="-274320" algn="just">
              <a:spcBef>
                <a:spcPts val="580"/>
              </a:spcBef>
              <a:buClr>
                <a:schemeClr val="accent1"/>
              </a:buClr>
              <a:buSzPct val="85000"/>
              <a:buFont typeface="Wingdings 2"/>
              <a:buChar char=""/>
            </a:pPr>
            <a:r>
              <a:rPr lang="en-US" sz="2800" dirty="0" smtClean="0">
                <a:latin typeface="Britannic Bold" pitchFamily="34" charset="0"/>
              </a:rPr>
              <a:t>Main objective: promote and encourage adoption of XBRL as the standard for electronic business reporting. </a:t>
            </a:r>
          </a:p>
          <a:p>
            <a:pPr marL="274320" lvl="0" indent="-274320" algn="just">
              <a:spcBef>
                <a:spcPts val="580"/>
              </a:spcBef>
              <a:buClr>
                <a:schemeClr val="accent1"/>
              </a:buClr>
              <a:buSzPct val="85000"/>
              <a:buFont typeface="Wingdings 2"/>
              <a:buChar char=""/>
            </a:pPr>
            <a:r>
              <a:rPr lang="en-US" sz="2800" dirty="0" smtClean="0">
                <a:latin typeface="Britannic Bold" pitchFamily="34" charset="0"/>
              </a:rPr>
              <a:t>Members include regulators, stock exchanges, software companies and 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latin typeface="Britannic Bold" pitchFamily="34" charset="0"/>
              </a:rPr>
              <a:t>Applicability of XBRL in India</a:t>
            </a:r>
            <a:endParaRPr lang="en-US" u="sng" dirty="0">
              <a:latin typeface="Britannic Bold" pitchFamily="34" charset="0"/>
            </a:endParaRPr>
          </a:p>
        </p:txBody>
      </p:sp>
      <p:sp>
        <p:nvSpPr>
          <p:cNvPr id="3" name="Content Placeholder 2"/>
          <p:cNvSpPr>
            <a:spLocks noGrp="1"/>
          </p:cNvSpPr>
          <p:nvPr>
            <p:ph idx="1"/>
          </p:nvPr>
        </p:nvSpPr>
        <p:spPr/>
        <p:txBody>
          <a:bodyPr>
            <a:normAutofit lnSpcReduction="10000"/>
          </a:bodyPr>
          <a:lstStyle/>
          <a:p>
            <a:pPr>
              <a:buNone/>
            </a:pPr>
            <a:r>
              <a:rPr lang="en-US" sz="2400" dirty="0" smtClean="0">
                <a:latin typeface="Britannic Bold" pitchFamily="34" charset="0"/>
              </a:rPr>
              <a:t>    The MCA vide its General Circular No. 37/2011, dated June 07, 2011 has required the following class of companies to file the financial statements in XBRL form only from the year 2010– 2011:</a:t>
            </a:r>
          </a:p>
          <a:p>
            <a:pPr marL="514350" indent="-514350">
              <a:buFont typeface="+mj-lt"/>
              <a:buAutoNum type="arabicPeriod"/>
            </a:pPr>
            <a:r>
              <a:rPr lang="en-US" sz="2400" dirty="0" smtClean="0">
                <a:latin typeface="Britannic Bold" pitchFamily="34" charset="0"/>
              </a:rPr>
              <a:t>All companies </a:t>
            </a:r>
            <a:r>
              <a:rPr lang="en-US" sz="2400" dirty="0" smtClean="0">
                <a:solidFill>
                  <a:srgbClr val="FF0000"/>
                </a:solidFill>
                <a:latin typeface="Britannic Bold" pitchFamily="34" charset="0"/>
              </a:rPr>
              <a:t>listed in India </a:t>
            </a:r>
            <a:r>
              <a:rPr lang="en-US" sz="2400" dirty="0" smtClean="0">
                <a:latin typeface="Britannic Bold" pitchFamily="34" charset="0"/>
              </a:rPr>
              <a:t>and their </a:t>
            </a:r>
            <a:r>
              <a:rPr lang="en-US" sz="2400" dirty="0" smtClean="0">
                <a:solidFill>
                  <a:srgbClr val="FF0000"/>
                </a:solidFill>
                <a:latin typeface="Britannic Bold" pitchFamily="34" charset="0"/>
              </a:rPr>
              <a:t>Indian</a:t>
            </a:r>
            <a:r>
              <a:rPr lang="en-US" sz="2400" dirty="0" smtClean="0">
                <a:latin typeface="Britannic Bold" pitchFamily="34" charset="0"/>
              </a:rPr>
              <a:t> </a:t>
            </a:r>
            <a:r>
              <a:rPr lang="en-US" sz="2400" dirty="0" smtClean="0">
                <a:solidFill>
                  <a:srgbClr val="FF0000"/>
                </a:solidFill>
                <a:latin typeface="Britannic Bold" pitchFamily="34" charset="0"/>
              </a:rPr>
              <a:t>subsidiaries</a:t>
            </a:r>
            <a:r>
              <a:rPr lang="en-US" sz="2400" dirty="0" smtClean="0">
                <a:latin typeface="Britannic Bold" pitchFamily="34" charset="0"/>
              </a:rPr>
              <a:t>;</a:t>
            </a:r>
          </a:p>
          <a:p>
            <a:pPr marL="514350" indent="-514350">
              <a:buFont typeface="+mj-lt"/>
              <a:buAutoNum type="arabicPeriod"/>
            </a:pPr>
            <a:r>
              <a:rPr lang="en-US" sz="2400" dirty="0" smtClean="0">
                <a:latin typeface="Britannic Bold" pitchFamily="34" charset="0"/>
              </a:rPr>
              <a:t>All companies having a </a:t>
            </a:r>
            <a:r>
              <a:rPr lang="en-US" sz="2400" dirty="0" smtClean="0">
                <a:solidFill>
                  <a:srgbClr val="FF0000"/>
                </a:solidFill>
                <a:latin typeface="Britannic Bold" pitchFamily="34" charset="0"/>
              </a:rPr>
              <a:t>paid up capital of Rs 5 crores and above</a:t>
            </a:r>
            <a:r>
              <a:rPr lang="en-US" sz="2400" dirty="0" smtClean="0">
                <a:latin typeface="Britannic Bold" pitchFamily="34" charset="0"/>
              </a:rPr>
              <a:t>; and</a:t>
            </a:r>
          </a:p>
          <a:p>
            <a:pPr marL="514350" indent="-514350">
              <a:buFont typeface="+mj-lt"/>
              <a:buAutoNum type="arabicPeriod"/>
            </a:pPr>
            <a:r>
              <a:rPr lang="en-US" sz="2400" dirty="0" smtClean="0">
                <a:latin typeface="Britannic Bold" pitchFamily="34" charset="0"/>
              </a:rPr>
              <a:t>All companies having a </a:t>
            </a:r>
            <a:r>
              <a:rPr lang="en-US" sz="2400" dirty="0" smtClean="0">
                <a:solidFill>
                  <a:srgbClr val="FF0000"/>
                </a:solidFill>
                <a:latin typeface="Britannic Bold" pitchFamily="34" charset="0"/>
              </a:rPr>
              <a:t>turnover of Rs 100 crores and above</a:t>
            </a:r>
          </a:p>
          <a:p>
            <a:pPr marL="0" indent="0">
              <a:buNone/>
            </a:pPr>
            <a:r>
              <a:rPr lang="en-US" sz="2400" dirty="0" smtClean="0">
                <a:latin typeface="Britannic Bold" pitchFamily="34" charset="0"/>
              </a:rPr>
              <a:t>(</a:t>
            </a:r>
            <a:r>
              <a:rPr lang="en-US" sz="2400" dirty="0" smtClean="0">
                <a:solidFill>
                  <a:srgbClr val="FF0000"/>
                </a:solidFill>
                <a:latin typeface="Britannic Bold" pitchFamily="34" charset="0"/>
              </a:rPr>
              <a:t>Exclusions: </a:t>
            </a:r>
            <a:r>
              <a:rPr lang="en-US" sz="2400" dirty="0" smtClean="0">
                <a:latin typeface="Britannic Bold" pitchFamily="34" charset="0"/>
              </a:rPr>
              <a:t>Banking, Insurance, Power </a:t>
            </a:r>
            <a:r>
              <a:rPr lang="en-US" sz="2400" dirty="0">
                <a:latin typeface="Britannic Bold" pitchFamily="34" charset="0"/>
              </a:rPr>
              <a:t>companies and </a:t>
            </a:r>
            <a:r>
              <a:rPr lang="en-US" sz="2400" dirty="0" smtClean="0">
                <a:latin typeface="Britannic Bold" pitchFamily="34" charset="0"/>
              </a:rPr>
              <a:t>NBFC)</a:t>
            </a:r>
            <a:endParaRPr lang="en-US" sz="2400" dirty="0" smtClean="0">
              <a:solidFill>
                <a:srgbClr val="FF0000"/>
              </a:solidFill>
              <a:latin typeface="Britannic Bold" pitchFamily="34" charset="0"/>
            </a:endParaRPr>
          </a:p>
          <a:p>
            <a:pPr>
              <a:buNone/>
            </a:pPr>
            <a:endParaRPr lang="en-US" sz="24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363272" cy="1143000"/>
          </a:xfrm>
        </p:spPr>
        <p:txBody>
          <a:bodyPr/>
          <a:lstStyle/>
          <a:p>
            <a:r>
              <a:rPr lang="en-US" u="sng" dirty="0" smtClean="0">
                <a:latin typeface="Britannic Bold" pitchFamily="34" charset="0"/>
              </a:rPr>
              <a:t>Key Requirements as Specified by the MCA</a:t>
            </a:r>
            <a:endParaRPr lang="en-US" u="sng" dirty="0">
              <a:latin typeface="Britannic Bold" pitchFamily="34" charset="0"/>
            </a:endParaRPr>
          </a:p>
        </p:txBody>
      </p:sp>
      <p:sp>
        <p:nvSpPr>
          <p:cNvPr id="3" name="Content Placeholder 2"/>
          <p:cNvSpPr>
            <a:spLocks noGrp="1"/>
          </p:cNvSpPr>
          <p:nvPr>
            <p:ph idx="1"/>
          </p:nvPr>
        </p:nvSpPr>
        <p:spPr>
          <a:xfrm>
            <a:off x="228600" y="914400"/>
            <a:ext cx="8153400" cy="5257800"/>
          </a:xfrm>
        </p:spPr>
        <p:txBody>
          <a:bodyPr>
            <a:noAutofit/>
          </a:bodyPr>
          <a:lstStyle/>
          <a:p>
            <a:pPr marL="457200" indent="-457200">
              <a:buFont typeface="+mj-lt"/>
              <a:buAutoNum type="arabicPeriod"/>
            </a:pPr>
            <a:r>
              <a:rPr lang="en-US" sz="1800" dirty="0" smtClean="0">
                <a:latin typeface="Britannic Bold" pitchFamily="34" charset="0"/>
              </a:rPr>
              <a:t>Minimum Tagging Requirements</a:t>
            </a:r>
          </a:p>
          <a:p>
            <a:pPr>
              <a:buFont typeface="Wingdings" pitchFamily="2" charset="2"/>
              <a:buChar char="ü"/>
            </a:pPr>
            <a:r>
              <a:rPr lang="en-US" sz="1800" dirty="0" smtClean="0">
                <a:latin typeface="Britannic Bold" pitchFamily="34" charset="0"/>
              </a:rPr>
              <a:t>Balance Sheet</a:t>
            </a:r>
          </a:p>
          <a:p>
            <a:pPr>
              <a:buFont typeface="Wingdings" pitchFamily="2" charset="2"/>
              <a:buChar char="ü"/>
            </a:pPr>
            <a:r>
              <a:rPr lang="en-US" sz="1800" dirty="0" smtClean="0">
                <a:latin typeface="Britannic Bold" pitchFamily="34" charset="0"/>
              </a:rPr>
              <a:t>Profit &amp; Loss Accounts</a:t>
            </a:r>
          </a:p>
          <a:p>
            <a:pPr>
              <a:buFont typeface="Wingdings" pitchFamily="2" charset="2"/>
              <a:buChar char="ü"/>
            </a:pPr>
            <a:r>
              <a:rPr lang="en-US" sz="1800" dirty="0" smtClean="0">
                <a:latin typeface="Britannic Bold" pitchFamily="34" charset="0"/>
              </a:rPr>
              <a:t>Cash-Flow Statements</a:t>
            </a:r>
          </a:p>
          <a:p>
            <a:pPr>
              <a:buFont typeface="Wingdings" pitchFamily="2" charset="2"/>
              <a:buChar char="ü"/>
            </a:pPr>
            <a:r>
              <a:rPr lang="en-US" sz="1800" dirty="0" smtClean="0">
                <a:latin typeface="Britannic Bold" pitchFamily="34" charset="0"/>
              </a:rPr>
              <a:t>Schedules related to Balance Sheet and P&amp;L Account</a:t>
            </a:r>
          </a:p>
          <a:p>
            <a:pPr>
              <a:buFont typeface="Wingdings" pitchFamily="2" charset="2"/>
              <a:buChar char="ü"/>
            </a:pPr>
            <a:r>
              <a:rPr lang="en-US" sz="1800" dirty="0" smtClean="0">
                <a:latin typeface="Britannic Bold" pitchFamily="34" charset="0"/>
              </a:rPr>
              <a:t>Notes to the Accounts</a:t>
            </a:r>
          </a:p>
          <a:p>
            <a:pPr>
              <a:buFont typeface="Wingdings" pitchFamily="2" charset="2"/>
              <a:buChar char="ü"/>
            </a:pPr>
            <a:r>
              <a:rPr lang="en-US" sz="1800" dirty="0" smtClean="0">
                <a:latin typeface="Britannic Bold" pitchFamily="34" charset="0"/>
              </a:rPr>
              <a:t>Statement pursuant to section 212 of the Companies Act, 1956 relating to subsidiary companies.</a:t>
            </a:r>
          </a:p>
          <a:p>
            <a:pPr>
              <a:buFont typeface="Wingdings" pitchFamily="2" charset="2"/>
              <a:buChar char="ü"/>
            </a:pPr>
            <a:r>
              <a:rPr lang="en-US" sz="1800" dirty="0" smtClean="0">
                <a:latin typeface="Britannic Bold" pitchFamily="34" charset="0"/>
              </a:rPr>
              <a:t>MCA specific requirements ( Director’s Report, Auditor’s Report, Signatories to Balance Sheet, General Information about the Company)</a:t>
            </a:r>
          </a:p>
          <a:p>
            <a:pPr marL="457200" indent="-457200">
              <a:buAutoNum type="arabicPeriod" startAt="2"/>
            </a:pPr>
            <a:r>
              <a:rPr lang="en-US" sz="1800" dirty="0" smtClean="0">
                <a:latin typeface="Britannic Bold" pitchFamily="34" charset="0"/>
              </a:rPr>
              <a:t>No extensions to the core taxonomy are allowed.</a:t>
            </a:r>
          </a:p>
          <a:p>
            <a:pPr marL="457200" indent="-457200">
              <a:buAutoNum type="arabicPeriod" startAt="2"/>
            </a:pPr>
            <a:r>
              <a:rPr lang="en-US" sz="1800" dirty="0" smtClean="0">
                <a:latin typeface="Britannic Bold" pitchFamily="34" charset="0"/>
              </a:rPr>
              <a:t>A  validation tool shall be provided in the MCA  portal for validating  the XBRL  instance – this is a pre-requisite for filing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458200" cy="3733800"/>
          </a:xfrm>
        </p:spPr>
        <p:txBody>
          <a:bodyPr>
            <a:noAutofit/>
          </a:bodyPr>
          <a:lstStyle/>
          <a:p>
            <a:pPr marL="457200" indent="-457200">
              <a:buNone/>
            </a:pPr>
            <a:r>
              <a:rPr lang="en-US" sz="2400" dirty="0" smtClean="0">
                <a:latin typeface="Britannic Bold" pitchFamily="34" charset="0"/>
              </a:rPr>
              <a:t>4.  </a:t>
            </a:r>
            <a:r>
              <a:rPr lang="en-US" sz="2400" u="sng" dirty="0" smtClean="0">
                <a:latin typeface="Britannic Bold" pitchFamily="34" charset="0"/>
              </a:rPr>
              <a:t>Separate instance documents need to be created for the following:</a:t>
            </a:r>
          </a:p>
          <a:p>
            <a:pPr marL="571500" indent="-571500">
              <a:buFont typeface="+mj-lt"/>
              <a:buAutoNum type="alphaLcParenR"/>
            </a:pPr>
            <a:r>
              <a:rPr lang="en-US" sz="2400" dirty="0" smtClean="0">
                <a:latin typeface="Britannic Bold" pitchFamily="34" charset="0"/>
              </a:rPr>
              <a:t>Stand Alone Balance sheet of the company.</a:t>
            </a:r>
          </a:p>
          <a:p>
            <a:pPr marL="571500" indent="-571500">
              <a:buFont typeface="+mj-lt"/>
              <a:buAutoNum type="alphaLcParenR"/>
            </a:pPr>
            <a:r>
              <a:rPr lang="en-US" sz="2400" dirty="0" smtClean="0">
                <a:latin typeface="Britannic Bold" pitchFamily="34" charset="0"/>
              </a:rPr>
              <a:t>Stand Alone Profit and Loss Account of the company.</a:t>
            </a:r>
          </a:p>
          <a:p>
            <a:pPr marL="571500" indent="-571500">
              <a:buFont typeface="+mj-lt"/>
              <a:buAutoNum type="alphaLcParenR"/>
            </a:pPr>
            <a:r>
              <a:rPr lang="en-US" sz="2400" dirty="0" smtClean="0">
                <a:latin typeface="Britannic Bold" pitchFamily="34" charset="0"/>
              </a:rPr>
              <a:t>Consolidated Balance sheet of the company.</a:t>
            </a:r>
          </a:p>
          <a:p>
            <a:pPr marL="571500" indent="-571500">
              <a:buFont typeface="+mj-lt"/>
              <a:buAutoNum type="alphaLcParenR"/>
            </a:pPr>
            <a:r>
              <a:rPr lang="en-US" sz="2400" dirty="0" smtClean="0">
                <a:latin typeface="Britannic Bold" pitchFamily="34" charset="0"/>
              </a:rPr>
              <a:t>Consolidated Profit and Loss Account of the company.</a:t>
            </a:r>
          </a:p>
          <a:p>
            <a:pPr marL="571500" indent="-571500">
              <a:buNone/>
            </a:pPr>
            <a:endParaRPr lang="en-US" sz="2400" dirty="0" smtClean="0">
              <a:latin typeface="Britannic Bold" pitchFamily="34" charset="0"/>
            </a:endParaRPr>
          </a:p>
          <a:p>
            <a:pPr>
              <a:buNone/>
            </a:pPr>
            <a:r>
              <a:rPr lang="en-US" sz="2400" dirty="0" smtClean="0">
                <a:latin typeface="Britannic Bold" pitchFamily="34" charset="0"/>
              </a:rPr>
              <a:t>5.  The instance document should contain the financial    information for both the current as well as the previous financial year.</a:t>
            </a:r>
          </a:p>
          <a:p>
            <a:endParaRPr lang="en-US" sz="2400"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343400"/>
            <a:ext cx="7772400" cy="1362075"/>
          </a:xfrm>
        </p:spPr>
        <p:txBody>
          <a:bodyPr>
            <a:noAutofit/>
          </a:bodyPr>
          <a:lstStyle/>
          <a:p>
            <a:r>
              <a:rPr lang="en-US" sz="4800" dirty="0" smtClean="0">
                <a:latin typeface="Britannic Bold" pitchFamily="34" charset="0"/>
              </a:rPr>
              <a:t>HOW DOES XBRL WORK?</a:t>
            </a:r>
            <a:br>
              <a:rPr lang="en-US" sz="4800" dirty="0" smtClean="0">
                <a:latin typeface="Britannic Bold" pitchFamily="34" charset="0"/>
              </a:rPr>
            </a:br>
            <a:endParaRPr lang="en-US" sz="4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772400" cy="1143000"/>
          </a:xfrm>
        </p:spPr>
        <p:txBody>
          <a:bodyPr>
            <a:normAutofit/>
          </a:bodyPr>
          <a:lstStyle/>
          <a:p>
            <a:r>
              <a:rPr lang="en-US" dirty="0" smtClean="0">
                <a:latin typeface="Britannic Bold" pitchFamily="34" charset="0"/>
              </a:rPr>
              <a:t>XBRL makes the data readable with the help of 2 documents :</a:t>
            </a:r>
            <a:endParaRPr lang="en-US" dirty="0"/>
          </a:p>
        </p:txBody>
      </p:sp>
      <p:sp>
        <p:nvSpPr>
          <p:cNvPr id="5" name="Rectangle 4"/>
          <p:cNvSpPr/>
          <p:nvPr/>
        </p:nvSpPr>
        <p:spPr>
          <a:xfrm>
            <a:off x="685800" y="2590800"/>
            <a:ext cx="35052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atin typeface="Britannic Bold" pitchFamily="34" charset="0"/>
              </a:rPr>
              <a:t>TAXONOMY</a:t>
            </a:r>
            <a:endParaRPr lang="en-US" sz="3600" dirty="0">
              <a:latin typeface="Britannic Bold" pitchFamily="34" charset="0"/>
            </a:endParaRPr>
          </a:p>
        </p:txBody>
      </p:sp>
      <p:sp>
        <p:nvSpPr>
          <p:cNvPr id="6" name="Rectangle 5"/>
          <p:cNvSpPr/>
          <p:nvPr/>
        </p:nvSpPr>
        <p:spPr>
          <a:xfrm>
            <a:off x="4572000" y="2590800"/>
            <a:ext cx="35814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Britannic Bold" pitchFamily="34" charset="0"/>
              </a:rPr>
              <a:t>INSTANCE DOCUMENT</a:t>
            </a:r>
          </a:p>
        </p:txBody>
      </p:sp>
      <p:sp>
        <p:nvSpPr>
          <p:cNvPr id="7" name="Oval 6"/>
          <p:cNvSpPr/>
          <p:nvPr/>
        </p:nvSpPr>
        <p:spPr>
          <a:xfrm>
            <a:off x="609600" y="4191000"/>
            <a:ext cx="2895600" cy="11430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Britannic Bold" pitchFamily="34" charset="0"/>
              </a:rPr>
              <a:t>Physical Financial Statements of the Co.</a:t>
            </a:r>
            <a:endParaRPr lang="en-US" dirty="0">
              <a:latin typeface="Britannic Bold" pitchFamily="34" charset="0"/>
            </a:endParaRPr>
          </a:p>
        </p:txBody>
      </p:sp>
      <p:sp>
        <p:nvSpPr>
          <p:cNvPr id="8" name="Oval 7"/>
          <p:cNvSpPr/>
          <p:nvPr/>
        </p:nvSpPr>
        <p:spPr>
          <a:xfrm>
            <a:off x="5257800" y="4191000"/>
            <a:ext cx="2895600" cy="11430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Britannic Bold" pitchFamily="34" charset="0"/>
              </a:rPr>
              <a:t>XBRL Format</a:t>
            </a:r>
          </a:p>
          <a:p>
            <a:pPr algn="ctr"/>
            <a:r>
              <a:rPr lang="en-US" dirty="0" smtClean="0">
                <a:latin typeface="Britannic Bold" pitchFamily="34" charset="0"/>
              </a:rPr>
              <a:t>(Instance Document)</a:t>
            </a:r>
            <a:endParaRPr lang="en-US" dirty="0">
              <a:latin typeface="Britannic Bold" pitchFamily="34" charset="0"/>
            </a:endParaRPr>
          </a:p>
        </p:txBody>
      </p:sp>
      <p:cxnSp>
        <p:nvCxnSpPr>
          <p:cNvPr id="10" name="Straight Arrow Connector 9"/>
          <p:cNvCxnSpPr>
            <a:stCxn id="7" idx="6"/>
            <a:endCxn id="8" idx="2"/>
          </p:cNvCxnSpPr>
          <p:nvPr/>
        </p:nvCxnSpPr>
        <p:spPr>
          <a:xfrm>
            <a:off x="3505200" y="4762500"/>
            <a:ext cx="175260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TextBox 16"/>
          <p:cNvSpPr txBox="1"/>
          <p:nvPr/>
        </p:nvSpPr>
        <p:spPr>
          <a:xfrm>
            <a:off x="3581400" y="4343400"/>
            <a:ext cx="1676400" cy="369332"/>
          </a:xfrm>
          <a:prstGeom prst="rect">
            <a:avLst/>
          </a:prstGeom>
          <a:noFill/>
        </p:spPr>
        <p:txBody>
          <a:bodyPr wrap="square" rtlCol="0">
            <a:spAutoFit/>
          </a:bodyPr>
          <a:lstStyle/>
          <a:p>
            <a:r>
              <a:rPr lang="en-US" dirty="0" smtClean="0">
                <a:latin typeface="Britannic Bold" pitchFamily="34" charset="0"/>
              </a:rPr>
              <a:t>TAXONOMY</a:t>
            </a:r>
            <a:endParaRPr lang="en-US" dirty="0">
              <a:latin typeface="Britannic Bold" pitchFamily="34" charset="0"/>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1"/>
                                          </p:val>
                                        </p:tav>
                                        <p:tav tm="100000">
                                          <p:val>
                                            <p:strVal val="#ppt_x"/>
                                          </p:val>
                                        </p:tav>
                                      </p:tavLst>
                                    </p:anim>
                                    <p:anim calcmode="lin" valueType="num">
                                      <p:cBhvr>
                                        <p:cTn id="9" dur="500" fill="hold"/>
                                        <p:tgtEl>
                                          <p:spTgt spid="5"/>
                                        </p:tgtEl>
                                        <p:attrNameLst>
                                          <p:attrName>ppt_y</p:attrName>
                                        </p:attrNameLst>
                                      </p:cBhvr>
                                      <p:tavLst>
                                        <p:tav tm="0">
                                          <p:val>
                                            <p:strVal val="#ppt_y"/>
                                          </p:val>
                                        </p:tav>
                                        <p:tav tm="100000">
                                          <p:val>
                                            <p:strVal val="#ppt_y"/>
                                          </p:val>
                                        </p:tav>
                                      </p:tavLst>
                                    </p:anim>
                                  </p:childTnLst>
                                </p:cTn>
                              </p:par>
                              <p:par>
                                <p:cTn id="10" presetID="40" presetClass="entr" presetSubtype="0" fill="hold" grpId="0" nodeType="withEffect">
                                  <p:stCondLst>
                                    <p:cond delay="0"/>
                                  </p:stCondLst>
                                  <p:iterate type="lt">
                                    <p:tmPct val="10000"/>
                                  </p:iterate>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1"/>
                                          </p:val>
                                        </p:tav>
                                        <p:tav tm="100000">
                                          <p:val>
                                            <p:strVal val="#ppt_x"/>
                                          </p:val>
                                        </p:tav>
                                      </p:tavLst>
                                    </p:anim>
                                    <p:anim calcmode="lin" valueType="num">
                                      <p:cBhvr>
                                        <p:cTn id="14" dur="500" fill="hold"/>
                                        <p:tgtEl>
                                          <p:spTgt spid="6"/>
                                        </p:tgtEl>
                                        <p:attrNameLst>
                                          <p:attrName>ppt_y</p:attrName>
                                        </p:attrNameLst>
                                      </p:cBhvr>
                                      <p:tavLst>
                                        <p:tav tm="0">
                                          <p:val>
                                            <p:strVal val="#ppt_y"/>
                                          </p:val>
                                        </p:tav>
                                        <p:tav tm="100000">
                                          <p:val>
                                            <p:strVal val="#ppt_y"/>
                                          </p:val>
                                        </p:tav>
                                      </p:tavLst>
                                    </p:anim>
                                  </p:childTnLst>
                                </p:cTn>
                              </p:par>
                              <p:par>
                                <p:cTn id="15" presetID="1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Bottom)">
                                      <p:cBhvr>
                                        <p:cTn id="17" dur="500"/>
                                        <p:tgtEl>
                                          <p:spTgt spid="7"/>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lide(fromBottom)">
                                      <p:cBhvr>
                                        <p:cTn id="20" dur="500"/>
                                        <p:tgtEl>
                                          <p:spTgt spid="8"/>
                                        </p:tgtEl>
                                      </p:cBhvr>
                                    </p:animEffect>
                                  </p:childTnLst>
                                </p:cTn>
                              </p:par>
                              <p:par>
                                <p:cTn id="21" presetID="1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slide(fromBottom)">
                                      <p:cBhvr>
                                        <p:cTn id="23" dur="500"/>
                                        <p:tgtEl>
                                          <p:spTgt spid="10"/>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slide(fromBottom)">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81000"/>
            <a:ext cx="8153400" cy="5638800"/>
          </a:xfrm>
        </p:spPr>
        <p:txBody>
          <a:bodyPr>
            <a:normAutofit fontScale="92500" lnSpcReduction="10000"/>
          </a:bodyPr>
          <a:lstStyle/>
          <a:p>
            <a:pPr marL="457200" indent="-457200">
              <a:buNone/>
            </a:pPr>
            <a:r>
              <a:rPr lang="en-US" sz="2800" u="sng" dirty="0" smtClean="0">
                <a:latin typeface="Britannic Bold" pitchFamily="34" charset="0"/>
              </a:rPr>
              <a:t>TAXONOMY</a:t>
            </a:r>
          </a:p>
          <a:p>
            <a:pPr marL="457200" indent="-457200">
              <a:buNone/>
            </a:pPr>
            <a:endParaRPr lang="en-US" sz="2800" u="sng" dirty="0" smtClean="0">
              <a:latin typeface="Britannic Bold" pitchFamily="34" charset="0"/>
            </a:endParaRPr>
          </a:p>
          <a:p>
            <a:pPr marL="457200" indent="-457200"/>
            <a:r>
              <a:rPr lang="en-US" sz="2800" dirty="0" smtClean="0">
                <a:latin typeface="Britannic Bold" pitchFamily="34" charset="0"/>
              </a:rPr>
              <a:t>These are </a:t>
            </a:r>
            <a:r>
              <a:rPr lang="en-US" sz="2800" dirty="0" smtClean="0">
                <a:solidFill>
                  <a:srgbClr val="FF0000"/>
                </a:solidFill>
                <a:latin typeface="Britannic Bold" pitchFamily="34" charset="0"/>
              </a:rPr>
              <a:t>dictionaries</a:t>
            </a:r>
            <a:r>
              <a:rPr lang="en-US" sz="2800" dirty="0" smtClean="0">
                <a:latin typeface="Britannic Bold" pitchFamily="34" charset="0"/>
              </a:rPr>
              <a:t> that contain the terms used in the financial statements and their </a:t>
            </a:r>
            <a:r>
              <a:rPr lang="en-US" sz="2800" dirty="0" smtClean="0">
                <a:solidFill>
                  <a:srgbClr val="FF0000"/>
                </a:solidFill>
                <a:latin typeface="Britannic Bold" pitchFamily="34" charset="0"/>
              </a:rPr>
              <a:t>corresponding XBRL tags</a:t>
            </a:r>
            <a:r>
              <a:rPr lang="en-US" sz="2800" dirty="0" smtClean="0">
                <a:latin typeface="Britannic Bold" pitchFamily="34" charset="0"/>
              </a:rPr>
              <a:t>. They define the elements and their relationships based on the regulatory requirements and the basic XBRL properties.</a:t>
            </a:r>
          </a:p>
          <a:p>
            <a:pPr marL="457200" indent="-457200">
              <a:buNone/>
            </a:pPr>
            <a:endParaRPr lang="en-US" sz="2800" dirty="0" smtClean="0">
              <a:latin typeface="Britannic Bold" pitchFamily="34" charset="0"/>
            </a:endParaRPr>
          </a:p>
          <a:p>
            <a:pPr marL="457200" indent="-457200"/>
            <a:r>
              <a:rPr lang="en-US" sz="2800" dirty="0" smtClean="0">
                <a:latin typeface="Britannic Bold" pitchFamily="34" charset="0"/>
              </a:rPr>
              <a:t>It includes terms such as net income, earnings per share, cash, etc. Each term has specific attributes that help define it, including label and definition and potential references.</a:t>
            </a:r>
          </a:p>
          <a:p>
            <a:endParaRPr lang="en-US" dirty="0"/>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848600" cy="1066800"/>
          </a:xfrm>
        </p:spPr>
        <p:txBody>
          <a:bodyPr>
            <a:noAutofit/>
          </a:bodyPr>
          <a:lstStyle/>
          <a:p>
            <a:r>
              <a:rPr lang="en-US" sz="3200" b="1" u="sng" dirty="0" smtClean="0">
                <a:latin typeface="Britannic Bold" pitchFamily="34" charset="0"/>
              </a:rPr>
              <a:t>For Example, </a:t>
            </a:r>
            <a:r>
              <a:rPr lang="en-US" sz="3200" b="1" u="sng" dirty="0" err="1" smtClean="0">
                <a:latin typeface="Britannic Bold" pitchFamily="34" charset="0"/>
              </a:rPr>
              <a:t>LoansAdvances</a:t>
            </a:r>
            <a:r>
              <a:rPr lang="en-US" sz="3200" b="1" u="sng" dirty="0" smtClean="0">
                <a:latin typeface="Britannic Bold" pitchFamily="34" charset="0"/>
              </a:rPr>
              <a:t> has the following attributes:</a:t>
            </a:r>
            <a:endParaRPr lang="en-US" sz="3200" b="1" u="sng" dirty="0">
              <a:latin typeface="Britannic Bold" pitchFamily="34" charset="0"/>
            </a:endParaRPr>
          </a:p>
        </p:txBody>
      </p:sp>
      <p:sp>
        <p:nvSpPr>
          <p:cNvPr id="3" name="Content Placeholder 2"/>
          <p:cNvSpPr>
            <a:spLocks noGrp="1"/>
          </p:cNvSpPr>
          <p:nvPr>
            <p:ph idx="1"/>
          </p:nvPr>
        </p:nvSpPr>
        <p:spPr>
          <a:xfrm>
            <a:off x="838200" y="1981200"/>
            <a:ext cx="7772400" cy="4191000"/>
          </a:xfrm>
        </p:spPr>
        <p:txBody>
          <a:bodyPr>
            <a:noAutofit/>
          </a:bodyPr>
          <a:lstStyle/>
          <a:p>
            <a:r>
              <a:rPr lang="en-US" sz="2800" dirty="0" smtClean="0">
                <a:latin typeface="Britannic Bold" pitchFamily="34" charset="0"/>
              </a:rPr>
              <a:t>Definition: The total amount of loans and advances given by the entity to all parties.</a:t>
            </a:r>
          </a:p>
          <a:p>
            <a:r>
              <a:rPr lang="en-US" sz="2800" dirty="0" smtClean="0">
                <a:latin typeface="Britannic Bold" pitchFamily="34" charset="0"/>
              </a:rPr>
              <a:t>Data type : Monetary</a:t>
            </a:r>
          </a:p>
          <a:p>
            <a:r>
              <a:rPr lang="en-US" sz="2800" dirty="0" smtClean="0">
                <a:latin typeface="Britannic Bold" pitchFamily="34" charset="0"/>
              </a:rPr>
              <a:t>Substitution Group : Item</a:t>
            </a:r>
          </a:p>
          <a:p>
            <a:r>
              <a:rPr lang="en-US" sz="2800" dirty="0" smtClean="0">
                <a:latin typeface="Britannic Bold" pitchFamily="34" charset="0"/>
              </a:rPr>
              <a:t>Balance type : Debit</a:t>
            </a:r>
          </a:p>
          <a:p>
            <a:r>
              <a:rPr lang="en-US" sz="2800" dirty="0" smtClean="0">
                <a:latin typeface="Britannic Bold" pitchFamily="34" charset="0"/>
              </a:rPr>
              <a:t>Period Type : Instant</a:t>
            </a:r>
          </a:p>
        </p:txBody>
      </p:sp>
    </p:spTree>
  </p:cSld>
  <p:clrMapOvr>
    <a:masterClrMapping/>
  </p:clrMapOvr>
  <p:transition>
    <p:zoom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76400"/>
            <a:ext cx="7772400" cy="2743200"/>
          </a:xfrm>
        </p:spPr>
        <p:txBody>
          <a:bodyPr>
            <a:noAutofit/>
          </a:bodyPr>
          <a:lstStyle/>
          <a:p>
            <a:r>
              <a:rPr lang="en-US" sz="3200" dirty="0" smtClean="0">
                <a:latin typeface="Britannic Bold" pitchFamily="34" charset="0"/>
              </a:rPr>
              <a:t>WHAT IS XBRL?</a:t>
            </a:r>
          </a:p>
          <a:p>
            <a:r>
              <a:rPr lang="en-US" sz="3200" dirty="0" smtClean="0">
                <a:latin typeface="Britannic Bold" pitchFamily="34" charset="0"/>
              </a:rPr>
              <a:t>XBRL IN THE INDIAN CONTEXT</a:t>
            </a:r>
          </a:p>
          <a:p>
            <a:r>
              <a:rPr lang="en-US" sz="3200" dirty="0" smtClean="0">
                <a:latin typeface="Britannic Bold" pitchFamily="34" charset="0"/>
              </a:rPr>
              <a:t>HOW DOES XBRL WORK?</a:t>
            </a:r>
          </a:p>
          <a:p>
            <a:r>
              <a:rPr lang="en-US" sz="3200" dirty="0" smtClean="0">
                <a:latin typeface="Britannic Bold" pitchFamily="34" charset="0"/>
              </a:rPr>
              <a:t>HOW IS TAGGING DONE?</a:t>
            </a:r>
          </a:p>
          <a:p>
            <a:r>
              <a:rPr lang="en-US" sz="3200" dirty="0" smtClean="0">
                <a:latin typeface="Britannic Bold" pitchFamily="34" charset="0"/>
              </a:rPr>
              <a:t>HOW TO CREATE AN INSTANCE DOCUMENT?</a:t>
            </a:r>
          </a:p>
          <a:p>
            <a:r>
              <a:rPr lang="en-US" sz="3200" dirty="0" smtClean="0">
                <a:latin typeface="Britannic Bold" pitchFamily="34" charset="0"/>
              </a:rPr>
              <a:t>PROCEDURE FOR E-FILING OF XBRL DOCUMENTS.</a:t>
            </a:r>
          </a:p>
          <a:p>
            <a:endParaRPr lang="en-US" sz="3200" dirty="0" smtClean="0">
              <a:latin typeface="Britannic Bold" pitchFamily="34" charset="0"/>
            </a:endParaRPr>
          </a:p>
          <a:p>
            <a:pPr>
              <a:buNone/>
            </a:pPr>
            <a:endParaRPr lang="en-US" sz="3200" dirty="0" smtClean="0">
              <a:latin typeface="Britannic Bold" pitchFamily="34" charset="0"/>
            </a:endParaRPr>
          </a:p>
          <a:p>
            <a:endParaRPr lang="en-US" sz="3200" dirty="0" smtClean="0">
              <a:latin typeface="Britannic Bold" pitchFamily="34" charset="0"/>
            </a:endParaRPr>
          </a:p>
          <a:p>
            <a:endParaRPr lang="en-IN" sz="3200" dirty="0">
              <a:latin typeface="Britannic Bold" pitchFamily="34" charset="0"/>
            </a:endParaRPr>
          </a:p>
        </p:txBody>
      </p:sp>
      <p:sp>
        <p:nvSpPr>
          <p:cNvPr id="4" name="Rectangle 3"/>
          <p:cNvSpPr/>
          <p:nvPr/>
        </p:nvSpPr>
        <p:spPr>
          <a:xfrm>
            <a:off x="838200" y="609600"/>
            <a:ext cx="3657600" cy="923330"/>
          </a:xfrm>
          <a:prstGeom prst="rect">
            <a:avLst/>
          </a:prstGeom>
          <a:noFill/>
        </p:spPr>
        <p:txBody>
          <a:bodyPr wrap="squar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AGENDA</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 xmlns:p14="http://schemas.microsoft.com/office/powerpoint/2010/main" val="2297976185"/>
      </p:ext>
    </p:extLst>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228600" y="1371600"/>
            <a:ext cx="7848600" cy="50533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p:cNvSpPr txBox="1">
            <a:spLocks/>
          </p:cNvSpPr>
          <p:nvPr/>
        </p:nvSpPr>
        <p:spPr>
          <a:xfrm>
            <a:off x="228600" y="457200"/>
            <a:ext cx="7772400" cy="685800"/>
          </a:xfrm>
          <a:prstGeom prst="rect">
            <a:avLst/>
          </a:prstGeom>
        </p:spPr>
        <p:txBody>
          <a:bodyPr bIns="91440" anchor="b"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i="0" u="sng" strike="noStrike" kern="1200" cap="none" spc="0" normalizeH="0" baseline="0" noProof="0" dirty="0" smtClean="0">
                <a:ln>
                  <a:noFill/>
                </a:ln>
                <a:solidFill>
                  <a:schemeClr val="tx2"/>
                </a:solidFill>
                <a:effectLst/>
                <a:uLnTx/>
                <a:uFillTx/>
                <a:latin typeface="Britannic Bold" pitchFamily="34" charset="0"/>
                <a:ea typeface="+mj-ea"/>
                <a:cs typeface="+mj-cs"/>
              </a:rPr>
              <a:t>The calculation of Loans Advances in</a:t>
            </a:r>
            <a:r>
              <a:rPr kumimoji="0" lang="en-US" sz="3200" i="0" u="sng" strike="noStrike" kern="1200" cap="none" spc="0" normalizeH="0" noProof="0" dirty="0" smtClean="0">
                <a:ln>
                  <a:noFill/>
                </a:ln>
                <a:solidFill>
                  <a:schemeClr val="tx2"/>
                </a:solidFill>
                <a:effectLst/>
                <a:uLnTx/>
                <a:uFillTx/>
                <a:latin typeface="Britannic Bold" pitchFamily="34" charset="0"/>
                <a:ea typeface="+mj-ea"/>
                <a:cs typeface="+mj-cs"/>
              </a:rPr>
              <a:t> the taxonomy is as follows:</a:t>
            </a:r>
            <a:endParaRPr kumimoji="0" lang="en-US" sz="3200" i="0" u="sng" strike="noStrike" kern="1200" cap="none" spc="0" normalizeH="0" baseline="0" noProof="0" dirty="0">
              <a:ln>
                <a:noFill/>
              </a:ln>
              <a:solidFill>
                <a:schemeClr val="tx2"/>
              </a:solidFill>
              <a:effectLst/>
              <a:uLnTx/>
              <a:uFillTx/>
              <a:latin typeface="Britannic Bold" pitchFamily="34" charset="0"/>
              <a:ea typeface="+mj-ea"/>
              <a:cs typeface="+mj-cs"/>
            </a:endParaRPr>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6629400" cy="5715000"/>
          </a:xfrm>
        </p:spPr>
        <p:txBody>
          <a:bodyPr>
            <a:normAutofit lnSpcReduction="10000"/>
          </a:bodyPr>
          <a:lstStyle/>
          <a:p>
            <a:pPr>
              <a:buNone/>
            </a:pPr>
            <a:r>
              <a:rPr lang="en-US" sz="2800" dirty="0" smtClean="0">
                <a:latin typeface="Britannic Bold" pitchFamily="34" charset="0"/>
              </a:rPr>
              <a:t>   In India, the taxonomy has been developed by the Ministry of Corporate Affairs (MCA),based on the requirements of:</a:t>
            </a:r>
          </a:p>
          <a:p>
            <a:pPr>
              <a:buNone/>
            </a:pPr>
            <a:endParaRPr lang="en-US" sz="2800" dirty="0" smtClean="0">
              <a:latin typeface="Britannic Bold" pitchFamily="34" charset="0"/>
            </a:endParaRPr>
          </a:p>
          <a:p>
            <a:pPr>
              <a:buNone/>
            </a:pPr>
            <a:endParaRPr lang="en-US" sz="2800" dirty="0" smtClean="0">
              <a:latin typeface="Britannic Bold" pitchFamily="34" charset="0"/>
            </a:endParaRPr>
          </a:p>
          <a:p>
            <a:r>
              <a:rPr lang="en-US" sz="2800" dirty="0" smtClean="0">
                <a:latin typeface="Britannic Bold" pitchFamily="34" charset="0"/>
              </a:rPr>
              <a:t>Schedule VI of Companies Act,</a:t>
            </a:r>
          </a:p>
          <a:p>
            <a:pPr>
              <a:buNone/>
            </a:pPr>
            <a:endParaRPr lang="en-US" sz="2800" dirty="0" smtClean="0">
              <a:latin typeface="Britannic Bold" pitchFamily="34" charset="0"/>
            </a:endParaRPr>
          </a:p>
          <a:p>
            <a:r>
              <a:rPr lang="en-US" sz="2800" dirty="0" smtClean="0">
                <a:latin typeface="Britannic Bold" pitchFamily="34" charset="0"/>
              </a:rPr>
              <a:t>The Accounting Standards; and</a:t>
            </a:r>
          </a:p>
          <a:p>
            <a:pPr>
              <a:buNone/>
            </a:pPr>
            <a:endParaRPr lang="en-US" sz="2800" dirty="0" smtClean="0">
              <a:latin typeface="Britannic Bold" pitchFamily="34" charset="0"/>
            </a:endParaRPr>
          </a:p>
          <a:p>
            <a:r>
              <a:rPr lang="en-US" sz="2800" dirty="0" smtClean="0">
                <a:latin typeface="Britannic Bold" pitchFamily="34" charset="0"/>
              </a:rPr>
              <a:t>SEBI Listing requirements.</a:t>
            </a:r>
          </a:p>
          <a:p>
            <a:endParaRPr lang="en-US" sz="2800" dirty="0">
              <a:latin typeface="Britannic Bold" pitchFamily="34" charset="0"/>
            </a:endParaRPr>
          </a:p>
        </p:txBody>
      </p:sp>
      <p:pic>
        <p:nvPicPr>
          <p:cNvPr id="4" name="Picture 3" descr="627418386xbrl-mca.jpg"/>
          <p:cNvPicPr>
            <a:picLocks noChangeAspect="1"/>
          </p:cNvPicPr>
          <p:nvPr/>
        </p:nvPicPr>
        <p:blipFill>
          <a:blip r:embed="rId2"/>
          <a:stretch>
            <a:fillRect/>
          </a:stretch>
        </p:blipFill>
        <p:spPr>
          <a:xfrm>
            <a:off x="5791200" y="1600200"/>
            <a:ext cx="2625969"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077200" cy="5638800"/>
          </a:xfrm>
        </p:spPr>
        <p:txBody>
          <a:bodyPr>
            <a:normAutofit fontScale="92500" lnSpcReduction="20000"/>
          </a:bodyPr>
          <a:lstStyle/>
          <a:p>
            <a:pPr marL="514350" indent="-514350">
              <a:buNone/>
            </a:pPr>
            <a:r>
              <a:rPr lang="en-US" sz="3000" u="sng" dirty="0" smtClean="0">
                <a:latin typeface="Britannic Bold" pitchFamily="34" charset="0"/>
              </a:rPr>
              <a:t>INSTANCE DOCUMENT</a:t>
            </a:r>
          </a:p>
          <a:p>
            <a:pPr marL="514350" indent="-514350">
              <a:buNone/>
            </a:pPr>
            <a:endParaRPr lang="en-US" sz="3000" u="sng" dirty="0" smtClean="0">
              <a:latin typeface="Britannic Bold" pitchFamily="34" charset="0"/>
            </a:endParaRPr>
          </a:p>
          <a:p>
            <a:r>
              <a:rPr lang="en-US" sz="2800" dirty="0" smtClean="0">
                <a:latin typeface="Britannic Bold" pitchFamily="34" charset="0"/>
              </a:rPr>
              <a:t>A file that contains </a:t>
            </a:r>
            <a:r>
              <a:rPr lang="en-US" sz="2800" dirty="0" smtClean="0">
                <a:solidFill>
                  <a:srgbClr val="FF0000"/>
                </a:solidFill>
                <a:latin typeface="Britannic Bold" pitchFamily="34" charset="0"/>
              </a:rPr>
              <a:t>business reporting information </a:t>
            </a:r>
            <a:r>
              <a:rPr lang="en-US" sz="2800" dirty="0" smtClean="0">
                <a:latin typeface="Britannic Bold" pitchFamily="34" charset="0"/>
              </a:rPr>
              <a:t>and represents a </a:t>
            </a:r>
            <a:r>
              <a:rPr lang="en-US" sz="2800" dirty="0" smtClean="0">
                <a:solidFill>
                  <a:srgbClr val="FF0000"/>
                </a:solidFill>
                <a:latin typeface="Britannic Bold" pitchFamily="34" charset="0"/>
              </a:rPr>
              <a:t>collection of financial facts </a:t>
            </a:r>
            <a:r>
              <a:rPr lang="en-US" sz="2800" dirty="0" smtClean="0">
                <a:latin typeface="Britannic Bold" pitchFamily="34" charset="0"/>
              </a:rPr>
              <a:t>and report-specific information using tags from one or more XBRL taxonomies. </a:t>
            </a:r>
          </a:p>
          <a:p>
            <a:r>
              <a:rPr lang="en-US" sz="2800" dirty="0" smtClean="0">
                <a:latin typeface="Britannic Bold" pitchFamily="34" charset="0"/>
              </a:rPr>
              <a:t>It is a business report in an </a:t>
            </a:r>
            <a:r>
              <a:rPr lang="en-US" sz="2800" dirty="0" smtClean="0">
                <a:solidFill>
                  <a:srgbClr val="FF0000"/>
                </a:solidFill>
                <a:latin typeface="Britannic Bold" pitchFamily="34" charset="0"/>
              </a:rPr>
              <a:t>electronic format </a:t>
            </a:r>
            <a:r>
              <a:rPr lang="en-US" sz="2800" dirty="0" smtClean="0">
                <a:latin typeface="Britannic Bold" pitchFamily="34" charset="0"/>
              </a:rPr>
              <a:t>created according to the rules of the XBRL. It contains the facts that are defined by the elements in the taxonomy it refers to, together with their values and an explanation of the context in which they are placed. </a:t>
            </a:r>
          </a:p>
          <a:p>
            <a:r>
              <a:rPr lang="en-US" sz="2800" dirty="0" smtClean="0">
                <a:latin typeface="Britannic Bold" pitchFamily="34" charset="0"/>
              </a:rPr>
              <a:t>Instances documents must be </a:t>
            </a:r>
            <a:r>
              <a:rPr lang="en-US" sz="2800" dirty="0" smtClean="0">
                <a:solidFill>
                  <a:srgbClr val="FF0000"/>
                </a:solidFill>
                <a:latin typeface="Britannic Bold" pitchFamily="34" charset="0"/>
              </a:rPr>
              <a:t>linked to at least one taxonomy</a:t>
            </a:r>
            <a:r>
              <a:rPr lang="en-US" sz="2800" dirty="0" smtClean="0">
                <a:latin typeface="Britannic Bold" pitchFamily="34" charset="0"/>
              </a:rPr>
              <a:t>, which defines the contexts, labels or references.</a:t>
            </a:r>
          </a:p>
          <a:p>
            <a:endParaRPr lang="en-US"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0" y="2057400"/>
            <a:ext cx="8229600" cy="3810000"/>
          </a:xfrm>
          <a:prstGeom prst="rect">
            <a:avLst/>
          </a:prstGeom>
          <a:noFill/>
          <a:ln w="9525">
            <a:noFill/>
            <a:miter lim="800000"/>
            <a:headEnd/>
            <a:tailEnd/>
          </a:ln>
          <a:effectLst/>
        </p:spPr>
      </p:pic>
      <p:sp>
        <p:nvSpPr>
          <p:cNvPr id="6" name="Rectangle 5"/>
          <p:cNvSpPr/>
          <p:nvPr/>
        </p:nvSpPr>
        <p:spPr>
          <a:xfrm>
            <a:off x="457200" y="2057400"/>
            <a:ext cx="1295400" cy="228600"/>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943600" y="3124200"/>
            <a:ext cx="609600" cy="228600"/>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429000" y="3124200"/>
            <a:ext cx="1066800" cy="228600"/>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876800" y="3124200"/>
            <a:ext cx="762000" cy="609600"/>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ular Callout 27"/>
          <p:cNvSpPr/>
          <p:nvPr/>
        </p:nvSpPr>
        <p:spPr>
          <a:xfrm>
            <a:off x="914400" y="1219200"/>
            <a:ext cx="1447800" cy="609600"/>
          </a:xfrm>
          <a:prstGeom prst="wedgeRoundRectCallout">
            <a:avLst>
              <a:gd name="adj1" fmla="val -20833"/>
              <a:gd name="adj2" fmla="val 859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Fact Name</a:t>
            </a:r>
            <a:endParaRPr lang="en-US" dirty="0">
              <a:ln>
                <a:solidFill>
                  <a:schemeClr val="tx1"/>
                </a:solidFill>
              </a:ln>
              <a:solidFill>
                <a:schemeClr val="tx1"/>
              </a:solidFill>
            </a:endParaRPr>
          </a:p>
        </p:txBody>
      </p:sp>
      <p:sp>
        <p:nvSpPr>
          <p:cNvPr id="29" name="Rounded Rectangular Callout 28"/>
          <p:cNvSpPr/>
          <p:nvPr/>
        </p:nvSpPr>
        <p:spPr>
          <a:xfrm>
            <a:off x="4572000" y="1371600"/>
            <a:ext cx="914400" cy="609600"/>
          </a:xfrm>
          <a:prstGeom prst="wedgeRoundRectCallout">
            <a:avLst>
              <a:gd name="adj1" fmla="val -90625"/>
              <a:gd name="adj2" fmla="val 23437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Unit</a:t>
            </a:r>
            <a:endParaRPr lang="en-US" dirty="0">
              <a:ln>
                <a:solidFill>
                  <a:schemeClr val="tx1"/>
                </a:solidFill>
              </a:ln>
              <a:solidFill>
                <a:schemeClr val="tx1"/>
              </a:solidFill>
            </a:endParaRPr>
          </a:p>
        </p:txBody>
      </p:sp>
      <p:sp>
        <p:nvSpPr>
          <p:cNvPr id="30" name="Rectangular Callout 29"/>
          <p:cNvSpPr/>
          <p:nvPr/>
        </p:nvSpPr>
        <p:spPr>
          <a:xfrm>
            <a:off x="6477000" y="533400"/>
            <a:ext cx="1066800" cy="685800"/>
          </a:xfrm>
          <a:prstGeom prst="wedgeRectCallout">
            <a:avLst>
              <a:gd name="adj1" fmla="val -137083"/>
              <a:gd name="adj2" fmla="val 32791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Period</a:t>
            </a:r>
            <a:endParaRPr lang="en-US" dirty="0">
              <a:ln>
                <a:solidFill>
                  <a:schemeClr val="tx1"/>
                </a:solidFill>
              </a:ln>
              <a:solidFill>
                <a:schemeClr val="tx1"/>
              </a:solidFill>
            </a:endParaRPr>
          </a:p>
        </p:txBody>
      </p:sp>
      <p:sp>
        <p:nvSpPr>
          <p:cNvPr id="31" name="Rectangular Callout 30"/>
          <p:cNvSpPr/>
          <p:nvPr/>
        </p:nvSpPr>
        <p:spPr>
          <a:xfrm>
            <a:off x="7195457" y="2601686"/>
            <a:ext cx="990600" cy="381000"/>
          </a:xfrm>
          <a:prstGeom prst="wedgeRectCallout">
            <a:avLst>
              <a:gd name="adj1" fmla="val -106598"/>
              <a:gd name="adj2" fmla="val 91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Scale</a:t>
            </a:r>
            <a:endParaRPr lang="en-US" dirty="0">
              <a:ln>
                <a:solidFill>
                  <a:schemeClr val="tx1"/>
                </a:solidFill>
              </a:ln>
              <a:solidFill>
                <a:schemeClr val="tx1"/>
              </a:solidFill>
            </a:endParaRPr>
          </a:p>
        </p:txBody>
      </p:sp>
      <p:sp>
        <p:nvSpPr>
          <p:cNvPr id="32" name="Title 1"/>
          <p:cNvSpPr txBox="1">
            <a:spLocks/>
          </p:cNvSpPr>
          <p:nvPr/>
        </p:nvSpPr>
        <p:spPr>
          <a:xfrm>
            <a:off x="152400" y="152400"/>
            <a:ext cx="7772400" cy="685800"/>
          </a:xfrm>
          <a:prstGeom prst="rect">
            <a:avLst/>
          </a:prstGeom>
        </p:spPr>
        <p:txBody>
          <a:bodyPr bIns="91440" anchor="b" anchorCtr="0">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200" u="sng" dirty="0" smtClean="0">
                <a:solidFill>
                  <a:schemeClr val="tx2"/>
                </a:solidFill>
                <a:latin typeface="Britannic Bold" pitchFamily="34" charset="0"/>
                <a:ea typeface="+mj-ea"/>
                <a:cs typeface="+mj-cs"/>
              </a:rPr>
              <a:t>I</a:t>
            </a:r>
            <a:r>
              <a:rPr kumimoji="0" lang="en-US" sz="3200" i="0" u="sng" strike="noStrike" kern="1200" cap="none" spc="0" normalizeH="0" baseline="0" noProof="0" dirty="0" err="1" smtClean="0">
                <a:ln>
                  <a:noFill/>
                </a:ln>
                <a:solidFill>
                  <a:schemeClr val="tx2"/>
                </a:solidFill>
                <a:effectLst/>
                <a:uLnTx/>
                <a:uFillTx/>
                <a:latin typeface="Britannic Bold" pitchFamily="34" charset="0"/>
                <a:ea typeface="+mj-ea"/>
                <a:cs typeface="+mj-cs"/>
              </a:rPr>
              <a:t>llustration</a:t>
            </a:r>
            <a:r>
              <a:rPr kumimoji="0" lang="en-US" sz="3200" i="0" u="sng" strike="noStrike" kern="1200" cap="none" spc="0" normalizeH="0" baseline="0" noProof="0" dirty="0" smtClean="0">
                <a:ln>
                  <a:noFill/>
                </a:ln>
                <a:solidFill>
                  <a:schemeClr val="tx2"/>
                </a:solidFill>
                <a:effectLst/>
                <a:uLnTx/>
                <a:uFillTx/>
                <a:latin typeface="Britannic Bold" pitchFamily="34" charset="0"/>
                <a:ea typeface="+mj-ea"/>
                <a:cs typeface="+mj-cs"/>
              </a:rPr>
              <a:t> of Instance Document </a:t>
            </a:r>
            <a:endParaRPr kumimoji="0" lang="en-US" sz="3200" i="0" u="sng" strike="noStrike" kern="1200" cap="none" spc="0" normalizeH="0" baseline="0" noProof="0" dirty="0">
              <a:ln>
                <a:noFill/>
              </a:ln>
              <a:solidFill>
                <a:schemeClr val="tx2"/>
              </a:solidFill>
              <a:effectLst/>
              <a:uLnTx/>
              <a:uFillTx/>
              <a:latin typeface="Britannic Bold" pitchFamily="34" charset="0"/>
              <a:ea typeface="+mj-ea"/>
              <a:cs typeface="+mj-cs"/>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slide(fromBottom)">
                                      <p:cBhvr>
                                        <p:cTn id="7" dur="500"/>
                                        <p:tgtEl>
                                          <p:spTgt spid="28"/>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slide(fromBottom)">
                                      <p:cBhvr>
                                        <p:cTn id="11" dur="500"/>
                                        <p:tgtEl>
                                          <p:spTgt spid="29"/>
                                        </p:tgtEl>
                                      </p:cBhvr>
                                    </p:animEffect>
                                  </p:childTnLst>
                                </p:cTn>
                              </p:par>
                            </p:childTnLst>
                          </p:cTn>
                        </p:par>
                        <p:par>
                          <p:cTn id="12" fill="hold">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slide(fromBottom)">
                                      <p:cBhvr>
                                        <p:cTn id="15" dur="500"/>
                                        <p:tgtEl>
                                          <p:spTgt spid="30"/>
                                        </p:tgtEl>
                                      </p:cBhvr>
                                    </p:animEffect>
                                  </p:childTnLst>
                                </p:cTn>
                              </p:par>
                            </p:childTnLst>
                          </p:cTn>
                        </p:par>
                        <p:par>
                          <p:cTn id="16" fill="hold">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slide(fromBottom)">
                                      <p:cBhvr>
                                        <p:cTn id="1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495800"/>
            <a:ext cx="7772400" cy="1981200"/>
          </a:xfrm>
        </p:spPr>
        <p:txBody>
          <a:bodyPr>
            <a:normAutofit/>
          </a:bodyPr>
          <a:lstStyle/>
          <a:p>
            <a:pPr>
              <a:buNone/>
            </a:pPr>
            <a:r>
              <a:rPr lang="en-US" sz="2800" dirty="0" smtClean="0">
                <a:latin typeface="Britannic Bold" pitchFamily="34" charset="0"/>
              </a:rPr>
              <a:t>   The entities use the prescribed </a:t>
            </a:r>
            <a:r>
              <a:rPr lang="en-US" sz="2800" dirty="0" smtClean="0">
                <a:solidFill>
                  <a:srgbClr val="FF0000"/>
                </a:solidFill>
                <a:latin typeface="Britannic Bold" pitchFamily="34" charset="0"/>
              </a:rPr>
              <a:t>taxonomies</a:t>
            </a:r>
            <a:r>
              <a:rPr lang="en-US" sz="2800" dirty="0" smtClean="0">
                <a:latin typeface="Britannic Bold" pitchFamily="34" charset="0"/>
              </a:rPr>
              <a:t> to map their reports and generate a valid </a:t>
            </a:r>
            <a:r>
              <a:rPr lang="en-US" sz="2800" dirty="0" smtClean="0">
                <a:solidFill>
                  <a:srgbClr val="FF0000"/>
                </a:solidFill>
                <a:latin typeface="Britannic Bold" pitchFamily="34" charset="0"/>
              </a:rPr>
              <a:t>instance document</a:t>
            </a:r>
            <a:r>
              <a:rPr lang="en-US" sz="2800" dirty="0" smtClean="0">
                <a:latin typeface="Britannic Bold" pitchFamily="34" charset="0"/>
              </a:rPr>
              <a:t>.</a:t>
            </a:r>
            <a:endParaRPr lang="en-US" sz="2800" dirty="0">
              <a:latin typeface="Britannic Bold" pitchFamily="34" charset="0"/>
            </a:endParaRPr>
          </a:p>
        </p:txBody>
      </p:sp>
      <p:pic>
        <p:nvPicPr>
          <p:cNvPr id="4" name="Picture 3" descr="taxonomies.jpg"/>
          <p:cNvPicPr>
            <a:picLocks noChangeAspect="1"/>
          </p:cNvPicPr>
          <p:nvPr/>
        </p:nvPicPr>
        <p:blipFill>
          <a:blip r:embed="rId2"/>
          <a:stretch>
            <a:fillRect/>
          </a:stretch>
        </p:blipFill>
        <p:spPr>
          <a:xfrm>
            <a:off x="1600200" y="609600"/>
            <a:ext cx="6477000" cy="36676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latin typeface="Britannic Bold" pitchFamily="34" charset="0"/>
              </a:rPr>
              <a:t>HOW IS TAGGING DONE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ritannic Bold" pitchFamily="34" charset="0"/>
              </a:rPr>
              <a:t>MAPPING DATA</a:t>
            </a:r>
            <a:endParaRPr lang="en-US" dirty="0">
              <a:latin typeface="Britannic Bold" pitchFamily="34" charset="0"/>
            </a:endParaRPr>
          </a:p>
        </p:txBody>
      </p:sp>
      <p:sp>
        <p:nvSpPr>
          <p:cNvPr id="3" name="Content Placeholder 2"/>
          <p:cNvSpPr>
            <a:spLocks noGrp="1"/>
          </p:cNvSpPr>
          <p:nvPr>
            <p:ph idx="1"/>
          </p:nvPr>
        </p:nvSpPr>
        <p:spPr/>
        <p:txBody>
          <a:bodyPr>
            <a:normAutofit/>
          </a:bodyPr>
          <a:lstStyle/>
          <a:p>
            <a:r>
              <a:rPr lang="en-US" dirty="0" smtClean="0">
                <a:latin typeface="Britannic Bold" pitchFamily="34" charset="0"/>
              </a:rPr>
              <a:t>To map an XBRL taxonomy means to locate within a taxonomy structure a concept equivalent in attributes to an </a:t>
            </a:r>
            <a:r>
              <a:rPr lang="en-US" dirty="0" smtClean="0">
                <a:solidFill>
                  <a:srgbClr val="FF0000"/>
                </a:solidFill>
                <a:latin typeface="Britannic Bold" pitchFamily="34" charset="0"/>
              </a:rPr>
              <a:t>identified data point</a:t>
            </a:r>
            <a:r>
              <a:rPr lang="en-US" dirty="0" smtClean="0">
                <a:latin typeface="Britannic Bold" pitchFamily="34" charset="0"/>
              </a:rPr>
              <a:t>. </a:t>
            </a:r>
          </a:p>
          <a:p>
            <a:r>
              <a:rPr lang="en-US" dirty="0" smtClean="0">
                <a:latin typeface="Britannic Bold" pitchFamily="34" charset="0"/>
              </a:rPr>
              <a:t>This process of mapping is known as </a:t>
            </a:r>
            <a:r>
              <a:rPr lang="en-US" dirty="0" smtClean="0">
                <a:solidFill>
                  <a:srgbClr val="FF0000"/>
                </a:solidFill>
                <a:latin typeface="Britannic Bold" pitchFamily="34" charset="0"/>
              </a:rPr>
              <a:t>“tagging.”  </a:t>
            </a:r>
            <a:r>
              <a:rPr lang="en-US" dirty="0" smtClean="0">
                <a:latin typeface="Britannic Bold" pitchFamily="34" charset="0"/>
              </a:rPr>
              <a:t>It is essentially the joining of the 2 vocabularies-electronic to reported facts. </a:t>
            </a:r>
          </a:p>
          <a:p>
            <a:r>
              <a:rPr lang="en-US" dirty="0" smtClean="0">
                <a:latin typeface="Britannic Bold" pitchFamily="34" charset="0"/>
              </a:rPr>
              <a:t>The effort associated with XBRL mapping has often been understated as a simple one-to-one  matching process. </a:t>
            </a:r>
          </a:p>
          <a:p>
            <a:r>
              <a:rPr lang="en-US" dirty="0" smtClean="0">
                <a:latin typeface="Britannic Bold" pitchFamily="34" charset="0"/>
              </a:rPr>
              <a:t>Our experience in XBRL demonstrates that the </a:t>
            </a:r>
            <a:r>
              <a:rPr lang="en-US" dirty="0" smtClean="0">
                <a:solidFill>
                  <a:srgbClr val="FF0000"/>
                </a:solidFill>
                <a:latin typeface="Britannic Bold" pitchFamily="34" charset="0"/>
              </a:rPr>
              <a:t>detailed tagging of notes</a:t>
            </a:r>
            <a:r>
              <a:rPr lang="en-US" dirty="0" smtClean="0">
                <a:latin typeface="Britannic Bold" pitchFamily="34" charset="0"/>
              </a:rPr>
              <a:t> to financial statements  is a complex process requiring the knowledge of accounting and </a:t>
            </a:r>
            <a:r>
              <a:rPr lang="en-US" dirty="0" smtClean="0">
                <a:solidFill>
                  <a:srgbClr val="FF0000"/>
                </a:solidFill>
                <a:latin typeface="Britannic Bold" pitchFamily="34" charset="0"/>
              </a:rPr>
              <a:t>exercise of judgment </a:t>
            </a:r>
            <a:r>
              <a:rPr lang="en-US" dirty="0" smtClean="0">
                <a:latin typeface="Britannic Bold" pitchFamily="34" charset="0"/>
              </a:rPr>
              <a:t>by the financial reporting specialists.</a:t>
            </a:r>
            <a:endParaRPr lang="en-US"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228600" y="152400"/>
            <a:ext cx="6565345"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8" name="Picture 4"/>
          <p:cNvPicPr>
            <a:picLocks noChangeAspect="1" noChangeArrowheads="1"/>
          </p:cNvPicPr>
          <p:nvPr/>
        </p:nvPicPr>
        <p:blipFill>
          <a:blip r:embed="rId3"/>
          <a:srcRect/>
          <a:stretch>
            <a:fillRect/>
          </a:stretch>
        </p:blipFill>
        <p:spPr bwMode="auto">
          <a:xfrm>
            <a:off x="152400" y="3200400"/>
            <a:ext cx="7924800"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7391400" y="914400"/>
            <a:ext cx="1524000" cy="1200329"/>
          </a:xfrm>
          <a:prstGeom prst="rect">
            <a:avLst/>
          </a:prstGeom>
          <a:noFill/>
        </p:spPr>
        <p:txBody>
          <a:bodyPr wrap="square" rtlCol="0">
            <a:spAutoFit/>
          </a:bodyPr>
          <a:lstStyle/>
          <a:p>
            <a:pPr algn="ctr"/>
            <a:r>
              <a:rPr lang="en-US" dirty="0" smtClean="0">
                <a:latin typeface="Britannic Bold" pitchFamily="34" charset="0"/>
              </a:rPr>
              <a:t>TAGGING OF SHARE CAPITAL SCHEDULE</a:t>
            </a:r>
            <a:endParaRPr lang="en-US"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4582391"/>
            <a:ext cx="9305926" cy="2209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Lst>
        </p:spPr>
      </p:pic>
      <p:sp>
        <p:nvSpPr>
          <p:cNvPr id="4" name="TextBox 3"/>
          <p:cNvSpPr txBox="1"/>
          <p:nvPr/>
        </p:nvSpPr>
        <p:spPr>
          <a:xfrm>
            <a:off x="228600" y="4264619"/>
            <a:ext cx="2590800" cy="338554"/>
          </a:xfrm>
          <a:prstGeom prst="rect">
            <a:avLst/>
          </a:prstGeom>
          <a:noFill/>
        </p:spPr>
        <p:txBody>
          <a:bodyPr wrap="square" rtlCol="0">
            <a:spAutoFit/>
          </a:bodyPr>
          <a:lstStyle/>
          <a:p>
            <a:r>
              <a:rPr lang="en-US" sz="1600" dirty="0" smtClean="0"/>
              <a:t>(ABC COMPANY LTD.)</a:t>
            </a:r>
            <a:endParaRPr lang="en-IN" sz="1600" dirty="0"/>
          </a:p>
        </p:txBody>
      </p:sp>
      <p:pic>
        <p:nvPicPr>
          <p:cNvPr id="1032" name="Picture 8"/>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28600" y="1131332"/>
            <a:ext cx="8534400" cy="167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Lst>
        </p:spPr>
      </p:pic>
      <p:sp>
        <p:nvSpPr>
          <p:cNvPr id="5" name="Oval 4"/>
          <p:cNvSpPr/>
          <p:nvPr/>
        </p:nvSpPr>
        <p:spPr>
          <a:xfrm>
            <a:off x="4831773" y="1752600"/>
            <a:ext cx="1295400" cy="723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4267200" y="6248400"/>
            <a:ext cx="37338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 name="Straight Arrow Connector 7"/>
          <p:cNvCxnSpPr/>
          <p:nvPr/>
        </p:nvCxnSpPr>
        <p:spPr>
          <a:xfrm flipV="1">
            <a:off x="4932218" y="2476500"/>
            <a:ext cx="304800" cy="374419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600700" y="2483427"/>
            <a:ext cx="1257300" cy="376497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58091" y="577334"/>
            <a:ext cx="4572000" cy="369332"/>
          </a:xfrm>
          <a:prstGeom prst="rect">
            <a:avLst/>
          </a:prstGeom>
          <a:noFill/>
        </p:spPr>
        <p:txBody>
          <a:bodyPr wrap="square" rtlCol="0">
            <a:spAutoFit/>
          </a:bodyPr>
          <a:lstStyle/>
          <a:p>
            <a:r>
              <a:rPr lang="en-US" b="1" u="sng" dirty="0" smtClean="0">
                <a:latin typeface="Aharoni" pitchFamily="2" charset="-79"/>
                <a:cs typeface="Aharoni" pitchFamily="2" charset="-79"/>
              </a:rPr>
              <a:t>TAGGING-ILLUSTRATION</a:t>
            </a:r>
            <a:endParaRPr lang="en-IN" b="1" u="sng" dirty="0">
              <a:latin typeface="Aharoni" pitchFamily="2" charset="-79"/>
              <a:cs typeface="Aharoni" pitchFamily="2" charset="-79"/>
            </a:endParaRPr>
          </a:p>
        </p:txBody>
      </p:sp>
      <p:sp>
        <p:nvSpPr>
          <p:cNvPr id="12" name="Line Callout 1 11"/>
          <p:cNvSpPr/>
          <p:nvPr/>
        </p:nvSpPr>
        <p:spPr>
          <a:xfrm>
            <a:off x="6705600" y="2743200"/>
            <a:ext cx="2438400" cy="2438400"/>
          </a:xfrm>
          <a:prstGeom prst="borderCallout1">
            <a:avLst>
              <a:gd name="adj1" fmla="val 19886"/>
              <a:gd name="adj2" fmla="val -541"/>
              <a:gd name="adj3" fmla="val 144892"/>
              <a:gd name="adj4" fmla="val -78211"/>
            </a:avLst>
          </a:prstGeom>
          <a:solidFill>
            <a:schemeClr val="tx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tx1"/>
                </a:solidFill>
              </a:rPr>
              <a:t>92868202-What is being tagged?</a:t>
            </a:r>
          </a:p>
          <a:p>
            <a:r>
              <a:rPr lang="en-US" dirty="0" smtClean="0">
                <a:solidFill>
                  <a:schemeClr val="tx1"/>
                </a:solidFill>
              </a:rPr>
              <a:t>Loans advances:92868202</a:t>
            </a:r>
          </a:p>
          <a:p>
            <a:r>
              <a:rPr lang="en-US" dirty="0" smtClean="0">
                <a:solidFill>
                  <a:schemeClr val="tx1"/>
                </a:solidFill>
              </a:rPr>
              <a:t>Currency : INR</a:t>
            </a:r>
          </a:p>
          <a:p>
            <a:r>
              <a:rPr lang="en-US" dirty="0" smtClean="0">
                <a:solidFill>
                  <a:schemeClr val="tx1"/>
                </a:solidFill>
              </a:rPr>
              <a:t>Balance: debit</a:t>
            </a:r>
          </a:p>
          <a:p>
            <a:r>
              <a:rPr lang="en-US" dirty="0" smtClean="0">
                <a:solidFill>
                  <a:schemeClr val="tx1"/>
                </a:solidFill>
              </a:rPr>
              <a:t>Company: </a:t>
            </a:r>
            <a:r>
              <a:rPr lang="en-US" dirty="0" err="1" smtClean="0">
                <a:solidFill>
                  <a:schemeClr val="tx1"/>
                </a:solidFill>
              </a:rPr>
              <a:t>Abc</a:t>
            </a:r>
            <a:r>
              <a:rPr lang="en-US" dirty="0" smtClean="0">
                <a:solidFill>
                  <a:schemeClr val="tx1"/>
                </a:solidFill>
              </a:rPr>
              <a:t> Co. Ltd</a:t>
            </a:r>
          </a:p>
          <a:p>
            <a:endParaRPr lang="en-IN" dirty="0">
              <a:solidFill>
                <a:schemeClr val="tx1"/>
              </a:solidFill>
            </a:endParaRPr>
          </a:p>
        </p:txBody>
      </p:sp>
    </p:spTree>
    <p:extLst>
      <p:ext uri="{BB962C8B-B14F-4D97-AF65-F5344CB8AC3E}">
        <p14:creationId xmlns="" xmlns:p14="http://schemas.microsoft.com/office/powerpoint/2010/main" val="2822878097"/>
      </p:ext>
    </p:extLst>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381000" y="304800"/>
            <a:ext cx="5867400" cy="2741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381000" y="1752600"/>
            <a:ext cx="57912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3"/>
          <a:srcRect/>
          <a:stretch>
            <a:fillRect/>
          </a:stretch>
        </p:blipFill>
        <p:spPr bwMode="auto">
          <a:xfrm>
            <a:off x="228600" y="3200400"/>
            <a:ext cx="7772400" cy="3476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228600" y="5943600"/>
            <a:ext cx="77724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latin typeface="Britannic Bold" pitchFamily="34" charset="0"/>
              </a:rPr>
              <a:t>What IS XBRL?</a:t>
            </a:r>
            <a:endParaRPr lang="en-IN" sz="4800" dirty="0">
              <a:latin typeface="Britannic Bold" pitchFamily="34" charset="0"/>
            </a:endParaRPr>
          </a:p>
        </p:txBody>
      </p:sp>
    </p:spTree>
    <p:extLst>
      <p:ext uri="{BB962C8B-B14F-4D97-AF65-F5344CB8AC3E}">
        <p14:creationId xmlns="" xmlns:p14="http://schemas.microsoft.com/office/powerpoint/2010/main" val="34679661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3409950"/>
            <a:ext cx="9153525" cy="3448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p:cNvPicPr>
            <a:picLocks noChangeAspect="1" noChangeArrowheads="1"/>
          </p:cNvPicPr>
          <p:nvPr/>
        </p:nvPicPr>
        <p:blipFill>
          <a:blip r:embed="rId3"/>
          <a:srcRect/>
          <a:stretch>
            <a:fillRect/>
          </a:stretch>
        </p:blipFill>
        <p:spPr bwMode="auto">
          <a:xfrm>
            <a:off x="152400" y="228600"/>
            <a:ext cx="853371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457200" y="2667000"/>
            <a:ext cx="7467600" cy="646331"/>
          </a:xfrm>
          <a:prstGeom prst="rect">
            <a:avLst/>
          </a:prstGeom>
          <a:noFill/>
        </p:spPr>
        <p:txBody>
          <a:bodyPr wrap="square" rtlCol="0">
            <a:spAutoFit/>
          </a:bodyPr>
          <a:lstStyle/>
          <a:p>
            <a:r>
              <a:rPr lang="en-US" dirty="0" smtClean="0"/>
              <a:t>Inventory of Service providing companies is neither manufactured, nor traded, so it has been tagged under Other Inventories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04800" y="304800"/>
            <a:ext cx="6962775" cy="2552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381000" y="1981200"/>
            <a:ext cx="67818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5" name="Picture 3"/>
          <p:cNvPicPr>
            <a:picLocks noChangeAspect="1" noChangeArrowheads="1"/>
          </p:cNvPicPr>
          <p:nvPr/>
        </p:nvPicPr>
        <p:blipFill>
          <a:blip r:embed="rId3"/>
          <a:srcRect/>
          <a:stretch>
            <a:fillRect/>
          </a:stretch>
        </p:blipFill>
        <p:spPr bwMode="auto">
          <a:xfrm>
            <a:off x="0" y="3276601"/>
            <a:ext cx="9144000"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0" y="4495800"/>
            <a:ext cx="91440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28600" y="228600"/>
            <a:ext cx="8353425" cy="2543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228600" y="2057400"/>
            <a:ext cx="83820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9" name="Picture 3"/>
          <p:cNvPicPr>
            <a:picLocks noChangeAspect="1" noChangeArrowheads="1"/>
          </p:cNvPicPr>
          <p:nvPr/>
        </p:nvPicPr>
        <p:blipFill>
          <a:blip r:embed="rId3"/>
          <a:srcRect/>
          <a:stretch>
            <a:fillRect/>
          </a:stretch>
        </p:blipFill>
        <p:spPr bwMode="auto">
          <a:xfrm>
            <a:off x="-9526" y="3419475"/>
            <a:ext cx="9153526" cy="3438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5943600"/>
            <a:ext cx="9144000"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800" dirty="0" smtClean="0">
                <a:latin typeface="Britannic Bold" pitchFamily="34" charset="0"/>
              </a:rPr>
              <a:t>HOW TO CREATE AN INSTANCE DOCUMENT?</a:t>
            </a:r>
            <a:br>
              <a:rPr lang="en-US" sz="4800" dirty="0" smtClean="0">
                <a:latin typeface="Britannic Bold" pitchFamily="34" charset="0"/>
              </a:rPr>
            </a:br>
            <a:endParaRPr lang="en-US" sz="4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772400" cy="1143000"/>
          </a:xfrm>
        </p:spPr>
        <p:txBody>
          <a:bodyPr>
            <a:normAutofit/>
          </a:bodyPr>
          <a:lstStyle/>
          <a:p>
            <a:r>
              <a:rPr lang="en-US" dirty="0" smtClean="0">
                <a:latin typeface="Britannic Bold" pitchFamily="34" charset="0"/>
              </a:rPr>
              <a:t>Creation of XBRL Instance Document</a:t>
            </a:r>
            <a:endParaRPr lang="en-US" dirty="0">
              <a:latin typeface="Britannic Bold" pitchFamily="34" charset="0"/>
            </a:endParaRPr>
          </a:p>
        </p:txBody>
      </p:sp>
      <p:sp>
        <p:nvSpPr>
          <p:cNvPr id="3" name="Content Placeholder 2"/>
          <p:cNvSpPr>
            <a:spLocks noGrp="1"/>
          </p:cNvSpPr>
          <p:nvPr>
            <p:ph idx="1"/>
          </p:nvPr>
        </p:nvSpPr>
        <p:spPr>
          <a:xfrm>
            <a:off x="381000" y="1524000"/>
            <a:ext cx="8458200" cy="4724400"/>
          </a:xfrm>
        </p:spPr>
        <p:txBody>
          <a:bodyPr>
            <a:noAutofit/>
          </a:bodyPr>
          <a:lstStyle/>
          <a:p>
            <a:r>
              <a:rPr lang="en-US" sz="2800" dirty="0" smtClean="0">
                <a:latin typeface="Britannic Bold" pitchFamily="34" charset="0"/>
              </a:rPr>
              <a:t>Obtaining audited financial statements.</a:t>
            </a:r>
          </a:p>
          <a:p>
            <a:r>
              <a:rPr lang="en-US" sz="2800" dirty="0" smtClean="0">
                <a:latin typeface="Britannic Bold" pitchFamily="34" charset="0"/>
              </a:rPr>
              <a:t>These audited financial statements would preferably be in Excel and/ or Word format.</a:t>
            </a:r>
          </a:p>
          <a:p>
            <a:r>
              <a:rPr lang="en-US" sz="2800" dirty="0" smtClean="0">
                <a:latin typeface="Britannic Bold" pitchFamily="34" charset="0"/>
              </a:rPr>
              <a:t>Preparation of the source document based on the audited financial statement for XBRL conversion.</a:t>
            </a:r>
          </a:p>
          <a:p>
            <a:r>
              <a:rPr lang="en-US" sz="2800" dirty="0" smtClean="0">
                <a:latin typeface="Britannic Bold" pitchFamily="34" charset="0"/>
              </a:rPr>
              <a:t>Mapping the source document to the Target Taxonomy as mandated by MCA. </a:t>
            </a:r>
          </a:p>
          <a:p>
            <a:r>
              <a:rPr lang="en-US" sz="2800" dirty="0" smtClean="0">
                <a:latin typeface="Britannic Bold" pitchFamily="34" charset="0"/>
              </a:rPr>
              <a:t>Validating the mapped document to create instance document.</a:t>
            </a:r>
          </a:p>
        </p:txBody>
      </p:sp>
    </p:spTree>
  </p:cSld>
  <p:clrMapOvr>
    <a:masterClrMapping/>
  </p:clrMapOvr>
  <p:transition>
    <p:zoom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410200"/>
          </a:xfrm>
        </p:spPr>
        <p:txBody>
          <a:bodyPr>
            <a:normAutofit/>
          </a:bodyPr>
          <a:lstStyle/>
          <a:p>
            <a:r>
              <a:rPr lang="en-US" sz="2800" dirty="0" smtClean="0">
                <a:latin typeface="Britannic Bold" pitchFamily="34" charset="0"/>
              </a:rPr>
              <a:t>Eliminating errors arising out of validation based on error logs.</a:t>
            </a:r>
          </a:p>
          <a:p>
            <a:r>
              <a:rPr lang="en-US" sz="2800" dirty="0" smtClean="0">
                <a:latin typeface="Britannic Bold" pitchFamily="34" charset="0"/>
              </a:rPr>
              <a:t>Approval of Instances and mapping by the Board of Directors before creating XBRL instance document.</a:t>
            </a:r>
          </a:p>
          <a:p>
            <a:r>
              <a:rPr lang="en-US" sz="2800" dirty="0" smtClean="0">
                <a:latin typeface="Britannic Bold" pitchFamily="34" charset="0"/>
              </a:rPr>
              <a:t>Creating XBRL instance document.</a:t>
            </a:r>
          </a:p>
          <a:p>
            <a:r>
              <a:rPr lang="en-US" sz="2800" dirty="0" smtClean="0">
                <a:latin typeface="Britannic Bold" pitchFamily="34" charset="0"/>
              </a:rPr>
              <a:t>Validation of the XBRL instance document by the management using the tool provided by the MCA before filing with the Office of the Registrar of Companies (ROC).</a:t>
            </a:r>
          </a:p>
          <a:p>
            <a:pPr>
              <a:buNone/>
            </a:pPr>
            <a:endParaRPr lang="en-US" dirty="0"/>
          </a:p>
        </p:txBody>
      </p:sp>
      <p:sp>
        <p:nvSpPr>
          <p:cNvPr id="4" name="TextBox 3"/>
          <p:cNvSpPr txBox="1"/>
          <p:nvPr/>
        </p:nvSpPr>
        <p:spPr>
          <a:xfrm>
            <a:off x="838200" y="6172200"/>
            <a:ext cx="6858000" cy="369332"/>
          </a:xfrm>
          <a:prstGeom prst="rect">
            <a:avLst/>
          </a:prstGeom>
          <a:noFill/>
        </p:spPr>
        <p:txBody>
          <a:bodyPr wrap="square" rtlCol="0">
            <a:spAutoFit/>
          </a:bodyPr>
          <a:lstStyle/>
          <a:p>
            <a:r>
              <a:rPr lang="en-US" dirty="0" smtClean="0">
                <a:latin typeface="Britannic Bold" pitchFamily="34" charset="0"/>
              </a:rPr>
              <a:t>The following slide shows a validated instance document.</a:t>
            </a:r>
            <a:endParaRPr lang="en-US"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76200"/>
            <a:ext cx="9753600" cy="7315200"/>
          </a:xfrm>
          <a:prstGeom prst="rect">
            <a:avLst/>
          </a:prstGeom>
          <a:noFill/>
          <a:ln w="9525">
            <a:noFill/>
            <a:miter lim="800000"/>
            <a:headEnd/>
            <a:tailEnd/>
          </a:ln>
          <a:effectLst/>
        </p:spPr>
      </p:pic>
    </p:spTree>
  </p:cSld>
  <p:clrMapOvr>
    <a:masterClrMapping/>
  </p:clrMapOvr>
  <p:transition>
    <p:zoom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57600"/>
            <a:ext cx="8305800" cy="2438400"/>
          </a:xfrm>
        </p:spPr>
        <p:txBody>
          <a:bodyPr>
            <a:noAutofit/>
          </a:bodyPr>
          <a:lstStyle/>
          <a:p>
            <a:r>
              <a:rPr lang="en-US" sz="4800" b="1" dirty="0" smtClean="0">
                <a:latin typeface="Britannic Bold" pitchFamily="34" charset="0"/>
              </a:rPr>
              <a:t>Procedure to be followed for </a:t>
            </a:r>
            <a:br>
              <a:rPr lang="en-US" sz="4800" b="1" dirty="0" smtClean="0">
                <a:latin typeface="Britannic Bold" pitchFamily="34" charset="0"/>
              </a:rPr>
            </a:br>
            <a:r>
              <a:rPr lang="en-US" sz="4800" b="1" dirty="0" smtClean="0">
                <a:latin typeface="Britannic Bold" pitchFamily="34" charset="0"/>
              </a:rPr>
              <a:t>e-filing of XBRL documents</a:t>
            </a:r>
            <a:endParaRPr lang="en-US" sz="4800" b="1"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1036638"/>
          </a:xfrm>
        </p:spPr>
        <p:txBody>
          <a:bodyPr/>
          <a:lstStyle/>
          <a:p>
            <a:r>
              <a:rPr lang="en-US" dirty="0" smtClean="0">
                <a:latin typeface="Britannic Bold" pitchFamily="34" charset="0"/>
              </a:rPr>
              <a:t>MCA XBRL e-Filing Process</a:t>
            </a:r>
            <a:endParaRPr lang="en-US" dirty="0">
              <a:latin typeface="Britannic Bold" pitchFamily="34" charset="0"/>
            </a:endParaRPr>
          </a:p>
        </p:txBody>
      </p:sp>
      <p:sp>
        <p:nvSpPr>
          <p:cNvPr id="4" name="Oval 3"/>
          <p:cNvSpPr/>
          <p:nvPr/>
        </p:nvSpPr>
        <p:spPr>
          <a:xfrm>
            <a:off x="1600200" y="914400"/>
            <a:ext cx="1905000" cy="14478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Financial Statements</a:t>
            </a:r>
            <a:endParaRPr lang="en-US" dirty="0">
              <a:ln>
                <a:solidFill>
                  <a:sysClr val="windowText" lastClr="000000"/>
                </a:solidFill>
              </a:ln>
              <a:solidFill>
                <a:sysClr val="windowText" lastClr="000000"/>
              </a:solidFill>
            </a:endParaRPr>
          </a:p>
        </p:txBody>
      </p:sp>
      <p:sp>
        <p:nvSpPr>
          <p:cNvPr id="5" name="Oval 4"/>
          <p:cNvSpPr/>
          <p:nvPr/>
        </p:nvSpPr>
        <p:spPr>
          <a:xfrm>
            <a:off x="5181600" y="914400"/>
            <a:ext cx="1752600" cy="14478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MCA Taxonomy</a:t>
            </a:r>
            <a:endParaRPr lang="en-US" dirty="0">
              <a:ln>
                <a:solidFill>
                  <a:sysClr val="windowText" lastClr="000000"/>
                </a:solidFill>
              </a:ln>
              <a:solidFill>
                <a:sysClr val="windowText" lastClr="000000"/>
              </a:solidFill>
            </a:endParaRPr>
          </a:p>
        </p:txBody>
      </p:sp>
      <p:sp>
        <p:nvSpPr>
          <p:cNvPr id="6" name="Left-Right Arrow 5"/>
          <p:cNvSpPr/>
          <p:nvPr/>
        </p:nvSpPr>
        <p:spPr>
          <a:xfrm>
            <a:off x="3581400" y="1371600"/>
            <a:ext cx="1524000" cy="609600"/>
          </a:xfrm>
          <a:prstGeom prst="leftRight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Tagging</a:t>
            </a:r>
            <a:endParaRPr lang="en-US" dirty="0">
              <a:ln>
                <a:solidFill>
                  <a:sysClr val="windowText" lastClr="000000"/>
                </a:solidFill>
              </a:ln>
              <a:solidFill>
                <a:sysClr val="windowText" lastClr="000000"/>
              </a:solidFill>
            </a:endParaRPr>
          </a:p>
        </p:txBody>
      </p:sp>
      <p:sp>
        <p:nvSpPr>
          <p:cNvPr id="7" name="Down Arrow 6"/>
          <p:cNvSpPr/>
          <p:nvPr/>
        </p:nvSpPr>
        <p:spPr>
          <a:xfrm>
            <a:off x="4114800" y="1905000"/>
            <a:ext cx="381000" cy="609600"/>
          </a:xfrm>
          <a:prstGeom prst="down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429000" y="2590800"/>
            <a:ext cx="1905000" cy="5334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XBRL Instance</a:t>
            </a:r>
            <a:endParaRPr lang="en-US" dirty="0">
              <a:ln>
                <a:solidFill>
                  <a:sysClr val="windowText" lastClr="000000"/>
                </a:solidFill>
              </a:ln>
              <a:solidFill>
                <a:sysClr val="windowText" lastClr="000000"/>
              </a:solidFill>
            </a:endParaRPr>
          </a:p>
        </p:txBody>
      </p:sp>
      <p:sp>
        <p:nvSpPr>
          <p:cNvPr id="9" name="Down Arrow 8"/>
          <p:cNvSpPr/>
          <p:nvPr/>
        </p:nvSpPr>
        <p:spPr>
          <a:xfrm>
            <a:off x="4114800" y="3200400"/>
            <a:ext cx="381000" cy="381000"/>
          </a:xfrm>
          <a:prstGeom prst="down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200400" y="3657600"/>
            <a:ext cx="2362200" cy="3810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MCA Validation Tool</a:t>
            </a:r>
            <a:endParaRPr lang="en-US" dirty="0">
              <a:ln>
                <a:solidFill>
                  <a:sysClr val="windowText" lastClr="000000"/>
                </a:solidFill>
              </a:ln>
              <a:solidFill>
                <a:sysClr val="windowText" lastClr="000000"/>
              </a:solidFill>
            </a:endParaRPr>
          </a:p>
        </p:txBody>
      </p:sp>
      <p:sp>
        <p:nvSpPr>
          <p:cNvPr id="11" name="Rectangle 10"/>
          <p:cNvSpPr/>
          <p:nvPr/>
        </p:nvSpPr>
        <p:spPr>
          <a:xfrm>
            <a:off x="3200400" y="4114800"/>
            <a:ext cx="2362200" cy="3810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Validate Instance</a:t>
            </a:r>
            <a:endParaRPr lang="en-US" dirty="0">
              <a:ln>
                <a:solidFill>
                  <a:sysClr val="windowText" lastClr="000000"/>
                </a:solidFill>
              </a:ln>
              <a:solidFill>
                <a:sysClr val="windowText" lastClr="000000"/>
              </a:solidFill>
            </a:endParaRPr>
          </a:p>
        </p:txBody>
      </p:sp>
      <p:sp>
        <p:nvSpPr>
          <p:cNvPr id="12" name="Rectangle 11"/>
          <p:cNvSpPr/>
          <p:nvPr/>
        </p:nvSpPr>
        <p:spPr>
          <a:xfrm>
            <a:off x="3200400" y="4572000"/>
            <a:ext cx="2438400" cy="5334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Compulsory Pre-Scrutiny</a:t>
            </a:r>
            <a:endParaRPr lang="en-US" dirty="0">
              <a:ln>
                <a:solidFill>
                  <a:sysClr val="windowText" lastClr="000000"/>
                </a:solidFill>
              </a:ln>
              <a:solidFill>
                <a:sysClr val="windowText" lastClr="000000"/>
              </a:solidFill>
            </a:endParaRPr>
          </a:p>
        </p:txBody>
      </p:sp>
      <p:sp>
        <p:nvSpPr>
          <p:cNvPr id="13" name="Rectangle 12"/>
          <p:cNvSpPr/>
          <p:nvPr/>
        </p:nvSpPr>
        <p:spPr>
          <a:xfrm>
            <a:off x="4495800" y="5334000"/>
            <a:ext cx="1905000" cy="8382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XBRL Instance</a:t>
            </a:r>
          </a:p>
          <a:p>
            <a:pPr algn="ctr"/>
            <a:r>
              <a:rPr lang="en-US" dirty="0" smtClean="0">
                <a:ln>
                  <a:solidFill>
                    <a:sysClr val="windowText" lastClr="000000"/>
                  </a:solidFill>
                </a:ln>
                <a:solidFill>
                  <a:sysClr val="windowText" lastClr="000000"/>
                </a:solidFill>
              </a:rPr>
              <a:t>P&amp;L</a:t>
            </a:r>
          </a:p>
          <a:p>
            <a:pPr algn="ctr"/>
            <a:r>
              <a:rPr lang="en-US" dirty="0" smtClean="0">
                <a:ln>
                  <a:solidFill>
                    <a:sysClr val="windowText" lastClr="000000"/>
                  </a:solidFill>
                </a:ln>
                <a:solidFill>
                  <a:sysClr val="windowText" lastClr="000000"/>
                </a:solidFill>
              </a:rPr>
              <a:t>Balance Sheet</a:t>
            </a:r>
            <a:endParaRPr lang="en-US" dirty="0">
              <a:ln>
                <a:solidFill>
                  <a:sysClr val="windowText" lastClr="000000"/>
                </a:solidFill>
              </a:ln>
              <a:solidFill>
                <a:sysClr val="windowText" lastClr="000000"/>
              </a:solidFill>
            </a:endParaRPr>
          </a:p>
        </p:txBody>
      </p:sp>
      <p:sp>
        <p:nvSpPr>
          <p:cNvPr id="14" name="Rectangle 13"/>
          <p:cNvSpPr/>
          <p:nvPr/>
        </p:nvSpPr>
        <p:spPr>
          <a:xfrm>
            <a:off x="2209800" y="5334000"/>
            <a:ext cx="1905000" cy="8382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Form 23 ACA</a:t>
            </a:r>
          </a:p>
          <a:p>
            <a:pPr algn="ctr"/>
            <a:r>
              <a:rPr lang="en-US" dirty="0" smtClean="0">
                <a:ln>
                  <a:solidFill>
                    <a:sysClr val="windowText" lastClr="000000"/>
                  </a:solidFill>
                </a:ln>
                <a:solidFill>
                  <a:sysClr val="windowText" lastClr="000000"/>
                </a:solidFill>
              </a:rPr>
              <a:t>Form 23 AC</a:t>
            </a:r>
            <a:endParaRPr lang="en-US" dirty="0">
              <a:ln>
                <a:solidFill>
                  <a:sysClr val="windowText" lastClr="000000"/>
                </a:solidFill>
              </a:ln>
              <a:solidFill>
                <a:sysClr val="windowText" lastClr="000000"/>
              </a:solidFill>
            </a:endParaRPr>
          </a:p>
        </p:txBody>
      </p:sp>
      <p:sp>
        <p:nvSpPr>
          <p:cNvPr id="15" name="Down Arrow 14"/>
          <p:cNvSpPr/>
          <p:nvPr/>
        </p:nvSpPr>
        <p:spPr>
          <a:xfrm>
            <a:off x="4114800" y="5105400"/>
            <a:ext cx="381000" cy="457200"/>
          </a:xfrm>
          <a:prstGeom prst="downArrow">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524000" y="6248400"/>
            <a:ext cx="5791200" cy="304800"/>
          </a:xfrm>
          <a:prstGeom prst="rect">
            <a:avLst/>
          </a:prstGeom>
          <a:solidFill>
            <a:schemeClr val="tx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ysClr val="windowText" lastClr="000000"/>
                  </a:solidFill>
                </a:ln>
                <a:solidFill>
                  <a:sysClr val="windowText" lastClr="000000"/>
                </a:solidFill>
              </a:rPr>
              <a:t>MCA e-21 Filing Platform</a:t>
            </a:r>
            <a:endParaRPr lang="en-US" dirty="0">
              <a:ln>
                <a:solidFill>
                  <a:sysClr val="windowText" lastClr="000000"/>
                </a:solidFill>
              </a:ln>
              <a:solidFill>
                <a:sysClr val="windowText" lastClr="000000"/>
              </a:solidFill>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lide(fromBottom)">
                                      <p:cBhvr>
                                        <p:cTn id="10" dur="1000"/>
                                        <p:tgtEl>
                                          <p:spTgt spid="5"/>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Bottom)">
                                      <p:cBhvr>
                                        <p:cTn id="13" dur="1000"/>
                                        <p:tgtEl>
                                          <p:spTgt spid="6"/>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lide(fromBottom)">
                                      <p:cBhvr>
                                        <p:cTn id="16" dur="1000"/>
                                        <p:tgtEl>
                                          <p:spTgt spid="7"/>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lide(fromBottom)">
                                      <p:cBhvr>
                                        <p:cTn id="19" dur="1000"/>
                                        <p:tgtEl>
                                          <p:spTgt spid="8"/>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lide(fromBottom)">
                                      <p:cBhvr>
                                        <p:cTn id="22" dur="1000"/>
                                        <p:tgtEl>
                                          <p:spTgt spid="9"/>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slide(fromBottom)">
                                      <p:cBhvr>
                                        <p:cTn id="25" dur="1000"/>
                                        <p:tgtEl>
                                          <p:spTgt spid="10"/>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slide(fromBottom)">
                                      <p:cBhvr>
                                        <p:cTn id="28" dur="1000"/>
                                        <p:tgtEl>
                                          <p:spTgt spid="11"/>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slide(fromBottom)">
                                      <p:cBhvr>
                                        <p:cTn id="31" dur="1000"/>
                                        <p:tgtEl>
                                          <p:spTgt spid="12"/>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slide(fromBottom)">
                                      <p:cBhvr>
                                        <p:cTn id="34" dur="1000"/>
                                        <p:tgtEl>
                                          <p:spTgt spid="13"/>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slide(fromBottom)">
                                      <p:cBhvr>
                                        <p:cTn id="37" dur="1000"/>
                                        <p:tgtEl>
                                          <p:spTgt spid="14"/>
                                        </p:tgtEl>
                                      </p:cBhvr>
                                    </p:animEffect>
                                  </p:childTnLst>
                                </p:cTn>
                              </p:par>
                              <p:par>
                                <p:cTn id="38" presetID="1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slide(fromBottom)">
                                      <p:cBhvr>
                                        <p:cTn id="40" dur="1000"/>
                                        <p:tgtEl>
                                          <p:spTgt spid="15"/>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slide(fromBottom)">
                                      <p:cBhvr>
                                        <p:cTn id="4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1143000"/>
          </a:xfrm>
        </p:spPr>
        <p:txBody>
          <a:bodyPr>
            <a:normAutofit/>
          </a:bodyPr>
          <a:lstStyle/>
          <a:p>
            <a:r>
              <a:rPr lang="en-US" dirty="0" smtClean="0">
                <a:latin typeface="Britannic Bold" pitchFamily="34" charset="0"/>
              </a:rPr>
              <a:t>Download MCA XBRL validation tool from MCA portal</a:t>
            </a:r>
            <a:endParaRPr lang="en-US" dirty="0">
              <a:latin typeface="Britannic Bold" pitchFamily="34" charset="0"/>
            </a:endParaRPr>
          </a:p>
        </p:txBody>
      </p:sp>
      <p:sp>
        <p:nvSpPr>
          <p:cNvPr id="3" name="Content Placeholder 2"/>
          <p:cNvSpPr>
            <a:spLocks noGrp="1"/>
          </p:cNvSpPr>
          <p:nvPr>
            <p:ph idx="1"/>
          </p:nvPr>
        </p:nvSpPr>
        <p:spPr>
          <a:xfrm>
            <a:off x="685800" y="2819400"/>
            <a:ext cx="7772400" cy="3352800"/>
          </a:xfrm>
        </p:spPr>
        <p:txBody>
          <a:bodyPr>
            <a:normAutofit/>
          </a:bodyPr>
          <a:lstStyle/>
          <a:p>
            <a:pPr>
              <a:buNone/>
            </a:pPr>
            <a:endParaRPr lang="en-US" sz="2400" dirty="0" smtClean="0">
              <a:latin typeface="Britannic Bold" pitchFamily="34" charset="0"/>
            </a:endParaRPr>
          </a:p>
          <a:p>
            <a:r>
              <a:rPr lang="en-US" sz="2400" dirty="0" smtClean="0">
                <a:latin typeface="Britannic Bold" pitchFamily="34" charset="0"/>
              </a:rPr>
              <a:t>Validating the instance document is a pre requisite before filing the balance sheet and profit &amp; loss account on MCA portal. </a:t>
            </a:r>
          </a:p>
          <a:p>
            <a:r>
              <a:rPr lang="en-US" sz="2400" dirty="0" smtClean="0">
                <a:latin typeface="Britannic Bold" pitchFamily="34" charset="0"/>
              </a:rPr>
              <a:t>The MCA XBRL validation tool can be downloaded from the XBRL website of the Ministry.</a:t>
            </a:r>
          </a:p>
          <a:p>
            <a:pPr>
              <a:buNone/>
            </a:pPr>
            <a:endParaRPr lang="en-US" sz="2400" dirty="0">
              <a:latin typeface="Britannic Bold" pitchFamily="34" charset="0"/>
            </a:endParaRPr>
          </a:p>
        </p:txBody>
      </p:sp>
      <p:sp>
        <p:nvSpPr>
          <p:cNvPr id="4" name="TextBox 3"/>
          <p:cNvSpPr txBox="1"/>
          <p:nvPr/>
        </p:nvSpPr>
        <p:spPr>
          <a:xfrm>
            <a:off x="838200" y="685800"/>
            <a:ext cx="2590800" cy="523220"/>
          </a:xfrm>
          <a:prstGeom prst="rect">
            <a:avLst/>
          </a:prstGeom>
          <a:noFill/>
        </p:spPr>
        <p:txBody>
          <a:bodyPr wrap="square" rtlCol="0">
            <a:spAutoFit/>
          </a:bodyPr>
          <a:lstStyle/>
          <a:p>
            <a:r>
              <a:rPr lang="en-US" sz="2800" dirty="0" smtClean="0">
                <a:latin typeface="Britannic Bold" pitchFamily="34" charset="0"/>
              </a:rPr>
              <a:t>STEP 1</a:t>
            </a:r>
            <a:endParaRPr lang="en-US" sz="28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772400" cy="1143000"/>
          </a:xfrm>
        </p:spPr>
        <p:txBody>
          <a:bodyPr>
            <a:normAutofit/>
          </a:bodyPr>
          <a:lstStyle/>
          <a:p>
            <a:r>
              <a:rPr lang="en-US" sz="4400" dirty="0" smtClean="0">
                <a:latin typeface="Britannic Bold" pitchFamily="34" charset="0"/>
              </a:rPr>
              <a:t>What is XBRL?</a:t>
            </a:r>
            <a:endParaRPr lang="en-US" sz="4400" dirty="0">
              <a:latin typeface="Britannic Bold" pitchFamily="34" charset="0"/>
            </a:endParaRPr>
          </a:p>
        </p:txBody>
      </p:sp>
      <p:sp>
        <p:nvSpPr>
          <p:cNvPr id="3" name="Content Placeholder 2"/>
          <p:cNvSpPr>
            <a:spLocks noGrp="1"/>
          </p:cNvSpPr>
          <p:nvPr>
            <p:ph idx="1"/>
          </p:nvPr>
        </p:nvSpPr>
        <p:spPr>
          <a:xfrm>
            <a:off x="381000" y="1219200"/>
            <a:ext cx="3657600" cy="5105400"/>
          </a:xfrm>
        </p:spPr>
        <p:txBody>
          <a:bodyPr>
            <a:normAutofit/>
          </a:bodyPr>
          <a:lstStyle/>
          <a:p>
            <a:r>
              <a:rPr lang="en-US" dirty="0" smtClean="0">
                <a:latin typeface="Britannic Bold" pitchFamily="34" charset="0"/>
              </a:rPr>
              <a:t>Language for the </a:t>
            </a:r>
            <a:r>
              <a:rPr lang="en-US" dirty="0" smtClean="0">
                <a:solidFill>
                  <a:srgbClr val="FF0000"/>
                </a:solidFill>
                <a:latin typeface="Britannic Bold" pitchFamily="34" charset="0"/>
              </a:rPr>
              <a:t>electronic communication</a:t>
            </a:r>
            <a:r>
              <a:rPr lang="en-US" dirty="0" smtClean="0">
                <a:latin typeface="Britannic Bold" pitchFamily="34" charset="0"/>
              </a:rPr>
              <a:t> of business and financial reports.</a:t>
            </a:r>
          </a:p>
          <a:p>
            <a:r>
              <a:rPr lang="en-US" dirty="0" smtClean="0">
                <a:latin typeface="Britannic Bold" pitchFamily="34" charset="0"/>
              </a:rPr>
              <a:t>XBRL is Extensible XML (Extensible Markup Language).</a:t>
            </a:r>
          </a:p>
          <a:p>
            <a:r>
              <a:rPr lang="en-US" dirty="0" smtClean="0">
                <a:latin typeface="Britannic Bold" pitchFamily="34" charset="0"/>
              </a:rPr>
              <a:t>Provides benefits in the </a:t>
            </a:r>
            <a:r>
              <a:rPr lang="en-US" dirty="0" smtClean="0">
                <a:solidFill>
                  <a:srgbClr val="FF0000"/>
                </a:solidFill>
                <a:latin typeface="Britannic Bold" pitchFamily="34" charset="0"/>
              </a:rPr>
              <a:t>preparation, analysis and communication</a:t>
            </a:r>
            <a:r>
              <a:rPr lang="en-US" dirty="0" smtClean="0">
                <a:latin typeface="Britannic Bold" pitchFamily="34" charset="0"/>
              </a:rPr>
              <a:t> of business information. </a:t>
            </a:r>
          </a:p>
          <a:p>
            <a:r>
              <a:rPr lang="en-US" dirty="0" smtClean="0">
                <a:latin typeface="Britannic Bold" pitchFamily="34" charset="0"/>
              </a:rPr>
              <a:t>Offers </a:t>
            </a:r>
            <a:r>
              <a:rPr lang="en-US" dirty="0" smtClean="0">
                <a:solidFill>
                  <a:srgbClr val="FF0000"/>
                </a:solidFill>
                <a:latin typeface="Britannic Bold" pitchFamily="34" charset="0"/>
              </a:rPr>
              <a:t>cost savings</a:t>
            </a:r>
            <a:r>
              <a:rPr lang="en-US" dirty="0" smtClean="0">
                <a:latin typeface="Britannic Bold" pitchFamily="34" charset="0"/>
              </a:rPr>
              <a:t>, </a:t>
            </a:r>
            <a:r>
              <a:rPr lang="en-US" dirty="0" smtClean="0">
                <a:solidFill>
                  <a:srgbClr val="FF0000"/>
                </a:solidFill>
                <a:latin typeface="Britannic Bold" pitchFamily="34" charset="0"/>
              </a:rPr>
              <a:t>greater efficiency </a:t>
            </a:r>
            <a:r>
              <a:rPr lang="en-US" dirty="0" smtClean="0">
                <a:latin typeface="Britannic Bold" pitchFamily="34" charset="0"/>
              </a:rPr>
              <a:t>and improved </a:t>
            </a:r>
            <a:r>
              <a:rPr lang="en-US" dirty="0" smtClean="0">
                <a:solidFill>
                  <a:srgbClr val="FF0000"/>
                </a:solidFill>
                <a:latin typeface="Britannic Bold" pitchFamily="34" charset="0"/>
              </a:rPr>
              <a:t>accuracy</a:t>
            </a:r>
            <a:r>
              <a:rPr lang="en-US" dirty="0" smtClean="0">
                <a:latin typeface="Britannic Bold" pitchFamily="34" charset="0"/>
              </a:rPr>
              <a:t> and </a:t>
            </a:r>
            <a:r>
              <a:rPr lang="en-US" dirty="0" smtClean="0">
                <a:solidFill>
                  <a:srgbClr val="FF0000"/>
                </a:solidFill>
                <a:latin typeface="Britannic Bold" pitchFamily="34" charset="0"/>
              </a:rPr>
              <a:t>reliability.</a:t>
            </a:r>
            <a:endParaRPr lang="en-US" dirty="0">
              <a:latin typeface="Britannic Bold" pitchFamily="34" charset="0"/>
            </a:endParaRPr>
          </a:p>
        </p:txBody>
      </p:sp>
      <p:sp>
        <p:nvSpPr>
          <p:cNvPr id="4" name="Oval 3"/>
          <p:cNvSpPr/>
          <p:nvPr/>
        </p:nvSpPr>
        <p:spPr>
          <a:xfrm>
            <a:off x="4267200" y="838200"/>
            <a:ext cx="1371600" cy="9906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n>
                  <a:solidFill>
                    <a:schemeClr val="tx1"/>
                  </a:solidFill>
                </a:ln>
                <a:solidFill>
                  <a:schemeClr val="tx1"/>
                </a:solidFill>
              </a:rPr>
              <a:t>DATA</a:t>
            </a:r>
            <a:endParaRPr lang="en-US" sz="1200" dirty="0">
              <a:ln>
                <a:solidFill>
                  <a:schemeClr val="tx1"/>
                </a:solidFill>
              </a:ln>
              <a:solidFill>
                <a:schemeClr val="tx1"/>
              </a:solidFill>
            </a:endParaRPr>
          </a:p>
        </p:txBody>
      </p:sp>
      <p:sp>
        <p:nvSpPr>
          <p:cNvPr id="6" name="Oval 5"/>
          <p:cNvSpPr/>
          <p:nvPr/>
        </p:nvSpPr>
        <p:spPr>
          <a:xfrm>
            <a:off x="6324600" y="838200"/>
            <a:ext cx="1600200" cy="9906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n>
                  <a:solidFill>
                    <a:schemeClr val="tx1"/>
                  </a:solidFill>
                </a:ln>
                <a:solidFill>
                  <a:schemeClr val="tx1"/>
                </a:solidFill>
              </a:rPr>
              <a:t>TAXONOMY</a:t>
            </a:r>
            <a:endParaRPr lang="en-US" sz="1200" dirty="0">
              <a:ln>
                <a:solidFill>
                  <a:schemeClr val="tx1"/>
                </a:solidFill>
              </a:ln>
              <a:solidFill>
                <a:schemeClr val="tx1"/>
              </a:solidFill>
            </a:endParaRPr>
          </a:p>
        </p:txBody>
      </p:sp>
      <p:sp>
        <p:nvSpPr>
          <p:cNvPr id="7" name="Oval 6"/>
          <p:cNvSpPr/>
          <p:nvPr/>
        </p:nvSpPr>
        <p:spPr>
          <a:xfrm>
            <a:off x="5334000" y="2743200"/>
            <a:ext cx="1371600" cy="12192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n>
                  <a:solidFill>
                    <a:schemeClr val="tx1"/>
                  </a:solidFill>
                </a:ln>
                <a:solidFill>
                  <a:schemeClr val="tx1"/>
                </a:solidFill>
              </a:rPr>
              <a:t>XBRL INSTANCE</a:t>
            </a:r>
          </a:p>
        </p:txBody>
      </p:sp>
      <p:sp>
        <p:nvSpPr>
          <p:cNvPr id="9" name="Right Arrow 8"/>
          <p:cNvSpPr/>
          <p:nvPr/>
        </p:nvSpPr>
        <p:spPr>
          <a:xfrm rot="3535980">
            <a:off x="5050576" y="1953146"/>
            <a:ext cx="990600" cy="609600"/>
          </a:xfrm>
          <a:prstGeom prst="rightArrow">
            <a:avLst>
              <a:gd name="adj1" fmla="val 46875"/>
              <a:gd name="adj2" fmla="val 45313"/>
            </a:avLst>
          </a:prstGeom>
          <a:solidFill>
            <a:schemeClr val="tx1">
              <a:lumMod val="50000"/>
              <a:lumOff val="5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7182853">
            <a:off x="5885861" y="1934855"/>
            <a:ext cx="990600" cy="609600"/>
          </a:xfrm>
          <a:prstGeom prst="rightArrow">
            <a:avLst>
              <a:gd name="adj1" fmla="val 46875"/>
              <a:gd name="adj2" fmla="val 45313"/>
            </a:avLst>
          </a:prstGeom>
          <a:solidFill>
            <a:schemeClr val="tx1">
              <a:lumMod val="50000"/>
              <a:lumOff val="5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5742845" y="4010755"/>
            <a:ext cx="553909" cy="609600"/>
          </a:xfrm>
          <a:prstGeom prst="rightArrow">
            <a:avLst>
              <a:gd name="adj1" fmla="val 46875"/>
              <a:gd name="adj2" fmla="val 45313"/>
            </a:avLst>
          </a:prstGeom>
          <a:solidFill>
            <a:schemeClr val="tx1">
              <a:lumMod val="50000"/>
              <a:lumOff val="5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495800" y="4724400"/>
            <a:ext cx="1600200" cy="5334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Tax Computation</a:t>
            </a:r>
            <a:endParaRPr lang="en-US" dirty="0">
              <a:ln>
                <a:solidFill>
                  <a:schemeClr val="tx1"/>
                </a:solidFill>
              </a:ln>
              <a:solidFill>
                <a:schemeClr val="tx1"/>
              </a:solidFill>
            </a:endParaRPr>
          </a:p>
        </p:txBody>
      </p:sp>
      <p:sp>
        <p:nvSpPr>
          <p:cNvPr id="13" name="Rectangle 12"/>
          <p:cNvSpPr/>
          <p:nvPr/>
        </p:nvSpPr>
        <p:spPr>
          <a:xfrm>
            <a:off x="6172200" y="4724400"/>
            <a:ext cx="1600200" cy="5334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Statutory Accounts</a:t>
            </a:r>
            <a:endParaRPr lang="en-US" dirty="0">
              <a:ln>
                <a:solidFill>
                  <a:schemeClr val="tx1"/>
                </a:solidFill>
              </a:ln>
              <a:solidFill>
                <a:schemeClr val="tx1"/>
              </a:solidFill>
            </a:endParaRPr>
          </a:p>
        </p:txBody>
      </p:sp>
      <p:sp>
        <p:nvSpPr>
          <p:cNvPr id="14" name="Rectangle 13"/>
          <p:cNvSpPr/>
          <p:nvPr/>
        </p:nvSpPr>
        <p:spPr>
          <a:xfrm>
            <a:off x="3886200" y="5410200"/>
            <a:ext cx="1295400" cy="5334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Bank Filings</a:t>
            </a:r>
            <a:endParaRPr lang="en-US" dirty="0">
              <a:ln>
                <a:solidFill>
                  <a:schemeClr val="tx1"/>
                </a:solidFill>
              </a:ln>
              <a:solidFill>
                <a:schemeClr val="tx1"/>
              </a:solidFill>
            </a:endParaRPr>
          </a:p>
        </p:txBody>
      </p:sp>
      <p:sp>
        <p:nvSpPr>
          <p:cNvPr id="15" name="Rectangle 14"/>
          <p:cNvSpPr/>
          <p:nvPr/>
        </p:nvSpPr>
        <p:spPr>
          <a:xfrm>
            <a:off x="6705600" y="5410200"/>
            <a:ext cx="1371600" cy="5334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Corporate Website</a:t>
            </a:r>
            <a:endParaRPr lang="en-US" dirty="0">
              <a:ln>
                <a:solidFill>
                  <a:schemeClr val="tx1"/>
                </a:solidFill>
              </a:ln>
              <a:solidFill>
                <a:schemeClr val="tx1"/>
              </a:solidFill>
            </a:endParaRPr>
          </a:p>
        </p:txBody>
      </p:sp>
      <p:sp>
        <p:nvSpPr>
          <p:cNvPr id="16" name="Rectangle 15"/>
          <p:cNvSpPr/>
          <p:nvPr/>
        </p:nvSpPr>
        <p:spPr>
          <a:xfrm>
            <a:off x="5257800" y="5410200"/>
            <a:ext cx="1371600" cy="5334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Regulatory Filings</a:t>
            </a:r>
            <a:endParaRPr lang="en-US" dirty="0">
              <a:ln>
                <a:solidFill>
                  <a:schemeClr val="tx1"/>
                </a:solidFill>
              </a:ln>
              <a:solidFill>
                <a:schemeClr val="tx1"/>
              </a:solidFill>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0" y="0"/>
            <a:ext cx="12115800" cy="731520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66800"/>
            <a:ext cx="7772400" cy="1143000"/>
          </a:xfrm>
        </p:spPr>
        <p:txBody>
          <a:bodyPr>
            <a:normAutofit/>
          </a:bodyPr>
          <a:lstStyle/>
          <a:p>
            <a:r>
              <a:rPr lang="en-US" dirty="0" smtClean="0">
                <a:latin typeface="Britannic Bold" pitchFamily="34" charset="0"/>
              </a:rPr>
              <a:t>Load the Instance Document in the validation tool</a:t>
            </a:r>
            <a:endParaRPr lang="en-US" dirty="0">
              <a:latin typeface="Britannic Bold" pitchFamily="34" charset="0"/>
            </a:endParaRPr>
          </a:p>
        </p:txBody>
      </p:sp>
      <p:sp>
        <p:nvSpPr>
          <p:cNvPr id="3" name="Content Placeholder 2"/>
          <p:cNvSpPr>
            <a:spLocks noGrp="1"/>
          </p:cNvSpPr>
          <p:nvPr>
            <p:ph idx="1"/>
          </p:nvPr>
        </p:nvSpPr>
        <p:spPr>
          <a:xfrm>
            <a:off x="609600" y="2895600"/>
            <a:ext cx="7772400" cy="3352800"/>
          </a:xfrm>
        </p:spPr>
        <p:txBody>
          <a:bodyPr>
            <a:normAutofit/>
          </a:bodyPr>
          <a:lstStyle/>
          <a:p>
            <a:pPr>
              <a:buNone/>
            </a:pPr>
            <a:r>
              <a:rPr lang="en-US" sz="2400" dirty="0" smtClean="0">
                <a:latin typeface="Britannic Bold" pitchFamily="34" charset="0"/>
              </a:rPr>
              <a:t>   To load the instance document, you need to click the open button, select the instance document and open it. The detail of the company is available under the General Information tag in the XBRL viewer.</a:t>
            </a:r>
          </a:p>
          <a:p>
            <a:pPr>
              <a:buNone/>
            </a:pPr>
            <a:endParaRPr lang="en-US" dirty="0">
              <a:latin typeface="Britannic Bold" pitchFamily="34" charset="0"/>
            </a:endParaRPr>
          </a:p>
        </p:txBody>
      </p:sp>
      <p:sp>
        <p:nvSpPr>
          <p:cNvPr id="4" name="TextBox 3"/>
          <p:cNvSpPr txBox="1"/>
          <p:nvPr/>
        </p:nvSpPr>
        <p:spPr>
          <a:xfrm>
            <a:off x="838200" y="381000"/>
            <a:ext cx="2590800" cy="523220"/>
          </a:xfrm>
          <a:prstGeom prst="rect">
            <a:avLst/>
          </a:prstGeom>
          <a:noFill/>
        </p:spPr>
        <p:txBody>
          <a:bodyPr wrap="square" rtlCol="0">
            <a:spAutoFit/>
          </a:bodyPr>
          <a:lstStyle/>
          <a:p>
            <a:r>
              <a:rPr lang="en-US" sz="2800" dirty="0" smtClean="0">
                <a:latin typeface="Britannic Bold" pitchFamily="34" charset="0"/>
              </a:rPr>
              <a:t>STEP 2</a:t>
            </a:r>
            <a:endParaRPr lang="en-US" sz="28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9200"/>
            <a:ext cx="7772400" cy="1752600"/>
          </a:xfrm>
        </p:spPr>
        <p:txBody>
          <a:bodyPr>
            <a:normAutofit/>
          </a:bodyPr>
          <a:lstStyle/>
          <a:p>
            <a:r>
              <a:rPr lang="en-US" dirty="0" smtClean="0">
                <a:latin typeface="Britannic Bold" pitchFamily="34" charset="0"/>
              </a:rPr>
              <a:t>Use the tool to validate the instance document</a:t>
            </a:r>
            <a:br>
              <a:rPr lang="en-US" dirty="0" smtClean="0">
                <a:latin typeface="Britannic Bold" pitchFamily="34" charset="0"/>
              </a:rPr>
            </a:br>
            <a:endParaRPr lang="en-US" dirty="0">
              <a:latin typeface="Britannic Bold" pitchFamily="34" charset="0"/>
            </a:endParaRPr>
          </a:p>
        </p:txBody>
      </p:sp>
      <p:sp>
        <p:nvSpPr>
          <p:cNvPr id="3" name="Content Placeholder 2"/>
          <p:cNvSpPr>
            <a:spLocks noGrp="1"/>
          </p:cNvSpPr>
          <p:nvPr>
            <p:ph idx="1"/>
          </p:nvPr>
        </p:nvSpPr>
        <p:spPr>
          <a:xfrm>
            <a:off x="914400" y="2667000"/>
            <a:ext cx="7772400" cy="3352800"/>
          </a:xfrm>
        </p:spPr>
        <p:txBody>
          <a:bodyPr>
            <a:noAutofit/>
          </a:bodyPr>
          <a:lstStyle/>
          <a:p>
            <a:pPr>
              <a:buNone/>
            </a:pPr>
            <a:r>
              <a:rPr lang="en-US" sz="2400" dirty="0" smtClean="0">
                <a:latin typeface="Britannic Bold" pitchFamily="34" charset="0"/>
              </a:rPr>
              <a:t>The next step is to validate the instance document. The following validations shall be performed by the tool :</a:t>
            </a:r>
          </a:p>
          <a:p>
            <a:r>
              <a:rPr lang="en-US" sz="2400" dirty="0" smtClean="0">
                <a:latin typeface="Britannic Bold" pitchFamily="34" charset="0"/>
              </a:rPr>
              <a:t>Validating that the instance document is as per the latest and correct version of taxonomy prescribed by MCA.</a:t>
            </a:r>
          </a:p>
          <a:p>
            <a:r>
              <a:rPr lang="en-US" sz="2400" dirty="0" smtClean="0">
                <a:latin typeface="Britannic Bold" pitchFamily="34" charset="0"/>
              </a:rPr>
              <a:t>All mandatory elements have been entered.</a:t>
            </a:r>
          </a:p>
          <a:p>
            <a:r>
              <a:rPr lang="en-US" sz="2400" dirty="0" smtClean="0">
                <a:latin typeface="Britannic Bold" pitchFamily="34" charset="0"/>
              </a:rPr>
              <a:t>Other business rules as specified by MCA.</a:t>
            </a:r>
          </a:p>
          <a:p>
            <a:r>
              <a:rPr lang="en-US" sz="2400" dirty="0" smtClean="0">
                <a:latin typeface="Britannic Bold" pitchFamily="34" charset="0"/>
              </a:rPr>
              <a:t>Other validations as per taxonomy.</a:t>
            </a:r>
          </a:p>
          <a:p>
            <a:pPr>
              <a:buNone/>
            </a:pPr>
            <a:endParaRPr lang="en-US" sz="2400" dirty="0">
              <a:latin typeface="Britannic Bold" pitchFamily="34" charset="0"/>
            </a:endParaRPr>
          </a:p>
        </p:txBody>
      </p:sp>
      <p:sp>
        <p:nvSpPr>
          <p:cNvPr id="4" name="TextBox 3"/>
          <p:cNvSpPr txBox="1"/>
          <p:nvPr/>
        </p:nvSpPr>
        <p:spPr>
          <a:xfrm>
            <a:off x="762000" y="381000"/>
            <a:ext cx="2590800" cy="523220"/>
          </a:xfrm>
          <a:prstGeom prst="rect">
            <a:avLst/>
          </a:prstGeom>
          <a:noFill/>
        </p:spPr>
        <p:txBody>
          <a:bodyPr wrap="square" rtlCol="0">
            <a:spAutoFit/>
          </a:bodyPr>
          <a:lstStyle/>
          <a:p>
            <a:r>
              <a:rPr lang="en-US" sz="2800" dirty="0" smtClean="0">
                <a:latin typeface="Britannic Bold" pitchFamily="34" charset="0"/>
              </a:rPr>
              <a:t>STEP 3</a:t>
            </a:r>
            <a:endParaRPr lang="en-US" sz="2800"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7772400" cy="1143000"/>
          </a:xfrm>
        </p:spPr>
        <p:txBody>
          <a:bodyPr>
            <a:normAutofit/>
          </a:bodyPr>
          <a:lstStyle/>
          <a:p>
            <a:r>
              <a:rPr lang="en-US" dirty="0" smtClean="0">
                <a:latin typeface="Britannic Bold" pitchFamily="34" charset="0"/>
              </a:rPr>
              <a:t>Perform pre-scrutiny of the validated instance document through the tool</a:t>
            </a:r>
            <a:endParaRPr lang="en-US" dirty="0">
              <a:latin typeface="Britannic Bold" pitchFamily="34" charset="0"/>
            </a:endParaRPr>
          </a:p>
        </p:txBody>
      </p:sp>
      <p:sp>
        <p:nvSpPr>
          <p:cNvPr id="3" name="Content Placeholder 2"/>
          <p:cNvSpPr>
            <a:spLocks noGrp="1"/>
          </p:cNvSpPr>
          <p:nvPr>
            <p:ph idx="1"/>
          </p:nvPr>
        </p:nvSpPr>
        <p:spPr>
          <a:xfrm>
            <a:off x="914400" y="2590800"/>
            <a:ext cx="7772400" cy="3581400"/>
          </a:xfrm>
        </p:spPr>
        <p:txBody>
          <a:bodyPr>
            <a:noAutofit/>
          </a:bodyPr>
          <a:lstStyle/>
          <a:p>
            <a:r>
              <a:rPr lang="en-US" sz="2400" dirty="0" smtClean="0">
                <a:latin typeface="Britannic Bold" pitchFamily="34" charset="0"/>
              </a:rPr>
              <a:t>Once the instance document is successfully validated from the tool, the next step is to pre-scrutinize</a:t>
            </a:r>
          </a:p>
          <a:p>
            <a:pPr>
              <a:buNone/>
            </a:pPr>
            <a:r>
              <a:rPr lang="en-US" sz="2400" dirty="0" smtClean="0">
                <a:latin typeface="Britannic Bold" pitchFamily="34" charset="0"/>
              </a:rPr>
              <a:t>   the validated instance document with the help of the same tool. </a:t>
            </a:r>
          </a:p>
          <a:p>
            <a:r>
              <a:rPr lang="en-US" sz="2400" dirty="0" smtClean="0">
                <a:latin typeface="Britannic Bold" pitchFamily="34" charset="0"/>
              </a:rPr>
              <a:t>For pre-scrutinizing the instance document, a working internet connection shall be required. </a:t>
            </a:r>
          </a:p>
          <a:p>
            <a:r>
              <a:rPr lang="en-US" sz="2400" dirty="0" smtClean="0">
                <a:latin typeface="Britannic Bold" pitchFamily="34" charset="0"/>
              </a:rPr>
              <a:t>In the Pre-scrutiny, the server side validations (i.e. validations which are to be validated from the MCA21 system) shall be performed.</a:t>
            </a:r>
          </a:p>
          <a:p>
            <a:pPr>
              <a:buNone/>
            </a:pPr>
            <a:endParaRPr lang="en-US" sz="2400" dirty="0">
              <a:latin typeface="Britannic Bold" pitchFamily="34" charset="0"/>
            </a:endParaRPr>
          </a:p>
        </p:txBody>
      </p:sp>
      <p:sp>
        <p:nvSpPr>
          <p:cNvPr id="5" name="TextBox 4"/>
          <p:cNvSpPr txBox="1"/>
          <p:nvPr/>
        </p:nvSpPr>
        <p:spPr>
          <a:xfrm>
            <a:off x="762000" y="381000"/>
            <a:ext cx="2590800" cy="523220"/>
          </a:xfrm>
          <a:prstGeom prst="rect">
            <a:avLst/>
          </a:prstGeom>
          <a:noFill/>
        </p:spPr>
        <p:txBody>
          <a:bodyPr wrap="square" rtlCol="0">
            <a:spAutoFit/>
          </a:bodyPr>
          <a:lstStyle/>
          <a:p>
            <a:r>
              <a:rPr lang="en-US" sz="2800" dirty="0" smtClean="0">
                <a:latin typeface="Britannic Bold" pitchFamily="34" charset="0"/>
              </a:rPr>
              <a:t>STEP 4</a:t>
            </a:r>
            <a:endParaRPr lang="en-US" sz="28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447800"/>
            <a:ext cx="7772400" cy="1143000"/>
          </a:xfrm>
        </p:spPr>
        <p:txBody>
          <a:bodyPr>
            <a:normAutofit/>
          </a:bodyPr>
          <a:lstStyle/>
          <a:p>
            <a:r>
              <a:rPr lang="en-US" dirty="0" smtClean="0">
                <a:latin typeface="Britannic Bold" pitchFamily="34" charset="0"/>
              </a:rPr>
              <a:t>Final verification post pre-scrutiny of the document</a:t>
            </a:r>
            <a:endParaRPr lang="en-US" dirty="0">
              <a:latin typeface="Britannic Bold" pitchFamily="34" charset="0"/>
            </a:endParaRPr>
          </a:p>
        </p:txBody>
      </p:sp>
      <p:sp>
        <p:nvSpPr>
          <p:cNvPr id="3" name="Content Placeholder 2"/>
          <p:cNvSpPr>
            <a:spLocks noGrp="1"/>
          </p:cNvSpPr>
          <p:nvPr>
            <p:ph idx="1"/>
          </p:nvPr>
        </p:nvSpPr>
        <p:spPr>
          <a:xfrm>
            <a:off x="457200" y="2895600"/>
            <a:ext cx="7772400" cy="2743200"/>
          </a:xfrm>
        </p:spPr>
        <p:txBody>
          <a:bodyPr>
            <a:noAutofit/>
          </a:bodyPr>
          <a:lstStyle/>
          <a:p>
            <a:pPr algn="just"/>
            <a:r>
              <a:rPr lang="en-US" sz="2400" dirty="0" smtClean="0">
                <a:latin typeface="Britannic Bold" pitchFamily="34" charset="0"/>
              </a:rPr>
              <a:t>Once the instance document has been successfully pre-scrutinized, the next step is to generate </a:t>
            </a:r>
            <a:r>
              <a:rPr lang="en-US" sz="2400" dirty="0" err="1" smtClean="0">
                <a:latin typeface="Britannic Bold" pitchFamily="34" charset="0"/>
              </a:rPr>
              <a:t>pdf</a:t>
            </a:r>
            <a:r>
              <a:rPr lang="en-US" sz="2400" dirty="0" smtClean="0">
                <a:latin typeface="Britannic Bold" pitchFamily="34" charset="0"/>
              </a:rPr>
              <a:t> by using ‘Export to </a:t>
            </a:r>
            <a:r>
              <a:rPr lang="en-US" sz="2400" dirty="0" err="1" smtClean="0">
                <a:latin typeface="Britannic Bold" pitchFamily="34" charset="0"/>
              </a:rPr>
              <a:t>pdf</a:t>
            </a:r>
            <a:r>
              <a:rPr lang="en-US" sz="2400" dirty="0" smtClean="0">
                <a:latin typeface="Britannic Bold" pitchFamily="34" charset="0"/>
              </a:rPr>
              <a:t>’ functionality in the tool to verify the final instance document. </a:t>
            </a:r>
          </a:p>
          <a:p>
            <a:pPr algn="just"/>
            <a:r>
              <a:rPr lang="en-US" sz="2400" dirty="0" smtClean="0">
                <a:latin typeface="Britannic Bold" pitchFamily="34" charset="0"/>
              </a:rPr>
              <a:t>It is imperative that the company and the professional certifying the instance documents should use this feature to verify the accuracy of the instance document.</a:t>
            </a:r>
          </a:p>
          <a:p>
            <a:pPr algn="just">
              <a:buNone/>
            </a:pPr>
            <a:endParaRPr lang="en-US" sz="2400" dirty="0">
              <a:latin typeface="Britannic Bold" pitchFamily="34" charset="0"/>
            </a:endParaRPr>
          </a:p>
        </p:txBody>
      </p:sp>
      <p:sp>
        <p:nvSpPr>
          <p:cNvPr id="4" name="TextBox 3"/>
          <p:cNvSpPr txBox="1"/>
          <p:nvPr/>
        </p:nvSpPr>
        <p:spPr>
          <a:xfrm>
            <a:off x="762000" y="381000"/>
            <a:ext cx="2590800" cy="523220"/>
          </a:xfrm>
          <a:prstGeom prst="rect">
            <a:avLst/>
          </a:prstGeom>
          <a:noFill/>
        </p:spPr>
        <p:txBody>
          <a:bodyPr wrap="square" rtlCol="0">
            <a:spAutoFit/>
          </a:bodyPr>
          <a:lstStyle/>
          <a:p>
            <a:r>
              <a:rPr lang="en-US" sz="2800" dirty="0" smtClean="0">
                <a:latin typeface="Britannic Bold" pitchFamily="34" charset="0"/>
              </a:rPr>
              <a:t>STEP 5</a:t>
            </a:r>
            <a:endParaRPr lang="en-US" sz="28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458200" cy="1143000"/>
          </a:xfrm>
        </p:spPr>
        <p:txBody>
          <a:bodyPr>
            <a:normAutofit/>
          </a:bodyPr>
          <a:lstStyle/>
          <a:p>
            <a:r>
              <a:rPr lang="en-US" dirty="0" smtClean="0">
                <a:latin typeface="Britannic Bold" pitchFamily="34" charset="0"/>
              </a:rPr>
              <a:t>Attach instance document to the Form 23AC-XBRL and Form 23ACA-XBRL</a:t>
            </a:r>
            <a:endParaRPr lang="en-US" dirty="0">
              <a:latin typeface="Britannic Bold" pitchFamily="34" charset="0"/>
            </a:endParaRPr>
          </a:p>
        </p:txBody>
      </p:sp>
      <p:sp>
        <p:nvSpPr>
          <p:cNvPr id="3" name="Content Placeholder 2"/>
          <p:cNvSpPr>
            <a:spLocks noGrp="1"/>
          </p:cNvSpPr>
          <p:nvPr>
            <p:ph idx="1"/>
          </p:nvPr>
        </p:nvSpPr>
        <p:spPr>
          <a:xfrm>
            <a:off x="228600" y="1905000"/>
            <a:ext cx="7772400" cy="4191000"/>
          </a:xfrm>
        </p:spPr>
        <p:txBody>
          <a:bodyPr>
            <a:noAutofit/>
          </a:bodyPr>
          <a:lstStyle/>
          <a:p>
            <a:r>
              <a:rPr lang="en-US" sz="2400" dirty="0" smtClean="0">
                <a:latin typeface="Britannic Bold" pitchFamily="34" charset="0"/>
              </a:rPr>
              <a:t>There shall be a separate set of Form 23AC-XBRL and Form 23ACA-XBRL available on the MCA portal for filing in XBRL form. </a:t>
            </a:r>
          </a:p>
          <a:p>
            <a:r>
              <a:rPr lang="en-US" sz="2400" dirty="0" smtClean="0">
                <a:latin typeface="Britannic Bold" pitchFamily="34" charset="0"/>
              </a:rPr>
              <a:t>First Form 23AC-XBRL and 23ACA-XBRL are to be filled up. Thereafter, the validated and pre-scrutinized instance document for Balance sheet are to be attached to Form 23AC-XBRL.</a:t>
            </a:r>
          </a:p>
          <a:p>
            <a:r>
              <a:rPr lang="en-US" sz="2400" dirty="0" smtClean="0">
                <a:latin typeface="Britannic Bold" pitchFamily="34" charset="0"/>
              </a:rPr>
              <a:t>Similarly, the instance document for Profit and Loss account is to be attached to Form 23ACA-XBRL. Separate instance documents need to be attached </a:t>
            </a:r>
            <a:r>
              <a:rPr lang="en-US" sz="2400" dirty="0" err="1" smtClean="0">
                <a:latin typeface="Britannic Bold" pitchFamily="34" charset="0"/>
              </a:rPr>
              <a:t>w.r.t</a:t>
            </a:r>
            <a:r>
              <a:rPr lang="en-US" sz="2400" dirty="0" smtClean="0">
                <a:latin typeface="Britannic Bold" pitchFamily="34" charset="0"/>
              </a:rPr>
              <a:t>. Standalone financial statements and consolidated financial statements.</a:t>
            </a:r>
          </a:p>
          <a:p>
            <a:pPr>
              <a:buNone/>
            </a:pPr>
            <a:endParaRPr lang="en-US" sz="2400" dirty="0">
              <a:latin typeface="Britannic Bold" pitchFamily="34" charset="0"/>
            </a:endParaRPr>
          </a:p>
        </p:txBody>
      </p:sp>
      <p:sp>
        <p:nvSpPr>
          <p:cNvPr id="4" name="TextBox 3"/>
          <p:cNvSpPr txBox="1"/>
          <p:nvPr/>
        </p:nvSpPr>
        <p:spPr>
          <a:xfrm>
            <a:off x="762000" y="381000"/>
            <a:ext cx="2590800" cy="523220"/>
          </a:xfrm>
          <a:prstGeom prst="rect">
            <a:avLst/>
          </a:prstGeom>
          <a:noFill/>
        </p:spPr>
        <p:txBody>
          <a:bodyPr wrap="square" rtlCol="0">
            <a:spAutoFit/>
          </a:bodyPr>
          <a:lstStyle/>
          <a:p>
            <a:r>
              <a:rPr lang="en-US" sz="2800" dirty="0" smtClean="0">
                <a:latin typeface="Britannic Bold" pitchFamily="34" charset="0"/>
              </a:rPr>
              <a:t>STEP 6</a:t>
            </a:r>
            <a:endParaRPr lang="en-US" sz="2800"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00200"/>
            <a:ext cx="7772400" cy="1143000"/>
          </a:xfrm>
        </p:spPr>
        <p:txBody>
          <a:bodyPr>
            <a:normAutofit/>
          </a:bodyPr>
          <a:lstStyle/>
          <a:p>
            <a:r>
              <a:rPr lang="en-US" dirty="0" smtClean="0">
                <a:latin typeface="Britannic Bold" pitchFamily="34" charset="0"/>
              </a:rPr>
              <a:t>Submitting the Form 23AC-XBRL and Form 23ACA-XBRL on the MCA portal</a:t>
            </a:r>
            <a:endParaRPr lang="en-US" dirty="0">
              <a:latin typeface="Britannic Bold" pitchFamily="34" charset="0"/>
            </a:endParaRPr>
          </a:p>
        </p:txBody>
      </p:sp>
      <p:sp>
        <p:nvSpPr>
          <p:cNvPr id="3" name="Content Placeholder 2"/>
          <p:cNvSpPr>
            <a:spLocks noGrp="1"/>
          </p:cNvSpPr>
          <p:nvPr>
            <p:ph idx="1"/>
          </p:nvPr>
        </p:nvSpPr>
        <p:spPr>
          <a:xfrm>
            <a:off x="381000" y="3124200"/>
            <a:ext cx="8229600" cy="2286000"/>
          </a:xfrm>
        </p:spPr>
        <p:txBody>
          <a:bodyPr>
            <a:normAutofit lnSpcReduction="10000"/>
          </a:bodyPr>
          <a:lstStyle/>
          <a:p>
            <a:pPr>
              <a:buNone/>
            </a:pPr>
            <a:r>
              <a:rPr lang="en-US" sz="2400" dirty="0" smtClean="0">
                <a:latin typeface="Britannic Bold" pitchFamily="34" charset="0"/>
              </a:rPr>
              <a:t>   After the forms are filled, you are required to perform pre-scrutiny of the form, sign the form and then upload the same as per the normal e-Form filing process. It shall be validated that the attached  instance documents are validated and pre-scrutinized from the XBRL validation tool.</a:t>
            </a:r>
          </a:p>
          <a:p>
            <a:pPr>
              <a:buNone/>
            </a:pPr>
            <a:endParaRPr lang="en-US" dirty="0">
              <a:latin typeface="Britannic Bold" pitchFamily="34" charset="0"/>
            </a:endParaRPr>
          </a:p>
        </p:txBody>
      </p:sp>
      <p:sp>
        <p:nvSpPr>
          <p:cNvPr id="4" name="TextBox 3"/>
          <p:cNvSpPr txBox="1"/>
          <p:nvPr/>
        </p:nvSpPr>
        <p:spPr>
          <a:xfrm>
            <a:off x="762000" y="381000"/>
            <a:ext cx="2590800" cy="523220"/>
          </a:xfrm>
          <a:prstGeom prst="rect">
            <a:avLst/>
          </a:prstGeom>
          <a:noFill/>
        </p:spPr>
        <p:txBody>
          <a:bodyPr wrap="square" rtlCol="0">
            <a:spAutoFit/>
          </a:bodyPr>
          <a:lstStyle/>
          <a:p>
            <a:r>
              <a:rPr lang="en-US" sz="2800" dirty="0" smtClean="0">
                <a:latin typeface="Britannic Bold" pitchFamily="34" charset="0"/>
              </a:rPr>
              <a:t>STEP 7</a:t>
            </a:r>
            <a:endParaRPr lang="en-US" sz="28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8305800" cy="1676400"/>
          </a:xfrm>
        </p:spPr>
        <p:txBody>
          <a:bodyPr>
            <a:normAutofit/>
          </a:bodyPr>
          <a:lstStyle/>
          <a:p>
            <a:r>
              <a:rPr lang="en-US" dirty="0" smtClean="0">
                <a:latin typeface="Britannic Bold" pitchFamily="34" charset="0"/>
              </a:rPr>
              <a:t>Viewing of balance sheet and profit and loss submitted in XBRL form on MCA portal</a:t>
            </a:r>
            <a:endParaRPr lang="en-US" dirty="0">
              <a:latin typeface="Britannic Bold" pitchFamily="34" charset="0"/>
            </a:endParaRPr>
          </a:p>
        </p:txBody>
      </p:sp>
      <p:sp>
        <p:nvSpPr>
          <p:cNvPr id="3" name="Content Placeholder 2"/>
          <p:cNvSpPr>
            <a:spLocks noGrp="1"/>
          </p:cNvSpPr>
          <p:nvPr>
            <p:ph idx="1"/>
          </p:nvPr>
        </p:nvSpPr>
        <p:spPr>
          <a:xfrm>
            <a:off x="228600" y="2743200"/>
            <a:ext cx="8382000" cy="2971800"/>
          </a:xfrm>
        </p:spPr>
        <p:txBody>
          <a:bodyPr>
            <a:noAutofit/>
          </a:bodyPr>
          <a:lstStyle/>
          <a:p>
            <a:r>
              <a:rPr lang="en-US" sz="2400" dirty="0" smtClean="0">
                <a:latin typeface="Britannic Bold" pitchFamily="34" charset="0"/>
              </a:rPr>
              <a:t>The XBRL instance documents submitted along with Form 23AC-XBRL and 23ACA-XBRL are in machine readable format. Therefore, for viewing the same in a human readable format, these shall be converted into human readable format by the MCA21 system. </a:t>
            </a:r>
          </a:p>
          <a:p>
            <a:r>
              <a:rPr lang="en-US" sz="2400" dirty="0" smtClean="0">
                <a:latin typeface="Britannic Bold" pitchFamily="34" charset="0"/>
              </a:rPr>
              <a:t>For viewing the same on MCA portal and for taking certified copies of the same, these converted documents shall be made available.</a:t>
            </a:r>
          </a:p>
          <a:p>
            <a:pPr>
              <a:buNone/>
            </a:pPr>
            <a:endParaRPr lang="en-US" sz="2400" dirty="0">
              <a:latin typeface="Britannic Bold" pitchFamily="34" charset="0"/>
            </a:endParaRPr>
          </a:p>
        </p:txBody>
      </p:sp>
      <p:sp>
        <p:nvSpPr>
          <p:cNvPr id="4" name="TextBox 3"/>
          <p:cNvSpPr txBox="1"/>
          <p:nvPr/>
        </p:nvSpPr>
        <p:spPr>
          <a:xfrm>
            <a:off x="762000" y="381000"/>
            <a:ext cx="2590800" cy="523220"/>
          </a:xfrm>
          <a:prstGeom prst="rect">
            <a:avLst/>
          </a:prstGeom>
          <a:noFill/>
        </p:spPr>
        <p:txBody>
          <a:bodyPr wrap="square" rtlCol="0">
            <a:spAutoFit/>
          </a:bodyPr>
          <a:lstStyle/>
          <a:p>
            <a:r>
              <a:rPr lang="en-US" sz="2800" dirty="0" smtClean="0">
                <a:latin typeface="Britannic Bold" pitchFamily="34" charset="0"/>
              </a:rPr>
              <a:t>STEP 8</a:t>
            </a:r>
            <a:endParaRPr lang="en-US" sz="2800"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838200"/>
            <a:ext cx="8001000" cy="1524000"/>
          </a:xfrm>
        </p:spPr>
        <p:txBody>
          <a:bodyPr>
            <a:noAutofit/>
          </a:bodyPr>
          <a:lstStyle/>
          <a:p>
            <a:r>
              <a:rPr lang="en-US" sz="2800" dirty="0" smtClean="0">
                <a:latin typeface="Britannic Bold" pitchFamily="34" charset="0"/>
              </a:rPr>
              <a:t>It has to be ensured that the XBRL financial statements generated are as per the taxonomy defined by MCA.</a:t>
            </a:r>
            <a:br>
              <a:rPr lang="en-US" sz="2800" dirty="0" smtClean="0">
                <a:latin typeface="Britannic Bold" pitchFamily="34" charset="0"/>
              </a:rPr>
            </a:br>
            <a:r>
              <a:rPr lang="en-US" sz="2800" dirty="0" smtClean="0">
                <a:latin typeface="Britannic Bold" pitchFamily="34" charset="0"/>
              </a:rPr>
              <a:t>This includes ensuring </a:t>
            </a:r>
            <a:r>
              <a:rPr lang="en-US" sz="2800" dirty="0" smtClean="0">
                <a:solidFill>
                  <a:srgbClr val="FF0000"/>
                </a:solidFill>
                <a:latin typeface="Britannic Bold" pitchFamily="34" charset="0"/>
              </a:rPr>
              <a:t>completeness</a:t>
            </a:r>
            <a:r>
              <a:rPr lang="en-US" sz="2800" dirty="0" smtClean="0">
                <a:latin typeface="Britannic Bold" pitchFamily="34" charset="0"/>
              </a:rPr>
              <a:t>, </a:t>
            </a:r>
            <a:r>
              <a:rPr lang="en-US" sz="2800" dirty="0" smtClean="0">
                <a:solidFill>
                  <a:srgbClr val="FF0000"/>
                </a:solidFill>
                <a:latin typeface="Britannic Bold" pitchFamily="34" charset="0"/>
              </a:rPr>
              <a:t>accuracy</a:t>
            </a:r>
            <a:r>
              <a:rPr lang="en-US" sz="2800" dirty="0" smtClean="0">
                <a:latin typeface="Britannic Bold" pitchFamily="34" charset="0"/>
              </a:rPr>
              <a:t>, </a:t>
            </a:r>
            <a:r>
              <a:rPr lang="en-US" sz="2800" dirty="0" smtClean="0">
                <a:solidFill>
                  <a:srgbClr val="FF0000"/>
                </a:solidFill>
                <a:latin typeface="Britannic Bold" pitchFamily="34" charset="0"/>
              </a:rPr>
              <a:t>mapping</a:t>
            </a:r>
            <a:r>
              <a:rPr lang="en-US" sz="2800" dirty="0" smtClean="0">
                <a:latin typeface="Britannic Bold" pitchFamily="34" charset="0"/>
              </a:rPr>
              <a:t> and </a:t>
            </a:r>
            <a:r>
              <a:rPr lang="en-US" sz="2800" dirty="0" smtClean="0">
                <a:solidFill>
                  <a:srgbClr val="FF0000"/>
                </a:solidFill>
                <a:latin typeface="Britannic Bold" pitchFamily="34" charset="0"/>
              </a:rPr>
              <a:t>structure</a:t>
            </a:r>
            <a:r>
              <a:rPr lang="en-US" sz="2800" dirty="0" smtClean="0">
                <a:latin typeface="Britannic Bold" pitchFamily="34" charset="0"/>
              </a:rPr>
              <a:t> of the XBRL financial statements.</a:t>
            </a:r>
            <a:endParaRPr lang="en-US" sz="2800" dirty="0">
              <a:latin typeface="Britannic Bold" pitchFamily="34" charset="0"/>
            </a:endParaRPr>
          </a:p>
        </p:txBody>
      </p:sp>
      <p:sp>
        <p:nvSpPr>
          <p:cNvPr id="3" name="Content Placeholder 2"/>
          <p:cNvSpPr>
            <a:spLocks noGrp="1"/>
          </p:cNvSpPr>
          <p:nvPr>
            <p:ph idx="1"/>
          </p:nvPr>
        </p:nvSpPr>
        <p:spPr>
          <a:xfrm>
            <a:off x="533400" y="3124200"/>
            <a:ext cx="7772400" cy="2743200"/>
          </a:xfrm>
        </p:spPr>
        <p:txBody>
          <a:bodyPr>
            <a:normAutofit fontScale="85000" lnSpcReduction="10000"/>
          </a:bodyPr>
          <a:lstStyle/>
          <a:p>
            <a:r>
              <a:rPr lang="en-US" sz="2400" u="sng" dirty="0" smtClean="0">
                <a:latin typeface="Britannic Bold" pitchFamily="34" charset="0"/>
              </a:rPr>
              <a:t>Completeness</a:t>
            </a:r>
            <a:r>
              <a:rPr lang="en-US" sz="2400" dirty="0" smtClean="0">
                <a:latin typeface="Britannic Bold" pitchFamily="34" charset="0"/>
              </a:rPr>
              <a:t> means that all required information is </a:t>
            </a:r>
            <a:r>
              <a:rPr lang="en-US" sz="2400" dirty="0" smtClean="0">
                <a:solidFill>
                  <a:srgbClr val="FF0000"/>
                </a:solidFill>
                <a:latin typeface="Britannic Bold" pitchFamily="34" charset="0"/>
              </a:rPr>
              <a:t>formatted at the required levels.</a:t>
            </a:r>
          </a:p>
          <a:p>
            <a:r>
              <a:rPr lang="en-US" sz="2400" u="sng" dirty="0" smtClean="0">
                <a:latin typeface="Britannic Bold" pitchFamily="34" charset="0"/>
              </a:rPr>
              <a:t>Mapping</a:t>
            </a:r>
            <a:r>
              <a:rPr lang="en-US" sz="2400" dirty="0" smtClean="0">
                <a:latin typeface="Britannic Bold" pitchFamily="34" charset="0"/>
              </a:rPr>
              <a:t> means consistency with the </a:t>
            </a:r>
            <a:r>
              <a:rPr lang="en-US" sz="2400" dirty="0" smtClean="0">
                <a:solidFill>
                  <a:srgbClr val="FF0000"/>
                </a:solidFill>
                <a:latin typeface="Britannic Bold" pitchFamily="34" charset="0"/>
              </a:rPr>
              <a:t>meaning of the associated concepts in the source information.</a:t>
            </a:r>
            <a:endParaRPr lang="en-US" sz="2400" dirty="0" smtClean="0">
              <a:latin typeface="Britannic Bold" pitchFamily="34" charset="0"/>
            </a:endParaRPr>
          </a:p>
          <a:p>
            <a:r>
              <a:rPr lang="en-US" sz="2400" u="sng" dirty="0" smtClean="0">
                <a:latin typeface="Britannic Bold" pitchFamily="34" charset="0"/>
              </a:rPr>
              <a:t>Accuracy</a:t>
            </a:r>
            <a:r>
              <a:rPr lang="en-US" sz="2400" dirty="0" smtClean="0">
                <a:latin typeface="Britannic Bold" pitchFamily="34" charset="0"/>
              </a:rPr>
              <a:t> means </a:t>
            </a:r>
            <a:r>
              <a:rPr lang="en-US" sz="2400" dirty="0" smtClean="0">
                <a:solidFill>
                  <a:srgbClr val="FF0000"/>
                </a:solidFill>
                <a:latin typeface="Britannic Bold" pitchFamily="34" charset="0"/>
              </a:rPr>
              <a:t>consistency with the source information.</a:t>
            </a:r>
            <a:endParaRPr lang="en-US" sz="2400" dirty="0" smtClean="0">
              <a:latin typeface="Britannic Bold" pitchFamily="34" charset="0"/>
            </a:endParaRPr>
          </a:p>
          <a:p>
            <a:r>
              <a:rPr lang="en-US" sz="2400" u="sng" dirty="0" smtClean="0">
                <a:latin typeface="Britannic Bold" pitchFamily="34" charset="0"/>
              </a:rPr>
              <a:t>Structure</a:t>
            </a:r>
            <a:r>
              <a:rPr lang="en-US" sz="2400" dirty="0" smtClean="0">
                <a:latin typeface="Britannic Bold" pitchFamily="34" charset="0"/>
              </a:rPr>
              <a:t> means that XBRL files are structured in accordance with the requirements of the entity’s reporting environment.</a:t>
            </a:r>
          </a:p>
          <a:p>
            <a:pPr>
              <a:buNone/>
            </a:pPr>
            <a:endParaRPr lang="en-US" sz="24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ritannic Bold" pitchFamily="34" charset="0"/>
              </a:rPr>
              <a:t>REVIEW </a:t>
            </a:r>
            <a:endParaRPr lang="en-US" dirty="0">
              <a:latin typeface="Britannic Bold" pitchFamily="34" charset="0"/>
            </a:endParaRPr>
          </a:p>
        </p:txBody>
      </p:sp>
      <p:sp>
        <p:nvSpPr>
          <p:cNvPr id="3" name="Content Placeholder 2"/>
          <p:cNvSpPr>
            <a:spLocks noGrp="1"/>
          </p:cNvSpPr>
          <p:nvPr>
            <p:ph idx="1"/>
          </p:nvPr>
        </p:nvSpPr>
        <p:spPr>
          <a:xfrm>
            <a:off x="228600" y="1371600"/>
            <a:ext cx="8229600" cy="4925144"/>
          </a:xfrm>
        </p:spPr>
        <p:txBody>
          <a:bodyPr>
            <a:noAutofit/>
          </a:bodyPr>
          <a:lstStyle/>
          <a:p>
            <a:pPr>
              <a:buNone/>
            </a:pPr>
            <a:r>
              <a:rPr lang="en-US" sz="2400" dirty="0" smtClean="0">
                <a:latin typeface="Britannic Bold" pitchFamily="34" charset="0"/>
              </a:rPr>
              <a:t>    REVIEWING the generated reports is an essential step to ensure  high-quality submissions which meet the appropriate regulatory requirements. The review process should include:</a:t>
            </a:r>
          </a:p>
          <a:p>
            <a:r>
              <a:rPr lang="en-US" sz="2400" dirty="0" smtClean="0">
                <a:latin typeface="Britannic Bold" pitchFamily="34" charset="0"/>
              </a:rPr>
              <a:t>Selecting the most appropriate XBRL tags.</a:t>
            </a:r>
          </a:p>
          <a:p>
            <a:r>
              <a:rPr lang="en-US" sz="2400" dirty="0" smtClean="0">
                <a:latin typeface="Britannic Bold" pitchFamily="34" charset="0"/>
              </a:rPr>
              <a:t>Ensuring all details present in the existing filings are properly captured.</a:t>
            </a:r>
          </a:p>
          <a:p>
            <a:r>
              <a:rPr lang="en-US" sz="2400" dirty="0" smtClean="0">
                <a:latin typeface="Britannic Bold" pitchFamily="34" charset="0"/>
              </a:rPr>
              <a:t>Verifying that the XBRL rendering reflects the related official filing.</a:t>
            </a:r>
          </a:p>
          <a:p>
            <a:r>
              <a:rPr lang="en-US" sz="2400" dirty="0" smtClean="0">
                <a:latin typeface="Britannic Bold" pitchFamily="34" charset="0"/>
              </a:rPr>
              <a:t>Ensuring that XBRL documents comply with other aspects that cannot be assessed solely by viewing an XBRL instance document.</a:t>
            </a:r>
            <a:endParaRPr lang="en-US" sz="24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XBRL TERMINOLOGY</a:t>
            </a:r>
            <a:endParaRPr lang="en-US" dirty="0"/>
          </a:p>
        </p:txBody>
      </p:sp>
      <p:sp>
        <p:nvSpPr>
          <p:cNvPr id="3" name="Content Placeholder 2"/>
          <p:cNvSpPr>
            <a:spLocks noGrp="1"/>
          </p:cNvSpPr>
          <p:nvPr>
            <p:ph idx="1"/>
          </p:nvPr>
        </p:nvSpPr>
        <p:spPr>
          <a:xfrm>
            <a:off x="228600" y="1143000"/>
            <a:ext cx="7924800" cy="4925144"/>
          </a:xfrm>
        </p:spPr>
        <p:txBody>
          <a:bodyPr>
            <a:normAutofit fontScale="85000" lnSpcReduction="20000"/>
          </a:bodyPr>
          <a:lstStyle/>
          <a:p>
            <a:r>
              <a:rPr lang="en-US" u="sng" dirty="0" smtClean="0"/>
              <a:t>XML</a:t>
            </a:r>
          </a:p>
          <a:p>
            <a:pPr>
              <a:buNone/>
            </a:pPr>
            <a:r>
              <a:rPr lang="en-US" dirty="0" smtClean="0"/>
              <a:t>     Extensible Mark Up Language has been a standard computer format for exchanging information online for many years.</a:t>
            </a:r>
          </a:p>
          <a:p>
            <a:r>
              <a:rPr lang="en-US" u="sng" dirty="0" smtClean="0"/>
              <a:t>TAXONOMY</a:t>
            </a:r>
          </a:p>
          <a:p>
            <a:pPr>
              <a:buNone/>
            </a:pPr>
            <a:r>
              <a:rPr lang="en-US" dirty="0" smtClean="0"/>
              <a:t>      Electronic collections or classifications of  XBRL tags (elements) that define financial and other information and the relationships between them, related to a defined reporting framework (e.g.: Schedule VI or IFRS Taxonomy)</a:t>
            </a:r>
          </a:p>
          <a:p>
            <a:r>
              <a:rPr lang="en-US" u="sng" dirty="0" smtClean="0"/>
              <a:t>TAGGING</a:t>
            </a:r>
          </a:p>
          <a:p>
            <a:pPr>
              <a:buNone/>
            </a:pPr>
            <a:r>
              <a:rPr lang="en-US" dirty="0" smtClean="0"/>
              <a:t>      Association of the relevant  XBRL taxonomy concept with a specific report  disclosure item (e.g. depreciation expense) enabling the creation of an XBRL document (or XBRL instance)  suitable for online filing.</a:t>
            </a:r>
          </a:p>
          <a:p>
            <a:pPr>
              <a:buNone/>
            </a:pPr>
            <a:r>
              <a:rPr lang="en-US" dirty="0" smtClean="0"/>
              <a:t>      For e.g. “INR 15m” a financial fact in a XBRL document is tagged against a concept “Revenue” in the Indian   Schedule VI  taxonomy. The financial fact “INR 15m” has a tag to the “Revenue” concept in the taxonomy.</a:t>
            </a:r>
          </a:p>
          <a:p>
            <a:r>
              <a:rPr lang="en-US" u="sng" dirty="0" smtClean="0"/>
              <a:t>EXTENSIBILITY</a:t>
            </a:r>
          </a:p>
          <a:p>
            <a:pPr>
              <a:buNone/>
            </a:pPr>
            <a:r>
              <a:rPr lang="en-US" dirty="0" smtClean="0"/>
              <a:t>       Refers to a taxonomy being extended for modifications including additions of XBRL concepts.</a:t>
            </a:r>
          </a:p>
          <a:p>
            <a:pPr>
              <a:buNone/>
            </a:pP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latin typeface="Britannic Bold" pitchFamily="34" charset="0"/>
              </a:rPr>
              <a:t>Advantages of </a:t>
            </a:r>
            <a:r>
              <a:rPr lang="en-US" sz="4800" dirty="0" err="1" smtClean="0">
                <a:latin typeface="Britannic Bold" pitchFamily="34" charset="0"/>
              </a:rPr>
              <a:t>xbrl</a:t>
            </a:r>
            <a:endParaRPr lang="en-US" sz="4800" dirty="0">
              <a:latin typeface="Britannic Bold"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143000"/>
          </a:xfrm>
        </p:spPr>
        <p:txBody>
          <a:bodyPr>
            <a:normAutofit/>
          </a:bodyPr>
          <a:lstStyle/>
          <a:p>
            <a:r>
              <a:rPr lang="en-US" dirty="0" smtClean="0">
                <a:latin typeface="Britannic Bold" pitchFamily="34" charset="0"/>
              </a:rPr>
              <a:t>WHAT ARE THE ADVANTAGES OF XBRL?</a:t>
            </a:r>
            <a:endParaRPr lang="en-US" dirty="0">
              <a:latin typeface="Britannic Bold" pitchFamily="34" charset="0"/>
            </a:endParaRPr>
          </a:p>
        </p:txBody>
      </p:sp>
      <p:sp>
        <p:nvSpPr>
          <p:cNvPr id="3" name="Content Placeholder 2"/>
          <p:cNvSpPr>
            <a:spLocks noGrp="1"/>
          </p:cNvSpPr>
          <p:nvPr>
            <p:ph idx="1"/>
          </p:nvPr>
        </p:nvSpPr>
        <p:spPr>
          <a:xfrm>
            <a:off x="228600" y="1219200"/>
            <a:ext cx="8001000" cy="4876800"/>
          </a:xfrm>
        </p:spPr>
        <p:txBody>
          <a:bodyPr>
            <a:noAutofit/>
          </a:bodyPr>
          <a:lstStyle/>
          <a:p>
            <a:r>
              <a:rPr lang="en-US" dirty="0" smtClean="0">
                <a:latin typeface="Britannic Bold" pitchFamily="34" charset="0"/>
              </a:rPr>
              <a:t>Automation, more reliable and more accurate handling of data</a:t>
            </a:r>
          </a:p>
          <a:p>
            <a:r>
              <a:rPr lang="en-US" dirty="0" smtClean="0">
                <a:latin typeface="Britannic Bold" pitchFamily="34" charset="0"/>
              </a:rPr>
              <a:t>Improved analysis, better quality of information and decision-making. </a:t>
            </a:r>
          </a:p>
          <a:p>
            <a:r>
              <a:rPr lang="en-US" dirty="0" smtClean="0">
                <a:latin typeface="Britannic Bold" pitchFamily="34" charset="0"/>
              </a:rPr>
              <a:t>Cost Saving, Time Saving</a:t>
            </a:r>
          </a:p>
          <a:p>
            <a:r>
              <a:rPr lang="en-US" dirty="0" smtClean="0">
                <a:latin typeface="Britannic Bold" pitchFamily="34" charset="0"/>
              </a:rPr>
              <a:t>Enables us to concentrate effort on analysis, aided by software which can validate and manipulate XBRL information. </a:t>
            </a:r>
          </a:p>
          <a:p>
            <a:r>
              <a:rPr lang="en-US" dirty="0" smtClean="0">
                <a:latin typeface="Britannic Bold" pitchFamily="34" charset="0"/>
              </a:rPr>
              <a:t>Flexible language, intended to support all current aspects of reporting in different countries and industries. </a:t>
            </a:r>
          </a:p>
          <a:p>
            <a:r>
              <a:rPr lang="en-US" dirty="0" smtClean="0">
                <a:latin typeface="Britannic Bold" pitchFamily="34" charset="0"/>
              </a:rPr>
              <a:t>Extensible: can be adjusted to meet particular business requirements, even at the individual organization level.</a:t>
            </a:r>
            <a:endParaRPr lang="en-US" dirty="0">
              <a:latin typeface="Britannic Bold" pitchFamily="34" charset="0"/>
            </a:endParaRPr>
          </a:p>
        </p:txBody>
      </p:sp>
    </p:spTree>
  </p:cSld>
  <p:clrMapOvr>
    <a:masterClrMapping/>
  </p:clrMapOvr>
  <p:transition>
    <p:zo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752600"/>
          </a:xfrm>
        </p:spPr>
        <p:txBody>
          <a:bodyPr>
            <a:normAutofit/>
          </a:bodyPr>
          <a:lstStyle/>
          <a:p>
            <a:r>
              <a:rPr lang="en-US" dirty="0" smtClean="0">
                <a:solidFill>
                  <a:schemeClr val="accent1"/>
                </a:solidFill>
                <a:latin typeface="Britannic Bold" pitchFamily="34" charset="0"/>
              </a:rPr>
              <a:t>Better details leads to better management… much better governance… far better markets.</a:t>
            </a:r>
            <a:endParaRPr lang="en-US" dirty="0">
              <a:solidFill>
                <a:schemeClr val="accent1"/>
              </a:solidFill>
              <a:latin typeface="Britannic Bold" pitchFamily="34" charset="0"/>
            </a:endParaRPr>
          </a:p>
        </p:txBody>
      </p:sp>
      <p:sp>
        <p:nvSpPr>
          <p:cNvPr id="3" name="Content Placeholder 2"/>
          <p:cNvSpPr>
            <a:spLocks noGrp="1"/>
          </p:cNvSpPr>
          <p:nvPr>
            <p:ph idx="1"/>
          </p:nvPr>
        </p:nvSpPr>
        <p:spPr>
          <a:xfrm>
            <a:off x="762000" y="2819400"/>
            <a:ext cx="7772400" cy="2743200"/>
          </a:xfrm>
        </p:spPr>
        <p:txBody>
          <a:bodyPr>
            <a:normAutofit/>
          </a:bodyPr>
          <a:lstStyle/>
          <a:p>
            <a:pPr>
              <a:buNone/>
            </a:pPr>
            <a:r>
              <a:rPr lang="en-US" dirty="0" smtClean="0">
                <a:latin typeface="Britannic Bold" pitchFamily="34" charset="0"/>
              </a:rPr>
              <a:t>   </a:t>
            </a:r>
          </a:p>
        </p:txBody>
      </p:sp>
      <p:sp>
        <p:nvSpPr>
          <p:cNvPr id="4" name="Vertical Scroll 3"/>
          <p:cNvSpPr/>
          <p:nvPr/>
        </p:nvSpPr>
        <p:spPr>
          <a:xfrm>
            <a:off x="228600" y="2209800"/>
            <a:ext cx="8610600" cy="4191000"/>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pPr>
              <a:buNone/>
            </a:pPr>
            <a:r>
              <a:rPr lang="en-US" sz="2400" dirty="0" smtClean="0">
                <a:latin typeface="Britannic Bold" pitchFamily="34" charset="0"/>
              </a:rPr>
              <a:t>XBRL assists in getting right information at right time. </a:t>
            </a:r>
          </a:p>
          <a:p>
            <a:pPr>
              <a:buNone/>
            </a:pPr>
            <a:r>
              <a:rPr lang="en-US" sz="2400" dirty="0" smtClean="0">
                <a:latin typeface="Britannic Bold" pitchFamily="34" charset="0"/>
              </a:rPr>
              <a:t>   For instance, in a Banking business, XBRL assists in </a:t>
            </a:r>
            <a:r>
              <a:rPr lang="en-US" sz="2400" dirty="0" smtClean="0">
                <a:solidFill>
                  <a:srgbClr val="00B050"/>
                </a:solidFill>
                <a:latin typeface="Britannic Bold" pitchFamily="34" charset="0"/>
              </a:rPr>
              <a:t>decreasing</a:t>
            </a:r>
            <a:r>
              <a:rPr lang="en-US" sz="2400" dirty="0" smtClean="0">
                <a:latin typeface="Britannic Bold" pitchFamily="34" charset="0"/>
              </a:rPr>
              <a:t> </a:t>
            </a:r>
            <a:r>
              <a:rPr lang="en-US" sz="2400" u="sng" dirty="0" smtClean="0">
                <a:latin typeface="Britannic Bold" pitchFamily="34" charset="0"/>
              </a:rPr>
              <a:t>the number of days </a:t>
            </a:r>
            <a:r>
              <a:rPr lang="en-US" sz="2400" dirty="0" smtClean="0">
                <a:latin typeface="Britannic Bold" pitchFamily="34" charset="0"/>
              </a:rPr>
              <a:t>to update financial information from </a:t>
            </a:r>
            <a:r>
              <a:rPr lang="en-US" sz="2400" dirty="0" smtClean="0">
                <a:solidFill>
                  <a:srgbClr val="FF0000"/>
                </a:solidFill>
                <a:latin typeface="Britannic Bold" pitchFamily="34" charset="0"/>
              </a:rPr>
              <a:t>11</a:t>
            </a:r>
            <a:r>
              <a:rPr lang="en-US" sz="2400" dirty="0" smtClean="0">
                <a:latin typeface="Britannic Bold" pitchFamily="34" charset="0"/>
              </a:rPr>
              <a:t> to </a:t>
            </a:r>
            <a:r>
              <a:rPr lang="en-US" sz="2400" dirty="0" smtClean="0">
                <a:solidFill>
                  <a:srgbClr val="00B050"/>
                </a:solidFill>
                <a:latin typeface="Britannic Bold" pitchFamily="34" charset="0"/>
              </a:rPr>
              <a:t>a day or two</a:t>
            </a:r>
            <a:r>
              <a:rPr lang="en-US" sz="2400" dirty="0" smtClean="0">
                <a:latin typeface="Britannic Bold" pitchFamily="34" charset="0"/>
              </a:rPr>
              <a:t>, and lessen </a:t>
            </a:r>
            <a:r>
              <a:rPr lang="en-US" sz="2400" u="sng" dirty="0" smtClean="0">
                <a:latin typeface="Britannic Bold" pitchFamily="34" charset="0"/>
              </a:rPr>
              <a:t>time spent on mechanics </a:t>
            </a:r>
            <a:r>
              <a:rPr lang="en-US" sz="2400" dirty="0" smtClean="0">
                <a:latin typeface="Britannic Bold" pitchFamily="34" charset="0"/>
              </a:rPr>
              <a:t>from </a:t>
            </a:r>
            <a:r>
              <a:rPr lang="en-US" sz="2400" dirty="0" smtClean="0">
                <a:solidFill>
                  <a:srgbClr val="FF0000"/>
                </a:solidFill>
                <a:latin typeface="Britannic Bold" pitchFamily="34" charset="0"/>
              </a:rPr>
              <a:t>90%</a:t>
            </a:r>
            <a:r>
              <a:rPr lang="en-US" sz="2400" dirty="0" smtClean="0">
                <a:latin typeface="Britannic Bold" pitchFamily="34" charset="0"/>
              </a:rPr>
              <a:t> to </a:t>
            </a:r>
            <a:r>
              <a:rPr lang="en-US" sz="2400" dirty="0" smtClean="0">
                <a:solidFill>
                  <a:srgbClr val="00B050"/>
                </a:solidFill>
                <a:latin typeface="Britannic Bold" pitchFamily="34" charset="0"/>
              </a:rPr>
              <a:t>10%</a:t>
            </a:r>
            <a:r>
              <a:rPr lang="en-US" sz="2400" dirty="0" smtClean="0">
                <a:latin typeface="Britannic Bold" pitchFamily="34" charset="0"/>
              </a:rPr>
              <a:t>, so that most of the time is available for analysis, which is much better for banks and </a:t>
            </a:r>
            <a:r>
              <a:rPr lang="en-US" sz="2400" dirty="0" smtClean="0">
                <a:solidFill>
                  <a:srgbClr val="00B050"/>
                </a:solidFill>
                <a:latin typeface="Britannic Bold" pitchFamily="34" charset="0"/>
              </a:rPr>
              <a:t>reduce risk</a:t>
            </a:r>
            <a:r>
              <a:rPr lang="en-US" sz="2400" dirty="0" smtClean="0">
                <a:latin typeface="Britannic Bold" pitchFamily="34" charset="0"/>
              </a:rPr>
              <a:t>.</a:t>
            </a:r>
          </a:p>
          <a:p>
            <a:endParaRPr lang="en-US" sz="2400" dirty="0"/>
          </a:p>
        </p:txBody>
      </p:sp>
    </p:spTree>
  </p:cSld>
  <p:clrMapOvr>
    <a:masterClrMapping/>
  </p:clrMapOvr>
  <p:transition>
    <p:zoom dir="in"/>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305800" cy="1143000"/>
          </a:xfrm>
        </p:spPr>
        <p:txBody>
          <a:bodyPr>
            <a:normAutofit/>
          </a:bodyPr>
          <a:lstStyle/>
          <a:p>
            <a:r>
              <a:rPr lang="en-US" dirty="0" smtClean="0">
                <a:latin typeface="Britannic Bold" pitchFamily="34" charset="0"/>
              </a:rPr>
              <a:t>RESPONSIBILITY OF THE MANAGEMENT</a:t>
            </a:r>
            <a:endParaRPr lang="en-US" dirty="0">
              <a:latin typeface="Britannic Bold" pitchFamily="34" charset="0"/>
            </a:endParaRPr>
          </a:p>
        </p:txBody>
      </p:sp>
      <p:sp>
        <p:nvSpPr>
          <p:cNvPr id="5" name="Content Placeholder 4"/>
          <p:cNvSpPr>
            <a:spLocks noGrp="1"/>
          </p:cNvSpPr>
          <p:nvPr>
            <p:ph idx="1"/>
          </p:nvPr>
        </p:nvSpPr>
        <p:spPr>
          <a:xfrm>
            <a:off x="381000" y="1828800"/>
            <a:ext cx="7772400" cy="3962400"/>
          </a:xfrm>
        </p:spPr>
        <p:txBody>
          <a:bodyPr>
            <a:normAutofit/>
          </a:bodyPr>
          <a:lstStyle/>
          <a:p>
            <a:pPr>
              <a:buNone/>
            </a:pPr>
            <a:r>
              <a:rPr lang="en-US" sz="2400" dirty="0" smtClean="0">
                <a:latin typeface="Britannic Bold" pitchFamily="34" charset="0"/>
              </a:rPr>
              <a:t>   The management needs to exercise </a:t>
            </a:r>
            <a:r>
              <a:rPr lang="en-US" sz="2400" dirty="0" smtClean="0">
                <a:solidFill>
                  <a:srgbClr val="FF0000"/>
                </a:solidFill>
                <a:latin typeface="Britannic Bold" pitchFamily="34" charset="0"/>
              </a:rPr>
              <a:t>appropriate controls</a:t>
            </a:r>
            <a:r>
              <a:rPr lang="en-US" sz="2400" dirty="0" smtClean="0">
                <a:latin typeface="Britannic Bold" pitchFamily="34" charset="0"/>
              </a:rPr>
              <a:t> over the following </a:t>
            </a:r>
            <a:r>
              <a:rPr lang="en-US" sz="2400" dirty="0" smtClean="0">
                <a:solidFill>
                  <a:srgbClr val="FF0000"/>
                </a:solidFill>
                <a:latin typeface="Britannic Bold" pitchFamily="34" charset="0"/>
              </a:rPr>
              <a:t>three</a:t>
            </a:r>
            <a:r>
              <a:rPr lang="en-US" sz="2400" dirty="0" smtClean="0">
                <a:latin typeface="Britannic Bold" pitchFamily="34" charset="0"/>
              </a:rPr>
              <a:t> areas :</a:t>
            </a:r>
          </a:p>
          <a:p>
            <a:pPr>
              <a:buNone/>
            </a:pPr>
            <a:endParaRPr lang="en-US" sz="2400" dirty="0" smtClean="0">
              <a:latin typeface="Britannic Bold" pitchFamily="34" charset="0"/>
            </a:endParaRPr>
          </a:p>
          <a:p>
            <a:r>
              <a:rPr lang="en-US" sz="2400" dirty="0" smtClean="0">
                <a:latin typeface="Britannic Bold" pitchFamily="34" charset="0"/>
              </a:rPr>
              <a:t>Selecting, maintaining, and testing the </a:t>
            </a:r>
            <a:r>
              <a:rPr lang="en-US" sz="2400" dirty="0" smtClean="0">
                <a:solidFill>
                  <a:srgbClr val="FF0000"/>
                </a:solidFill>
                <a:latin typeface="Britannic Bold" pitchFamily="34" charset="0"/>
              </a:rPr>
              <a:t>taxonomy</a:t>
            </a:r>
            <a:r>
              <a:rPr lang="en-US" sz="2400" dirty="0" smtClean="0">
                <a:latin typeface="Britannic Bold" pitchFamily="34" charset="0"/>
              </a:rPr>
              <a:t>;</a:t>
            </a:r>
          </a:p>
          <a:p>
            <a:r>
              <a:rPr lang="en-US" sz="2400" dirty="0" smtClean="0">
                <a:latin typeface="Britannic Bold" pitchFamily="34" charset="0"/>
              </a:rPr>
              <a:t>Accurately </a:t>
            </a:r>
            <a:r>
              <a:rPr lang="en-US" sz="2400" dirty="0" smtClean="0">
                <a:solidFill>
                  <a:srgbClr val="FF0000"/>
                </a:solidFill>
                <a:latin typeface="Britannic Bold" pitchFamily="34" charset="0"/>
              </a:rPr>
              <a:t>mapping</a:t>
            </a:r>
            <a:r>
              <a:rPr lang="en-US" sz="2400" dirty="0" smtClean="0">
                <a:latin typeface="Britannic Bold" pitchFamily="34" charset="0"/>
              </a:rPr>
              <a:t> and </a:t>
            </a:r>
            <a:r>
              <a:rPr lang="en-US" sz="2400" dirty="0" smtClean="0">
                <a:solidFill>
                  <a:srgbClr val="FF0000"/>
                </a:solidFill>
                <a:latin typeface="Britannic Bold" pitchFamily="34" charset="0"/>
              </a:rPr>
              <a:t>tagging</a:t>
            </a:r>
            <a:r>
              <a:rPr lang="en-US" sz="2400" dirty="0" smtClean="0">
                <a:latin typeface="Britannic Bold" pitchFamily="34" charset="0"/>
              </a:rPr>
              <a:t> data elements to XBRL reports; and</a:t>
            </a:r>
          </a:p>
          <a:p>
            <a:r>
              <a:rPr lang="en-US" sz="2400" dirty="0" smtClean="0">
                <a:latin typeface="Britannic Bold" pitchFamily="34" charset="0"/>
              </a:rPr>
              <a:t>Enforcing </a:t>
            </a:r>
            <a:r>
              <a:rPr lang="en-US" sz="2400" dirty="0" smtClean="0">
                <a:solidFill>
                  <a:srgbClr val="FF0000"/>
                </a:solidFill>
                <a:latin typeface="Britannic Bold" pitchFamily="34" charset="0"/>
              </a:rPr>
              <a:t>change management procedures </a:t>
            </a:r>
            <a:r>
              <a:rPr lang="en-US" sz="2400" dirty="0" smtClean="0">
                <a:latin typeface="Britannic Bold" pitchFamily="34" charset="0"/>
              </a:rPr>
              <a:t>for XBRL processes.</a:t>
            </a:r>
          </a:p>
          <a:p>
            <a:endParaRPr lang="en-US" sz="2400"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ritannic Bold" pitchFamily="34" charset="0"/>
              </a:rPr>
              <a:t>XBRL READINESS</a:t>
            </a:r>
            <a:endParaRPr lang="en-US" dirty="0">
              <a:latin typeface="Britannic Bold" pitchFamily="34" charset="0"/>
            </a:endParaRPr>
          </a:p>
        </p:txBody>
      </p:sp>
      <p:sp>
        <p:nvSpPr>
          <p:cNvPr id="5" name="Content Placeholder 4"/>
          <p:cNvSpPr>
            <a:spLocks noGrp="1"/>
          </p:cNvSpPr>
          <p:nvPr>
            <p:ph idx="1"/>
          </p:nvPr>
        </p:nvSpPr>
        <p:spPr/>
        <p:txBody>
          <a:bodyPr>
            <a:normAutofit/>
          </a:bodyPr>
          <a:lstStyle/>
          <a:p>
            <a:r>
              <a:rPr lang="en-US" dirty="0" smtClean="0">
                <a:latin typeface="Britannic Bold" pitchFamily="34" charset="0"/>
              </a:rPr>
              <a:t>SELECTING THE SOFTWARE</a:t>
            </a:r>
          </a:p>
          <a:p>
            <a:r>
              <a:rPr lang="en-US" dirty="0" smtClean="0">
                <a:latin typeface="Britannic Bold" pitchFamily="34" charset="0"/>
              </a:rPr>
              <a:t>CONSIDERING IMPLEMENTATION OPTIONS </a:t>
            </a:r>
          </a:p>
          <a:p>
            <a:r>
              <a:rPr lang="en-US" dirty="0" smtClean="0">
                <a:latin typeface="Britannic Bold" pitchFamily="34" charset="0"/>
              </a:rPr>
              <a:t>BUILDING THE RIGHT TEAM</a:t>
            </a:r>
          </a:p>
          <a:p>
            <a:r>
              <a:rPr lang="en-US" dirty="0" smtClean="0">
                <a:latin typeface="Britannic Bold" pitchFamily="34" charset="0"/>
              </a:rPr>
              <a:t>ANTICIPATING XBRL NEEDS : DATA &amp; METADATA MAINTENANCE</a:t>
            </a:r>
          </a:p>
          <a:p>
            <a:r>
              <a:rPr lang="en-US" dirty="0" smtClean="0">
                <a:latin typeface="Britannic Bold" pitchFamily="34" charset="0"/>
              </a:rPr>
              <a:t>MAPPING DATA : TAGGING TAKES TIME TO WORK THROUGH</a:t>
            </a:r>
          </a:p>
          <a:p>
            <a:r>
              <a:rPr lang="en-US" dirty="0" smtClean="0">
                <a:latin typeface="Britannic Bold" pitchFamily="34" charset="0"/>
              </a:rPr>
              <a:t>ENSURING QUALITY : THOROUGH REVIEW OF THE XBRL DOCUMENTS IS NECESSARY</a:t>
            </a:r>
          </a:p>
          <a:p>
            <a:r>
              <a:rPr lang="en-US" dirty="0" smtClean="0">
                <a:latin typeface="Britannic Bold" pitchFamily="34" charset="0"/>
              </a:rPr>
              <a:t>GETTING THE TIMING RIGHT : THE FILING SHOULD BE COMPLETED WITHIN THE DEADLINE</a:t>
            </a:r>
          </a:p>
          <a:p>
            <a:endParaRPr lang="en-US" dirty="0">
              <a:latin typeface="Britannic Bold" pitchFamily="34" charset="0"/>
            </a:endParaRPr>
          </a:p>
        </p:txBody>
      </p:sp>
    </p:spTree>
  </p:cSld>
  <p:clrMapOvr>
    <a:masterClrMapping/>
  </p:clrMapOvr>
  <p:transition>
    <p:zoom dir="in"/>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09800" y="1219200"/>
            <a:ext cx="4108818"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THANKYOU</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Rectangle 7"/>
          <p:cNvSpPr/>
          <p:nvPr/>
        </p:nvSpPr>
        <p:spPr>
          <a:xfrm>
            <a:off x="1600200" y="2895600"/>
            <a:ext cx="6327694"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ANY QUESTIONS?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9" name="Picture 8" descr="What.jpg"/>
          <p:cNvPicPr>
            <a:picLocks noChangeAspect="1"/>
          </p:cNvPicPr>
          <p:nvPr/>
        </p:nvPicPr>
        <p:blipFill>
          <a:blip r:embed="rId2"/>
          <a:stretch>
            <a:fillRect/>
          </a:stretch>
        </p:blipFill>
        <p:spPr>
          <a:xfrm>
            <a:off x="3810000" y="4191000"/>
            <a:ext cx="1381125" cy="1381125"/>
          </a:xfrm>
          <a:prstGeom prst="rect">
            <a:avLst/>
          </a:prstGeom>
        </p:spPr>
      </p:pic>
      <p:sp>
        <p:nvSpPr>
          <p:cNvPr id="6" name="TextBox 5"/>
          <p:cNvSpPr txBox="1"/>
          <p:nvPr/>
        </p:nvSpPr>
        <p:spPr>
          <a:xfrm>
            <a:off x="4495800" y="5715000"/>
            <a:ext cx="3352800" cy="369332"/>
          </a:xfrm>
          <a:prstGeom prst="rect">
            <a:avLst/>
          </a:prstGeom>
          <a:noFill/>
        </p:spPr>
        <p:txBody>
          <a:bodyPr wrap="square" rtlCol="0">
            <a:spAutoFit/>
          </a:bodyPr>
          <a:lstStyle/>
          <a:p>
            <a:r>
              <a:rPr lang="en-US" b="1" dirty="0" smtClean="0"/>
              <a:t>Compiled by : </a:t>
            </a:r>
            <a:r>
              <a:rPr lang="en-US" b="1" dirty="0" err="1" smtClean="0"/>
              <a:t>Raina</a:t>
            </a:r>
            <a:r>
              <a:rPr lang="en-US" b="1" dirty="0" smtClean="0"/>
              <a:t> </a:t>
            </a:r>
            <a:r>
              <a:rPr lang="en-US" b="1" dirty="0" err="1" smtClean="0"/>
              <a:t>Sanghai</a:t>
            </a:r>
            <a:endParaRPr lang="en-US" b="1" dirty="0"/>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iterate type="lt">
                                    <p:tmPct val="0"/>
                                  </p:iterate>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ppt_x"/>
                                          </p:val>
                                        </p:tav>
                                        <p:tav tm="100000">
                                          <p:val>
                                            <p:strVal val="#ppt_x"/>
                                          </p:val>
                                        </p:tav>
                                      </p:tavLst>
                                    </p:anim>
                                    <p:anim calcmode="lin" valueType="num">
                                      <p:cBhvr additive="base">
                                        <p:cTn id="16"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85800" y="3429000"/>
            <a:ext cx="7232650" cy="2441575"/>
            <a:chOff x="887" y="2479"/>
            <a:chExt cx="4437" cy="1538"/>
          </a:xfrm>
        </p:grpSpPr>
        <p:sp>
          <p:nvSpPr>
            <p:cNvPr id="12323" name="Rectangle 3"/>
            <p:cNvSpPr>
              <a:spLocks noChangeArrowheads="1"/>
            </p:cNvSpPr>
            <p:nvPr/>
          </p:nvSpPr>
          <p:spPr bwMode="auto">
            <a:xfrm>
              <a:off x="887" y="2479"/>
              <a:ext cx="4437" cy="1538"/>
            </a:xfrm>
            <a:prstGeom prst="rect">
              <a:avLst/>
            </a:prstGeom>
            <a:solidFill>
              <a:srgbClr val="A9A9A9"/>
            </a:solidFill>
            <a:ln w="9525">
              <a:solidFill>
                <a:schemeClr val="tx1"/>
              </a:solidFill>
              <a:miter lim="800000"/>
              <a:headEnd/>
              <a:tailEnd/>
            </a:ln>
          </p:spPr>
          <p:txBody>
            <a:bodyPr wrap="none" anchor="ctr"/>
            <a:lstStyle/>
            <a:p>
              <a:endParaRPr lang="en-US">
                <a:latin typeface="Calibri" pitchFamily="34" charset="0"/>
              </a:endParaRPr>
            </a:p>
          </p:txBody>
        </p:sp>
        <p:sp>
          <p:nvSpPr>
            <p:cNvPr id="12324" name="Text Box 4"/>
            <p:cNvSpPr txBox="1">
              <a:spLocks noChangeArrowheads="1"/>
            </p:cNvSpPr>
            <p:nvPr/>
          </p:nvSpPr>
          <p:spPr bwMode="auto">
            <a:xfrm>
              <a:off x="993" y="3655"/>
              <a:ext cx="907"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itchFamily="34" charset="0"/>
                  <a:cs typeface="Arial" pitchFamily="34" charset="0"/>
                </a:defRPr>
              </a:lvl1pPr>
              <a:lvl2pPr marL="742950" indent="-285750" eaLnBrk="0" hangingPunct="0">
                <a:defRPr sz="2000" b="1">
                  <a:solidFill>
                    <a:schemeClr val="tx1"/>
                  </a:solidFill>
                  <a:latin typeface="Arial" pitchFamily="34" charset="0"/>
                  <a:cs typeface="Arial" pitchFamily="34" charset="0"/>
                </a:defRPr>
              </a:lvl2pPr>
              <a:lvl3pPr marL="1143000" indent="-228600" eaLnBrk="0" hangingPunct="0">
                <a:defRPr sz="2000" b="1">
                  <a:solidFill>
                    <a:schemeClr val="tx1"/>
                  </a:solidFill>
                  <a:latin typeface="Arial" pitchFamily="34" charset="0"/>
                  <a:cs typeface="Arial" pitchFamily="34" charset="0"/>
                </a:defRPr>
              </a:lvl3pPr>
              <a:lvl4pPr marL="1600200" indent="-228600" eaLnBrk="0" hangingPunct="0">
                <a:defRPr sz="2000" b="1">
                  <a:solidFill>
                    <a:schemeClr val="tx1"/>
                  </a:solidFill>
                  <a:latin typeface="Arial" pitchFamily="34" charset="0"/>
                  <a:cs typeface="Arial" pitchFamily="34" charset="0"/>
                </a:defRPr>
              </a:lvl4pPr>
              <a:lvl5pPr marL="2057400" indent="-228600" eaLnBrk="0" hangingPunct="0">
                <a:defRPr sz="2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cs typeface="Arial" pitchFamily="34" charset="0"/>
                </a:defRPr>
              </a:lvl9pPr>
            </a:lstStyle>
            <a:p>
              <a:pPr>
                <a:spcBef>
                  <a:spcPct val="50000"/>
                </a:spcBef>
              </a:pPr>
              <a:r>
                <a:rPr lang="en-US">
                  <a:latin typeface="Calibri" pitchFamily="34" charset="0"/>
                </a:rPr>
                <a:t>Validation</a:t>
              </a:r>
              <a:endParaRPr lang="en-GB">
                <a:latin typeface="Calibri" pitchFamily="34" charset="0"/>
              </a:endParaRPr>
            </a:p>
          </p:txBody>
        </p:sp>
      </p:grpSp>
      <p:grpSp>
        <p:nvGrpSpPr>
          <p:cNvPr id="3" name="Group 5"/>
          <p:cNvGrpSpPr>
            <a:grpSpLocks/>
          </p:cNvGrpSpPr>
          <p:nvPr/>
        </p:nvGrpSpPr>
        <p:grpSpPr bwMode="auto">
          <a:xfrm>
            <a:off x="685800" y="1027113"/>
            <a:ext cx="7232650" cy="2411412"/>
            <a:chOff x="887" y="975"/>
            <a:chExt cx="4437" cy="1519"/>
          </a:xfrm>
        </p:grpSpPr>
        <p:sp>
          <p:nvSpPr>
            <p:cNvPr id="12321" name="Rectangle 6"/>
            <p:cNvSpPr>
              <a:spLocks noChangeArrowheads="1"/>
            </p:cNvSpPr>
            <p:nvPr/>
          </p:nvSpPr>
          <p:spPr bwMode="auto">
            <a:xfrm>
              <a:off x="887" y="975"/>
              <a:ext cx="4437" cy="1519"/>
            </a:xfrm>
            <a:prstGeom prst="rect">
              <a:avLst/>
            </a:prstGeom>
            <a:solidFill>
              <a:srgbClr val="D9D9D9"/>
            </a:solidFill>
            <a:ln w="9525">
              <a:solidFill>
                <a:schemeClr val="tx1"/>
              </a:solidFill>
              <a:miter lim="800000"/>
              <a:headEnd/>
              <a:tailEnd/>
            </a:ln>
          </p:spPr>
          <p:txBody>
            <a:bodyPr wrap="none" anchor="ctr"/>
            <a:lstStyle/>
            <a:p>
              <a:endParaRPr lang="en-US">
                <a:latin typeface="Calibri" pitchFamily="34" charset="0"/>
              </a:endParaRPr>
            </a:p>
          </p:txBody>
        </p:sp>
        <p:sp>
          <p:nvSpPr>
            <p:cNvPr id="12322" name="Text Box 7"/>
            <p:cNvSpPr txBox="1">
              <a:spLocks noChangeArrowheads="1"/>
            </p:cNvSpPr>
            <p:nvPr/>
          </p:nvSpPr>
          <p:spPr bwMode="auto">
            <a:xfrm>
              <a:off x="992" y="1211"/>
              <a:ext cx="1317" cy="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Arial" pitchFamily="34" charset="0"/>
                  <a:cs typeface="Arial" pitchFamily="34" charset="0"/>
                </a:defRPr>
              </a:lvl1pPr>
              <a:lvl2pPr marL="742950" indent="-285750" eaLnBrk="0" hangingPunct="0">
                <a:defRPr sz="2000" b="1">
                  <a:solidFill>
                    <a:schemeClr val="tx1"/>
                  </a:solidFill>
                  <a:latin typeface="Arial" pitchFamily="34" charset="0"/>
                  <a:cs typeface="Arial" pitchFamily="34" charset="0"/>
                </a:defRPr>
              </a:lvl2pPr>
              <a:lvl3pPr marL="1143000" indent="-228600" eaLnBrk="0" hangingPunct="0">
                <a:defRPr sz="2000" b="1">
                  <a:solidFill>
                    <a:schemeClr val="tx1"/>
                  </a:solidFill>
                  <a:latin typeface="Arial" pitchFamily="34" charset="0"/>
                  <a:cs typeface="Arial" pitchFamily="34" charset="0"/>
                </a:defRPr>
              </a:lvl3pPr>
              <a:lvl4pPr marL="1600200" indent="-228600" eaLnBrk="0" hangingPunct="0">
                <a:defRPr sz="2000" b="1">
                  <a:solidFill>
                    <a:schemeClr val="tx1"/>
                  </a:solidFill>
                  <a:latin typeface="Arial" pitchFamily="34" charset="0"/>
                  <a:cs typeface="Arial" pitchFamily="34" charset="0"/>
                </a:defRPr>
              </a:lvl4pPr>
              <a:lvl5pPr marL="2057400" indent="-228600" eaLnBrk="0" hangingPunct="0">
                <a:defRPr sz="2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000" b="1">
                  <a:solidFill>
                    <a:schemeClr val="tx1"/>
                  </a:solidFill>
                  <a:latin typeface="Arial" pitchFamily="34" charset="0"/>
                  <a:cs typeface="Arial" pitchFamily="34" charset="0"/>
                </a:defRPr>
              </a:lvl9pPr>
            </a:lstStyle>
            <a:p>
              <a:pPr>
                <a:spcBef>
                  <a:spcPct val="50000"/>
                </a:spcBef>
              </a:pPr>
              <a:r>
                <a:rPr lang="en-US">
                  <a:latin typeface="Calibri" pitchFamily="34" charset="0"/>
                </a:rPr>
                <a:t>Standardization</a:t>
              </a:r>
              <a:endParaRPr lang="en-GB">
                <a:latin typeface="Calibri" pitchFamily="34" charset="0"/>
              </a:endParaRPr>
            </a:p>
          </p:txBody>
        </p:sp>
      </p:grpSp>
      <p:sp>
        <p:nvSpPr>
          <p:cNvPr id="12292" name="Rectangle 8"/>
          <p:cNvSpPr>
            <a:spLocks noGrp="1" noChangeArrowheads="1"/>
          </p:cNvSpPr>
          <p:nvPr>
            <p:ph type="title"/>
          </p:nvPr>
        </p:nvSpPr>
        <p:spPr>
          <a:xfrm>
            <a:off x="685800" y="228600"/>
            <a:ext cx="8062912" cy="615950"/>
          </a:xfrm>
        </p:spPr>
        <p:txBody>
          <a:bodyPr>
            <a:normAutofit fontScale="90000"/>
          </a:bodyPr>
          <a:lstStyle/>
          <a:p>
            <a:pPr eaLnBrk="1" hangingPunct="1"/>
            <a:r>
              <a:rPr lang="en-US" altLang="en-US" sz="4000" dirty="0" smtClean="0">
                <a:latin typeface="Britannic Bold" pitchFamily="34" charset="0"/>
              </a:rPr>
              <a:t>XBRL </a:t>
            </a:r>
            <a:r>
              <a:rPr lang="en-US" sz="4000" dirty="0" smtClean="0">
                <a:latin typeface="Britannic Bold" pitchFamily="34" charset="0"/>
              </a:rPr>
              <a:t>– More Than Just Definitions</a:t>
            </a:r>
          </a:p>
        </p:txBody>
      </p:sp>
      <p:grpSp>
        <p:nvGrpSpPr>
          <p:cNvPr id="4" name="Group 9"/>
          <p:cNvGrpSpPr>
            <a:grpSpLocks/>
          </p:cNvGrpSpPr>
          <p:nvPr/>
        </p:nvGrpSpPr>
        <p:grpSpPr bwMode="auto">
          <a:xfrm>
            <a:off x="1498600" y="3660775"/>
            <a:ext cx="2727325" cy="1244600"/>
            <a:chOff x="1442" y="2625"/>
            <a:chExt cx="1673" cy="784"/>
          </a:xfrm>
        </p:grpSpPr>
        <p:sp>
          <p:nvSpPr>
            <p:cNvPr id="12319" name="Rectangle 10"/>
            <p:cNvSpPr>
              <a:spLocks noChangeArrowheads="1"/>
            </p:cNvSpPr>
            <p:nvPr/>
          </p:nvSpPr>
          <p:spPr bwMode="auto">
            <a:xfrm>
              <a:off x="1442" y="2759"/>
              <a:ext cx="1279" cy="650"/>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Calculation</a:t>
              </a:r>
            </a:p>
            <a:p>
              <a:pPr algn="ctr" eaLnBrk="0" hangingPunct="0"/>
              <a:r>
                <a:rPr lang="en-US" sz="1400">
                  <a:solidFill>
                    <a:schemeClr val="bg1"/>
                  </a:solidFill>
                  <a:latin typeface="Calibri" pitchFamily="34" charset="0"/>
                </a:rPr>
                <a:t>Cash = Currency + Deposits</a:t>
              </a:r>
            </a:p>
            <a:p>
              <a:pPr algn="ctr" eaLnBrk="0" hangingPunct="0"/>
              <a:endParaRPr lang="en-US" sz="1400">
                <a:solidFill>
                  <a:schemeClr val="bg1"/>
                </a:solidFill>
                <a:latin typeface="Calibri" pitchFamily="34" charset="0"/>
              </a:endParaRPr>
            </a:p>
          </p:txBody>
        </p:sp>
        <p:sp>
          <p:nvSpPr>
            <p:cNvPr id="12320" name="Line 11"/>
            <p:cNvSpPr>
              <a:spLocks noChangeShapeType="1"/>
            </p:cNvSpPr>
            <p:nvPr/>
          </p:nvSpPr>
          <p:spPr bwMode="auto">
            <a:xfrm flipH="1">
              <a:off x="2721" y="2625"/>
              <a:ext cx="394" cy="401"/>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IN"/>
            </a:p>
          </p:txBody>
        </p:sp>
      </p:grpSp>
      <p:grpSp>
        <p:nvGrpSpPr>
          <p:cNvPr id="5" name="Group 12"/>
          <p:cNvGrpSpPr>
            <a:grpSpLocks/>
          </p:cNvGrpSpPr>
          <p:nvPr/>
        </p:nvGrpSpPr>
        <p:grpSpPr bwMode="auto">
          <a:xfrm>
            <a:off x="4872037" y="3722688"/>
            <a:ext cx="2232025" cy="952500"/>
            <a:chOff x="3744" y="2664"/>
            <a:chExt cx="1369" cy="600"/>
          </a:xfrm>
        </p:grpSpPr>
        <p:sp>
          <p:nvSpPr>
            <p:cNvPr id="12317" name="Rectangle 13"/>
            <p:cNvSpPr>
              <a:spLocks noChangeArrowheads="1"/>
            </p:cNvSpPr>
            <p:nvPr/>
          </p:nvSpPr>
          <p:spPr bwMode="auto">
            <a:xfrm>
              <a:off x="4169" y="2899"/>
              <a:ext cx="944" cy="365"/>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Formulas</a:t>
              </a:r>
              <a:r>
                <a:rPr lang="en-US">
                  <a:solidFill>
                    <a:schemeClr val="bg1"/>
                  </a:solidFill>
                  <a:latin typeface="Calibri" pitchFamily="34" charset="0"/>
                </a:rPr>
                <a:t/>
              </a:r>
              <a:br>
                <a:rPr lang="en-US">
                  <a:solidFill>
                    <a:schemeClr val="bg1"/>
                  </a:solidFill>
                  <a:latin typeface="Calibri" pitchFamily="34" charset="0"/>
                </a:rPr>
              </a:br>
              <a:r>
                <a:rPr lang="en-US" sz="1400">
                  <a:solidFill>
                    <a:schemeClr val="bg1"/>
                  </a:solidFill>
                  <a:latin typeface="Calibri" pitchFamily="34" charset="0"/>
                </a:rPr>
                <a:t>Cash ≥ 0</a:t>
              </a:r>
            </a:p>
          </p:txBody>
        </p:sp>
        <p:sp>
          <p:nvSpPr>
            <p:cNvPr id="12318" name="Line 14"/>
            <p:cNvSpPr>
              <a:spLocks noChangeShapeType="1"/>
            </p:cNvSpPr>
            <p:nvPr/>
          </p:nvSpPr>
          <p:spPr bwMode="auto">
            <a:xfrm flipH="1" flipV="1">
              <a:off x="3744" y="2664"/>
              <a:ext cx="425" cy="362"/>
            </a:xfrm>
            <a:prstGeom prst="line">
              <a:avLst/>
            </a:prstGeom>
            <a:noFill/>
            <a:ln w="9525">
              <a:solidFill>
                <a:schemeClr val="tx1"/>
              </a:solidFill>
              <a:round/>
              <a:headEnd type="triangle" w="med" len="med"/>
              <a:tailEnd/>
            </a:ln>
            <a:extLst>
              <a:ext uri="{909E8E84-426E-40DD-AFC4-6F175D3DCCD1}">
                <a14:hiddenFill xmlns="" xmlns:a14="http://schemas.microsoft.com/office/drawing/2010/main">
                  <a:noFill/>
                </a14:hiddenFill>
              </a:ext>
            </a:extLst>
          </p:spPr>
          <p:txBody>
            <a:bodyPr/>
            <a:lstStyle/>
            <a:p>
              <a:endParaRPr lang="en-IN"/>
            </a:p>
          </p:txBody>
        </p:sp>
      </p:grpSp>
      <p:grpSp>
        <p:nvGrpSpPr>
          <p:cNvPr id="6" name="Group 15"/>
          <p:cNvGrpSpPr>
            <a:grpSpLocks/>
          </p:cNvGrpSpPr>
          <p:nvPr/>
        </p:nvGrpSpPr>
        <p:grpSpPr bwMode="auto">
          <a:xfrm>
            <a:off x="3873500" y="3967163"/>
            <a:ext cx="1162050" cy="1703387"/>
            <a:chOff x="3052" y="2818"/>
            <a:chExt cx="711" cy="1073"/>
          </a:xfrm>
        </p:grpSpPr>
        <p:sp>
          <p:nvSpPr>
            <p:cNvPr id="12315" name="Rectangle 16"/>
            <p:cNvSpPr>
              <a:spLocks noChangeArrowheads="1"/>
            </p:cNvSpPr>
            <p:nvPr/>
          </p:nvSpPr>
          <p:spPr bwMode="auto">
            <a:xfrm>
              <a:off x="3052" y="3181"/>
              <a:ext cx="711" cy="710"/>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pPr algn="ctr" eaLnBrk="0" hangingPunct="0">
                <a:spcAft>
                  <a:spcPct val="10000"/>
                </a:spcAft>
              </a:pPr>
              <a:r>
                <a:rPr lang="en-US" u="sng">
                  <a:solidFill>
                    <a:schemeClr val="bg1"/>
                  </a:solidFill>
                  <a:latin typeface="Calibri" pitchFamily="34" charset="0"/>
                </a:rPr>
                <a:t>Contexts</a:t>
              </a:r>
            </a:p>
            <a:p>
              <a:pPr algn="ctr"/>
              <a:r>
                <a:rPr lang="en-US">
                  <a:solidFill>
                    <a:schemeClr val="bg1"/>
                  </a:solidFill>
                  <a:latin typeface="Calibri" pitchFamily="34" charset="0"/>
                </a:rPr>
                <a:t>US $</a:t>
              </a:r>
            </a:p>
            <a:p>
              <a:pPr algn="ctr"/>
              <a:r>
                <a:rPr lang="en-US">
                  <a:solidFill>
                    <a:schemeClr val="bg1"/>
                  </a:solidFill>
                  <a:latin typeface="Calibri" pitchFamily="34" charset="0"/>
                </a:rPr>
                <a:t>FY2004</a:t>
              </a:r>
            </a:p>
            <a:p>
              <a:pPr algn="ctr"/>
              <a:r>
                <a:rPr lang="en-US">
                  <a:solidFill>
                    <a:schemeClr val="bg1"/>
                  </a:solidFill>
                  <a:latin typeface="Calibri" pitchFamily="34" charset="0"/>
                </a:rPr>
                <a:t>Budgeted</a:t>
              </a:r>
            </a:p>
          </p:txBody>
        </p:sp>
        <p:sp>
          <p:nvSpPr>
            <p:cNvPr id="12316" name="Line 17"/>
            <p:cNvSpPr>
              <a:spLocks noChangeShapeType="1"/>
            </p:cNvSpPr>
            <p:nvPr/>
          </p:nvSpPr>
          <p:spPr bwMode="auto">
            <a:xfrm>
              <a:off x="3410" y="2818"/>
              <a:ext cx="0" cy="421"/>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IN"/>
            </a:p>
          </p:txBody>
        </p:sp>
      </p:grpSp>
      <p:grpSp>
        <p:nvGrpSpPr>
          <p:cNvPr id="7" name="Group 18"/>
          <p:cNvGrpSpPr>
            <a:grpSpLocks/>
          </p:cNvGrpSpPr>
          <p:nvPr/>
        </p:nvGrpSpPr>
        <p:grpSpPr bwMode="auto">
          <a:xfrm>
            <a:off x="1498600" y="2333625"/>
            <a:ext cx="2727325" cy="898525"/>
            <a:chOff x="1442" y="1789"/>
            <a:chExt cx="1673" cy="566"/>
          </a:xfrm>
        </p:grpSpPr>
        <p:sp>
          <p:nvSpPr>
            <p:cNvPr id="12313" name="Rectangle 19"/>
            <p:cNvSpPr>
              <a:spLocks noChangeArrowheads="1"/>
            </p:cNvSpPr>
            <p:nvPr/>
          </p:nvSpPr>
          <p:spPr bwMode="auto">
            <a:xfrm>
              <a:off x="1442" y="1789"/>
              <a:ext cx="1126" cy="478"/>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Label</a:t>
              </a:r>
            </a:p>
            <a:p>
              <a:pPr algn="ctr" eaLnBrk="0" hangingPunct="0"/>
              <a:r>
                <a:rPr lang="en-US" sz="1200">
                  <a:solidFill>
                    <a:schemeClr val="bg1"/>
                  </a:solidFill>
                  <a:latin typeface="Calibri" pitchFamily="34" charset="0"/>
                </a:rPr>
                <a:t>cashCashEquivalentsAndShortTermInvestments</a:t>
              </a:r>
            </a:p>
          </p:txBody>
        </p:sp>
        <p:sp>
          <p:nvSpPr>
            <p:cNvPr id="12314" name="Line 20"/>
            <p:cNvSpPr>
              <a:spLocks noChangeShapeType="1"/>
            </p:cNvSpPr>
            <p:nvPr/>
          </p:nvSpPr>
          <p:spPr bwMode="auto">
            <a:xfrm flipH="1" flipV="1">
              <a:off x="2568" y="1995"/>
              <a:ext cx="547" cy="36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IN"/>
            </a:p>
          </p:txBody>
        </p:sp>
      </p:grpSp>
      <p:grpSp>
        <p:nvGrpSpPr>
          <p:cNvPr id="8" name="Group 21"/>
          <p:cNvGrpSpPr>
            <a:grpSpLocks/>
          </p:cNvGrpSpPr>
          <p:nvPr/>
        </p:nvGrpSpPr>
        <p:grpSpPr bwMode="auto">
          <a:xfrm>
            <a:off x="4760912" y="2244725"/>
            <a:ext cx="2305050" cy="955675"/>
            <a:chOff x="3668" y="1733"/>
            <a:chExt cx="1415" cy="602"/>
          </a:xfrm>
        </p:grpSpPr>
        <p:sp>
          <p:nvSpPr>
            <p:cNvPr id="12311" name="Rectangle 22"/>
            <p:cNvSpPr>
              <a:spLocks noChangeArrowheads="1"/>
            </p:cNvSpPr>
            <p:nvPr/>
          </p:nvSpPr>
          <p:spPr bwMode="auto">
            <a:xfrm>
              <a:off x="4172" y="1733"/>
              <a:ext cx="911" cy="593"/>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pPr algn="ctr" eaLnBrk="0" hangingPunct="0">
                <a:spcAft>
                  <a:spcPct val="10000"/>
                </a:spcAft>
              </a:pPr>
              <a:r>
                <a:rPr lang="en-US" u="sng">
                  <a:solidFill>
                    <a:schemeClr val="bg1"/>
                  </a:solidFill>
                  <a:latin typeface="Calibri" pitchFamily="34" charset="0"/>
                </a:rPr>
                <a:t>References</a:t>
              </a:r>
            </a:p>
            <a:p>
              <a:pPr algn="ctr"/>
              <a:r>
                <a:rPr lang="en-US" sz="1200">
                  <a:solidFill>
                    <a:schemeClr val="bg1"/>
                  </a:solidFill>
                  <a:latin typeface="Calibri" pitchFamily="34" charset="0"/>
                </a:rPr>
                <a:t>GAAP I.2.(a)</a:t>
              </a:r>
            </a:p>
            <a:p>
              <a:pPr algn="ctr"/>
              <a:r>
                <a:rPr lang="en-US" sz="1200">
                  <a:solidFill>
                    <a:schemeClr val="bg1"/>
                  </a:solidFill>
                  <a:latin typeface="Calibri" pitchFamily="34" charset="0"/>
                </a:rPr>
                <a:t>Instructions</a:t>
              </a:r>
            </a:p>
            <a:p>
              <a:pPr algn="ctr"/>
              <a:r>
                <a:rPr lang="en-US" sz="1200">
                  <a:solidFill>
                    <a:schemeClr val="bg1"/>
                  </a:solidFill>
                  <a:latin typeface="Calibri" pitchFamily="34" charset="0"/>
                </a:rPr>
                <a:t>Ad Hoc disclosures</a:t>
              </a:r>
            </a:p>
          </p:txBody>
        </p:sp>
        <p:sp>
          <p:nvSpPr>
            <p:cNvPr id="12312" name="Line 23"/>
            <p:cNvSpPr>
              <a:spLocks noChangeShapeType="1"/>
            </p:cNvSpPr>
            <p:nvPr/>
          </p:nvSpPr>
          <p:spPr bwMode="auto">
            <a:xfrm flipV="1">
              <a:off x="3668" y="1995"/>
              <a:ext cx="501" cy="34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IN"/>
            </a:p>
          </p:txBody>
        </p:sp>
      </p:grpSp>
      <p:grpSp>
        <p:nvGrpSpPr>
          <p:cNvPr id="9" name="Group 24"/>
          <p:cNvGrpSpPr>
            <a:grpSpLocks/>
          </p:cNvGrpSpPr>
          <p:nvPr/>
        </p:nvGrpSpPr>
        <p:grpSpPr bwMode="auto">
          <a:xfrm>
            <a:off x="3219450" y="1423988"/>
            <a:ext cx="2581275" cy="1562100"/>
            <a:chOff x="2616" y="1216"/>
            <a:chExt cx="1583" cy="984"/>
          </a:xfrm>
        </p:grpSpPr>
        <p:sp>
          <p:nvSpPr>
            <p:cNvPr id="12309" name="Rectangle 25"/>
            <p:cNvSpPr>
              <a:spLocks noChangeArrowheads="1"/>
            </p:cNvSpPr>
            <p:nvPr/>
          </p:nvSpPr>
          <p:spPr bwMode="auto">
            <a:xfrm>
              <a:off x="2616" y="1216"/>
              <a:ext cx="1583" cy="382"/>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en-US" sz="1400">
                  <a:solidFill>
                    <a:schemeClr val="bg1"/>
                  </a:solidFill>
                  <a:latin typeface="Calibri" pitchFamily="34" charset="0"/>
                </a:rPr>
                <a:t>Cash &amp; Cash Equivalents</a:t>
              </a:r>
            </a:p>
          </p:txBody>
        </p:sp>
        <p:sp>
          <p:nvSpPr>
            <p:cNvPr id="12310" name="Line 26"/>
            <p:cNvSpPr>
              <a:spLocks noChangeShapeType="1"/>
            </p:cNvSpPr>
            <p:nvPr/>
          </p:nvSpPr>
          <p:spPr bwMode="auto">
            <a:xfrm flipV="1">
              <a:off x="3410" y="1646"/>
              <a:ext cx="0" cy="554"/>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IN"/>
            </a:p>
          </p:txBody>
        </p:sp>
      </p:grpSp>
      <p:sp>
        <p:nvSpPr>
          <p:cNvPr id="12299" name="AutoShape 27"/>
          <p:cNvSpPr>
            <a:spLocks noChangeArrowheads="1"/>
          </p:cNvSpPr>
          <p:nvPr/>
        </p:nvSpPr>
        <p:spPr bwMode="auto">
          <a:xfrm>
            <a:off x="3687762" y="2921000"/>
            <a:ext cx="1573213" cy="1052513"/>
          </a:xfrm>
          <a:prstGeom prst="hexagon">
            <a:avLst>
              <a:gd name="adj" fmla="val 37368"/>
              <a:gd name="vf" fmla="val 115470"/>
            </a:avLst>
          </a:prstGeom>
          <a:gradFill rotWithShape="1">
            <a:gsLst>
              <a:gs pos="0">
                <a:srgbClr val="FF0000"/>
              </a:gs>
              <a:gs pos="100000">
                <a:schemeClr val="folHlink">
                  <a:alpha val="82001"/>
                </a:schemeClr>
              </a:gs>
            </a:gsLst>
            <a:path path="shape">
              <a:fillToRect l="50000" t="50000" r="50000" b="50000"/>
            </a:path>
          </a:gradFill>
          <a:ln>
            <a:noFill/>
          </a:ln>
          <a:effectLst>
            <a:prstShdw prst="shdw17" dist="17961" dir="2700000">
              <a:srgbClr val="990000">
                <a:alpha val="50000"/>
              </a:srgbClr>
            </a:prstShdw>
          </a:effectLst>
          <a:extLs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pPr algn="ctr" eaLnBrk="0" hangingPunct="0"/>
            <a:r>
              <a:rPr lang="en-US" sz="2400">
                <a:solidFill>
                  <a:schemeClr val="bg1"/>
                </a:solidFill>
                <a:latin typeface="Calibri" pitchFamily="34" charset="0"/>
              </a:rPr>
              <a:t>XBRL</a:t>
            </a:r>
          </a:p>
          <a:p>
            <a:pPr algn="ctr" eaLnBrk="0" hangingPunct="0"/>
            <a:r>
              <a:rPr lang="en-US" sz="2400">
                <a:solidFill>
                  <a:schemeClr val="bg1"/>
                </a:solidFill>
                <a:latin typeface="Calibri" pitchFamily="34" charset="0"/>
              </a:rPr>
              <a:t>Item</a:t>
            </a:r>
          </a:p>
        </p:txBody>
      </p:sp>
      <p:sp>
        <p:nvSpPr>
          <p:cNvPr id="548892" name="AutoShape 28"/>
          <p:cNvSpPr>
            <a:spLocks noChangeArrowheads="1"/>
          </p:cNvSpPr>
          <p:nvPr/>
        </p:nvSpPr>
        <p:spPr bwMode="auto">
          <a:xfrm>
            <a:off x="3687762" y="2921000"/>
            <a:ext cx="1573213" cy="1052513"/>
          </a:xfrm>
          <a:prstGeom prst="hexagon">
            <a:avLst>
              <a:gd name="adj" fmla="val 37368"/>
              <a:gd name="vf" fmla="val 115470"/>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lgn="ctr">
                <a:solidFill>
                  <a:srgbClr val="000000"/>
                </a:solidFill>
                <a:miter lim="800000"/>
                <a:headEnd/>
                <a:tailEnd/>
              </a14:hiddenLine>
            </a:ext>
          </a:extLst>
        </p:spPr>
        <p:txBody>
          <a:bodyPr wrap="none" anchor="ctr"/>
          <a:lstStyle/>
          <a:p>
            <a:pPr algn="ctr" eaLnBrk="0" hangingPunct="0"/>
            <a:r>
              <a:rPr lang="en-US" sz="2400">
                <a:solidFill>
                  <a:schemeClr val="bg1"/>
                </a:solidFill>
                <a:latin typeface="Calibri" pitchFamily="34" charset="0"/>
              </a:rPr>
              <a:t>XML</a:t>
            </a:r>
            <a:br>
              <a:rPr lang="en-US" sz="2400">
                <a:solidFill>
                  <a:schemeClr val="bg1"/>
                </a:solidFill>
                <a:latin typeface="Calibri" pitchFamily="34" charset="0"/>
              </a:rPr>
            </a:br>
            <a:r>
              <a:rPr lang="en-US" sz="2400">
                <a:solidFill>
                  <a:schemeClr val="bg1"/>
                </a:solidFill>
                <a:latin typeface="Calibri" pitchFamily="34" charset="0"/>
              </a:rPr>
              <a:t>Item</a:t>
            </a:r>
          </a:p>
        </p:txBody>
      </p:sp>
      <p:sp>
        <p:nvSpPr>
          <p:cNvPr id="548893" name="AutoShape 29"/>
          <p:cNvSpPr>
            <a:spLocks noChangeArrowheads="1"/>
          </p:cNvSpPr>
          <p:nvPr/>
        </p:nvSpPr>
        <p:spPr bwMode="auto">
          <a:xfrm>
            <a:off x="3687762" y="2921000"/>
            <a:ext cx="1573213" cy="1052513"/>
          </a:xfrm>
          <a:prstGeom prst="hexagon">
            <a:avLst>
              <a:gd name="adj" fmla="val 37368"/>
              <a:gd name="vf" fmla="val 115470"/>
            </a:avLst>
          </a:prstGeom>
          <a:solidFill>
            <a:schemeClr val="folHlink"/>
          </a:solidFill>
          <a:ln w="9525" algn="ctr">
            <a:noFill/>
            <a:miter lim="800000"/>
            <a:headEnd/>
            <a:tailEnd/>
          </a:ln>
          <a:effectLst>
            <a:prstShdw prst="shdw17" dist="17961" dir="2700000">
              <a:schemeClr val="folHlink">
                <a:gamma/>
                <a:shade val="60000"/>
                <a:invGamma/>
                <a:alpha val="50000"/>
              </a:schemeClr>
            </a:prstShdw>
          </a:effectLst>
        </p:spPr>
        <p:txBody>
          <a:bodyPr wrap="none" anchor="ctr"/>
          <a:lstStyle/>
          <a:p>
            <a:pPr algn="ctr" eaLnBrk="0" fontAlgn="auto" hangingPunct="0">
              <a:spcBef>
                <a:spcPts val="0"/>
              </a:spcBef>
              <a:spcAft>
                <a:spcPts val="0"/>
              </a:spcAft>
              <a:defRPr/>
            </a:pPr>
            <a:r>
              <a:rPr lang="en-US" sz="2400">
                <a:solidFill>
                  <a:schemeClr val="bg1"/>
                </a:solidFill>
                <a:latin typeface="+mn-lt"/>
                <a:cs typeface="+mn-cs"/>
              </a:rPr>
              <a:t>XBRL</a:t>
            </a:r>
          </a:p>
          <a:p>
            <a:pPr algn="ctr" eaLnBrk="0" fontAlgn="auto" hangingPunct="0">
              <a:spcBef>
                <a:spcPts val="0"/>
              </a:spcBef>
              <a:spcAft>
                <a:spcPts val="0"/>
              </a:spcAft>
              <a:defRPr/>
            </a:pPr>
            <a:r>
              <a:rPr lang="en-US" sz="2400">
                <a:solidFill>
                  <a:schemeClr val="bg1"/>
                </a:solidFill>
                <a:latin typeface="+mn-lt"/>
                <a:cs typeface="+mn-cs"/>
              </a:rPr>
              <a:t>Item</a:t>
            </a:r>
          </a:p>
        </p:txBody>
      </p:sp>
      <p:sp>
        <p:nvSpPr>
          <p:cNvPr id="548894" name="Rectangle 30"/>
          <p:cNvSpPr>
            <a:spLocks noChangeArrowheads="1"/>
          </p:cNvSpPr>
          <p:nvPr/>
        </p:nvSpPr>
        <p:spPr bwMode="auto">
          <a:xfrm>
            <a:off x="3227387" y="1263650"/>
            <a:ext cx="2690813" cy="819150"/>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en-US" sz="1400">
                <a:solidFill>
                  <a:schemeClr val="bg1"/>
                </a:solidFill>
                <a:latin typeface="Calibri" pitchFamily="34" charset="0"/>
              </a:rPr>
              <a:t>Comptant et Comptant Equivalents</a:t>
            </a:r>
          </a:p>
        </p:txBody>
      </p:sp>
      <p:sp>
        <p:nvSpPr>
          <p:cNvPr id="548895" name="Rectangle 31"/>
          <p:cNvSpPr>
            <a:spLocks noChangeArrowheads="1"/>
          </p:cNvSpPr>
          <p:nvPr/>
        </p:nvSpPr>
        <p:spPr bwMode="auto">
          <a:xfrm>
            <a:off x="3292475" y="1327150"/>
            <a:ext cx="2690812" cy="668338"/>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en-US">
                <a:solidFill>
                  <a:schemeClr val="bg1"/>
                </a:solidFill>
                <a:latin typeface="Arial Narrow" pitchFamily="34" charset="0"/>
              </a:rPr>
              <a:t>Geld &amp; Geld nahe Mittel</a:t>
            </a:r>
          </a:p>
        </p:txBody>
      </p:sp>
      <p:sp>
        <p:nvSpPr>
          <p:cNvPr id="548896" name="Rectangle 32"/>
          <p:cNvSpPr>
            <a:spLocks noChangeArrowheads="1"/>
          </p:cNvSpPr>
          <p:nvPr/>
        </p:nvSpPr>
        <p:spPr bwMode="auto">
          <a:xfrm>
            <a:off x="3289300" y="1295400"/>
            <a:ext cx="2690812" cy="668338"/>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en-US">
                <a:solidFill>
                  <a:schemeClr val="bg1"/>
                </a:solidFill>
                <a:latin typeface="Arial Narrow" pitchFamily="34" charset="0"/>
              </a:rPr>
              <a:t>Kas en Geldmiddelen</a:t>
            </a:r>
          </a:p>
        </p:txBody>
      </p:sp>
      <p:sp>
        <p:nvSpPr>
          <p:cNvPr id="548897" name="Rectangle 33"/>
          <p:cNvSpPr>
            <a:spLocks noChangeArrowheads="1"/>
          </p:cNvSpPr>
          <p:nvPr/>
        </p:nvSpPr>
        <p:spPr bwMode="auto">
          <a:xfrm>
            <a:off x="3249612" y="1308100"/>
            <a:ext cx="2690813" cy="668338"/>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zh-CN" altLang="en-US">
                <a:solidFill>
                  <a:schemeClr val="bg1"/>
                </a:solidFill>
                <a:latin typeface="Arial Narrow" pitchFamily="34" charset="0"/>
                <a:ea typeface="SimSun" pitchFamily="2" charset="-122"/>
              </a:rPr>
              <a:t>现金与现金等价物</a:t>
            </a:r>
            <a:endParaRPr lang="en-US" sz="1400">
              <a:solidFill>
                <a:schemeClr val="bg1"/>
              </a:solidFill>
              <a:latin typeface="Calibri" pitchFamily="34" charset="0"/>
            </a:endParaRPr>
          </a:p>
        </p:txBody>
      </p:sp>
      <p:sp>
        <p:nvSpPr>
          <p:cNvPr id="548898" name="Rectangle 34"/>
          <p:cNvSpPr>
            <a:spLocks noChangeArrowheads="1"/>
          </p:cNvSpPr>
          <p:nvPr/>
        </p:nvSpPr>
        <p:spPr bwMode="auto">
          <a:xfrm>
            <a:off x="3278187" y="1276350"/>
            <a:ext cx="2690813" cy="668338"/>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ja-JP" altLang="en-US">
                <a:solidFill>
                  <a:schemeClr val="bg1"/>
                </a:solidFill>
                <a:latin typeface="Arial Narrow" pitchFamily="34" charset="0"/>
                <a:ea typeface="MS PGothic" pitchFamily="34" charset="-128"/>
              </a:rPr>
              <a:t>現金及び現金等価物</a:t>
            </a:r>
          </a:p>
        </p:txBody>
      </p:sp>
      <p:sp>
        <p:nvSpPr>
          <p:cNvPr id="548899" name="Rectangle 35"/>
          <p:cNvSpPr>
            <a:spLocks noChangeArrowheads="1"/>
          </p:cNvSpPr>
          <p:nvPr/>
        </p:nvSpPr>
        <p:spPr bwMode="auto">
          <a:xfrm>
            <a:off x="3240087" y="1295400"/>
            <a:ext cx="2881313" cy="668338"/>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ru-RU" altLang="ja-JP">
                <a:solidFill>
                  <a:schemeClr val="bg1"/>
                </a:solidFill>
                <a:latin typeface="Calibri" pitchFamily="34" charset="0"/>
              </a:rPr>
              <a:t>Деньги и их эквиваленты</a:t>
            </a:r>
            <a:endParaRPr lang="en-US" altLang="ja-JP">
              <a:solidFill>
                <a:schemeClr val="bg1"/>
              </a:solidFill>
              <a:latin typeface="Calibri" pitchFamily="34" charset="0"/>
              <a:ea typeface="MS PGothic" pitchFamily="34" charset="-128"/>
            </a:endParaRPr>
          </a:p>
        </p:txBody>
      </p:sp>
      <p:sp>
        <p:nvSpPr>
          <p:cNvPr id="548900" name="Rectangle 36"/>
          <p:cNvSpPr>
            <a:spLocks noChangeArrowheads="1"/>
          </p:cNvSpPr>
          <p:nvPr/>
        </p:nvSpPr>
        <p:spPr bwMode="auto">
          <a:xfrm>
            <a:off x="3221037" y="1295400"/>
            <a:ext cx="2690813" cy="668338"/>
          </a:xfrm>
          <a:prstGeom prst="rect">
            <a:avLst/>
          </a:prstGeom>
          <a:solidFill>
            <a:srgbClr val="2A4677"/>
          </a:solidFill>
          <a:ln>
            <a:noFill/>
          </a:ln>
          <a:effectLst>
            <a:prstShdw prst="shdw17" dist="17961" dir="2700000">
              <a:srgbClr val="192A47">
                <a:alpha val="50000"/>
              </a:srgbClr>
            </a:prstShdw>
          </a:effectLst>
          <a:extLs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p>
            <a:pPr algn="ctr" eaLnBrk="0" hangingPunct="0">
              <a:spcAft>
                <a:spcPct val="10000"/>
              </a:spcAft>
            </a:pPr>
            <a:r>
              <a:rPr lang="en-US" u="sng">
                <a:solidFill>
                  <a:schemeClr val="bg1"/>
                </a:solidFill>
                <a:latin typeface="Calibri" pitchFamily="34" charset="0"/>
              </a:rPr>
              <a:t>Presentation</a:t>
            </a:r>
          </a:p>
          <a:p>
            <a:pPr algn="ctr" eaLnBrk="0" hangingPunct="0"/>
            <a:r>
              <a:rPr lang="uk-UA" altLang="ja-JP">
                <a:solidFill>
                  <a:schemeClr val="bg1"/>
                </a:solidFill>
                <a:latin typeface="Calibri" pitchFamily="34" charset="0"/>
              </a:rPr>
              <a:t>Гроші та їх еквіваленти</a:t>
            </a:r>
            <a:endParaRPr lang="en-US" altLang="ja-JP">
              <a:solidFill>
                <a:schemeClr val="bg1"/>
              </a:solidFill>
              <a:latin typeface="Calibri" pitchFamily="34" charset="0"/>
              <a:ea typeface="MS PGothic" pitchFamily="34" charset="-128"/>
            </a:endParaRPr>
          </a:p>
        </p:txBody>
      </p:sp>
    </p:spTree>
    <p:extLst>
      <p:ext uri="{BB962C8B-B14F-4D97-AF65-F5344CB8AC3E}">
        <p14:creationId xmlns="" xmlns:p14="http://schemas.microsoft.com/office/powerpoint/2010/main" val="3266579030"/>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48894"/>
                                        </p:tgtEl>
                                        <p:attrNameLst>
                                          <p:attrName>style.visibility</p:attrName>
                                        </p:attrNameLst>
                                      </p:cBhvr>
                                      <p:to>
                                        <p:strVal val="visible"/>
                                      </p:to>
                                    </p:set>
                                    <p:animEffect transition="in" filter="dissolve">
                                      <p:cBhvr>
                                        <p:cTn id="19" dur="500"/>
                                        <p:tgtEl>
                                          <p:spTgt spid="54889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548895"/>
                                        </p:tgtEl>
                                        <p:attrNameLst>
                                          <p:attrName>style.visibility</p:attrName>
                                        </p:attrNameLst>
                                      </p:cBhvr>
                                      <p:to>
                                        <p:strVal val="visible"/>
                                      </p:to>
                                    </p:set>
                                    <p:animEffect transition="in" filter="dissolve">
                                      <p:cBhvr>
                                        <p:cTn id="24" dur="500"/>
                                        <p:tgtEl>
                                          <p:spTgt spid="54889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548896"/>
                                        </p:tgtEl>
                                        <p:attrNameLst>
                                          <p:attrName>style.visibility</p:attrName>
                                        </p:attrNameLst>
                                      </p:cBhvr>
                                      <p:to>
                                        <p:strVal val="visible"/>
                                      </p:to>
                                    </p:set>
                                    <p:animEffect transition="in" filter="dissolve">
                                      <p:cBhvr>
                                        <p:cTn id="29" dur="500"/>
                                        <p:tgtEl>
                                          <p:spTgt spid="54889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548897"/>
                                        </p:tgtEl>
                                        <p:attrNameLst>
                                          <p:attrName>style.visibility</p:attrName>
                                        </p:attrNameLst>
                                      </p:cBhvr>
                                      <p:to>
                                        <p:strVal val="visible"/>
                                      </p:to>
                                    </p:set>
                                    <p:animEffect transition="in" filter="dissolve">
                                      <p:cBhvr>
                                        <p:cTn id="34" dur="500"/>
                                        <p:tgtEl>
                                          <p:spTgt spid="54889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548898"/>
                                        </p:tgtEl>
                                        <p:attrNameLst>
                                          <p:attrName>style.visibility</p:attrName>
                                        </p:attrNameLst>
                                      </p:cBhvr>
                                      <p:to>
                                        <p:strVal val="visible"/>
                                      </p:to>
                                    </p:set>
                                    <p:animEffect transition="in" filter="dissolve">
                                      <p:cBhvr>
                                        <p:cTn id="39" dur="500"/>
                                        <p:tgtEl>
                                          <p:spTgt spid="54889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548899"/>
                                        </p:tgtEl>
                                        <p:attrNameLst>
                                          <p:attrName>style.visibility</p:attrName>
                                        </p:attrNameLst>
                                      </p:cBhvr>
                                      <p:to>
                                        <p:strVal val="visible"/>
                                      </p:to>
                                    </p:set>
                                    <p:animEffect transition="in" filter="dissolve">
                                      <p:cBhvr>
                                        <p:cTn id="44" dur="500"/>
                                        <p:tgtEl>
                                          <p:spTgt spid="54889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548900"/>
                                        </p:tgtEl>
                                        <p:attrNameLst>
                                          <p:attrName>style.visibility</p:attrName>
                                        </p:attrNameLst>
                                      </p:cBhvr>
                                      <p:to>
                                        <p:strVal val="visible"/>
                                      </p:to>
                                    </p:set>
                                    <p:animEffect transition="in" filter="dissolve">
                                      <p:cBhvr>
                                        <p:cTn id="49" dur="500"/>
                                        <p:tgtEl>
                                          <p:spTgt spid="54890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nodeType="clickEffect">
                                  <p:stCondLst>
                                    <p:cond delay="0"/>
                                  </p:stCondLst>
                                  <p:childTnLst>
                                    <p:set>
                                      <p:cBhvr>
                                        <p:cTn id="61" dur="1" fill="hold">
                                          <p:stCondLst>
                                            <p:cond delay="0"/>
                                          </p:stCondLst>
                                        </p:cTn>
                                        <p:tgtEl>
                                          <p:spTgt spid="4"/>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nodeType="clickEffect">
                                  <p:stCondLst>
                                    <p:cond delay="0"/>
                                  </p:stCondLst>
                                  <p:childTnLst>
                                    <p:set>
                                      <p:cBhvr>
                                        <p:cTn id="65" dur="1" fill="hold">
                                          <p:stCondLst>
                                            <p:cond delay="0"/>
                                          </p:stCondLst>
                                        </p:cTn>
                                        <p:tgtEl>
                                          <p:spTgt spid="6"/>
                                        </p:tgtEl>
                                        <p:attrNameLst>
                                          <p:attrName>style.visibility</p:attrName>
                                        </p:attrNameLst>
                                      </p:cBhvr>
                                      <p:to>
                                        <p:strVal val="visible"/>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1" presetClass="entr" presetSubtype="0" fill="hold" nodeType="clickEffect">
                                  <p:stCondLst>
                                    <p:cond delay="0"/>
                                  </p:stCondLst>
                                  <p:childTnLst>
                                    <p:set>
                                      <p:cBhvr>
                                        <p:cTn id="69" dur="1" fill="hold">
                                          <p:stCondLst>
                                            <p:cond delay="0"/>
                                          </p:stCondLst>
                                        </p:cTn>
                                        <p:tgtEl>
                                          <p:spTgt spid="5"/>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55" presetClass="exit" presetSubtype="0" fill="hold" grpId="0" nodeType="clickEffect">
                                  <p:stCondLst>
                                    <p:cond delay="0"/>
                                  </p:stCondLst>
                                  <p:childTnLst>
                                    <p:anim calcmode="lin" valueType="num">
                                      <p:cBhvr>
                                        <p:cTn id="73" dur="2000"/>
                                        <p:tgtEl>
                                          <p:spTgt spid="548892"/>
                                        </p:tgtEl>
                                        <p:attrNameLst>
                                          <p:attrName>ppt_w</p:attrName>
                                        </p:attrNameLst>
                                      </p:cBhvr>
                                      <p:tavLst>
                                        <p:tav tm="0">
                                          <p:val>
                                            <p:strVal val="ppt_w"/>
                                          </p:val>
                                        </p:tav>
                                        <p:tav tm="100000">
                                          <p:val>
                                            <p:strVal val="ppt_w*0.70"/>
                                          </p:val>
                                        </p:tav>
                                      </p:tavLst>
                                    </p:anim>
                                    <p:anim calcmode="lin" valueType="num">
                                      <p:cBhvr>
                                        <p:cTn id="74" dur="2000"/>
                                        <p:tgtEl>
                                          <p:spTgt spid="548892"/>
                                        </p:tgtEl>
                                        <p:attrNameLst>
                                          <p:attrName>ppt_h</p:attrName>
                                        </p:attrNameLst>
                                      </p:cBhvr>
                                      <p:tavLst>
                                        <p:tav tm="0">
                                          <p:val>
                                            <p:strVal val="ppt_h"/>
                                          </p:val>
                                        </p:tav>
                                        <p:tav tm="100000">
                                          <p:val>
                                            <p:strVal val="ppt_h"/>
                                          </p:val>
                                        </p:tav>
                                      </p:tavLst>
                                    </p:anim>
                                    <p:animEffect transition="out" filter="fade">
                                      <p:cBhvr>
                                        <p:cTn id="75" dur="2000"/>
                                        <p:tgtEl>
                                          <p:spTgt spid="548892"/>
                                        </p:tgtEl>
                                      </p:cBhvr>
                                    </p:animEffect>
                                    <p:set>
                                      <p:cBhvr>
                                        <p:cTn id="76" dur="1" fill="hold">
                                          <p:stCondLst>
                                            <p:cond delay="1999"/>
                                          </p:stCondLst>
                                        </p:cTn>
                                        <p:tgtEl>
                                          <p:spTgt spid="548892"/>
                                        </p:tgtEl>
                                        <p:attrNameLst>
                                          <p:attrName>style.visibility</p:attrName>
                                        </p:attrNameLst>
                                      </p:cBhvr>
                                      <p:to>
                                        <p:strVal val="hidden"/>
                                      </p:to>
                                    </p:set>
                                  </p:childTnLst>
                                </p:cTn>
                              </p:par>
                            </p:childTnLst>
                          </p:cTn>
                        </p:par>
                        <p:par>
                          <p:cTn id="77" fill="hold" nodeType="afterGroup">
                            <p:stCondLst>
                              <p:cond delay="2000"/>
                            </p:stCondLst>
                            <p:childTnLst>
                              <p:par>
                                <p:cTn id="78" presetID="1" presetClass="entr" presetSubtype="0" fill="hold" grpId="0" nodeType="afterEffect">
                                  <p:stCondLst>
                                    <p:cond delay="0"/>
                                  </p:stCondLst>
                                  <p:childTnLst>
                                    <p:set>
                                      <p:cBhvr>
                                        <p:cTn id="79" dur="1" fill="hold">
                                          <p:stCondLst>
                                            <p:cond delay="0"/>
                                          </p:stCondLst>
                                        </p:cTn>
                                        <p:tgtEl>
                                          <p:spTgt spid="5488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892" grpId="0" animBg="1"/>
      <p:bldP spid="548893" grpId="0" animBg="1"/>
      <p:bldP spid="548894" grpId="0" animBg="1"/>
      <p:bldP spid="548895" grpId="0" animBg="1"/>
      <p:bldP spid="548896" grpId="0" animBg="1"/>
      <p:bldP spid="548897" grpId="0" animBg="1"/>
      <p:bldP spid="548898" grpId="0" animBg="1"/>
      <p:bldP spid="548899" grpId="0" animBg="1"/>
      <p:bldP spid="54890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a:srcRect/>
          <a:stretch>
            <a:fillRect/>
          </a:stretch>
        </p:blipFill>
        <p:spPr>
          <a:xfrm>
            <a:off x="1524000" y="914400"/>
            <a:ext cx="6553200" cy="5546725"/>
          </a:xfrm>
        </p:spPr>
      </p:pic>
      <p:sp>
        <p:nvSpPr>
          <p:cNvPr id="5" name="Rectangle 4"/>
          <p:cNvSpPr/>
          <p:nvPr/>
        </p:nvSpPr>
        <p:spPr>
          <a:xfrm>
            <a:off x="1371600" y="914400"/>
            <a:ext cx="6763391" cy="923330"/>
          </a:xfrm>
          <a:prstGeom prst="rect">
            <a:avLst/>
          </a:prstGeom>
          <a:noFill/>
        </p:spPr>
        <p:txBody>
          <a:bodyPr wrap="none">
            <a:spAutoFit/>
          </a:bodyPr>
          <a:lstStyle/>
          <a:p>
            <a:pPr algn="ctr">
              <a:defRPr/>
            </a:pPr>
            <a:r>
              <a:rPr lang="en-US" sz="540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charset="0"/>
                <a:cs typeface="+mn-cs"/>
              </a:rPr>
              <a:t>Is there a problem ?</a:t>
            </a:r>
          </a:p>
        </p:txBody>
      </p:sp>
      <p:pic>
        <p:nvPicPr>
          <p:cNvPr id="7172" name="Picture 13" descr="j0189219"/>
          <p:cNvPicPr>
            <a:picLocks noChangeAspect="1" noChangeArrowheads="1" noCrop="1"/>
          </p:cNvPicPr>
          <p:nvPr/>
        </p:nvPicPr>
        <p:blipFill>
          <a:blip r:embed="rId4"/>
          <a:srcRect/>
          <a:stretch>
            <a:fillRect/>
          </a:stretch>
        </p:blipFill>
        <p:spPr bwMode="auto">
          <a:xfrm flipH="1">
            <a:off x="3276600" y="3733800"/>
            <a:ext cx="1524000" cy="1069975"/>
          </a:xfrm>
          <a:prstGeom prst="rect">
            <a:avLst/>
          </a:prstGeom>
          <a:noFill/>
          <a:ln w="9525">
            <a:noFill/>
            <a:miter lim="800000"/>
            <a:headEnd/>
            <a:tailEnd/>
          </a:ln>
        </p:spPr>
      </p:pic>
      <p:pic>
        <p:nvPicPr>
          <p:cNvPr id="7173" name="Picture 13" descr="j0189219"/>
          <p:cNvPicPr>
            <a:picLocks noChangeAspect="1" noChangeArrowheads="1" noCrop="1"/>
          </p:cNvPicPr>
          <p:nvPr/>
        </p:nvPicPr>
        <p:blipFill>
          <a:blip r:embed="rId4"/>
          <a:srcRect/>
          <a:stretch>
            <a:fillRect/>
          </a:stretch>
        </p:blipFill>
        <p:spPr bwMode="auto">
          <a:xfrm>
            <a:off x="4876800" y="3733800"/>
            <a:ext cx="1600200" cy="10699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381000"/>
            <a:ext cx="7772400" cy="1362075"/>
          </a:xfrm>
        </p:spPr>
        <p:txBody>
          <a:bodyPr/>
          <a:lstStyle/>
          <a:p>
            <a:r>
              <a:rPr lang="en-US" b="1" i="1" dirty="0" smtClean="0">
                <a:solidFill>
                  <a:schemeClr val="accent2"/>
                </a:solidFill>
                <a:latin typeface="Britannic Bold" pitchFamily="34" charset="0"/>
              </a:rPr>
              <a:t>Barcode has done for product distribution</a:t>
            </a:r>
            <a:endParaRPr lang="en-US" dirty="0">
              <a:latin typeface="Britannic Bold" pitchFamily="34" charset="0"/>
            </a:endParaRPr>
          </a:p>
        </p:txBody>
      </p:sp>
      <p:sp>
        <p:nvSpPr>
          <p:cNvPr id="6" name="Text Placeholder 5"/>
          <p:cNvSpPr>
            <a:spLocks noGrp="1"/>
          </p:cNvSpPr>
          <p:nvPr>
            <p:ph type="body" idx="1"/>
          </p:nvPr>
        </p:nvSpPr>
        <p:spPr>
          <a:xfrm>
            <a:off x="533400" y="1905000"/>
            <a:ext cx="7772400" cy="1500187"/>
          </a:xfrm>
        </p:spPr>
        <p:txBody>
          <a:bodyPr>
            <a:normAutofit/>
          </a:bodyPr>
          <a:lstStyle/>
          <a:p>
            <a:pPr>
              <a:spcBef>
                <a:spcPct val="0"/>
              </a:spcBef>
            </a:pPr>
            <a:r>
              <a:rPr lang="en-US" sz="4000" b="1" i="1" dirty="0" smtClean="0">
                <a:solidFill>
                  <a:schemeClr val="accent2"/>
                </a:solidFill>
                <a:latin typeface="Britannic Bold" pitchFamily="34" charset="0"/>
                <a:ea typeface="+mj-ea"/>
                <a:cs typeface="+mj-cs"/>
              </a:rPr>
              <a:t>what XBRL is doing for business reporting.</a:t>
            </a:r>
          </a:p>
        </p:txBody>
      </p:sp>
      <p:pic>
        <p:nvPicPr>
          <p:cNvPr id="9" name="Picture 8" descr="XBRL-barcode-of-business-reporting-300x204.jpg"/>
          <p:cNvPicPr>
            <a:picLocks noChangeAspect="1"/>
          </p:cNvPicPr>
          <p:nvPr/>
        </p:nvPicPr>
        <p:blipFill>
          <a:blip r:embed="rId2"/>
          <a:stretch>
            <a:fillRect/>
          </a:stretch>
        </p:blipFill>
        <p:spPr>
          <a:xfrm>
            <a:off x="4800600" y="4191000"/>
            <a:ext cx="2857500" cy="1943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Scan-Barcode-Pics-2.gif"/>
          <p:cNvPicPr>
            <a:picLocks noChangeAspect="1"/>
          </p:cNvPicPr>
          <p:nvPr/>
        </p:nvPicPr>
        <p:blipFill>
          <a:blip r:embed="rId3"/>
          <a:stretch>
            <a:fillRect/>
          </a:stretch>
        </p:blipFill>
        <p:spPr>
          <a:xfrm>
            <a:off x="990600" y="4191000"/>
            <a:ext cx="2895600"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5562600" cy="914400"/>
          </a:xfrm>
        </p:spPr>
        <p:txBody>
          <a:bodyPr>
            <a:normAutofit/>
          </a:bodyPr>
          <a:lstStyle/>
          <a:p>
            <a:r>
              <a:rPr lang="en-US" u="sng" dirty="0" smtClean="0">
                <a:latin typeface="Britannic Bold" pitchFamily="34" charset="0"/>
              </a:rPr>
              <a:t>XBRL INTERNATIONAL</a:t>
            </a:r>
            <a:endParaRPr lang="en-US" u="sng" dirty="0">
              <a:latin typeface="Britannic Bold" pitchFamily="34" charset="0"/>
            </a:endParaRPr>
          </a:p>
        </p:txBody>
      </p:sp>
      <p:sp>
        <p:nvSpPr>
          <p:cNvPr id="3" name="Content Placeholder 2"/>
          <p:cNvSpPr>
            <a:spLocks noGrp="1"/>
          </p:cNvSpPr>
          <p:nvPr>
            <p:ph idx="1"/>
          </p:nvPr>
        </p:nvSpPr>
        <p:spPr>
          <a:xfrm>
            <a:off x="457200" y="1676400"/>
            <a:ext cx="3962400" cy="2362200"/>
          </a:xfrm>
        </p:spPr>
        <p:txBody>
          <a:bodyPr>
            <a:noAutofit/>
          </a:bodyPr>
          <a:lstStyle/>
          <a:p>
            <a:pPr algn="just"/>
            <a:r>
              <a:rPr lang="en-US" sz="2400" dirty="0" smtClean="0">
                <a:latin typeface="Britannic Bold" pitchFamily="34" charset="0"/>
              </a:rPr>
              <a:t>XBRL has been developed by XBRL International</a:t>
            </a:r>
          </a:p>
          <a:p>
            <a:pPr algn="just"/>
            <a:r>
              <a:rPr lang="en-US" sz="2400" dirty="0" smtClean="0">
                <a:solidFill>
                  <a:srgbClr val="FF0000"/>
                </a:solidFill>
                <a:latin typeface="Britannic Bold" pitchFamily="34" charset="0"/>
              </a:rPr>
              <a:t>Not-for-profit consortium </a:t>
            </a:r>
            <a:r>
              <a:rPr lang="en-US" sz="2400" dirty="0" smtClean="0">
                <a:latin typeface="Britannic Bold" pitchFamily="34" charset="0"/>
              </a:rPr>
              <a:t>of over 450 companies and organizations </a:t>
            </a:r>
            <a:endParaRPr lang="en-US" sz="2400" dirty="0">
              <a:latin typeface="Britannic Bold" pitchFamily="34" charset="0"/>
            </a:endParaRPr>
          </a:p>
        </p:txBody>
      </p:sp>
      <p:pic>
        <p:nvPicPr>
          <p:cNvPr id="7" name="Picture 6" descr="image001.jpg"/>
          <p:cNvPicPr>
            <a:picLocks noChangeAspect="1"/>
          </p:cNvPicPr>
          <p:nvPr/>
        </p:nvPicPr>
        <p:blipFill>
          <a:blip r:embed="rId2"/>
          <a:stretch>
            <a:fillRect/>
          </a:stretch>
        </p:blipFill>
        <p:spPr>
          <a:xfrm>
            <a:off x="3810000" y="3886200"/>
            <a:ext cx="4118161" cy="190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P102701231_template">
  <a:themeElements>
    <a:clrScheme name="Custom 66">
      <a:dk1>
        <a:sysClr val="windowText" lastClr="000000"/>
      </a:dk1>
      <a:lt1>
        <a:sysClr val="window" lastClr="FFFFFF"/>
      </a:lt1>
      <a:dk2>
        <a:srgbClr val="000000"/>
      </a:dk2>
      <a:lt2>
        <a:srgbClr val="FFFFFF"/>
      </a:lt2>
      <a:accent1>
        <a:srgbClr val="4579A4"/>
      </a:accent1>
      <a:accent2>
        <a:srgbClr val="1188EA"/>
      </a:accent2>
      <a:accent3>
        <a:srgbClr val="B9EA11"/>
      </a:accent3>
      <a:accent4>
        <a:srgbClr val="81A445"/>
      </a:accent4>
      <a:accent5>
        <a:srgbClr val="0A4780"/>
      </a:accent5>
      <a:accent6>
        <a:srgbClr val="BFBFBF"/>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TP102701231_template</Template>
  <TotalTime>1136</TotalTime>
  <Words>2363</Words>
  <Application>Microsoft Office PowerPoint</Application>
  <PresentationFormat>On-screen Show (4:3)</PresentationFormat>
  <Paragraphs>278</Paragraphs>
  <Slides>55</Slides>
  <Notes>3</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TP102701231_template</vt:lpstr>
      <vt:lpstr>Slide 1</vt:lpstr>
      <vt:lpstr>Slide 2</vt:lpstr>
      <vt:lpstr>What IS XBRL?</vt:lpstr>
      <vt:lpstr>What is XBRL?</vt:lpstr>
      <vt:lpstr>KEY XBRL TERMINOLOGY</vt:lpstr>
      <vt:lpstr>XBRL – More Than Just Definitions</vt:lpstr>
      <vt:lpstr>Slide 7</vt:lpstr>
      <vt:lpstr>Barcode has done for product distribution</vt:lpstr>
      <vt:lpstr>XBRL INTERNATIONAL</vt:lpstr>
      <vt:lpstr>Slide 10</vt:lpstr>
      <vt:lpstr>XBRL IN THE INDIAN CONTEXT</vt:lpstr>
      <vt:lpstr>Slide 12</vt:lpstr>
      <vt:lpstr>Applicability of XBRL in India</vt:lpstr>
      <vt:lpstr>Key Requirements as Specified by the MCA</vt:lpstr>
      <vt:lpstr>Slide 15</vt:lpstr>
      <vt:lpstr>HOW DOES XBRL WORK? </vt:lpstr>
      <vt:lpstr>XBRL makes the data readable with the help of 2 documents :</vt:lpstr>
      <vt:lpstr>Slide 18</vt:lpstr>
      <vt:lpstr>For Example, LoansAdvances has the following attributes:</vt:lpstr>
      <vt:lpstr>Slide 20</vt:lpstr>
      <vt:lpstr>Slide 21</vt:lpstr>
      <vt:lpstr>Slide 22</vt:lpstr>
      <vt:lpstr>Slide 23</vt:lpstr>
      <vt:lpstr>Slide 24</vt:lpstr>
      <vt:lpstr>HOW IS TAGGING DONE ?</vt:lpstr>
      <vt:lpstr>MAPPING DATA</vt:lpstr>
      <vt:lpstr>Slide 27</vt:lpstr>
      <vt:lpstr>Slide 28</vt:lpstr>
      <vt:lpstr>Slide 29</vt:lpstr>
      <vt:lpstr>Slide 30</vt:lpstr>
      <vt:lpstr>Slide 31</vt:lpstr>
      <vt:lpstr>Slide 32</vt:lpstr>
      <vt:lpstr>HOW TO CREATE AN INSTANCE DOCUMENT? </vt:lpstr>
      <vt:lpstr>Creation of XBRL Instance Document</vt:lpstr>
      <vt:lpstr>Slide 35</vt:lpstr>
      <vt:lpstr>Slide 36</vt:lpstr>
      <vt:lpstr>Procedure to be followed for  e-filing of XBRL documents</vt:lpstr>
      <vt:lpstr>MCA XBRL e-Filing Process</vt:lpstr>
      <vt:lpstr>Download MCA XBRL validation tool from MCA portal</vt:lpstr>
      <vt:lpstr>Slide 40</vt:lpstr>
      <vt:lpstr>Load the Instance Document in the validation tool</vt:lpstr>
      <vt:lpstr>Use the tool to validate the instance document </vt:lpstr>
      <vt:lpstr>Perform pre-scrutiny of the validated instance document through the tool</vt:lpstr>
      <vt:lpstr>Final verification post pre-scrutiny of the document</vt:lpstr>
      <vt:lpstr>Attach instance document to the Form 23AC-XBRL and Form 23ACA-XBRL</vt:lpstr>
      <vt:lpstr>Submitting the Form 23AC-XBRL and Form 23ACA-XBRL on the MCA portal</vt:lpstr>
      <vt:lpstr>Viewing of balance sheet and profit and loss submitted in XBRL form on MCA portal</vt:lpstr>
      <vt:lpstr>It has to be ensured that the XBRL financial statements generated are as per the taxonomy defined by MCA. This includes ensuring completeness, accuracy, mapping and structure of the XBRL financial statements.</vt:lpstr>
      <vt:lpstr>REVIEW </vt:lpstr>
      <vt:lpstr>Advantages of xbrl</vt:lpstr>
      <vt:lpstr>WHAT ARE THE ADVANTAGES OF XBRL?</vt:lpstr>
      <vt:lpstr>Better details leads to better management… much better governance… far better markets.</vt:lpstr>
      <vt:lpstr>RESPONSIBILITY OF THE MANAGEMENT</vt:lpstr>
      <vt:lpstr>XBRL READINESS</vt:lpstr>
      <vt:lpstr>Slide 55</vt:lpstr>
    </vt:vector>
  </TitlesOfParts>
  <Company>Office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 Jaykrishan</dc:creator>
  <cp:lastModifiedBy>x</cp:lastModifiedBy>
  <cp:revision>218</cp:revision>
  <dcterms:created xsi:type="dcterms:W3CDTF">2011-11-24T07:25:30Z</dcterms:created>
  <dcterms:modified xsi:type="dcterms:W3CDTF">2011-12-08T06:28:09Z</dcterms:modified>
</cp:coreProperties>
</file>