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7" r:id="rId2"/>
    <p:sldId id="259" r:id="rId3"/>
    <p:sldId id="288" r:id="rId4"/>
    <p:sldId id="260" r:id="rId5"/>
    <p:sldId id="261" r:id="rId6"/>
    <p:sldId id="287"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4" r:id="rId29"/>
    <p:sldId id="28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p:scale>
          <a:sx n="73" d="100"/>
          <a:sy n="73" d="100"/>
        </p:scale>
        <p:origin x="-1296" y="-276"/>
      </p:cViewPr>
      <p:guideLst>
        <p:guide orient="horz" pos="2160"/>
        <p:guide pos="2880"/>
      </p:guideLst>
    </p:cSldViewPr>
  </p:slideViewPr>
  <p:outlineViewPr>
    <p:cViewPr>
      <p:scale>
        <a:sx n="33" d="100"/>
        <a:sy n="33" d="100"/>
      </p:scale>
      <p:origin x="48" y="1493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A3EBF7-D9AC-4BD8-9E28-7FF670CFC981}"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IN"/>
        </a:p>
      </dgm:t>
    </dgm:pt>
    <dgm:pt modelId="{69F659AC-357C-4131-9157-FB25CD59F547}">
      <dgm:prSet phldrT="[Text]"/>
      <dgm:spPr/>
      <dgm:t>
        <a:bodyPr/>
        <a:lstStyle/>
        <a:p>
          <a:r>
            <a:rPr lang="en-US" dirty="0" smtClean="0">
              <a:latin typeface="+mj-lt"/>
            </a:rPr>
            <a:t>Obtaining e-format file</a:t>
          </a:r>
          <a:endParaRPr lang="en-IN" dirty="0"/>
        </a:p>
      </dgm:t>
    </dgm:pt>
    <dgm:pt modelId="{2A6EBCC5-471D-4E16-B34F-6BBEF13AD274}" type="parTrans" cxnId="{061C1185-BAD3-4CEE-A64F-E64151552386}">
      <dgm:prSet/>
      <dgm:spPr/>
      <dgm:t>
        <a:bodyPr/>
        <a:lstStyle/>
        <a:p>
          <a:endParaRPr lang="en-IN"/>
        </a:p>
      </dgm:t>
    </dgm:pt>
    <dgm:pt modelId="{99D91159-4B00-4E41-875B-DAAF02D29AE9}" type="sibTrans" cxnId="{061C1185-BAD3-4CEE-A64F-E64151552386}">
      <dgm:prSet/>
      <dgm:spPr/>
      <dgm:t>
        <a:bodyPr/>
        <a:lstStyle/>
        <a:p>
          <a:endParaRPr lang="en-IN"/>
        </a:p>
      </dgm:t>
    </dgm:pt>
    <dgm:pt modelId="{0E1B250E-21AC-4401-8298-5CB639710DDF}">
      <dgm:prSet phldrT="[Text]"/>
      <dgm:spPr/>
      <dgm:t>
        <a:bodyPr/>
        <a:lstStyle/>
        <a:p>
          <a:r>
            <a:rPr lang="en-US" dirty="0" smtClean="0">
              <a:latin typeface="+mj-lt"/>
            </a:rPr>
            <a:t>Filling information in e-format file </a:t>
          </a:r>
          <a:endParaRPr lang="en-IN" dirty="0"/>
        </a:p>
      </dgm:t>
    </dgm:pt>
    <dgm:pt modelId="{D1509DCA-64B0-4591-A797-61A3A4C69B27}" type="parTrans" cxnId="{A71575E6-904C-49BD-AAE1-4D61E088CEC8}">
      <dgm:prSet/>
      <dgm:spPr/>
      <dgm:t>
        <a:bodyPr/>
        <a:lstStyle/>
        <a:p>
          <a:endParaRPr lang="en-IN"/>
        </a:p>
      </dgm:t>
    </dgm:pt>
    <dgm:pt modelId="{2017A474-2EF3-42ED-B317-CD54F82926DF}" type="sibTrans" cxnId="{A71575E6-904C-49BD-AAE1-4D61E088CEC8}">
      <dgm:prSet/>
      <dgm:spPr/>
      <dgm:t>
        <a:bodyPr/>
        <a:lstStyle/>
        <a:p>
          <a:endParaRPr lang="en-IN"/>
        </a:p>
      </dgm:t>
    </dgm:pt>
    <dgm:pt modelId="{FACBED62-3AEC-4F3D-81D4-2C0FFB65B37C}">
      <dgm:prSet phldrT="[Text]"/>
      <dgm:spPr/>
      <dgm:t>
        <a:bodyPr/>
        <a:lstStyle/>
        <a:p>
          <a:r>
            <a:rPr lang="en-US" dirty="0" smtClean="0">
              <a:latin typeface="+mj-lt"/>
            </a:rPr>
            <a:t>Validating e-format file </a:t>
          </a:r>
          <a:endParaRPr lang="en-IN" dirty="0"/>
        </a:p>
      </dgm:t>
    </dgm:pt>
    <dgm:pt modelId="{478856F1-891C-42AA-9AD4-8FB78D6D83CC}" type="parTrans" cxnId="{EFFA64A2-55AE-4199-9287-283B4A17E311}">
      <dgm:prSet/>
      <dgm:spPr/>
      <dgm:t>
        <a:bodyPr/>
        <a:lstStyle/>
        <a:p>
          <a:endParaRPr lang="en-IN"/>
        </a:p>
      </dgm:t>
    </dgm:pt>
    <dgm:pt modelId="{9523DEF9-6C05-49F7-86FF-E9846077F1D5}" type="sibTrans" cxnId="{EFFA64A2-55AE-4199-9287-283B4A17E311}">
      <dgm:prSet/>
      <dgm:spPr/>
      <dgm:t>
        <a:bodyPr/>
        <a:lstStyle/>
        <a:p>
          <a:endParaRPr lang="en-IN"/>
        </a:p>
      </dgm:t>
    </dgm:pt>
    <dgm:pt modelId="{FAAA8BCA-B28A-4035-ADFD-FD5ABEB6148D}">
      <dgm:prSet/>
      <dgm:spPr/>
      <dgm:t>
        <a:bodyPr/>
        <a:lstStyle/>
        <a:p>
          <a:r>
            <a:rPr lang="en-US" dirty="0" smtClean="0">
              <a:latin typeface="+mj-lt"/>
            </a:rPr>
            <a:t>Uploading e-format file </a:t>
          </a:r>
          <a:endParaRPr lang="en-IN" dirty="0"/>
        </a:p>
      </dgm:t>
    </dgm:pt>
    <dgm:pt modelId="{F1E145CC-8117-4F6F-BEA8-E63689F383E1}" type="parTrans" cxnId="{567E27C5-2594-4767-814E-37A23D5256A6}">
      <dgm:prSet/>
      <dgm:spPr/>
      <dgm:t>
        <a:bodyPr/>
        <a:lstStyle/>
        <a:p>
          <a:endParaRPr lang="en-IN"/>
        </a:p>
      </dgm:t>
    </dgm:pt>
    <dgm:pt modelId="{7E496595-EDDA-49B5-9032-DD481C9D68CA}" type="sibTrans" cxnId="{567E27C5-2594-4767-814E-37A23D5256A6}">
      <dgm:prSet/>
      <dgm:spPr/>
      <dgm:t>
        <a:bodyPr/>
        <a:lstStyle/>
        <a:p>
          <a:endParaRPr lang="en-IN"/>
        </a:p>
      </dgm:t>
    </dgm:pt>
    <dgm:pt modelId="{B63B3378-E604-4442-8BC9-6EF37D607ADE}" type="pres">
      <dgm:prSet presAssocID="{C9A3EBF7-D9AC-4BD8-9E28-7FF670CFC981}" presName="rootnode" presStyleCnt="0">
        <dgm:presLayoutVars>
          <dgm:chMax/>
          <dgm:chPref/>
          <dgm:dir/>
          <dgm:animLvl val="lvl"/>
        </dgm:presLayoutVars>
      </dgm:prSet>
      <dgm:spPr/>
      <dgm:t>
        <a:bodyPr/>
        <a:lstStyle/>
        <a:p>
          <a:endParaRPr lang="en-IN"/>
        </a:p>
      </dgm:t>
    </dgm:pt>
    <dgm:pt modelId="{D6E3E5F5-55AF-489F-8B42-A452BAF86787}" type="pres">
      <dgm:prSet presAssocID="{69F659AC-357C-4131-9157-FB25CD59F547}" presName="composite" presStyleCnt="0"/>
      <dgm:spPr/>
    </dgm:pt>
    <dgm:pt modelId="{E20074F6-1CA1-45B1-83BF-353867958686}" type="pres">
      <dgm:prSet presAssocID="{69F659AC-357C-4131-9157-FB25CD59F547}" presName="LShape" presStyleLbl="alignNode1" presStyleIdx="0" presStyleCnt="7"/>
      <dgm:spPr/>
    </dgm:pt>
    <dgm:pt modelId="{650789BA-F5AB-4E22-9E04-9D23CB1797C3}" type="pres">
      <dgm:prSet presAssocID="{69F659AC-357C-4131-9157-FB25CD59F547}" presName="ParentText" presStyleLbl="revTx" presStyleIdx="0" presStyleCnt="4">
        <dgm:presLayoutVars>
          <dgm:chMax val="0"/>
          <dgm:chPref val="0"/>
          <dgm:bulletEnabled val="1"/>
        </dgm:presLayoutVars>
      </dgm:prSet>
      <dgm:spPr/>
      <dgm:t>
        <a:bodyPr/>
        <a:lstStyle/>
        <a:p>
          <a:endParaRPr lang="en-IN"/>
        </a:p>
      </dgm:t>
    </dgm:pt>
    <dgm:pt modelId="{873C6581-0BAC-4973-BA5A-0C29004EF49C}" type="pres">
      <dgm:prSet presAssocID="{69F659AC-357C-4131-9157-FB25CD59F547}" presName="Triangle" presStyleLbl="alignNode1" presStyleIdx="1" presStyleCnt="7"/>
      <dgm:spPr/>
    </dgm:pt>
    <dgm:pt modelId="{F4BAB78A-2810-4D48-937B-7102B8E3B360}" type="pres">
      <dgm:prSet presAssocID="{99D91159-4B00-4E41-875B-DAAF02D29AE9}" presName="sibTrans" presStyleCnt="0"/>
      <dgm:spPr/>
    </dgm:pt>
    <dgm:pt modelId="{9C25B827-5D77-4395-80CE-F177714D8F3B}" type="pres">
      <dgm:prSet presAssocID="{99D91159-4B00-4E41-875B-DAAF02D29AE9}" presName="space" presStyleCnt="0"/>
      <dgm:spPr/>
    </dgm:pt>
    <dgm:pt modelId="{71B94ED2-05E1-4064-96EF-7FBCBCDBC904}" type="pres">
      <dgm:prSet presAssocID="{0E1B250E-21AC-4401-8298-5CB639710DDF}" presName="composite" presStyleCnt="0"/>
      <dgm:spPr/>
    </dgm:pt>
    <dgm:pt modelId="{66C7AF99-DA90-4E4C-88A0-573128BADF20}" type="pres">
      <dgm:prSet presAssocID="{0E1B250E-21AC-4401-8298-5CB639710DDF}" presName="LShape" presStyleLbl="alignNode1" presStyleIdx="2" presStyleCnt="7"/>
      <dgm:spPr/>
    </dgm:pt>
    <dgm:pt modelId="{5E0BAD15-8E15-45C9-9AF2-DCB025DD5324}" type="pres">
      <dgm:prSet presAssocID="{0E1B250E-21AC-4401-8298-5CB639710DDF}" presName="ParentText" presStyleLbl="revTx" presStyleIdx="1" presStyleCnt="4">
        <dgm:presLayoutVars>
          <dgm:chMax val="0"/>
          <dgm:chPref val="0"/>
          <dgm:bulletEnabled val="1"/>
        </dgm:presLayoutVars>
      </dgm:prSet>
      <dgm:spPr/>
      <dgm:t>
        <a:bodyPr/>
        <a:lstStyle/>
        <a:p>
          <a:endParaRPr lang="en-IN"/>
        </a:p>
      </dgm:t>
    </dgm:pt>
    <dgm:pt modelId="{0379534A-3608-4792-BBA2-6479882BE978}" type="pres">
      <dgm:prSet presAssocID="{0E1B250E-21AC-4401-8298-5CB639710DDF}" presName="Triangle" presStyleLbl="alignNode1" presStyleIdx="3" presStyleCnt="7"/>
      <dgm:spPr/>
    </dgm:pt>
    <dgm:pt modelId="{9F1FEA9B-8EF1-4E10-891C-1BE7054F9AFD}" type="pres">
      <dgm:prSet presAssocID="{2017A474-2EF3-42ED-B317-CD54F82926DF}" presName="sibTrans" presStyleCnt="0"/>
      <dgm:spPr/>
    </dgm:pt>
    <dgm:pt modelId="{2A2BED8B-77A9-438F-95A1-7C46976C1E5E}" type="pres">
      <dgm:prSet presAssocID="{2017A474-2EF3-42ED-B317-CD54F82926DF}" presName="space" presStyleCnt="0"/>
      <dgm:spPr/>
    </dgm:pt>
    <dgm:pt modelId="{2B46F5FA-2A8B-4672-A250-4435FA310A53}" type="pres">
      <dgm:prSet presAssocID="{FACBED62-3AEC-4F3D-81D4-2C0FFB65B37C}" presName="composite" presStyleCnt="0"/>
      <dgm:spPr/>
    </dgm:pt>
    <dgm:pt modelId="{DDAF0BA5-EE40-4676-BBEE-90A28A6E7009}" type="pres">
      <dgm:prSet presAssocID="{FACBED62-3AEC-4F3D-81D4-2C0FFB65B37C}" presName="LShape" presStyleLbl="alignNode1" presStyleIdx="4" presStyleCnt="7"/>
      <dgm:spPr/>
    </dgm:pt>
    <dgm:pt modelId="{FC339E6C-0061-426D-8D09-6841022BC1B9}" type="pres">
      <dgm:prSet presAssocID="{FACBED62-3AEC-4F3D-81D4-2C0FFB65B37C}" presName="ParentText" presStyleLbl="revTx" presStyleIdx="2" presStyleCnt="4">
        <dgm:presLayoutVars>
          <dgm:chMax val="0"/>
          <dgm:chPref val="0"/>
          <dgm:bulletEnabled val="1"/>
        </dgm:presLayoutVars>
      </dgm:prSet>
      <dgm:spPr/>
      <dgm:t>
        <a:bodyPr/>
        <a:lstStyle/>
        <a:p>
          <a:endParaRPr lang="en-IN"/>
        </a:p>
      </dgm:t>
    </dgm:pt>
    <dgm:pt modelId="{55C504CB-D606-417E-8FDA-4B1F68B91B75}" type="pres">
      <dgm:prSet presAssocID="{FACBED62-3AEC-4F3D-81D4-2C0FFB65B37C}" presName="Triangle" presStyleLbl="alignNode1" presStyleIdx="5" presStyleCnt="7"/>
      <dgm:spPr/>
    </dgm:pt>
    <dgm:pt modelId="{C6C05BA6-7504-4B90-BC82-D291046E94A9}" type="pres">
      <dgm:prSet presAssocID="{9523DEF9-6C05-49F7-86FF-E9846077F1D5}" presName="sibTrans" presStyleCnt="0"/>
      <dgm:spPr/>
    </dgm:pt>
    <dgm:pt modelId="{D825CA60-AA07-4A32-A2B2-ABD6E93324D2}" type="pres">
      <dgm:prSet presAssocID="{9523DEF9-6C05-49F7-86FF-E9846077F1D5}" presName="space" presStyleCnt="0"/>
      <dgm:spPr/>
    </dgm:pt>
    <dgm:pt modelId="{09D52C11-897A-46B2-A251-C0407ECE353C}" type="pres">
      <dgm:prSet presAssocID="{FAAA8BCA-B28A-4035-ADFD-FD5ABEB6148D}" presName="composite" presStyleCnt="0"/>
      <dgm:spPr/>
    </dgm:pt>
    <dgm:pt modelId="{34F0F0E0-527C-424E-A4E7-0E0D7FE912EA}" type="pres">
      <dgm:prSet presAssocID="{FAAA8BCA-B28A-4035-ADFD-FD5ABEB6148D}" presName="LShape" presStyleLbl="alignNode1" presStyleIdx="6" presStyleCnt="7"/>
      <dgm:spPr/>
    </dgm:pt>
    <dgm:pt modelId="{0BD1CBB5-1B6A-4C95-BAB3-1A256D744B88}" type="pres">
      <dgm:prSet presAssocID="{FAAA8BCA-B28A-4035-ADFD-FD5ABEB6148D}" presName="ParentText" presStyleLbl="revTx" presStyleIdx="3" presStyleCnt="4">
        <dgm:presLayoutVars>
          <dgm:chMax val="0"/>
          <dgm:chPref val="0"/>
          <dgm:bulletEnabled val="1"/>
        </dgm:presLayoutVars>
      </dgm:prSet>
      <dgm:spPr/>
      <dgm:t>
        <a:bodyPr/>
        <a:lstStyle/>
        <a:p>
          <a:endParaRPr lang="en-IN"/>
        </a:p>
      </dgm:t>
    </dgm:pt>
  </dgm:ptLst>
  <dgm:cxnLst>
    <dgm:cxn modelId="{7CBF3A2B-88D4-4B83-9173-70387CFC103C}" type="presOf" srcId="{69F659AC-357C-4131-9157-FB25CD59F547}" destId="{650789BA-F5AB-4E22-9E04-9D23CB1797C3}" srcOrd="0" destOrd="0" presId="urn:microsoft.com/office/officeart/2009/3/layout/StepUpProcess"/>
    <dgm:cxn modelId="{F93DFC3C-443D-49CD-B598-8DE8462445D5}" type="presOf" srcId="{FACBED62-3AEC-4F3D-81D4-2C0FFB65B37C}" destId="{FC339E6C-0061-426D-8D09-6841022BC1B9}" srcOrd="0" destOrd="0" presId="urn:microsoft.com/office/officeart/2009/3/layout/StepUpProcess"/>
    <dgm:cxn modelId="{567E27C5-2594-4767-814E-37A23D5256A6}" srcId="{C9A3EBF7-D9AC-4BD8-9E28-7FF670CFC981}" destId="{FAAA8BCA-B28A-4035-ADFD-FD5ABEB6148D}" srcOrd="3" destOrd="0" parTransId="{F1E145CC-8117-4F6F-BEA8-E63689F383E1}" sibTransId="{7E496595-EDDA-49B5-9032-DD481C9D68CA}"/>
    <dgm:cxn modelId="{DBBC21E4-7CCA-4ED8-807F-F164BDD6D8CA}" type="presOf" srcId="{0E1B250E-21AC-4401-8298-5CB639710DDF}" destId="{5E0BAD15-8E15-45C9-9AF2-DCB025DD5324}" srcOrd="0" destOrd="0" presId="urn:microsoft.com/office/officeart/2009/3/layout/StepUpProcess"/>
    <dgm:cxn modelId="{16244B4B-FECB-4023-A52F-D3CD013D1D48}" type="presOf" srcId="{FAAA8BCA-B28A-4035-ADFD-FD5ABEB6148D}" destId="{0BD1CBB5-1B6A-4C95-BAB3-1A256D744B88}" srcOrd="0" destOrd="0" presId="urn:microsoft.com/office/officeart/2009/3/layout/StepUpProcess"/>
    <dgm:cxn modelId="{A71575E6-904C-49BD-AAE1-4D61E088CEC8}" srcId="{C9A3EBF7-D9AC-4BD8-9E28-7FF670CFC981}" destId="{0E1B250E-21AC-4401-8298-5CB639710DDF}" srcOrd="1" destOrd="0" parTransId="{D1509DCA-64B0-4591-A797-61A3A4C69B27}" sibTransId="{2017A474-2EF3-42ED-B317-CD54F82926DF}"/>
    <dgm:cxn modelId="{061C1185-BAD3-4CEE-A64F-E64151552386}" srcId="{C9A3EBF7-D9AC-4BD8-9E28-7FF670CFC981}" destId="{69F659AC-357C-4131-9157-FB25CD59F547}" srcOrd="0" destOrd="0" parTransId="{2A6EBCC5-471D-4E16-B34F-6BBEF13AD274}" sibTransId="{99D91159-4B00-4E41-875B-DAAF02D29AE9}"/>
    <dgm:cxn modelId="{EFFA64A2-55AE-4199-9287-283B4A17E311}" srcId="{C9A3EBF7-D9AC-4BD8-9E28-7FF670CFC981}" destId="{FACBED62-3AEC-4F3D-81D4-2C0FFB65B37C}" srcOrd="2" destOrd="0" parTransId="{478856F1-891C-42AA-9AD4-8FB78D6D83CC}" sibTransId="{9523DEF9-6C05-49F7-86FF-E9846077F1D5}"/>
    <dgm:cxn modelId="{5867187B-7799-42D1-8B95-C66B9943F096}" type="presOf" srcId="{C9A3EBF7-D9AC-4BD8-9E28-7FF670CFC981}" destId="{B63B3378-E604-4442-8BC9-6EF37D607ADE}" srcOrd="0" destOrd="0" presId="urn:microsoft.com/office/officeart/2009/3/layout/StepUpProcess"/>
    <dgm:cxn modelId="{07AD40AE-213C-4E19-A7D8-481B90547DA3}" type="presParOf" srcId="{B63B3378-E604-4442-8BC9-6EF37D607ADE}" destId="{D6E3E5F5-55AF-489F-8B42-A452BAF86787}" srcOrd="0" destOrd="0" presId="urn:microsoft.com/office/officeart/2009/3/layout/StepUpProcess"/>
    <dgm:cxn modelId="{D7E8D7AB-F1E7-4D5B-BC53-8FB3F6D07A60}" type="presParOf" srcId="{D6E3E5F5-55AF-489F-8B42-A452BAF86787}" destId="{E20074F6-1CA1-45B1-83BF-353867958686}" srcOrd="0" destOrd="0" presId="urn:microsoft.com/office/officeart/2009/3/layout/StepUpProcess"/>
    <dgm:cxn modelId="{4E4698DE-7AF2-47A6-91AA-5694C1337D84}" type="presParOf" srcId="{D6E3E5F5-55AF-489F-8B42-A452BAF86787}" destId="{650789BA-F5AB-4E22-9E04-9D23CB1797C3}" srcOrd="1" destOrd="0" presId="urn:microsoft.com/office/officeart/2009/3/layout/StepUpProcess"/>
    <dgm:cxn modelId="{2C01BACE-92F1-49C4-8DCD-69A5354FE7DF}" type="presParOf" srcId="{D6E3E5F5-55AF-489F-8B42-A452BAF86787}" destId="{873C6581-0BAC-4973-BA5A-0C29004EF49C}" srcOrd="2" destOrd="0" presId="urn:microsoft.com/office/officeart/2009/3/layout/StepUpProcess"/>
    <dgm:cxn modelId="{BEE4F990-74E4-4B4B-9624-F40328EF1BE4}" type="presParOf" srcId="{B63B3378-E604-4442-8BC9-6EF37D607ADE}" destId="{F4BAB78A-2810-4D48-937B-7102B8E3B360}" srcOrd="1" destOrd="0" presId="urn:microsoft.com/office/officeart/2009/3/layout/StepUpProcess"/>
    <dgm:cxn modelId="{08532AA8-CAF1-4103-BC56-4257AF43151A}" type="presParOf" srcId="{F4BAB78A-2810-4D48-937B-7102B8E3B360}" destId="{9C25B827-5D77-4395-80CE-F177714D8F3B}" srcOrd="0" destOrd="0" presId="urn:microsoft.com/office/officeart/2009/3/layout/StepUpProcess"/>
    <dgm:cxn modelId="{7D021A32-0A7C-4700-8FF3-6381209793B8}" type="presParOf" srcId="{B63B3378-E604-4442-8BC9-6EF37D607ADE}" destId="{71B94ED2-05E1-4064-96EF-7FBCBCDBC904}" srcOrd="2" destOrd="0" presId="urn:microsoft.com/office/officeart/2009/3/layout/StepUpProcess"/>
    <dgm:cxn modelId="{3B353B83-DF7A-4EDD-9186-216EA9B9C8ED}" type="presParOf" srcId="{71B94ED2-05E1-4064-96EF-7FBCBCDBC904}" destId="{66C7AF99-DA90-4E4C-88A0-573128BADF20}" srcOrd="0" destOrd="0" presId="urn:microsoft.com/office/officeart/2009/3/layout/StepUpProcess"/>
    <dgm:cxn modelId="{42E1B182-917F-4C00-868A-150FC7ED57F6}" type="presParOf" srcId="{71B94ED2-05E1-4064-96EF-7FBCBCDBC904}" destId="{5E0BAD15-8E15-45C9-9AF2-DCB025DD5324}" srcOrd="1" destOrd="0" presId="urn:microsoft.com/office/officeart/2009/3/layout/StepUpProcess"/>
    <dgm:cxn modelId="{257D611B-713A-41B9-8DEB-C70DFC908AC3}" type="presParOf" srcId="{71B94ED2-05E1-4064-96EF-7FBCBCDBC904}" destId="{0379534A-3608-4792-BBA2-6479882BE978}" srcOrd="2" destOrd="0" presId="urn:microsoft.com/office/officeart/2009/3/layout/StepUpProcess"/>
    <dgm:cxn modelId="{F94BFF7D-2CFD-41F9-B4A5-C056CF96BD31}" type="presParOf" srcId="{B63B3378-E604-4442-8BC9-6EF37D607ADE}" destId="{9F1FEA9B-8EF1-4E10-891C-1BE7054F9AFD}" srcOrd="3" destOrd="0" presId="urn:microsoft.com/office/officeart/2009/3/layout/StepUpProcess"/>
    <dgm:cxn modelId="{CEB90F3F-E1AA-40C4-BBAC-61F6573FDA4E}" type="presParOf" srcId="{9F1FEA9B-8EF1-4E10-891C-1BE7054F9AFD}" destId="{2A2BED8B-77A9-438F-95A1-7C46976C1E5E}" srcOrd="0" destOrd="0" presId="urn:microsoft.com/office/officeart/2009/3/layout/StepUpProcess"/>
    <dgm:cxn modelId="{531558EF-59B2-4964-BA96-FB18C66921C0}" type="presParOf" srcId="{B63B3378-E604-4442-8BC9-6EF37D607ADE}" destId="{2B46F5FA-2A8B-4672-A250-4435FA310A53}" srcOrd="4" destOrd="0" presId="urn:microsoft.com/office/officeart/2009/3/layout/StepUpProcess"/>
    <dgm:cxn modelId="{91F62898-D97E-49F0-9377-C571625B332F}" type="presParOf" srcId="{2B46F5FA-2A8B-4672-A250-4435FA310A53}" destId="{DDAF0BA5-EE40-4676-BBEE-90A28A6E7009}" srcOrd="0" destOrd="0" presId="urn:microsoft.com/office/officeart/2009/3/layout/StepUpProcess"/>
    <dgm:cxn modelId="{018EFD30-1AEE-4292-9399-DFA1055B7455}" type="presParOf" srcId="{2B46F5FA-2A8B-4672-A250-4435FA310A53}" destId="{FC339E6C-0061-426D-8D09-6841022BC1B9}" srcOrd="1" destOrd="0" presId="urn:microsoft.com/office/officeart/2009/3/layout/StepUpProcess"/>
    <dgm:cxn modelId="{566DD7C4-D30F-4E2D-83AD-DA8E161C5FE7}" type="presParOf" srcId="{2B46F5FA-2A8B-4672-A250-4435FA310A53}" destId="{55C504CB-D606-417E-8FDA-4B1F68B91B75}" srcOrd="2" destOrd="0" presId="urn:microsoft.com/office/officeart/2009/3/layout/StepUpProcess"/>
    <dgm:cxn modelId="{4D634118-0421-47A0-8D5C-7DFB5B43FB73}" type="presParOf" srcId="{B63B3378-E604-4442-8BC9-6EF37D607ADE}" destId="{C6C05BA6-7504-4B90-BC82-D291046E94A9}" srcOrd="5" destOrd="0" presId="urn:microsoft.com/office/officeart/2009/3/layout/StepUpProcess"/>
    <dgm:cxn modelId="{07628F9D-3281-4128-A6E7-38C3BFFC5829}" type="presParOf" srcId="{C6C05BA6-7504-4B90-BC82-D291046E94A9}" destId="{D825CA60-AA07-4A32-A2B2-ABD6E93324D2}" srcOrd="0" destOrd="0" presId="urn:microsoft.com/office/officeart/2009/3/layout/StepUpProcess"/>
    <dgm:cxn modelId="{DE35098D-51F9-46CB-B35A-C2CF71BB3FFE}" type="presParOf" srcId="{B63B3378-E604-4442-8BC9-6EF37D607ADE}" destId="{09D52C11-897A-46B2-A251-C0407ECE353C}" srcOrd="6" destOrd="0" presId="urn:microsoft.com/office/officeart/2009/3/layout/StepUpProcess"/>
    <dgm:cxn modelId="{9BD7F22B-877F-4D31-8218-B827FED41EB6}" type="presParOf" srcId="{09D52C11-897A-46B2-A251-C0407ECE353C}" destId="{34F0F0E0-527C-424E-A4E7-0E0D7FE912EA}" srcOrd="0" destOrd="0" presId="urn:microsoft.com/office/officeart/2009/3/layout/StepUpProcess"/>
    <dgm:cxn modelId="{A3BDB0D9-C74C-4BC7-86C5-C1A10ADFF818}" type="presParOf" srcId="{09D52C11-897A-46B2-A251-C0407ECE353C}" destId="{0BD1CBB5-1B6A-4C95-BAB3-1A256D744B88}"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074F6-1CA1-45B1-83BF-353867958686}">
      <dsp:nvSpPr>
        <dsp:cNvPr id="0" name=""/>
        <dsp:cNvSpPr/>
      </dsp:nvSpPr>
      <dsp:spPr>
        <a:xfrm rot="5400000">
          <a:off x="393897" y="1263181"/>
          <a:ext cx="1171256" cy="1948943"/>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0789BA-F5AB-4E22-9E04-9D23CB1797C3}">
      <dsp:nvSpPr>
        <dsp:cNvPr id="0" name=""/>
        <dsp:cNvSpPr/>
      </dsp:nvSpPr>
      <dsp:spPr>
        <a:xfrm>
          <a:off x="198385" y="1845496"/>
          <a:ext cx="1759517" cy="1542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latin typeface="+mj-lt"/>
            </a:rPr>
            <a:t>Obtaining e-format file</a:t>
          </a:r>
          <a:endParaRPr lang="en-IN" sz="2400" kern="1200" dirty="0"/>
        </a:p>
      </dsp:txBody>
      <dsp:txXfrm>
        <a:off x="198385" y="1845496"/>
        <a:ext cx="1759517" cy="1542320"/>
      </dsp:txXfrm>
    </dsp:sp>
    <dsp:sp modelId="{873C6581-0BAC-4973-BA5A-0C29004EF49C}">
      <dsp:nvSpPr>
        <dsp:cNvPr id="0" name=""/>
        <dsp:cNvSpPr/>
      </dsp:nvSpPr>
      <dsp:spPr>
        <a:xfrm>
          <a:off x="1625918" y="1119698"/>
          <a:ext cx="331984" cy="33198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C7AF99-DA90-4E4C-88A0-573128BADF20}">
      <dsp:nvSpPr>
        <dsp:cNvPr id="0" name=""/>
        <dsp:cNvSpPr/>
      </dsp:nvSpPr>
      <dsp:spPr>
        <a:xfrm rot="5400000">
          <a:off x="2547890" y="730174"/>
          <a:ext cx="1171256" cy="1948943"/>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0BAD15-8E15-45C9-9AF2-DCB025DD5324}">
      <dsp:nvSpPr>
        <dsp:cNvPr id="0" name=""/>
        <dsp:cNvSpPr/>
      </dsp:nvSpPr>
      <dsp:spPr>
        <a:xfrm>
          <a:off x="2352378" y="1312488"/>
          <a:ext cx="1759517" cy="1542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latin typeface="+mj-lt"/>
            </a:rPr>
            <a:t>Filling information in e-format file </a:t>
          </a:r>
          <a:endParaRPr lang="en-IN" sz="2400" kern="1200" dirty="0"/>
        </a:p>
      </dsp:txBody>
      <dsp:txXfrm>
        <a:off x="2352378" y="1312488"/>
        <a:ext cx="1759517" cy="1542320"/>
      </dsp:txXfrm>
    </dsp:sp>
    <dsp:sp modelId="{0379534A-3608-4792-BBA2-6479882BE978}">
      <dsp:nvSpPr>
        <dsp:cNvPr id="0" name=""/>
        <dsp:cNvSpPr/>
      </dsp:nvSpPr>
      <dsp:spPr>
        <a:xfrm>
          <a:off x="3779911" y="586690"/>
          <a:ext cx="331984" cy="33198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AF0BA5-EE40-4676-BBEE-90A28A6E7009}">
      <dsp:nvSpPr>
        <dsp:cNvPr id="0" name=""/>
        <dsp:cNvSpPr/>
      </dsp:nvSpPr>
      <dsp:spPr>
        <a:xfrm rot="5400000">
          <a:off x="4701883" y="197166"/>
          <a:ext cx="1171256" cy="1948943"/>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339E6C-0061-426D-8D09-6841022BC1B9}">
      <dsp:nvSpPr>
        <dsp:cNvPr id="0" name=""/>
        <dsp:cNvSpPr/>
      </dsp:nvSpPr>
      <dsp:spPr>
        <a:xfrm>
          <a:off x="4506371" y="779480"/>
          <a:ext cx="1759517" cy="1542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latin typeface="+mj-lt"/>
            </a:rPr>
            <a:t>Validating e-format file </a:t>
          </a:r>
          <a:endParaRPr lang="en-IN" sz="2400" kern="1200" dirty="0"/>
        </a:p>
      </dsp:txBody>
      <dsp:txXfrm>
        <a:off x="4506371" y="779480"/>
        <a:ext cx="1759517" cy="1542320"/>
      </dsp:txXfrm>
    </dsp:sp>
    <dsp:sp modelId="{55C504CB-D606-417E-8FDA-4B1F68B91B75}">
      <dsp:nvSpPr>
        <dsp:cNvPr id="0" name=""/>
        <dsp:cNvSpPr/>
      </dsp:nvSpPr>
      <dsp:spPr>
        <a:xfrm>
          <a:off x="5933904" y="53682"/>
          <a:ext cx="331984" cy="33198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0F0E0-527C-424E-A4E7-0E0D7FE912EA}">
      <dsp:nvSpPr>
        <dsp:cNvPr id="0" name=""/>
        <dsp:cNvSpPr/>
      </dsp:nvSpPr>
      <dsp:spPr>
        <a:xfrm rot="5400000">
          <a:off x="6855876" y="-335841"/>
          <a:ext cx="1171256" cy="1948943"/>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D1CBB5-1B6A-4C95-BAB3-1A256D744B88}">
      <dsp:nvSpPr>
        <dsp:cNvPr id="0" name=""/>
        <dsp:cNvSpPr/>
      </dsp:nvSpPr>
      <dsp:spPr>
        <a:xfrm>
          <a:off x="6660364" y="246473"/>
          <a:ext cx="1759517" cy="1542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latin typeface="+mj-lt"/>
            </a:rPr>
            <a:t>Uploading e-format file </a:t>
          </a:r>
          <a:endParaRPr lang="en-IN" sz="2400" kern="1200" dirty="0"/>
        </a:p>
      </dsp:txBody>
      <dsp:txXfrm>
        <a:off x="6660364" y="246473"/>
        <a:ext cx="1759517" cy="1542320"/>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A39FB621-6E50-45F9-843B-6B4AE09CB650}" type="datetimeFigureOut">
              <a:rPr lang="en-IN" smtClean="0"/>
              <a:t>01-09-2015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023EC96-53AB-4D12-B34D-14C0929CCDE9}" type="slidenum">
              <a:rPr lang="en-IN" smtClean="0"/>
              <a:t>‹#›</a:t>
            </a:fld>
            <a:endParaRPr lang="en-IN" dirty="0"/>
          </a:p>
        </p:txBody>
      </p:sp>
    </p:spTree>
    <p:extLst>
      <p:ext uri="{BB962C8B-B14F-4D97-AF65-F5344CB8AC3E}">
        <p14:creationId xmlns:p14="http://schemas.microsoft.com/office/powerpoint/2010/main" val="3285142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39FB621-6E50-45F9-843B-6B4AE09CB650}" type="datetimeFigureOut">
              <a:rPr lang="en-IN" smtClean="0"/>
              <a:t>01-09-2015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023EC96-53AB-4D12-B34D-14C0929CCDE9}" type="slidenum">
              <a:rPr lang="en-IN" smtClean="0"/>
              <a:t>‹#›</a:t>
            </a:fld>
            <a:endParaRPr lang="en-IN" dirty="0"/>
          </a:p>
        </p:txBody>
      </p:sp>
    </p:spTree>
    <p:extLst>
      <p:ext uri="{BB962C8B-B14F-4D97-AF65-F5344CB8AC3E}">
        <p14:creationId xmlns:p14="http://schemas.microsoft.com/office/powerpoint/2010/main" val="1489736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39FB621-6E50-45F9-843B-6B4AE09CB650}" type="datetimeFigureOut">
              <a:rPr lang="en-IN" smtClean="0"/>
              <a:t>01-09-2015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023EC96-53AB-4D12-B34D-14C0929CCDE9}" type="slidenum">
              <a:rPr lang="en-IN" smtClean="0"/>
              <a:t>‹#›</a:t>
            </a:fld>
            <a:endParaRPr lang="en-IN" dirty="0"/>
          </a:p>
        </p:txBody>
      </p:sp>
    </p:spTree>
    <p:extLst>
      <p:ext uri="{BB962C8B-B14F-4D97-AF65-F5344CB8AC3E}">
        <p14:creationId xmlns:p14="http://schemas.microsoft.com/office/powerpoint/2010/main" val="3092561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39FB621-6E50-45F9-843B-6B4AE09CB650}" type="datetimeFigureOut">
              <a:rPr lang="en-IN" smtClean="0"/>
              <a:t>01-09-2015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023EC96-53AB-4D12-B34D-14C0929CCDE9}" type="slidenum">
              <a:rPr lang="en-IN" smtClean="0"/>
              <a:t>‹#›</a:t>
            </a:fld>
            <a:endParaRPr lang="en-IN" dirty="0"/>
          </a:p>
        </p:txBody>
      </p:sp>
    </p:spTree>
    <p:extLst>
      <p:ext uri="{BB962C8B-B14F-4D97-AF65-F5344CB8AC3E}">
        <p14:creationId xmlns:p14="http://schemas.microsoft.com/office/powerpoint/2010/main" val="404847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9FB621-6E50-45F9-843B-6B4AE09CB650}" type="datetimeFigureOut">
              <a:rPr lang="en-IN" smtClean="0"/>
              <a:t>01-09-2015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023EC96-53AB-4D12-B34D-14C0929CCDE9}" type="slidenum">
              <a:rPr lang="en-IN" smtClean="0"/>
              <a:t>‹#›</a:t>
            </a:fld>
            <a:endParaRPr lang="en-IN" dirty="0"/>
          </a:p>
        </p:txBody>
      </p:sp>
    </p:spTree>
    <p:extLst>
      <p:ext uri="{BB962C8B-B14F-4D97-AF65-F5344CB8AC3E}">
        <p14:creationId xmlns:p14="http://schemas.microsoft.com/office/powerpoint/2010/main" val="3854342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A39FB621-6E50-45F9-843B-6B4AE09CB650}" type="datetimeFigureOut">
              <a:rPr lang="en-IN" smtClean="0"/>
              <a:t>01-09-2015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F023EC96-53AB-4D12-B34D-14C0929CCDE9}" type="slidenum">
              <a:rPr lang="en-IN" smtClean="0"/>
              <a:t>‹#›</a:t>
            </a:fld>
            <a:endParaRPr lang="en-IN" dirty="0"/>
          </a:p>
        </p:txBody>
      </p:sp>
    </p:spTree>
    <p:extLst>
      <p:ext uri="{BB962C8B-B14F-4D97-AF65-F5344CB8AC3E}">
        <p14:creationId xmlns:p14="http://schemas.microsoft.com/office/powerpoint/2010/main" val="1832204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A39FB621-6E50-45F9-843B-6B4AE09CB650}" type="datetimeFigureOut">
              <a:rPr lang="en-IN" smtClean="0"/>
              <a:t>01-09-2015</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F023EC96-53AB-4D12-B34D-14C0929CCDE9}" type="slidenum">
              <a:rPr lang="en-IN" smtClean="0"/>
              <a:t>‹#›</a:t>
            </a:fld>
            <a:endParaRPr lang="en-IN" dirty="0"/>
          </a:p>
        </p:txBody>
      </p:sp>
    </p:spTree>
    <p:extLst>
      <p:ext uri="{BB962C8B-B14F-4D97-AF65-F5344CB8AC3E}">
        <p14:creationId xmlns:p14="http://schemas.microsoft.com/office/powerpoint/2010/main" val="79053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A39FB621-6E50-45F9-843B-6B4AE09CB650}" type="datetimeFigureOut">
              <a:rPr lang="en-IN" smtClean="0"/>
              <a:t>01-09-2015</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F023EC96-53AB-4D12-B34D-14C0929CCDE9}" type="slidenum">
              <a:rPr lang="en-IN" smtClean="0"/>
              <a:t>‹#›</a:t>
            </a:fld>
            <a:endParaRPr lang="en-IN" dirty="0"/>
          </a:p>
        </p:txBody>
      </p:sp>
    </p:spTree>
    <p:extLst>
      <p:ext uri="{BB962C8B-B14F-4D97-AF65-F5344CB8AC3E}">
        <p14:creationId xmlns:p14="http://schemas.microsoft.com/office/powerpoint/2010/main" val="2231085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9FB621-6E50-45F9-843B-6B4AE09CB650}" type="datetimeFigureOut">
              <a:rPr lang="en-IN" smtClean="0"/>
              <a:t>01-09-2015</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F023EC96-53AB-4D12-B34D-14C0929CCDE9}" type="slidenum">
              <a:rPr lang="en-IN" smtClean="0"/>
              <a:t>‹#›</a:t>
            </a:fld>
            <a:endParaRPr lang="en-IN" dirty="0"/>
          </a:p>
        </p:txBody>
      </p:sp>
    </p:spTree>
    <p:extLst>
      <p:ext uri="{BB962C8B-B14F-4D97-AF65-F5344CB8AC3E}">
        <p14:creationId xmlns:p14="http://schemas.microsoft.com/office/powerpoint/2010/main" val="2621845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9FB621-6E50-45F9-843B-6B4AE09CB650}" type="datetimeFigureOut">
              <a:rPr lang="en-IN" smtClean="0"/>
              <a:t>01-09-2015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F023EC96-53AB-4D12-B34D-14C0929CCDE9}" type="slidenum">
              <a:rPr lang="en-IN" smtClean="0"/>
              <a:t>‹#›</a:t>
            </a:fld>
            <a:endParaRPr lang="en-IN" dirty="0"/>
          </a:p>
        </p:txBody>
      </p:sp>
    </p:spTree>
    <p:extLst>
      <p:ext uri="{BB962C8B-B14F-4D97-AF65-F5344CB8AC3E}">
        <p14:creationId xmlns:p14="http://schemas.microsoft.com/office/powerpoint/2010/main" val="498435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9FB621-6E50-45F9-843B-6B4AE09CB650}" type="datetimeFigureOut">
              <a:rPr lang="en-IN" smtClean="0"/>
              <a:t>01-09-2015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F023EC96-53AB-4D12-B34D-14C0929CCDE9}" type="slidenum">
              <a:rPr lang="en-IN" smtClean="0"/>
              <a:t>‹#›</a:t>
            </a:fld>
            <a:endParaRPr lang="en-IN" dirty="0"/>
          </a:p>
        </p:txBody>
      </p:sp>
    </p:spTree>
    <p:extLst>
      <p:ext uri="{BB962C8B-B14F-4D97-AF65-F5344CB8AC3E}">
        <p14:creationId xmlns:p14="http://schemas.microsoft.com/office/powerpoint/2010/main" val="1143437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9FB621-6E50-45F9-843B-6B4AE09CB650}" type="datetimeFigureOut">
              <a:rPr lang="en-IN" smtClean="0"/>
              <a:t>01-09-2015</a:t>
            </a:fld>
            <a:endParaRPr lang="en-IN"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23EC96-53AB-4D12-B34D-14C0929CCDE9}" type="slidenum">
              <a:rPr lang="en-IN" smtClean="0"/>
              <a:t>‹#›</a:t>
            </a:fld>
            <a:endParaRPr lang="en-IN" dirty="0"/>
          </a:p>
        </p:txBody>
      </p:sp>
    </p:spTree>
    <p:extLst>
      <p:ext uri="{BB962C8B-B14F-4D97-AF65-F5344CB8AC3E}">
        <p14:creationId xmlns:p14="http://schemas.microsoft.com/office/powerpoint/2010/main" val="299864005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15.xml"/><Relationship Id="rId3" Type="http://schemas.openxmlformats.org/officeDocument/2006/relationships/slide" Target="slide5.xml"/><Relationship Id="rId7" Type="http://schemas.openxmlformats.org/officeDocument/2006/relationships/slide" Target="slide9.xml"/><Relationship Id="rId12" Type="http://schemas.openxmlformats.org/officeDocument/2006/relationships/slide" Target="slide14.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13.xml"/><Relationship Id="rId5" Type="http://schemas.openxmlformats.org/officeDocument/2006/relationships/slide" Target="slide7.xml"/><Relationship Id="rId10" Type="http://schemas.openxmlformats.org/officeDocument/2006/relationships/slide" Target="slide12.xml"/><Relationship Id="rId4" Type="http://schemas.openxmlformats.org/officeDocument/2006/relationships/slide" Target="slide6.xml"/><Relationship Id="rId9" Type="http://schemas.openxmlformats.org/officeDocument/2006/relationships/slide" Target="slide11.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27.xml"/><Relationship Id="rId3" Type="http://schemas.openxmlformats.org/officeDocument/2006/relationships/slide" Target="slide17.xml"/><Relationship Id="rId7" Type="http://schemas.openxmlformats.org/officeDocument/2006/relationships/slide" Target="slide21.xml"/><Relationship Id="rId12" Type="http://schemas.openxmlformats.org/officeDocument/2006/relationships/slide" Target="slide26.xml"/><Relationship Id="rId2" Type="http://schemas.openxmlformats.org/officeDocument/2006/relationships/slide" Target="slide16.xml"/><Relationship Id="rId1" Type="http://schemas.openxmlformats.org/officeDocument/2006/relationships/slideLayout" Target="../slideLayouts/slideLayout2.xml"/><Relationship Id="rId6" Type="http://schemas.openxmlformats.org/officeDocument/2006/relationships/slide" Target="slide20.xml"/><Relationship Id="rId11" Type="http://schemas.openxmlformats.org/officeDocument/2006/relationships/slide" Target="slide25.xml"/><Relationship Id="rId5" Type="http://schemas.openxmlformats.org/officeDocument/2006/relationships/slide" Target="slide19.xml"/><Relationship Id="rId10" Type="http://schemas.openxmlformats.org/officeDocument/2006/relationships/slide" Target="slide24.xml"/><Relationship Id="rId4" Type="http://schemas.openxmlformats.org/officeDocument/2006/relationships/slide" Target="slide18.xml"/><Relationship Id="rId9" Type="http://schemas.openxmlformats.org/officeDocument/2006/relationships/slide" Target="slide23.xml"/><Relationship Id="rId14" Type="http://schemas.openxmlformats.org/officeDocument/2006/relationships/slide" Target="slide28.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RONALDO\Pictures\25-1440492270-tax-pap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620688"/>
            <a:ext cx="5809828" cy="52565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685800" y="1628801"/>
            <a:ext cx="7772400" cy="3312367"/>
          </a:xfrm>
        </p:spPr>
        <p:txBody>
          <a:bodyPr>
            <a:noAutofit/>
          </a:bodyPr>
          <a:lstStyle/>
          <a:p>
            <a:r>
              <a:rPr lang="en-US" sz="8000" b="1" dirty="0" smtClean="0"/>
              <a:t>E-Filing of Income Tax Returns</a:t>
            </a:r>
            <a:endParaRPr lang="en-IN" sz="8000" b="1" dirty="0"/>
          </a:p>
        </p:txBody>
      </p:sp>
    </p:spTree>
    <p:extLst>
      <p:ext uri="{BB962C8B-B14F-4D97-AF65-F5344CB8AC3E}">
        <p14:creationId xmlns:p14="http://schemas.microsoft.com/office/powerpoint/2010/main" val="4279548525"/>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ircle(in)">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080120"/>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Income Tax E-Filing</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07504" y="1124744"/>
            <a:ext cx="8928992" cy="5472608"/>
          </a:xfrm>
        </p:spPr>
        <p:txBody>
          <a:bodyPr>
            <a:normAutofit/>
          </a:bodyPr>
          <a:lstStyle/>
          <a:p>
            <a:pPr marL="0" indent="0">
              <a:buNone/>
              <a:defRPr/>
            </a:pPr>
            <a:r>
              <a:rPr lang="en-US" sz="2400" b="1" dirty="0" smtClean="0"/>
              <a:t>ITR </a:t>
            </a:r>
            <a:r>
              <a:rPr lang="en-US" sz="2400" b="1" dirty="0"/>
              <a:t>Forms for Individual, HUF </a:t>
            </a:r>
            <a:r>
              <a:rPr lang="en-US" sz="2400" b="1" dirty="0" smtClean="0"/>
              <a:t>(Hindu Undivided Family)</a:t>
            </a:r>
            <a:endParaRPr lang="en-US" sz="2400" b="1" dirty="0"/>
          </a:p>
          <a:p>
            <a:pPr marL="0" indent="0">
              <a:buNone/>
            </a:pPr>
            <a:endParaRPr lang="en-IN" sz="2400" dirty="0"/>
          </a:p>
        </p:txBody>
      </p:sp>
      <p:graphicFrame>
        <p:nvGraphicFramePr>
          <p:cNvPr id="4" name="Table 3"/>
          <p:cNvGraphicFramePr>
            <a:graphicFrameLocks noGrp="1"/>
          </p:cNvGraphicFramePr>
          <p:nvPr>
            <p:extLst>
              <p:ext uri="{D42A27DB-BD31-4B8C-83A1-F6EECF244321}">
                <p14:modId xmlns:p14="http://schemas.microsoft.com/office/powerpoint/2010/main" val="3860159849"/>
              </p:ext>
            </p:extLst>
          </p:nvPr>
        </p:nvGraphicFramePr>
        <p:xfrm>
          <a:off x="323529" y="1628797"/>
          <a:ext cx="8391252" cy="4924587"/>
        </p:xfrm>
        <a:graphic>
          <a:graphicData uri="http://schemas.openxmlformats.org/drawingml/2006/table">
            <a:tbl>
              <a:tblPr firstRow="1" bandRow="1">
                <a:tableStyleId>{5940675A-B579-460E-94D1-54222C63F5DA}</a:tableStyleId>
              </a:tblPr>
              <a:tblGrid>
                <a:gridCol w="754199"/>
                <a:gridCol w="3419536"/>
                <a:gridCol w="1084136"/>
                <a:gridCol w="761313"/>
                <a:gridCol w="761313"/>
                <a:gridCol w="761313"/>
                <a:gridCol w="849442"/>
              </a:tblGrid>
              <a:tr h="332256">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u="sng" dirty="0" smtClean="0">
                          <a:effectLst/>
                        </a:rPr>
                        <a:t>S.No.</a:t>
                      </a:r>
                    </a:p>
                    <a:p>
                      <a:pPr algn="ctr"/>
                      <a:endParaRPr lang="en-IN" sz="1600" b="1" u="sng" dirty="0"/>
                    </a:p>
                  </a:txBody>
                  <a:tcPr anchor="ct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u="sng" dirty="0" smtClean="0">
                          <a:effectLst/>
                        </a:rPr>
                        <a:t>Source of Income </a:t>
                      </a:r>
                    </a:p>
                    <a:p>
                      <a:pPr algn="ctr"/>
                      <a:endParaRPr lang="en-IN" sz="1600" b="1" u="sng" dirty="0"/>
                    </a:p>
                  </a:txBody>
                  <a:tcPr anchor="ctr"/>
                </a:tc>
                <a:tc>
                  <a:txBody>
                    <a:bodyPr/>
                    <a:lstStyle/>
                    <a:p>
                      <a:pPr algn="ctr"/>
                      <a:r>
                        <a:rPr lang="en-US" sz="1600" b="1" u="sng" dirty="0" smtClean="0">
                          <a:effectLst/>
                        </a:rPr>
                        <a:t>Individual</a:t>
                      </a:r>
                      <a:endParaRPr lang="en-IN" sz="1600" b="1" u="sng" dirty="0"/>
                    </a:p>
                  </a:txBody>
                  <a:tcPr anchor="ctr"/>
                </a:tc>
                <a:tc gridSpan="4">
                  <a:txBody>
                    <a:bodyPr/>
                    <a:lstStyle/>
                    <a:p>
                      <a:pPr algn="ctr"/>
                      <a:r>
                        <a:rPr lang="en-US" sz="1600" b="1" u="sng" dirty="0" smtClean="0">
                          <a:effectLst/>
                        </a:rPr>
                        <a:t>Individual, HUF</a:t>
                      </a:r>
                      <a:endParaRPr lang="en-IN" sz="1600" b="1" u="sng" dirty="0"/>
                    </a:p>
                  </a:txBody>
                  <a:tcPr anchor="ctr"/>
                </a:tc>
                <a:tc hMerge="1">
                  <a:txBody>
                    <a:bodyPr/>
                    <a:lstStyle/>
                    <a:p>
                      <a:endParaRPr lang="en-IN" dirty="0"/>
                    </a:p>
                  </a:txBody>
                  <a:tcPr/>
                </a:tc>
                <a:tc hMerge="1">
                  <a:txBody>
                    <a:bodyPr/>
                    <a:lstStyle/>
                    <a:p>
                      <a:endParaRPr lang="en-IN" dirty="0"/>
                    </a:p>
                  </a:txBody>
                  <a:tcPr/>
                </a:tc>
                <a:tc hMerge="1">
                  <a:txBody>
                    <a:bodyPr/>
                    <a:lstStyle/>
                    <a:p>
                      <a:endParaRPr lang="en-IN" dirty="0"/>
                    </a:p>
                  </a:txBody>
                  <a:tcPr/>
                </a:tc>
              </a:tr>
              <a:tr h="573897">
                <a:tc vMerge="1">
                  <a:txBody>
                    <a:bodyPr/>
                    <a:lstStyle/>
                    <a:p>
                      <a:endParaRPr lang="en-IN" dirty="0"/>
                    </a:p>
                  </a:txBody>
                  <a:tcPr/>
                </a:tc>
                <a:tc vMerge="1">
                  <a:txBody>
                    <a:bodyPr/>
                    <a:lstStyle/>
                    <a:p>
                      <a:endParaRPr lang="en-IN" dirty="0"/>
                    </a:p>
                  </a:txBody>
                  <a:tcPr/>
                </a:tc>
                <a:tc>
                  <a:txBody>
                    <a:bodyPr/>
                    <a:lstStyle/>
                    <a:p>
                      <a:pPr algn="ctr"/>
                      <a:r>
                        <a:rPr lang="en-US" sz="1600" b="1" u="sng" dirty="0" smtClean="0">
                          <a:effectLst/>
                        </a:rPr>
                        <a:t>ITR-1</a:t>
                      </a:r>
                      <a:endParaRPr lang="en-IN" sz="1600" b="1" u="sng" dirty="0"/>
                    </a:p>
                  </a:txBody>
                  <a:tcPr anchor="ctr"/>
                </a:tc>
                <a:tc>
                  <a:txBody>
                    <a:bodyPr/>
                    <a:lstStyle/>
                    <a:p>
                      <a:pPr algn="ctr"/>
                      <a:r>
                        <a:rPr lang="en-US" sz="1600" b="1" u="sng" dirty="0" smtClean="0">
                          <a:effectLst/>
                        </a:rPr>
                        <a:t>ITR-2</a:t>
                      </a:r>
                      <a:endParaRPr lang="en-IN" sz="1600" b="1" u="sng" dirty="0"/>
                    </a:p>
                  </a:txBody>
                  <a:tcPr anchor="ctr"/>
                </a:tc>
                <a:tc>
                  <a:txBody>
                    <a:bodyPr/>
                    <a:lstStyle/>
                    <a:p>
                      <a:pPr algn="ctr"/>
                      <a:r>
                        <a:rPr lang="en-US" sz="1600" b="1" u="sng" dirty="0" smtClean="0">
                          <a:effectLst/>
                        </a:rPr>
                        <a:t>ITR-3</a:t>
                      </a:r>
                    </a:p>
                  </a:txBody>
                  <a:tcPr anchor="ctr"/>
                </a:tc>
                <a:tc>
                  <a:txBody>
                    <a:bodyPr/>
                    <a:lstStyle/>
                    <a:p>
                      <a:pPr algn="ctr"/>
                      <a:r>
                        <a:rPr lang="en-US" sz="1600" b="1" u="sng" dirty="0" smtClean="0">
                          <a:effectLst/>
                        </a:rPr>
                        <a:t>ITR-4</a:t>
                      </a:r>
                      <a:endParaRPr lang="en-IN" sz="1600" b="1" u="sng"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u="sng" dirty="0" smtClean="0">
                          <a:effectLst/>
                        </a:rPr>
                        <a:t>ITR-4S</a:t>
                      </a:r>
                    </a:p>
                  </a:txBody>
                  <a:tcPr anchor="ctr"/>
                </a:tc>
              </a:tr>
              <a:tr h="634307">
                <a:tc>
                  <a:txBody>
                    <a:bodyPr/>
                    <a:lstStyle/>
                    <a:p>
                      <a:pPr algn="ctr"/>
                      <a:r>
                        <a:rPr lang="en-US" sz="1400" dirty="0" smtClean="0"/>
                        <a:t>1</a:t>
                      </a:r>
                      <a:endParaRPr lang="en-IN" sz="1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effectLst/>
                        </a:rPr>
                        <a:t>Income from Salary/Pension</a:t>
                      </a:r>
                    </a:p>
                    <a:p>
                      <a:pPr algn="ctr"/>
                      <a:endParaRPr lang="en-IN" sz="1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effectLst/>
                        </a:rPr>
                        <a:t>•</a:t>
                      </a:r>
                    </a:p>
                    <a:p>
                      <a:pPr algn="ctr"/>
                      <a:endParaRPr lang="en-IN"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effectLst/>
                        </a:rPr>
                        <a:t>•</a:t>
                      </a:r>
                    </a:p>
                    <a:p>
                      <a:pPr algn="ctr"/>
                      <a:endParaRPr lang="en-IN"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effectLst/>
                        </a:rPr>
                        <a:t>•</a:t>
                      </a:r>
                    </a:p>
                    <a:p>
                      <a:pPr algn="ctr"/>
                      <a:endParaRPr lang="en-IN"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effectLst/>
                        </a:rPr>
                        <a:t>•</a:t>
                      </a:r>
                    </a:p>
                    <a:p>
                      <a:pPr algn="ctr"/>
                      <a:endParaRPr lang="en-IN"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effectLst/>
                        </a:rPr>
                        <a:t>•</a:t>
                      </a:r>
                    </a:p>
                    <a:p>
                      <a:pPr algn="ctr"/>
                      <a:endParaRPr lang="en-IN" dirty="0"/>
                    </a:p>
                  </a:txBody>
                  <a:tcPr anchor="ctr"/>
                </a:tc>
              </a:tr>
              <a:tr h="730429">
                <a:tc>
                  <a:txBody>
                    <a:bodyPr/>
                    <a:lstStyle/>
                    <a:p>
                      <a:pPr algn="ctr"/>
                      <a:r>
                        <a:rPr lang="en-US" sz="1400" dirty="0" smtClean="0"/>
                        <a:t>2</a:t>
                      </a:r>
                      <a:endParaRPr lang="en-IN" sz="1400" dirty="0"/>
                    </a:p>
                  </a:txBody>
                  <a:tcPr anchor="ctr"/>
                </a:tc>
                <a:tc>
                  <a:txBody>
                    <a:bodyPr/>
                    <a:lstStyle/>
                    <a:p>
                      <a:pPr algn="ctr"/>
                      <a:r>
                        <a:rPr lang="en-US" sz="1400" dirty="0" smtClean="0">
                          <a:effectLst/>
                        </a:rPr>
                        <a:t>Income from Other Sources (only Interest Income or Family Pension)</a:t>
                      </a:r>
                      <a:endParaRPr lang="en-IN" sz="1400"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r>
              <a:tr h="362461">
                <a:tc>
                  <a:txBody>
                    <a:bodyPr/>
                    <a:lstStyle/>
                    <a:p>
                      <a:pPr algn="ctr"/>
                      <a:r>
                        <a:rPr lang="en-US" sz="1400" dirty="0" smtClean="0"/>
                        <a:t>3</a:t>
                      </a:r>
                      <a:endParaRPr lang="en-IN" sz="1400" dirty="0"/>
                    </a:p>
                  </a:txBody>
                  <a:tcPr anchor="ctr"/>
                </a:tc>
                <a:tc>
                  <a:txBody>
                    <a:bodyPr/>
                    <a:lstStyle/>
                    <a:p>
                      <a:pPr algn="ctr"/>
                      <a:r>
                        <a:rPr lang="en-US" sz="1400" dirty="0" smtClean="0">
                          <a:effectLst/>
                        </a:rPr>
                        <a:t>Income/Loss from Other Sources</a:t>
                      </a:r>
                      <a:endParaRPr lang="en-IN" sz="1400" dirty="0"/>
                    </a:p>
                  </a:txBody>
                  <a:tcPr anchor="ctr"/>
                </a:tc>
                <a:tc>
                  <a:txBody>
                    <a:bodyPr/>
                    <a:lstStyle/>
                    <a:p>
                      <a:pPr algn="ct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r>
              <a:tr h="511301">
                <a:tc>
                  <a:txBody>
                    <a:bodyPr/>
                    <a:lstStyle/>
                    <a:p>
                      <a:pPr algn="ctr"/>
                      <a:r>
                        <a:rPr lang="en-US" sz="1400" dirty="0" smtClean="0"/>
                        <a:t>4</a:t>
                      </a:r>
                      <a:endParaRPr lang="en-IN" sz="1400" dirty="0"/>
                    </a:p>
                  </a:txBody>
                  <a:tcPr anchor="ctr"/>
                </a:tc>
                <a:tc>
                  <a:txBody>
                    <a:bodyPr/>
                    <a:lstStyle/>
                    <a:p>
                      <a:pPr algn="ctr"/>
                      <a:r>
                        <a:rPr lang="en-US" sz="1400" dirty="0" smtClean="0">
                          <a:effectLst/>
                        </a:rPr>
                        <a:t>Income/Loss from House Property</a:t>
                      </a:r>
                      <a:endParaRPr lang="en-IN" sz="1400" dirty="0"/>
                    </a:p>
                  </a:txBody>
                  <a:tcPr anchor="ctr"/>
                </a:tc>
                <a:tc>
                  <a:txBody>
                    <a:bodyPr/>
                    <a:lstStyle/>
                    <a:p>
                      <a:pPr algn="ct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r>
              <a:tr h="513487">
                <a:tc>
                  <a:txBody>
                    <a:bodyPr/>
                    <a:lstStyle/>
                    <a:p>
                      <a:pPr algn="ctr"/>
                      <a:r>
                        <a:rPr lang="en-US" sz="1400" dirty="0" smtClean="0"/>
                        <a:t>5</a:t>
                      </a:r>
                      <a:endParaRPr lang="en-IN" sz="1400" dirty="0"/>
                    </a:p>
                  </a:txBody>
                  <a:tcPr anchor="ctr"/>
                </a:tc>
                <a:tc>
                  <a:txBody>
                    <a:bodyPr/>
                    <a:lstStyle/>
                    <a:p>
                      <a:pPr algn="ctr"/>
                      <a:r>
                        <a:rPr lang="en-US" sz="1400" dirty="0" smtClean="0">
                          <a:effectLst/>
                        </a:rPr>
                        <a:t>Capital Gains/Loss on sale of investments/property</a:t>
                      </a:r>
                      <a:endParaRPr lang="en-IN" sz="1400" dirty="0"/>
                    </a:p>
                  </a:txBody>
                  <a:tcPr anchor="ctr"/>
                </a:tc>
                <a:tc>
                  <a:txBody>
                    <a:bodyPr/>
                    <a:lstStyle/>
                    <a:p>
                      <a:pPr algn="ct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c>
                  <a:txBody>
                    <a:bodyPr/>
                    <a:lstStyle/>
                    <a:p>
                      <a:pPr algn="ctr"/>
                      <a:endParaRPr lang="en-IN" dirty="0"/>
                    </a:p>
                  </a:txBody>
                  <a:tcPr anchor="ctr"/>
                </a:tc>
              </a:tr>
              <a:tr h="362461">
                <a:tc>
                  <a:txBody>
                    <a:bodyPr/>
                    <a:lstStyle/>
                    <a:p>
                      <a:pPr algn="ctr"/>
                      <a:r>
                        <a:rPr lang="en-US" sz="1400" dirty="0" smtClean="0"/>
                        <a:t>6</a:t>
                      </a:r>
                      <a:endParaRPr lang="en-IN" sz="1400" dirty="0"/>
                    </a:p>
                  </a:txBody>
                  <a:tcPr anchor="ctr"/>
                </a:tc>
                <a:tc>
                  <a:txBody>
                    <a:bodyPr/>
                    <a:lstStyle/>
                    <a:p>
                      <a:pPr algn="ctr"/>
                      <a:r>
                        <a:rPr lang="en-US" sz="1400" dirty="0" smtClean="0">
                          <a:effectLst/>
                        </a:rPr>
                        <a:t>Partner in a Partnership Firm</a:t>
                      </a:r>
                      <a:endParaRPr lang="en-IN" sz="1400" dirty="0"/>
                    </a:p>
                  </a:txBody>
                  <a:tcPr anchor="ctr"/>
                </a:tc>
                <a:tc>
                  <a:txBody>
                    <a:bodyPr/>
                    <a:lstStyle/>
                    <a:p>
                      <a:pPr algn="ctr"/>
                      <a:endParaRPr lang="en-IN" dirty="0"/>
                    </a:p>
                  </a:txBody>
                  <a:tcPr anchor="ctr"/>
                </a:tc>
                <a:tc>
                  <a:txBody>
                    <a:bodyPr/>
                    <a:lstStyle/>
                    <a:p>
                      <a:pPr algn="ctr"/>
                      <a:endParaRPr lang="en-IN" dirty="0"/>
                    </a:p>
                  </a:txBody>
                  <a:tcPr anchor="ctr"/>
                </a:tc>
                <a:tc>
                  <a:txBody>
                    <a:bodyPr/>
                    <a:lstStyle/>
                    <a:p>
                      <a:pPr algn="ctr"/>
                      <a:r>
                        <a:rPr lang="en-US" sz="1800" dirty="0" smtClean="0">
                          <a:effectLst/>
                        </a:rPr>
                        <a:t>•</a:t>
                      </a:r>
                      <a:endParaRPr lang="en-IN" dirty="0"/>
                    </a:p>
                  </a:txBody>
                  <a:tcPr anchor="ctr"/>
                </a:tc>
                <a:tc>
                  <a:txBody>
                    <a:bodyPr/>
                    <a:lstStyle/>
                    <a:p>
                      <a:pPr algn="ctr"/>
                      <a:r>
                        <a:rPr lang="en-US" sz="1800" dirty="0" smtClean="0">
                          <a:effectLst/>
                        </a:rPr>
                        <a:t>•</a:t>
                      </a:r>
                      <a:endParaRPr lang="en-IN" dirty="0"/>
                    </a:p>
                  </a:txBody>
                  <a:tcPr anchor="ctr"/>
                </a:tc>
                <a:tc>
                  <a:txBody>
                    <a:bodyPr/>
                    <a:lstStyle/>
                    <a:p>
                      <a:pPr algn="ctr"/>
                      <a:endParaRPr lang="en-IN" dirty="0"/>
                    </a:p>
                  </a:txBody>
                  <a:tcPr anchor="ctr"/>
                </a:tc>
              </a:tr>
              <a:tr h="513487">
                <a:tc>
                  <a:txBody>
                    <a:bodyPr/>
                    <a:lstStyle/>
                    <a:p>
                      <a:pPr algn="ctr"/>
                      <a:r>
                        <a:rPr lang="en-US" sz="1400" dirty="0" smtClean="0"/>
                        <a:t>7</a:t>
                      </a:r>
                      <a:endParaRPr lang="en-IN" sz="1400" dirty="0"/>
                    </a:p>
                  </a:txBody>
                  <a:tcPr anchor="ctr"/>
                </a:tc>
                <a:tc>
                  <a:txBody>
                    <a:bodyPr/>
                    <a:lstStyle/>
                    <a:p>
                      <a:pPr algn="ctr"/>
                      <a:r>
                        <a:rPr lang="en-US" sz="1400" dirty="0" smtClean="0">
                          <a:effectLst/>
                        </a:rPr>
                        <a:t>Income from Proprietary Business/Profession</a:t>
                      </a:r>
                      <a:endParaRPr lang="en-IN" sz="1400" dirty="0"/>
                    </a:p>
                  </a:txBody>
                  <a:tcPr anchor="ctr"/>
                </a:tc>
                <a:tc>
                  <a:txBody>
                    <a:bodyPr/>
                    <a:lstStyle/>
                    <a:p>
                      <a:pPr algn="ctr"/>
                      <a:endParaRPr lang="en-IN" dirty="0"/>
                    </a:p>
                  </a:txBody>
                  <a:tcPr anchor="ctr"/>
                </a:tc>
                <a:tc>
                  <a:txBody>
                    <a:bodyPr/>
                    <a:lstStyle/>
                    <a:p>
                      <a:pPr algn="ctr"/>
                      <a:endParaRPr lang="en-IN" dirty="0"/>
                    </a:p>
                  </a:txBody>
                  <a:tcPr anchor="ctr"/>
                </a:tc>
                <a:tc>
                  <a:txBody>
                    <a:bodyPr/>
                    <a:lstStyle/>
                    <a:p>
                      <a:pPr algn="ctr"/>
                      <a:endParaRPr lang="en-IN" dirty="0"/>
                    </a:p>
                  </a:txBody>
                  <a:tcPr anchor="ctr"/>
                </a:tc>
                <a:tc>
                  <a:txBody>
                    <a:bodyPr/>
                    <a:lstStyle/>
                    <a:p>
                      <a:pPr algn="ctr"/>
                      <a:r>
                        <a:rPr lang="en-US" sz="1800" dirty="0" smtClean="0">
                          <a:effectLst/>
                        </a:rPr>
                        <a:t>•</a:t>
                      </a:r>
                      <a:endParaRPr lang="en-IN" dirty="0"/>
                    </a:p>
                  </a:txBody>
                  <a:tcPr anchor="ctr"/>
                </a:tc>
                <a:tc>
                  <a:txBody>
                    <a:bodyPr/>
                    <a:lstStyle/>
                    <a:p>
                      <a:pPr algn="ctr"/>
                      <a:endParaRPr lang="en-IN" dirty="0"/>
                    </a:p>
                  </a:txBody>
                  <a:tcPr anchor="ctr"/>
                </a:tc>
              </a:tr>
              <a:tr h="362461">
                <a:tc>
                  <a:txBody>
                    <a:bodyPr/>
                    <a:lstStyle/>
                    <a:p>
                      <a:pPr marL="0" algn="ctr" defTabSz="914400" rtl="0" eaLnBrk="1" latinLnBrk="0" hangingPunct="1"/>
                      <a:r>
                        <a:rPr lang="en-US" sz="1400" kern="1200" dirty="0" smtClean="0">
                          <a:effectLst/>
                        </a:rPr>
                        <a:t>8</a:t>
                      </a:r>
                      <a:endParaRPr lang="en-IN" sz="1400" kern="1200" dirty="0">
                        <a:solidFill>
                          <a:schemeClr val="tx1"/>
                        </a:solidFill>
                        <a:effectLst/>
                        <a:latin typeface="+mn-lt"/>
                        <a:ea typeface="+mn-ea"/>
                        <a:cs typeface="+mn-cs"/>
                      </a:endParaRPr>
                    </a:p>
                  </a:txBody>
                  <a:tcPr anchor="ctr"/>
                </a:tc>
                <a:tc>
                  <a:txBody>
                    <a:bodyPr/>
                    <a:lstStyle/>
                    <a:p>
                      <a:pPr marL="0" algn="ctr" defTabSz="914400" rtl="0" eaLnBrk="1" latinLnBrk="0" hangingPunct="1"/>
                      <a:r>
                        <a:rPr lang="en-US" sz="1400" kern="1200" dirty="0" smtClean="0">
                          <a:effectLst/>
                        </a:rPr>
                        <a:t>Income from presumptive Business</a:t>
                      </a:r>
                      <a:endParaRPr lang="en-IN" sz="1400" kern="1200" dirty="0">
                        <a:solidFill>
                          <a:schemeClr val="tx1"/>
                        </a:solidFill>
                        <a:effectLst/>
                        <a:latin typeface="+mn-lt"/>
                        <a:ea typeface="+mn-ea"/>
                        <a:cs typeface="+mn-cs"/>
                      </a:endParaRPr>
                    </a:p>
                  </a:txBody>
                  <a:tcPr anchor="ctr"/>
                </a:tc>
                <a:tc>
                  <a:txBody>
                    <a:bodyPr/>
                    <a:lstStyle/>
                    <a:p>
                      <a:pPr algn="ctr"/>
                      <a:endParaRPr lang="en-IN" dirty="0"/>
                    </a:p>
                  </a:txBody>
                  <a:tcPr anchor="ctr"/>
                </a:tc>
                <a:tc>
                  <a:txBody>
                    <a:bodyPr/>
                    <a:lstStyle/>
                    <a:p>
                      <a:pPr algn="ctr"/>
                      <a:endParaRPr lang="en-IN" dirty="0"/>
                    </a:p>
                  </a:txBody>
                  <a:tcPr anchor="ctr"/>
                </a:tc>
                <a:tc>
                  <a:txBody>
                    <a:bodyPr/>
                    <a:lstStyle/>
                    <a:p>
                      <a:pPr algn="ctr"/>
                      <a:endParaRPr lang="en-IN" dirty="0"/>
                    </a:p>
                  </a:txBody>
                  <a:tcPr anchor="ctr"/>
                </a:tc>
                <a:tc>
                  <a:txBody>
                    <a:bodyPr/>
                    <a:lstStyle/>
                    <a:p>
                      <a:pPr algn="ctr"/>
                      <a:endParaRPr lang="en-IN" dirty="0"/>
                    </a:p>
                  </a:txBody>
                  <a:tcPr anchor="ctr"/>
                </a:tc>
                <a:tc>
                  <a:txBody>
                    <a:bodyPr/>
                    <a:lstStyle/>
                    <a:p>
                      <a:pPr algn="ctr"/>
                      <a:endParaRPr lang="en-IN" dirty="0"/>
                    </a:p>
                  </a:txBody>
                  <a:tcPr anchor="ctr"/>
                </a:tc>
              </a:tr>
            </a:tbl>
          </a:graphicData>
        </a:graphic>
      </p:graphicFrame>
    </p:spTree>
    <p:extLst>
      <p:ext uri="{BB962C8B-B14F-4D97-AF65-F5344CB8AC3E}">
        <p14:creationId xmlns:p14="http://schemas.microsoft.com/office/powerpoint/2010/main" val="1032334300"/>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44624"/>
            <a:ext cx="8229600" cy="1143000"/>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Income Tax E-Filing</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79512" y="1124744"/>
            <a:ext cx="8784976" cy="5472608"/>
          </a:xfrm>
        </p:spPr>
        <p:txBody>
          <a:bodyPr>
            <a:normAutofit/>
          </a:bodyPr>
          <a:lstStyle/>
          <a:p>
            <a:pPr marL="0" indent="0" algn="just">
              <a:buNone/>
              <a:defRPr/>
            </a:pPr>
            <a:r>
              <a:rPr lang="en-US" sz="2400" b="1" dirty="0"/>
              <a:t>ITR Forms for Firms, Associations of Persons (AOP), Body of Individuals (BOI), Local Authority, Companies, Trusts, Fringe Benefit Tax (FBT) Return:</a:t>
            </a:r>
          </a:p>
          <a:p>
            <a:pPr marL="0" indent="0">
              <a:buNone/>
              <a:defRPr/>
            </a:pPr>
            <a:endParaRPr lang="en-US" sz="2400" b="1" dirty="0" smtClean="0"/>
          </a:p>
          <a:p>
            <a:pPr marL="0" indent="0">
              <a:buNone/>
              <a:defRPr/>
            </a:pPr>
            <a:endParaRPr lang="en-IN" sz="2400" b="1" dirty="0"/>
          </a:p>
        </p:txBody>
      </p:sp>
      <p:graphicFrame>
        <p:nvGraphicFramePr>
          <p:cNvPr id="5" name="Table 4"/>
          <p:cNvGraphicFramePr>
            <a:graphicFrameLocks noGrp="1"/>
          </p:cNvGraphicFramePr>
          <p:nvPr>
            <p:extLst>
              <p:ext uri="{D42A27DB-BD31-4B8C-83A1-F6EECF244321}">
                <p14:modId xmlns:p14="http://schemas.microsoft.com/office/powerpoint/2010/main" val="2759566078"/>
              </p:ext>
            </p:extLst>
          </p:nvPr>
        </p:nvGraphicFramePr>
        <p:xfrm>
          <a:off x="251520" y="2420886"/>
          <a:ext cx="8568953" cy="4176466"/>
        </p:xfrm>
        <a:graphic>
          <a:graphicData uri="http://schemas.openxmlformats.org/drawingml/2006/table">
            <a:tbl>
              <a:tblPr firstRow="1" bandRow="1"/>
              <a:tblGrid>
                <a:gridCol w="957550"/>
                <a:gridCol w="4076321"/>
                <a:gridCol w="1496164"/>
                <a:gridCol w="1177649"/>
                <a:gridCol w="861269"/>
              </a:tblGrid>
              <a:tr h="596638">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u="sng" kern="1200" dirty="0" smtClean="0">
                          <a:solidFill>
                            <a:schemeClr val="tx1"/>
                          </a:solidFill>
                          <a:effectLst/>
                          <a:latin typeface="+mn-lt"/>
                          <a:ea typeface="+mn-ea"/>
                          <a:cs typeface="+mn-cs"/>
                        </a:rPr>
                        <a:t>S.No</a:t>
                      </a:r>
                    </a:p>
                  </a:txBody>
                  <a:tcPr anchor="ctr"/>
                </a:tc>
                <a:tc rowSpan="2">
                  <a:txBody>
                    <a:bodyPr/>
                    <a:lstStyle/>
                    <a:p>
                      <a:pPr marL="0" algn="ctr" defTabSz="914400" rtl="0" eaLnBrk="1" latinLnBrk="0" hangingPunct="1"/>
                      <a:r>
                        <a:rPr lang="en-US" sz="1600" b="1" u="sng" kern="1200" dirty="0" smtClean="0">
                          <a:solidFill>
                            <a:schemeClr val="tx1"/>
                          </a:solidFill>
                          <a:effectLst/>
                          <a:latin typeface="+mn-lt"/>
                          <a:ea typeface="+mn-ea"/>
                          <a:cs typeface="+mn-cs"/>
                        </a:rPr>
                        <a:t>Source of Income </a:t>
                      </a:r>
                      <a:endParaRPr lang="en-IN" sz="1600" b="1" u="sng" kern="1200" dirty="0">
                        <a:solidFill>
                          <a:schemeClr val="tx1"/>
                        </a:solidFill>
                        <a:effectLst/>
                        <a:latin typeface="+mn-lt"/>
                        <a:ea typeface="+mn-ea"/>
                        <a:cs typeface="+mn-cs"/>
                      </a:endParaRPr>
                    </a:p>
                  </a:txBody>
                  <a:tcPr anchor="ctr"/>
                </a:tc>
                <a:tc>
                  <a:txBody>
                    <a:bodyPr/>
                    <a:lstStyle/>
                    <a:p>
                      <a:pPr marL="0" marR="0" algn="ctr" defTabSz="914400" rtl="0" eaLnBrk="1" latinLnBrk="0" hangingPunct="1">
                        <a:spcBef>
                          <a:spcPts val="0"/>
                        </a:spcBef>
                        <a:spcAft>
                          <a:spcPts val="0"/>
                        </a:spcAft>
                      </a:pPr>
                      <a:r>
                        <a:rPr lang="en-US" sz="1600" b="1" u="sng" kern="1200" dirty="0" smtClean="0">
                          <a:solidFill>
                            <a:schemeClr val="tx1"/>
                          </a:solidFill>
                          <a:effectLst/>
                          <a:latin typeface="+mn-lt"/>
                          <a:ea typeface="+mn-ea"/>
                          <a:cs typeface="+mn-cs"/>
                        </a:rPr>
                        <a:t>Firms,AOP,BOI</a:t>
                      </a:r>
                    </a:p>
                    <a:p>
                      <a:pPr marL="0" marR="0" algn="ctr" defTabSz="914400" rtl="0" eaLnBrk="1" latinLnBrk="0" hangingPunct="1">
                        <a:spcBef>
                          <a:spcPts val="0"/>
                        </a:spcBef>
                        <a:spcAft>
                          <a:spcPts val="0"/>
                        </a:spcAft>
                      </a:pPr>
                      <a:r>
                        <a:rPr lang="en-US" sz="1600" b="1" u="sng" kern="1200" dirty="0" smtClean="0">
                          <a:solidFill>
                            <a:schemeClr val="tx1"/>
                          </a:solidFill>
                          <a:effectLst/>
                          <a:latin typeface="+mn-lt"/>
                          <a:ea typeface="+mn-ea"/>
                          <a:cs typeface="+mn-cs"/>
                        </a:rPr>
                        <a:t>Local Authority</a:t>
                      </a:r>
                      <a:endParaRPr lang="en-IN" sz="1600" b="1" u="sng" kern="1200" dirty="0">
                        <a:solidFill>
                          <a:schemeClr val="tx1"/>
                        </a:solidFill>
                        <a:effectLst/>
                        <a:latin typeface="+mn-lt"/>
                        <a:ea typeface="+mn-ea"/>
                        <a:cs typeface="+mn-cs"/>
                      </a:endParaRPr>
                    </a:p>
                  </a:txBody>
                  <a:tcPr anchor="ctr"/>
                </a:tc>
                <a:tc>
                  <a:txBody>
                    <a:bodyPr/>
                    <a:lstStyle/>
                    <a:p>
                      <a:pPr marL="0" algn="ctr" defTabSz="914400" rtl="0" eaLnBrk="1" latinLnBrk="0" hangingPunct="1"/>
                      <a:r>
                        <a:rPr lang="en-US" sz="1600" b="1" u="sng" kern="1200" dirty="0" smtClean="0">
                          <a:solidFill>
                            <a:schemeClr val="tx1"/>
                          </a:solidFill>
                          <a:effectLst/>
                          <a:latin typeface="+mn-lt"/>
                          <a:ea typeface="+mn-ea"/>
                          <a:cs typeface="+mn-cs"/>
                        </a:rPr>
                        <a:t>Companies</a:t>
                      </a:r>
                      <a:endParaRPr lang="en-IN" sz="1600" b="1" u="sng"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u="sng" kern="1200" dirty="0" smtClean="0">
                          <a:solidFill>
                            <a:schemeClr val="tx1"/>
                          </a:solidFill>
                          <a:effectLst/>
                          <a:latin typeface="+mn-lt"/>
                          <a:ea typeface="+mn-ea"/>
                          <a:cs typeface="+mn-cs"/>
                        </a:rPr>
                        <a:t>Trusts</a:t>
                      </a:r>
                      <a:endParaRPr lang="en-IN" sz="1600" b="1" u="sng" kern="1200" dirty="0">
                        <a:solidFill>
                          <a:schemeClr val="tx1"/>
                        </a:solidFill>
                        <a:effectLst/>
                        <a:latin typeface="+mn-lt"/>
                        <a:ea typeface="+mn-ea"/>
                        <a:cs typeface="+mn-cs"/>
                      </a:endParaRPr>
                    </a:p>
                  </a:txBody>
                  <a:tcPr anchor="ctr"/>
                </a:tc>
              </a:tr>
              <a:tr h="596638">
                <a:tc vMerge="1">
                  <a:txBody>
                    <a:bodyPr/>
                    <a:lstStyle/>
                    <a:p>
                      <a:pPr marL="0" algn="l" defTabSz="914400" rtl="0" eaLnBrk="1" latinLnBrk="0" hangingPunct="1"/>
                      <a:endParaRPr lang="en-IN" sz="1600" b="1" u="sng" kern="1200" dirty="0">
                        <a:solidFill>
                          <a:schemeClr val="tx1"/>
                        </a:solidFill>
                        <a:effectLst/>
                        <a:latin typeface="+mn-lt"/>
                        <a:ea typeface="+mn-ea"/>
                        <a:cs typeface="+mn-cs"/>
                      </a:endParaRPr>
                    </a:p>
                  </a:txBody>
                  <a:tcPr/>
                </a:tc>
                <a:tc vMerge="1">
                  <a:txBody>
                    <a:bodyPr/>
                    <a:lstStyle/>
                    <a:p>
                      <a:pPr marL="0" algn="l" defTabSz="914400" rtl="0" eaLnBrk="1" latinLnBrk="0" hangingPunct="1"/>
                      <a:endParaRPr lang="en-IN" sz="1600" b="1" u="sng" kern="1200" dirty="0">
                        <a:solidFill>
                          <a:schemeClr val="tx1"/>
                        </a:solidFill>
                        <a:effectLst/>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u="sng" dirty="0" smtClean="0">
                          <a:effectLst/>
                        </a:rPr>
                        <a:t>ITR-5</a:t>
                      </a:r>
                      <a:endParaRPr lang="en-US" sz="1600" b="1" u="sng" dirty="0" smtClean="0">
                        <a:effectLst/>
                        <a:latin typeface="Times New Roman"/>
                        <a:ea typeface="Times New Roman"/>
                      </a:endParaRPr>
                    </a:p>
                  </a:txBody>
                  <a:tcPr anchor="ctr"/>
                </a:tc>
                <a:tc>
                  <a:txBody>
                    <a:bodyPr/>
                    <a:lstStyle/>
                    <a:p>
                      <a:pPr marL="0" algn="ctr" defTabSz="914400" rtl="0" eaLnBrk="1" latinLnBrk="0" hangingPunct="1"/>
                      <a:r>
                        <a:rPr lang="en-US" sz="1600" b="1" u="sng" dirty="0" smtClean="0">
                          <a:effectLst/>
                        </a:rPr>
                        <a:t>ITR-6</a:t>
                      </a:r>
                      <a:endParaRPr lang="en-IN" sz="1600" b="1" u="sng" kern="1200" dirty="0">
                        <a:solidFill>
                          <a:schemeClr val="tx1"/>
                        </a:solidFill>
                        <a:effectLst/>
                        <a:latin typeface="+mn-lt"/>
                        <a:ea typeface="+mn-ea"/>
                        <a:cs typeface="+mn-cs"/>
                      </a:endParaRPr>
                    </a:p>
                  </a:txBody>
                  <a:tcPr anchor="ctr"/>
                </a:tc>
                <a:tc>
                  <a:txBody>
                    <a:bodyPr/>
                    <a:lstStyle/>
                    <a:p>
                      <a:pPr marL="0" algn="ctr" defTabSz="914400" rtl="0" eaLnBrk="1" latinLnBrk="0" hangingPunct="1"/>
                      <a:r>
                        <a:rPr lang="en-US" sz="1600" b="1" u="sng" dirty="0" smtClean="0">
                          <a:effectLst/>
                        </a:rPr>
                        <a:t>ITR-7</a:t>
                      </a:r>
                      <a:endParaRPr lang="en-IN" sz="1600" b="1" u="sng" kern="1200" dirty="0">
                        <a:solidFill>
                          <a:schemeClr val="tx1"/>
                        </a:solidFill>
                        <a:effectLst/>
                        <a:latin typeface="+mn-lt"/>
                        <a:ea typeface="+mn-ea"/>
                        <a:cs typeface="+mn-cs"/>
                      </a:endParaRPr>
                    </a:p>
                  </a:txBody>
                  <a:tcPr anchor="ctr"/>
                </a:tc>
              </a:tr>
              <a:tr h="5966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1</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Income / Loss from Other Sources</a:t>
                      </a:r>
                    </a:p>
                    <a:p>
                      <a:pPr marL="0" marR="0" indent="0" algn="ctr" defTabSz="914400" rtl="0" eaLnBrk="1" fontAlgn="auto" latinLnBrk="0" hangingPunct="1">
                        <a:lnSpc>
                          <a:spcPct val="100000"/>
                        </a:lnSpc>
                        <a:spcBef>
                          <a:spcPts val="0"/>
                        </a:spcBef>
                        <a:spcAft>
                          <a:spcPts val="0"/>
                        </a:spcAft>
                        <a:buClrTx/>
                        <a:buSzTx/>
                        <a:buFontTx/>
                        <a:buNone/>
                        <a:tabLst/>
                        <a:defRPr/>
                      </a:pP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r>
              <a:tr h="5966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2</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effectLst/>
                        </a:rPr>
                        <a:t>Income / Loss from House Property</a:t>
                      </a:r>
                      <a:endParaRPr lang="en-US" sz="1400" dirty="0" smtClean="0">
                        <a:effectLst/>
                        <a:latin typeface="Times New Roman"/>
                        <a:ea typeface="Times New Roman"/>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r>
              <a:tr h="5966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3</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effectLst/>
                        </a:rPr>
                        <a:t>Capital Gains / Loss on sale of Investments / Property</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r>
              <a:tr h="5966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4</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effectLst/>
                        </a:rPr>
                        <a:t>Income / Loss from Business</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r>
              <a:tr h="5966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5</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Fringe Benefit Tax</a:t>
                      </a:r>
                    </a:p>
                    <a:p>
                      <a:pPr algn="ctr"/>
                      <a:endParaRPr lang="en-IN"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a:t>
                      </a:r>
                      <a:endParaRPr lang="en-IN" sz="1400" kern="1200" dirty="0">
                        <a:solidFill>
                          <a:schemeClr val="tx1"/>
                        </a:solidFill>
                        <a:effectLst/>
                        <a:latin typeface="+mn-lt"/>
                        <a:ea typeface="+mn-ea"/>
                        <a:cs typeface="+mn-cs"/>
                      </a:endParaRPr>
                    </a:p>
                  </a:txBody>
                  <a:tcPr anchor="ctr"/>
                </a:tc>
              </a:tr>
            </a:tbl>
          </a:graphicData>
        </a:graphic>
      </p:graphicFrame>
    </p:spTree>
    <p:extLst>
      <p:ext uri="{BB962C8B-B14F-4D97-AF65-F5344CB8AC3E}">
        <p14:creationId xmlns:p14="http://schemas.microsoft.com/office/powerpoint/2010/main" val="2562454514"/>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
            <a:ext cx="8229600" cy="1088232"/>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List of Income Tax Returns</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91199120"/>
              </p:ext>
            </p:extLst>
          </p:nvPr>
        </p:nvGraphicFramePr>
        <p:xfrm>
          <a:off x="390891" y="1218271"/>
          <a:ext cx="8501589" cy="5523097"/>
        </p:xfrm>
        <a:graphic>
          <a:graphicData uri="http://schemas.openxmlformats.org/drawingml/2006/table">
            <a:tbl>
              <a:tblPr firstRow="1" bandRow="1"/>
              <a:tblGrid>
                <a:gridCol w="1010666"/>
                <a:gridCol w="2662000"/>
                <a:gridCol w="4828923"/>
              </a:tblGrid>
              <a:tr h="674825">
                <a:tc>
                  <a:txBody>
                    <a:bodyPr/>
                    <a:lstStyle/>
                    <a:p>
                      <a:pPr marL="0" algn="ctr" defTabSz="914400" rtl="0" eaLnBrk="1" latinLnBrk="0" hangingPunct="1"/>
                      <a:r>
                        <a:rPr lang="en-US" sz="1600" b="1" u="sng" kern="1200" dirty="0" smtClean="0">
                          <a:solidFill>
                            <a:schemeClr val="tx1"/>
                          </a:solidFill>
                          <a:effectLst/>
                          <a:latin typeface="+mn-lt"/>
                          <a:ea typeface="+mn-ea"/>
                          <a:cs typeface="+mn-cs"/>
                        </a:rPr>
                        <a:t>Form No.</a:t>
                      </a:r>
                      <a:endParaRPr lang="en-IN" sz="1600" b="1" u="sng" kern="1200" dirty="0">
                        <a:solidFill>
                          <a:schemeClr val="tx1"/>
                        </a:solidFill>
                        <a:effectLst/>
                        <a:latin typeface="+mn-lt"/>
                        <a:ea typeface="+mn-ea"/>
                        <a:cs typeface="+mn-cs"/>
                      </a:endParaRPr>
                    </a:p>
                  </a:txBody>
                  <a:tcPr anchor="ctr"/>
                </a:tc>
                <a:tc>
                  <a:txBody>
                    <a:bodyPr/>
                    <a:lstStyle/>
                    <a:p>
                      <a:pPr marL="0" algn="ctr" defTabSz="914400" rtl="0" eaLnBrk="1" latinLnBrk="0" hangingPunct="1"/>
                      <a:r>
                        <a:rPr lang="en-US" sz="1600" b="1" u="sng" kern="1200" dirty="0" smtClean="0">
                          <a:solidFill>
                            <a:schemeClr val="tx1"/>
                          </a:solidFill>
                          <a:effectLst/>
                          <a:latin typeface="+mn-lt"/>
                          <a:ea typeface="+mn-ea"/>
                          <a:cs typeface="+mn-cs"/>
                        </a:rPr>
                        <a:t>Who Can File</a:t>
                      </a:r>
                      <a:endParaRPr lang="en-IN" sz="1600" b="1" u="sng" kern="1200" dirty="0">
                        <a:solidFill>
                          <a:schemeClr val="tx1"/>
                        </a:solidFill>
                        <a:effectLst/>
                        <a:latin typeface="+mn-lt"/>
                        <a:ea typeface="+mn-ea"/>
                        <a:cs typeface="+mn-cs"/>
                      </a:endParaRPr>
                    </a:p>
                  </a:txBody>
                  <a:tcPr anchor="ctr"/>
                </a:tc>
                <a:tc>
                  <a:txBody>
                    <a:bodyPr/>
                    <a:lstStyle/>
                    <a:p>
                      <a:pPr marL="0" algn="ctr" defTabSz="914400" rtl="0" eaLnBrk="1" latinLnBrk="0" hangingPunct="1"/>
                      <a:r>
                        <a:rPr lang="en-US" sz="1600" b="1" u="sng" kern="1200" dirty="0" smtClean="0">
                          <a:solidFill>
                            <a:schemeClr val="tx1"/>
                          </a:solidFill>
                          <a:effectLst/>
                          <a:latin typeface="+mn-lt"/>
                          <a:ea typeface="+mn-ea"/>
                          <a:cs typeface="+mn-cs"/>
                        </a:rPr>
                        <a:t>Source of Income</a:t>
                      </a:r>
                      <a:endParaRPr lang="en-IN" sz="1600" b="1" u="sng" kern="1200" dirty="0">
                        <a:solidFill>
                          <a:schemeClr val="tx1"/>
                        </a:solidFill>
                        <a:effectLst/>
                        <a:latin typeface="+mn-lt"/>
                        <a:ea typeface="+mn-ea"/>
                        <a:cs typeface="+mn-cs"/>
                      </a:endParaRPr>
                    </a:p>
                  </a:txBody>
                  <a:tcPr anchor="ctr"/>
                </a:tc>
              </a:tr>
              <a:tr h="8954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ITR-1</a:t>
                      </a:r>
                      <a:endParaRPr lang="en-IN" sz="1400" kern="1200" dirty="0">
                        <a:solidFill>
                          <a:schemeClr val="tx1"/>
                        </a:solidFill>
                        <a:effectLst/>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Only Individual</a:t>
                      </a:r>
                      <a:endParaRPr lang="en-IN" sz="1400" kern="1200" dirty="0">
                        <a:solidFill>
                          <a:schemeClr val="tx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1.Salary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2. Only one House Property – No B/F losses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3. Other Sources – No B/F losses.</a:t>
                      </a:r>
                      <a:endParaRPr lang="en-IN" sz="1400" kern="1200" dirty="0">
                        <a:solidFill>
                          <a:schemeClr val="tx1"/>
                        </a:solidFill>
                        <a:effectLst/>
                        <a:latin typeface="+mn-lt"/>
                        <a:ea typeface="+mn-ea"/>
                        <a:cs typeface="+mn-cs"/>
                      </a:endParaRPr>
                    </a:p>
                  </a:txBody>
                  <a:tcPr/>
                </a:tc>
              </a:tr>
              <a:tr h="148865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ITR-2</a:t>
                      </a:r>
                      <a:endParaRPr lang="en-IN" sz="1400" kern="1200" dirty="0">
                        <a:solidFill>
                          <a:schemeClr val="tx1"/>
                        </a:solidFill>
                        <a:effectLst/>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Individual/HUF</a:t>
                      </a:r>
                      <a:endParaRPr lang="en-IN" sz="1400" kern="1200" dirty="0">
                        <a:solidFill>
                          <a:schemeClr val="tx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1. Salary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2. More than one House Property or B/F Losses under the head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3. Capital Gains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4. Other Sources-B/F Losses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Exception:- No PGBP Income.</a:t>
                      </a:r>
                      <a:endParaRPr lang="en-IN" sz="1400" kern="1200" dirty="0">
                        <a:solidFill>
                          <a:schemeClr val="tx1"/>
                        </a:solidFill>
                        <a:effectLst/>
                        <a:latin typeface="+mn-lt"/>
                        <a:ea typeface="+mn-ea"/>
                        <a:cs typeface="+mn-cs"/>
                      </a:endParaRPr>
                    </a:p>
                  </a:txBody>
                  <a:tcPr/>
                </a:tc>
              </a:tr>
              <a:tr h="12321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ITR-3</a:t>
                      </a:r>
                      <a:endParaRPr lang="en-IN" sz="1400" kern="1200" dirty="0">
                        <a:solidFill>
                          <a:schemeClr val="tx1"/>
                        </a:solidFill>
                        <a:effectLst/>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Individual/HUF (who is partner in firm)</a:t>
                      </a:r>
                      <a:endParaRPr lang="en-IN" sz="1400" kern="1200" dirty="0">
                        <a:solidFill>
                          <a:schemeClr val="tx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1. PGBP income from partnership firm in which the Individual or HUF is a partner.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2. Salary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3. More than one house property – B/F Losses 4. Capital Gain</a:t>
                      </a:r>
                      <a:endParaRPr lang="en-IN" sz="1400" kern="1200" dirty="0">
                        <a:solidFill>
                          <a:schemeClr val="tx1"/>
                        </a:solidFill>
                        <a:effectLst/>
                        <a:latin typeface="+mn-lt"/>
                        <a:ea typeface="+mn-ea"/>
                        <a:cs typeface="+mn-cs"/>
                      </a:endParaRPr>
                    </a:p>
                  </a:txBody>
                  <a:tcPr/>
                </a:tc>
              </a:tr>
              <a:tr h="12321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ITR-4</a:t>
                      </a:r>
                      <a:endParaRPr lang="en-IN" sz="1400" kern="1200" dirty="0">
                        <a:solidFill>
                          <a:schemeClr val="tx1"/>
                        </a:solidFill>
                        <a:effectLst/>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Individual/HUF</a:t>
                      </a:r>
                    </a:p>
                    <a:p>
                      <a:pPr marL="0" marR="0" indent="0" algn="ctr" defTabSz="914400" rtl="0" eaLnBrk="1" fontAlgn="auto" latinLnBrk="0" hangingPunct="1">
                        <a:lnSpc>
                          <a:spcPct val="100000"/>
                        </a:lnSpc>
                        <a:spcBef>
                          <a:spcPts val="0"/>
                        </a:spcBef>
                        <a:spcAft>
                          <a:spcPts val="0"/>
                        </a:spcAft>
                        <a:buClrTx/>
                        <a:buSzTx/>
                        <a:buFontTx/>
                        <a:buNone/>
                        <a:tabLst/>
                        <a:defRPr/>
                      </a:pPr>
                      <a:endParaRPr lang="en-IN" sz="1400" kern="1200" dirty="0">
                        <a:solidFill>
                          <a:schemeClr val="tx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1. Proprietary PGBP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2. Salary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3. More than one HP- B/F Losses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4. Other Sources – B/F Losses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5. Capital Gains</a:t>
                      </a:r>
                      <a:endParaRPr lang="en-IN" sz="1400" kern="1200" dirty="0">
                        <a:solidFill>
                          <a:schemeClr val="tx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1860798441"/>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536" y="116632"/>
            <a:ext cx="8229600" cy="1143000"/>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List of Income Tax Returns</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85656775"/>
              </p:ext>
            </p:extLst>
          </p:nvPr>
        </p:nvGraphicFramePr>
        <p:xfrm>
          <a:off x="251520" y="1340769"/>
          <a:ext cx="8568953" cy="5256583"/>
        </p:xfrm>
        <a:graphic>
          <a:graphicData uri="http://schemas.openxmlformats.org/drawingml/2006/table">
            <a:tbl>
              <a:tblPr firstRow="1" bandRow="1"/>
              <a:tblGrid>
                <a:gridCol w="1278803"/>
                <a:gridCol w="3645075"/>
                <a:gridCol w="3645075"/>
              </a:tblGrid>
              <a:tr h="594156">
                <a:tc>
                  <a:txBody>
                    <a:bodyPr/>
                    <a:lstStyle/>
                    <a:p>
                      <a:pPr marL="0" algn="ctr" defTabSz="914400" rtl="0" eaLnBrk="1" latinLnBrk="0" hangingPunct="1"/>
                      <a:r>
                        <a:rPr lang="en-US" sz="1600" b="1" u="sng" kern="1200" dirty="0" smtClean="0">
                          <a:solidFill>
                            <a:schemeClr val="tx1"/>
                          </a:solidFill>
                          <a:effectLst/>
                          <a:latin typeface="+mn-lt"/>
                          <a:ea typeface="+mn-ea"/>
                          <a:cs typeface="+mn-cs"/>
                        </a:rPr>
                        <a:t>Form No.</a:t>
                      </a:r>
                      <a:endParaRPr lang="en-IN" sz="1600" b="1" u="sng" kern="1200" dirty="0">
                        <a:solidFill>
                          <a:schemeClr val="tx1"/>
                        </a:solidFill>
                        <a:effectLst/>
                        <a:latin typeface="+mn-lt"/>
                        <a:ea typeface="+mn-ea"/>
                        <a:cs typeface="+mn-cs"/>
                      </a:endParaRPr>
                    </a:p>
                  </a:txBody>
                  <a:tcPr anchor="ctr"/>
                </a:tc>
                <a:tc>
                  <a:txBody>
                    <a:bodyPr/>
                    <a:lstStyle/>
                    <a:p>
                      <a:pPr marL="0" algn="ctr" defTabSz="914400" rtl="0" eaLnBrk="1" latinLnBrk="0" hangingPunct="1"/>
                      <a:r>
                        <a:rPr lang="en-US" sz="1600" b="1" u="sng" kern="1200" dirty="0" smtClean="0">
                          <a:solidFill>
                            <a:schemeClr val="tx1"/>
                          </a:solidFill>
                          <a:effectLst/>
                          <a:latin typeface="+mn-lt"/>
                          <a:ea typeface="+mn-ea"/>
                          <a:cs typeface="+mn-cs"/>
                        </a:rPr>
                        <a:t>Who Can File</a:t>
                      </a:r>
                      <a:endParaRPr lang="en-IN" sz="1600" b="1" u="sng" kern="1200" dirty="0">
                        <a:solidFill>
                          <a:schemeClr val="tx1"/>
                        </a:solidFill>
                        <a:effectLst/>
                        <a:latin typeface="+mn-lt"/>
                        <a:ea typeface="+mn-ea"/>
                        <a:cs typeface="+mn-cs"/>
                      </a:endParaRPr>
                    </a:p>
                  </a:txBody>
                  <a:tcPr anchor="ctr"/>
                </a:tc>
                <a:tc>
                  <a:txBody>
                    <a:bodyPr/>
                    <a:lstStyle/>
                    <a:p>
                      <a:pPr marL="0" algn="ctr" defTabSz="914400" rtl="0" eaLnBrk="1" latinLnBrk="0" hangingPunct="1"/>
                      <a:r>
                        <a:rPr lang="en-US" sz="1600" b="1" u="sng" kern="1200" dirty="0" smtClean="0">
                          <a:solidFill>
                            <a:schemeClr val="tx1"/>
                          </a:solidFill>
                          <a:effectLst/>
                          <a:latin typeface="+mn-lt"/>
                          <a:ea typeface="+mn-ea"/>
                          <a:cs typeface="+mn-cs"/>
                        </a:rPr>
                        <a:t>Source of Income</a:t>
                      </a:r>
                      <a:endParaRPr lang="en-IN" sz="1600" b="1" u="sng" kern="1200" dirty="0">
                        <a:solidFill>
                          <a:schemeClr val="tx1"/>
                        </a:solidFill>
                        <a:effectLst/>
                        <a:latin typeface="+mn-lt"/>
                        <a:ea typeface="+mn-ea"/>
                        <a:cs typeface="+mn-cs"/>
                      </a:endParaRPr>
                    </a:p>
                  </a:txBody>
                  <a:tcPr anchor="ctr"/>
                </a:tc>
              </a:tr>
              <a:tr h="144052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ITR-4S</a:t>
                      </a:r>
                      <a:endParaRPr lang="en-IN" sz="1400" kern="1200" dirty="0">
                        <a:solidFill>
                          <a:schemeClr val="tx1"/>
                        </a:solidFill>
                        <a:effectLst/>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Individual/HUF</a:t>
                      </a:r>
                      <a:endParaRPr lang="en-IN" sz="1400" kern="1200" dirty="0">
                        <a:solidFill>
                          <a:schemeClr val="tx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 </a:t>
                      </a:r>
                      <a:r>
                        <a:rPr lang="en-IN" sz="1400" kern="1200" dirty="0" smtClean="0">
                          <a:solidFill>
                            <a:schemeClr val="tx1"/>
                          </a:solidFill>
                          <a:effectLst/>
                          <a:latin typeface="+mn-lt"/>
                          <a:ea typeface="+mn-ea"/>
                          <a:cs typeface="+mn-cs"/>
                        </a:rPr>
                        <a:t>1. PGBP:-Presumptive income u/s 44AD or        44AE</a:t>
                      </a:r>
                      <a:r>
                        <a:rPr lang="en-IN" sz="1400" kern="1200" baseline="0" dirty="0" smtClean="0">
                          <a:solidFill>
                            <a:schemeClr val="tx1"/>
                          </a:solidFill>
                          <a:effectLst/>
                          <a:latin typeface="+mn-lt"/>
                          <a:ea typeface="+mn-ea"/>
                          <a:cs typeface="+mn-cs"/>
                        </a:rPr>
                        <a:t> </a:t>
                      </a:r>
                      <a:endParaRPr lang="en-IN" sz="14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2. Salary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3. More than one House Property –B/F Losses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4. Other Sources – B/F Losses </a:t>
                      </a:r>
                    </a:p>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5. Capital Gains </a:t>
                      </a:r>
                      <a:endParaRPr lang="en-IN" sz="1400" kern="1200" dirty="0">
                        <a:solidFill>
                          <a:schemeClr val="tx1"/>
                        </a:solidFill>
                        <a:effectLst/>
                        <a:latin typeface="+mn-lt"/>
                        <a:ea typeface="+mn-ea"/>
                        <a:cs typeface="+mn-cs"/>
                      </a:endParaRPr>
                    </a:p>
                  </a:txBody>
                  <a:tcPr/>
                </a:tc>
              </a:tr>
              <a:tr h="10739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ITR-5</a:t>
                      </a:r>
                      <a:endParaRPr lang="en-IN" sz="1400" kern="1200" dirty="0">
                        <a:solidFill>
                          <a:schemeClr val="tx1"/>
                        </a:solidFill>
                        <a:effectLst/>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Firm/AOP/BOI/Local Authority/ Artificial Juridical Person</a:t>
                      </a:r>
                      <a:endParaRPr lang="en-IN" sz="1400" kern="1200" dirty="0">
                        <a:solidFill>
                          <a:schemeClr val="tx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Any Income</a:t>
                      </a:r>
                      <a:endParaRPr lang="en-IN" sz="1400" kern="1200" dirty="0">
                        <a:solidFill>
                          <a:schemeClr val="tx1"/>
                        </a:solidFill>
                        <a:effectLst/>
                        <a:latin typeface="+mn-lt"/>
                        <a:ea typeface="+mn-ea"/>
                        <a:cs typeface="+mn-cs"/>
                      </a:endParaRPr>
                    </a:p>
                  </a:txBody>
                  <a:tcPr/>
                </a:tc>
              </a:tr>
              <a:tr h="10739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ITR-6</a:t>
                      </a:r>
                      <a:endParaRPr lang="en-IN" sz="1400" kern="1200" dirty="0">
                        <a:solidFill>
                          <a:schemeClr val="tx1"/>
                        </a:solidFill>
                        <a:effectLst/>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Company ( Private Ltd. &amp; Public Ltd.)</a:t>
                      </a:r>
                      <a:endParaRPr lang="en-IN" sz="1400" kern="1200" dirty="0">
                        <a:solidFill>
                          <a:schemeClr val="tx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Any Income</a:t>
                      </a:r>
                      <a:endParaRPr lang="en-IN" sz="1400" kern="1200" dirty="0">
                        <a:solidFill>
                          <a:schemeClr val="tx1"/>
                        </a:solidFill>
                        <a:effectLst/>
                        <a:latin typeface="+mn-lt"/>
                        <a:ea typeface="+mn-ea"/>
                        <a:cs typeface="+mn-cs"/>
                      </a:endParaRPr>
                    </a:p>
                  </a:txBody>
                  <a:tcPr/>
                </a:tc>
              </a:tr>
              <a:tr h="10739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ITR-7</a:t>
                      </a:r>
                      <a:endParaRPr lang="en-IN" sz="1400" kern="1200" dirty="0">
                        <a:solidFill>
                          <a:schemeClr val="tx1"/>
                        </a:solidFill>
                        <a:effectLst/>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Trust/Political Party/Institutions/college</a:t>
                      </a:r>
                      <a:endParaRPr lang="en-IN" sz="1400" kern="1200" dirty="0">
                        <a:solidFill>
                          <a:schemeClr val="tx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kern="1200" dirty="0" smtClean="0">
                          <a:solidFill>
                            <a:schemeClr val="tx1"/>
                          </a:solidFill>
                          <a:effectLst/>
                          <a:latin typeface="+mn-lt"/>
                          <a:ea typeface="+mn-ea"/>
                          <a:cs typeface="+mn-cs"/>
                        </a:rPr>
                        <a:t>Any Income</a:t>
                      </a:r>
                      <a:endParaRPr lang="en-IN" sz="1400" kern="1200" dirty="0">
                        <a:solidFill>
                          <a:schemeClr val="tx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3812413056"/>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008112"/>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Overview of E-Filing</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79512" y="1124744"/>
            <a:ext cx="5256584" cy="5544616"/>
          </a:xfrm>
        </p:spPr>
        <p:txBody>
          <a:bodyPr>
            <a:normAutofit fontScale="92500" lnSpcReduction="10000"/>
          </a:bodyPr>
          <a:lstStyle/>
          <a:p>
            <a:pPr algn="just"/>
            <a:r>
              <a:rPr lang="en-US" sz="2400" dirty="0"/>
              <a:t>E-filing website has become much more user friendly now. So many new features are added for increasing transparency. The first step for using income tax e-filing website is to register with it. Registration process is simple process just like creating an email account. </a:t>
            </a:r>
          </a:p>
          <a:p>
            <a:pPr algn="just"/>
            <a:r>
              <a:rPr lang="en-US" sz="2400" dirty="0"/>
              <a:t>To register for the first time, </a:t>
            </a:r>
          </a:p>
          <a:p>
            <a:pPr algn="just"/>
            <a:r>
              <a:rPr lang="en-US" sz="2400" dirty="0"/>
              <a:t>Click on the “Register Yourself” button located on top right part of the website home screen.</a:t>
            </a:r>
          </a:p>
          <a:p>
            <a:pPr algn="just"/>
            <a:r>
              <a:rPr lang="en-US" sz="2400" dirty="0"/>
              <a:t>Select the user type, e.g. Individual, HUF, Company, etc. </a:t>
            </a:r>
          </a:p>
          <a:p>
            <a:pPr algn="just"/>
            <a:r>
              <a:rPr lang="en-US" sz="2400" dirty="0"/>
              <a:t>Fill in the required information like PAN, Name, Email ID, Mobile No, etc. </a:t>
            </a:r>
          </a:p>
          <a:p>
            <a:pPr algn="just"/>
            <a:r>
              <a:rPr lang="en-US" sz="2400" dirty="0"/>
              <a:t>Save the information.</a:t>
            </a:r>
          </a:p>
          <a:p>
            <a:endParaRPr lang="en-IN" sz="2400" dirty="0"/>
          </a:p>
        </p:txBody>
      </p:sp>
      <p:pic>
        <p:nvPicPr>
          <p:cNvPr id="5123" name="Picture 3" descr="C:\Users\RONALDO\Pictures\20-1434783097-tax-investment-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1880" y="1340768"/>
            <a:ext cx="3424616"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617593"/>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circle(in)">
                                      <p:cBhvr>
                                        <p:cTn id="7"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25760"/>
            <a:ext cx="8712968" cy="1143000"/>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Services offered by E-Filing Website</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80927" y="1222748"/>
            <a:ext cx="3698985" cy="5158580"/>
          </a:xfrm>
        </p:spPr>
        <p:txBody>
          <a:bodyPr>
            <a:normAutofit lnSpcReduction="10000"/>
          </a:bodyPr>
          <a:lstStyle/>
          <a:p>
            <a:pPr marL="285750" indent="-285750" algn="just">
              <a:defRPr/>
            </a:pPr>
            <a:r>
              <a:rPr lang="en-US" sz="2200" dirty="0"/>
              <a:t>Submit returns/ forms</a:t>
            </a:r>
          </a:p>
          <a:p>
            <a:pPr marL="285750" indent="-285750" algn="just">
              <a:defRPr/>
            </a:pPr>
            <a:r>
              <a:rPr lang="en-US" sz="2200" dirty="0"/>
              <a:t>View Form 26AS (Tax Credit)</a:t>
            </a:r>
          </a:p>
          <a:p>
            <a:pPr marL="285750" indent="-285750" algn="just">
              <a:defRPr/>
            </a:pPr>
            <a:r>
              <a:rPr lang="en-US" sz="2200" dirty="0"/>
              <a:t>Check the details of outstanding tax</a:t>
            </a:r>
          </a:p>
          <a:p>
            <a:pPr algn="just">
              <a:defRPr/>
            </a:pPr>
            <a:r>
              <a:rPr lang="en-US" sz="2200" dirty="0"/>
              <a:t> demand </a:t>
            </a:r>
          </a:p>
          <a:p>
            <a:pPr marL="285750" indent="-285750" algn="just">
              <a:defRPr/>
            </a:pPr>
            <a:r>
              <a:rPr lang="en-US" sz="2200" dirty="0"/>
              <a:t>Check ITR-V receipt status </a:t>
            </a:r>
          </a:p>
          <a:p>
            <a:pPr marL="285750" indent="-285750" algn="just">
              <a:defRPr/>
            </a:pPr>
            <a:r>
              <a:rPr lang="en-US" sz="2200" dirty="0"/>
              <a:t>Check CPC Refund Status </a:t>
            </a:r>
          </a:p>
          <a:p>
            <a:pPr marL="285750" indent="-285750" algn="just">
              <a:defRPr/>
            </a:pPr>
            <a:r>
              <a:rPr lang="en-US" sz="2200" dirty="0"/>
              <a:t>Check rectification status </a:t>
            </a:r>
          </a:p>
          <a:p>
            <a:pPr marL="285750" indent="-285750" algn="just">
              <a:defRPr/>
            </a:pPr>
            <a:r>
              <a:rPr lang="en-US" sz="2200" dirty="0"/>
              <a:t>Know your jurisdictional A.O.</a:t>
            </a:r>
          </a:p>
          <a:p>
            <a:pPr marL="285750" indent="-285750" algn="just">
              <a:defRPr/>
            </a:pPr>
            <a:r>
              <a:rPr lang="en-US" sz="2200" dirty="0"/>
              <a:t>Know your PAN</a:t>
            </a:r>
          </a:p>
          <a:p>
            <a:pPr marL="285750" indent="-285750" algn="just">
              <a:defRPr/>
            </a:pPr>
            <a:r>
              <a:rPr lang="en-US" sz="2200" dirty="0"/>
              <a:t>Know your TAN</a:t>
            </a:r>
          </a:p>
          <a:p>
            <a:pPr marL="285750" indent="-285750" algn="just">
              <a:defRPr/>
            </a:pPr>
            <a:r>
              <a:rPr lang="en-US" sz="2200" dirty="0"/>
              <a:t>Apply online for PAN / TAN</a:t>
            </a:r>
          </a:p>
          <a:p>
            <a:pPr marL="285750" indent="-285750" algn="just">
              <a:defRPr/>
            </a:pPr>
            <a:r>
              <a:rPr lang="en-US" sz="2200" dirty="0"/>
              <a:t>E-pay taxes </a:t>
            </a:r>
          </a:p>
          <a:p>
            <a:endParaRPr lang="en-IN" sz="2200" dirty="0"/>
          </a:p>
        </p:txBody>
      </p:sp>
      <p:pic>
        <p:nvPicPr>
          <p:cNvPr id="5" name="Picture 2" descr="C:\Users\RONALDO\Pictures\E-filingITR_2503945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1340768"/>
            <a:ext cx="5184576"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311984"/>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style>
          <a:lnRef idx="0">
            <a:scrgbClr r="0" g="0" b="0"/>
          </a:lnRef>
          <a:fillRef idx="1003">
            <a:schemeClr val="dk2"/>
          </a:fillRef>
          <a:effectRef idx="0">
            <a:scrgbClr r="0" g="0" b="0"/>
          </a:effectRef>
          <a:fontRef idx="major"/>
        </p:style>
        <p:txBody>
          <a:bodyPr vert="horz" lIns="91440" tIns="45720" rIns="91440" bIns="45720" rtlCol="0" anchor="ctr">
            <a:normAutofit fontScale="90000"/>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What is Digital Signature Certificate ?</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79512" y="1412776"/>
            <a:ext cx="8712968" cy="3312368"/>
          </a:xfrm>
        </p:spPr>
        <p:txBody>
          <a:bodyPr>
            <a:normAutofit fontScale="92500" lnSpcReduction="20000"/>
          </a:bodyPr>
          <a:lstStyle/>
          <a:p>
            <a:pPr algn="just">
              <a:defRPr/>
            </a:pPr>
            <a:r>
              <a:rPr lang="en-US" sz="2400" dirty="0"/>
              <a:t>Digital Signature Certificates (DSC) are the digital equivalent (that is electronic format) of physical or paper </a:t>
            </a:r>
            <a:r>
              <a:rPr lang="en-US" sz="2400" dirty="0" smtClean="0"/>
              <a:t>certificates. </a:t>
            </a:r>
          </a:p>
          <a:p>
            <a:pPr algn="just">
              <a:defRPr/>
            </a:pPr>
            <a:r>
              <a:rPr lang="en-US" sz="2400" dirty="0" smtClean="0"/>
              <a:t>a digital certificate can be presented electronically to prove your identity, to access information or services on the Internet or to sign certain documents digitally.</a:t>
            </a:r>
          </a:p>
          <a:p>
            <a:pPr algn="just">
              <a:defRPr/>
            </a:pPr>
            <a:r>
              <a:rPr lang="en-US" sz="2400" dirty="0" smtClean="0"/>
              <a:t>A licensed Certifying Authority (CA) issues Digital Signature.</a:t>
            </a:r>
          </a:p>
          <a:p>
            <a:pPr algn="just">
              <a:defRPr/>
            </a:pPr>
            <a:r>
              <a:rPr lang="en-US" sz="2400" dirty="0" smtClean="0"/>
              <a:t>The different types of DSC</a:t>
            </a:r>
          </a:p>
          <a:p>
            <a:pPr marL="0" indent="0" algn="just">
              <a:buNone/>
              <a:defRPr/>
            </a:pPr>
            <a:r>
              <a:rPr lang="en-US" sz="2400" dirty="0"/>
              <a:t> </a:t>
            </a:r>
            <a:r>
              <a:rPr lang="en-US" sz="2400" dirty="0" smtClean="0"/>
              <a:t>    are : Class 2 &amp; Class 3</a:t>
            </a:r>
            <a:r>
              <a:rPr lang="en-IN" sz="2400" dirty="0" smtClean="0"/>
              <a:t>.</a:t>
            </a:r>
          </a:p>
          <a:p>
            <a:pPr algn="just">
              <a:defRPr/>
            </a:pPr>
            <a:r>
              <a:rPr lang="en-US" sz="2400" dirty="0" smtClean="0"/>
              <a:t>Digital Signatures are legally</a:t>
            </a:r>
          </a:p>
          <a:p>
            <a:pPr marL="0" indent="0" algn="just">
              <a:buNone/>
              <a:defRPr/>
            </a:pPr>
            <a:r>
              <a:rPr lang="en-US" sz="2400" dirty="0"/>
              <a:t> </a:t>
            </a:r>
            <a:r>
              <a:rPr lang="en-US" sz="2400" dirty="0" smtClean="0"/>
              <a:t>    admissible in a court of law.</a:t>
            </a:r>
          </a:p>
        </p:txBody>
      </p:sp>
      <p:pic>
        <p:nvPicPr>
          <p:cNvPr id="7170" name="Picture 2" descr="C:\Users\RONALDO\Pictures\digital signatu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3717032"/>
            <a:ext cx="4752528"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858125"/>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ircle(in)">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435280" cy="1008112"/>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Steps &amp; Types for Filing ITR</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8194" name="Picture 2" descr="C:\Users\RONALDO\Pictures\eFiling of Income Tax retur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85292"/>
            <a:ext cx="8712968" cy="5484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586880"/>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circle(in)">
                                      <p:cBhvr>
                                        <p:cTn id="7"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856984" cy="936104"/>
          </a:xfrm>
        </p:spPr>
        <p:style>
          <a:lnRef idx="0">
            <a:scrgbClr r="0" g="0" b="0"/>
          </a:lnRef>
          <a:fillRef idx="1003">
            <a:schemeClr val="dk2"/>
          </a:fillRef>
          <a:effectRef idx="0">
            <a:scrgbClr r="0" g="0" b="0"/>
          </a:effectRef>
          <a:fontRef idx="major"/>
        </p:style>
        <p:txBody>
          <a:bodyPr vert="horz" lIns="91440" tIns="45720" rIns="91440" bIns="45720" rtlCol="0" anchor="ctr">
            <a:normAutofit fontScale="90000"/>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Steps for Uploading Income Tax Return</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79512" y="1052736"/>
            <a:ext cx="8856984" cy="3888432"/>
          </a:xfrm>
        </p:spPr>
        <p:txBody>
          <a:bodyPr>
            <a:normAutofit lnSpcReduction="10000"/>
          </a:bodyPr>
          <a:lstStyle/>
          <a:p>
            <a:pPr algn="just">
              <a:lnSpc>
                <a:spcPct val="80000"/>
              </a:lnSpc>
              <a:defRPr/>
            </a:pPr>
            <a:r>
              <a:rPr lang="en-US" sz="2200" dirty="0"/>
              <a:t>On homepage, GO TO 'Downloads' section and select applicable Income Tax Return Form of the relevant Assessment Year</a:t>
            </a:r>
          </a:p>
          <a:p>
            <a:pPr algn="just">
              <a:lnSpc>
                <a:spcPct val="80000"/>
              </a:lnSpc>
              <a:defRPr/>
            </a:pPr>
            <a:r>
              <a:rPr lang="en-US" sz="2200" dirty="0"/>
              <a:t>Download the excel or Java utility of the Income Tax Return (ITR). </a:t>
            </a:r>
          </a:p>
          <a:p>
            <a:pPr algn="just">
              <a:lnSpc>
                <a:spcPct val="80000"/>
              </a:lnSpc>
              <a:defRPr/>
            </a:pPr>
            <a:r>
              <a:rPr lang="en-US" sz="2200" dirty="0"/>
              <a:t>Fill the excel or Java utility and Validate.</a:t>
            </a:r>
          </a:p>
          <a:p>
            <a:pPr algn="just">
              <a:lnSpc>
                <a:spcPct val="80000"/>
              </a:lnSpc>
              <a:defRPr/>
            </a:pPr>
            <a:r>
              <a:rPr lang="en-US" sz="2200" dirty="0"/>
              <a:t>Generate an XML file and save.</a:t>
            </a:r>
          </a:p>
          <a:p>
            <a:pPr algn="just">
              <a:lnSpc>
                <a:spcPct val="80000"/>
              </a:lnSpc>
              <a:defRPr/>
            </a:pPr>
            <a:r>
              <a:rPr lang="en-US" sz="2200" dirty="0"/>
              <a:t>LOGIN to e-Filing application and GO TO --&gt; e-File --&gt; Upload Return</a:t>
            </a:r>
            <a:r>
              <a:rPr lang="en-US" sz="2200" dirty="0" smtClean="0"/>
              <a:t>.</a:t>
            </a:r>
          </a:p>
          <a:p>
            <a:pPr algn="just">
              <a:lnSpc>
                <a:spcPct val="80000"/>
              </a:lnSpc>
              <a:defRPr/>
            </a:pPr>
            <a:r>
              <a:rPr lang="en-US" sz="2200" dirty="0"/>
              <a:t>Select the Income Tax Return Form and the Assessment Year.</a:t>
            </a:r>
          </a:p>
          <a:p>
            <a:pPr algn="just">
              <a:lnSpc>
                <a:spcPct val="80000"/>
              </a:lnSpc>
              <a:defRPr/>
            </a:pPr>
            <a:r>
              <a:rPr lang="en-US" sz="2200" dirty="0"/>
              <a:t>Browse and Select the XML file.</a:t>
            </a:r>
          </a:p>
          <a:p>
            <a:pPr algn="just">
              <a:lnSpc>
                <a:spcPct val="80000"/>
              </a:lnSpc>
              <a:defRPr/>
            </a:pPr>
            <a:r>
              <a:rPr lang="en-US" sz="2200" dirty="0"/>
              <a:t>Upload Digital Signature Certificate, if available and applicable.</a:t>
            </a:r>
          </a:p>
          <a:p>
            <a:pPr algn="just">
              <a:lnSpc>
                <a:spcPct val="80000"/>
              </a:lnSpc>
              <a:defRPr/>
            </a:pPr>
            <a:r>
              <a:rPr lang="en-US" sz="2200" dirty="0"/>
              <a:t>Click 'SUBMIT'.</a:t>
            </a:r>
          </a:p>
          <a:p>
            <a:pPr algn="just">
              <a:lnSpc>
                <a:spcPct val="80000"/>
              </a:lnSpc>
              <a:defRPr/>
            </a:pPr>
            <a:r>
              <a:rPr lang="en-US" sz="2200" dirty="0"/>
              <a:t>On successful upload, Acknowledgement details would be displayed. Click on the link to view or generate a printout of Acknowledgement/ITR-V Form.</a:t>
            </a:r>
          </a:p>
          <a:p>
            <a:pPr algn="just">
              <a:lnSpc>
                <a:spcPct val="80000"/>
              </a:lnSpc>
              <a:defRPr/>
            </a:pPr>
            <a:endParaRPr lang="en-IN" sz="2200" dirty="0"/>
          </a:p>
        </p:txBody>
      </p:sp>
      <p:pic>
        <p:nvPicPr>
          <p:cNvPr id="9218" name="Picture 2" descr="C:\Users\RONALDO\Pictures\Let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581128"/>
            <a:ext cx="5976664" cy="2117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065824"/>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circle(in)">
                                      <p:cBhvr>
                                        <p:cTn id="7"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E-Filing With DSC</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323527" y="1412776"/>
            <a:ext cx="4251983" cy="4968552"/>
          </a:xfrm>
        </p:spPr>
        <p:txBody>
          <a:bodyPr>
            <a:normAutofit/>
          </a:bodyPr>
          <a:lstStyle/>
          <a:p>
            <a:pPr marL="0" indent="0" algn="just">
              <a:buNone/>
              <a:defRPr/>
            </a:pPr>
            <a:r>
              <a:rPr lang="en-US" sz="2200" dirty="0"/>
              <a:t>Here, there is no need of </a:t>
            </a:r>
            <a:r>
              <a:rPr lang="en-US" sz="2200" dirty="0" smtClean="0"/>
              <a:t>sending ITR-V </a:t>
            </a:r>
            <a:r>
              <a:rPr lang="en-US" sz="2200" dirty="0"/>
              <a:t>acknowledgement to CPC, Bengaluru as the return is signed by the assessee digitally. While uploading income tax return, a question is asked as “Do you want to digitally sign ? ”. Answer to this question must be set to “YES” to upload the return with digital signature certificate.  </a:t>
            </a:r>
          </a:p>
          <a:p>
            <a:pPr marL="0" indent="0" algn="just">
              <a:buNone/>
              <a:defRPr/>
            </a:pPr>
            <a:endParaRPr lang="en-US" sz="2200" dirty="0"/>
          </a:p>
          <a:p>
            <a:endParaRPr lang="en-IN" sz="2200" dirty="0"/>
          </a:p>
        </p:txBody>
      </p:sp>
      <p:pic>
        <p:nvPicPr>
          <p:cNvPr id="10242" name="Picture 2" descr="C:\Users\RONALDO\Pictures\digital-signature-contract-management-software cop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1" y="1340768"/>
            <a:ext cx="4251982"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0868412"/>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circle(in)">
                                      <p:cBhvr>
                                        <p:cTn id="7" dur="2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760"/>
            <a:ext cx="8229600" cy="926976"/>
          </a:xfrm>
        </p:spPr>
        <p:txBody>
          <a:bodyPr/>
          <a:lstStyle/>
          <a:p>
            <a:r>
              <a:rPr lang="en-US" dirty="0"/>
              <a:t>Index</a:t>
            </a:r>
            <a:r>
              <a:rPr lang="en-US" dirty="0" smtClean="0"/>
              <a:t>	</a:t>
            </a:r>
            <a:endParaRPr lang="en-IN" dirty="0"/>
          </a:p>
        </p:txBody>
      </p:sp>
      <p:sp>
        <p:nvSpPr>
          <p:cNvPr id="3" name="Content Placeholder 2"/>
          <p:cNvSpPr>
            <a:spLocks noGrp="1"/>
          </p:cNvSpPr>
          <p:nvPr>
            <p:ph idx="1"/>
          </p:nvPr>
        </p:nvSpPr>
        <p:spPr>
          <a:xfrm>
            <a:off x="683568" y="908720"/>
            <a:ext cx="7848872" cy="5832648"/>
          </a:xfrm>
        </p:spPr>
        <p:txBody>
          <a:bodyPr>
            <a:normAutofit/>
          </a:bodyPr>
          <a:lstStyle/>
          <a:p>
            <a:pPr marL="0" indent="0">
              <a:buNone/>
            </a:pPr>
            <a:r>
              <a:rPr lang="en-US" b="1" u="sng" dirty="0"/>
              <a:t>Contents</a:t>
            </a:r>
          </a:p>
          <a:p>
            <a:r>
              <a:rPr lang="en-US" sz="2000" dirty="0">
                <a:hlinkClick r:id="rId2" action="ppaction://hlinksldjump"/>
              </a:rPr>
              <a:t>Introduction</a:t>
            </a:r>
            <a:endParaRPr lang="en-US" sz="2000" dirty="0"/>
          </a:p>
          <a:p>
            <a:r>
              <a:rPr lang="en-US" sz="2000" dirty="0">
                <a:hlinkClick r:id="rId3" action="ppaction://hlinksldjump"/>
              </a:rPr>
              <a:t>What is E-Filing</a:t>
            </a:r>
            <a:endParaRPr lang="en-US" sz="2000" dirty="0"/>
          </a:p>
          <a:p>
            <a:r>
              <a:rPr lang="en-US" sz="2000" dirty="0">
                <a:hlinkClick r:id="rId4" action="ppaction://hlinksldjump"/>
              </a:rPr>
              <a:t>Benefits of Filing Tax Returns Online</a:t>
            </a:r>
            <a:endParaRPr lang="en-US" sz="2000" dirty="0"/>
          </a:p>
          <a:p>
            <a:r>
              <a:rPr lang="en-US" sz="2000" dirty="0">
                <a:hlinkClick r:id="rId5" action="ppaction://hlinksldjump"/>
              </a:rPr>
              <a:t>Difference Between E-Filing &amp; Paper Filing</a:t>
            </a:r>
            <a:endParaRPr lang="en-US" sz="2000" dirty="0"/>
          </a:p>
          <a:p>
            <a:r>
              <a:rPr lang="en-US" sz="2000" dirty="0">
                <a:hlinkClick r:id="rId6" action="ppaction://hlinksldjump"/>
              </a:rPr>
              <a:t>Common E-Filing Process</a:t>
            </a:r>
            <a:endParaRPr lang="en-US" sz="2000" dirty="0"/>
          </a:p>
          <a:p>
            <a:r>
              <a:rPr lang="en-US" sz="2000" dirty="0">
                <a:hlinkClick r:id="rId7" action="ppaction://hlinksldjump"/>
              </a:rPr>
              <a:t>Mandatory E-Filing of ITR for AY </a:t>
            </a:r>
            <a:r>
              <a:rPr lang="en-US" sz="2000" dirty="0" smtClean="0">
                <a:hlinkClick r:id="rId7" action="ppaction://hlinksldjump"/>
              </a:rPr>
              <a:t>2015-16</a:t>
            </a:r>
            <a:endParaRPr lang="en-US" sz="2000" dirty="0" smtClean="0"/>
          </a:p>
          <a:p>
            <a:r>
              <a:rPr lang="en-US" sz="2000" dirty="0" smtClean="0"/>
              <a:t>Income Tax E-Filing</a:t>
            </a:r>
          </a:p>
          <a:p>
            <a:pPr lvl="1">
              <a:buFont typeface="Wingdings" pitchFamily="2" charset="2"/>
              <a:buChar char="Ø"/>
            </a:pPr>
            <a:r>
              <a:rPr lang="en-US" sz="2000" dirty="0">
                <a:hlinkClick r:id="rId8" action="ppaction://hlinksldjump"/>
              </a:rPr>
              <a:t>ITR Forms for Individual/HUFs</a:t>
            </a:r>
            <a:endParaRPr lang="en-US" sz="2000" dirty="0"/>
          </a:p>
          <a:p>
            <a:pPr lvl="1">
              <a:buFont typeface="Wingdings" pitchFamily="2" charset="2"/>
              <a:buChar char="Ø"/>
            </a:pPr>
            <a:r>
              <a:rPr lang="en-US" sz="2000" dirty="0">
                <a:hlinkClick r:id="rId9" action="ppaction://hlinksldjump"/>
              </a:rPr>
              <a:t>ITR Forms for other than Individual/HUFs</a:t>
            </a:r>
            <a:endParaRPr lang="en-US" sz="2000" dirty="0"/>
          </a:p>
          <a:p>
            <a:r>
              <a:rPr lang="en-US" sz="2000" dirty="0" smtClean="0"/>
              <a:t>List of Income Tax Returns</a:t>
            </a:r>
          </a:p>
          <a:p>
            <a:pPr lvl="1">
              <a:buFont typeface="Wingdings" pitchFamily="2" charset="2"/>
              <a:buChar char="Ø"/>
            </a:pPr>
            <a:r>
              <a:rPr lang="en-US" sz="2000" dirty="0">
                <a:hlinkClick r:id="rId10" action="ppaction://hlinksldjump"/>
              </a:rPr>
              <a:t>ITR 1 To ITR 4</a:t>
            </a:r>
            <a:endParaRPr lang="en-US" sz="2000" dirty="0"/>
          </a:p>
          <a:p>
            <a:pPr lvl="1">
              <a:buFont typeface="Wingdings" pitchFamily="2" charset="2"/>
              <a:buChar char="Ø"/>
            </a:pPr>
            <a:r>
              <a:rPr lang="en-US" sz="2000" dirty="0">
                <a:hlinkClick r:id="rId11" action="ppaction://hlinksldjump"/>
              </a:rPr>
              <a:t>ITR 4S To ITR </a:t>
            </a:r>
            <a:r>
              <a:rPr lang="en-US" sz="2000" dirty="0" smtClean="0">
                <a:hlinkClick r:id="rId11" action="ppaction://hlinksldjump"/>
              </a:rPr>
              <a:t>7</a:t>
            </a:r>
            <a:endParaRPr lang="en-US" sz="2000" dirty="0"/>
          </a:p>
          <a:p>
            <a:r>
              <a:rPr lang="en-US" sz="2000" dirty="0">
                <a:hlinkClick r:id="rId12" action="ppaction://hlinksldjump"/>
              </a:rPr>
              <a:t>Overview of E-Filing</a:t>
            </a:r>
            <a:endParaRPr lang="en-US" sz="2000" dirty="0"/>
          </a:p>
          <a:p>
            <a:r>
              <a:rPr lang="en-US" sz="2000" dirty="0">
                <a:hlinkClick r:id="rId13" action="ppaction://hlinksldjump"/>
              </a:rPr>
              <a:t>Services offered by E-Filing Website</a:t>
            </a:r>
            <a:endParaRPr lang="en-US" sz="2000" dirty="0"/>
          </a:p>
          <a:p>
            <a:endParaRPr lang="en-US" sz="2400" dirty="0"/>
          </a:p>
          <a:p>
            <a:endParaRPr lang="en-US" sz="2400" dirty="0"/>
          </a:p>
          <a:p>
            <a:endParaRPr lang="en-IN" sz="2400" dirty="0"/>
          </a:p>
        </p:txBody>
      </p:sp>
    </p:spTree>
    <p:extLst>
      <p:ext uri="{BB962C8B-B14F-4D97-AF65-F5344CB8AC3E}">
        <p14:creationId xmlns:p14="http://schemas.microsoft.com/office/powerpoint/2010/main" val="3644270831"/>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E-Filing Without DSC</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07504" y="1340768"/>
            <a:ext cx="6120680" cy="5328592"/>
          </a:xfrm>
        </p:spPr>
        <p:txBody>
          <a:bodyPr>
            <a:noAutofit/>
          </a:bodyPr>
          <a:lstStyle/>
          <a:p>
            <a:pPr algn="just"/>
            <a:r>
              <a:rPr lang="en-US" sz="2200" dirty="0"/>
              <a:t>The process of e-filing remains the same in both the case, with digital signature and without digital signature, except one additional step. </a:t>
            </a:r>
            <a:endParaRPr lang="en-US" sz="2200" dirty="0" smtClean="0"/>
          </a:p>
          <a:p>
            <a:pPr algn="just"/>
            <a:r>
              <a:rPr lang="en-US" sz="2200" dirty="0" smtClean="0"/>
              <a:t>E-filing </a:t>
            </a:r>
            <a:r>
              <a:rPr lang="en-US" sz="2200" dirty="0"/>
              <a:t>without Digital Signature </a:t>
            </a:r>
            <a:r>
              <a:rPr lang="en-US" sz="2200" dirty="0" smtClean="0"/>
              <a:t>Certificate </a:t>
            </a:r>
            <a:r>
              <a:rPr lang="en-US" sz="2200" dirty="0"/>
              <a:t>requires one more step of sending the acknowledgement to CPC at Bengaluru. </a:t>
            </a:r>
            <a:endParaRPr lang="en-US" sz="2200" dirty="0" smtClean="0"/>
          </a:p>
          <a:p>
            <a:pPr algn="just"/>
            <a:r>
              <a:rPr lang="en-US" sz="2200" dirty="0" smtClean="0"/>
              <a:t>After </a:t>
            </a:r>
            <a:r>
              <a:rPr lang="en-US" sz="2200" dirty="0"/>
              <a:t>successful upload of income tax return, assesse has to take a printout of ITR-V, acknowledgement of income tax return, sign it and send it to Central Processing Centre at Bengaluru to complete the return filing process. </a:t>
            </a:r>
            <a:endParaRPr lang="en-US" sz="2200" dirty="0" smtClean="0"/>
          </a:p>
          <a:p>
            <a:pPr algn="just"/>
            <a:r>
              <a:rPr lang="en-US" sz="2200" dirty="0" smtClean="0"/>
              <a:t>This </a:t>
            </a:r>
            <a:r>
              <a:rPr lang="en-US" sz="2200" dirty="0"/>
              <a:t>signed acknowledgement must reach Central Processing Centre within 120 days of uploading the return. </a:t>
            </a:r>
          </a:p>
          <a:p>
            <a:endParaRPr lang="en-IN" sz="2200" dirty="0"/>
          </a:p>
        </p:txBody>
      </p:sp>
      <p:pic>
        <p:nvPicPr>
          <p:cNvPr id="11266" name="Picture 2" descr="C:\Users\RONALDO\Pictures\M_Id_269868_Tax_retur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1340768"/>
            <a:ext cx="2808312"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1133484"/>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circle(in)">
                                      <p:cBhvr>
                                        <p:cTn id="7"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Registration of DSC</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07504" y="1340768"/>
            <a:ext cx="3178696" cy="4709119"/>
          </a:xfrm>
        </p:spPr>
        <p:txBody>
          <a:bodyPr>
            <a:normAutofit/>
          </a:bodyPr>
          <a:lstStyle/>
          <a:p>
            <a:pPr algn="just">
              <a:defRPr/>
            </a:pPr>
            <a:r>
              <a:rPr lang="en-US" sz="2200" dirty="0"/>
              <a:t>This is an activity to be performed before uploading the income tax return with digital signature certificate. </a:t>
            </a:r>
          </a:p>
          <a:p>
            <a:pPr algn="just">
              <a:defRPr/>
            </a:pPr>
            <a:r>
              <a:rPr lang="en-US" sz="2200" dirty="0"/>
              <a:t>Path : Profile Settings &gt; Register Digital Signature Certificate.</a:t>
            </a:r>
          </a:p>
          <a:p>
            <a:pPr algn="just">
              <a:defRPr/>
            </a:pPr>
            <a:r>
              <a:rPr lang="en-US" sz="2200" dirty="0"/>
              <a:t>Select appropriate option and submit. </a:t>
            </a:r>
          </a:p>
          <a:p>
            <a:pPr marL="0" indent="0">
              <a:buNone/>
            </a:pPr>
            <a:endParaRPr lang="en-IN" sz="2200" dirty="0"/>
          </a:p>
        </p:txBody>
      </p:sp>
      <p:pic>
        <p:nvPicPr>
          <p:cNvPr id="12290" name="Picture 2" descr="C:\Users\RONALDO\Pictures\forget-PW-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484784"/>
            <a:ext cx="5582022" cy="33843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5159374"/>
            <a:ext cx="6213698" cy="1437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9322215"/>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circle(in)">
                                      <p:cBhvr>
                                        <p:cTn id="12"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5760"/>
            <a:ext cx="8784976" cy="998984"/>
          </a:xfrm>
        </p:spPr>
        <p:style>
          <a:lnRef idx="0">
            <a:scrgbClr r="0" g="0" b="0"/>
          </a:lnRef>
          <a:fillRef idx="1003">
            <a:schemeClr val="dk2"/>
          </a:fillRef>
          <a:effectRef idx="0">
            <a:scrgbClr r="0" g="0" b="0"/>
          </a:effectRef>
          <a:fontRef idx="major"/>
        </p:style>
        <p:txBody>
          <a:bodyPr vert="horz" lIns="91440" tIns="45720" rIns="91440" bIns="45720" rtlCol="0" anchor="ctr">
            <a:normAutofit fontScale="90000"/>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Preparation &amp; Submission of ITR-1 Online</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3314" name="Picture 2" descr="C:\Users\RONALDO\Pictures\41303itr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4652698"/>
            <a:ext cx="3168352" cy="216773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13184" y="1124744"/>
            <a:ext cx="8075240" cy="4176464"/>
          </a:xfrm>
        </p:spPr>
        <p:txBody>
          <a:bodyPr>
            <a:normAutofit lnSpcReduction="10000"/>
          </a:bodyPr>
          <a:lstStyle/>
          <a:p>
            <a:pPr marL="0" indent="0">
              <a:buFont typeface="Arial" charset="0"/>
              <a:buNone/>
            </a:pPr>
            <a:r>
              <a:rPr lang="en-US" sz="2200" dirty="0"/>
              <a:t>The taxpayer has the option of submitting ITR 1 by way of Uploading XML OR by Online submission</a:t>
            </a:r>
          </a:p>
          <a:p>
            <a:pPr marL="0" indent="0">
              <a:buFont typeface="Arial" charset="0"/>
              <a:buNone/>
            </a:pPr>
            <a:endParaRPr lang="en-US" sz="2200" dirty="0"/>
          </a:p>
          <a:p>
            <a:pPr marL="0" indent="0">
              <a:buFont typeface="Arial" charset="0"/>
              <a:buNone/>
            </a:pPr>
            <a:r>
              <a:rPr lang="en-US" sz="2200" dirty="0"/>
              <a:t>Step 1: Login to e-Filing application</a:t>
            </a:r>
          </a:p>
          <a:p>
            <a:pPr marL="0" indent="0">
              <a:buFont typeface="Arial" charset="0"/>
              <a:buNone/>
            </a:pPr>
            <a:r>
              <a:rPr lang="en-US" sz="2200" dirty="0"/>
              <a:t>Step 2: GO TO 'e-File' --&gt; 'Prepare and Submit Online'</a:t>
            </a:r>
          </a:p>
          <a:p>
            <a:pPr marL="0" indent="0">
              <a:buFont typeface="Arial" charset="0"/>
              <a:buNone/>
            </a:pPr>
            <a:r>
              <a:rPr lang="en-US" sz="2200" dirty="0"/>
              <a:t>Step 3: Select the Income Tax Return Form ITR 1 and the Assessment Year.</a:t>
            </a:r>
          </a:p>
          <a:p>
            <a:pPr marL="0" indent="0">
              <a:buFont typeface="Arial" charset="0"/>
              <a:buNone/>
            </a:pPr>
            <a:r>
              <a:rPr lang="en-US" sz="2200" dirty="0"/>
              <a:t>Step 4: Fill in the details and click the SUBMIT button</a:t>
            </a:r>
          </a:p>
          <a:p>
            <a:pPr marL="0" indent="0">
              <a:buFont typeface="Arial" charset="0"/>
              <a:buNone/>
            </a:pPr>
            <a:r>
              <a:rPr lang="en-US" sz="2200" dirty="0"/>
              <a:t>Step 5: On successful submission, Acknowledgement detail is displayed. Click on the link to view or </a:t>
            </a:r>
            <a:endParaRPr lang="en-US" sz="2200" dirty="0" smtClean="0"/>
          </a:p>
          <a:p>
            <a:pPr marL="0" indent="0">
              <a:buFont typeface="Arial" charset="0"/>
              <a:buNone/>
            </a:pPr>
            <a:r>
              <a:rPr lang="en-US" sz="2200" dirty="0" smtClean="0"/>
              <a:t>generate </a:t>
            </a:r>
            <a:r>
              <a:rPr lang="en-US" sz="2200" dirty="0"/>
              <a:t>a printout of Acknowledgement/ITR-V Form.</a:t>
            </a:r>
          </a:p>
          <a:p>
            <a:pPr marL="0" indent="0">
              <a:buNone/>
            </a:pPr>
            <a:endParaRPr lang="en-IN" sz="2200" dirty="0"/>
          </a:p>
        </p:txBody>
      </p:sp>
    </p:spTree>
    <p:extLst>
      <p:ext uri="{BB962C8B-B14F-4D97-AF65-F5344CB8AC3E}">
        <p14:creationId xmlns:p14="http://schemas.microsoft.com/office/powerpoint/2010/main" val="320759977"/>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circle(in)">
                                      <p:cBhvr>
                                        <p:cTn id="7" dur="2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640960" cy="1152128"/>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Common mistakes in Filing of ITR</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251520" y="1340768"/>
            <a:ext cx="8784976" cy="5400600"/>
          </a:xfrm>
        </p:spPr>
        <p:txBody>
          <a:bodyPr>
            <a:normAutofit/>
          </a:bodyPr>
          <a:lstStyle/>
          <a:p>
            <a:r>
              <a:rPr lang="en-US" sz="2200" dirty="0"/>
              <a:t>Salary from all employees should be entered in item 1 of ITR-1 or details in Schedule Salary in ITR2.</a:t>
            </a:r>
          </a:p>
          <a:p>
            <a:r>
              <a:rPr lang="en-US" sz="2200" dirty="0"/>
              <a:t>Interest income from fixed deposits, saving bank account </a:t>
            </a:r>
            <a:r>
              <a:rPr lang="en-US" sz="2200" dirty="0" smtClean="0"/>
              <a:t>etc. </a:t>
            </a:r>
            <a:r>
              <a:rPr lang="en-US" sz="2200" dirty="0"/>
              <a:t>should be entered in item 3 viz. Income from Other sources of ITR </a:t>
            </a:r>
            <a:r>
              <a:rPr lang="en-US" sz="2200" dirty="0" smtClean="0"/>
              <a:t>1.</a:t>
            </a:r>
            <a:endParaRPr lang="en-US" sz="2200" dirty="0"/>
          </a:p>
          <a:p>
            <a:r>
              <a:rPr lang="en-US" sz="2200" dirty="0"/>
              <a:t>House property Income. Schedule HP should be filled carefully including the address details.</a:t>
            </a:r>
          </a:p>
          <a:p>
            <a:r>
              <a:rPr lang="en-US" sz="2200" dirty="0"/>
              <a:t>Income from Short Term Capital Gains should be entered in Item A of Schedule CG-Capital Gains</a:t>
            </a:r>
            <a:r>
              <a:rPr lang="en-US" sz="2200" dirty="0" smtClean="0"/>
              <a:t>.</a:t>
            </a:r>
          </a:p>
          <a:p>
            <a:r>
              <a:rPr lang="en-US" sz="2200" dirty="0" smtClean="0"/>
              <a:t>Income from Long Term Capital Gains should be</a:t>
            </a:r>
          </a:p>
          <a:p>
            <a:pPr marL="0" indent="0">
              <a:buNone/>
            </a:pPr>
            <a:r>
              <a:rPr lang="en-US" sz="2200" dirty="0"/>
              <a:t> </a:t>
            </a:r>
            <a:r>
              <a:rPr lang="en-US" sz="2200" dirty="0" smtClean="0"/>
              <a:t>    entered in Item B of Schedule CG-Capital Gains.</a:t>
            </a:r>
          </a:p>
          <a:p>
            <a:r>
              <a:rPr lang="en-US" sz="2200" dirty="0" smtClean="0"/>
              <a:t>Deductions from income under</a:t>
            </a:r>
            <a:r>
              <a:rPr lang="en-US" sz="2200" dirty="0"/>
              <a:t> </a:t>
            </a:r>
            <a:r>
              <a:rPr lang="en-US" sz="2200" dirty="0" smtClean="0"/>
              <a:t>Chapter VI A</a:t>
            </a:r>
            <a:endParaRPr lang="en-IN" sz="2200" dirty="0"/>
          </a:p>
        </p:txBody>
      </p:sp>
      <p:pic>
        <p:nvPicPr>
          <p:cNvPr id="14338" name="Picture 2" descr="C:\Users\RONALDO\Pictures\income-tax-retur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3933056"/>
            <a:ext cx="2771775" cy="2790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88365"/>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circle(in)">
                                      <p:cBhvr>
                                        <p:cTn id="7" dur="2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784976" cy="1143000"/>
          </a:xfrm>
        </p:spPr>
        <p:style>
          <a:lnRef idx="0">
            <a:scrgbClr r="0" g="0" b="0"/>
          </a:lnRef>
          <a:fillRef idx="1003">
            <a:schemeClr val="dk2"/>
          </a:fillRef>
          <a:effectRef idx="0">
            <a:scrgbClr r="0" g="0" b="0"/>
          </a:effectRef>
          <a:fontRef idx="major"/>
        </p:style>
        <p:txBody>
          <a:bodyPr vert="horz" lIns="91440" tIns="45720" rIns="91440" bIns="45720" rtlCol="0" anchor="ctr">
            <a:normAutofit fontScale="90000"/>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Impact of errors made while filing returns</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07504" y="1268760"/>
            <a:ext cx="8856984" cy="5184576"/>
          </a:xfrm>
        </p:spPr>
        <p:txBody>
          <a:bodyPr>
            <a:normAutofit/>
          </a:bodyPr>
          <a:lstStyle/>
          <a:p>
            <a:pPr algn="just">
              <a:defRPr/>
            </a:pPr>
            <a:r>
              <a:rPr lang="en-US" sz="2200" dirty="0"/>
              <a:t>Returns can be classified as defective u/s 139 (9) and in some scenarios the return can be declared in valid / Non Est. ITD is not introducing this concept to cover certain types of errors in order to prevent future grievances.</a:t>
            </a:r>
          </a:p>
          <a:p>
            <a:pPr algn="just">
              <a:defRPr/>
            </a:pPr>
            <a:r>
              <a:rPr lang="en-US" sz="2200" dirty="0"/>
              <a:t>Computation Errors - In electronic filing, it has been noticed that most of the errors are due to data errors as filed by the assessee This includes non filling of key schedules, wrong details etc. resulting in rectification requests etc. which delay closure of processing.</a:t>
            </a:r>
          </a:p>
          <a:p>
            <a:pPr algn="just">
              <a:defRPr/>
            </a:pPr>
            <a:r>
              <a:rPr lang="en-US" sz="2200" dirty="0"/>
              <a:t>Inability to pay </a:t>
            </a:r>
            <a:r>
              <a:rPr lang="en-US" sz="2200" dirty="0" smtClean="0"/>
              <a:t>refunds</a:t>
            </a:r>
          </a:p>
          <a:p>
            <a:pPr marL="0" indent="0" algn="just">
              <a:buNone/>
              <a:defRPr/>
            </a:pPr>
            <a:r>
              <a:rPr lang="en-US" sz="2200" dirty="0"/>
              <a:t> </a:t>
            </a:r>
            <a:r>
              <a:rPr lang="en-US" sz="2200" dirty="0" smtClean="0"/>
              <a:t>     </a:t>
            </a:r>
            <a:r>
              <a:rPr lang="en-US" sz="2200" dirty="0"/>
              <a:t>to the assessee.</a:t>
            </a:r>
          </a:p>
          <a:p>
            <a:pPr marL="0" indent="0">
              <a:buNone/>
            </a:pPr>
            <a:endParaRPr lang="en-IN" sz="2200" dirty="0"/>
          </a:p>
        </p:txBody>
      </p:sp>
      <p:pic>
        <p:nvPicPr>
          <p:cNvPr id="1026" name="Picture 2" descr="C:\Users\RONALDO\Pictures\Common-Mistakes-in-Income-Tax-Return-ITR-Form-Fil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4148346"/>
            <a:ext cx="5187702" cy="2585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935504"/>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568952" cy="1143000"/>
          </a:xfrm>
        </p:spPr>
        <p:style>
          <a:lnRef idx="0">
            <a:scrgbClr r="0" g="0" b="0"/>
          </a:lnRef>
          <a:fillRef idx="1003">
            <a:schemeClr val="dk2"/>
          </a:fillRef>
          <a:effectRef idx="0">
            <a:scrgbClr r="0" g="0" b="0"/>
          </a:effectRef>
          <a:fontRef idx="major"/>
        </p:style>
        <p:txBody>
          <a:bodyPr vert="horz" lIns="91440" tIns="45720" rIns="91440" bIns="45720" rtlCol="0" anchor="ctr">
            <a:normAutofit fontScale="90000"/>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Rules to be followed to ensure trouble free processing</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251520" y="1412776"/>
            <a:ext cx="8640960" cy="5040560"/>
          </a:xfrm>
        </p:spPr>
        <p:txBody>
          <a:bodyPr>
            <a:normAutofit/>
          </a:bodyPr>
          <a:lstStyle/>
          <a:p>
            <a:pPr algn="just">
              <a:defRPr/>
            </a:pPr>
            <a:r>
              <a:rPr lang="en-US" sz="2200" dirty="0"/>
              <a:t>Once E filing is done (without digital signature), ITR V needs to be sent </a:t>
            </a:r>
            <a:r>
              <a:rPr lang="en-IN" sz="2200" dirty="0"/>
              <a:t>within 120 days of e-filing your Income Tax return</a:t>
            </a:r>
            <a:r>
              <a:rPr lang="en-US" sz="2200" dirty="0" smtClean="0"/>
              <a:t> </a:t>
            </a:r>
            <a:r>
              <a:rPr lang="en-US" sz="2200" dirty="0"/>
              <a:t>to </a:t>
            </a:r>
            <a:r>
              <a:rPr lang="en-US" sz="2200" dirty="0" smtClean="0"/>
              <a:t>CPC, Banglore. Nearly </a:t>
            </a:r>
            <a:r>
              <a:rPr lang="en-US" sz="2200" dirty="0"/>
              <a:t>10% of assessees fail to send the ITR V to CPC after E filing.</a:t>
            </a:r>
          </a:p>
          <a:p>
            <a:pPr algn="just">
              <a:defRPr/>
            </a:pPr>
            <a:r>
              <a:rPr lang="en-US" sz="2200" dirty="0"/>
              <a:t>Assessee needs to fill his email address, mobile number correctly to ensure appropriate communication from the Income Tax Department. </a:t>
            </a:r>
          </a:p>
          <a:p>
            <a:pPr algn="just">
              <a:defRPr/>
            </a:pPr>
            <a:r>
              <a:rPr lang="en-US" sz="2200" dirty="0"/>
              <a:t>The assessee should make sure the correct (latest) address, bank account number, MICR number is filled.</a:t>
            </a:r>
          </a:p>
          <a:p>
            <a:pPr algn="just">
              <a:defRPr/>
            </a:pPr>
            <a:r>
              <a:rPr lang="en-US" sz="2200" dirty="0"/>
              <a:t>The assessee should verify tax credits available in Form 26AS/NSDL websites. Mismatches are the single largest cause of incorrect tax computation. </a:t>
            </a:r>
            <a:endParaRPr lang="en-IN" sz="2200" dirty="0"/>
          </a:p>
        </p:txBody>
      </p:sp>
      <p:pic>
        <p:nvPicPr>
          <p:cNvPr id="2050" name="Picture 2" descr="C:\Users\RONALDO\Pictures\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4653136"/>
            <a:ext cx="4176464" cy="2204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871213"/>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25760"/>
            <a:ext cx="8928992" cy="1143000"/>
          </a:xfrm>
        </p:spPr>
        <p:style>
          <a:lnRef idx="0">
            <a:scrgbClr r="0" g="0" b="0"/>
          </a:lnRef>
          <a:fillRef idx="1003">
            <a:schemeClr val="dk2"/>
          </a:fillRef>
          <a:effectRef idx="0">
            <a:scrgbClr r="0" g="0" b="0"/>
          </a:effectRef>
          <a:fontRef idx="major"/>
        </p:style>
        <p:txBody>
          <a:bodyPr vert="horz" lIns="91440" tIns="45720" rIns="91440" bIns="45720" rtlCol="0" anchor="ctr">
            <a:normAutofit fontScale="90000"/>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Some Important Changes / New Introduction in ITR</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79512" y="1196752"/>
            <a:ext cx="8784976" cy="5184576"/>
          </a:xfrm>
        </p:spPr>
        <p:txBody>
          <a:bodyPr/>
          <a:lstStyle/>
          <a:p>
            <a:r>
              <a:rPr lang="en-US" u="sng" dirty="0" smtClean="0">
                <a:latin typeface="+mj-lt"/>
              </a:rPr>
              <a:t>Introduction of ITR 2A</a:t>
            </a:r>
          </a:p>
          <a:p>
            <a:pPr marL="0" indent="0" algn="just">
              <a:buNone/>
            </a:pPr>
            <a:r>
              <a:rPr lang="en-US" sz="2200" dirty="0"/>
              <a:t>At present individuals/HUFs having income from more than 1 house property or capital gains are required to file form ITR-2. It is, however, noticed that majority of individuals/HUFs who file return in Form ITR-2 do not have Capital Gains.</a:t>
            </a:r>
          </a:p>
          <a:p>
            <a:pPr marL="0" indent="0">
              <a:buNone/>
            </a:pPr>
            <a:r>
              <a:rPr lang="en-US" sz="2200" dirty="0"/>
              <a:t>With a view to provide a simplified Form for these individuals/HUFs, a new Form ITR 2A has been </a:t>
            </a:r>
            <a:r>
              <a:rPr lang="en-US" sz="2200" dirty="0" smtClean="0"/>
              <a:t>introduced.</a:t>
            </a:r>
          </a:p>
          <a:p>
            <a:pPr marL="342900" lvl="1" indent="-342900">
              <a:buFont typeface="Arial" pitchFamily="34" charset="0"/>
              <a:buChar char="•"/>
            </a:pPr>
            <a:r>
              <a:rPr lang="en-IN" sz="3200" u="sng" dirty="0">
                <a:latin typeface="+mj-lt"/>
              </a:rPr>
              <a:t>Aadhar Card </a:t>
            </a:r>
            <a:r>
              <a:rPr lang="en-IN" sz="3200" u="sng" dirty="0" smtClean="0">
                <a:latin typeface="+mj-lt"/>
              </a:rPr>
              <a:t>Number</a:t>
            </a:r>
            <a:endParaRPr lang="en-IN" sz="3200" u="sng" dirty="0">
              <a:latin typeface="+mj-lt"/>
            </a:endParaRPr>
          </a:p>
        </p:txBody>
      </p:sp>
      <p:pic>
        <p:nvPicPr>
          <p:cNvPr id="3074" name="Picture 2" descr="C:\Users\RONALDO\Pictures\AADH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1952" y="4005064"/>
            <a:ext cx="2905125" cy="21145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1520" y="4365104"/>
            <a:ext cx="5616624" cy="2400657"/>
          </a:xfrm>
          <a:prstGeom prst="rect">
            <a:avLst/>
          </a:prstGeom>
          <a:noFill/>
        </p:spPr>
        <p:txBody>
          <a:bodyPr wrap="square" rtlCol="0">
            <a:spAutoFit/>
          </a:bodyPr>
          <a:lstStyle/>
          <a:p>
            <a:pPr marL="0" lvl="1" indent="0" algn="just">
              <a:buNone/>
            </a:pPr>
            <a:r>
              <a:rPr lang="en-IN" sz="2200" dirty="0"/>
              <a:t>The new Income Tax Return also has field for optional information about Aadhar Card  number. You have to select whether you have Aadhar Card or not. If you select yes then  you have to mention your Aadhar Card No.</a:t>
            </a:r>
          </a:p>
          <a:p>
            <a:pPr algn="just"/>
            <a:endParaRPr lang="en-IN" sz="2200" dirty="0"/>
          </a:p>
          <a:p>
            <a:endParaRPr lang="en-IN" dirty="0"/>
          </a:p>
        </p:txBody>
      </p:sp>
    </p:spTree>
    <p:extLst>
      <p:ext uri="{BB962C8B-B14F-4D97-AF65-F5344CB8AC3E}">
        <p14:creationId xmlns:p14="http://schemas.microsoft.com/office/powerpoint/2010/main" val="2315558139"/>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79512" y="116632"/>
            <a:ext cx="8712968" cy="1143000"/>
          </a:xfrm>
        </p:spPr>
        <p:style>
          <a:lnRef idx="0">
            <a:scrgbClr r="0" g="0" b="0"/>
          </a:lnRef>
          <a:fillRef idx="1003">
            <a:schemeClr val="dk2"/>
          </a:fillRef>
          <a:effectRef idx="0">
            <a:scrgbClr r="0" g="0" b="0"/>
          </a:effectRef>
          <a:fontRef idx="major"/>
        </p:style>
        <p:txBody>
          <a:bodyPr vert="horz" lIns="91440" tIns="45720" rIns="91440" bIns="45720" rtlCol="0" anchor="ctr">
            <a:normAutofit fontScale="90000"/>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Some Important Changes / New Introduction in ITR</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79512" y="1340768"/>
            <a:ext cx="8856984" cy="5256584"/>
          </a:xfrm>
        </p:spPr>
        <p:txBody>
          <a:bodyPr>
            <a:normAutofit/>
          </a:bodyPr>
          <a:lstStyle/>
          <a:p>
            <a:pPr marL="342900" lvl="1" indent="-342900">
              <a:buFont typeface="Arial" pitchFamily="34" charset="0"/>
              <a:buChar char="•"/>
            </a:pPr>
            <a:r>
              <a:rPr lang="en-IN" sz="3200" u="sng" dirty="0">
                <a:latin typeface="+mj-lt"/>
              </a:rPr>
              <a:t>Giving Details of Multiple Bank Account No.</a:t>
            </a:r>
          </a:p>
          <a:p>
            <a:pPr marL="0" indent="0" algn="just">
              <a:buNone/>
            </a:pPr>
            <a:r>
              <a:rPr lang="en-IN" sz="2200" dirty="0" smtClean="0"/>
              <a:t> </a:t>
            </a:r>
            <a:r>
              <a:rPr lang="en-IN" sz="2200" dirty="0"/>
              <a:t>New Income Tax Return forms require Tax Payers to report the number of Bank Accounts they are operating along with related details such as name of Bank, Account number, &amp; IFSC code. Irrespective of a Payer operates a Savings or a Current Account, reporting the details is mandatory.</a:t>
            </a:r>
          </a:p>
          <a:p>
            <a:pPr marL="342900" lvl="1" indent="-342900">
              <a:buFont typeface="Arial" pitchFamily="34" charset="0"/>
              <a:buChar char="•"/>
            </a:pPr>
            <a:r>
              <a:rPr lang="en-IN" sz="3200" u="sng" dirty="0">
                <a:latin typeface="+mj-lt"/>
              </a:rPr>
              <a:t>Mandatory E-Filing for Income Tax Refunds</a:t>
            </a:r>
          </a:p>
          <a:p>
            <a:pPr marL="0" indent="0" algn="just">
              <a:buNone/>
            </a:pPr>
            <a:r>
              <a:rPr lang="en-IN" sz="2200" dirty="0"/>
              <a:t>To speed up and prompt issue of Tax Refunds, e-filing of Income Tax return has been made mandatory for those who desire any Income Tax Refund. This step will definitely ensure quick refunds to tax Payers. Secondly, it is proposed that from now onwards all the refunds will be done electronically and cheques will not be issued.</a:t>
            </a:r>
          </a:p>
          <a:p>
            <a:pPr algn="just"/>
            <a:endParaRPr lang="en-IN" sz="2200" dirty="0"/>
          </a:p>
        </p:txBody>
      </p:sp>
      <p:pic>
        <p:nvPicPr>
          <p:cNvPr id="5"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632" y="5344049"/>
            <a:ext cx="3595864" cy="1397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3393570"/>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79512" y="116632"/>
            <a:ext cx="8712968" cy="1143000"/>
          </a:xfrm>
        </p:spPr>
        <p:style>
          <a:lnRef idx="0">
            <a:scrgbClr r="0" g="0" b="0"/>
          </a:lnRef>
          <a:fillRef idx="1003">
            <a:schemeClr val="dk2"/>
          </a:fillRef>
          <a:effectRef idx="0">
            <a:scrgbClr r="0" g="0" b="0"/>
          </a:effectRef>
          <a:fontRef idx="major"/>
        </p:style>
        <p:txBody>
          <a:bodyPr vert="horz" lIns="91440" tIns="45720" rIns="91440" bIns="45720" rtlCol="0" anchor="ctr">
            <a:normAutofit fontScale="90000"/>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Some Important Changes / New Introduction in ITR</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79512" y="1268760"/>
            <a:ext cx="8856984" cy="4392488"/>
          </a:xfrm>
        </p:spPr>
        <p:txBody>
          <a:bodyPr>
            <a:normAutofit lnSpcReduction="10000"/>
          </a:bodyPr>
          <a:lstStyle/>
          <a:p>
            <a:pPr marL="342900" lvl="1" indent="-342900">
              <a:buFont typeface="Arial" pitchFamily="34" charset="0"/>
              <a:buChar char="•"/>
            </a:pPr>
            <a:r>
              <a:rPr lang="en-IN" sz="3200" u="sng" dirty="0">
                <a:latin typeface="+mj-lt"/>
              </a:rPr>
              <a:t>Introduction of Aadhar Card No. based Electronic Verification Code (EVC)</a:t>
            </a:r>
          </a:p>
          <a:p>
            <a:pPr marL="0" lvl="2" indent="0" algn="just">
              <a:buNone/>
            </a:pPr>
            <a:r>
              <a:rPr lang="en-IN" sz="2200" dirty="0"/>
              <a:t>A new system of verification has been rolled out which is called as </a:t>
            </a:r>
            <a:r>
              <a:rPr lang="en-IN" sz="2200" dirty="0" smtClean="0"/>
              <a:t>Electronic </a:t>
            </a:r>
            <a:r>
              <a:rPr lang="en-IN" sz="2200" dirty="0"/>
              <a:t>verification. In this system, the Tax Payer will receive a verification </a:t>
            </a:r>
            <a:r>
              <a:rPr lang="en-IN" sz="2200" dirty="0" smtClean="0"/>
              <a:t>code on </a:t>
            </a:r>
            <a:r>
              <a:rPr lang="en-IN" sz="2200" dirty="0"/>
              <a:t>Payer’s Mobile number which is associated with Payer’s Aadhar card</a:t>
            </a:r>
            <a:r>
              <a:rPr lang="en-IN" sz="2200" dirty="0" smtClean="0"/>
              <a:t>. </a:t>
            </a:r>
            <a:r>
              <a:rPr lang="en-IN" sz="2200" dirty="0"/>
              <a:t>Once the Payer enters the verification </a:t>
            </a:r>
            <a:r>
              <a:rPr lang="en-IN" sz="2200" dirty="0" smtClean="0"/>
              <a:t>code, </a:t>
            </a:r>
            <a:r>
              <a:rPr lang="en-IN" sz="2200" dirty="0"/>
              <a:t>the e-filing will be verified. Therefore posting ITR-V to CPC, Bangalore is not required</a:t>
            </a:r>
          </a:p>
          <a:p>
            <a:pPr marL="342900" lvl="1" indent="-342900">
              <a:buFont typeface="Arial" pitchFamily="34" charset="0"/>
              <a:buChar char="•"/>
            </a:pPr>
            <a:r>
              <a:rPr lang="en-IN" sz="3200" u="sng" dirty="0">
                <a:latin typeface="+mj-lt"/>
              </a:rPr>
              <a:t>File ITR-1 even if the exempt income is more than Rs.5000</a:t>
            </a:r>
          </a:p>
          <a:p>
            <a:pPr marL="342900" lvl="1" indent="-342900">
              <a:buFont typeface="Arial" pitchFamily="34" charset="0"/>
              <a:buChar char="•"/>
            </a:pPr>
            <a:r>
              <a:rPr lang="en-IN" sz="3200" u="sng" dirty="0">
                <a:latin typeface="+mj-lt"/>
              </a:rPr>
              <a:t>Introduction of e-filing of Return u/s 119(2)(b)</a:t>
            </a:r>
          </a:p>
        </p:txBody>
      </p:sp>
      <p:pic>
        <p:nvPicPr>
          <p:cNvPr id="4098" name="Picture 2" descr="C:\Users\RONALDO\Pictures\EV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5301842"/>
            <a:ext cx="2555776" cy="1511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767727"/>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in)">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432560" y="2492896"/>
            <a:ext cx="7406640" cy="1472184"/>
          </a:xfrm>
        </p:spPr>
        <p:txBody>
          <a:bodyPr>
            <a:normAutofit/>
          </a:bodyPr>
          <a:lstStyle/>
          <a:p>
            <a:r>
              <a:rPr lang="en-US" sz="8000" dirty="0" smtClean="0"/>
              <a:t>THANK YOU</a:t>
            </a:r>
            <a:endParaRPr lang="en-IN" dirty="0"/>
          </a:p>
        </p:txBody>
      </p:sp>
    </p:spTree>
    <p:extLst>
      <p:ext uri="{BB962C8B-B14F-4D97-AF65-F5344CB8AC3E}">
        <p14:creationId xmlns:p14="http://schemas.microsoft.com/office/powerpoint/2010/main" val="2016519544"/>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536" y="44624"/>
            <a:ext cx="8229600" cy="864096"/>
          </a:xfrm>
        </p:spPr>
        <p:txBody>
          <a:bodyPr>
            <a:normAutofit/>
          </a:bodyPr>
          <a:lstStyle/>
          <a:p>
            <a:r>
              <a:rPr lang="en-US" dirty="0"/>
              <a:t>Index</a:t>
            </a:r>
            <a:r>
              <a:rPr lang="en-US" dirty="0" smtClean="0"/>
              <a:t>	</a:t>
            </a:r>
            <a:endParaRPr lang="en-IN" dirty="0"/>
          </a:p>
        </p:txBody>
      </p:sp>
      <p:sp>
        <p:nvSpPr>
          <p:cNvPr id="3" name="Content Placeholder 2"/>
          <p:cNvSpPr>
            <a:spLocks noGrp="1"/>
          </p:cNvSpPr>
          <p:nvPr>
            <p:ph idx="1"/>
          </p:nvPr>
        </p:nvSpPr>
        <p:spPr>
          <a:xfrm>
            <a:off x="683568" y="836712"/>
            <a:ext cx="8280920" cy="5832648"/>
          </a:xfrm>
        </p:spPr>
        <p:txBody>
          <a:bodyPr>
            <a:normAutofit/>
          </a:bodyPr>
          <a:lstStyle/>
          <a:p>
            <a:pPr marL="0" indent="0">
              <a:buNone/>
            </a:pPr>
            <a:r>
              <a:rPr lang="en-US" b="1" u="sng" dirty="0" smtClean="0"/>
              <a:t>Contents</a:t>
            </a:r>
          </a:p>
          <a:p>
            <a:r>
              <a:rPr lang="en-US" sz="2000" dirty="0">
                <a:hlinkClick r:id="rId2" action="ppaction://hlinksldjump"/>
              </a:rPr>
              <a:t>What is Digital Signature Certificate ?</a:t>
            </a:r>
            <a:endParaRPr lang="en-US" sz="2000" dirty="0"/>
          </a:p>
          <a:p>
            <a:r>
              <a:rPr lang="en-US" sz="2000" dirty="0">
                <a:hlinkClick r:id="rId3" action="ppaction://hlinksldjump"/>
              </a:rPr>
              <a:t>Steps &amp; Types for filing ITR</a:t>
            </a:r>
            <a:endParaRPr lang="en-US" sz="2000" dirty="0"/>
          </a:p>
          <a:p>
            <a:r>
              <a:rPr lang="en-US" sz="2000" dirty="0">
                <a:hlinkClick r:id="rId4" action="ppaction://hlinksldjump"/>
              </a:rPr>
              <a:t>Steps for Uploading Income Tax Return</a:t>
            </a:r>
            <a:endParaRPr lang="en-US" sz="2000" dirty="0"/>
          </a:p>
          <a:p>
            <a:r>
              <a:rPr lang="en-US" sz="2000" dirty="0">
                <a:hlinkClick r:id="rId5" action="ppaction://hlinksldjump"/>
              </a:rPr>
              <a:t>E-Filing with DSC</a:t>
            </a:r>
            <a:endParaRPr lang="en-US" sz="2000" dirty="0"/>
          </a:p>
          <a:p>
            <a:r>
              <a:rPr lang="en-US" sz="2000" dirty="0">
                <a:hlinkClick r:id="rId6" action="ppaction://hlinksldjump"/>
              </a:rPr>
              <a:t>E-Filing </a:t>
            </a:r>
            <a:r>
              <a:rPr lang="en-US" sz="2000" dirty="0" smtClean="0">
                <a:hlinkClick r:id="rId6" action="ppaction://hlinksldjump"/>
              </a:rPr>
              <a:t>without </a:t>
            </a:r>
            <a:r>
              <a:rPr lang="en-US" sz="2000" dirty="0">
                <a:hlinkClick r:id="rId6" action="ppaction://hlinksldjump"/>
              </a:rPr>
              <a:t>DSC</a:t>
            </a:r>
            <a:endParaRPr lang="en-US" sz="2000" dirty="0"/>
          </a:p>
          <a:p>
            <a:r>
              <a:rPr lang="en-US" sz="2000" dirty="0">
                <a:hlinkClick r:id="rId7" action="ppaction://hlinksldjump"/>
              </a:rPr>
              <a:t>Registration of DSC</a:t>
            </a:r>
            <a:endParaRPr lang="en-US" sz="2000" dirty="0"/>
          </a:p>
          <a:p>
            <a:r>
              <a:rPr lang="en-US" sz="2000" dirty="0">
                <a:hlinkClick r:id="rId8" action="ppaction://hlinksldjump"/>
              </a:rPr>
              <a:t>Preparation &amp; Submission of ITR-1 Online</a:t>
            </a:r>
            <a:endParaRPr lang="en-US" sz="2000" dirty="0"/>
          </a:p>
          <a:p>
            <a:r>
              <a:rPr lang="en-US" sz="2000" dirty="0">
                <a:hlinkClick r:id="rId9" action="ppaction://hlinksldjump"/>
              </a:rPr>
              <a:t>Common mistakes in Filing of ITR</a:t>
            </a:r>
            <a:endParaRPr lang="en-US" sz="2000" dirty="0"/>
          </a:p>
          <a:p>
            <a:r>
              <a:rPr lang="en-US" sz="2000" dirty="0">
                <a:hlinkClick r:id="rId10" action="ppaction://hlinksldjump"/>
              </a:rPr>
              <a:t>Impact of errors made while filing </a:t>
            </a:r>
            <a:r>
              <a:rPr lang="en-US" sz="2000" dirty="0" smtClean="0">
                <a:hlinkClick r:id="rId10" action="ppaction://hlinksldjump"/>
              </a:rPr>
              <a:t>returns</a:t>
            </a:r>
            <a:endParaRPr lang="en-US" sz="2000" dirty="0" smtClean="0"/>
          </a:p>
          <a:p>
            <a:r>
              <a:rPr lang="en-US" sz="2000" dirty="0">
                <a:hlinkClick r:id="rId11" action="ppaction://hlinksldjump"/>
              </a:rPr>
              <a:t>Rules to be followed to ensure trouble free </a:t>
            </a:r>
            <a:r>
              <a:rPr lang="en-US" sz="2000" dirty="0" smtClean="0">
                <a:hlinkClick r:id="rId11" action="ppaction://hlinksldjump"/>
              </a:rPr>
              <a:t>processing</a:t>
            </a:r>
            <a:endParaRPr lang="en-US" sz="2000" dirty="0" smtClean="0"/>
          </a:p>
          <a:p>
            <a:r>
              <a:rPr lang="en-US" sz="2000" dirty="0"/>
              <a:t>Some Important Changes / New Introduction in </a:t>
            </a:r>
            <a:r>
              <a:rPr lang="en-US" sz="2000" dirty="0" smtClean="0"/>
              <a:t>ITR</a:t>
            </a:r>
          </a:p>
          <a:p>
            <a:pPr lvl="1">
              <a:buFont typeface="Wingdings" pitchFamily="2" charset="2"/>
              <a:buChar char="Ø"/>
            </a:pPr>
            <a:r>
              <a:rPr lang="en-US" sz="2000" dirty="0">
                <a:hlinkClick r:id="rId12" action="ppaction://hlinksldjump"/>
              </a:rPr>
              <a:t>Introduction of ITR 2A &amp; Aadhar Card Number</a:t>
            </a:r>
            <a:endParaRPr lang="en-US" sz="2000" dirty="0"/>
          </a:p>
          <a:p>
            <a:pPr lvl="1">
              <a:buFont typeface="Wingdings" pitchFamily="2" charset="2"/>
              <a:buChar char="Ø"/>
            </a:pPr>
            <a:r>
              <a:rPr lang="en-US" sz="2000" dirty="0">
                <a:hlinkClick r:id="rId13" action="ppaction://hlinksldjump"/>
              </a:rPr>
              <a:t>Details of Bank A/c &amp; mandatory e-filing for </a:t>
            </a:r>
            <a:r>
              <a:rPr lang="en-US" sz="2000" dirty="0" smtClean="0">
                <a:hlinkClick r:id="rId13" action="ppaction://hlinksldjump"/>
              </a:rPr>
              <a:t>Income Tax </a:t>
            </a:r>
            <a:r>
              <a:rPr lang="en-US" sz="2000" dirty="0">
                <a:hlinkClick r:id="rId13" action="ppaction://hlinksldjump"/>
              </a:rPr>
              <a:t>refunds</a:t>
            </a:r>
            <a:endParaRPr lang="en-US" sz="2000" dirty="0"/>
          </a:p>
          <a:p>
            <a:pPr lvl="1">
              <a:buFont typeface="Wingdings" pitchFamily="2" charset="2"/>
              <a:buChar char="Ø"/>
            </a:pPr>
            <a:r>
              <a:rPr lang="en-US" sz="2000" dirty="0">
                <a:hlinkClick r:id="rId14" action="ppaction://hlinksldjump"/>
              </a:rPr>
              <a:t>EVC &amp; Other changes</a:t>
            </a:r>
            <a:endParaRPr lang="en-US" sz="2000" dirty="0"/>
          </a:p>
          <a:p>
            <a:endParaRPr lang="en-US" sz="2000" dirty="0" smtClean="0"/>
          </a:p>
          <a:p>
            <a:endParaRPr lang="en-US" sz="2000" dirty="0"/>
          </a:p>
          <a:p>
            <a:endParaRPr lang="en-US" sz="2000" dirty="0"/>
          </a:p>
          <a:p>
            <a:endParaRPr lang="en-US" sz="2000" dirty="0"/>
          </a:p>
          <a:p>
            <a:endParaRPr lang="en-US" sz="2000" dirty="0"/>
          </a:p>
          <a:p>
            <a:endParaRPr lang="en-IN" sz="2000" dirty="0"/>
          </a:p>
        </p:txBody>
      </p:sp>
    </p:spTree>
    <p:extLst>
      <p:ext uri="{BB962C8B-B14F-4D97-AF65-F5344CB8AC3E}">
        <p14:creationId xmlns:p14="http://schemas.microsoft.com/office/powerpoint/2010/main" val="2036228458"/>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rgbClr r="0" g="0" b="0"/>
          </a:lnRef>
          <a:fillRef idx="1003">
            <a:schemeClr val="dk2"/>
          </a:fillRef>
          <a:effectRef idx="0">
            <a:scrgbClr r="0" g="0" b="0"/>
          </a:effectRef>
          <a:fontRef idx="major"/>
        </p:style>
        <p:txBody>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Introduction</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457200" y="1340768"/>
            <a:ext cx="8229600" cy="4785395"/>
          </a:xfrm>
        </p:spPr>
        <p:txBody>
          <a:bodyPr>
            <a:normAutofit/>
          </a:bodyPr>
          <a:lstStyle/>
          <a:p>
            <a:pPr algn="just"/>
            <a:r>
              <a:rPr lang="en-US" sz="2400" dirty="0" smtClean="0"/>
              <a:t>E-filing of tax returns and other documents is a major change in Indian tax administration scenario. In this era of information technology, everything is changing to “electronic” format. Change in tax administration was much awaited and expected. Today, all major tax administration matters are converted to electronic format. This has proved to be a big step towards increasing transparency and efficiency in tax administration.</a:t>
            </a:r>
            <a:endParaRPr lang="en-IN" sz="2400"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5247" y="4077072"/>
            <a:ext cx="5723217" cy="2495854"/>
          </a:xfrm>
          <a:prstGeom prst="rect">
            <a:avLst/>
          </a:prstGeom>
        </p:spPr>
      </p:pic>
    </p:spTree>
    <p:extLst>
      <p:ext uri="{BB962C8B-B14F-4D97-AF65-F5344CB8AC3E}">
        <p14:creationId xmlns:p14="http://schemas.microsoft.com/office/powerpoint/2010/main" val="3015701830"/>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What is E-Filing ?</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457200" y="1340768"/>
            <a:ext cx="8363272" cy="4896544"/>
          </a:xfrm>
        </p:spPr>
        <p:txBody>
          <a:bodyPr>
            <a:normAutofit/>
          </a:bodyPr>
          <a:lstStyle/>
          <a:p>
            <a:pPr algn="just"/>
            <a:r>
              <a:rPr lang="en-IN" sz="2400" dirty="0"/>
              <a:t>Electronic tax filing, or e-filing, is a system for submitting tax documents to a revenue service electronically, often without the need to submit any paper documents</a:t>
            </a:r>
            <a:r>
              <a:rPr lang="en-IN" sz="2400" dirty="0" smtClean="0"/>
              <a:t>.</a:t>
            </a:r>
            <a:endParaRPr lang="en-US" sz="2400" dirty="0"/>
          </a:p>
          <a:p>
            <a:pPr algn="just"/>
            <a:r>
              <a:rPr lang="en-US" sz="2400" dirty="0" smtClean="0"/>
              <a:t>In </a:t>
            </a:r>
            <a:r>
              <a:rPr lang="en-US" sz="2400" dirty="0"/>
              <a:t>simple words, it is giving information to tax authorities in electronic format.</a:t>
            </a:r>
          </a:p>
          <a:p>
            <a:pPr algn="just"/>
            <a:r>
              <a:rPr lang="en-US" sz="2400" dirty="0"/>
              <a:t> Giving information in electronic format is much easier for assesse as well as tax authorities. </a:t>
            </a:r>
          </a:p>
          <a:p>
            <a:pPr algn="just"/>
            <a:r>
              <a:rPr lang="en-US" sz="2400" dirty="0"/>
              <a:t>E-filing saves the tax agency time &amp; money.</a:t>
            </a:r>
          </a:p>
          <a:p>
            <a:pPr marL="0" indent="0">
              <a:buNone/>
            </a:pPr>
            <a:endParaRPr lang="en-US" sz="2400" dirty="0"/>
          </a:p>
          <a:p>
            <a:endParaRPr lang="en-IN" sz="2400" dirty="0"/>
          </a:p>
        </p:txBody>
      </p:sp>
      <p:pic>
        <p:nvPicPr>
          <p:cNvPr id="1026" name="Picture 2" descr="C:\Users\RONALDO\Pictures\efil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857" y="4635134"/>
            <a:ext cx="2808312" cy="210623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RONALDO\Pictures\Income-Tax-Onli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653136"/>
            <a:ext cx="2952328"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898327"/>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circle(in)">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circle(in)">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640960" cy="1143000"/>
          </a:xfrm>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IN" dirty="0">
                <a:ln w="18415" cmpd="sng">
                  <a:solidFill>
                    <a:srgbClr val="FFFFFF"/>
                  </a:solidFill>
                  <a:prstDash val="solid"/>
                </a:ln>
                <a:solidFill>
                  <a:srgbClr val="FFFFFF"/>
                </a:solidFill>
                <a:effectLst>
                  <a:outerShdw blurRad="63500" dir="3600000" algn="tl" rotWithShape="0">
                    <a:srgbClr val="000000">
                      <a:alpha val="70000"/>
                    </a:srgbClr>
                  </a:outerShdw>
                </a:effectLst>
              </a:rPr>
              <a:t>Benefits of Filing Tax Return Online</a:t>
            </a:r>
          </a:p>
        </p:txBody>
      </p:sp>
      <p:sp>
        <p:nvSpPr>
          <p:cNvPr id="3" name="Content Placeholder 2"/>
          <p:cNvSpPr>
            <a:spLocks noGrp="1"/>
          </p:cNvSpPr>
          <p:nvPr>
            <p:ph idx="1"/>
          </p:nvPr>
        </p:nvSpPr>
        <p:spPr>
          <a:xfrm>
            <a:off x="251520" y="1268760"/>
            <a:ext cx="8640960" cy="3312368"/>
          </a:xfrm>
        </p:spPr>
        <p:txBody>
          <a:bodyPr>
            <a:normAutofit/>
          </a:bodyPr>
          <a:lstStyle/>
          <a:p>
            <a:pPr algn="just"/>
            <a:r>
              <a:rPr lang="en-IN" sz="2400" dirty="0"/>
              <a:t>While you file your returns online, the calculations are done automatically thus you are relieved from the hassle of calculations and confusions</a:t>
            </a:r>
            <a:r>
              <a:rPr lang="en-IN" sz="2400" dirty="0" smtClean="0"/>
              <a:t>.</a:t>
            </a:r>
          </a:p>
          <a:p>
            <a:pPr algn="just"/>
            <a:r>
              <a:rPr lang="en-IN" sz="2400" dirty="0"/>
              <a:t>It is easier, convenient and time saving</a:t>
            </a:r>
            <a:r>
              <a:rPr lang="en-IN" sz="2400" dirty="0" smtClean="0"/>
              <a:t>.</a:t>
            </a:r>
          </a:p>
          <a:p>
            <a:pPr algn="just"/>
            <a:r>
              <a:rPr lang="en-IN" sz="2400" dirty="0"/>
              <a:t>Another benefit of filing tax return online is that you do not have to wait in long queues nor have to pay an </a:t>
            </a:r>
            <a:r>
              <a:rPr lang="en-IN" sz="2400" dirty="0" smtClean="0"/>
              <a:t>agent.</a:t>
            </a:r>
          </a:p>
          <a:p>
            <a:pPr algn="just"/>
            <a:r>
              <a:rPr lang="en-IN" sz="2400" dirty="0"/>
              <a:t>As it becomes more easily accessible, filing returns online also gives you an advantage of checking the status of your refund</a:t>
            </a:r>
            <a:r>
              <a:rPr lang="en-IN" sz="2400" dirty="0" smtClean="0"/>
              <a:t>.</a:t>
            </a:r>
            <a:endParaRPr lang="en-IN" sz="2400" dirty="0"/>
          </a:p>
        </p:txBody>
      </p:sp>
      <p:pic>
        <p:nvPicPr>
          <p:cNvPr id="5122" name="Picture 2" descr="C:\Users\RONALDO\Pictures\16-1437030560-tax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444782"/>
            <a:ext cx="3062114" cy="229658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RONALDO\Pictures\21-1432184197-tax-incom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444783"/>
            <a:ext cx="2785492" cy="2192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07946"/>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circle(in)">
                                      <p:cBhvr>
                                        <p:cTn id="7" dur="2000"/>
                                        <p:tgtEl>
                                          <p:spTgt spid="512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circle(in)">
                                      <p:cBhvr>
                                        <p:cTn id="12"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6130"/>
          </a:xfrm>
        </p:spPr>
        <p:style>
          <a:lnRef idx="0">
            <a:scrgbClr r="0" g="0" b="0"/>
          </a:lnRef>
          <a:fillRef idx="1003">
            <a:schemeClr val="dk2"/>
          </a:fillRef>
          <a:effectRef idx="0">
            <a:scrgbClr r="0" g="0" b="0"/>
          </a:effectRef>
          <a:fontRef idx="major"/>
        </p:style>
        <p:txBody>
          <a:bodyPr vert="horz" lIns="91440" tIns="45720" rIns="91440" bIns="45720" rtlCol="0" anchor="ctr">
            <a:normAutofit fontScale="90000"/>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Difference between E-filing and Paper Filing</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77098658"/>
              </p:ext>
            </p:extLst>
          </p:nvPr>
        </p:nvGraphicFramePr>
        <p:xfrm>
          <a:off x="539551" y="1412776"/>
          <a:ext cx="8064897" cy="3749040"/>
        </p:xfrm>
        <a:graphic>
          <a:graphicData uri="http://schemas.openxmlformats.org/drawingml/2006/table">
            <a:tbl>
              <a:tblPr firstRow="1" bandRow="1">
                <a:tableStyleId>{5C22544A-7EE6-4342-B048-85BDC9FD1C3A}</a:tableStyleId>
              </a:tblPr>
              <a:tblGrid>
                <a:gridCol w="565246"/>
                <a:gridCol w="1561897"/>
                <a:gridCol w="2681541"/>
                <a:gridCol w="3256213"/>
              </a:tblGrid>
              <a:tr h="603198">
                <a:tc>
                  <a:txBody>
                    <a:bodyPr/>
                    <a:lstStyle/>
                    <a:p>
                      <a:r>
                        <a:rPr lang="en-US" dirty="0" smtClean="0"/>
                        <a:t>Sr. No.</a:t>
                      </a:r>
                      <a:endParaRPr lang="en-IN" dirty="0"/>
                    </a:p>
                  </a:txBody>
                  <a:tcPr/>
                </a:tc>
                <a:tc>
                  <a:txBody>
                    <a:bodyPr/>
                    <a:lstStyle/>
                    <a:p>
                      <a:r>
                        <a:rPr lang="en-US" dirty="0" smtClean="0"/>
                        <a:t>Particulars</a:t>
                      </a:r>
                      <a:endParaRPr lang="en-IN" dirty="0"/>
                    </a:p>
                  </a:txBody>
                  <a:tcPr/>
                </a:tc>
                <a:tc>
                  <a:txBody>
                    <a:bodyPr/>
                    <a:lstStyle/>
                    <a:p>
                      <a:r>
                        <a:rPr lang="en-US" dirty="0" smtClean="0"/>
                        <a:t>E-filing</a:t>
                      </a:r>
                      <a:endParaRPr lang="en-IN" dirty="0"/>
                    </a:p>
                  </a:txBody>
                  <a:tcPr/>
                </a:tc>
                <a:tc>
                  <a:txBody>
                    <a:bodyPr/>
                    <a:lstStyle/>
                    <a:p>
                      <a:r>
                        <a:rPr lang="en-US" dirty="0" smtClean="0"/>
                        <a:t>Paper Filing</a:t>
                      </a:r>
                      <a:endParaRPr lang="en-IN" dirty="0"/>
                    </a:p>
                  </a:txBody>
                  <a:tcPr/>
                </a:tc>
              </a:tr>
              <a:tr h="861711">
                <a:tc>
                  <a:txBody>
                    <a:bodyPr/>
                    <a:lstStyle/>
                    <a:p>
                      <a:r>
                        <a:rPr lang="en-US" dirty="0" smtClean="0"/>
                        <a:t>1</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effectLst/>
                        </a:rPr>
                        <a:t>Convenience </a:t>
                      </a:r>
                      <a:endParaRPr lang="en-US" sz="1800" dirty="0" smtClean="0">
                        <a:effectLst/>
                        <a:latin typeface="Times New Roman"/>
                        <a:ea typeface="Times New Roman"/>
                      </a:endParaRPr>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effectLst/>
                        </a:rPr>
                        <a:t>Can be filed during any time of day. </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effectLst/>
                        </a:rPr>
                        <a:t>To be filed during office working hours only. </a:t>
                      </a:r>
                      <a:endParaRPr lang="en-US" sz="1800" dirty="0" smtClean="0">
                        <a:effectLst/>
                        <a:latin typeface="Times New Roman"/>
                        <a:ea typeface="Times New Roman"/>
                      </a:endParaRPr>
                    </a:p>
                    <a:p>
                      <a:endParaRPr lang="en-IN" dirty="0"/>
                    </a:p>
                  </a:txBody>
                  <a:tcPr/>
                </a:tc>
              </a:tr>
              <a:tr h="603198">
                <a:tc>
                  <a:txBody>
                    <a:bodyPr/>
                    <a:lstStyle/>
                    <a:p>
                      <a:r>
                        <a:rPr lang="en-US" dirty="0" smtClean="0"/>
                        <a:t>2</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effectLst/>
                        </a:rPr>
                        <a:t>Place of filing </a:t>
                      </a:r>
                      <a:endParaRPr lang="en-US" sz="1800" dirty="0" smtClean="0">
                        <a:effectLst/>
                        <a:latin typeface="Times New Roman"/>
                        <a:ea typeface="Times New Roman"/>
                      </a:endParaRPr>
                    </a:p>
                    <a:p>
                      <a:endParaRPr lang="en-IN" dirty="0"/>
                    </a:p>
                  </a:txBody>
                  <a:tcPr/>
                </a:tc>
                <a:tc>
                  <a:txBody>
                    <a:bodyPr/>
                    <a:lstStyle/>
                    <a:p>
                      <a:r>
                        <a:rPr lang="en-US" sz="1800" dirty="0" smtClean="0">
                          <a:effectLst/>
                        </a:rPr>
                        <a:t>Can be filed from anywhere in the world. </a:t>
                      </a:r>
                      <a:endParaRPr lang="en-IN" dirty="0"/>
                    </a:p>
                  </a:txBody>
                  <a:tcPr/>
                </a:tc>
                <a:tc>
                  <a:txBody>
                    <a:bodyPr/>
                    <a:lstStyle/>
                    <a:p>
                      <a:r>
                        <a:rPr lang="en-US" sz="1800" dirty="0" smtClean="0">
                          <a:effectLst/>
                        </a:rPr>
                        <a:t>To be filed at a particular office only. </a:t>
                      </a:r>
                      <a:endParaRPr lang="en-IN" dirty="0"/>
                    </a:p>
                  </a:txBody>
                  <a:tcPr/>
                </a:tc>
              </a:tr>
              <a:tr h="861711">
                <a:tc>
                  <a:txBody>
                    <a:bodyPr/>
                    <a:lstStyle/>
                    <a:p>
                      <a:r>
                        <a:rPr lang="en-US" dirty="0" smtClean="0"/>
                        <a:t>3</a:t>
                      </a:r>
                      <a:endParaRPr lang="en-IN" dirty="0"/>
                    </a:p>
                  </a:txBody>
                  <a:tcPr/>
                </a:tc>
                <a:tc>
                  <a:txBody>
                    <a:bodyPr/>
                    <a:lstStyle/>
                    <a:p>
                      <a:r>
                        <a:rPr lang="en-US" sz="1800" dirty="0" smtClean="0">
                          <a:effectLst/>
                        </a:rPr>
                        <a:t>Possibility of errors</a:t>
                      </a:r>
                      <a:endParaRPr lang="en-IN" dirty="0"/>
                    </a:p>
                  </a:txBody>
                  <a:tcPr/>
                </a:tc>
                <a:tc>
                  <a:txBody>
                    <a:bodyPr/>
                    <a:lstStyle/>
                    <a:p>
                      <a:r>
                        <a:rPr lang="en-US" sz="1800" dirty="0" smtClean="0">
                          <a:effectLst/>
                        </a:rPr>
                        <a:t>Very less as all possible electronic checks and controls are there.</a:t>
                      </a:r>
                      <a:endParaRPr lang="en-IN" dirty="0"/>
                    </a:p>
                  </a:txBody>
                  <a:tcPr/>
                </a:tc>
                <a:tc>
                  <a:txBody>
                    <a:bodyPr/>
                    <a:lstStyle/>
                    <a:p>
                      <a:r>
                        <a:rPr lang="en-US" sz="1800" dirty="0" smtClean="0">
                          <a:effectLst/>
                        </a:rPr>
                        <a:t>Very high as there can not be any control or check before filing of return. </a:t>
                      </a:r>
                      <a:endParaRPr lang="en-IN" dirty="0"/>
                    </a:p>
                  </a:txBody>
                  <a:tcPr/>
                </a:tc>
              </a:tr>
              <a:tr h="603198">
                <a:tc>
                  <a:txBody>
                    <a:bodyPr/>
                    <a:lstStyle/>
                    <a:p>
                      <a:r>
                        <a:rPr lang="en-US" dirty="0" smtClean="0"/>
                        <a:t>4</a:t>
                      </a:r>
                      <a:endParaRPr lang="en-IN" dirty="0"/>
                    </a:p>
                  </a:txBody>
                  <a:tcPr/>
                </a:tc>
                <a:tc>
                  <a:txBody>
                    <a:bodyPr/>
                    <a:lstStyle/>
                    <a:p>
                      <a:r>
                        <a:rPr lang="en-US" sz="1800" dirty="0" smtClean="0">
                          <a:effectLst/>
                        </a:rPr>
                        <a:t>Processing of returns </a:t>
                      </a:r>
                      <a:endParaRPr lang="en-IN" dirty="0"/>
                    </a:p>
                  </a:txBody>
                  <a:tcPr/>
                </a:tc>
                <a:tc>
                  <a:txBody>
                    <a:bodyPr/>
                    <a:lstStyle/>
                    <a:p>
                      <a:r>
                        <a:rPr lang="en-US" sz="1800" dirty="0" smtClean="0">
                          <a:effectLst/>
                        </a:rPr>
                        <a:t>Very fast </a:t>
                      </a:r>
                      <a:endParaRPr lang="en-IN" dirty="0"/>
                    </a:p>
                  </a:txBody>
                  <a:tcPr/>
                </a:tc>
                <a:tc>
                  <a:txBody>
                    <a:bodyPr/>
                    <a:lstStyle/>
                    <a:p>
                      <a:r>
                        <a:rPr lang="en-US" sz="1800" dirty="0" smtClean="0">
                          <a:effectLst/>
                        </a:rPr>
                        <a:t>Very slow </a:t>
                      </a:r>
                      <a:endParaRPr lang="en-IN" dirty="0"/>
                    </a:p>
                  </a:txBody>
                  <a:tcPr/>
                </a:tc>
              </a:tr>
            </a:tbl>
          </a:graphicData>
        </a:graphic>
      </p:graphicFrame>
      <p:pic>
        <p:nvPicPr>
          <p:cNvPr id="5" name="Picture 7" descr="https://encrypted-tbn2.gstatic.com/images?q=tbn:ANd9GcQAA978eliu1D_1279DdHnmQgVBSvt7QTjCWxh1KToX0Gm8rj9_W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325" y="5229225"/>
            <a:ext cx="2592388"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C:\Users\RONALDO\Pictures\do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5337679"/>
            <a:ext cx="2160240" cy="1261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9391963"/>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circle(in)">
                                      <p:cBhvr>
                                        <p:cTn id="12"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rgbClr r="0" g="0" b="0"/>
          </a:lnRef>
          <a:fillRef idx="1003">
            <a:schemeClr val="dk2"/>
          </a:fillRef>
          <a:effectRef idx="0">
            <a:scrgbClr r="0" g="0" b="0"/>
          </a:effectRef>
          <a:fontRef idx="major"/>
        </p:style>
        <p:txBody>
          <a:bodyPr vert="horz" lIns="91440" tIns="45720" rIns="91440" bIns="45720" rtlCol="0" anchor="ctr">
            <a:norm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Common E-Filing Process</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aphicFrame>
        <p:nvGraphicFramePr>
          <p:cNvPr id="5" name="Diagram 4"/>
          <p:cNvGraphicFramePr/>
          <p:nvPr>
            <p:extLst>
              <p:ext uri="{D42A27DB-BD31-4B8C-83A1-F6EECF244321}">
                <p14:modId xmlns:p14="http://schemas.microsoft.com/office/powerpoint/2010/main" val="2932494920"/>
              </p:ext>
            </p:extLst>
          </p:nvPr>
        </p:nvGraphicFramePr>
        <p:xfrm>
          <a:off x="323528" y="1644364"/>
          <a:ext cx="8424936" cy="3440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descr="C:\Users\RONALDO\Pictures\efil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4128" y="4562846"/>
            <a:ext cx="2952328" cy="2068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236241"/>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style>
          <a:lnRef idx="0">
            <a:scrgbClr r="0" g="0" b="0"/>
          </a:lnRef>
          <a:fillRef idx="1003">
            <a:schemeClr val="dk2"/>
          </a:fillRef>
          <a:effectRef idx="0">
            <a:scrgbClr r="0" g="0" b="0"/>
          </a:effectRef>
          <a:fontRef idx="major"/>
        </p:style>
        <p:txBody>
          <a:bodyPr vert="horz" lIns="91440" tIns="45720" rIns="91440" bIns="45720" rtlCol="0" anchor="ctr">
            <a:normAutofit fontScale="90000"/>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Mandatory E-Filing of ITR For AY 2015-16</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07504" y="1340768"/>
            <a:ext cx="8856984" cy="5328592"/>
          </a:xfrm>
        </p:spPr>
        <p:txBody>
          <a:bodyPr>
            <a:normAutofit/>
          </a:bodyPr>
          <a:lstStyle/>
          <a:p>
            <a:r>
              <a:rPr lang="en-IN" sz="2400" dirty="0"/>
              <a:t>Any assessee having total income of ₹ 5 Lakhs and above from AY 2013-14 and subsequent Assessment Years.</a:t>
            </a:r>
          </a:p>
          <a:p>
            <a:r>
              <a:rPr lang="en-IN" sz="2400" dirty="0"/>
              <a:t>Individual/ HUF, being resident, having assets located outside </a:t>
            </a:r>
            <a:r>
              <a:rPr lang="en-IN" sz="2400" dirty="0" smtClean="0"/>
              <a:t>India </a:t>
            </a:r>
            <a:r>
              <a:rPr lang="en-IN" sz="2400" dirty="0"/>
              <a:t>from AY 2012-13 and subsequent Assessment Years.</a:t>
            </a:r>
          </a:p>
          <a:p>
            <a:r>
              <a:rPr lang="en-IN" sz="2400" dirty="0"/>
              <a:t>An assessee required to furnish a Audit </a:t>
            </a:r>
            <a:r>
              <a:rPr lang="en-IN" sz="2400" dirty="0" smtClean="0"/>
              <a:t>Report u/s 44AB as Income Tax Act, 1961.  </a:t>
            </a:r>
            <a:endParaRPr lang="en-IN" sz="2400" dirty="0"/>
          </a:p>
          <a:p>
            <a:r>
              <a:rPr lang="en-IN" sz="2400" dirty="0"/>
              <a:t>All companies.</a:t>
            </a:r>
          </a:p>
          <a:p>
            <a:r>
              <a:rPr lang="en-IN" sz="2400" dirty="0"/>
              <a:t>A resident who has signing authority in any account located outside India</a:t>
            </a:r>
            <a:r>
              <a:rPr lang="en-IN" sz="2400" dirty="0" smtClean="0"/>
              <a:t>.</a:t>
            </a:r>
            <a:endParaRPr lang="en-IN" sz="2400" dirty="0"/>
          </a:p>
        </p:txBody>
      </p:sp>
      <p:pic>
        <p:nvPicPr>
          <p:cNvPr id="4098" name="Picture 2" descr="C:\Users\RONALDO\Pictures\Submission-of-ITR-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4716333"/>
            <a:ext cx="2520280" cy="204224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RONALDO\Pictures\e-return-header-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302" y="5088210"/>
            <a:ext cx="5657850" cy="158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8033480"/>
      </p:ext>
    </p:extLst>
  </p:cSld>
  <p:clrMapOvr>
    <a:masterClrMapping/>
  </p:clrMapOvr>
  <mc:AlternateContent xmlns:mc="http://schemas.openxmlformats.org/markup-compatibility/2006" xmlns:p14="http://schemas.microsoft.com/office/powerpoint/2010/main">
    <mc:Choice Requires="p14">
      <p:transition spd="slow" p14:dur="3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circle(in)">
                                      <p:cBhvr>
                                        <p:cTn id="7" dur="2000"/>
                                        <p:tgtEl>
                                          <p:spTgt spid="409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circle(in)">
                                      <p:cBhvr>
                                        <p:cTn id="12"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685</TotalTime>
  <Words>2103</Words>
  <Application>Microsoft Office PowerPoint</Application>
  <PresentationFormat>On-screen Show (4:3)</PresentationFormat>
  <Paragraphs>312</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E-Filing of Income Tax Returns</vt:lpstr>
      <vt:lpstr>Index </vt:lpstr>
      <vt:lpstr>Index </vt:lpstr>
      <vt:lpstr>Introduction</vt:lpstr>
      <vt:lpstr>What is E-Filing ?</vt:lpstr>
      <vt:lpstr>Benefits of Filing Tax Return Online</vt:lpstr>
      <vt:lpstr>Difference between E-filing and Paper Filing</vt:lpstr>
      <vt:lpstr>Common E-Filing Process</vt:lpstr>
      <vt:lpstr>Mandatory E-Filing of ITR For AY 2015-16</vt:lpstr>
      <vt:lpstr>Income Tax E-Filing</vt:lpstr>
      <vt:lpstr>Income Tax E-Filing</vt:lpstr>
      <vt:lpstr>List of Income Tax Returns</vt:lpstr>
      <vt:lpstr>List of Income Tax Returns</vt:lpstr>
      <vt:lpstr>Overview of E-Filing</vt:lpstr>
      <vt:lpstr>Services offered by E-Filing Website</vt:lpstr>
      <vt:lpstr>What is Digital Signature Certificate ?</vt:lpstr>
      <vt:lpstr>Steps &amp; Types for Filing ITR</vt:lpstr>
      <vt:lpstr>Steps for Uploading Income Tax Return</vt:lpstr>
      <vt:lpstr>E-Filing With DSC</vt:lpstr>
      <vt:lpstr>E-Filing Without DSC</vt:lpstr>
      <vt:lpstr>Registration of DSC</vt:lpstr>
      <vt:lpstr>Preparation &amp; Submission of ITR-1 Online</vt:lpstr>
      <vt:lpstr>Common mistakes in Filing of ITR</vt:lpstr>
      <vt:lpstr>Impact of errors made while filing returns</vt:lpstr>
      <vt:lpstr>Rules to be followed to ensure trouble free processing</vt:lpstr>
      <vt:lpstr>Some Important Changes / New Introduction in ITR</vt:lpstr>
      <vt:lpstr>Some Important Changes / New Introduction in ITR</vt:lpstr>
      <vt:lpstr>Some Important Changes / New Introduction in ITR</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RONALDO</dc:creator>
  <cp:lastModifiedBy>RONALDO</cp:lastModifiedBy>
  <cp:revision>52</cp:revision>
  <dcterms:created xsi:type="dcterms:W3CDTF">2015-08-26T03:07:08Z</dcterms:created>
  <dcterms:modified xsi:type="dcterms:W3CDTF">2015-09-01T14:29:22Z</dcterms:modified>
</cp:coreProperties>
</file>