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28"/>
  </p:notesMasterIdLst>
  <p:sldIdLst>
    <p:sldId id="256" r:id="rId2"/>
    <p:sldId id="279" r:id="rId3"/>
    <p:sldId id="257" r:id="rId4"/>
    <p:sldId id="277" r:id="rId5"/>
    <p:sldId id="278" r:id="rId6"/>
    <p:sldId id="259" r:id="rId7"/>
    <p:sldId id="260" r:id="rId8"/>
    <p:sldId id="261" r:id="rId9"/>
    <p:sldId id="262" r:id="rId10"/>
    <p:sldId id="263" r:id="rId11"/>
    <p:sldId id="264" r:id="rId12"/>
    <p:sldId id="265" r:id="rId13"/>
    <p:sldId id="266" r:id="rId14"/>
    <p:sldId id="267" r:id="rId15"/>
    <p:sldId id="281" r:id="rId16"/>
    <p:sldId id="280" r:id="rId17"/>
    <p:sldId id="270" r:id="rId18"/>
    <p:sldId id="271" r:id="rId19"/>
    <p:sldId id="272" r:id="rId20"/>
    <p:sldId id="273" r:id="rId21"/>
    <p:sldId id="274" r:id="rId22"/>
    <p:sldId id="275" r:id="rId23"/>
    <p:sldId id="282" r:id="rId24"/>
    <p:sldId id="283" r:id="rId25"/>
    <p:sldId id="268" r:id="rId26"/>
    <p:sldId id="26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02"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23ABEF-20FB-48E6-9022-F6054C05067A}" type="datetimeFigureOut">
              <a:rPr lang="en-IN" smtClean="0"/>
              <a:pPr/>
              <a:t>23-07-2014</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C44E26-9354-4A1A-AD43-EE59EAEB9391}"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smtClean="0"/>
              <a:t>Change of name</a:t>
            </a:r>
            <a:r>
              <a:rPr lang="en-IN" baseline="0" dirty="0" smtClean="0"/>
              <a:t> not allowed where company is in default in filing its Annual Return or FS or any other document due for filing with </a:t>
            </a:r>
            <a:r>
              <a:rPr lang="en-IN" baseline="0" dirty="0" err="1" smtClean="0"/>
              <a:t>RoC</a:t>
            </a:r>
            <a:r>
              <a:rPr lang="en-IN" baseline="0" dirty="0" smtClean="0"/>
              <a:t> or default in repayment of matured deposits / debentures or interest thereon.</a:t>
            </a:r>
            <a:endParaRPr lang="en-IN" dirty="0"/>
          </a:p>
        </p:txBody>
      </p:sp>
      <p:sp>
        <p:nvSpPr>
          <p:cNvPr id="4" name="Slide Number Placeholder 3"/>
          <p:cNvSpPr>
            <a:spLocks noGrp="1"/>
          </p:cNvSpPr>
          <p:nvPr>
            <p:ph type="sldNum" sz="quarter" idx="10"/>
          </p:nvPr>
        </p:nvSpPr>
        <p:spPr/>
        <p:txBody>
          <a:bodyPr/>
          <a:lstStyle/>
          <a:p>
            <a:fld id="{7AC44E26-9354-4A1A-AD43-EE59EAEB9391}" type="slidenum">
              <a:rPr lang="en-IN" smtClean="0"/>
              <a:pPr/>
              <a:t>17</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smtClean="0"/>
              <a:t>No change in Object</a:t>
            </a:r>
            <a:r>
              <a:rPr lang="en-IN" baseline="0" dirty="0" smtClean="0"/>
              <a:t> Clause where money raised from public via prospectus and such money remaining unutilised UNLESS SR via Postal Ballot; simultaneous issue of newspaper advertisement about SR and its justification and providing exit route to dissenting shareholders</a:t>
            </a:r>
            <a:endParaRPr lang="en-IN" dirty="0"/>
          </a:p>
        </p:txBody>
      </p:sp>
      <p:sp>
        <p:nvSpPr>
          <p:cNvPr id="4" name="Slide Number Placeholder 3"/>
          <p:cNvSpPr>
            <a:spLocks noGrp="1"/>
          </p:cNvSpPr>
          <p:nvPr>
            <p:ph type="sldNum" sz="quarter" idx="10"/>
          </p:nvPr>
        </p:nvSpPr>
        <p:spPr/>
        <p:txBody>
          <a:bodyPr/>
          <a:lstStyle/>
          <a:p>
            <a:fld id="{7AC44E26-9354-4A1A-AD43-EE59EAEB9391}" type="slidenum">
              <a:rPr lang="en-IN" smtClean="0"/>
              <a:pPr/>
              <a:t>18</a:t>
            </a:fld>
            <a:endParaRPr lang="en-I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smtClean="0"/>
              <a:t>No change of</a:t>
            </a:r>
            <a:r>
              <a:rPr lang="en-IN" baseline="0" dirty="0" smtClean="0"/>
              <a:t> RO from 1 state to another allowed if any enquiry, inspection or investigation is initiated against the Company pending or </a:t>
            </a:r>
            <a:r>
              <a:rPr lang="en-IN" baseline="0" smtClean="0"/>
              <a:t>any prosecution </a:t>
            </a:r>
            <a:r>
              <a:rPr lang="en-IN" baseline="0" dirty="0" smtClean="0"/>
              <a:t>against the Company is pending.</a:t>
            </a:r>
            <a:endParaRPr lang="en-IN" dirty="0"/>
          </a:p>
        </p:txBody>
      </p:sp>
      <p:sp>
        <p:nvSpPr>
          <p:cNvPr id="4" name="Slide Number Placeholder 3"/>
          <p:cNvSpPr>
            <a:spLocks noGrp="1"/>
          </p:cNvSpPr>
          <p:nvPr>
            <p:ph type="sldNum" sz="quarter" idx="10"/>
          </p:nvPr>
        </p:nvSpPr>
        <p:spPr/>
        <p:txBody>
          <a:bodyPr/>
          <a:lstStyle/>
          <a:p>
            <a:fld id="{7AC44E26-9354-4A1A-AD43-EE59EAEB9391}" type="slidenum">
              <a:rPr lang="en-IN" smtClean="0"/>
              <a:pPr/>
              <a:t>20</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AC44E26-9354-4A1A-AD43-EE59EAEB9391}" type="slidenum">
              <a:rPr lang="en-IN" smtClean="0"/>
              <a:pPr/>
              <a:t>23</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7/23/2014</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7/23/2014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1D8BD707-D9CF-40AE-B4C6-C98DA3205C09}" type="datetimeFigureOut">
              <a:rPr lang="en-US" smtClean="0"/>
              <a:pPr/>
              <a:t>7/23/2014</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D8BD707-D9CF-40AE-B4C6-C98DA3205C09}" type="datetimeFigureOut">
              <a:rPr lang="en-US" smtClean="0"/>
              <a:pPr/>
              <a:t>7/23/2014</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2362200"/>
            <a:ext cx="7620000" cy="2514600"/>
          </a:xfrm>
        </p:spPr>
        <p:txBody>
          <a:bodyPr>
            <a:noAutofit/>
          </a:bodyPr>
          <a:lstStyle/>
          <a:p>
            <a:pPr lvl="0" algn="r" fontAlgn="base">
              <a:spcBef>
                <a:spcPts val="0"/>
              </a:spcBef>
              <a:spcAft>
                <a:spcPct val="0"/>
              </a:spcAft>
            </a:pPr>
            <a:r>
              <a:rPr lang="fr-CA" sz="3600" dirty="0" smtClean="0">
                <a:solidFill>
                  <a:prstClr val="white"/>
                </a:solidFill>
                <a:latin typeface="Calibri"/>
                <a:ea typeface="+mn-ea"/>
                <a:cs typeface="+mn-cs"/>
              </a:rPr>
              <a:t>Siddhartha Murarka</a:t>
            </a:r>
            <a:r>
              <a:rPr lang="fr-CA" sz="3600" b="0" dirty="0" smtClean="0">
                <a:solidFill>
                  <a:prstClr val="white"/>
                </a:solidFill>
                <a:latin typeface="Calibri"/>
                <a:ea typeface="+mn-ea"/>
                <a:cs typeface="+mn-cs"/>
              </a:rPr>
              <a:t> </a:t>
            </a:r>
            <a:r>
              <a:rPr lang="fr-CA" sz="2400" b="0" dirty="0" smtClean="0">
                <a:solidFill>
                  <a:prstClr val="white"/>
                </a:solidFill>
                <a:latin typeface="Calibri"/>
                <a:ea typeface="+mn-ea"/>
                <a:cs typeface="+mn-cs"/>
              </a:rPr>
              <a:t/>
            </a:r>
            <a:br>
              <a:rPr lang="fr-CA" sz="2400" b="0" dirty="0" smtClean="0">
                <a:solidFill>
                  <a:prstClr val="white"/>
                </a:solidFill>
                <a:latin typeface="Calibri"/>
                <a:ea typeface="+mn-ea"/>
                <a:cs typeface="+mn-cs"/>
              </a:rPr>
            </a:br>
            <a:r>
              <a:rPr lang="fr-CA" sz="2400" dirty="0" smtClean="0">
                <a:solidFill>
                  <a:prstClr val="white"/>
                </a:solidFill>
                <a:latin typeface="Calibri"/>
                <a:ea typeface="+mn-ea"/>
                <a:cs typeface="+mn-cs"/>
              </a:rPr>
              <a:t>FCS, LL.B, </a:t>
            </a:r>
            <a:r>
              <a:rPr lang="fr-CA" sz="2400" dirty="0" err="1" smtClean="0">
                <a:solidFill>
                  <a:prstClr val="white"/>
                </a:solidFill>
                <a:latin typeface="Calibri"/>
                <a:ea typeface="+mn-ea"/>
                <a:cs typeface="+mn-cs"/>
              </a:rPr>
              <a:t>B.Com</a:t>
            </a:r>
            <a:r>
              <a:rPr lang="fr-CA" sz="2400" dirty="0" smtClean="0">
                <a:solidFill>
                  <a:prstClr val="white"/>
                </a:solidFill>
                <a:latin typeface="Calibri"/>
                <a:ea typeface="+mn-ea"/>
                <a:cs typeface="+mn-cs"/>
              </a:rPr>
              <a:t>(H)</a:t>
            </a:r>
            <a:r>
              <a:rPr lang="fr-CA" sz="2400" b="0" dirty="0" smtClean="0">
                <a:solidFill>
                  <a:prstClr val="white"/>
                </a:solidFill>
                <a:latin typeface="Calibri"/>
                <a:ea typeface="+mn-ea"/>
                <a:cs typeface="+mn-cs"/>
              </a:rPr>
              <a:t> </a:t>
            </a:r>
            <a:br>
              <a:rPr lang="fr-CA" sz="2400" b="0" dirty="0" smtClean="0">
                <a:solidFill>
                  <a:prstClr val="white"/>
                </a:solidFill>
                <a:latin typeface="Calibri"/>
                <a:ea typeface="+mn-ea"/>
                <a:cs typeface="+mn-cs"/>
              </a:rPr>
            </a:br>
            <a:r>
              <a:rPr lang="fr-CA" sz="2400" dirty="0" err="1" smtClean="0">
                <a:solidFill>
                  <a:prstClr val="white"/>
                </a:solidFill>
                <a:latin typeface="Calibri"/>
                <a:ea typeface="+mn-ea"/>
                <a:cs typeface="+mn-cs"/>
              </a:rPr>
              <a:t>Ghosh</a:t>
            </a:r>
            <a:r>
              <a:rPr lang="fr-CA" sz="2400" dirty="0" smtClean="0">
                <a:solidFill>
                  <a:prstClr val="white"/>
                </a:solidFill>
                <a:latin typeface="Calibri"/>
                <a:ea typeface="+mn-ea"/>
                <a:cs typeface="+mn-cs"/>
              </a:rPr>
              <a:t> &amp; Murarka </a:t>
            </a:r>
            <a:r>
              <a:rPr lang="fr-CA" sz="2400" dirty="0" err="1" smtClean="0">
                <a:solidFill>
                  <a:prstClr val="white"/>
                </a:solidFill>
                <a:latin typeface="Calibri"/>
                <a:ea typeface="+mn-ea"/>
                <a:cs typeface="+mn-cs"/>
              </a:rPr>
              <a:t>Legal</a:t>
            </a:r>
            <a:r>
              <a:rPr lang="fr-CA" sz="2400" dirty="0" smtClean="0">
                <a:solidFill>
                  <a:prstClr val="white"/>
                </a:solidFill>
                <a:latin typeface="Calibri"/>
                <a:ea typeface="+mn-ea"/>
                <a:cs typeface="+mn-cs"/>
              </a:rPr>
              <a:t>, </a:t>
            </a:r>
            <a:r>
              <a:rPr lang="fr-CA" sz="2400" b="0" i="1" dirty="0" smtClean="0">
                <a:solidFill>
                  <a:prstClr val="white"/>
                </a:solidFill>
                <a:latin typeface="Calibri"/>
                <a:ea typeface="+mn-ea"/>
                <a:cs typeface="+mn-cs"/>
              </a:rPr>
              <a:t>Solicitors &amp; </a:t>
            </a:r>
            <a:r>
              <a:rPr lang="fr-CA" sz="2400" b="0" i="1" dirty="0" err="1" smtClean="0">
                <a:solidFill>
                  <a:prstClr val="white"/>
                </a:solidFill>
                <a:latin typeface="Calibri"/>
                <a:ea typeface="+mn-ea"/>
                <a:cs typeface="+mn-cs"/>
              </a:rPr>
              <a:t>Advocates</a:t>
            </a:r>
            <a:r>
              <a:rPr lang="fr-CA" sz="2400" b="0" i="1" dirty="0" smtClean="0">
                <a:solidFill>
                  <a:prstClr val="white"/>
                </a:solidFill>
                <a:latin typeface="Calibri"/>
                <a:ea typeface="+mn-ea"/>
                <a:cs typeface="+mn-cs"/>
              </a:rPr>
              <a:t/>
            </a:r>
            <a:br>
              <a:rPr lang="fr-CA" sz="2400" b="0" i="1" dirty="0" smtClean="0">
                <a:solidFill>
                  <a:prstClr val="white"/>
                </a:solidFill>
                <a:latin typeface="Calibri"/>
                <a:ea typeface="+mn-ea"/>
                <a:cs typeface="+mn-cs"/>
              </a:rPr>
            </a:br>
            <a:r>
              <a:rPr lang="fr-CA" sz="2400" b="0" dirty="0" smtClean="0">
                <a:solidFill>
                  <a:prstClr val="white"/>
                </a:solidFill>
                <a:latin typeface="Calibri"/>
                <a:ea typeface="+mn-ea"/>
                <a:cs typeface="+mn-cs"/>
              </a:rPr>
              <a:t>12 Waterloo Street, </a:t>
            </a:r>
            <a:r>
              <a:rPr lang="fr-CA" sz="2400" b="0" dirty="0" err="1" smtClean="0">
                <a:solidFill>
                  <a:prstClr val="white"/>
                </a:solidFill>
                <a:latin typeface="Calibri"/>
                <a:ea typeface="+mn-ea"/>
                <a:cs typeface="+mn-cs"/>
              </a:rPr>
              <a:t>Kolkata</a:t>
            </a:r>
            <a:r>
              <a:rPr lang="fr-CA" sz="2400" b="0" dirty="0" smtClean="0">
                <a:solidFill>
                  <a:prstClr val="white"/>
                </a:solidFill>
                <a:latin typeface="Calibri"/>
                <a:ea typeface="+mn-ea"/>
                <a:cs typeface="+mn-cs"/>
              </a:rPr>
              <a:t> 700 069</a:t>
            </a:r>
            <a:br>
              <a:rPr lang="fr-CA" sz="2400" b="0" dirty="0" smtClean="0">
                <a:solidFill>
                  <a:prstClr val="white"/>
                </a:solidFill>
                <a:latin typeface="Calibri"/>
                <a:ea typeface="+mn-ea"/>
                <a:cs typeface="+mn-cs"/>
              </a:rPr>
            </a:br>
            <a:r>
              <a:rPr lang="fr-CA" sz="2400" b="0" dirty="0" smtClean="0">
                <a:solidFill>
                  <a:prstClr val="white"/>
                </a:solidFill>
                <a:latin typeface="Calibri"/>
                <a:ea typeface="+mn-ea"/>
                <a:cs typeface="+mn-cs"/>
              </a:rPr>
              <a:t>Mobile: +91 99033 77959</a:t>
            </a:r>
            <a:br>
              <a:rPr lang="fr-CA" sz="2400" b="0" dirty="0" smtClean="0">
                <a:solidFill>
                  <a:prstClr val="white"/>
                </a:solidFill>
                <a:latin typeface="Calibri"/>
                <a:ea typeface="+mn-ea"/>
                <a:cs typeface="+mn-cs"/>
              </a:rPr>
            </a:br>
            <a:r>
              <a:rPr lang="fr-CA" sz="2400" b="0" dirty="0" err="1" smtClean="0">
                <a:solidFill>
                  <a:prstClr val="white"/>
                </a:solidFill>
                <a:latin typeface="Calibri"/>
                <a:ea typeface="+mn-ea"/>
                <a:cs typeface="+mn-cs"/>
              </a:rPr>
              <a:t>Website</a:t>
            </a:r>
            <a:r>
              <a:rPr lang="fr-CA" sz="2400" b="0" dirty="0" smtClean="0">
                <a:solidFill>
                  <a:prstClr val="white"/>
                </a:solidFill>
                <a:latin typeface="Calibri"/>
                <a:ea typeface="+mn-ea"/>
                <a:cs typeface="+mn-cs"/>
              </a:rPr>
              <a:t>: www.siddharthamurarka.com</a:t>
            </a:r>
            <a:br>
              <a:rPr lang="fr-CA" sz="2400" b="0" dirty="0" smtClean="0">
                <a:solidFill>
                  <a:prstClr val="white"/>
                </a:solidFill>
                <a:latin typeface="Calibri"/>
                <a:ea typeface="+mn-ea"/>
                <a:cs typeface="+mn-cs"/>
              </a:rPr>
            </a:br>
            <a:r>
              <a:rPr lang="fr-CA" sz="2400" b="0" dirty="0" smtClean="0">
                <a:solidFill>
                  <a:prstClr val="white"/>
                </a:solidFill>
                <a:latin typeface="Calibri"/>
                <a:ea typeface="+mn-ea"/>
                <a:cs typeface="+mn-cs"/>
              </a:rPr>
              <a:t>Email: siddharthamurarka@gmail.com</a:t>
            </a:r>
            <a:endParaRPr lang="en-US" sz="2400" b="0" dirty="0"/>
          </a:p>
        </p:txBody>
      </p:sp>
      <p:sp>
        <p:nvSpPr>
          <p:cNvPr id="3" name="Subtitle 2"/>
          <p:cNvSpPr>
            <a:spLocks noGrp="1"/>
          </p:cNvSpPr>
          <p:nvPr>
            <p:ph type="subTitle" idx="1"/>
          </p:nvPr>
        </p:nvSpPr>
        <p:spPr>
          <a:xfrm>
            <a:off x="0" y="381000"/>
            <a:ext cx="9144000" cy="1447800"/>
          </a:xfrm>
        </p:spPr>
        <p:txBody>
          <a:bodyPr>
            <a:normAutofit fontScale="70000" lnSpcReduction="20000"/>
          </a:bodyPr>
          <a:lstStyle/>
          <a:p>
            <a:pPr algn="ctr"/>
            <a:r>
              <a:rPr lang="en-US" sz="5600" b="1" u="sng" dirty="0" smtClean="0">
                <a:solidFill>
                  <a:schemeClr val="accent1"/>
                </a:solidFill>
              </a:rPr>
              <a:t>Companies Act, 2013</a:t>
            </a:r>
          </a:p>
          <a:p>
            <a:pPr algn="ctr"/>
            <a:endParaRPr lang="en-US" sz="3200" b="1" u="sng" dirty="0" smtClean="0">
              <a:solidFill>
                <a:schemeClr val="accent1"/>
              </a:solidFill>
            </a:endParaRPr>
          </a:p>
          <a:p>
            <a:pPr algn="ctr"/>
            <a:r>
              <a:rPr lang="en-US" sz="3900" b="1" u="sng" dirty="0" smtClean="0">
                <a:solidFill>
                  <a:schemeClr val="accent1"/>
                </a:solidFill>
              </a:rPr>
              <a:t>Incorporation of Company and matters incidental thereto</a:t>
            </a:r>
            <a:endParaRPr lang="en-US" sz="3900" b="1" u="sng" dirty="0">
              <a:solidFill>
                <a:schemeClr val="accent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533400"/>
          </a:xfrm>
        </p:spPr>
        <p:txBody>
          <a:bodyPr>
            <a:normAutofit fontScale="90000"/>
          </a:bodyPr>
          <a:lstStyle/>
          <a:p>
            <a:pPr algn="ctr"/>
            <a:r>
              <a:rPr lang="en-US" sz="2900" dirty="0" smtClean="0"/>
              <a:t/>
            </a:r>
            <a:br>
              <a:rPr lang="en-US" sz="2900" dirty="0" smtClean="0"/>
            </a:br>
            <a:r>
              <a:rPr lang="en-IN" sz="3600" dirty="0" smtClean="0"/>
              <a:t>Application for Incorporation of Company (Form INC 7)</a:t>
            </a:r>
            <a:r>
              <a:rPr lang="en-US" sz="3600" dirty="0" smtClean="0"/>
              <a:t/>
            </a:r>
            <a:br>
              <a:rPr lang="en-US" sz="3600" dirty="0" smtClean="0"/>
            </a:br>
            <a:endParaRPr lang="en-US" sz="3600" dirty="0"/>
          </a:p>
        </p:txBody>
      </p:sp>
      <p:sp>
        <p:nvSpPr>
          <p:cNvPr id="3" name="Content Placeholder 2"/>
          <p:cNvSpPr>
            <a:spLocks noGrp="1"/>
          </p:cNvSpPr>
          <p:nvPr>
            <p:ph idx="1"/>
          </p:nvPr>
        </p:nvSpPr>
        <p:spPr>
          <a:xfrm>
            <a:off x="457200" y="1600201"/>
            <a:ext cx="8382000" cy="5029200"/>
          </a:xfrm>
        </p:spPr>
        <p:txBody>
          <a:bodyPr>
            <a:normAutofit fontScale="92500" lnSpcReduction="20000"/>
          </a:bodyPr>
          <a:lstStyle/>
          <a:p>
            <a:pPr algn="just">
              <a:buClrTx/>
              <a:buFont typeface="Wingdings" pitchFamily="2" charset="2"/>
              <a:buChar char="Ø"/>
            </a:pPr>
            <a:r>
              <a:rPr lang="en-US" sz="2300" dirty="0" smtClean="0"/>
              <a:t>Declaration from Practicing Professional in </a:t>
            </a:r>
            <a:r>
              <a:rPr lang="en-US" sz="2300" b="1" i="1" dirty="0" smtClean="0"/>
              <a:t>Format</a:t>
            </a:r>
            <a:r>
              <a:rPr lang="en-US" sz="2300" dirty="0" smtClean="0"/>
              <a:t> </a:t>
            </a:r>
            <a:r>
              <a:rPr lang="en-US" sz="2300" b="1" i="1" dirty="0" smtClean="0"/>
              <a:t>INC 8;</a:t>
            </a:r>
          </a:p>
          <a:p>
            <a:pPr algn="just">
              <a:buClrTx/>
              <a:buFont typeface="Wingdings" pitchFamily="2" charset="2"/>
              <a:buChar char="Ø"/>
            </a:pPr>
            <a:r>
              <a:rPr lang="en-US" sz="2300" dirty="0" smtClean="0"/>
              <a:t>Affidavit from each promoter / shareholder / director in </a:t>
            </a:r>
            <a:r>
              <a:rPr lang="en-US" sz="2300" b="1" i="1" dirty="0" smtClean="0"/>
              <a:t>Format</a:t>
            </a:r>
            <a:r>
              <a:rPr lang="en-US" sz="2300" dirty="0" smtClean="0"/>
              <a:t> </a:t>
            </a:r>
            <a:r>
              <a:rPr lang="en-US" sz="2300" b="1" i="1" dirty="0" smtClean="0"/>
              <a:t>INC 9;</a:t>
            </a:r>
          </a:p>
          <a:p>
            <a:pPr algn="just">
              <a:buClrTx/>
              <a:buFont typeface="Wingdings" pitchFamily="2" charset="2"/>
              <a:buChar char="Ø"/>
            </a:pPr>
            <a:r>
              <a:rPr lang="en-US" sz="2300" dirty="0" smtClean="0">
                <a:latin typeface="Calibri"/>
                <a:ea typeface="Calibri"/>
                <a:cs typeface="Times New Roman"/>
              </a:rPr>
              <a:t>Recent passport size photograph of each shareholder / promoter in </a:t>
            </a:r>
            <a:r>
              <a:rPr lang="en-US" sz="2300" b="1" i="1" dirty="0" smtClean="0"/>
              <a:t>Format </a:t>
            </a:r>
            <a:r>
              <a:rPr lang="en-US" sz="2300" b="1" i="1" dirty="0" smtClean="0">
                <a:latin typeface="Calibri"/>
                <a:ea typeface="Calibri"/>
                <a:cs typeface="Times New Roman"/>
              </a:rPr>
              <a:t>INC 10 </a:t>
            </a:r>
            <a:r>
              <a:rPr lang="en-US" sz="2300" dirty="0" smtClean="0">
                <a:latin typeface="Calibri"/>
                <a:ea typeface="Calibri"/>
                <a:cs typeface="Times New Roman"/>
              </a:rPr>
              <a:t>should be attested by Banker/Notary;</a:t>
            </a:r>
          </a:p>
          <a:p>
            <a:pPr algn="just">
              <a:buClrTx/>
              <a:buFont typeface="Wingdings" pitchFamily="2" charset="2"/>
              <a:buChar char="Ø"/>
            </a:pPr>
            <a:r>
              <a:rPr lang="en-US" sz="2300" dirty="0" smtClean="0">
                <a:latin typeface="Calibri"/>
                <a:cs typeface="Times New Roman"/>
              </a:rPr>
              <a:t>Proof of Identity: Voter Id card / </a:t>
            </a:r>
            <a:r>
              <a:rPr lang="en-US" sz="2300" dirty="0" err="1" smtClean="0">
                <a:latin typeface="Calibri"/>
                <a:cs typeface="Times New Roman"/>
              </a:rPr>
              <a:t>Aadhaar</a:t>
            </a:r>
            <a:r>
              <a:rPr lang="en-US" sz="2300" dirty="0" smtClean="0">
                <a:latin typeface="Calibri"/>
                <a:cs typeface="Times New Roman"/>
              </a:rPr>
              <a:t> Card / Passport/ Driving License;</a:t>
            </a:r>
          </a:p>
          <a:p>
            <a:pPr algn="just">
              <a:buClrTx/>
              <a:buFont typeface="Wingdings" pitchFamily="2" charset="2"/>
              <a:buChar char="Ø"/>
            </a:pPr>
            <a:r>
              <a:rPr lang="en-US" sz="2300" dirty="0" smtClean="0">
                <a:latin typeface="Calibri"/>
                <a:cs typeface="Times New Roman"/>
              </a:rPr>
              <a:t>Residential Proof: Electricity bill / Bank Statement / Mobile bill/ Telephone bill </a:t>
            </a:r>
            <a:r>
              <a:rPr lang="en-US" sz="2300" b="1" i="1" dirty="0" smtClean="0">
                <a:latin typeface="Calibri"/>
                <a:cs typeface="Times New Roman"/>
              </a:rPr>
              <a:t>which should be not be older than two months;</a:t>
            </a:r>
          </a:p>
          <a:p>
            <a:pPr algn="just">
              <a:buClrTx/>
              <a:buFont typeface="Wingdings" pitchFamily="2" charset="2"/>
              <a:buChar char="Ø"/>
            </a:pPr>
            <a:r>
              <a:rPr lang="en-US" sz="2300" dirty="0" smtClean="0">
                <a:latin typeface="Calibri"/>
                <a:cs typeface="Times New Roman"/>
              </a:rPr>
              <a:t>PAN Card to be attached separately;</a:t>
            </a:r>
          </a:p>
          <a:p>
            <a:pPr algn="just">
              <a:buClrTx/>
              <a:buFont typeface="Wingdings" pitchFamily="2" charset="2"/>
              <a:buChar char="Ø"/>
            </a:pPr>
            <a:r>
              <a:rPr lang="en-US" sz="2300" b="1" i="1" dirty="0" smtClean="0">
                <a:latin typeface="Calibri"/>
                <a:cs typeface="Times New Roman"/>
              </a:rPr>
              <a:t>Duration of stay</a:t>
            </a:r>
            <a:r>
              <a:rPr lang="en-US" sz="2300" dirty="0" smtClean="0">
                <a:latin typeface="Calibri"/>
                <a:cs typeface="Times New Roman"/>
              </a:rPr>
              <a:t> at present address, if less than 1 year then address of previous residence;</a:t>
            </a:r>
          </a:p>
          <a:p>
            <a:pPr algn="just">
              <a:buClrTx/>
              <a:buFont typeface="Wingdings" pitchFamily="2" charset="2"/>
              <a:buChar char="Ø"/>
            </a:pPr>
            <a:r>
              <a:rPr lang="en-IN" sz="2400" dirty="0" smtClean="0"/>
              <a:t>A non-mandatory but strange requirement is furnishing of “</a:t>
            </a:r>
            <a:r>
              <a:rPr lang="en-IN" sz="2400" b="1" i="1" dirty="0" smtClean="0"/>
              <a:t>in-principle approval</a:t>
            </a:r>
            <a:r>
              <a:rPr lang="en-IN" sz="2400" dirty="0" smtClean="0"/>
              <a:t> from </a:t>
            </a:r>
            <a:r>
              <a:rPr lang="en-IN" sz="2400" dirty="0" err="1" smtClean="0"/>
              <a:t>Sectoral</a:t>
            </a:r>
            <a:r>
              <a:rPr lang="en-IN" sz="2400" dirty="0" smtClean="0"/>
              <a:t> Regulators like RBI, SEBI etc” to carry on certain business like that of NBFC or Merchant Bankers;</a:t>
            </a:r>
          </a:p>
          <a:p>
            <a:pPr algn="just">
              <a:buClrTx/>
              <a:buFont typeface="Wingdings" pitchFamily="2" charset="2"/>
              <a:buChar char="Ø"/>
            </a:pPr>
            <a:r>
              <a:rPr lang="en-IN" sz="2400" dirty="0" smtClean="0"/>
              <a:t>Details of all companies in which the promoters/directors/ subscribers of the Company under incorporation are associated as promoters / directors / subscribers needs to be furnished.</a:t>
            </a:r>
            <a:r>
              <a:rPr lang="en-US" sz="2300" dirty="0" smtClean="0">
                <a:latin typeface="Calibri"/>
                <a:cs typeface="Times New Roman"/>
              </a:rPr>
              <a:t> </a:t>
            </a:r>
          </a:p>
          <a:p>
            <a:pPr>
              <a:buFont typeface="Wingdings" pitchFamily="2" charset="2"/>
              <a:buChar char="Ø"/>
            </a:pPr>
            <a:endParaRPr lang="en-US" sz="23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838200"/>
            <a:ext cx="8013192" cy="1524000"/>
          </a:xfrm>
        </p:spPr>
        <p:txBody>
          <a:bodyPr>
            <a:normAutofit/>
          </a:bodyPr>
          <a:lstStyle/>
          <a:p>
            <a:r>
              <a:rPr lang="en-IN" dirty="0" smtClean="0"/>
              <a:t>Registered / Correspondence Office (Form INC 22)</a:t>
            </a:r>
            <a:endParaRPr lang="en-US" dirty="0"/>
          </a:p>
        </p:txBody>
      </p:sp>
      <p:sp>
        <p:nvSpPr>
          <p:cNvPr id="3" name="Text Placeholder 2"/>
          <p:cNvSpPr>
            <a:spLocks noGrp="1"/>
          </p:cNvSpPr>
          <p:nvPr>
            <p:ph type="body" idx="1"/>
          </p:nvPr>
        </p:nvSpPr>
        <p:spPr>
          <a:xfrm>
            <a:off x="740664" y="2743200"/>
            <a:ext cx="8022336" cy="3886200"/>
          </a:xfrm>
        </p:spPr>
        <p:txBody>
          <a:bodyPr>
            <a:noAutofit/>
          </a:bodyPr>
          <a:lstStyle/>
          <a:p>
            <a:pPr algn="just"/>
            <a:r>
              <a:rPr lang="en-US" sz="2300" dirty="0" smtClean="0">
                <a:solidFill>
                  <a:schemeClr val="tx1"/>
                </a:solidFill>
              </a:rPr>
              <a:t>For Registered Office address of the Company please furnish – </a:t>
            </a:r>
          </a:p>
          <a:p>
            <a:pPr marL="280988" indent="-280988" algn="just">
              <a:buClrTx/>
              <a:buFont typeface="Wingdings" pitchFamily="2" charset="2"/>
              <a:buChar char="Ø"/>
            </a:pPr>
            <a:r>
              <a:rPr lang="en-US" sz="2300" dirty="0" smtClean="0">
                <a:solidFill>
                  <a:schemeClr val="tx1"/>
                </a:solidFill>
              </a:rPr>
              <a:t>Copy of title deed / lease deed / rent agreement of the property along with the copy of </a:t>
            </a:r>
            <a:r>
              <a:rPr lang="en-US" sz="2300" b="1" i="1" dirty="0" smtClean="0">
                <a:solidFill>
                  <a:schemeClr val="tx1"/>
                </a:solidFill>
              </a:rPr>
              <a:t>rent paid receipt not older than one month;</a:t>
            </a:r>
          </a:p>
          <a:p>
            <a:pPr algn="just">
              <a:buClrTx/>
              <a:buFont typeface="Wingdings" pitchFamily="2" charset="2"/>
              <a:buChar char="Ø"/>
            </a:pPr>
            <a:r>
              <a:rPr lang="en-US" sz="2300" dirty="0" smtClean="0">
                <a:solidFill>
                  <a:schemeClr val="tx1"/>
                </a:solidFill>
              </a:rPr>
              <a:t> Accommodation certificate by owner of property ;</a:t>
            </a:r>
          </a:p>
          <a:p>
            <a:pPr marL="236538" indent="-236538" algn="just">
              <a:buClrTx/>
              <a:buFont typeface="Wingdings" pitchFamily="2" charset="2"/>
              <a:buChar char="Ø"/>
            </a:pPr>
            <a:r>
              <a:rPr lang="en-US" sz="2300" dirty="0" smtClean="0">
                <a:solidFill>
                  <a:schemeClr val="tx1"/>
                </a:solidFill>
              </a:rPr>
              <a:t>The proof of evidence of any </a:t>
            </a:r>
            <a:r>
              <a:rPr lang="en-US" sz="2300" b="1" i="1" dirty="0" smtClean="0">
                <a:solidFill>
                  <a:schemeClr val="tx1"/>
                </a:solidFill>
              </a:rPr>
              <a:t>utility service</a:t>
            </a:r>
            <a:r>
              <a:rPr lang="en-US" sz="2300" b="1" dirty="0" smtClean="0">
                <a:solidFill>
                  <a:schemeClr val="tx1"/>
                </a:solidFill>
              </a:rPr>
              <a:t> </a:t>
            </a:r>
            <a:r>
              <a:rPr lang="en-US" sz="2300" dirty="0" smtClean="0">
                <a:solidFill>
                  <a:schemeClr val="tx1"/>
                </a:solidFill>
              </a:rPr>
              <a:t>like telephone, gas, electricity, etc. depicting the address of the premises in the name of the owner </a:t>
            </a:r>
            <a:r>
              <a:rPr lang="en-US" sz="2300" b="1" i="1" dirty="0" smtClean="0">
                <a:solidFill>
                  <a:schemeClr val="tx1"/>
                </a:solidFill>
              </a:rPr>
              <a:t>which is not older than two months;</a:t>
            </a:r>
            <a:endParaRPr lang="en-US" sz="2300" i="1" dirty="0" smtClean="0">
              <a:solidFill>
                <a:schemeClr val="tx1"/>
              </a:solidFill>
            </a:endParaRPr>
          </a:p>
          <a:p>
            <a:pPr marL="236538" indent="-236538" algn="just">
              <a:buClrTx/>
              <a:buFont typeface="Wingdings" pitchFamily="2" charset="2"/>
              <a:buChar char="Ø"/>
            </a:pPr>
            <a:r>
              <a:rPr lang="en-US" sz="2300" dirty="0" smtClean="0">
                <a:solidFill>
                  <a:schemeClr val="tx1"/>
                </a:solidFill>
              </a:rPr>
              <a:t>Name and address of Police Station under whose jurisdiction RO is situated needs to be provided.</a:t>
            </a:r>
            <a:endParaRPr lang="en-US" sz="2300"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Particulars of First Directors </a:t>
            </a:r>
            <a:br>
              <a:rPr lang="en-IN" dirty="0" smtClean="0"/>
            </a:br>
            <a:r>
              <a:rPr lang="en-IN" dirty="0" smtClean="0"/>
              <a:t>(Form DIR 12)</a:t>
            </a:r>
            <a:endParaRPr lang="en-US" dirty="0"/>
          </a:p>
        </p:txBody>
      </p:sp>
      <p:sp>
        <p:nvSpPr>
          <p:cNvPr id="3" name="Content Placeholder 2"/>
          <p:cNvSpPr>
            <a:spLocks noGrp="1"/>
          </p:cNvSpPr>
          <p:nvPr>
            <p:ph idx="1"/>
          </p:nvPr>
        </p:nvSpPr>
        <p:spPr/>
        <p:txBody>
          <a:bodyPr>
            <a:normAutofit fontScale="92500" lnSpcReduction="20000"/>
          </a:bodyPr>
          <a:lstStyle/>
          <a:p>
            <a:pPr marL="117475" indent="1588" algn="just">
              <a:buNone/>
            </a:pPr>
            <a:r>
              <a:rPr lang="en-IN" sz="2800" dirty="0" smtClean="0"/>
              <a:t>Particulars of each person mentioned in the articles as first director of the company should be filed in </a:t>
            </a:r>
            <a:r>
              <a:rPr lang="en-IN" sz="2800" b="1" i="1" dirty="0" smtClean="0"/>
              <a:t>Form DIR 12</a:t>
            </a:r>
            <a:r>
              <a:rPr lang="en-IN" sz="2800" dirty="0" smtClean="0"/>
              <a:t>.</a:t>
            </a:r>
          </a:p>
          <a:p>
            <a:pPr marL="117475" indent="1588" algn="just">
              <a:buNone/>
            </a:pPr>
            <a:endParaRPr lang="en-IN" sz="2800" dirty="0" smtClean="0"/>
          </a:p>
          <a:p>
            <a:pPr marL="117475" indent="1588" algn="just">
              <a:buNone/>
            </a:pPr>
            <a:r>
              <a:rPr lang="en-US" sz="2800" dirty="0" smtClean="0"/>
              <a:t>Other required documents and information to be attached with Form DIR-12</a:t>
            </a:r>
          </a:p>
          <a:p>
            <a:pPr marL="117475" indent="1588" algn="just">
              <a:buNone/>
            </a:pPr>
            <a:endParaRPr lang="en-US" sz="2800" dirty="0" smtClean="0"/>
          </a:p>
          <a:p>
            <a:pPr marL="117475" indent="1588" algn="just">
              <a:buClrTx/>
              <a:buFont typeface="Wingdings" pitchFamily="2" charset="2"/>
              <a:buChar char="Ø"/>
            </a:pPr>
            <a:r>
              <a:rPr lang="en-US" sz="2800" dirty="0" smtClean="0"/>
              <a:t> Director Consent Letter in </a:t>
            </a:r>
            <a:r>
              <a:rPr lang="en-US" sz="2800" b="1" i="1" dirty="0" smtClean="0"/>
              <a:t>Format DIR 2</a:t>
            </a:r>
            <a:r>
              <a:rPr lang="en-US" sz="2800" b="1" dirty="0" smtClean="0"/>
              <a:t>;</a:t>
            </a:r>
          </a:p>
          <a:p>
            <a:pPr marL="398463" indent="-279400" algn="just">
              <a:buClrTx/>
              <a:buFont typeface="Wingdings" pitchFamily="2" charset="2"/>
              <a:buChar char="Ø"/>
            </a:pPr>
            <a:r>
              <a:rPr lang="en-US" sz="2800" dirty="0" smtClean="0"/>
              <a:t>Affidavit from each promoter / shareholder / director in </a:t>
            </a:r>
            <a:r>
              <a:rPr lang="en-US" sz="2800" b="1" i="1" dirty="0" smtClean="0"/>
              <a:t>Format INC 9</a:t>
            </a:r>
            <a:r>
              <a:rPr lang="en-US" sz="2800" b="1" dirty="0" smtClean="0"/>
              <a:t> </a:t>
            </a:r>
            <a:r>
              <a:rPr lang="en-US" sz="2800" dirty="0" smtClean="0"/>
              <a:t>(Same which is to be attached in); Form INC 7</a:t>
            </a:r>
          </a:p>
          <a:p>
            <a:pPr marL="398463" indent="-279400" algn="just">
              <a:buClrTx/>
              <a:buFont typeface="Wingdings" pitchFamily="2" charset="2"/>
              <a:buChar char="Ø"/>
            </a:pPr>
            <a:r>
              <a:rPr lang="en-IN" sz="2800" b="1" dirty="0" smtClean="0"/>
              <a:t>Disclosure of nature of interest </a:t>
            </a:r>
            <a:r>
              <a:rPr lang="en-IN" sz="2800" dirty="0" smtClean="0"/>
              <a:t>with percent of shareholding and it also mandates disclosure of amount invested in case </a:t>
            </a:r>
            <a:r>
              <a:rPr lang="en-US" sz="2800" dirty="0" smtClean="0"/>
              <a:t>number of entities entered is more than one.</a:t>
            </a:r>
            <a:endParaRPr lang="en-IN"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609600"/>
            <a:ext cx="8013192" cy="1600200"/>
          </a:xfrm>
        </p:spPr>
        <p:txBody>
          <a:bodyPr/>
          <a:lstStyle/>
          <a:p>
            <a:r>
              <a:rPr lang="en-IN" dirty="0" smtClean="0"/>
              <a:t>Commencement of Business (Form INC 21)</a:t>
            </a:r>
            <a:endParaRPr lang="en-US" dirty="0"/>
          </a:p>
        </p:txBody>
      </p:sp>
      <p:sp>
        <p:nvSpPr>
          <p:cNvPr id="3" name="Text Placeholder 2"/>
          <p:cNvSpPr>
            <a:spLocks noGrp="1"/>
          </p:cNvSpPr>
          <p:nvPr>
            <p:ph type="body" idx="1"/>
          </p:nvPr>
        </p:nvSpPr>
        <p:spPr>
          <a:xfrm>
            <a:off x="740664" y="2743200"/>
            <a:ext cx="8022336" cy="3886200"/>
          </a:xfrm>
        </p:spPr>
        <p:txBody>
          <a:bodyPr>
            <a:normAutofit lnSpcReduction="10000"/>
          </a:bodyPr>
          <a:lstStyle/>
          <a:p>
            <a:pPr algn="just"/>
            <a:r>
              <a:rPr lang="en-IN" sz="3000" dirty="0" smtClean="0"/>
              <a:t>Unlike previous company law, the new regime makes Commencement provisions </a:t>
            </a:r>
            <a:r>
              <a:rPr lang="en-IN" sz="3000" b="1" i="1" dirty="0" smtClean="0"/>
              <a:t>applicable to all companies </a:t>
            </a:r>
            <a:r>
              <a:rPr lang="en-IN" sz="3000" dirty="0" smtClean="0"/>
              <a:t>having share capital irrespective of being private or public companies. The declaration is to be filed by Director of the Company in </a:t>
            </a:r>
            <a:r>
              <a:rPr lang="en-IN" sz="3000" b="1" i="1" dirty="0" smtClean="0"/>
              <a:t>Form INC 21</a:t>
            </a:r>
            <a:r>
              <a:rPr lang="en-IN" sz="3000" dirty="0" smtClean="0"/>
              <a:t> </a:t>
            </a:r>
            <a:r>
              <a:rPr lang="en-IN" sz="3000" b="1" i="1" dirty="0" smtClean="0"/>
              <a:t>within 180 days from the date of incorporation</a:t>
            </a:r>
          </a:p>
          <a:p>
            <a:endParaRPr lang="en-IN" sz="2700" b="1" i="1" dirty="0" smtClean="0"/>
          </a:p>
          <a:p>
            <a:pPr algn="r"/>
            <a:r>
              <a:rPr lang="en-US" dirty="0" smtClean="0"/>
              <a:t>													</a:t>
            </a:r>
            <a:r>
              <a:rPr lang="en-US" sz="2100" dirty="0" err="1" smtClean="0"/>
              <a:t>Contd</a:t>
            </a:r>
            <a:r>
              <a:rPr lang="en-US" sz="2100" dirty="0" smtClean="0"/>
              <a:t>…</a:t>
            </a:r>
            <a:endParaRPr lang="en-US" sz="21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Contd</a:t>
            </a:r>
            <a:endParaRPr lang="en-US" dirty="0"/>
          </a:p>
        </p:txBody>
      </p:sp>
      <p:sp>
        <p:nvSpPr>
          <p:cNvPr id="3" name="Text Placeholder 2"/>
          <p:cNvSpPr>
            <a:spLocks noGrp="1"/>
          </p:cNvSpPr>
          <p:nvPr>
            <p:ph type="body" idx="1"/>
          </p:nvPr>
        </p:nvSpPr>
        <p:spPr>
          <a:xfrm>
            <a:off x="740664" y="2743200"/>
            <a:ext cx="8022336" cy="3962400"/>
          </a:xfrm>
        </p:spPr>
        <p:txBody>
          <a:bodyPr>
            <a:normAutofit fontScale="47500" lnSpcReduction="20000"/>
          </a:bodyPr>
          <a:lstStyle/>
          <a:p>
            <a:r>
              <a:rPr lang="en-US" sz="4200" dirty="0" smtClean="0"/>
              <a:t>Documents / Information to be attached in </a:t>
            </a:r>
            <a:r>
              <a:rPr lang="en-US" sz="4200" b="1" i="1" dirty="0" smtClean="0"/>
              <a:t>Form INC 21</a:t>
            </a:r>
            <a:r>
              <a:rPr lang="en-US" sz="4200" dirty="0" smtClean="0"/>
              <a:t>:</a:t>
            </a:r>
          </a:p>
          <a:p>
            <a:endParaRPr lang="en-US" sz="4200" dirty="0" smtClean="0"/>
          </a:p>
          <a:p>
            <a:pPr marL="236538" indent="-236538" algn="just">
              <a:buClrTx/>
              <a:buFont typeface="Wingdings" pitchFamily="2" charset="2"/>
              <a:buChar char="Ø"/>
            </a:pPr>
            <a:r>
              <a:rPr lang="en-IN" sz="4200" dirty="0" smtClean="0"/>
              <a:t>That every subscriber to MOA has paid the value of shares agreed to be taken by him;</a:t>
            </a:r>
          </a:p>
          <a:p>
            <a:pPr marL="236538" indent="-236538" algn="just">
              <a:buClrTx/>
              <a:buFont typeface="Wingdings" pitchFamily="2" charset="2"/>
              <a:buChar char="Ø"/>
            </a:pPr>
            <a:r>
              <a:rPr lang="en-IN" sz="4200" dirty="0" smtClean="0"/>
              <a:t>That the paid-up share capital of the Company is not less than 5 </a:t>
            </a:r>
            <a:r>
              <a:rPr lang="en-IN" sz="4200" dirty="0" err="1" smtClean="0"/>
              <a:t>lakhs</a:t>
            </a:r>
            <a:r>
              <a:rPr lang="en-IN" sz="4200" dirty="0" smtClean="0"/>
              <a:t> or 1 </a:t>
            </a:r>
            <a:r>
              <a:rPr lang="en-IN" sz="4200" dirty="0" err="1" smtClean="0"/>
              <a:t>lakh</a:t>
            </a:r>
            <a:r>
              <a:rPr lang="en-IN" sz="4200" dirty="0" smtClean="0"/>
              <a:t>, as the case may be;</a:t>
            </a:r>
          </a:p>
          <a:p>
            <a:pPr marL="176213" indent="-176213" algn="just">
              <a:buClrTx/>
              <a:buFont typeface="Wingdings" pitchFamily="2" charset="2"/>
              <a:buChar char="Ø"/>
            </a:pPr>
            <a:r>
              <a:rPr lang="en-IN" sz="4200" dirty="0" smtClean="0"/>
              <a:t> That the Company has filed verification of Registered Office as provided u/s 12(2);</a:t>
            </a:r>
          </a:p>
          <a:p>
            <a:pPr marL="236538" indent="-236538" algn="just">
              <a:buClrTx/>
              <a:buFont typeface="Wingdings" pitchFamily="2" charset="2"/>
              <a:buChar char="Ø"/>
            </a:pPr>
            <a:r>
              <a:rPr lang="en-IN" sz="4200" dirty="0" smtClean="0"/>
              <a:t>Specimen signature of Directors in </a:t>
            </a:r>
            <a:r>
              <a:rPr lang="en-IN" sz="4200" b="1" i="1" dirty="0" smtClean="0"/>
              <a:t>Format INC 10</a:t>
            </a:r>
            <a:r>
              <a:rPr lang="en-IN" sz="4200" dirty="0" smtClean="0"/>
              <a:t> </a:t>
            </a:r>
            <a:r>
              <a:rPr lang="en-US" sz="4200" dirty="0" smtClean="0"/>
              <a:t>(same which is to be   attached in Form INC 7);</a:t>
            </a:r>
          </a:p>
          <a:p>
            <a:pPr marL="236538" indent="-236538" algn="just">
              <a:buClrTx/>
              <a:buFont typeface="Wingdings" pitchFamily="2" charset="2"/>
              <a:buChar char="Ø"/>
            </a:pPr>
            <a:r>
              <a:rPr lang="en-US" sz="4200" dirty="0" smtClean="0"/>
              <a:t>Certificate of Registration issued by the Reserve Bank of India (Only in case of Non-Banking Financial Companies) /from other regulators. This is mandatory to attach in case the affairs of the Company is regulated by any </a:t>
            </a:r>
            <a:r>
              <a:rPr lang="en-US" sz="4200" dirty="0" err="1" smtClean="0"/>
              <a:t>sectoral</a:t>
            </a:r>
            <a:r>
              <a:rPr lang="en-US" sz="4200" dirty="0" smtClean="0"/>
              <a:t> regulator;</a:t>
            </a:r>
          </a:p>
          <a:p>
            <a:pPr algn="just">
              <a:buClrTx/>
              <a:buFont typeface="Wingdings" pitchFamily="2" charset="2"/>
              <a:buChar char="Ø"/>
            </a:pPr>
            <a:r>
              <a:rPr lang="en-US" sz="4200" dirty="0" smtClean="0"/>
              <a:t>  Proof of Stamp duty paid.</a:t>
            </a:r>
          </a:p>
          <a:p>
            <a:pPr algn="just"/>
            <a:r>
              <a:rPr lang="en-US" sz="2400" dirty="0" smtClean="0"/>
              <a:t> </a:t>
            </a:r>
          </a:p>
          <a:p>
            <a:r>
              <a:rPr lang="en-US" sz="2400" dirty="0" smtClean="0"/>
              <a:t>	</a:t>
            </a:r>
          </a:p>
          <a:p>
            <a:pPr>
              <a:buClrTx/>
              <a:buFont typeface="Wingdings" pitchFamily="2" charset="2"/>
              <a:buChar char="Ø"/>
            </a:pPr>
            <a:endParaRPr lang="en-US" sz="2400" dirty="0" smtClean="0"/>
          </a:p>
          <a:p>
            <a:pPr>
              <a:buClrTx/>
              <a:buFont typeface="Wingdings" pitchFamily="2" charset="2"/>
              <a:buChar char="Ø"/>
            </a:pP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676400"/>
            <a:ext cx="8153400" cy="3352800"/>
          </a:xfrm>
        </p:spPr>
        <p:txBody>
          <a:bodyPr>
            <a:normAutofit/>
          </a:bodyPr>
          <a:lstStyle/>
          <a:p>
            <a:r>
              <a:rPr lang="en-US" sz="3500" dirty="0" smtClean="0"/>
              <a:t>1. No photo on subscription page of </a:t>
            </a:r>
            <a:r>
              <a:rPr lang="en-US" sz="3500" dirty="0" err="1" smtClean="0"/>
              <a:t>MoA</a:t>
            </a:r>
            <a:r>
              <a:rPr lang="en-US" sz="3500" dirty="0" smtClean="0"/>
              <a:t>;</a:t>
            </a:r>
            <a:br>
              <a:rPr lang="en-US" sz="3500" dirty="0" smtClean="0"/>
            </a:br>
            <a:r>
              <a:rPr lang="en-US" sz="3500" dirty="0" smtClean="0"/>
              <a:t>2. Format INC 9 should be on NJSP and  duly </a:t>
            </a:r>
            <a:r>
              <a:rPr lang="en-US" sz="3500" dirty="0" err="1" smtClean="0"/>
              <a:t>notorized</a:t>
            </a:r>
            <a:r>
              <a:rPr lang="en-US" sz="3500" dirty="0" smtClean="0"/>
              <a:t>;</a:t>
            </a:r>
            <a:br>
              <a:rPr lang="en-US" sz="3500" dirty="0" smtClean="0"/>
            </a:br>
            <a:r>
              <a:rPr lang="en-US" sz="3500" dirty="0" smtClean="0"/>
              <a:t>3. Appointment Letter not mandatory in Form DIR 12.</a:t>
            </a:r>
            <a:endParaRPr lang="en-US" sz="3500" dirty="0"/>
          </a:p>
        </p:txBody>
      </p:sp>
      <p:sp>
        <p:nvSpPr>
          <p:cNvPr id="3" name="Subtitle 2"/>
          <p:cNvSpPr>
            <a:spLocks noGrp="1"/>
          </p:cNvSpPr>
          <p:nvPr>
            <p:ph type="subTitle" idx="1"/>
          </p:nvPr>
        </p:nvSpPr>
        <p:spPr>
          <a:xfrm>
            <a:off x="685800" y="304800"/>
            <a:ext cx="8077200" cy="914400"/>
          </a:xfrm>
        </p:spPr>
        <p:txBody>
          <a:bodyPr>
            <a:noAutofit/>
          </a:bodyPr>
          <a:lstStyle/>
          <a:p>
            <a:r>
              <a:rPr lang="en-US" sz="3500" u="sng" dirty="0" smtClean="0"/>
              <a:t>PRACTICAL VIEWS AND EXPERIENCES</a:t>
            </a:r>
            <a:endParaRPr lang="en-US" sz="3500" u="sng"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1" y="1371600"/>
            <a:ext cx="8001000" cy="2554545"/>
          </a:xfrm>
          <a:prstGeom prst="rect">
            <a:avLst/>
          </a:prstGeom>
        </p:spPr>
        <p:txBody>
          <a:bodyPr wrap="square">
            <a:spAutoFit/>
          </a:bodyPr>
          <a:lstStyle/>
          <a:p>
            <a:pPr algn="ctr"/>
            <a:endParaRPr lang="en-US" sz="4000" dirty="0" smtClean="0"/>
          </a:p>
          <a:p>
            <a:pPr algn="ctr"/>
            <a:endParaRPr lang="en-US" sz="4000" dirty="0" smtClean="0"/>
          </a:p>
          <a:p>
            <a:pPr algn="ctr"/>
            <a:endParaRPr lang="en-US" sz="4000" dirty="0" smtClean="0"/>
          </a:p>
          <a:p>
            <a:pPr algn="ctr"/>
            <a:r>
              <a:rPr lang="en-US" sz="4000" b="1" u="sng" dirty="0" smtClean="0">
                <a:solidFill>
                  <a:schemeClr val="bg1"/>
                </a:solidFill>
              </a:rPr>
              <a:t>OTHER RELATED MATTERS</a:t>
            </a:r>
            <a:endParaRPr lang="en-US" sz="4000" b="1" u="sng"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304800"/>
            <a:ext cx="8013192" cy="1143000"/>
          </a:xfrm>
        </p:spPr>
        <p:txBody>
          <a:bodyPr>
            <a:normAutofit/>
          </a:bodyPr>
          <a:lstStyle/>
          <a:p>
            <a:r>
              <a:rPr lang="en-US" sz="3400" dirty="0" smtClean="0"/>
              <a:t>Procedure for Change of Name </a:t>
            </a:r>
            <a:endParaRPr lang="en-US" sz="3400" dirty="0"/>
          </a:p>
        </p:txBody>
      </p:sp>
      <p:sp>
        <p:nvSpPr>
          <p:cNvPr id="3" name="Text Placeholder 2"/>
          <p:cNvSpPr>
            <a:spLocks noGrp="1"/>
          </p:cNvSpPr>
          <p:nvPr>
            <p:ph type="body" idx="1"/>
          </p:nvPr>
        </p:nvSpPr>
        <p:spPr>
          <a:xfrm>
            <a:off x="740664" y="2667000"/>
            <a:ext cx="8022336" cy="3962400"/>
          </a:xfrm>
        </p:spPr>
        <p:txBody>
          <a:bodyPr>
            <a:normAutofit lnSpcReduction="10000"/>
          </a:bodyPr>
          <a:lstStyle/>
          <a:p>
            <a:pPr marL="287338" indent="-287338" algn="just">
              <a:buClr>
                <a:schemeClr val="tx1"/>
              </a:buClr>
              <a:buFont typeface="Wingdings" pitchFamily="2" charset="2"/>
              <a:buChar char="Ø"/>
            </a:pPr>
            <a:r>
              <a:rPr lang="en-US" sz="2200" dirty="0" smtClean="0"/>
              <a:t>Convene a Board Meeting and pass a Board Resolution regarding change of name clause in Memorandum of Association and call a General Meeting seeking approval of shareholders;</a:t>
            </a:r>
          </a:p>
          <a:p>
            <a:pPr marL="287338" indent="-287338" algn="just">
              <a:buClr>
                <a:schemeClr val="tx1"/>
              </a:buClr>
              <a:buFont typeface="Wingdings" pitchFamily="2" charset="2"/>
              <a:buChar char="Ø"/>
            </a:pPr>
            <a:r>
              <a:rPr lang="en-US" sz="2200" dirty="0" smtClean="0"/>
              <a:t> File </a:t>
            </a:r>
            <a:r>
              <a:rPr lang="en-US" sz="2200" b="1" i="1" dirty="0" smtClean="0"/>
              <a:t>Form INC 1</a:t>
            </a:r>
            <a:r>
              <a:rPr lang="en-US" sz="2200" dirty="0" smtClean="0"/>
              <a:t> for change of Name;</a:t>
            </a:r>
          </a:p>
          <a:p>
            <a:pPr marL="341313" indent="-341313" algn="just">
              <a:buClr>
                <a:schemeClr val="tx1"/>
              </a:buClr>
              <a:buFont typeface="Wingdings" pitchFamily="2" charset="2"/>
              <a:buChar char="Ø"/>
            </a:pPr>
            <a:r>
              <a:rPr lang="en-US" sz="2200" dirty="0" smtClean="0"/>
              <a:t>Convene an Extra Ordinary General Meeting and pass a special resolution;</a:t>
            </a:r>
          </a:p>
          <a:p>
            <a:pPr marL="287338" indent="-287338" algn="just">
              <a:buClr>
                <a:schemeClr val="tx1"/>
              </a:buClr>
              <a:buFont typeface="Wingdings" pitchFamily="2" charset="2"/>
              <a:buChar char="Ø"/>
            </a:pPr>
            <a:r>
              <a:rPr lang="en-US" sz="2200" dirty="0" smtClean="0"/>
              <a:t> A certified true copy of the resolution along with the explanatory statement and altered </a:t>
            </a:r>
            <a:r>
              <a:rPr lang="en-US" sz="2200" dirty="0" err="1" smtClean="0"/>
              <a:t>MoA</a:t>
            </a:r>
            <a:r>
              <a:rPr lang="en-US" sz="2200" dirty="0" smtClean="0"/>
              <a:t> shall be filed in file </a:t>
            </a:r>
            <a:r>
              <a:rPr lang="en-US" sz="2200" b="1" i="1" dirty="0" smtClean="0"/>
              <a:t>Form MGT14</a:t>
            </a:r>
            <a:r>
              <a:rPr lang="en-US" sz="2200" dirty="0" smtClean="0"/>
              <a:t>;</a:t>
            </a:r>
          </a:p>
          <a:p>
            <a:pPr marL="341313" indent="-341313" algn="just">
              <a:buClr>
                <a:schemeClr val="tx1"/>
              </a:buClr>
              <a:buFont typeface="Wingdings" pitchFamily="2" charset="2"/>
              <a:buChar char="Ø"/>
            </a:pPr>
            <a:r>
              <a:rPr lang="en-US" sz="2200" dirty="0" smtClean="0"/>
              <a:t>Application for Change of name is subject to approval of Central Government in </a:t>
            </a:r>
            <a:r>
              <a:rPr lang="en-US" sz="2200" b="1" i="1" dirty="0" smtClean="0"/>
              <a:t>Form INC24</a:t>
            </a:r>
            <a:r>
              <a:rPr lang="en-US" sz="2200" dirty="0" smtClean="0"/>
              <a:t>;</a:t>
            </a:r>
          </a:p>
          <a:p>
            <a:pPr marL="341313" indent="-341313" algn="just">
              <a:buClr>
                <a:schemeClr val="tx1"/>
              </a:buClr>
              <a:buFont typeface="Wingdings" pitchFamily="2" charset="2"/>
              <a:buChar char="Ø"/>
            </a:pPr>
            <a:r>
              <a:rPr lang="en-US" sz="2200" dirty="0" smtClean="0"/>
              <a:t>A new Certificate of incorporation shall be issued to the Company consequent upon change of name.</a:t>
            </a:r>
            <a:endParaRPr lang="en-US" sz="2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27176"/>
          </a:xfrm>
        </p:spPr>
        <p:txBody>
          <a:bodyPr>
            <a:normAutofit fontScale="90000"/>
          </a:bodyPr>
          <a:lstStyle/>
          <a:p>
            <a:r>
              <a:rPr lang="en-US" sz="3900" dirty="0" smtClean="0"/>
              <a:t>Procedure for Change of Object Clause</a:t>
            </a:r>
            <a:r>
              <a:rPr lang="en-US" sz="4800" dirty="0" smtClean="0"/>
              <a:t/>
            </a:r>
            <a:br>
              <a:rPr lang="en-US" sz="4800" dirty="0" smtClean="0"/>
            </a:br>
            <a:endParaRPr lang="en-US" dirty="0"/>
          </a:p>
        </p:txBody>
      </p:sp>
      <p:sp>
        <p:nvSpPr>
          <p:cNvPr id="3" name="Content Placeholder 2"/>
          <p:cNvSpPr>
            <a:spLocks noGrp="1"/>
          </p:cNvSpPr>
          <p:nvPr>
            <p:ph idx="1"/>
          </p:nvPr>
        </p:nvSpPr>
        <p:spPr>
          <a:xfrm>
            <a:off x="457200" y="1775191"/>
            <a:ext cx="8229600" cy="4168409"/>
          </a:xfrm>
        </p:spPr>
        <p:txBody>
          <a:bodyPr>
            <a:normAutofit fontScale="85000" lnSpcReduction="20000"/>
          </a:bodyPr>
          <a:lstStyle/>
          <a:p>
            <a:pPr marL="463550" indent="-344488" algn="just">
              <a:buClr>
                <a:schemeClr val="tx1"/>
              </a:buClr>
              <a:buFont typeface="Wingdings" pitchFamily="2" charset="2"/>
              <a:buChar char="Ø"/>
            </a:pPr>
            <a:r>
              <a:rPr lang="en-US" dirty="0" smtClean="0"/>
              <a:t>Convene a Board Meeting and pass a Board Resolution regarding change of object clause in Memorandum of Association and call a General Meeting seeking approval of shareholders;</a:t>
            </a:r>
          </a:p>
          <a:p>
            <a:pPr marL="463550" indent="-344488" algn="just">
              <a:buClr>
                <a:schemeClr val="tx1"/>
              </a:buClr>
              <a:buFont typeface="Wingdings" pitchFamily="2" charset="2"/>
              <a:buChar char="Ø"/>
            </a:pPr>
            <a:r>
              <a:rPr lang="en-US" dirty="0" smtClean="0"/>
              <a:t>Convene an Extra Ordinary General Meeting and pass a special resolution;</a:t>
            </a:r>
          </a:p>
          <a:p>
            <a:pPr marL="463550" indent="-344488" algn="just">
              <a:buClr>
                <a:schemeClr val="tx1"/>
              </a:buClr>
              <a:buFont typeface="Wingdings" pitchFamily="2" charset="2"/>
              <a:buChar char="Ø"/>
            </a:pPr>
            <a:r>
              <a:rPr lang="en-US" dirty="0" smtClean="0"/>
              <a:t>A certified true copy of the resolution along with the explanatory statement and altered </a:t>
            </a:r>
            <a:r>
              <a:rPr lang="en-US" dirty="0" err="1" smtClean="0"/>
              <a:t>MoA</a:t>
            </a:r>
            <a:r>
              <a:rPr lang="en-US" dirty="0" smtClean="0"/>
              <a:t> shall be filed in </a:t>
            </a:r>
            <a:r>
              <a:rPr lang="en-US" b="1" i="1" dirty="0" smtClean="0"/>
              <a:t>Form MGT14</a:t>
            </a:r>
            <a:r>
              <a:rPr lang="en-US" dirty="0" smtClean="0"/>
              <a:t>;</a:t>
            </a:r>
          </a:p>
          <a:p>
            <a:pPr marL="463550" indent="-344488" algn="just">
              <a:buClr>
                <a:schemeClr val="tx1"/>
              </a:buClr>
              <a:buFont typeface="Wingdings" pitchFamily="2" charset="2"/>
              <a:buChar char="Ø"/>
            </a:pPr>
            <a:r>
              <a:rPr lang="en-US" dirty="0" smtClean="0"/>
              <a:t>The Company will receive Certificate of Registration of the special resolution confirming alteration of object clause.</a:t>
            </a:r>
          </a:p>
          <a:p>
            <a:pPr marL="117475" indent="1588" algn="just">
              <a:buClr>
                <a:schemeClr val="tx1"/>
              </a:buClr>
              <a:buFont typeface="Wingdings" pitchFamily="2" charset="2"/>
              <a:buChar char="Ø"/>
            </a:pPr>
            <a:endParaRPr lang="en-US" dirty="0" smtClean="0"/>
          </a:p>
          <a:p>
            <a:pPr marL="117475" indent="1588" algn="just">
              <a:buClr>
                <a:schemeClr val="tx1"/>
              </a:buClr>
              <a:buFont typeface="Wingdings" pitchFamily="2" charset="2"/>
              <a:buChar char="Ø"/>
            </a:pPr>
            <a:endParaRPr lang="en-US" dirty="0" smtClean="0"/>
          </a:p>
          <a:p>
            <a:pPr marL="117475" indent="1588" algn="just">
              <a:buClr>
                <a:schemeClr val="tx1"/>
              </a:buClr>
              <a:buFont typeface="Wingdings" pitchFamily="2" charset="2"/>
              <a:buChar char="Ø"/>
            </a:pPr>
            <a:endParaRPr lang="en-US" dirty="0" smtClean="0"/>
          </a:p>
          <a:p>
            <a:pPr marL="117475" indent="1588" algn="just">
              <a:buClr>
                <a:schemeClr val="tx1"/>
              </a:buClr>
              <a:buFont typeface="Wingdings" pitchFamily="2" charset="2"/>
              <a:buChar char="Ø"/>
            </a:pPr>
            <a:endParaRPr lang="en-US" dirty="0" smtClean="0"/>
          </a:p>
          <a:p>
            <a:pPr marL="117475" indent="1588" algn="just">
              <a:buClr>
                <a:schemeClr val="tx1"/>
              </a:buCl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304800"/>
            <a:ext cx="8013192" cy="1143000"/>
          </a:xfrm>
        </p:spPr>
        <p:txBody>
          <a:bodyPr>
            <a:normAutofit/>
          </a:bodyPr>
          <a:lstStyle/>
          <a:p>
            <a:r>
              <a:rPr lang="en-US" sz="3400" dirty="0" smtClean="0"/>
              <a:t>Procedure for Change of Registered Office within the local limits of the City</a:t>
            </a:r>
            <a:endParaRPr lang="en-US" sz="3400" dirty="0"/>
          </a:p>
        </p:txBody>
      </p:sp>
      <p:sp>
        <p:nvSpPr>
          <p:cNvPr id="3" name="Text Placeholder 2"/>
          <p:cNvSpPr>
            <a:spLocks noGrp="1"/>
          </p:cNvSpPr>
          <p:nvPr>
            <p:ph type="body" idx="1"/>
          </p:nvPr>
        </p:nvSpPr>
        <p:spPr>
          <a:xfrm>
            <a:off x="740664" y="2667000"/>
            <a:ext cx="8022336" cy="3962400"/>
          </a:xfrm>
        </p:spPr>
        <p:txBody>
          <a:bodyPr>
            <a:normAutofit fontScale="92500" lnSpcReduction="10000"/>
          </a:bodyPr>
          <a:lstStyle/>
          <a:p>
            <a:pPr algn="just"/>
            <a:r>
              <a:rPr lang="en-US" sz="2400" dirty="0" smtClean="0">
                <a:solidFill>
                  <a:schemeClr val="tx1"/>
                </a:solidFill>
              </a:rPr>
              <a:t>For change of Registered Office address within the local limits of the City, c</a:t>
            </a:r>
            <a:r>
              <a:rPr lang="en-US" sz="2400" dirty="0" smtClean="0"/>
              <a:t>onvene a Board Meeting and pass a Board Resolution and </a:t>
            </a:r>
            <a:r>
              <a:rPr lang="en-US" sz="2400" dirty="0" smtClean="0">
                <a:solidFill>
                  <a:schemeClr val="tx1"/>
                </a:solidFill>
              </a:rPr>
              <a:t>please furnish the following attachments in </a:t>
            </a:r>
            <a:r>
              <a:rPr lang="en-US" sz="2400" b="1" i="1" dirty="0" smtClean="0">
                <a:solidFill>
                  <a:schemeClr val="tx1"/>
                </a:solidFill>
              </a:rPr>
              <a:t>Form INC 22</a:t>
            </a:r>
            <a:r>
              <a:rPr lang="en-US" sz="2400" dirty="0" smtClean="0">
                <a:solidFill>
                  <a:schemeClr val="tx1"/>
                </a:solidFill>
              </a:rPr>
              <a:t>– </a:t>
            </a:r>
          </a:p>
          <a:p>
            <a:pPr marL="280988" indent="-280988" algn="just">
              <a:buClrTx/>
              <a:buFont typeface="Wingdings" pitchFamily="2" charset="2"/>
              <a:buChar char="Ø"/>
            </a:pPr>
            <a:r>
              <a:rPr lang="en-US" sz="2400" dirty="0" smtClean="0">
                <a:solidFill>
                  <a:schemeClr val="tx1"/>
                </a:solidFill>
              </a:rPr>
              <a:t>Copy of title deed / lease deed / rent agreement of the property along with the copy of </a:t>
            </a:r>
            <a:r>
              <a:rPr lang="en-US" sz="2400" b="1" i="1" dirty="0" smtClean="0">
                <a:solidFill>
                  <a:schemeClr val="tx1"/>
                </a:solidFill>
              </a:rPr>
              <a:t>rent paid receipt not older than one month;</a:t>
            </a:r>
          </a:p>
          <a:p>
            <a:pPr marL="287338" indent="-287338" algn="just">
              <a:buClrTx/>
              <a:buFont typeface="Wingdings" pitchFamily="2" charset="2"/>
              <a:buChar char="Ø"/>
            </a:pPr>
            <a:r>
              <a:rPr lang="en-US" sz="2400" dirty="0" smtClean="0">
                <a:solidFill>
                  <a:schemeClr val="tx1"/>
                </a:solidFill>
              </a:rPr>
              <a:t>Accommodation certificate by owner of property ;</a:t>
            </a:r>
          </a:p>
          <a:p>
            <a:pPr marL="287338" indent="-287338" algn="just">
              <a:buClrTx/>
              <a:buFont typeface="Wingdings" pitchFamily="2" charset="2"/>
              <a:buChar char="Ø"/>
            </a:pPr>
            <a:r>
              <a:rPr lang="en-US" sz="2400" dirty="0" smtClean="0">
                <a:solidFill>
                  <a:schemeClr val="tx1"/>
                </a:solidFill>
              </a:rPr>
              <a:t>The proof of evidence of any </a:t>
            </a:r>
            <a:r>
              <a:rPr lang="en-US" sz="2400" b="1" i="1" dirty="0" smtClean="0">
                <a:solidFill>
                  <a:schemeClr val="tx1"/>
                </a:solidFill>
              </a:rPr>
              <a:t>utility service</a:t>
            </a:r>
            <a:r>
              <a:rPr lang="en-US" sz="2400" b="1" dirty="0" smtClean="0">
                <a:solidFill>
                  <a:schemeClr val="tx1"/>
                </a:solidFill>
              </a:rPr>
              <a:t> </a:t>
            </a:r>
            <a:r>
              <a:rPr lang="en-US" sz="2400" dirty="0" smtClean="0">
                <a:solidFill>
                  <a:schemeClr val="tx1"/>
                </a:solidFill>
              </a:rPr>
              <a:t>like telephone, gas, electricity, etc. depicting the address of the premises in the name of the owner </a:t>
            </a:r>
            <a:r>
              <a:rPr lang="en-US" sz="2400" b="1" i="1" dirty="0" smtClean="0">
                <a:solidFill>
                  <a:schemeClr val="tx1"/>
                </a:solidFill>
              </a:rPr>
              <a:t>which is not older than two months;</a:t>
            </a:r>
            <a:endParaRPr lang="en-US" sz="2400" i="1" dirty="0" smtClean="0">
              <a:solidFill>
                <a:schemeClr val="tx1"/>
              </a:solidFill>
            </a:endParaRPr>
          </a:p>
          <a:p>
            <a:pPr marL="287338" indent="-287338" algn="just">
              <a:buClrTx/>
              <a:buFont typeface="Wingdings" pitchFamily="2" charset="2"/>
              <a:buChar char="Ø"/>
            </a:pPr>
            <a:r>
              <a:rPr lang="en-US" sz="2400" dirty="0" smtClean="0">
                <a:solidFill>
                  <a:schemeClr val="tx1"/>
                </a:solidFill>
              </a:rPr>
              <a:t>Name and address of Police Station under whose jurisdiction RO is situated needs to be provided.</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1" y="1371600"/>
            <a:ext cx="8001000" cy="2554545"/>
          </a:xfrm>
          <a:prstGeom prst="rect">
            <a:avLst/>
          </a:prstGeom>
        </p:spPr>
        <p:txBody>
          <a:bodyPr wrap="square">
            <a:spAutoFit/>
          </a:bodyPr>
          <a:lstStyle/>
          <a:p>
            <a:pPr algn="ctr"/>
            <a:endParaRPr lang="en-US" sz="4000" dirty="0" smtClean="0"/>
          </a:p>
          <a:p>
            <a:pPr algn="ctr"/>
            <a:endParaRPr lang="en-US" sz="4000" dirty="0" smtClean="0"/>
          </a:p>
          <a:p>
            <a:pPr algn="ctr"/>
            <a:endParaRPr lang="en-US" sz="4000" dirty="0" smtClean="0"/>
          </a:p>
          <a:p>
            <a:pPr algn="ctr"/>
            <a:r>
              <a:rPr lang="en-US" sz="4000" b="1" u="sng" dirty="0" smtClean="0">
                <a:solidFill>
                  <a:schemeClr val="bg1"/>
                </a:solidFill>
              </a:rPr>
              <a:t>INCORPORATION OF COMPANY</a:t>
            </a:r>
            <a:endParaRPr lang="en-US" sz="4000" b="1" u="sng"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98576"/>
          </a:xfrm>
        </p:spPr>
        <p:txBody>
          <a:bodyPr>
            <a:normAutofit fontScale="90000"/>
          </a:bodyPr>
          <a:lstStyle/>
          <a:p>
            <a:r>
              <a:rPr lang="en-US" sz="3300" dirty="0" smtClean="0"/>
              <a:t>Procedure for Change of Registered Office from one state to another state </a:t>
            </a:r>
            <a:r>
              <a:rPr lang="en-US" sz="4800" dirty="0" smtClean="0"/>
              <a:t/>
            </a:r>
            <a:br>
              <a:rPr lang="en-US" sz="4800" dirty="0" smtClean="0"/>
            </a:br>
            <a:endParaRPr lang="en-US" dirty="0"/>
          </a:p>
        </p:txBody>
      </p:sp>
      <p:sp>
        <p:nvSpPr>
          <p:cNvPr id="3" name="Content Placeholder 2"/>
          <p:cNvSpPr>
            <a:spLocks noGrp="1"/>
          </p:cNvSpPr>
          <p:nvPr>
            <p:ph idx="1"/>
          </p:nvPr>
        </p:nvSpPr>
        <p:spPr>
          <a:xfrm>
            <a:off x="457200" y="1524001"/>
            <a:ext cx="8229600" cy="5105400"/>
          </a:xfrm>
        </p:spPr>
        <p:txBody>
          <a:bodyPr>
            <a:normAutofit fontScale="25000" lnSpcReduction="20000"/>
          </a:bodyPr>
          <a:lstStyle/>
          <a:p>
            <a:pPr marL="395288" indent="-276225" algn="just">
              <a:buClr>
                <a:schemeClr val="tx1"/>
              </a:buClr>
              <a:buFont typeface="Wingdings" pitchFamily="2" charset="2"/>
              <a:buChar char="Ø"/>
            </a:pPr>
            <a:r>
              <a:rPr lang="en-US" sz="8400" dirty="0" smtClean="0"/>
              <a:t>Convene a Board Meeting and pass a Board Resolution regarding change of Registered Office from one state to another and call a General Meeting seeking approval of shareholders;</a:t>
            </a:r>
          </a:p>
          <a:p>
            <a:pPr marL="395288" indent="-276225" algn="just">
              <a:buClr>
                <a:schemeClr val="tx1"/>
              </a:buClr>
              <a:buFont typeface="Wingdings" pitchFamily="2" charset="2"/>
              <a:buChar char="Ø"/>
            </a:pPr>
            <a:r>
              <a:rPr lang="en-US" sz="8400" dirty="0" smtClean="0"/>
              <a:t>Convene an Extra Ordinary General Meeting and pass a special resolution </a:t>
            </a:r>
            <a:r>
              <a:rPr lang="en-US" sz="8400" b="1" dirty="0" smtClean="0"/>
              <a:t>by Poll??</a:t>
            </a:r>
            <a:r>
              <a:rPr lang="en-US" sz="8400" dirty="0" smtClean="0"/>
              <a:t>;</a:t>
            </a:r>
          </a:p>
          <a:p>
            <a:pPr marL="341313" indent="-222250" algn="just">
              <a:buClr>
                <a:schemeClr val="tx1"/>
              </a:buClr>
              <a:buFont typeface="Wingdings" pitchFamily="2" charset="2"/>
              <a:buChar char="Ø"/>
            </a:pPr>
            <a:r>
              <a:rPr lang="en-US" sz="8400" dirty="0" smtClean="0"/>
              <a:t> A certified true copy of the resolution along with the explanatory statement and altered </a:t>
            </a:r>
            <a:r>
              <a:rPr lang="en-US" sz="8400" dirty="0" err="1" smtClean="0"/>
              <a:t>MoA</a:t>
            </a:r>
            <a:r>
              <a:rPr lang="en-US" sz="8400" dirty="0" smtClean="0"/>
              <a:t> shall be filed in </a:t>
            </a:r>
            <a:r>
              <a:rPr lang="en-US" sz="8400" b="1" i="1" dirty="0" smtClean="0"/>
              <a:t>Form MGT14</a:t>
            </a:r>
            <a:r>
              <a:rPr lang="en-US" sz="8400" dirty="0" smtClean="0"/>
              <a:t>;</a:t>
            </a:r>
          </a:p>
          <a:p>
            <a:pPr marL="341313" indent="-222250" algn="just">
              <a:buClr>
                <a:schemeClr val="tx1"/>
              </a:buClr>
              <a:buFont typeface="Wingdings" pitchFamily="2" charset="2"/>
              <a:buChar char="Ø"/>
            </a:pPr>
            <a:r>
              <a:rPr lang="en-US" sz="8400" dirty="0" smtClean="0"/>
              <a:t> Application to Regional Director (RD) for change of Registered Office in </a:t>
            </a:r>
            <a:r>
              <a:rPr lang="en-US" sz="8400" b="1" i="1" dirty="0" smtClean="0"/>
              <a:t>Form INC 23;</a:t>
            </a:r>
          </a:p>
          <a:p>
            <a:pPr marL="341313" indent="-222250" algn="just">
              <a:buClr>
                <a:schemeClr val="tx1"/>
              </a:buClr>
              <a:buFont typeface="Wingdings" pitchFamily="2" charset="2"/>
              <a:buChar char="Ø"/>
            </a:pPr>
            <a:r>
              <a:rPr lang="en-US" sz="8400" dirty="0" smtClean="0"/>
              <a:t>The original application along with the enclosures to be submitted to the Regional Director (RD);</a:t>
            </a:r>
          </a:p>
          <a:p>
            <a:pPr marL="341313" indent="-222250" algn="just">
              <a:buClr>
                <a:schemeClr val="tx1"/>
              </a:buClr>
              <a:buFont typeface="Wingdings" pitchFamily="2" charset="2"/>
              <a:buChar char="Ø"/>
            </a:pPr>
            <a:r>
              <a:rPr lang="en-US" sz="8400" dirty="0" smtClean="0"/>
              <a:t> Copy of application will be filed by the Company to the Chief Secretary of the concerned State Government;</a:t>
            </a:r>
          </a:p>
          <a:p>
            <a:pPr marL="341313" indent="-231775" algn="just">
              <a:buClrTx/>
              <a:buFont typeface="Wingdings" pitchFamily="2" charset="2"/>
              <a:buChar char="Ø"/>
            </a:pPr>
            <a:r>
              <a:rPr lang="en-US" sz="8400" dirty="0" smtClean="0">
                <a:latin typeface="Calibri"/>
                <a:ea typeface="Calibri"/>
                <a:cs typeface="Times New Roman"/>
              </a:rPr>
              <a:t>The certified copy of the order of the Central Government shall be filed within 30 days from the date of receipt of certified copy of the order in </a:t>
            </a:r>
            <a:r>
              <a:rPr lang="en-US" sz="8400" b="1" i="1" dirty="0" smtClean="0">
                <a:latin typeface="Calibri"/>
                <a:ea typeface="Calibri"/>
                <a:cs typeface="Times New Roman"/>
              </a:rPr>
              <a:t>Form INC 28;</a:t>
            </a:r>
          </a:p>
          <a:p>
            <a:pPr marL="341313" indent="-231775" algn="just">
              <a:buClrTx/>
              <a:buFont typeface="Wingdings" pitchFamily="2" charset="2"/>
              <a:buChar char="Ø"/>
            </a:pPr>
            <a:r>
              <a:rPr lang="en-US" sz="8400" dirty="0" smtClean="0">
                <a:latin typeface="Calibri"/>
                <a:cs typeface="Times New Roman"/>
              </a:rPr>
              <a:t>Now, file </a:t>
            </a:r>
            <a:r>
              <a:rPr lang="en-US" sz="8400" b="1" i="1" dirty="0" smtClean="0">
                <a:latin typeface="Calibri"/>
                <a:cs typeface="Times New Roman"/>
              </a:rPr>
              <a:t>Form INC 22</a:t>
            </a:r>
            <a:r>
              <a:rPr lang="en-US" sz="8400" dirty="0" smtClean="0">
                <a:latin typeface="Calibri"/>
                <a:cs typeface="Times New Roman"/>
              </a:rPr>
              <a:t> for change of Registered Office from one state to another.</a:t>
            </a:r>
            <a:r>
              <a:rPr lang="en-US" dirty="0" smtClean="0"/>
              <a:t>						</a:t>
            </a:r>
          </a:p>
          <a:p>
            <a:pPr marL="117475" indent="1588" algn="r">
              <a:buClr>
                <a:schemeClr val="tx1"/>
              </a:buClr>
              <a:buNone/>
            </a:pPr>
            <a:r>
              <a:rPr lang="en-US" sz="7200" dirty="0" smtClean="0"/>
              <a:t> </a:t>
            </a:r>
            <a:r>
              <a:rPr lang="en-US" sz="7200" dirty="0" err="1" smtClean="0"/>
              <a:t>Contd</a:t>
            </a:r>
            <a:r>
              <a:rPr lang="en-US" sz="7200" dirty="0" smtClean="0"/>
              <a:t>…</a:t>
            </a:r>
          </a:p>
          <a:p>
            <a:pPr marL="117475" indent="1588" algn="just">
              <a:buClr>
                <a:schemeClr val="tx1"/>
              </a:buClr>
              <a:buNone/>
            </a:pPr>
            <a:endParaRPr lang="en-US" dirty="0" smtClean="0"/>
          </a:p>
          <a:p>
            <a:pPr marL="117475" indent="1588" algn="just">
              <a:buClr>
                <a:schemeClr val="tx1"/>
              </a:buClr>
              <a:buFont typeface="Wingdings" pitchFamily="2" charset="2"/>
              <a:buChar char="Ø"/>
            </a:pPr>
            <a:endParaRPr lang="en-US" dirty="0" smtClean="0"/>
          </a:p>
          <a:p>
            <a:pPr marL="117475" indent="1588" algn="just">
              <a:buClr>
                <a:schemeClr val="tx1"/>
              </a:buCl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Contd</a:t>
            </a:r>
            <a:endParaRPr lang="en-US" dirty="0"/>
          </a:p>
        </p:txBody>
      </p:sp>
      <p:sp>
        <p:nvSpPr>
          <p:cNvPr id="3" name="Text Placeholder 2"/>
          <p:cNvSpPr>
            <a:spLocks noGrp="1"/>
          </p:cNvSpPr>
          <p:nvPr>
            <p:ph type="body" idx="1"/>
          </p:nvPr>
        </p:nvSpPr>
        <p:spPr>
          <a:xfrm>
            <a:off x="740664" y="2743200"/>
            <a:ext cx="8022336" cy="3962400"/>
          </a:xfrm>
        </p:spPr>
        <p:txBody>
          <a:bodyPr>
            <a:normAutofit fontScale="25000" lnSpcReduction="20000"/>
          </a:bodyPr>
          <a:lstStyle/>
          <a:p>
            <a:r>
              <a:rPr lang="en-US" sz="7600" dirty="0" smtClean="0"/>
              <a:t>Documents / Information to be attached in Form INC 23:</a:t>
            </a:r>
          </a:p>
          <a:p>
            <a:endParaRPr lang="en-US" sz="7600" dirty="0" smtClean="0"/>
          </a:p>
          <a:p>
            <a:pPr marL="236538" indent="-236538" algn="just">
              <a:buClrTx/>
              <a:buFont typeface="Wingdings" pitchFamily="2" charset="2"/>
              <a:buChar char="Ø"/>
            </a:pPr>
            <a:r>
              <a:rPr lang="en-US" sz="7600" dirty="0" smtClean="0">
                <a:latin typeface="Calibri"/>
                <a:ea typeface="Calibri"/>
                <a:cs typeface="Times New Roman"/>
              </a:rPr>
              <a:t>Copy of </a:t>
            </a:r>
            <a:r>
              <a:rPr lang="en-US" sz="7600" dirty="0" err="1" smtClean="0">
                <a:latin typeface="Calibri"/>
                <a:ea typeface="Calibri"/>
                <a:cs typeface="Times New Roman"/>
              </a:rPr>
              <a:t>MoA</a:t>
            </a:r>
            <a:r>
              <a:rPr lang="en-US" sz="7600" dirty="0" smtClean="0">
                <a:latin typeface="Calibri"/>
                <a:ea typeface="Calibri"/>
                <a:cs typeface="Times New Roman"/>
              </a:rPr>
              <a:t> &amp; </a:t>
            </a:r>
            <a:r>
              <a:rPr lang="en-US" sz="7600" dirty="0" err="1" smtClean="0">
                <a:latin typeface="Calibri"/>
                <a:ea typeface="Calibri"/>
                <a:cs typeface="Times New Roman"/>
              </a:rPr>
              <a:t>AoA</a:t>
            </a:r>
            <a:r>
              <a:rPr lang="en-IN" sz="7600" dirty="0" smtClean="0"/>
              <a:t>; </a:t>
            </a:r>
          </a:p>
          <a:p>
            <a:pPr marL="236538" indent="-236538" algn="just">
              <a:buClrTx/>
              <a:buFont typeface="Wingdings" pitchFamily="2" charset="2"/>
              <a:buChar char="Ø"/>
            </a:pPr>
            <a:r>
              <a:rPr lang="en-US" sz="7600" dirty="0" smtClean="0">
                <a:latin typeface="Calibri"/>
                <a:ea typeface="Calibri"/>
                <a:cs typeface="Times New Roman"/>
              </a:rPr>
              <a:t>Certified true copy of notice of the general meeting along with relevant explanatory statement</a:t>
            </a:r>
            <a:r>
              <a:rPr lang="en-IN" sz="7600" dirty="0" smtClean="0"/>
              <a:t>; </a:t>
            </a:r>
          </a:p>
          <a:p>
            <a:pPr marL="231775" indent="-231775" algn="just">
              <a:buClrTx/>
              <a:buFont typeface="Wingdings" pitchFamily="2" charset="2"/>
              <a:buChar char="Ø"/>
            </a:pPr>
            <a:r>
              <a:rPr lang="en-US" sz="7600" dirty="0" smtClean="0">
                <a:latin typeface="Calibri"/>
                <a:ea typeface="Calibri"/>
                <a:cs typeface="Times New Roman"/>
              </a:rPr>
              <a:t>Certified true copy of special resolution sanctioning shifting of registered office; </a:t>
            </a:r>
            <a:endParaRPr lang="en-IN" sz="7600" dirty="0" smtClean="0"/>
          </a:p>
          <a:p>
            <a:pPr marL="236538" indent="-236538" algn="just">
              <a:buClrTx/>
              <a:buFont typeface="Wingdings" pitchFamily="2" charset="2"/>
              <a:buChar char="Ø"/>
            </a:pPr>
            <a:r>
              <a:rPr lang="en-US" sz="7600" dirty="0" smtClean="0">
                <a:latin typeface="Calibri"/>
                <a:ea typeface="Calibri"/>
                <a:cs typeface="Times New Roman"/>
              </a:rPr>
              <a:t>Certified true copy of the minutes of the general meeting authorizing such alteration, giving details of the no. of votes cast in </a:t>
            </a:r>
            <a:r>
              <a:rPr lang="en-US" sz="7600" dirty="0" err="1" smtClean="0">
                <a:latin typeface="Calibri"/>
                <a:ea typeface="Calibri"/>
                <a:cs typeface="Times New Roman"/>
              </a:rPr>
              <a:t>favour</a:t>
            </a:r>
            <a:r>
              <a:rPr lang="en-US" sz="7600" dirty="0" smtClean="0">
                <a:latin typeface="Calibri"/>
                <a:ea typeface="Calibri"/>
                <a:cs typeface="Times New Roman"/>
              </a:rPr>
              <a:t> or against the resolution</a:t>
            </a:r>
            <a:r>
              <a:rPr lang="en-US" sz="7600" dirty="0" smtClean="0"/>
              <a:t>; </a:t>
            </a:r>
          </a:p>
          <a:p>
            <a:pPr marL="236538" indent="-236538" algn="just">
              <a:buClrTx/>
              <a:buFont typeface="Wingdings" pitchFamily="2" charset="2"/>
              <a:buChar char="Ø"/>
            </a:pPr>
            <a:r>
              <a:rPr lang="en-US" sz="7600" dirty="0" smtClean="0">
                <a:latin typeface="Calibri"/>
                <a:ea typeface="Calibri"/>
                <a:cs typeface="Times New Roman"/>
              </a:rPr>
              <a:t>Proof of service of the application to the Registrar, Chief Secretary of the state, SEBI or any other regulatory authority, if applicable</a:t>
            </a:r>
            <a:r>
              <a:rPr lang="en-US" sz="7600" dirty="0" smtClean="0"/>
              <a:t>; </a:t>
            </a:r>
          </a:p>
          <a:p>
            <a:pPr marL="231775" indent="-231775" algn="just">
              <a:buClrTx/>
              <a:buFont typeface="Wingdings" pitchFamily="2" charset="2"/>
              <a:buChar char="Ø"/>
            </a:pPr>
            <a:r>
              <a:rPr lang="en-US" sz="7600" dirty="0" smtClean="0">
                <a:latin typeface="Calibri"/>
                <a:ea typeface="Calibri"/>
                <a:cs typeface="Times New Roman"/>
              </a:rPr>
              <a:t>Power of attorney/</a:t>
            </a:r>
            <a:r>
              <a:rPr lang="en-US" sz="7600" dirty="0" err="1" smtClean="0">
                <a:latin typeface="Calibri"/>
                <a:ea typeface="Calibri"/>
                <a:cs typeface="Times New Roman"/>
              </a:rPr>
              <a:t>vakalatnama</a:t>
            </a:r>
            <a:r>
              <a:rPr lang="en-US" sz="7600" dirty="0" smtClean="0">
                <a:latin typeface="Calibri"/>
                <a:ea typeface="Calibri"/>
                <a:cs typeface="Times New Roman"/>
              </a:rPr>
              <a:t>/Board resolution; </a:t>
            </a:r>
          </a:p>
          <a:p>
            <a:pPr marL="231775" indent="-231775" algn="just">
              <a:buClrTx/>
              <a:buFont typeface="Wingdings" pitchFamily="2" charset="2"/>
              <a:buChar char="Ø"/>
            </a:pPr>
            <a:r>
              <a:rPr lang="en-US" sz="7600" dirty="0" smtClean="0">
                <a:latin typeface="Calibri"/>
                <a:ea typeface="Calibri"/>
                <a:cs typeface="Times New Roman"/>
              </a:rPr>
              <a:t>List of creditors and debenture holders should not be more than one month before the date of filing of application; </a:t>
            </a:r>
          </a:p>
          <a:p>
            <a:pPr marL="231775" indent="-231775" algn="just">
              <a:buClrTx/>
              <a:buFont typeface="Wingdings" pitchFamily="2" charset="2"/>
              <a:buChar char="Ø"/>
            </a:pPr>
            <a:r>
              <a:rPr lang="en-US" sz="7600" dirty="0" smtClean="0">
                <a:latin typeface="Calibri"/>
                <a:ea typeface="Calibri"/>
                <a:cs typeface="Times New Roman"/>
              </a:rPr>
              <a:t>Affidavit from Directors confirming no NBFC activities;</a:t>
            </a:r>
            <a:endParaRPr lang="en-US" sz="7600" dirty="0" smtClean="0"/>
          </a:p>
          <a:p>
            <a:pPr algn="just"/>
            <a:r>
              <a:rPr lang="en-US" sz="2400" dirty="0" smtClean="0"/>
              <a:t> </a:t>
            </a:r>
          </a:p>
          <a:p>
            <a:r>
              <a:rPr lang="en-US" sz="2400" dirty="0" smtClean="0"/>
              <a:t>	</a:t>
            </a:r>
          </a:p>
          <a:p>
            <a:pPr>
              <a:buClrTx/>
              <a:buFont typeface="Wingdings" pitchFamily="2" charset="2"/>
              <a:buChar char="Ø"/>
            </a:pPr>
            <a:endParaRPr lang="en-US" sz="2400" dirty="0" smtClean="0"/>
          </a:p>
          <a:p>
            <a:pPr>
              <a:buClrTx/>
              <a:buFont typeface="Wingdings" pitchFamily="2" charset="2"/>
              <a:buChar char="Ø"/>
            </a:pP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Contd</a:t>
            </a:r>
            <a:endParaRPr lang="en-US" dirty="0"/>
          </a:p>
        </p:txBody>
      </p:sp>
      <p:sp>
        <p:nvSpPr>
          <p:cNvPr id="3" name="Text Placeholder 2"/>
          <p:cNvSpPr>
            <a:spLocks noGrp="1"/>
          </p:cNvSpPr>
          <p:nvPr>
            <p:ph type="body" idx="1"/>
          </p:nvPr>
        </p:nvSpPr>
        <p:spPr>
          <a:xfrm>
            <a:off x="740664" y="2743200"/>
            <a:ext cx="8022336" cy="3962400"/>
          </a:xfrm>
        </p:spPr>
        <p:txBody>
          <a:bodyPr>
            <a:normAutofit fontScale="25000" lnSpcReduction="20000"/>
          </a:bodyPr>
          <a:lstStyle/>
          <a:p>
            <a:r>
              <a:rPr lang="en-US" sz="7200" dirty="0" smtClean="0"/>
              <a:t>Documents / Information to be attached in Form INC. 23:</a:t>
            </a:r>
          </a:p>
          <a:p>
            <a:endParaRPr lang="en-US" sz="7200" dirty="0" smtClean="0"/>
          </a:p>
          <a:p>
            <a:pPr marL="236538" indent="-236538" algn="just">
              <a:buClrTx/>
              <a:buFont typeface="Wingdings" pitchFamily="2" charset="2"/>
              <a:buChar char="Ø"/>
            </a:pPr>
            <a:r>
              <a:rPr lang="en-US" sz="7200" dirty="0" smtClean="0">
                <a:latin typeface="Calibri"/>
                <a:ea typeface="Calibri"/>
                <a:cs typeface="Times New Roman"/>
              </a:rPr>
              <a:t>Affidavit from Directors in terms of rules</a:t>
            </a:r>
            <a:r>
              <a:rPr lang="en-IN" sz="7200" dirty="0" smtClean="0"/>
              <a:t>;</a:t>
            </a:r>
          </a:p>
          <a:p>
            <a:pPr marL="236538" indent="-236538" algn="just">
              <a:buClrTx/>
              <a:buFont typeface="Wingdings" pitchFamily="2" charset="2"/>
              <a:buChar char="Ø"/>
            </a:pPr>
            <a:r>
              <a:rPr lang="en-US" sz="7200" dirty="0" smtClean="0">
                <a:latin typeface="Calibri"/>
                <a:ea typeface="Calibri"/>
                <a:cs typeface="Times New Roman"/>
              </a:rPr>
              <a:t>Affidavit verifying the application</a:t>
            </a:r>
            <a:r>
              <a:rPr lang="en-IN" sz="7200" dirty="0" smtClean="0"/>
              <a:t>; </a:t>
            </a:r>
          </a:p>
          <a:p>
            <a:pPr marL="231775" indent="-231775" algn="just">
              <a:buClrTx/>
              <a:buFont typeface="Wingdings" pitchFamily="2" charset="2"/>
              <a:buChar char="Ø"/>
            </a:pPr>
            <a:r>
              <a:rPr lang="en-US" sz="7200" dirty="0" smtClean="0">
                <a:latin typeface="Calibri"/>
                <a:ea typeface="Calibri"/>
                <a:cs typeface="Times New Roman"/>
              </a:rPr>
              <a:t>Affidavit by the company secretary of the company and atleast two directors, one of whom shall be MD in regards to the correctness of list of creditors and affairs of the company; </a:t>
            </a:r>
            <a:endParaRPr lang="en-IN" sz="7200" dirty="0" smtClean="0"/>
          </a:p>
          <a:p>
            <a:pPr marL="236538" indent="-236538" algn="just">
              <a:buClrTx/>
              <a:buFont typeface="Wingdings" pitchFamily="2" charset="2"/>
              <a:buChar char="Ø"/>
            </a:pPr>
            <a:r>
              <a:rPr lang="en-US" sz="7200" dirty="0" smtClean="0">
                <a:latin typeface="Calibri"/>
                <a:ea typeface="Calibri"/>
                <a:cs typeface="Times New Roman"/>
              </a:rPr>
              <a:t>Affidavit by directors about no retrenchment of employees</a:t>
            </a:r>
            <a:r>
              <a:rPr lang="en-US" sz="7200" dirty="0" smtClean="0"/>
              <a:t>; </a:t>
            </a:r>
          </a:p>
          <a:p>
            <a:pPr marL="236538" indent="-236538" algn="just">
              <a:buClrTx/>
              <a:buFont typeface="Wingdings" pitchFamily="2" charset="2"/>
              <a:buChar char="Ø"/>
            </a:pPr>
            <a:r>
              <a:rPr lang="en-US" sz="7200" dirty="0" smtClean="0">
                <a:latin typeface="Calibri"/>
                <a:ea typeface="Calibri"/>
                <a:cs typeface="Times New Roman"/>
              </a:rPr>
              <a:t>Affidavit verifying the list of creditors</a:t>
            </a:r>
            <a:r>
              <a:rPr lang="en-US" sz="7200" dirty="0" smtClean="0"/>
              <a:t>; </a:t>
            </a:r>
          </a:p>
          <a:p>
            <a:pPr marL="231775" indent="-231775" algn="just">
              <a:buClrTx/>
              <a:buFont typeface="Wingdings" pitchFamily="2" charset="2"/>
              <a:buChar char="Ø"/>
            </a:pPr>
            <a:r>
              <a:rPr lang="en-US" sz="7200" dirty="0" smtClean="0">
                <a:latin typeface="Calibri"/>
                <a:ea typeface="Calibri"/>
                <a:cs typeface="Times New Roman"/>
              </a:rPr>
              <a:t>It is mandatory to attach in case if there is any prosecution is pending against the company or if any inquiry, inspection or investigation is initiated against the company;</a:t>
            </a:r>
          </a:p>
          <a:p>
            <a:pPr marL="231775" indent="-231775" algn="just">
              <a:buClrTx/>
              <a:buFont typeface="Wingdings" pitchFamily="2" charset="2"/>
              <a:buChar char="Ø"/>
            </a:pPr>
            <a:r>
              <a:rPr lang="en-US" sz="7200" dirty="0" smtClean="0">
                <a:latin typeface="Calibri"/>
                <a:ea typeface="Calibri"/>
                <a:cs typeface="Times New Roman"/>
              </a:rPr>
              <a:t>Copy of newspaper advertisement for notice of shifting the registered office in </a:t>
            </a:r>
            <a:r>
              <a:rPr lang="en-US" sz="7200" b="1" i="1" dirty="0" smtClean="0">
                <a:latin typeface="Calibri"/>
                <a:ea typeface="Calibri"/>
                <a:cs typeface="Times New Roman"/>
              </a:rPr>
              <a:t>Format INC 26 </a:t>
            </a:r>
            <a:r>
              <a:rPr lang="en-US" sz="7200" dirty="0" smtClean="0">
                <a:latin typeface="Calibri"/>
                <a:ea typeface="Calibri"/>
                <a:cs typeface="Times New Roman"/>
              </a:rPr>
              <a:t>atleast 14 days before the date of hearing; </a:t>
            </a:r>
          </a:p>
          <a:p>
            <a:pPr marL="231775" indent="-231775" algn="just">
              <a:buClrTx/>
              <a:buFont typeface="Wingdings" pitchFamily="2" charset="2"/>
              <a:buChar char="Ø"/>
            </a:pPr>
            <a:r>
              <a:rPr lang="en-US" sz="7200" dirty="0" smtClean="0">
                <a:latin typeface="Calibri"/>
                <a:ea typeface="Calibri"/>
                <a:cs typeface="Times New Roman"/>
              </a:rPr>
              <a:t>Notice to the Creditors by registered post together with the acknowledgement atleast 14 days before the date of hearing;</a:t>
            </a:r>
            <a:endParaRPr lang="en-US" sz="7200" dirty="0" smtClean="0"/>
          </a:p>
          <a:p>
            <a:pPr algn="just"/>
            <a:r>
              <a:rPr lang="en-US" sz="7200" dirty="0" smtClean="0"/>
              <a:t> </a:t>
            </a:r>
          </a:p>
          <a:p>
            <a:r>
              <a:rPr lang="en-US" sz="2400" dirty="0" smtClean="0"/>
              <a:t>	</a:t>
            </a:r>
          </a:p>
          <a:p>
            <a:pPr>
              <a:buClrTx/>
              <a:buFont typeface="Wingdings" pitchFamily="2" charset="2"/>
              <a:buChar char="Ø"/>
            </a:pPr>
            <a:endParaRPr lang="en-US" sz="2400" dirty="0" smtClean="0"/>
          </a:p>
          <a:p>
            <a:pPr>
              <a:buClrTx/>
              <a:buFont typeface="Wingdings" pitchFamily="2" charset="2"/>
              <a:buChar char="Ø"/>
            </a:pP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98576"/>
          </a:xfrm>
        </p:spPr>
        <p:txBody>
          <a:bodyPr>
            <a:normAutofit fontScale="90000"/>
          </a:bodyPr>
          <a:lstStyle/>
          <a:p>
            <a:r>
              <a:rPr lang="en-US" sz="3300" dirty="0" smtClean="0"/>
              <a:t>Conversion of Private Company into Public Company (Section 14 r/w Section 13 of CA 2013)</a:t>
            </a:r>
            <a:r>
              <a:rPr lang="en-US" sz="4800" dirty="0" smtClean="0"/>
              <a:t/>
            </a:r>
            <a:br>
              <a:rPr lang="en-US" sz="4800" dirty="0" smtClean="0"/>
            </a:br>
            <a:endParaRPr lang="en-US" dirty="0"/>
          </a:p>
        </p:txBody>
      </p:sp>
      <p:sp>
        <p:nvSpPr>
          <p:cNvPr id="3" name="Content Placeholder 2"/>
          <p:cNvSpPr>
            <a:spLocks noGrp="1"/>
          </p:cNvSpPr>
          <p:nvPr>
            <p:ph idx="1"/>
          </p:nvPr>
        </p:nvSpPr>
        <p:spPr>
          <a:xfrm>
            <a:off x="457200" y="1524001"/>
            <a:ext cx="8229600" cy="5105400"/>
          </a:xfrm>
        </p:spPr>
        <p:txBody>
          <a:bodyPr>
            <a:normAutofit fontScale="32500" lnSpcReduction="20000"/>
          </a:bodyPr>
          <a:lstStyle/>
          <a:p>
            <a:pPr marL="395288" indent="-276225" algn="just">
              <a:buClr>
                <a:schemeClr val="tx1"/>
              </a:buClr>
              <a:buFont typeface="Wingdings" pitchFamily="2" charset="2"/>
              <a:buChar char="Ø"/>
            </a:pPr>
            <a:r>
              <a:rPr lang="en-US" sz="8400" dirty="0" smtClean="0"/>
              <a:t>Convene a Board Meeting and pass a Board Resolution regarding conversion of Private Company into Public Company and call a General Meeting seeking approval of shareholders;</a:t>
            </a:r>
          </a:p>
          <a:p>
            <a:pPr marL="395288" indent="-276225" algn="just">
              <a:buClr>
                <a:schemeClr val="tx1"/>
              </a:buClr>
              <a:buFont typeface="Wingdings" pitchFamily="2" charset="2"/>
              <a:buChar char="Ø"/>
            </a:pPr>
            <a:r>
              <a:rPr lang="en-US" sz="8400" dirty="0" smtClean="0"/>
              <a:t>Convene an Extra Ordinary General Meeting and pass a special resolution;</a:t>
            </a:r>
          </a:p>
          <a:p>
            <a:pPr marL="341313" indent="-222250" algn="just">
              <a:buClr>
                <a:schemeClr val="tx1"/>
              </a:buClr>
              <a:buFont typeface="Wingdings" pitchFamily="2" charset="2"/>
              <a:buChar char="Ø"/>
            </a:pPr>
            <a:r>
              <a:rPr lang="en-US" sz="8400" dirty="0" smtClean="0"/>
              <a:t> A certified true copy of the resolution along with the explanatory statement and altered </a:t>
            </a:r>
            <a:r>
              <a:rPr lang="en-US" sz="8400" dirty="0" err="1" smtClean="0"/>
              <a:t>AoA</a:t>
            </a:r>
            <a:r>
              <a:rPr lang="en-US" sz="8400" dirty="0" smtClean="0"/>
              <a:t> shall be filed in </a:t>
            </a:r>
            <a:r>
              <a:rPr lang="en-US" sz="8400" b="1" i="1" dirty="0" smtClean="0"/>
              <a:t>Form MGT14</a:t>
            </a:r>
            <a:r>
              <a:rPr lang="en-US" sz="8400" dirty="0" smtClean="0"/>
              <a:t>;</a:t>
            </a:r>
          </a:p>
          <a:p>
            <a:pPr marL="341313" indent="-231775" algn="just">
              <a:buClrTx/>
              <a:buFont typeface="Wingdings" pitchFamily="2" charset="2"/>
              <a:buChar char="Ø"/>
            </a:pPr>
            <a:r>
              <a:rPr lang="en-US" sz="8400" dirty="0" smtClean="0">
                <a:latin typeface="Calibri"/>
                <a:cs typeface="Times New Roman"/>
              </a:rPr>
              <a:t>Now, file </a:t>
            </a:r>
            <a:r>
              <a:rPr lang="en-US" sz="8400" b="1" i="1" dirty="0" smtClean="0">
                <a:latin typeface="Calibri"/>
                <a:cs typeface="Times New Roman"/>
              </a:rPr>
              <a:t>Form INC 27 </a:t>
            </a:r>
            <a:r>
              <a:rPr lang="en-US" sz="8400" dirty="0" smtClean="0">
                <a:latin typeface="Calibri"/>
                <a:cs typeface="Times New Roman"/>
              </a:rPr>
              <a:t>with its attachments such as minutes of the meeting and altered </a:t>
            </a:r>
            <a:r>
              <a:rPr lang="en-US" sz="8400" dirty="0" err="1" smtClean="0">
                <a:latin typeface="Calibri"/>
                <a:cs typeface="Times New Roman"/>
              </a:rPr>
              <a:t>AoA</a:t>
            </a:r>
            <a:r>
              <a:rPr lang="en-US" sz="8400" dirty="0" smtClean="0">
                <a:latin typeface="Calibri"/>
                <a:cs typeface="Times New Roman"/>
              </a:rPr>
              <a:t> / </a:t>
            </a:r>
            <a:r>
              <a:rPr lang="en-US" sz="8400" dirty="0" err="1" smtClean="0">
                <a:latin typeface="Calibri"/>
                <a:cs typeface="Times New Roman"/>
              </a:rPr>
              <a:t>MoA</a:t>
            </a:r>
            <a:r>
              <a:rPr lang="en-US" sz="8400" dirty="0" smtClean="0">
                <a:latin typeface="Calibri"/>
                <a:cs typeface="Times New Roman"/>
              </a:rPr>
              <a:t> for </a:t>
            </a:r>
            <a:r>
              <a:rPr lang="en-US" sz="8400" dirty="0" smtClean="0"/>
              <a:t>conversion of Private Company into Public Company</a:t>
            </a:r>
            <a:r>
              <a:rPr lang="en-US" sz="8400" dirty="0" smtClean="0">
                <a:latin typeface="Calibri"/>
                <a:cs typeface="Times New Roman"/>
              </a:rPr>
              <a:t>.</a:t>
            </a:r>
            <a:r>
              <a:rPr lang="en-US" dirty="0" smtClean="0"/>
              <a:t>						</a:t>
            </a:r>
          </a:p>
          <a:p>
            <a:pPr marL="117475" indent="1588" algn="just">
              <a:buClr>
                <a:schemeClr val="tx1"/>
              </a:buClr>
              <a:buNone/>
            </a:pPr>
            <a:endParaRPr lang="en-US" dirty="0" smtClean="0"/>
          </a:p>
          <a:p>
            <a:pPr marL="117475" indent="1588" algn="just">
              <a:buClr>
                <a:schemeClr val="tx1"/>
              </a:buClr>
              <a:buFont typeface="Wingdings" pitchFamily="2" charset="2"/>
              <a:buChar char="Ø"/>
            </a:pPr>
            <a:endParaRPr lang="en-US" dirty="0" smtClean="0"/>
          </a:p>
          <a:p>
            <a:pPr marL="117475" indent="1588" algn="just">
              <a:buClr>
                <a:schemeClr val="tx1"/>
              </a:buCl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smtClean="0"/>
              <a:t>Conversion of Public Company into Private Company</a:t>
            </a:r>
            <a:endParaRPr lang="en-US" sz="3400" dirty="0"/>
          </a:p>
        </p:txBody>
      </p:sp>
      <p:sp>
        <p:nvSpPr>
          <p:cNvPr id="3" name="Text Placeholder 2"/>
          <p:cNvSpPr>
            <a:spLocks noGrp="1"/>
          </p:cNvSpPr>
          <p:nvPr>
            <p:ph type="body" idx="1"/>
          </p:nvPr>
        </p:nvSpPr>
        <p:spPr>
          <a:xfrm>
            <a:off x="740664" y="2743200"/>
            <a:ext cx="8022336" cy="3962400"/>
          </a:xfrm>
        </p:spPr>
        <p:txBody>
          <a:bodyPr>
            <a:normAutofit fontScale="25000" lnSpcReduction="20000"/>
          </a:bodyPr>
          <a:lstStyle/>
          <a:p>
            <a:pPr marL="395288" indent="-276225" algn="just">
              <a:buClr>
                <a:schemeClr val="tx1"/>
              </a:buClr>
              <a:buFont typeface="Wingdings" pitchFamily="2" charset="2"/>
              <a:buChar char="Ø"/>
            </a:pPr>
            <a:r>
              <a:rPr lang="en-US" sz="8000" dirty="0" smtClean="0"/>
              <a:t>2</a:t>
            </a:r>
            <a:r>
              <a:rPr lang="en-US" sz="8000" baseline="30000" dirty="0" smtClean="0"/>
              <a:t>nd</a:t>
            </a:r>
            <a:r>
              <a:rPr lang="en-US" sz="8000" dirty="0" smtClean="0"/>
              <a:t> Proviso to S. 14(1) yet to be notified. General Circular No. 18/2014 dated June 11, 2014 clarifies that power will remain with </a:t>
            </a:r>
            <a:r>
              <a:rPr lang="en-US" sz="8000" dirty="0" err="1" smtClean="0"/>
              <a:t>RoC</a:t>
            </a:r>
            <a:r>
              <a:rPr lang="en-US" sz="8000" dirty="0" smtClean="0"/>
              <a:t> as was under CA 1956;</a:t>
            </a:r>
          </a:p>
          <a:p>
            <a:pPr marL="395288" indent="-276225" algn="just">
              <a:buClr>
                <a:schemeClr val="tx1"/>
              </a:buClr>
              <a:buFont typeface="Wingdings" pitchFamily="2" charset="2"/>
              <a:buChar char="Ø"/>
            </a:pPr>
            <a:r>
              <a:rPr lang="en-US" sz="8000" dirty="0" smtClean="0"/>
              <a:t>Convene a Board Meeting and pass a Board Resolution regarding Conversion of Public Company into Private Company and call a General Meeting seeking approval of shareholders;</a:t>
            </a:r>
          </a:p>
          <a:p>
            <a:pPr marL="395288" indent="-276225" algn="just">
              <a:buClr>
                <a:schemeClr val="tx1"/>
              </a:buClr>
              <a:buFont typeface="Wingdings" pitchFamily="2" charset="2"/>
              <a:buChar char="Ø"/>
            </a:pPr>
            <a:r>
              <a:rPr lang="en-US" sz="8000" dirty="0" smtClean="0"/>
              <a:t>Convene an Extra Ordinary General Meeting and pass a special resolution;</a:t>
            </a:r>
          </a:p>
          <a:p>
            <a:pPr marL="341313" indent="-222250" algn="just">
              <a:buClr>
                <a:schemeClr val="tx1"/>
              </a:buClr>
              <a:buFont typeface="Wingdings" pitchFamily="2" charset="2"/>
              <a:buChar char="Ø"/>
            </a:pPr>
            <a:r>
              <a:rPr lang="en-US" sz="8000" dirty="0" smtClean="0"/>
              <a:t> A certified true copy of the resolution along with the explanatory statement and altered </a:t>
            </a:r>
            <a:r>
              <a:rPr lang="en-US" sz="8000" dirty="0" err="1" smtClean="0"/>
              <a:t>AoA</a:t>
            </a:r>
            <a:r>
              <a:rPr lang="en-US" sz="8000" dirty="0" smtClean="0"/>
              <a:t> shall be filed in </a:t>
            </a:r>
            <a:r>
              <a:rPr lang="en-US" sz="8000" b="1" i="1" dirty="0" smtClean="0"/>
              <a:t>Form MGT14;</a:t>
            </a:r>
          </a:p>
          <a:p>
            <a:pPr marL="341313" indent="-222250" algn="just">
              <a:buClr>
                <a:schemeClr val="tx1"/>
              </a:buClr>
              <a:buFont typeface="Wingdings" pitchFamily="2" charset="2"/>
              <a:buChar char="Ø"/>
            </a:pPr>
            <a:r>
              <a:rPr lang="en-US" sz="8000" dirty="0" smtClean="0"/>
              <a:t>Approval of Tribunal is mandatory in case of</a:t>
            </a:r>
            <a:r>
              <a:rPr lang="en-US" sz="8000" b="1" i="1" dirty="0" smtClean="0"/>
              <a:t> </a:t>
            </a:r>
            <a:r>
              <a:rPr lang="en-US" sz="8000" dirty="0" smtClean="0"/>
              <a:t>conversion of Public Company into Private Company. After getting the order copy from Tribunal, it should be filed with </a:t>
            </a:r>
            <a:r>
              <a:rPr lang="en-US" sz="8000" dirty="0" err="1" smtClean="0"/>
              <a:t>RoC</a:t>
            </a:r>
            <a:r>
              <a:rPr lang="en-US" sz="8000" dirty="0" smtClean="0"/>
              <a:t> within fifteen days in </a:t>
            </a:r>
            <a:r>
              <a:rPr lang="en-US" sz="8000" b="1" i="1" dirty="0" smtClean="0">
                <a:latin typeface="Calibri"/>
                <a:cs typeface="Times New Roman"/>
              </a:rPr>
              <a:t>Form INC 27 </a:t>
            </a:r>
            <a:r>
              <a:rPr lang="en-US" sz="8000" i="1" dirty="0" smtClean="0">
                <a:latin typeface="Calibri"/>
                <a:cs typeface="Times New Roman"/>
              </a:rPr>
              <a:t>;</a:t>
            </a:r>
            <a:r>
              <a:rPr lang="en-US" sz="8000" b="1" i="1" dirty="0" smtClean="0">
                <a:latin typeface="Calibri"/>
                <a:cs typeface="Times New Roman"/>
              </a:rPr>
              <a:t> </a:t>
            </a:r>
            <a:endParaRPr lang="en-US" sz="8000" dirty="0" smtClean="0"/>
          </a:p>
          <a:p>
            <a:pPr marL="341313" indent="-231775" algn="just">
              <a:buClrTx/>
              <a:buFont typeface="Wingdings" pitchFamily="2" charset="2"/>
              <a:buChar char="Ø"/>
            </a:pPr>
            <a:r>
              <a:rPr lang="en-US" sz="8000" dirty="0" smtClean="0">
                <a:latin typeface="Calibri"/>
                <a:cs typeface="Times New Roman"/>
              </a:rPr>
              <a:t>Now, file </a:t>
            </a:r>
            <a:r>
              <a:rPr lang="en-US" sz="8000" b="1" i="1" dirty="0" smtClean="0">
                <a:latin typeface="Calibri"/>
                <a:cs typeface="Times New Roman"/>
              </a:rPr>
              <a:t>Form INC 27 </a:t>
            </a:r>
            <a:r>
              <a:rPr lang="en-US" sz="8000" dirty="0" smtClean="0">
                <a:latin typeface="Calibri"/>
                <a:cs typeface="Times New Roman"/>
              </a:rPr>
              <a:t>with its attachments such as minutes of the meeting and altered </a:t>
            </a:r>
            <a:r>
              <a:rPr lang="en-US" sz="8000" dirty="0" err="1" smtClean="0">
                <a:latin typeface="Calibri"/>
                <a:cs typeface="Times New Roman"/>
              </a:rPr>
              <a:t>MoA</a:t>
            </a:r>
            <a:r>
              <a:rPr lang="en-US" sz="8000" dirty="0" smtClean="0">
                <a:latin typeface="Calibri"/>
                <a:cs typeface="Times New Roman"/>
              </a:rPr>
              <a:t> / </a:t>
            </a:r>
            <a:r>
              <a:rPr lang="en-US" sz="8000" dirty="0" err="1" smtClean="0">
                <a:latin typeface="Calibri"/>
                <a:cs typeface="Times New Roman"/>
              </a:rPr>
              <a:t>AoA</a:t>
            </a:r>
            <a:r>
              <a:rPr lang="en-US" sz="8000" dirty="0" smtClean="0">
                <a:latin typeface="Calibri"/>
                <a:cs typeface="Times New Roman"/>
              </a:rPr>
              <a:t> for </a:t>
            </a:r>
            <a:r>
              <a:rPr lang="en-US" sz="8000" dirty="0" smtClean="0"/>
              <a:t>conversion of Public Company into Private Company</a:t>
            </a:r>
            <a:r>
              <a:rPr lang="en-US" sz="8000" dirty="0" smtClean="0">
                <a:latin typeface="Calibri"/>
                <a:cs typeface="Times New Roman"/>
              </a:rPr>
              <a:t>.</a:t>
            </a:r>
            <a:r>
              <a:rPr lang="en-US" sz="2400" dirty="0" smtClean="0"/>
              <a:t> </a:t>
            </a:r>
          </a:p>
          <a:p>
            <a:r>
              <a:rPr lang="en-US" sz="2400" dirty="0" smtClean="0"/>
              <a:t>	</a:t>
            </a:r>
          </a:p>
          <a:p>
            <a:pPr>
              <a:buClrTx/>
              <a:buFont typeface="Wingdings" pitchFamily="2" charset="2"/>
              <a:buChar char="Ø"/>
            </a:pPr>
            <a:endParaRPr lang="en-US" sz="2400" dirty="0" smtClean="0"/>
          </a:p>
          <a:p>
            <a:pPr>
              <a:buClrTx/>
              <a:buFont typeface="Wingdings" pitchFamily="2" charset="2"/>
              <a:buChar char="Ø"/>
            </a:pP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8077200" cy="3429000"/>
          </a:xfrm>
        </p:spPr>
        <p:txBody>
          <a:bodyPr>
            <a:normAutofit/>
          </a:bodyPr>
          <a:lstStyle/>
          <a:p>
            <a:pPr algn="just"/>
            <a:r>
              <a:rPr lang="en-IN" sz="2300" dirty="0" smtClean="0"/>
              <a:t>The new Act has been somewhat over-zealous in containing spurious activities such as frivolous incorporation of companies. While the spirit is in good order but this zeal will make the process of incorporation of companies time taking and cumbersome which may inadvertently penalise all promoters and </a:t>
            </a:r>
            <a:r>
              <a:rPr lang="en-IN" sz="2300" dirty="0" err="1" smtClean="0"/>
              <a:t>corporates</a:t>
            </a:r>
            <a:r>
              <a:rPr lang="en-IN" sz="2300" dirty="0" smtClean="0"/>
              <a:t> in general, adversely affecting India’s rating in the index of “Ease of doing business”.</a:t>
            </a:r>
            <a:endParaRPr lang="en-US" sz="2300" dirty="0"/>
          </a:p>
        </p:txBody>
      </p:sp>
      <p:sp>
        <p:nvSpPr>
          <p:cNvPr id="3" name="Subtitle 2"/>
          <p:cNvSpPr>
            <a:spLocks noGrp="1"/>
          </p:cNvSpPr>
          <p:nvPr>
            <p:ph type="subTitle" idx="1"/>
          </p:nvPr>
        </p:nvSpPr>
        <p:spPr>
          <a:xfrm>
            <a:off x="685800" y="609600"/>
            <a:ext cx="8077200" cy="990600"/>
          </a:xfrm>
        </p:spPr>
        <p:txBody>
          <a:bodyPr>
            <a:normAutofit/>
          </a:bodyPr>
          <a:lstStyle/>
          <a:p>
            <a:pPr algn="ctr"/>
            <a:r>
              <a:rPr lang="en-US" sz="5000" dirty="0" smtClean="0">
                <a:solidFill>
                  <a:schemeClr val="tx1"/>
                </a:solidFill>
              </a:rPr>
              <a:t>Conclusion</a:t>
            </a:r>
            <a:endParaRPr lang="en-US" sz="5000"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8077200" cy="914400"/>
          </a:xfrm>
        </p:spPr>
        <p:txBody>
          <a:bodyPr>
            <a:normAutofit fontScale="90000"/>
          </a:bodyPr>
          <a:lstStyle/>
          <a:p>
            <a:pPr algn="ctr"/>
            <a:r>
              <a:rPr lang="en-US" sz="6600" dirty="0" smtClean="0">
                <a:latin typeface="Bradley Hand ITC" pitchFamily="66" charset="0"/>
              </a:rPr>
              <a:t>Thank You !!!</a:t>
            </a:r>
            <a:r>
              <a:rPr lang="en-US" dirty="0" smtClean="0">
                <a:latin typeface="Bradley Hand ITC" pitchFamily="66" charset="0"/>
              </a:rPr>
              <a:t/>
            </a:r>
            <a:br>
              <a:rPr lang="en-US" dirty="0" smtClean="0">
                <a:latin typeface="Bradley Hand ITC" pitchFamily="66" charset="0"/>
              </a:rPr>
            </a:br>
            <a:endParaRPr lang="en-US" dirty="0">
              <a:latin typeface="Bradley Hand ITC" pitchFamily="66" charset="0"/>
            </a:endParaRPr>
          </a:p>
        </p:txBody>
      </p:sp>
      <p:sp>
        <p:nvSpPr>
          <p:cNvPr id="4" name="Title 1"/>
          <p:cNvSpPr txBox="1">
            <a:spLocks/>
          </p:cNvSpPr>
          <p:nvPr/>
        </p:nvSpPr>
        <p:spPr>
          <a:xfrm>
            <a:off x="1295400" y="2362200"/>
            <a:ext cx="7620000" cy="2514600"/>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p>
            <a:pPr marL="0" marR="0" lvl="0" indent="0" algn="r" defTabSz="914400" rtl="0" eaLnBrk="1" fontAlgn="base" latinLnBrk="0" hangingPunct="1">
              <a:lnSpc>
                <a:spcPct val="100000"/>
              </a:lnSpc>
              <a:spcBef>
                <a:spcPts val="0"/>
              </a:spcBef>
              <a:spcAft>
                <a:spcPct val="0"/>
              </a:spcAft>
              <a:buClrTx/>
              <a:buSzTx/>
              <a:buFontTx/>
              <a:buNone/>
              <a:tabLst/>
              <a:defRPr/>
            </a:pPr>
            <a:r>
              <a:rPr kumimoji="0" lang="fr-CA" sz="3600" b="1" i="0" u="none" strike="noStrike" kern="1200" cap="none" spc="0" normalizeH="0" baseline="0" noProof="0" dirty="0" err="1" smtClean="0">
                <a:ln>
                  <a:noFill/>
                </a:ln>
                <a:solidFill>
                  <a:prstClr val="white"/>
                </a:solidFill>
                <a:effectLst/>
                <a:uLnTx/>
                <a:uFillTx/>
                <a:latin typeface="Calibri"/>
                <a:ea typeface="+mn-ea"/>
                <a:cs typeface="+mn-cs"/>
              </a:rPr>
              <a:t>Siddhartha</a:t>
            </a:r>
            <a:r>
              <a:rPr kumimoji="0" lang="fr-CA" sz="3600" b="1" i="0" u="none" strike="noStrike" kern="1200" cap="none" spc="0" normalizeH="0" baseline="0" noProof="0" dirty="0" smtClean="0">
                <a:ln>
                  <a:noFill/>
                </a:ln>
                <a:solidFill>
                  <a:prstClr val="white"/>
                </a:solidFill>
                <a:effectLst/>
                <a:uLnTx/>
                <a:uFillTx/>
                <a:latin typeface="Calibri"/>
                <a:ea typeface="+mn-ea"/>
                <a:cs typeface="+mn-cs"/>
              </a:rPr>
              <a:t> </a:t>
            </a:r>
            <a:r>
              <a:rPr kumimoji="0" lang="fr-CA" sz="3600" b="1" i="0" u="none" strike="noStrike" kern="1200" cap="none" spc="0" normalizeH="0" baseline="0" noProof="0" dirty="0" err="1" smtClean="0">
                <a:ln>
                  <a:noFill/>
                </a:ln>
                <a:solidFill>
                  <a:prstClr val="white"/>
                </a:solidFill>
                <a:effectLst/>
                <a:uLnTx/>
                <a:uFillTx/>
                <a:latin typeface="Calibri"/>
                <a:ea typeface="+mn-ea"/>
                <a:cs typeface="+mn-cs"/>
              </a:rPr>
              <a:t>Murarka</a:t>
            </a:r>
            <a:r>
              <a:rPr kumimoji="0" lang="fr-CA" sz="3600" b="0" i="0" u="none" strike="noStrike" kern="1200" cap="none" spc="0" normalizeH="0" baseline="0" noProof="0" dirty="0" smtClean="0">
                <a:ln>
                  <a:noFill/>
                </a:ln>
                <a:solidFill>
                  <a:prstClr val="white"/>
                </a:solidFill>
                <a:effectLst/>
                <a:uLnTx/>
                <a:uFillTx/>
                <a:latin typeface="Calibri"/>
                <a:ea typeface="+mn-ea"/>
                <a:cs typeface="+mn-cs"/>
              </a:rPr>
              <a:t> </a:t>
            </a: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
            </a:r>
            <a:br>
              <a:rPr kumimoji="0" lang="fr-CA" sz="2400" b="0" i="0" u="none" strike="noStrike" kern="1200" cap="none" spc="0" normalizeH="0" baseline="0" noProof="0" dirty="0" smtClean="0">
                <a:ln>
                  <a:noFill/>
                </a:ln>
                <a:solidFill>
                  <a:prstClr val="white"/>
                </a:solidFill>
                <a:effectLst/>
                <a:uLnTx/>
                <a:uFillTx/>
                <a:latin typeface="Calibri"/>
                <a:ea typeface="+mn-ea"/>
                <a:cs typeface="+mn-cs"/>
              </a:rPr>
            </a:br>
            <a:r>
              <a:rPr kumimoji="0" lang="fr-CA" sz="2400" b="1" i="0" u="none" strike="noStrike" kern="1200" cap="none" spc="0" normalizeH="0" baseline="0" noProof="0" dirty="0" smtClean="0">
                <a:ln>
                  <a:noFill/>
                </a:ln>
                <a:solidFill>
                  <a:prstClr val="white"/>
                </a:solidFill>
                <a:effectLst/>
                <a:uLnTx/>
                <a:uFillTx/>
                <a:latin typeface="Calibri"/>
                <a:ea typeface="+mn-ea"/>
                <a:cs typeface="+mn-cs"/>
              </a:rPr>
              <a:t>FCS, LL.B, </a:t>
            </a:r>
            <a:r>
              <a:rPr kumimoji="0" lang="fr-CA" sz="2400" b="1" i="0" u="none" strike="noStrike" kern="1200" cap="none" spc="0" normalizeH="0" baseline="0" noProof="0" dirty="0" err="1" smtClean="0">
                <a:ln>
                  <a:noFill/>
                </a:ln>
                <a:solidFill>
                  <a:prstClr val="white"/>
                </a:solidFill>
                <a:effectLst/>
                <a:uLnTx/>
                <a:uFillTx/>
                <a:latin typeface="Calibri"/>
                <a:ea typeface="+mn-ea"/>
                <a:cs typeface="+mn-cs"/>
              </a:rPr>
              <a:t>B.Com</a:t>
            </a:r>
            <a:r>
              <a:rPr kumimoji="0" lang="fr-CA" sz="2400" b="1" i="0" u="none" strike="noStrike" kern="1200" cap="none" spc="0" normalizeH="0" baseline="0" noProof="0" dirty="0" smtClean="0">
                <a:ln>
                  <a:noFill/>
                </a:ln>
                <a:solidFill>
                  <a:prstClr val="white"/>
                </a:solidFill>
                <a:effectLst/>
                <a:uLnTx/>
                <a:uFillTx/>
                <a:latin typeface="Calibri"/>
                <a:ea typeface="+mn-ea"/>
                <a:cs typeface="+mn-cs"/>
              </a:rPr>
              <a:t>(H)</a:t>
            </a: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 </a:t>
            </a:r>
            <a:br>
              <a:rPr kumimoji="0" lang="fr-CA" sz="2400" b="0" i="0" u="none" strike="noStrike" kern="1200" cap="none" spc="0" normalizeH="0" baseline="0" noProof="0" dirty="0" smtClean="0">
                <a:ln>
                  <a:noFill/>
                </a:ln>
                <a:solidFill>
                  <a:prstClr val="white"/>
                </a:solidFill>
                <a:effectLst/>
                <a:uLnTx/>
                <a:uFillTx/>
                <a:latin typeface="Calibri"/>
                <a:ea typeface="+mn-ea"/>
                <a:cs typeface="+mn-cs"/>
              </a:rPr>
            </a:br>
            <a:r>
              <a:rPr kumimoji="0" lang="fr-CA" sz="2400" b="1" i="0" u="none" strike="noStrike" kern="1200" cap="none" spc="0" normalizeH="0" baseline="0" noProof="0" dirty="0" err="1" smtClean="0">
                <a:ln>
                  <a:noFill/>
                </a:ln>
                <a:solidFill>
                  <a:prstClr val="white"/>
                </a:solidFill>
                <a:effectLst/>
                <a:uLnTx/>
                <a:uFillTx/>
                <a:latin typeface="Calibri"/>
                <a:ea typeface="+mn-ea"/>
                <a:cs typeface="+mn-cs"/>
              </a:rPr>
              <a:t>Ghosh</a:t>
            </a:r>
            <a:r>
              <a:rPr kumimoji="0" lang="fr-CA" sz="2400" b="1" i="0" u="none" strike="noStrike" kern="1200" cap="none" spc="0" normalizeH="0" baseline="0" noProof="0" dirty="0" smtClean="0">
                <a:ln>
                  <a:noFill/>
                </a:ln>
                <a:solidFill>
                  <a:prstClr val="white"/>
                </a:solidFill>
                <a:effectLst/>
                <a:uLnTx/>
                <a:uFillTx/>
                <a:latin typeface="Calibri"/>
                <a:ea typeface="+mn-ea"/>
                <a:cs typeface="+mn-cs"/>
              </a:rPr>
              <a:t> &amp; </a:t>
            </a:r>
            <a:r>
              <a:rPr kumimoji="0" lang="fr-CA" sz="2400" b="1" i="0" u="none" strike="noStrike" kern="1200" cap="none" spc="0" normalizeH="0" baseline="0" noProof="0" dirty="0" err="1" smtClean="0">
                <a:ln>
                  <a:noFill/>
                </a:ln>
                <a:solidFill>
                  <a:prstClr val="white"/>
                </a:solidFill>
                <a:effectLst/>
                <a:uLnTx/>
                <a:uFillTx/>
                <a:latin typeface="Calibri"/>
                <a:ea typeface="+mn-ea"/>
                <a:cs typeface="+mn-cs"/>
              </a:rPr>
              <a:t>Murarka</a:t>
            </a:r>
            <a:r>
              <a:rPr kumimoji="0" lang="fr-CA" sz="2400" b="1" i="0" u="none" strike="noStrike" kern="1200" cap="none" spc="0" normalizeH="0" baseline="0" noProof="0" dirty="0" smtClean="0">
                <a:ln>
                  <a:noFill/>
                </a:ln>
                <a:solidFill>
                  <a:prstClr val="white"/>
                </a:solidFill>
                <a:effectLst/>
                <a:uLnTx/>
                <a:uFillTx/>
                <a:latin typeface="Calibri"/>
                <a:ea typeface="+mn-ea"/>
                <a:cs typeface="+mn-cs"/>
              </a:rPr>
              <a:t> </a:t>
            </a:r>
            <a:r>
              <a:rPr kumimoji="0" lang="fr-CA" sz="2400" b="1" i="0" u="none" strike="noStrike" kern="1200" cap="none" spc="0" normalizeH="0" baseline="0" noProof="0" dirty="0" err="1" smtClean="0">
                <a:ln>
                  <a:noFill/>
                </a:ln>
                <a:solidFill>
                  <a:prstClr val="white"/>
                </a:solidFill>
                <a:effectLst/>
                <a:uLnTx/>
                <a:uFillTx/>
                <a:latin typeface="Calibri"/>
                <a:ea typeface="+mn-ea"/>
                <a:cs typeface="+mn-cs"/>
              </a:rPr>
              <a:t>Legal</a:t>
            </a:r>
            <a:r>
              <a:rPr kumimoji="0" lang="fr-CA" sz="2400" b="1" i="0" u="none" strike="noStrike" kern="1200" cap="none" spc="0" normalizeH="0" baseline="0" noProof="0" dirty="0" smtClean="0">
                <a:ln>
                  <a:noFill/>
                </a:ln>
                <a:solidFill>
                  <a:prstClr val="white"/>
                </a:solidFill>
                <a:effectLst/>
                <a:uLnTx/>
                <a:uFillTx/>
                <a:latin typeface="Calibri"/>
                <a:ea typeface="+mn-ea"/>
                <a:cs typeface="+mn-cs"/>
              </a:rPr>
              <a:t>, </a:t>
            </a:r>
            <a:r>
              <a:rPr kumimoji="0" lang="fr-CA" sz="2400" b="0" i="1" u="none" strike="noStrike" kern="1200" cap="none" spc="0" normalizeH="0" baseline="0" noProof="0" dirty="0" smtClean="0">
                <a:ln>
                  <a:noFill/>
                </a:ln>
                <a:solidFill>
                  <a:prstClr val="white"/>
                </a:solidFill>
                <a:effectLst/>
                <a:uLnTx/>
                <a:uFillTx/>
                <a:latin typeface="Calibri"/>
                <a:ea typeface="+mn-ea"/>
                <a:cs typeface="+mn-cs"/>
              </a:rPr>
              <a:t>Solicitors &amp; </a:t>
            </a:r>
            <a:r>
              <a:rPr kumimoji="0" lang="fr-CA" sz="2400" b="0" i="1" u="none" strike="noStrike" kern="1200" cap="none" spc="0" normalizeH="0" baseline="0" noProof="0" dirty="0" err="1" smtClean="0">
                <a:ln>
                  <a:noFill/>
                </a:ln>
                <a:solidFill>
                  <a:prstClr val="white"/>
                </a:solidFill>
                <a:effectLst/>
                <a:uLnTx/>
                <a:uFillTx/>
                <a:latin typeface="Calibri"/>
                <a:ea typeface="+mn-ea"/>
                <a:cs typeface="+mn-cs"/>
              </a:rPr>
              <a:t>Advocates</a:t>
            </a:r>
            <a:r>
              <a:rPr kumimoji="0" lang="fr-CA" sz="2400" b="0" i="1" u="none" strike="noStrike" kern="1200" cap="none" spc="0" normalizeH="0" baseline="0" noProof="0" dirty="0" smtClean="0">
                <a:ln>
                  <a:noFill/>
                </a:ln>
                <a:solidFill>
                  <a:prstClr val="white"/>
                </a:solidFill>
                <a:effectLst/>
                <a:uLnTx/>
                <a:uFillTx/>
                <a:latin typeface="Calibri"/>
                <a:ea typeface="+mn-ea"/>
                <a:cs typeface="+mn-cs"/>
              </a:rPr>
              <a:t/>
            </a:r>
            <a:br>
              <a:rPr kumimoji="0" lang="fr-CA" sz="2400" b="0" i="1" u="none" strike="noStrike" kern="1200" cap="none" spc="0" normalizeH="0" baseline="0" noProof="0" dirty="0" smtClean="0">
                <a:ln>
                  <a:noFill/>
                </a:ln>
                <a:solidFill>
                  <a:prstClr val="white"/>
                </a:solidFill>
                <a:effectLst/>
                <a:uLnTx/>
                <a:uFillTx/>
                <a:latin typeface="Calibri"/>
                <a:ea typeface="+mn-ea"/>
                <a:cs typeface="+mn-cs"/>
              </a:rPr>
            </a:b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12 Waterloo Street, </a:t>
            </a:r>
            <a:r>
              <a:rPr kumimoji="0" lang="fr-CA" sz="2400" b="0" i="0" u="none" strike="noStrike" kern="1200" cap="none" spc="0" normalizeH="0" baseline="0" noProof="0" dirty="0" err="1" smtClean="0">
                <a:ln>
                  <a:noFill/>
                </a:ln>
                <a:solidFill>
                  <a:prstClr val="white"/>
                </a:solidFill>
                <a:effectLst/>
                <a:uLnTx/>
                <a:uFillTx/>
                <a:latin typeface="Calibri"/>
                <a:ea typeface="+mn-ea"/>
                <a:cs typeface="+mn-cs"/>
              </a:rPr>
              <a:t>Kolkata</a:t>
            </a: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 700 069</a:t>
            </a:r>
            <a:br>
              <a:rPr kumimoji="0" lang="fr-CA" sz="2400" b="0" i="0" u="none" strike="noStrike" kern="1200" cap="none" spc="0" normalizeH="0" baseline="0" noProof="0" dirty="0" smtClean="0">
                <a:ln>
                  <a:noFill/>
                </a:ln>
                <a:solidFill>
                  <a:prstClr val="white"/>
                </a:solidFill>
                <a:effectLst/>
                <a:uLnTx/>
                <a:uFillTx/>
                <a:latin typeface="Calibri"/>
                <a:ea typeface="+mn-ea"/>
                <a:cs typeface="+mn-cs"/>
              </a:rPr>
            </a:b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Mobile: +91 99033 77959</a:t>
            </a:r>
          </a:p>
          <a:p>
            <a:pPr lvl="0" algn="r" fontAlgn="base">
              <a:spcAft>
                <a:spcPct val="0"/>
              </a:spcAft>
              <a:defRPr/>
            </a:pPr>
            <a:r>
              <a:rPr lang="fr-CA" sz="2400" dirty="0" err="1" smtClean="0">
                <a:solidFill>
                  <a:prstClr val="white"/>
                </a:solidFill>
                <a:latin typeface="Calibri"/>
              </a:rPr>
              <a:t>Website</a:t>
            </a:r>
            <a:r>
              <a:rPr lang="fr-CA" sz="2400" dirty="0" smtClean="0">
                <a:solidFill>
                  <a:prstClr val="white"/>
                </a:solidFill>
                <a:latin typeface="Calibri"/>
              </a:rPr>
              <a:t>: www.siddharthamurarka.com </a:t>
            </a: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
            </a:r>
            <a:br>
              <a:rPr kumimoji="0" lang="fr-CA" sz="2400" b="0" i="0" u="none" strike="noStrike" kern="1200" cap="none" spc="0" normalizeH="0" baseline="0" noProof="0" dirty="0" smtClean="0">
                <a:ln>
                  <a:noFill/>
                </a:ln>
                <a:solidFill>
                  <a:prstClr val="white"/>
                </a:solidFill>
                <a:effectLst/>
                <a:uLnTx/>
                <a:uFillTx/>
                <a:latin typeface="Calibri"/>
                <a:ea typeface="+mn-ea"/>
                <a:cs typeface="+mn-cs"/>
              </a:rPr>
            </a:br>
            <a:r>
              <a:rPr kumimoji="0" lang="fr-CA" sz="2400" b="0" i="0" u="none" strike="noStrike" kern="1200" cap="none" spc="0" normalizeH="0" baseline="0" noProof="0" dirty="0" smtClean="0">
                <a:ln>
                  <a:noFill/>
                </a:ln>
                <a:solidFill>
                  <a:prstClr val="white"/>
                </a:solidFill>
                <a:effectLst/>
                <a:uLnTx/>
                <a:uFillTx/>
                <a:latin typeface="Calibri"/>
                <a:ea typeface="+mn-ea"/>
                <a:cs typeface="+mn-cs"/>
              </a:rPr>
              <a:t>Email: siddharthamurarka@gmail.com</a:t>
            </a:r>
            <a:endParaRPr kumimoji="0" lang="en-US" sz="2400" b="0" i="0" u="none" strike="noStrike" kern="1200" cap="none" spc="0" normalizeH="0" baseline="0" noProof="0" dirty="0">
              <a:ln>
                <a:noFill/>
              </a:ln>
              <a:solidFill>
                <a:schemeClr val="accent1">
                  <a:satMod val="150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Introduction</a:t>
            </a:r>
            <a:endParaRPr lang="en-US" dirty="0"/>
          </a:p>
        </p:txBody>
      </p:sp>
      <p:sp>
        <p:nvSpPr>
          <p:cNvPr id="3" name="Text Placeholder 2"/>
          <p:cNvSpPr>
            <a:spLocks noGrp="1"/>
          </p:cNvSpPr>
          <p:nvPr>
            <p:ph type="body" idx="1"/>
          </p:nvPr>
        </p:nvSpPr>
        <p:spPr>
          <a:xfrm>
            <a:off x="740664" y="2971800"/>
            <a:ext cx="8022336" cy="3886200"/>
          </a:xfrm>
        </p:spPr>
        <p:txBody>
          <a:bodyPr>
            <a:normAutofit/>
          </a:bodyPr>
          <a:lstStyle/>
          <a:p>
            <a:pPr algn="just"/>
            <a:r>
              <a:rPr lang="en-IN" sz="2800" dirty="0" smtClean="0"/>
              <a:t>The provisions for incorporation of Companies in India under the new Company Law regime have undergone certain procedural changes which seem to have been aimed at containing or deterring fictitious applicants from incorporating companies. In this zeal of deterrence one is not sure how India’s rating in the index of “Ease of doing business” would be impacted.</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118872"/>
            <a:ext cx="8013192" cy="1405128"/>
          </a:xfrm>
        </p:spPr>
        <p:txBody>
          <a:bodyPr/>
          <a:lstStyle/>
          <a:p>
            <a:pPr algn="ctr"/>
            <a:r>
              <a:rPr lang="en-IN" dirty="0" smtClean="0"/>
              <a:t>Ease of Doing Business</a:t>
            </a:r>
            <a:endParaRPr lang="en-IN" dirty="0"/>
          </a:p>
        </p:txBody>
      </p:sp>
      <p:sp>
        <p:nvSpPr>
          <p:cNvPr id="3" name="Text Placeholder 2"/>
          <p:cNvSpPr>
            <a:spLocks noGrp="1"/>
          </p:cNvSpPr>
          <p:nvPr>
            <p:ph type="body" idx="1"/>
          </p:nvPr>
        </p:nvSpPr>
        <p:spPr>
          <a:xfrm>
            <a:off x="740664" y="1524000"/>
            <a:ext cx="8098536" cy="5105400"/>
          </a:xfrm>
        </p:spPr>
        <p:txBody>
          <a:bodyPr/>
          <a:lstStyle/>
          <a:p>
            <a:pPr algn="ctr"/>
            <a:r>
              <a:rPr lang="en-IN" sz="3200" dirty="0" smtClean="0"/>
              <a:t>Ranking of 189 Economies - World Bank Report</a:t>
            </a:r>
          </a:p>
          <a:p>
            <a:pPr algn="ctr"/>
            <a:r>
              <a:rPr lang="en-IN" sz="3200" dirty="0" smtClean="0"/>
              <a:t>2014</a:t>
            </a:r>
          </a:p>
          <a:p>
            <a:pPr algn="ctr"/>
            <a:endParaRPr lang="en-IN" sz="3200" dirty="0" smtClean="0"/>
          </a:p>
          <a:p>
            <a:pPr marL="514350" indent="-514350"/>
            <a:r>
              <a:rPr lang="en-IN" sz="3200" dirty="0" smtClean="0"/>
              <a:t>1. Singapore			2. Hong Kong</a:t>
            </a:r>
          </a:p>
          <a:p>
            <a:pPr marL="514350" indent="-514350"/>
            <a:r>
              <a:rPr lang="en-IN" sz="3200" dirty="0" smtClean="0"/>
              <a:t>3. New Zealand			4. United States</a:t>
            </a:r>
          </a:p>
          <a:p>
            <a:pPr marL="514350" indent="-514350"/>
            <a:r>
              <a:rPr lang="en-IN" sz="3200" dirty="0" smtClean="0"/>
              <a:t>5. Denmark			6. Malaysia</a:t>
            </a:r>
          </a:p>
          <a:p>
            <a:pPr marL="514350" indent="-514350"/>
            <a:r>
              <a:rPr lang="en-IN" sz="3200" dirty="0" smtClean="0"/>
              <a:t>7. Korea				8. Georgia</a:t>
            </a:r>
          </a:p>
          <a:p>
            <a:pPr marL="514350" indent="-514350"/>
            <a:r>
              <a:rPr lang="en-IN" sz="3200" dirty="0" smtClean="0"/>
              <a:t>9. Norway				10. United Kingdom</a:t>
            </a:r>
          </a:p>
          <a:p>
            <a:pPr marL="514350" indent="-514350"/>
            <a:r>
              <a:rPr lang="en-IN" sz="3200" dirty="0" smtClean="0"/>
              <a:t>			134. India (2014)</a:t>
            </a:r>
          </a:p>
          <a:p>
            <a:pPr marL="514350" indent="-514350"/>
            <a:r>
              <a:rPr lang="en-IN" sz="3200" dirty="0" smtClean="0"/>
              <a:t>			131. India (2013)</a:t>
            </a:r>
          </a:p>
          <a:p>
            <a:pPr marL="514350" indent="-514350"/>
            <a:endParaRPr lang="en-IN"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118872"/>
            <a:ext cx="8013192" cy="1252728"/>
          </a:xfrm>
        </p:spPr>
        <p:txBody>
          <a:bodyPr/>
          <a:lstStyle/>
          <a:p>
            <a:r>
              <a:rPr lang="en-IN" dirty="0" smtClean="0"/>
              <a:t>India – Ease of doing Business</a:t>
            </a:r>
            <a:endParaRPr lang="en-IN" dirty="0"/>
          </a:p>
        </p:txBody>
      </p:sp>
      <p:sp>
        <p:nvSpPr>
          <p:cNvPr id="3" name="Text Placeholder 2"/>
          <p:cNvSpPr>
            <a:spLocks noGrp="1"/>
          </p:cNvSpPr>
          <p:nvPr>
            <p:ph type="body" idx="1"/>
          </p:nvPr>
        </p:nvSpPr>
        <p:spPr>
          <a:xfrm>
            <a:off x="740664" y="1447800"/>
            <a:ext cx="8022336" cy="5181600"/>
          </a:xfrm>
        </p:spPr>
        <p:txBody>
          <a:bodyPr>
            <a:normAutofit/>
          </a:bodyPr>
          <a:lstStyle/>
          <a:p>
            <a:pPr algn="ctr"/>
            <a:r>
              <a:rPr lang="en-IN" sz="3200" dirty="0" smtClean="0"/>
              <a:t>By Topics</a:t>
            </a:r>
          </a:p>
          <a:p>
            <a:pPr algn="ctr"/>
            <a:endParaRPr lang="en-IN" sz="3200" dirty="0"/>
          </a:p>
        </p:txBody>
      </p:sp>
      <p:pic>
        <p:nvPicPr>
          <p:cNvPr id="1029" name="Picture 5"/>
          <p:cNvPicPr>
            <a:picLocks noChangeAspect="1" noChangeArrowheads="1"/>
          </p:cNvPicPr>
          <p:nvPr/>
        </p:nvPicPr>
        <p:blipFill>
          <a:blip r:embed="rId2" cstate="print"/>
          <a:srcRect/>
          <a:stretch>
            <a:fillRect/>
          </a:stretch>
        </p:blipFill>
        <p:spPr bwMode="auto">
          <a:xfrm>
            <a:off x="762000" y="2667000"/>
            <a:ext cx="7924800" cy="41910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Company Formation –</a:t>
            </a:r>
            <a:br>
              <a:rPr lang="en-US" dirty="0" smtClean="0"/>
            </a:br>
            <a:r>
              <a:rPr lang="en-US" dirty="0" smtClean="0"/>
              <a:t>The Ubiquitous DSC</a:t>
            </a:r>
            <a:endParaRPr lang="en-US" dirty="0"/>
          </a:p>
        </p:txBody>
      </p:sp>
      <p:sp>
        <p:nvSpPr>
          <p:cNvPr id="3" name="Content Placeholder 2"/>
          <p:cNvSpPr>
            <a:spLocks noGrp="1"/>
          </p:cNvSpPr>
          <p:nvPr>
            <p:ph idx="1"/>
          </p:nvPr>
        </p:nvSpPr>
        <p:spPr>
          <a:xfrm>
            <a:off x="457200" y="1775191"/>
            <a:ext cx="8229600" cy="4168409"/>
          </a:xfrm>
        </p:spPr>
        <p:txBody>
          <a:bodyPr>
            <a:normAutofit/>
          </a:bodyPr>
          <a:lstStyle/>
          <a:p>
            <a:pPr marL="117475" indent="1588" algn="just">
              <a:buNone/>
            </a:pPr>
            <a:endParaRPr lang="en-IN" dirty="0" smtClean="0">
              <a:latin typeface="Calibri"/>
              <a:ea typeface="Calibri"/>
              <a:cs typeface="Times New Roman"/>
            </a:endParaRPr>
          </a:p>
          <a:p>
            <a:pPr marL="117475" indent="1588" algn="just">
              <a:buNone/>
            </a:pPr>
            <a:r>
              <a:rPr lang="en-IN" dirty="0" smtClean="0">
                <a:latin typeface="Calibri"/>
                <a:ea typeface="Calibri"/>
                <a:cs typeface="Times New Roman"/>
              </a:rPr>
              <a:t>The regulators seem to promote the DSC business with all its vigour. Earlier DSC was not a pre-requisite for making DIN application but under the new regime, the applicant first needs to have </a:t>
            </a:r>
            <a:r>
              <a:rPr lang="en-IN" b="1" i="1" dirty="0" smtClean="0">
                <a:latin typeface="Calibri"/>
                <a:ea typeface="Calibri"/>
                <a:cs typeface="Times New Roman"/>
              </a:rPr>
              <a:t>DSC</a:t>
            </a:r>
            <a:r>
              <a:rPr lang="en-IN" b="1" dirty="0" smtClean="0">
                <a:latin typeface="Calibri"/>
                <a:ea typeface="Calibri"/>
                <a:cs typeface="Times New Roman"/>
              </a:rPr>
              <a:t> </a:t>
            </a:r>
            <a:r>
              <a:rPr lang="en-IN" dirty="0" smtClean="0">
                <a:latin typeface="Calibri"/>
                <a:ea typeface="Calibri"/>
                <a:cs typeface="Times New Roman"/>
              </a:rPr>
              <a:t>so that the individual can apply</a:t>
            </a:r>
            <a:r>
              <a:rPr lang="en-IN" b="1" dirty="0" smtClean="0">
                <a:latin typeface="Calibri"/>
                <a:ea typeface="Calibri"/>
                <a:cs typeface="Times New Roman"/>
              </a:rPr>
              <a:t> </a:t>
            </a:r>
            <a:r>
              <a:rPr lang="en-IN" dirty="0" smtClean="0">
                <a:latin typeface="Calibri"/>
                <a:ea typeface="Calibri"/>
                <a:cs typeface="Times New Roman"/>
              </a:rPr>
              <a:t>for DIN in </a:t>
            </a:r>
            <a:r>
              <a:rPr lang="en-IN" b="1" i="1" dirty="0" smtClean="0">
                <a:latin typeface="Calibri"/>
                <a:ea typeface="Calibri"/>
                <a:cs typeface="Times New Roman"/>
              </a:rPr>
              <a:t>Form DIR-3</a:t>
            </a:r>
            <a:r>
              <a:rPr lang="en-IN" i="1" dirty="0" smtClean="0">
                <a:latin typeface="Calibri"/>
                <a:ea typeface="Calibri"/>
                <a:cs typeface="Times New Roman"/>
              </a:rPr>
              <a:t>.</a:t>
            </a:r>
            <a:r>
              <a:rPr lang="en-IN" dirty="0" smtClean="0">
                <a:latin typeface="Calibri"/>
                <a:ea typeface="Calibri"/>
                <a:cs typeface="Times New Roman"/>
              </a:rPr>
              <a:t> Hence, all Directors now need to have a DSC.</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Director Identification Number (DIN)</a:t>
            </a:r>
            <a:endParaRPr lang="en-US" dirty="0"/>
          </a:p>
        </p:txBody>
      </p:sp>
      <p:sp>
        <p:nvSpPr>
          <p:cNvPr id="3" name="Text Placeholder 2"/>
          <p:cNvSpPr>
            <a:spLocks noGrp="1"/>
          </p:cNvSpPr>
          <p:nvPr>
            <p:ph type="body" idx="1"/>
          </p:nvPr>
        </p:nvSpPr>
        <p:spPr>
          <a:xfrm>
            <a:off x="740664" y="2667000"/>
            <a:ext cx="8022336" cy="3886200"/>
          </a:xfrm>
        </p:spPr>
        <p:txBody>
          <a:bodyPr>
            <a:noAutofit/>
          </a:bodyPr>
          <a:lstStyle/>
          <a:p>
            <a:pPr algn="just">
              <a:buClrTx/>
            </a:pPr>
            <a:r>
              <a:rPr lang="en-US" sz="2400" dirty="0" smtClean="0"/>
              <a:t>The applicant is required to attached the following documents in </a:t>
            </a:r>
            <a:r>
              <a:rPr lang="en-US" sz="2400" b="1" i="1" dirty="0" smtClean="0"/>
              <a:t>Form DIR-3:</a:t>
            </a:r>
          </a:p>
          <a:p>
            <a:pPr algn="just">
              <a:buClrTx/>
            </a:pPr>
            <a:endParaRPr lang="en-US" sz="2400" dirty="0" smtClean="0"/>
          </a:p>
          <a:p>
            <a:pPr marL="280988" indent="-280988" algn="just">
              <a:buClrTx/>
              <a:buFont typeface="Wingdings" pitchFamily="2" charset="2"/>
              <a:buChar char="Ø"/>
            </a:pPr>
            <a:r>
              <a:rPr lang="en-US" sz="2400" dirty="0" smtClean="0"/>
              <a:t>Proof of Identity and proof of residence which should be duly certified by the respective Government Authority.</a:t>
            </a:r>
          </a:p>
          <a:p>
            <a:pPr marL="236538" indent="-236538" algn="just">
              <a:buClrTx/>
              <a:buFont typeface="Wingdings" pitchFamily="2" charset="2"/>
              <a:buChar char="Ø"/>
            </a:pPr>
            <a:r>
              <a:rPr lang="en-US" sz="2400" dirty="0" smtClean="0"/>
              <a:t>It also requires a </a:t>
            </a:r>
            <a:r>
              <a:rPr lang="en-US" sz="2400" b="1" i="1" dirty="0" smtClean="0"/>
              <a:t>declaration</a:t>
            </a:r>
            <a:r>
              <a:rPr lang="en-US" sz="2400" dirty="0" smtClean="0"/>
              <a:t> in </a:t>
            </a:r>
            <a:r>
              <a:rPr lang="en-US" sz="2400" b="1" i="1" dirty="0" smtClean="0"/>
              <a:t>Format DIR-4</a:t>
            </a:r>
            <a:r>
              <a:rPr lang="en-US" sz="2400" dirty="0" smtClean="0"/>
              <a:t> from the proposed director on a non-judicial stamp paper.</a:t>
            </a:r>
          </a:p>
          <a:p>
            <a:pPr marL="236538" indent="-236538" algn="just">
              <a:buClrTx/>
              <a:buFont typeface="Wingdings" pitchFamily="2" charset="2"/>
              <a:buChar char="Ø"/>
            </a:pPr>
            <a:r>
              <a:rPr lang="en-US" sz="2400" dirty="0" smtClean="0"/>
              <a:t>Other mandatory requirements are photograph, occupation, educational qualification, place of birth, mobile number, and email id of the proposed director is to be mentioned in the form.</a:t>
            </a:r>
          </a:p>
          <a:p>
            <a:pPr algn="just">
              <a:buClrTx/>
            </a:pP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Name (Availability) Reservation (Form INC </a:t>
            </a:r>
            <a:r>
              <a:rPr lang="en-IN" sz="4900" dirty="0" smtClean="0"/>
              <a:t>1</a:t>
            </a:r>
            <a:r>
              <a:rPr lang="en-IN" dirty="0" smtClean="0"/>
              <a:t>)</a:t>
            </a:r>
            <a:endParaRPr lang="en-US" dirty="0"/>
          </a:p>
        </p:txBody>
      </p:sp>
      <p:sp>
        <p:nvSpPr>
          <p:cNvPr id="3" name="Content Placeholder 2"/>
          <p:cNvSpPr>
            <a:spLocks noGrp="1"/>
          </p:cNvSpPr>
          <p:nvPr>
            <p:ph idx="1"/>
          </p:nvPr>
        </p:nvSpPr>
        <p:spPr/>
        <p:txBody>
          <a:bodyPr>
            <a:normAutofit fontScale="92500" lnSpcReduction="20000"/>
          </a:bodyPr>
          <a:lstStyle/>
          <a:p>
            <a:pPr algn="just">
              <a:buClrTx/>
              <a:buFont typeface="Wingdings" pitchFamily="2" charset="2"/>
              <a:buChar char="§"/>
            </a:pPr>
            <a:r>
              <a:rPr lang="en-IN" dirty="0" smtClean="0"/>
              <a:t>Name Availability has been renamed as Name Reservation.</a:t>
            </a:r>
          </a:p>
          <a:p>
            <a:pPr algn="just">
              <a:buClrTx/>
              <a:buNone/>
            </a:pPr>
            <a:endParaRPr lang="en-IN" dirty="0" smtClean="0"/>
          </a:p>
          <a:p>
            <a:pPr algn="just">
              <a:buClrTx/>
              <a:buFont typeface="Wingdings" pitchFamily="2" charset="2"/>
              <a:buChar char="§"/>
            </a:pPr>
            <a:r>
              <a:rPr lang="en-IN" dirty="0" smtClean="0"/>
              <a:t>Some funny requirements have been included for example, if the proposed name of the Company includes name of relative of the promoter, the proof of relationship needs to be attached. If a promoter wants to incorporate a company with the name of spouse of his sister-in-law, it seems that at least two birth certificates, two marriage certificates and three family charts would be required.</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808" y="838200"/>
            <a:ext cx="8013192" cy="1600200"/>
          </a:xfrm>
        </p:spPr>
        <p:txBody>
          <a:bodyPr>
            <a:normAutofit/>
          </a:bodyPr>
          <a:lstStyle/>
          <a:p>
            <a:pPr algn="ctr"/>
            <a:r>
              <a:rPr lang="en-IN" dirty="0" smtClean="0"/>
              <a:t>Memorandum &amp; Articles of Association</a:t>
            </a:r>
            <a:endParaRPr lang="en-US" dirty="0"/>
          </a:p>
        </p:txBody>
      </p:sp>
      <p:sp>
        <p:nvSpPr>
          <p:cNvPr id="3" name="Text Placeholder 2"/>
          <p:cNvSpPr>
            <a:spLocks noGrp="1"/>
          </p:cNvSpPr>
          <p:nvPr>
            <p:ph type="body" idx="1"/>
          </p:nvPr>
        </p:nvSpPr>
        <p:spPr>
          <a:xfrm>
            <a:off x="740664" y="2743200"/>
            <a:ext cx="8022336" cy="4114800"/>
          </a:xfrm>
        </p:spPr>
        <p:txBody>
          <a:bodyPr>
            <a:normAutofit lnSpcReduction="10000"/>
          </a:bodyPr>
          <a:lstStyle/>
          <a:p>
            <a:pPr algn="just"/>
            <a:endParaRPr lang="en-IN" dirty="0" smtClean="0"/>
          </a:p>
          <a:p>
            <a:pPr algn="just"/>
            <a:r>
              <a:rPr lang="en-IN" sz="2800" b="1" dirty="0" smtClean="0"/>
              <a:t>Memorandum of Association (</a:t>
            </a:r>
            <a:r>
              <a:rPr lang="en-IN" sz="2800" b="1" dirty="0" err="1" smtClean="0"/>
              <a:t>MoA</a:t>
            </a:r>
            <a:r>
              <a:rPr lang="en-IN" sz="2800" b="1" dirty="0" smtClean="0"/>
              <a:t>)</a:t>
            </a:r>
          </a:p>
          <a:p>
            <a:pPr algn="just">
              <a:buClrTx/>
              <a:buFont typeface="Wingdings" pitchFamily="2" charset="2"/>
              <a:buChar char="Ø"/>
            </a:pPr>
            <a:r>
              <a:rPr lang="en-IN" sz="2400" dirty="0" smtClean="0"/>
              <a:t> There are two minor but notable changes:</a:t>
            </a:r>
          </a:p>
          <a:p>
            <a:pPr marL="519113" indent="-519113" algn="just">
              <a:buClrTx/>
            </a:pPr>
            <a:r>
              <a:rPr lang="en-IN" sz="2400" dirty="0" smtClean="0"/>
              <a:t>(a) Trifurcation of “Objects Clause” has been reduced to bifurcation.</a:t>
            </a:r>
          </a:p>
          <a:p>
            <a:pPr marL="519113" indent="-519113" algn="just">
              <a:buClrTx/>
            </a:pPr>
            <a:r>
              <a:rPr lang="en-IN" sz="2400" dirty="0" smtClean="0"/>
              <a:t>(b) The “Liability Clause” has been made more precise and clear.</a:t>
            </a:r>
          </a:p>
          <a:p>
            <a:pPr marL="236538" indent="-236538" algn="just">
              <a:buClrTx/>
            </a:pPr>
            <a:endParaRPr lang="en-IN" sz="2400" dirty="0" smtClean="0"/>
          </a:p>
          <a:p>
            <a:pPr marL="236538" indent="-236538" algn="just">
              <a:buClrTx/>
            </a:pPr>
            <a:r>
              <a:rPr lang="en-IN" sz="2800" b="1" dirty="0" smtClean="0"/>
              <a:t>Articles</a:t>
            </a:r>
            <a:r>
              <a:rPr lang="en-IN" sz="2800" dirty="0" smtClean="0"/>
              <a:t> </a:t>
            </a:r>
            <a:r>
              <a:rPr lang="en-IN" sz="2800" b="1" dirty="0" smtClean="0"/>
              <a:t>of Association (</a:t>
            </a:r>
            <a:r>
              <a:rPr lang="en-IN" sz="2800" b="1" dirty="0" err="1" smtClean="0"/>
              <a:t>AoA</a:t>
            </a:r>
            <a:r>
              <a:rPr lang="en-IN" sz="2800" b="1" dirty="0" smtClean="0"/>
              <a:t>)</a:t>
            </a:r>
          </a:p>
          <a:p>
            <a:pPr marL="236538" indent="-236538" algn="just">
              <a:buClrTx/>
              <a:buFont typeface="Wingdings" pitchFamily="2" charset="2"/>
              <a:buChar char="Ø"/>
            </a:pPr>
            <a:r>
              <a:rPr lang="en-US" sz="2400" dirty="0" smtClean="0"/>
              <a:t>Most notable change is the concept of “</a:t>
            </a:r>
            <a:r>
              <a:rPr lang="en-IN" sz="2400" b="1" i="1" dirty="0" smtClean="0"/>
              <a:t>Entrenchment</a:t>
            </a:r>
            <a:r>
              <a:rPr lang="en-IN" sz="2400" dirty="0" smtClean="0"/>
              <a:t>”</a:t>
            </a:r>
            <a:r>
              <a:rPr lang="en-US" sz="2400" dirty="0" smtClean="0"/>
              <a:t>.								</a:t>
            </a:r>
            <a:r>
              <a:rPr lang="en-US" dirty="0" smtClean="0"/>
              <a:t>						</a:t>
            </a:r>
            <a:endParaRPr lang="en-IN"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1124</TotalTime>
  <Words>2267</Words>
  <Application>Microsoft Office PowerPoint</Application>
  <PresentationFormat>On-screen Show (4:3)</PresentationFormat>
  <Paragraphs>175</Paragraphs>
  <Slides>26</Slides>
  <Notes>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Module</vt:lpstr>
      <vt:lpstr>Siddhartha Murarka  FCS, LL.B, B.Com(H)  Ghosh &amp; Murarka Legal, Solicitors &amp; Advocates 12 Waterloo Street, Kolkata 700 069 Mobile: +91 99033 77959 Website: www.siddharthamurarka.com Email: siddharthamurarka@gmail.com</vt:lpstr>
      <vt:lpstr>Slide 2</vt:lpstr>
      <vt:lpstr>Introduction</vt:lpstr>
      <vt:lpstr>Ease of Doing Business</vt:lpstr>
      <vt:lpstr>India – Ease of doing Business</vt:lpstr>
      <vt:lpstr>Company Formation – The Ubiquitous DSC</vt:lpstr>
      <vt:lpstr>Director Identification Number (DIN)</vt:lpstr>
      <vt:lpstr>Name (Availability) Reservation (Form INC 1)</vt:lpstr>
      <vt:lpstr>Memorandum &amp; Articles of Association</vt:lpstr>
      <vt:lpstr> Application for Incorporation of Company (Form INC 7) </vt:lpstr>
      <vt:lpstr>Registered / Correspondence Office (Form INC 22)</vt:lpstr>
      <vt:lpstr>Particulars of First Directors  (Form DIR 12)</vt:lpstr>
      <vt:lpstr>Commencement of Business (Form INC 21)</vt:lpstr>
      <vt:lpstr>...Contd</vt:lpstr>
      <vt:lpstr>1. No photo on subscription page of MoA; 2. Format INC 9 should be on NJSP and  duly notorized; 3. Appointment Letter not mandatory in Form DIR 12.</vt:lpstr>
      <vt:lpstr>Slide 16</vt:lpstr>
      <vt:lpstr>Procedure for Change of Name </vt:lpstr>
      <vt:lpstr>Procedure for Change of Object Clause </vt:lpstr>
      <vt:lpstr>Procedure for Change of Registered Office within the local limits of the City</vt:lpstr>
      <vt:lpstr>Procedure for Change of Registered Office from one state to another state  </vt:lpstr>
      <vt:lpstr>...Contd</vt:lpstr>
      <vt:lpstr>...Contd</vt:lpstr>
      <vt:lpstr>Conversion of Private Company into Public Company (Section 14 r/w Section 13 of CA 2013) </vt:lpstr>
      <vt:lpstr>Conversion of Public Company into Private Company</vt:lpstr>
      <vt:lpstr>The new Act has been somewhat over-zealous in containing spurious activities such as frivolous incorporation of companies. While the spirit is in good order but this zeal will make the process of incorporation of companies time taking and cumbersome which may inadvertently penalise all promoters and corporates in general, adversely affecting India’s rating in the index of “Ease of doing business”.</vt:lpstr>
      <vt:lpstr>Thank You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Siddhartha Murarka, B.Com(H); ACS; LL.B. Ghosh &amp; Murarka Legal Solicitors &amp; Advocates 12 Waterloo Street, Kolkata 700 069 Mobile: +91 99033 77959 Email: siddharthamurarka@gmail.com</dc:title>
  <dc:creator>Siddhartha Murarka</dc:creator>
  <cp:lastModifiedBy>Siddhartha Murarka</cp:lastModifiedBy>
  <cp:revision>202</cp:revision>
  <dcterms:created xsi:type="dcterms:W3CDTF">2006-08-16T00:00:00Z</dcterms:created>
  <dcterms:modified xsi:type="dcterms:W3CDTF">2014-07-23T08:40:48Z</dcterms:modified>
</cp:coreProperties>
</file>