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1" r:id="rId6"/>
    <p:sldId id="262" r:id="rId7"/>
    <p:sldId id="265" r:id="rId8"/>
    <p:sldId id="268" r:id="rId9"/>
    <p:sldId id="269" r:id="rId10"/>
    <p:sldId id="270" r:id="rId11"/>
    <p:sldId id="271" r:id="rId12"/>
    <p:sldId id="272" r:id="rId13"/>
    <p:sldId id="273" r:id="rId14"/>
    <p:sldId id="274" r:id="rId15"/>
    <p:sldId id="275" r:id="rId16"/>
    <p:sldId id="276" r:id="rId17"/>
    <p:sldId id="277"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3" autoAdjust="0"/>
    <p:restoredTop sz="94709" autoAdjust="0"/>
  </p:normalViewPr>
  <p:slideViewPr>
    <p:cSldViewPr>
      <p:cViewPr varScale="1">
        <p:scale>
          <a:sx n="70" d="100"/>
          <a:sy n="70" d="100"/>
        </p:scale>
        <p:origin x="-136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4E075B-D3AA-4C23-92C6-BF728C2DB600}" type="datetimeFigureOut">
              <a:rPr lang="en-US" smtClean="0"/>
              <a:pPr/>
              <a:t>18/06/2016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618BA1-2AAE-44D4-A947-0A5A5B5B0ACA}"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618BA1-2AAE-44D4-A947-0A5A5B5B0ACA}"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18/06/2016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18/06/2016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18/06/2016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18/06/2016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18/06/2016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18/06/2016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18/06/2016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18/06/2016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18/06/2016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18/06/2016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18/06/2016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18/06/2016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752600"/>
            <a:ext cx="7772400" cy="1470025"/>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t>A Complete Understanding Of A New Regime </a:t>
            </a:r>
            <a:endParaRPr lang="en-US" dirty="0"/>
          </a:p>
        </p:txBody>
      </p:sp>
      <p:sp>
        <p:nvSpPr>
          <p:cNvPr id="3" name="Subtitle 2"/>
          <p:cNvSpPr>
            <a:spLocks noGrp="1"/>
          </p:cNvSpPr>
          <p:nvPr>
            <p:ph type="subTitle" idx="1"/>
          </p:nvPr>
        </p:nvSpPr>
        <p:spPr>
          <a:xfrm>
            <a:off x="1371600" y="3886200"/>
            <a:ext cx="6400800" cy="1752600"/>
          </a:xfrm>
        </p:spPr>
        <p:style>
          <a:lnRef idx="1">
            <a:schemeClr val="accent1"/>
          </a:lnRef>
          <a:fillRef idx="2">
            <a:schemeClr val="accent1"/>
          </a:fillRef>
          <a:effectRef idx="1">
            <a:schemeClr val="accent1"/>
          </a:effectRef>
          <a:fontRef idx="minor">
            <a:schemeClr val="dk1"/>
          </a:fontRef>
        </p:style>
        <p:txBody>
          <a:bodyPr/>
          <a:lstStyle/>
          <a:p>
            <a:r>
              <a:rPr lang="en-US" dirty="0" smtClean="0"/>
              <a:t>Income Computation Disclosure Standard(ICDS)</a:t>
            </a:r>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3000" dirty="0" smtClean="0"/>
              <a:t>ICDS-IV(Revenue Recognition)</a:t>
            </a:r>
            <a:endParaRPr lang="en-US" sz="3000" dirty="0"/>
          </a:p>
        </p:txBody>
      </p:sp>
      <p:sp>
        <p:nvSpPr>
          <p:cNvPr id="4" name="Content Placeholder 3"/>
          <p:cNvSpPr>
            <a:spLocks noGrp="1"/>
          </p:cNvSpPr>
          <p:nvPr>
            <p:ph idx="1"/>
          </p:nvPr>
        </p:nvSpPr>
        <p:spPr>
          <a:ln>
            <a:noFill/>
          </a:ln>
          <a:effectLst>
            <a:innerShdw blurRad="63500" dist="50800" dir="16200000">
              <a:prstClr val="black">
                <a:alpha val="50000"/>
              </a:prstClr>
            </a:innerShdw>
          </a:effectLst>
        </p:spPr>
        <p:style>
          <a:lnRef idx="1">
            <a:schemeClr val="dk1"/>
          </a:lnRef>
          <a:fillRef idx="2">
            <a:schemeClr val="dk1"/>
          </a:fillRef>
          <a:effectRef idx="1">
            <a:schemeClr val="dk1"/>
          </a:effectRef>
          <a:fontRef idx="minor">
            <a:schemeClr val="dk1"/>
          </a:fontRef>
        </p:style>
        <p:txBody>
          <a:bodyPr>
            <a:normAutofit/>
          </a:bodyPr>
          <a:lstStyle/>
          <a:p>
            <a:r>
              <a:rPr lang="en-US" dirty="0" smtClean="0"/>
              <a:t>Major Highlights :</a:t>
            </a:r>
          </a:p>
          <a:p>
            <a:pPr algn="just">
              <a:buFont typeface="Wingdings" pitchFamily="2" charset="2"/>
              <a:buChar char="Ø"/>
            </a:pPr>
            <a:r>
              <a:rPr lang="en-US" sz="2000" dirty="0" smtClean="0"/>
              <a:t>As per AS-9 revenue from service transaction are </a:t>
            </a:r>
            <a:r>
              <a:rPr lang="en-US" sz="2000" dirty="0" smtClean="0"/>
              <a:t>recognized </a:t>
            </a:r>
            <a:r>
              <a:rPr lang="en-US" sz="2000" dirty="0" smtClean="0"/>
              <a:t>as percentage completion method or by completed service contract method but ICDS provides only for percentage completion method for recognition of service transactions. No recognition is done as per Completed service contract method. </a:t>
            </a:r>
            <a:endParaRPr lang="en-US" sz="2000" dirty="0" smtClean="0"/>
          </a:p>
          <a:p>
            <a:pPr algn="just">
              <a:buFont typeface="Wingdings" pitchFamily="2" charset="2"/>
              <a:buChar char="Ø"/>
            </a:pPr>
            <a:r>
              <a:rPr lang="en-US" sz="2000" dirty="0" smtClean="0"/>
              <a:t>For a transaction undertaken on or before 31st March 2015 but not competed shall be </a:t>
            </a:r>
            <a:r>
              <a:rPr lang="en-US" sz="2000" dirty="0" smtClean="0"/>
              <a:t>recognized </a:t>
            </a:r>
            <a:r>
              <a:rPr lang="en-US" sz="2000" dirty="0" smtClean="0"/>
              <a:t>as per ICDS</a:t>
            </a:r>
            <a:r>
              <a:rPr lang="en-US" sz="2000" dirty="0" smtClean="0"/>
              <a:t>.</a:t>
            </a:r>
          </a:p>
          <a:p>
            <a:pPr algn="just">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3000" dirty="0" smtClean="0"/>
              <a:t>ICDS-V(Tangible Fixed Assests)</a:t>
            </a:r>
            <a:endParaRPr lang="en-US" sz="3000" dirty="0"/>
          </a:p>
        </p:txBody>
      </p:sp>
      <p:sp>
        <p:nvSpPr>
          <p:cNvPr id="4" name="Content Placeholder 3"/>
          <p:cNvSpPr>
            <a:spLocks noGrp="1"/>
          </p:cNvSpPr>
          <p:nvPr>
            <p:ph idx="1"/>
          </p:nvPr>
        </p:nvSpPr>
        <p:spPr>
          <a:ln>
            <a:noFill/>
          </a:ln>
          <a:effectLst>
            <a:innerShdw blurRad="63500" dist="50800" dir="16200000">
              <a:prstClr val="black">
                <a:alpha val="50000"/>
              </a:prstClr>
            </a:innerShdw>
          </a:effectLst>
        </p:spPr>
        <p:style>
          <a:lnRef idx="1">
            <a:schemeClr val="dk1"/>
          </a:lnRef>
          <a:fillRef idx="2">
            <a:schemeClr val="dk1"/>
          </a:fillRef>
          <a:effectRef idx="1">
            <a:schemeClr val="dk1"/>
          </a:effectRef>
          <a:fontRef idx="minor">
            <a:schemeClr val="dk1"/>
          </a:fontRef>
        </p:style>
        <p:txBody>
          <a:bodyPr>
            <a:normAutofit fontScale="92500" lnSpcReduction="10000"/>
          </a:bodyPr>
          <a:lstStyle/>
          <a:p>
            <a:r>
              <a:rPr lang="en-US" dirty="0" smtClean="0"/>
              <a:t>Major Highlights :</a:t>
            </a:r>
          </a:p>
          <a:p>
            <a:pPr algn="just">
              <a:buFont typeface="Wingdings" pitchFamily="2" charset="2"/>
              <a:buChar char="Ø"/>
            </a:pPr>
            <a:r>
              <a:rPr lang="en-US" sz="2000" dirty="0" smtClean="0"/>
              <a:t>When a tangible asset is acquired for other asset, the FMV of tangible asset acquired shall be actual cost. </a:t>
            </a:r>
            <a:endParaRPr lang="en-US" sz="2000" dirty="0" smtClean="0"/>
          </a:p>
          <a:p>
            <a:pPr algn="just">
              <a:buFont typeface="Wingdings" pitchFamily="2" charset="2"/>
              <a:buChar char="Ø"/>
            </a:pPr>
            <a:r>
              <a:rPr lang="en-US" sz="2000" dirty="0" smtClean="0"/>
              <a:t>When a tangible asset is acquired for shares or other securities, the FMV of tangible asset acquired shall be actual </a:t>
            </a:r>
            <a:r>
              <a:rPr lang="en-US" sz="2000" dirty="0" smtClean="0"/>
              <a:t>cost.</a:t>
            </a:r>
          </a:p>
          <a:p>
            <a:pPr algn="just">
              <a:buFont typeface="Wingdings" pitchFamily="2" charset="2"/>
              <a:buChar char="Ø"/>
            </a:pPr>
            <a:r>
              <a:rPr lang="en-US" sz="2000" dirty="0" smtClean="0"/>
              <a:t>It applies only to fixed asset, does not cover goodwill.</a:t>
            </a:r>
          </a:p>
          <a:p>
            <a:pPr algn="just">
              <a:buFont typeface="Wingdings" pitchFamily="2" charset="2"/>
              <a:buChar char="Ø"/>
            </a:pPr>
            <a:r>
              <a:rPr lang="en-US" sz="2000" dirty="0" smtClean="0"/>
              <a:t>As per AS-10 if several assets are purchased for consolidated price, consideration is apportioned on fair basis as determined by competent valuers. But in ICDS there is no concept of competent valuers. The consideration shall be apportioned to various assets on fair basis. </a:t>
            </a:r>
            <a:endParaRPr lang="en-US" sz="2000" dirty="0" smtClean="0"/>
          </a:p>
          <a:p>
            <a:pPr algn="just">
              <a:buFont typeface="Wingdings" pitchFamily="2" charset="2"/>
              <a:buChar char="Ø"/>
            </a:pPr>
            <a:r>
              <a:rPr lang="en-US" sz="2000" dirty="0" smtClean="0"/>
              <a:t>Right now there is no statutory requirement of maintaining fixed asset register for non-corporate entities subjected to that they will not cover under tax audit. But ICDS specifies the parameter to consider while maintaining the fixed asset register i.e. description of assets, location, actual cost subject to some adjustment, date of asset first put to </a:t>
            </a:r>
            <a:r>
              <a:rPr lang="en-US" sz="2000" dirty="0" smtClean="0"/>
              <a:t>use.</a:t>
            </a:r>
          </a:p>
          <a:p>
            <a:pPr algn="just">
              <a:buNone/>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3000" dirty="0" smtClean="0"/>
              <a:t>ICDS-VI(Changes in Foreign Exchange)</a:t>
            </a:r>
            <a:endParaRPr lang="en-US" sz="3000" dirty="0"/>
          </a:p>
        </p:txBody>
      </p:sp>
      <p:sp>
        <p:nvSpPr>
          <p:cNvPr id="4" name="Content Placeholder 3"/>
          <p:cNvSpPr>
            <a:spLocks noGrp="1"/>
          </p:cNvSpPr>
          <p:nvPr>
            <p:ph idx="1"/>
          </p:nvPr>
        </p:nvSpPr>
        <p:spPr>
          <a:ln>
            <a:noFill/>
          </a:ln>
          <a:effectLst>
            <a:innerShdw blurRad="63500" dist="50800" dir="16200000">
              <a:prstClr val="black">
                <a:alpha val="50000"/>
              </a:prstClr>
            </a:innerShdw>
          </a:effectLst>
        </p:spPr>
        <p:style>
          <a:lnRef idx="1">
            <a:schemeClr val="dk1"/>
          </a:lnRef>
          <a:fillRef idx="2">
            <a:schemeClr val="dk1"/>
          </a:fillRef>
          <a:effectRef idx="1">
            <a:schemeClr val="dk1"/>
          </a:effectRef>
          <a:fontRef idx="minor">
            <a:schemeClr val="dk1"/>
          </a:fontRef>
        </p:style>
        <p:txBody>
          <a:bodyPr>
            <a:normAutofit/>
          </a:bodyPr>
          <a:lstStyle/>
          <a:p>
            <a:r>
              <a:rPr lang="en-US" dirty="0" smtClean="0"/>
              <a:t>Major Highlights :</a:t>
            </a:r>
          </a:p>
          <a:p>
            <a:pPr algn="just">
              <a:buFont typeface="Wingdings" pitchFamily="2" charset="2"/>
              <a:buChar char="Ø"/>
            </a:pPr>
            <a:r>
              <a:rPr lang="en-US" sz="2000" dirty="0" smtClean="0"/>
              <a:t>Exchange difference arising on settlement thereof or on conversion of </a:t>
            </a:r>
            <a:r>
              <a:rPr lang="en-US" sz="2000" dirty="0" smtClean="0"/>
              <a:t>monetary items </a:t>
            </a:r>
            <a:r>
              <a:rPr lang="en-US" sz="2000" dirty="0" smtClean="0"/>
              <a:t>at the last day of previous year shall be </a:t>
            </a:r>
            <a:r>
              <a:rPr lang="en-US" sz="2000" dirty="0" smtClean="0"/>
              <a:t>recognized </a:t>
            </a:r>
            <a:r>
              <a:rPr lang="en-US" sz="2000" dirty="0" smtClean="0"/>
              <a:t>as income or expense in that previous year by converting into reporting currency using closing rate. </a:t>
            </a:r>
            <a:endParaRPr lang="en-US" sz="2000" dirty="0" smtClean="0"/>
          </a:p>
          <a:p>
            <a:pPr algn="just">
              <a:buFont typeface="Wingdings" pitchFamily="2" charset="2"/>
              <a:buChar char="Ø"/>
            </a:pPr>
            <a:r>
              <a:rPr lang="en-US" sz="2000" dirty="0" smtClean="0"/>
              <a:t>Non-monetary items in foreign currency shall be converted into reporting currency by using exchange rate at the date of transaction and exchange difference shall not be </a:t>
            </a:r>
            <a:r>
              <a:rPr lang="en-US" sz="2000" dirty="0" smtClean="0"/>
              <a:t>recognize </a:t>
            </a:r>
            <a:r>
              <a:rPr lang="en-US" sz="2000" dirty="0" smtClean="0"/>
              <a:t>as income or expense</a:t>
            </a:r>
            <a:r>
              <a:rPr lang="en-US" sz="2000" dirty="0" smtClean="0"/>
              <a:t>.</a:t>
            </a:r>
          </a:p>
          <a:p>
            <a:r>
              <a:rPr lang="en-US" sz="2000" b="1" dirty="0" smtClean="0"/>
              <a:t>Premium or Discount</a:t>
            </a:r>
            <a:r>
              <a:rPr lang="en-US" sz="2000" dirty="0" smtClean="0"/>
              <a:t> arising in foreign exchange contract shall be </a:t>
            </a:r>
            <a:r>
              <a:rPr lang="en-US" sz="2000" dirty="0" smtClean="0"/>
              <a:t>amortized </a:t>
            </a:r>
            <a:r>
              <a:rPr lang="en-US" sz="2000" dirty="0" smtClean="0"/>
              <a:t>over life of contract and exchange difference shall be </a:t>
            </a:r>
            <a:r>
              <a:rPr lang="en-US" sz="2000" dirty="0" smtClean="0"/>
              <a:t>recognized </a:t>
            </a:r>
            <a:r>
              <a:rPr lang="en-US" sz="2000" dirty="0" smtClean="0"/>
              <a:t>as income or expense in that period</a:t>
            </a:r>
            <a:r>
              <a:rPr lang="en-US" sz="2000" dirty="0" smtClean="0"/>
              <a:t>.</a:t>
            </a:r>
            <a:endParaRPr lang="en-US" sz="20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3000" dirty="0" smtClean="0"/>
              <a:t>ICDS-VII(Government Grants)</a:t>
            </a:r>
            <a:endParaRPr lang="en-US" sz="3000" dirty="0"/>
          </a:p>
        </p:txBody>
      </p:sp>
      <p:sp>
        <p:nvSpPr>
          <p:cNvPr id="4" name="Content Placeholder 3"/>
          <p:cNvSpPr>
            <a:spLocks noGrp="1"/>
          </p:cNvSpPr>
          <p:nvPr>
            <p:ph idx="1"/>
          </p:nvPr>
        </p:nvSpPr>
        <p:spPr>
          <a:ln>
            <a:noFill/>
          </a:ln>
          <a:effectLst>
            <a:innerShdw blurRad="63500" dist="50800" dir="16200000">
              <a:prstClr val="black">
                <a:alpha val="50000"/>
              </a:prstClr>
            </a:innerShdw>
          </a:effectLst>
        </p:spPr>
        <p:style>
          <a:lnRef idx="1">
            <a:schemeClr val="dk1"/>
          </a:lnRef>
          <a:fillRef idx="2">
            <a:schemeClr val="dk1"/>
          </a:fillRef>
          <a:effectRef idx="1">
            <a:schemeClr val="dk1"/>
          </a:effectRef>
          <a:fontRef idx="minor">
            <a:schemeClr val="dk1"/>
          </a:fontRef>
        </p:style>
        <p:txBody>
          <a:bodyPr>
            <a:normAutofit/>
          </a:bodyPr>
          <a:lstStyle/>
          <a:p>
            <a:r>
              <a:rPr lang="en-US" dirty="0" smtClean="0"/>
              <a:t>Major Highlights :</a:t>
            </a:r>
          </a:p>
          <a:p>
            <a:pPr algn="just">
              <a:buFont typeface="Wingdings" pitchFamily="2" charset="2"/>
              <a:buChar char="Ø"/>
            </a:pPr>
            <a:r>
              <a:rPr lang="en-US" sz="2000" dirty="0" smtClean="0"/>
              <a:t>Does not include Government assistance(other than government grants) and government participation in the ownership of the enterprise.</a:t>
            </a:r>
          </a:p>
          <a:p>
            <a:pPr algn="just">
              <a:buFont typeface="Wingdings" pitchFamily="2" charset="2"/>
              <a:buChar char="Ø"/>
            </a:pPr>
            <a:r>
              <a:rPr lang="en-US" sz="2000" dirty="0" smtClean="0"/>
              <a:t>Recognizition of government grant shall not be postponed beyond the date of actual receipt.</a:t>
            </a:r>
          </a:p>
          <a:p>
            <a:pPr algn="just">
              <a:buFont typeface="Wingdings" pitchFamily="2" charset="2"/>
              <a:buChar char="Ø"/>
            </a:pPr>
            <a:r>
              <a:rPr lang="en-US" sz="2000" dirty="0" smtClean="0"/>
              <a:t>Grant relating to :</a:t>
            </a:r>
          </a:p>
          <a:p>
            <a:pPr algn="just">
              <a:buFont typeface="Wingdings" pitchFamily="2" charset="2"/>
              <a:buChar char="ü"/>
            </a:pPr>
            <a:r>
              <a:rPr lang="en-US" sz="2000" dirty="0" smtClean="0"/>
              <a:t>Dep. Assests - Deducted from actual cost or block or WDV</a:t>
            </a:r>
          </a:p>
          <a:p>
            <a:pPr algn="just">
              <a:buFont typeface="Wingdings" pitchFamily="2" charset="2"/>
              <a:buChar char="ü"/>
            </a:pPr>
            <a:r>
              <a:rPr lang="en-US" sz="2000" dirty="0" smtClean="0"/>
              <a:t>Non-Dep. </a:t>
            </a:r>
            <a:r>
              <a:rPr lang="en-US" sz="2000" i="1" dirty="0" smtClean="0"/>
              <a:t>Assests(fullf</a:t>
            </a:r>
            <a:r>
              <a:rPr lang="en-US" sz="2000" dirty="0" smtClean="0"/>
              <a:t>. Of obligation) – Recognize as income over the period over which cost of obligations is charged to income </a:t>
            </a:r>
          </a:p>
          <a:p>
            <a:pPr algn="just">
              <a:buFont typeface="Wingdings" pitchFamily="2" charset="2"/>
              <a:buChar char="ü"/>
            </a:pPr>
            <a:r>
              <a:rPr lang="en-US" sz="2000" dirty="0" smtClean="0"/>
              <a:t>Not directly related to assets – Deducted on proportionate basic from actual cost of assets</a:t>
            </a:r>
          </a:p>
          <a:p>
            <a:pPr algn="just">
              <a:buFont typeface="Wingdings" pitchFamily="2" charset="2"/>
              <a:buChar char="ü"/>
            </a:pPr>
            <a:r>
              <a:rPr lang="en-US" sz="2000" dirty="0" smtClean="0"/>
              <a:t>Compensation for exp/loss – Recognize as Income of the period</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3000" dirty="0" smtClean="0"/>
              <a:t>ICDS-VIII(Securities)</a:t>
            </a:r>
            <a:endParaRPr lang="en-US" sz="3000" dirty="0"/>
          </a:p>
        </p:txBody>
      </p:sp>
      <p:sp>
        <p:nvSpPr>
          <p:cNvPr id="4" name="Content Placeholder 3"/>
          <p:cNvSpPr>
            <a:spLocks noGrp="1"/>
          </p:cNvSpPr>
          <p:nvPr>
            <p:ph idx="1"/>
          </p:nvPr>
        </p:nvSpPr>
        <p:spPr>
          <a:ln>
            <a:noFill/>
          </a:ln>
          <a:effectLst>
            <a:innerShdw blurRad="63500" dist="50800" dir="16200000">
              <a:prstClr val="black">
                <a:alpha val="50000"/>
              </a:prstClr>
            </a:innerShdw>
          </a:effectLst>
        </p:spPr>
        <p:style>
          <a:lnRef idx="1">
            <a:schemeClr val="dk1"/>
          </a:lnRef>
          <a:fillRef idx="2">
            <a:schemeClr val="dk1"/>
          </a:fillRef>
          <a:effectRef idx="1">
            <a:schemeClr val="dk1"/>
          </a:effectRef>
          <a:fontRef idx="minor">
            <a:schemeClr val="dk1"/>
          </a:fontRef>
        </p:style>
        <p:txBody>
          <a:bodyPr>
            <a:normAutofit/>
          </a:bodyPr>
          <a:lstStyle/>
          <a:p>
            <a:r>
              <a:rPr lang="en-US" dirty="0" smtClean="0"/>
              <a:t>Major Highlights :</a:t>
            </a:r>
          </a:p>
          <a:p>
            <a:pPr algn="just">
              <a:buFont typeface="Wingdings" pitchFamily="2" charset="2"/>
              <a:buChar char="Ø"/>
            </a:pPr>
            <a:r>
              <a:rPr lang="en-US" sz="2000" dirty="0" smtClean="0"/>
              <a:t>Deals with securities held as stock in trade, does not cover securities held by a person in business of : Insurance, Mutual funds, venture capital funds, banks and PFI</a:t>
            </a:r>
          </a:p>
          <a:p>
            <a:pPr algn="just">
              <a:buFont typeface="Wingdings" pitchFamily="2" charset="2"/>
              <a:buChar char="Ø"/>
            </a:pPr>
            <a:r>
              <a:rPr lang="en-US" sz="2000" dirty="0" smtClean="0"/>
              <a:t>Securities </a:t>
            </a:r>
            <a:r>
              <a:rPr lang="en-US" sz="2000" dirty="0" smtClean="0"/>
              <a:t>held as stock in trade shall be valued at actual cost or NRV whichever is </a:t>
            </a:r>
            <a:r>
              <a:rPr lang="en-US" sz="2000" dirty="0" smtClean="0"/>
              <a:t>lower.</a:t>
            </a:r>
          </a:p>
          <a:p>
            <a:pPr algn="just">
              <a:buFont typeface="Wingdings" pitchFamily="2" charset="2"/>
              <a:buChar char="Ø"/>
            </a:pPr>
            <a:r>
              <a:rPr lang="en-US" sz="2000" dirty="0" smtClean="0"/>
              <a:t>Adjustment </a:t>
            </a:r>
            <a:r>
              <a:rPr lang="en-US" sz="2000" dirty="0" smtClean="0"/>
              <a:t>of pre-acquisition interest from </a:t>
            </a:r>
            <a:r>
              <a:rPr lang="en-US" sz="2000" dirty="0" smtClean="0"/>
              <a:t>cost.</a:t>
            </a:r>
          </a:p>
          <a:p>
            <a:pPr algn="just">
              <a:buFont typeface="Wingdings" pitchFamily="2" charset="2"/>
              <a:buChar char="Ø"/>
            </a:pPr>
            <a:r>
              <a:rPr lang="en-US" sz="2000" dirty="0" smtClean="0"/>
              <a:t>Security </a:t>
            </a:r>
            <a:r>
              <a:rPr lang="en-US" sz="2000" dirty="0" smtClean="0"/>
              <a:t>is acquired in exchange of other security then, FMV of security so acquired will be the actual cost. </a:t>
            </a:r>
            <a:endParaRPr lang="en-US" sz="2000" dirty="0" smtClean="0"/>
          </a:p>
          <a:p>
            <a:pPr algn="just">
              <a:buFont typeface="Wingdings" pitchFamily="2" charset="2"/>
              <a:buChar char="Ø"/>
            </a:pPr>
            <a:r>
              <a:rPr lang="en-US" sz="2000" dirty="0" smtClean="0"/>
              <a:t>Valuation </a:t>
            </a:r>
            <a:r>
              <a:rPr lang="en-US" sz="2000" dirty="0" smtClean="0"/>
              <a:t>will be done on category basis no individual basis will be followed. Valuation of unlisted shares or listed but not quoted on </a:t>
            </a:r>
            <a:r>
              <a:rPr lang="en-US" sz="2000" dirty="0" smtClean="0"/>
              <a:t>recognized </a:t>
            </a:r>
            <a:r>
              <a:rPr lang="en-US" sz="2000" dirty="0" smtClean="0"/>
              <a:t>stock exchange shall be done at actual cost. </a:t>
            </a:r>
            <a:endParaRPr lang="en-US" sz="20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3000" dirty="0" smtClean="0"/>
              <a:t>ICDS-IX(Borrowing Cost)</a:t>
            </a:r>
            <a:endParaRPr lang="en-US" sz="3000" dirty="0"/>
          </a:p>
        </p:txBody>
      </p:sp>
      <p:sp>
        <p:nvSpPr>
          <p:cNvPr id="4" name="Content Placeholder 3"/>
          <p:cNvSpPr>
            <a:spLocks noGrp="1"/>
          </p:cNvSpPr>
          <p:nvPr>
            <p:ph idx="1"/>
          </p:nvPr>
        </p:nvSpPr>
        <p:spPr>
          <a:ln>
            <a:noFill/>
          </a:ln>
          <a:effectLst>
            <a:innerShdw blurRad="63500" dist="50800" dir="16200000">
              <a:prstClr val="black">
                <a:alpha val="50000"/>
              </a:prstClr>
            </a:innerShdw>
          </a:effectLst>
        </p:spPr>
        <p:style>
          <a:lnRef idx="1">
            <a:schemeClr val="dk1"/>
          </a:lnRef>
          <a:fillRef idx="2">
            <a:schemeClr val="dk1"/>
          </a:fillRef>
          <a:effectRef idx="1">
            <a:schemeClr val="dk1"/>
          </a:effectRef>
          <a:fontRef idx="minor">
            <a:schemeClr val="dk1"/>
          </a:fontRef>
        </p:style>
        <p:txBody>
          <a:bodyPr>
            <a:normAutofit/>
          </a:bodyPr>
          <a:lstStyle/>
          <a:p>
            <a:r>
              <a:rPr lang="en-US" dirty="0" smtClean="0"/>
              <a:t>Major Highlights :</a:t>
            </a:r>
          </a:p>
          <a:p>
            <a:pPr algn="just">
              <a:buFont typeface="Wingdings" pitchFamily="2" charset="2"/>
              <a:buChar char="Ø"/>
            </a:pPr>
            <a:r>
              <a:rPr lang="en-US" sz="2000" dirty="0" smtClean="0"/>
              <a:t>Borrowing cost directly attributable to the qualifying assests(acquisition, production,construction) shall be capitalized.</a:t>
            </a:r>
          </a:p>
          <a:p>
            <a:pPr algn="just">
              <a:buFont typeface="Wingdings" pitchFamily="2" charset="2"/>
              <a:buChar char="Ø"/>
            </a:pPr>
            <a:r>
              <a:rPr lang="en-US" sz="2000" dirty="0" smtClean="0"/>
              <a:t>In case of inventory same shall be added to direct cost.</a:t>
            </a:r>
          </a:p>
          <a:p>
            <a:pPr algn="just">
              <a:buFont typeface="Wingdings" pitchFamily="2" charset="2"/>
              <a:buChar char="Ø"/>
            </a:pPr>
            <a:r>
              <a:rPr lang="en-US" sz="2000" dirty="0" smtClean="0"/>
              <a:t>AS-16 requires income from temporary deployment of </a:t>
            </a:r>
            <a:r>
              <a:rPr lang="en-US" sz="2000" dirty="0" smtClean="0"/>
              <a:t>unutilized </a:t>
            </a:r>
            <a:r>
              <a:rPr lang="en-US" sz="2000" dirty="0" smtClean="0"/>
              <a:t>funds to be reduced from borrowing cost but ICDS does not provide the same. </a:t>
            </a:r>
            <a:r>
              <a:rPr lang="en-US" sz="2000" dirty="0" smtClean="0"/>
              <a:t>Such Income </a:t>
            </a:r>
            <a:r>
              <a:rPr lang="en-US" sz="2000" dirty="0" smtClean="0"/>
              <a:t>will be considered under the head Income from Other Sources. </a:t>
            </a:r>
            <a:r>
              <a:rPr lang="en-US" sz="2000" dirty="0" smtClean="0"/>
              <a:t>-</a:t>
            </a:r>
          </a:p>
          <a:p>
            <a:pPr algn="just">
              <a:buFont typeface="Wingdings" pitchFamily="2" charset="2"/>
              <a:buChar char="Ø"/>
            </a:pPr>
            <a:r>
              <a:rPr lang="en-US" sz="2000" dirty="0" smtClean="0"/>
              <a:t>Borrowing Cost incurred during the period in which active development of asset is interrupted can also </a:t>
            </a:r>
            <a:r>
              <a:rPr lang="en-US" sz="2000" dirty="0" smtClean="0"/>
              <a:t>be capitalized.</a:t>
            </a:r>
          </a:p>
          <a:p>
            <a:pPr algn="just">
              <a:buFont typeface="Wingdings" pitchFamily="2" charset="2"/>
              <a:buChar char="Ø"/>
            </a:pPr>
            <a:r>
              <a:rPr lang="en-US" sz="2000" dirty="0" smtClean="0"/>
              <a:t>ICDS includes Land in definition of qualifying assets, unlike </a:t>
            </a:r>
            <a:r>
              <a:rPr lang="en-US" sz="2000" dirty="0" smtClean="0"/>
              <a:t>AS-16.</a:t>
            </a:r>
          </a:p>
          <a:p>
            <a:pPr algn="just">
              <a:buFont typeface="Wingdings" pitchFamily="2" charset="2"/>
              <a:buChar char="Ø"/>
            </a:pPr>
            <a:r>
              <a:rPr lang="en-US" sz="2000" dirty="0" smtClean="0"/>
              <a:t>Specified Tangible &amp; Intangible assets are qualifying assets regardless of substantial period of </a:t>
            </a:r>
            <a:r>
              <a:rPr lang="en-US" sz="2000" dirty="0" smtClean="0"/>
              <a:t>condition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3000" dirty="0" smtClean="0"/>
              <a:t>ICDS-X(Contingent </a:t>
            </a:r>
            <a:r>
              <a:rPr lang="en-US" sz="3000" dirty="0" err="1" smtClean="0"/>
              <a:t>Assest</a:t>
            </a:r>
            <a:r>
              <a:rPr lang="en-US" sz="3000" dirty="0" smtClean="0"/>
              <a:t>)</a:t>
            </a:r>
            <a:endParaRPr lang="en-US" sz="3000" dirty="0"/>
          </a:p>
        </p:txBody>
      </p:sp>
      <p:sp>
        <p:nvSpPr>
          <p:cNvPr id="4" name="Content Placeholder 3"/>
          <p:cNvSpPr>
            <a:spLocks noGrp="1"/>
          </p:cNvSpPr>
          <p:nvPr>
            <p:ph idx="1"/>
          </p:nvPr>
        </p:nvSpPr>
        <p:spPr>
          <a:ln>
            <a:noFill/>
          </a:ln>
          <a:effectLst>
            <a:innerShdw blurRad="63500" dist="50800" dir="16200000">
              <a:prstClr val="black">
                <a:alpha val="50000"/>
              </a:prstClr>
            </a:innerShdw>
          </a:effectLst>
        </p:spPr>
        <p:style>
          <a:lnRef idx="1">
            <a:schemeClr val="dk1"/>
          </a:lnRef>
          <a:fillRef idx="2">
            <a:schemeClr val="dk1"/>
          </a:fillRef>
          <a:effectRef idx="1">
            <a:schemeClr val="dk1"/>
          </a:effectRef>
          <a:fontRef idx="minor">
            <a:schemeClr val="dk1"/>
          </a:fontRef>
        </p:style>
        <p:txBody>
          <a:bodyPr>
            <a:normAutofit fontScale="92500" lnSpcReduction="10000"/>
          </a:bodyPr>
          <a:lstStyle/>
          <a:p>
            <a:r>
              <a:rPr lang="en-US" dirty="0" smtClean="0"/>
              <a:t>Major Highlights :</a:t>
            </a:r>
          </a:p>
          <a:p>
            <a:pPr algn="just">
              <a:buFont typeface="Wingdings" pitchFamily="2" charset="2"/>
              <a:buChar char="Ø"/>
            </a:pPr>
            <a:r>
              <a:rPr lang="en-US" sz="2000" dirty="0" smtClean="0"/>
              <a:t>Recognisition of provisions:</a:t>
            </a:r>
          </a:p>
          <a:p>
            <a:pPr algn="just">
              <a:buFont typeface="Wingdings" pitchFamily="2" charset="2"/>
              <a:buChar char="ü"/>
            </a:pPr>
            <a:r>
              <a:rPr lang="en-US" sz="2000" dirty="0" smtClean="0"/>
              <a:t>A person having a present obligation as a result of past event</a:t>
            </a:r>
          </a:p>
          <a:p>
            <a:pPr algn="just">
              <a:buFont typeface="Wingdings" pitchFamily="2" charset="2"/>
              <a:buChar char="ü"/>
            </a:pPr>
            <a:r>
              <a:rPr lang="en-US" sz="2000" dirty="0" smtClean="0"/>
              <a:t>Reasonably certain that outflow of resources embodying economic benefits will be required to settle the obligation</a:t>
            </a:r>
          </a:p>
          <a:p>
            <a:pPr algn="just">
              <a:buFont typeface="Wingdings" pitchFamily="2" charset="2"/>
              <a:buChar char="ü"/>
            </a:pPr>
            <a:r>
              <a:rPr lang="en-US" sz="2000" dirty="0" smtClean="0"/>
              <a:t>A reliable estimate can be made of the amount of the obligation </a:t>
            </a:r>
          </a:p>
          <a:p>
            <a:pPr algn="just">
              <a:buFont typeface="Wingdings" pitchFamily="2" charset="2"/>
              <a:buChar char="Ø"/>
            </a:pPr>
            <a:r>
              <a:rPr lang="en-US" sz="2000" dirty="0" smtClean="0"/>
              <a:t>A person shall not recognize a contingent liability</a:t>
            </a:r>
          </a:p>
          <a:p>
            <a:pPr algn="just">
              <a:buFont typeface="Wingdings" pitchFamily="2" charset="2"/>
              <a:buChar char="Ø"/>
            </a:pPr>
            <a:r>
              <a:rPr lang="en-US" sz="2000" dirty="0" smtClean="0"/>
              <a:t>Contingent assets are assessed continually and when it becomes reasonably certain that inflow of economic benefit will arise, the asset and related income are </a:t>
            </a:r>
            <a:r>
              <a:rPr lang="en-US" sz="2000" dirty="0" smtClean="0"/>
              <a:t>recognized </a:t>
            </a:r>
            <a:r>
              <a:rPr lang="en-US" sz="2000" dirty="0" smtClean="0"/>
              <a:t>in the year in which the change </a:t>
            </a:r>
            <a:r>
              <a:rPr lang="en-US" sz="2000" dirty="0" smtClean="0"/>
              <a:t>occurs. </a:t>
            </a:r>
          </a:p>
          <a:p>
            <a:pPr algn="just">
              <a:buFont typeface="Wingdings" pitchFamily="2" charset="2"/>
              <a:buChar char="Ø"/>
            </a:pPr>
            <a:r>
              <a:rPr lang="en-US" sz="2000" dirty="0" smtClean="0"/>
              <a:t>Where some or all of the expenditure required to settle a provision is expected to be reimbursed by another party, the reimbursement shall be </a:t>
            </a:r>
            <a:r>
              <a:rPr lang="en-US" sz="2000" dirty="0" smtClean="0"/>
              <a:t>recognized </a:t>
            </a:r>
            <a:r>
              <a:rPr lang="en-US" sz="2000" dirty="0" smtClean="0"/>
              <a:t>when it is reasonably certain that reimbursement will be received if the entity settles the obligation.</a:t>
            </a:r>
            <a:endParaRPr lang="en-US" sz="20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229600" cy="1143000"/>
          </a:xfrm>
        </p:spPr>
        <p:style>
          <a:lnRef idx="1">
            <a:schemeClr val="accent1"/>
          </a:lnRef>
          <a:fillRef idx="2">
            <a:schemeClr val="accent1"/>
          </a:fillRef>
          <a:effectRef idx="1">
            <a:schemeClr val="accent1"/>
          </a:effectRef>
          <a:fontRef idx="minor">
            <a:schemeClr val="dk1"/>
          </a:fontRef>
        </p:style>
        <p:txBody>
          <a:bodyPr>
            <a:normAutofit/>
          </a:bodyPr>
          <a:lstStyle/>
          <a:p>
            <a:pPr algn="l"/>
            <a:r>
              <a:rPr lang="en-US" sz="3000" dirty="0" smtClean="0"/>
              <a:t>CONCLUSION</a:t>
            </a:r>
            <a:endParaRPr lang="en-US" sz="3000" dirty="0"/>
          </a:p>
        </p:txBody>
      </p:sp>
      <p:sp>
        <p:nvSpPr>
          <p:cNvPr id="4" name="Content Placeholder 3"/>
          <p:cNvSpPr>
            <a:spLocks noGrp="1"/>
          </p:cNvSpPr>
          <p:nvPr>
            <p:ph idx="1"/>
          </p:nvPr>
        </p:nvSpPr>
        <p:spPr>
          <a:ln>
            <a:noFill/>
          </a:ln>
          <a:effectLst>
            <a:innerShdw blurRad="63500" dist="50800" dir="16200000">
              <a:prstClr val="black">
                <a:alpha val="50000"/>
              </a:prstClr>
            </a:innerShdw>
          </a:effectLst>
        </p:spPr>
        <p:style>
          <a:lnRef idx="1">
            <a:schemeClr val="dk1"/>
          </a:lnRef>
          <a:fillRef idx="2">
            <a:schemeClr val="dk1"/>
          </a:fillRef>
          <a:effectRef idx="1">
            <a:schemeClr val="dk1"/>
          </a:effectRef>
          <a:fontRef idx="minor">
            <a:schemeClr val="dk1"/>
          </a:fontRef>
        </p:style>
        <p:txBody>
          <a:bodyPr>
            <a:normAutofit/>
          </a:bodyPr>
          <a:lstStyle/>
          <a:p>
            <a:r>
              <a:rPr lang="en-US" sz="2000" dirty="0" smtClean="0"/>
              <a:t>The companies are in dilemma that the there is ongoing process of adoption of IND-AS, however the current ICDS is based on the basis of Accounting Standards.</a:t>
            </a:r>
          </a:p>
          <a:p>
            <a:r>
              <a:rPr lang="en-US" sz="2000" dirty="0" smtClean="0"/>
              <a:t>No need to maintain separate books of accounts for ICDS. It only for income computation. </a:t>
            </a:r>
          </a:p>
          <a:p>
            <a:r>
              <a:rPr lang="en-US" sz="2000" dirty="0" smtClean="0"/>
              <a:t>It </a:t>
            </a:r>
            <a:r>
              <a:rPr lang="en-US" sz="2000" dirty="0" smtClean="0"/>
              <a:t>is applicable to </a:t>
            </a:r>
            <a:r>
              <a:rPr lang="en-US" sz="2000" b="1" dirty="0" smtClean="0"/>
              <a:t>all</a:t>
            </a:r>
            <a:r>
              <a:rPr lang="en-US" sz="2000" dirty="0" smtClean="0"/>
              <a:t> </a:t>
            </a:r>
            <a:r>
              <a:rPr lang="en-US" sz="2000" dirty="0" smtClean="0"/>
              <a:t>assesses</a:t>
            </a:r>
          </a:p>
          <a:p>
            <a:pPr>
              <a:buFont typeface="Wingdings" pitchFamily="2" charset="2"/>
              <a:buChar char="ü"/>
            </a:pPr>
            <a:r>
              <a:rPr lang="en-US" sz="2000" dirty="0" smtClean="0"/>
              <a:t>Irrespective </a:t>
            </a:r>
            <a:r>
              <a:rPr lang="en-US" sz="2000" dirty="0" smtClean="0"/>
              <a:t>of applicability of Tax Audit</a:t>
            </a:r>
          </a:p>
          <a:p>
            <a:pPr>
              <a:buFont typeface="Wingdings" pitchFamily="2" charset="2"/>
              <a:buChar char="ü"/>
            </a:pPr>
            <a:r>
              <a:rPr lang="en-US" sz="2000" dirty="0" smtClean="0"/>
              <a:t>Irrespective of Turnover</a:t>
            </a:r>
          </a:p>
          <a:p>
            <a:pPr>
              <a:buFont typeface="Wingdings" pitchFamily="2" charset="2"/>
              <a:buChar char="ü"/>
            </a:pPr>
            <a:r>
              <a:rPr lang="en-US" sz="2000" dirty="0" smtClean="0"/>
              <a:t>Irrespective of Status of Individual (AOP, Firm, Resident, Non Resident </a:t>
            </a:r>
            <a:r>
              <a:rPr lang="en-US" sz="2000" dirty="0" smtClean="0"/>
              <a:t>etc</a:t>
            </a:r>
          </a:p>
          <a:p>
            <a:r>
              <a:rPr lang="en-US" sz="2000" dirty="0" smtClean="0"/>
              <a:t>The issuances of ICDS has raised the compliance issues on the companies, </a:t>
            </a:r>
            <a:endParaRPr lang="en-US" sz="20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l"/>
            <a:r>
              <a:rPr lang="en-US" dirty="0" smtClean="0"/>
              <a:t>BACKGROUND</a:t>
            </a:r>
            <a:endParaRPr lang="en-US" dirty="0"/>
          </a:p>
        </p:txBody>
      </p:sp>
      <p:sp>
        <p:nvSpPr>
          <p:cNvPr id="3" name="Content Placeholder 2"/>
          <p:cNvSpPr>
            <a:spLocks noGrp="1"/>
          </p:cNvSpPr>
          <p:nvPr>
            <p:ph idx="1"/>
          </p:nvPr>
        </p:nvSpPr>
        <p:spPr>
          <a:solidFill>
            <a:schemeClr val="bg1">
              <a:lumMod val="85000"/>
            </a:schemeClr>
          </a:solidFill>
        </p:spPr>
        <p:txBody>
          <a:bodyPr>
            <a:normAutofit lnSpcReduction="10000"/>
          </a:bodyPr>
          <a:lstStyle/>
          <a:p>
            <a:r>
              <a:rPr lang="en-US" dirty="0" smtClean="0"/>
              <a:t>The Central Government (CG) recently notified 10 Income Tax Computation &amp; Disclosure Standards (ICDS) effective financial year 2015–16. This will affect the compliance practice of all taxpayers following the mercantile system of accounting for computing income chargeable to income tax under the heads:</a:t>
            </a:r>
          </a:p>
          <a:p>
            <a:pPr>
              <a:buFont typeface="Wingdings" pitchFamily="2" charset="2"/>
              <a:buChar char="Ø"/>
            </a:pPr>
            <a:r>
              <a:rPr lang="en-US" dirty="0" smtClean="0"/>
              <a:t>Profits and gains of business or profession or</a:t>
            </a:r>
          </a:p>
          <a:p>
            <a:pPr>
              <a:buFont typeface="Wingdings" pitchFamily="2" charset="2"/>
              <a:buChar char="Ø"/>
            </a:pPr>
            <a:r>
              <a:rPr lang="en-US" dirty="0" smtClean="0"/>
              <a:t>Income from other sources</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l"/>
            <a:r>
              <a:rPr lang="en-US" dirty="0" smtClean="0"/>
              <a:t>OBJECTIVE</a:t>
            </a:r>
            <a:endParaRPr lang="en-US" dirty="0"/>
          </a:p>
        </p:txBody>
      </p:sp>
      <p:sp>
        <p:nvSpPr>
          <p:cNvPr id="3" name="Content Placeholder 2"/>
          <p:cNvSpPr>
            <a:spLocks noGrp="1"/>
          </p:cNvSpPr>
          <p:nvPr>
            <p:ph idx="1"/>
          </p:nvPr>
        </p:nvSpPr>
        <p:spPr>
          <a:solidFill>
            <a:schemeClr val="bg1">
              <a:lumMod val="85000"/>
            </a:schemeClr>
          </a:solidFill>
        </p:spPr>
        <p:txBody>
          <a:bodyPr>
            <a:normAutofit fontScale="92500"/>
          </a:bodyPr>
          <a:lstStyle/>
          <a:p>
            <a:pPr>
              <a:buNone/>
            </a:pPr>
            <a:r>
              <a:rPr lang="en-US" dirty="0" smtClean="0"/>
              <a:t>The introduction of ICDS will help bring:</a:t>
            </a:r>
          </a:p>
          <a:p>
            <a:r>
              <a:rPr lang="en-US" dirty="0" smtClean="0"/>
              <a:t> Increased consistency in computation and  reporting of taxable income,</a:t>
            </a:r>
          </a:p>
          <a:p>
            <a:r>
              <a:rPr lang="en-US" dirty="0" smtClean="0"/>
              <a:t>Reduce litigation and minimize the alternatives provided by the existing Accounting Standards issued by the Institute of Chartered Accountants of India.</a:t>
            </a:r>
          </a:p>
          <a:p>
            <a:r>
              <a:rPr lang="en-US" dirty="0" smtClean="0"/>
              <a:t>Any Conflict between the provision of Income Tax Act and ICDS the provisions of Act shall </a:t>
            </a:r>
            <a:r>
              <a:rPr lang="en-US" dirty="0" smtClean="0"/>
              <a:t>prevai</a:t>
            </a:r>
            <a:r>
              <a:rPr lang="en-US" dirty="0" smtClean="0"/>
              <a:t>l</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algn="l"/>
            <a:r>
              <a:rPr lang="en-US" dirty="0" smtClean="0"/>
              <a:t>KEY AREAS TO HAVE IMPACTS</a:t>
            </a:r>
            <a:endParaRPr lang="en-US" dirty="0"/>
          </a:p>
        </p:txBody>
      </p:sp>
      <p:sp>
        <p:nvSpPr>
          <p:cNvPr id="3" name="Content Placeholder 2"/>
          <p:cNvSpPr>
            <a:spLocks noGrp="1"/>
          </p:cNvSpPr>
          <p:nvPr>
            <p:ph idx="1"/>
          </p:nvPr>
        </p:nvSpPr>
        <p:spPr>
          <a:xfrm>
            <a:off x="381000" y="1600200"/>
            <a:ext cx="8229600" cy="4525963"/>
          </a:xfrm>
          <a:solidFill>
            <a:schemeClr val="bg1">
              <a:lumMod val="85000"/>
            </a:schemeClr>
          </a:solidFill>
        </p:spPr>
        <p:txBody>
          <a:bodyPr>
            <a:normAutofit fontScale="25000" lnSpcReduction="20000"/>
          </a:bodyPr>
          <a:lstStyle/>
          <a:p>
            <a:r>
              <a:rPr lang="en-US" sz="12000" dirty="0" smtClean="0"/>
              <a:t>Expected losses or mark-to-market (MTM) losses will not be recognized unless permitted by any specific ICDS. Provisions silent in relation to MTM gains</a:t>
            </a:r>
          </a:p>
          <a:p>
            <a:r>
              <a:rPr lang="en-US" sz="12000" dirty="0" smtClean="0"/>
              <a:t>ICDS is applicable to all open construction contract as on 31 March 2015</a:t>
            </a:r>
          </a:p>
          <a:p>
            <a:r>
              <a:rPr lang="en-US" sz="12000" dirty="0" smtClean="0"/>
              <a:t>Introduction of new formula for capitalization of borrowing costs in case of general purpose borrowings</a:t>
            </a:r>
          </a:p>
          <a:p>
            <a:r>
              <a:rPr lang="en-US" sz="12000" dirty="0" smtClean="0"/>
              <a:t>Only Forward Contracts and Foreign Currency Options (Forex derivatives) are covered by ICDS</a:t>
            </a:r>
          </a:p>
          <a:p>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10600" cy="6096000"/>
          </a:xfrm>
          <a:solidFill>
            <a:schemeClr val="bg1">
              <a:lumMod val="85000"/>
            </a:schemeClr>
          </a:solidFill>
        </p:spPr>
        <p:txBody>
          <a:bodyPr>
            <a:normAutofit/>
          </a:bodyPr>
          <a:lstStyle/>
          <a:p>
            <a:r>
              <a:rPr lang="en-US" sz="3000" dirty="0" smtClean="0"/>
              <a:t>Recognition of provisions and contingent assets will be considered if outflow/inflow of economic resources is considered reasonably certain</a:t>
            </a:r>
          </a:p>
          <a:p>
            <a:r>
              <a:rPr lang="en-US" sz="3000" dirty="0" smtClean="0"/>
              <a:t>The service sector will mandatorily have to adopt Percentage of Completion Method (POCM) for revenue recognition</a:t>
            </a:r>
          </a:p>
          <a:p>
            <a:r>
              <a:rPr lang="en-US" sz="3000" dirty="0" smtClean="0"/>
              <a:t>Concept of “prudence” according to IGAAP1 modified by ICDS</a:t>
            </a:r>
          </a:p>
          <a:p>
            <a:r>
              <a:rPr lang="en-US" sz="3000" dirty="0" smtClean="0"/>
              <a:t>Inventory of service providers to be valued at                                                     lower of cost or </a:t>
            </a:r>
            <a:r>
              <a:rPr lang="en-US" sz="3000" dirty="0" smtClean="0"/>
              <a:t>NRV</a:t>
            </a:r>
          </a:p>
          <a:p>
            <a:r>
              <a:rPr lang="en-US" sz="3000" dirty="0" smtClean="0"/>
              <a:t>In case of Non Following of ICDS, best judgment assessment would apply.</a:t>
            </a:r>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3000" dirty="0" smtClean="0"/>
              <a:t>ICDS-I(Disclosure of Accounting policies)</a:t>
            </a:r>
            <a:endParaRPr lang="en-US" sz="3000" dirty="0"/>
          </a:p>
        </p:txBody>
      </p:sp>
      <p:sp>
        <p:nvSpPr>
          <p:cNvPr id="4" name="Content Placeholder 3"/>
          <p:cNvSpPr>
            <a:spLocks noGrp="1"/>
          </p:cNvSpPr>
          <p:nvPr>
            <p:ph idx="1"/>
          </p:nvPr>
        </p:nvSpPr>
        <p:spPr>
          <a:ln>
            <a:noFill/>
          </a:ln>
          <a:effectLst>
            <a:innerShdw blurRad="63500" dist="50800" dir="16200000">
              <a:prstClr val="black">
                <a:alpha val="50000"/>
              </a:prstClr>
            </a:innerShdw>
          </a:effectLst>
        </p:spPr>
        <p:style>
          <a:lnRef idx="1">
            <a:schemeClr val="dk1"/>
          </a:lnRef>
          <a:fillRef idx="2">
            <a:schemeClr val="dk1"/>
          </a:fillRef>
          <a:effectRef idx="1">
            <a:schemeClr val="dk1"/>
          </a:effectRef>
          <a:fontRef idx="minor">
            <a:schemeClr val="dk1"/>
          </a:fontRef>
        </p:style>
        <p:txBody>
          <a:bodyPr>
            <a:normAutofit fontScale="92500" lnSpcReduction="10000"/>
          </a:bodyPr>
          <a:lstStyle/>
          <a:p>
            <a:r>
              <a:rPr lang="en-US" dirty="0" smtClean="0"/>
              <a:t>Major Highlights :</a:t>
            </a:r>
          </a:p>
          <a:p>
            <a:pPr algn="just">
              <a:buFont typeface="Wingdings" pitchFamily="2" charset="2"/>
              <a:buChar char="Ø"/>
            </a:pPr>
            <a:r>
              <a:rPr lang="en-US" sz="2000" dirty="0" smtClean="0"/>
              <a:t>Marked to market loss or an expected loss shall not be recognized unless the recognition of such loss is in accordance with the provisions of any other ICDS standards</a:t>
            </a:r>
          </a:p>
          <a:p>
            <a:pPr algn="just">
              <a:buFont typeface="Wingdings" pitchFamily="2" charset="2"/>
              <a:buChar char="Ø"/>
            </a:pPr>
            <a:r>
              <a:rPr lang="en-US" sz="2000" dirty="0" smtClean="0"/>
              <a:t>An accounting policies shall not be changed without reasonable cause.</a:t>
            </a:r>
          </a:p>
          <a:p>
            <a:pPr algn="just">
              <a:buFont typeface="Wingdings" pitchFamily="2" charset="2"/>
              <a:buChar char="Ø"/>
            </a:pPr>
            <a:r>
              <a:rPr lang="en-US" sz="2000" dirty="0" smtClean="0"/>
              <a:t>Any change in an accounting policy which has a material effect shall be disclosed. The amount by which any item is affected by such change shall also be disclosed to the extent ascertainable. If a change is made in the accounting policies which has no material effect for the current previous year but which is reasonably expected to have a material effect in later previous years, the fact of such change shall be appropriately disclosed in the previous year in which the change is adopted and also in the previous year in which such change has material effect for the first time. </a:t>
            </a:r>
          </a:p>
          <a:p>
            <a:pPr algn="just">
              <a:buFont typeface="Wingdings" pitchFamily="2" charset="2"/>
              <a:buChar char="Ø"/>
            </a:pPr>
            <a:r>
              <a:rPr lang="en-US" sz="2000" dirty="0" smtClean="0"/>
              <a:t>If Fundamental accounting assumptions are not followed then only there is requirement of their specific disclosure, else not.</a:t>
            </a:r>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229600" cy="1143000"/>
          </a:xfrm>
        </p:spPr>
        <p:style>
          <a:lnRef idx="1">
            <a:schemeClr val="accent1"/>
          </a:lnRef>
          <a:fillRef idx="2">
            <a:schemeClr val="accent1"/>
          </a:fillRef>
          <a:effectRef idx="1">
            <a:schemeClr val="accent1"/>
          </a:effectRef>
          <a:fontRef idx="minor">
            <a:schemeClr val="dk1"/>
          </a:fontRef>
        </p:style>
        <p:txBody>
          <a:bodyPr>
            <a:normAutofit/>
          </a:bodyPr>
          <a:lstStyle/>
          <a:p>
            <a:r>
              <a:rPr lang="en-US" sz="3000" dirty="0" smtClean="0"/>
              <a:t>ICDS-II(Valuation of Inventories)</a:t>
            </a:r>
            <a:endParaRPr lang="en-US" sz="3000" dirty="0"/>
          </a:p>
        </p:txBody>
      </p:sp>
      <p:sp>
        <p:nvSpPr>
          <p:cNvPr id="4" name="Content Placeholder 3"/>
          <p:cNvSpPr>
            <a:spLocks noGrp="1"/>
          </p:cNvSpPr>
          <p:nvPr>
            <p:ph idx="1"/>
          </p:nvPr>
        </p:nvSpPr>
        <p:spPr>
          <a:xfrm>
            <a:off x="304800" y="1828800"/>
            <a:ext cx="8229600" cy="4525963"/>
          </a:xfrm>
          <a:ln>
            <a:noFill/>
          </a:ln>
        </p:spPr>
        <p:style>
          <a:lnRef idx="1">
            <a:schemeClr val="dk1"/>
          </a:lnRef>
          <a:fillRef idx="2">
            <a:schemeClr val="dk1"/>
          </a:fillRef>
          <a:effectRef idx="1">
            <a:schemeClr val="dk1"/>
          </a:effectRef>
          <a:fontRef idx="minor">
            <a:schemeClr val="dk1"/>
          </a:fontRef>
        </p:style>
        <p:txBody>
          <a:bodyPr>
            <a:normAutofit/>
          </a:bodyPr>
          <a:lstStyle/>
          <a:p>
            <a:pPr marL="182880"/>
            <a:r>
              <a:rPr lang="en-US" dirty="0" smtClean="0"/>
              <a:t>Major Highlights:</a:t>
            </a:r>
            <a:endParaRPr lang="en-US" dirty="0" smtClean="0"/>
          </a:p>
          <a:p>
            <a:pPr algn="just">
              <a:buFont typeface="Wingdings" pitchFamily="2" charset="2"/>
              <a:buChar char="Ø"/>
            </a:pPr>
            <a:r>
              <a:rPr lang="en-US" sz="2000" dirty="0" smtClean="0"/>
              <a:t>Inventories shall be valued at cost, or net realizable value, whichever is lower</a:t>
            </a:r>
          </a:p>
          <a:p>
            <a:pPr algn="just">
              <a:buFont typeface="Wingdings" pitchFamily="2" charset="2"/>
              <a:buChar char="Ø"/>
            </a:pPr>
            <a:r>
              <a:rPr lang="en-US" sz="2000" dirty="0" smtClean="0"/>
              <a:t>Cost of inventories shall be assigned by using the First-in First-out (FIFO), or weighted average cost formula. The formula used shall reflect the fairest possible approximation to the cost incurred in bringing the items of inventory to their present location and conditions.</a:t>
            </a:r>
          </a:p>
          <a:p>
            <a:pPr algn="just">
              <a:buFont typeface="Wingdings" pitchFamily="2" charset="2"/>
              <a:buChar char="Ø"/>
            </a:pPr>
            <a:r>
              <a:rPr lang="en-US" sz="2000" dirty="0" smtClean="0"/>
              <a:t>In case of dissolution of a partnership firm or association of person or body of individuals, notwithstanding whether business is discontinued or not, the inventory on the date of dissolution shall be valued at NRV</a:t>
            </a:r>
            <a:r>
              <a:rPr lang="en-US" sz="2000" dirty="0" smtClean="0"/>
              <a:t>.</a:t>
            </a:r>
          </a:p>
          <a:p>
            <a:pPr algn="just">
              <a:buFont typeface="Wingdings" pitchFamily="2" charset="2"/>
              <a:buChar char="Ø"/>
            </a:pPr>
            <a:r>
              <a:rPr lang="en-US" sz="2000" dirty="0" smtClean="0"/>
              <a:t>The above is contrary to decision given in case of Shakti Trading Co. Vs CIT, which states that </a:t>
            </a:r>
            <a:r>
              <a:rPr lang="en-US" sz="2000" dirty="0" smtClean="0"/>
              <a:t>at time of dissolution if business is not discontinued then stock should be valued at lower of NRV or Cost. </a:t>
            </a:r>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3000" dirty="0" smtClean="0"/>
              <a:t>ICDS-III(Construction Contracts)</a:t>
            </a:r>
            <a:endParaRPr lang="en-US" sz="3000" dirty="0"/>
          </a:p>
        </p:txBody>
      </p:sp>
      <p:sp>
        <p:nvSpPr>
          <p:cNvPr id="4" name="Content Placeholder 3"/>
          <p:cNvSpPr>
            <a:spLocks noGrp="1"/>
          </p:cNvSpPr>
          <p:nvPr>
            <p:ph idx="1"/>
          </p:nvPr>
        </p:nvSpPr>
        <p:spPr>
          <a:ln>
            <a:noFill/>
          </a:ln>
          <a:effectLst>
            <a:innerShdw blurRad="63500" dist="50800" dir="16200000">
              <a:prstClr val="black">
                <a:alpha val="50000"/>
              </a:prstClr>
            </a:innerShdw>
          </a:effectLst>
        </p:spPr>
        <p:style>
          <a:lnRef idx="1">
            <a:schemeClr val="dk1"/>
          </a:lnRef>
          <a:fillRef idx="2">
            <a:schemeClr val="dk1"/>
          </a:fillRef>
          <a:effectRef idx="1">
            <a:schemeClr val="dk1"/>
          </a:effectRef>
          <a:fontRef idx="minor">
            <a:schemeClr val="dk1"/>
          </a:fontRef>
        </p:style>
        <p:txBody>
          <a:bodyPr>
            <a:normAutofit fontScale="92500" lnSpcReduction="10000"/>
          </a:bodyPr>
          <a:lstStyle/>
          <a:p>
            <a:r>
              <a:rPr lang="en-US" dirty="0" smtClean="0"/>
              <a:t>Major Highlights :</a:t>
            </a:r>
          </a:p>
          <a:p>
            <a:pPr algn="just">
              <a:buFont typeface="Wingdings" pitchFamily="2" charset="2"/>
              <a:buChar char="Ø"/>
            </a:pPr>
            <a:r>
              <a:rPr lang="en-US" sz="2000" dirty="0" smtClean="0"/>
              <a:t>Contract revenue shall be recognized when there is reasonable certainty of its ultimate collection</a:t>
            </a:r>
          </a:p>
          <a:p>
            <a:pPr algn="just">
              <a:buFont typeface="Wingdings" pitchFamily="2" charset="2"/>
              <a:buChar char="Ø"/>
            </a:pPr>
            <a:r>
              <a:rPr lang="en-US" sz="2000" dirty="0" smtClean="0"/>
              <a:t>Contract Revenue shall comprise of initial amount of revenue agreed in the contract, including </a:t>
            </a:r>
            <a:r>
              <a:rPr lang="en-US" sz="2000" b="1" dirty="0" smtClean="0"/>
              <a:t>retentions</a:t>
            </a:r>
            <a:r>
              <a:rPr lang="en-US" sz="2000" b="1" dirty="0" smtClean="0"/>
              <a:t>, and variations in contract work, claims and incentive payments</a:t>
            </a:r>
            <a:r>
              <a:rPr lang="en-US" sz="2000" dirty="0" smtClean="0"/>
              <a:t> –</a:t>
            </a:r>
          </a:p>
          <a:p>
            <a:pPr algn="just">
              <a:buFont typeface="Wingdings" pitchFamily="2" charset="2"/>
              <a:buChar char="ü"/>
            </a:pPr>
            <a:r>
              <a:rPr lang="en-US" sz="2000" dirty="0" smtClean="0"/>
              <a:t>To the extent that it is probable that they will result in revenue ;and</a:t>
            </a:r>
          </a:p>
          <a:p>
            <a:pPr algn="just">
              <a:buFont typeface="Wingdings" pitchFamily="2" charset="2"/>
              <a:buChar char="ü"/>
            </a:pPr>
            <a:r>
              <a:rPr lang="en-US" sz="2000" dirty="0" smtClean="0"/>
              <a:t>They are capable of being reliably measured</a:t>
            </a:r>
          </a:p>
          <a:p>
            <a:pPr algn="just">
              <a:buFont typeface="Wingdings" pitchFamily="2" charset="2"/>
              <a:buChar char="Ø"/>
            </a:pPr>
            <a:r>
              <a:rPr lang="en-US" sz="2000" dirty="0" smtClean="0"/>
              <a:t>It  does </a:t>
            </a:r>
            <a:r>
              <a:rPr lang="en-US" sz="2000" dirty="0" smtClean="0"/>
              <a:t>not allow recognition of foreseeable/Expected losses on a contract. </a:t>
            </a:r>
            <a:endParaRPr lang="en-US" sz="2000" dirty="0" smtClean="0"/>
          </a:p>
          <a:p>
            <a:pPr algn="just">
              <a:buFont typeface="Wingdings" pitchFamily="2" charset="2"/>
              <a:buChar char="Ø"/>
            </a:pPr>
            <a:r>
              <a:rPr lang="en-US" sz="2000" dirty="0" smtClean="0"/>
              <a:t>Early </a:t>
            </a:r>
            <a:r>
              <a:rPr lang="en-US" sz="2000" dirty="0" smtClean="0"/>
              <a:t>stage of contract shall not exceed 25% of stage of Completion. In other words, up to 25% of stage of completion if the outcome cannot be reliably measured, contract revenue is </a:t>
            </a:r>
            <a:r>
              <a:rPr lang="en-US" sz="2000" dirty="0" smtClean="0"/>
              <a:t>recognized </a:t>
            </a:r>
            <a:r>
              <a:rPr lang="en-US" sz="2000" dirty="0" smtClean="0"/>
              <a:t>only to extent of its cost. </a:t>
            </a:r>
            <a:endParaRPr lang="en-US" sz="2000" dirty="0" smtClean="0"/>
          </a:p>
          <a:p>
            <a:pPr algn="just">
              <a:buFont typeface="Wingdings" pitchFamily="2" charset="2"/>
              <a:buChar char="Ø"/>
            </a:pPr>
            <a:r>
              <a:rPr lang="en-US" sz="2000" dirty="0" smtClean="0"/>
              <a:t>If Incentive payments &amp; Claims are reliably measurable and it is probable that it will result in revenue then </a:t>
            </a:r>
            <a:r>
              <a:rPr lang="en-US" sz="2000" dirty="0" smtClean="0"/>
              <a:t>we </a:t>
            </a:r>
            <a:r>
              <a:rPr lang="en-US" sz="2000" dirty="0" smtClean="0"/>
              <a:t>need to </a:t>
            </a:r>
            <a:r>
              <a:rPr lang="en-US" sz="2000" dirty="0" smtClean="0"/>
              <a:t>recognize them.</a:t>
            </a:r>
          </a:p>
          <a:p>
            <a:pPr algn="just">
              <a:buNone/>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style>
          <a:lnRef idx="1">
            <a:schemeClr val="accent1"/>
          </a:lnRef>
          <a:fillRef idx="2">
            <a:schemeClr val="accent1"/>
          </a:fillRef>
          <a:effectRef idx="1">
            <a:schemeClr val="accent1"/>
          </a:effectRef>
          <a:fontRef idx="minor">
            <a:schemeClr val="dk1"/>
          </a:fontRef>
        </p:style>
        <p:txBody>
          <a:bodyPr>
            <a:normAutofit/>
          </a:bodyPr>
          <a:lstStyle/>
          <a:p>
            <a:r>
              <a:rPr lang="en-US" sz="3000" dirty="0" smtClean="0"/>
              <a:t>ICDS-IV(Revenue Recognition)</a:t>
            </a:r>
            <a:endParaRPr lang="en-US" sz="3000" dirty="0"/>
          </a:p>
        </p:txBody>
      </p:sp>
      <p:sp>
        <p:nvSpPr>
          <p:cNvPr id="4" name="Content Placeholder 3"/>
          <p:cNvSpPr>
            <a:spLocks noGrp="1"/>
          </p:cNvSpPr>
          <p:nvPr>
            <p:ph idx="1"/>
          </p:nvPr>
        </p:nvSpPr>
        <p:spPr>
          <a:ln>
            <a:noFill/>
          </a:ln>
          <a:effectLst>
            <a:innerShdw blurRad="63500" dist="50800" dir="16200000">
              <a:prstClr val="black">
                <a:alpha val="50000"/>
              </a:prstClr>
            </a:innerShdw>
          </a:effectLst>
        </p:spPr>
        <p:style>
          <a:lnRef idx="1">
            <a:schemeClr val="dk1"/>
          </a:lnRef>
          <a:fillRef idx="2">
            <a:schemeClr val="dk1"/>
          </a:fillRef>
          <a:effectRef idx="1">
            <a:schemeClr val="dk1"/>
          </a:effectRef>
          <a:fontRef idx="minor">
            <a:schemeClr val="dk1"/>
          </a:fontRef>
        </p:style>
        <p:txBody>
          <a:bodyPr>
            <a:normAutofit/>
          </a:bodyPr>
          <a:lstStyle/>
          <a:p>
            <a:r>
              <a:rPr lang="en-US" dirty="0" smtClean="0"/>
              <a:t>Major Highlights :</a:t>
            </a:r>
          </a:p>
          <a:p>
            <a:pPr algn="just">
              <a:buFont typeface="Wingdings" pitchFamily="2" charset="2"/>
              <a:buChar char="Ø"/>
            </a:pPr>
            <a:r>
              <a:rPr lang="en-US" sz="2000" dirty="0" smtClean="0"/>
              <a:t>As per AS-9 revenue from service transaction are </a:t>
            </a:r>
            <a:r>
              <a:rPr lang="en-US" sz="2000" dirty="0" smtClean="0"/>
              <a:t>recognized </a:t>
            </a:r>
            <a:r>
              <a:rPr lang="en-US" sz="2000" dirty="0" smtClean="0"/>
              <a:t>as percentage completion method or by completed service contract method but ICDS provides only for percentage completion method for recognition of service transactions. No recognition is done as per Completed service contract method. </a:t>
            </a:r>
            <a:endParaRPr lang="en-US" sz="2000" dirty="0" smtClean="0"/>
          </a:p>
          <a:p>
            <a:pPr algn="just">
              <a:buFont typeface="Wingdings" pitchFamily="2" charset="2"/>
              <a:buChar char="Ø"/>
            </a:pPr>
            <a:r>
              <a:rPr lang="en-US" sz="2000" dirty="0" smtClean="0"/>
              <a:t>For a transaction undertaken on or before 31st March 2015 but not competed shall be </a:t>
            </a:r>
            <a:r>
              <a:rPr lang="en-US" sz="2000" dirty="0" smtClean="0"/>
              <a:t>recognized </a:t>
            </a:r>
            <a:r>
              <a:rPr lang="en-US" sz="2000" dirty="0" smtClean="0"/>
              <a:t>as per ICDS</a:t>
            </a:r>
            <a:r>
              <a:rPr lang="en-US" sz="2000" dirty="0" smtClean="0"/>
              <a:t>.</a:t>
            </a:r>
          </a:p>
          <a:p>
            <a:pPr algn="just">
              <a:buNone/>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TotalTime>
  <Words>1673</Words>
  <Application>Microsoft Office PowerPoint</Application>
  <PresentationFormat>On-screen Show (4:3)</PresentationFormat>
  <Paragraphs>111</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A Complete Understanding Of A New Regime </vt:lpstr>
      <vt:lpstr>BACKGROUND</vt:lpstr>
      <vt:lpstr>OBJECTIVE</vt:lpstr>
      <vt:lpstr>KEY AREAS TO HAVE IMPACTS</vt:lpstr>
      <vt:lpstr>Slide 5</vt:lpstr>
      <vt:lpstr>ICDS-I(Disclosure of Accounting policies)</vt:lpstr>
      <vt:lpstr>ICDS-II(Valuation of Inventories)</vt:lpstr>
      <vt:lpstr>ICDS-III(Construction Contracts)</vt:lpstr>
      <vt:lpstr>ICDS-IV(Revenue Recognition)</vt:lpstr>
      <vt:lpstr>ICDS-IV(Revenue Recognition)</vt:lpstr>
      <vt:lpstr>ICDS-V(Tangible Fixed Assests)</vt:lpstr>
      <vt:lpstr>ICDS-VI(Changes in Foreign Exchange)</vt:lpstr>
      <vt:lpstr>ICDS-VII(Government Grants)</vt:lpstr>
      <vt:lpstr>ICDS-VIII(Securities)</vt:lpstr>
      <vt:lpstr>ICDS-IX(Borrowing Cost)</vt:lpstr>
      <vt:lpstr>ICDS-X(Contingent Assest)</vt:lpstr>
      <vt:lpstr>CONCLUSION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Complete Understanding Of A New Regime </dc:title>
  <dc:creator/>
  <cp:lastModifiedBy>Y.K.Gupta</cp:lastModifiedBy>
  <cp:revision>21</cp:revision>
  <dcterms:created xsi:type="dcterms:W3CDTF">2006-08-16T00:00:00Z</dcterms:created>
  <dcterms:modified xsi:type="dcterms:W3CDTF">2016-06-18T06:05:23Z</dcterms:modified>
</cp:coreProperties>
</file>