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58" r:id="rId4"/>
    <p:sldId id="268" r:id="rId5"/>
    <p:sldId id="261" r:id="rId6"/>
    <p:sldId id="262" r:id="rId7"/>
    <p:sldId id="274" r:id="rId8"/>
    <p:sldId id="263" r:id="rId9"/>
    <p:sldId id="273" r:id="rId10"/>
    <p:sldId id="269" r:id="rId11"/>
    <p:sldId id="275" r:id="rId12"/>
    <p:sldId id="277" r:id="rId13"/>
    <p:sldId id="264" r:id="rId14"/>
    <p:sldId id="265" r:id="rId15"/>
    <p:sldId id="266" r:id="rId16"/>
    <p:sldId id="267" r:id="rId17"/>
  </p:sldIdLst>
  <p:sldSz cx="12192000" cy="6858000"/>
  <p:notesSz cx="6858000" cy="9144000"/>
  <p:custShowLst>
    <p:custShow name="Custom Show 1" id="0">
      <p:sldLst>
        <p:sld r:id="rId2"/>
        <p:sld r:id="rId5"/>
        <p:sld r:id="rId6"/>
        <p:sld r:id="rId7"/>
        <p:sld r:id="rId8"/>
        <p:sld r:id="rId9"/>
        <p:sld r:id="rId10"/>
        <p:sld r:id="rId11"/>
        <p:sld r:id="rId12"/>
        <p:sld r:id="rId14"/>
        <p:sld r:id="rId15"/>
        <p:sld r:id="rId16"/>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FFFFCC"/>
    <a:srgbClr val="FFFFFF"/>
    <a:srgbClr val="E94917"/>
    <a:srgbClr val="2B1305"/>
    <a:srgbClr val="FF9933"/>
    <a:srgbClr val="FF5050"/>
    <a:srgbClr val="FF66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35" autoAdjust="0"/>
    <p:restoredTop sz="94660"/>
  </p:normalViewPr>
  <p:slideViewPr>
    <p:cSldViewPr snapToGrid="0">
      <p:cViewPr varScale="1">
        <p:scale>
          <a:sx n="86" d="100"/>
          <a:sy n="86"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dirty="0" smtClean="0">
                <a:solidFill>
                  <a:schemeClr val="tx1"/>
                </a:solidFill>
                <a:latin typeface="Arial Rounded MT Bold" panose="020F0704030504030204" pitchFamily="34" charset="0"/>
              </a:rPr>
              <a:t>No of TRM</a:t>
            </a:r>
            <a:r>
              <a:rPr lang="en-IN" baseline="0" dirty="0" smtClean="0">
                <a:solidFill>
                  <a:schemeClr val="tx1"/>
                </a:solidFill>
                <a:latin typeface="Arial Rounded MT Bold" panose="020F0704030504030204" pitchFamily="34" charset="0"/>
              </a:rPr>
              <a:t> Cases</a:t>
            </a:r>
            <a:endParaRPr lang="en-IN" dirty="0">
              <a:solidFill>
                <a:schemeClr val="tx1"/>
              </a:solidFill>
              <a:latin typeface="Arial Rounded MT Bold" panose="020F070403050403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917786583056227E-2"/>
          <c:y val="1.7121184970399547E-2"/>
          <c:w val="0.94794749776152853"/>
          <c:h val="0.78033486991095902"/>
        </c:manualLayout>
      </c:layout>
      <c:barChart>
        <c:barDir val="col"/>
        <c:grouping val="clustered"/>
        <c:varyColors val="0"/>
        <c:ser>
          <c:idx val="0"/>
          <c:order val="0"/>
          <c:tx>
            <c:strRef>
              <c:f>Sheet1!$B$1</c:f>
              <c:strCache>
                <c:ptCount val="1"/>
                <c:pt idx="0">
                  <c:v>India</c:v>
                </c:pt>
              </c:strCache>
            </c:strRef>
          </c:tx>
          <c:spPr>
            <a:solidFill>
              <a:schemeClr val="accent1"/>
            </a:solidFill>
            <a:ln>
              <a:noFill/>
            </a:ln>
            <a:effectLst/>
          </c:spPr>
          <c:invertIfNegative val="0"/>
          <c:cat>
            <c:numRef>
              <c:f>Sheet1!$A$2</c:f>
              <c:numCache>
                <c:formatCode>General</c:formatCode>
                <c:ptCount val="1"/>
              </c:numCache>
            </c:numRef>
          </c:cat>
          <c:val>
            <c:numRef>
              <c:f>Sheet1!$B$2</c:f>
              <c:numCache>
                <c:formatCode>General</c:formatCode>
                <c:ptCount val="1"/>
                <c:pt idx="0">
                  <c:v>400</c:v>
                </c:pt>
              </c:numCache>
            </c:numRef>
          </c:val>
        </c:ser>
        <c:ser>
          <c:idx val="1"/>
          <c:order val="1"/>
          <c:tx>
            <c:strRef>
              <c:f>Sheet1!$C$1</c:f>
              <c:strCache>
                <c:ptCount val="1"/>
                <c:pt idx="0">
                  <c:v>US</c:v>
                </c:pt>
              </c:strCache>
            </c:strRef>
          </c:tx>
          <c:spPr>
            <a:solidFill>
              <a:schemeClr val="accent2"/>
            </a:solidFill>
            <a:ln>
              <a:noFill/>
            </a:ln>
            <a:effectLst/>
          </c:spPr>
          <c:invertIfNegative val="0"/>
          <c:cat>
            <c:numRef>
              <c:f>Sheet1!$A$2</c:f>
              <c:numCache>
                <c:formatCode>General</c:formatCode>
                <c:ptCount val="1"/>
              </c:numCache>
            </c:numRef>
          </c:cat>
          <c:val>
            <c:numRef>
              <c:f>Sheet1!$C$2</c:f>
              <c:numCache>
                <c:formatCode>General</c:formatCode>
                <c:ptCount val="1"/>
                <c:pt idx="0">
                  <c:v>350</c:v>
                </c:pt>
              </c:numCache>
            </c:numRef>
          </c:val>
        </c:ser>
        <c:ser>
          <c:idx val="2"/>
          <c:order val="2"/>
          <c:tx>
            <c:strRef>
              <c:f>Sheet1!$D$1</c:f>
              <c:strCache>
                <c:ptCount val="1"/>
                <c:pt idx="0">
                  <c:v>EU</c:v>
                </c:pt>
              </c:strCache>
            </c:strRef>
          </c:tx>
          <c:spPr>
            <a:solidFill>
              <a:schemeClr val="accent3"/>
            </a:solidFill>
            <a:ln>
              <a:noFill/>
            </a:ln>
            <a:effectLst/>
          </c:spPr>
          <c:invertIfNegative val="0"/>
          <c:cat>
            <c:numRef>
              <c:f>Sheet1!$A$2</c:f>
              <c:numCache>
                <c:formatCode>General</c:formatCode>
                <c:ptCount val="1"/>
              </c:numCache>
            </c:numRef>
          </c:cat>
          <c:val>
            <c:numRef>
              <c:f>Sheet1!$D$2</c:f>
              <c:numCache>
                <c:formatCode>General</c:formatCode>
                <c:ptCount val="1"/>
                <c:pt idx="0">
                  <c:v>300</c:v>
                </c:pt>
              </c:numCache>
            </c:numRef>
          </c:val>
        </c:ser>
        <c:ser>
          <c:idx val="3"/>
          <c:order val="3"/>
          <c:tx>
            <c:strRef>
              <c:f>Sheet1!$E$1</c:f>
              <c:strCache>
                <c:ptCount val="1"/>
                <c:pt idx="0">
                  <c:v>Argentina</c:v>
                </c:pt>
              </c:strCache>
            </c:strRef>
          </c:tx>
          <c:spPr>
            <a:solidFill>
              <a:schemeClr val="accent4"/>
            </a:solidFill>
            <a:ln>
              <a:noFill/>
            </a:ln>
            <a:effectLst/>
          </c:spPr>
          <c:invertIfNegative val="0"/>
          <c:cat>
            <c:numRef>
              <c:f>Sheet1!$A$2</c:f>
              <c:numCache>
                <c:formatCode>General</c:formatCode>
                <c:ptCount val="1"/>
              </c:numCache>
            </c:numRef>
          </c:cat>
          <c:val>
            <c:numRef>
              <c:f>Sheet1!$E$2</c:f>
              <c:numCache>
                <c:formatCode>General</c:formatCode>
                <c:ptCount val="1"/>
                <c:pt idx="0">
                  <c:v>200</c:v>
                </c:pt>
              </c:numCache>
            </c:numRef>
          </c:val>
        </c:ser>
        <c:ser>
          <c:idx val="4"/>
          <c:order val="4"/>
          <c:tx>
            <c:strRef>
              <c:f>Sheet1!$F$1</c:f>
              <c:strCache>
                <c:ptCount val="1"/>
                <c:pt idx="0">
                  <c:v>South Africa</c:v>
                </c:pt>
              </c:strCache>
            </c:strRef>
          </c:tx>
          <c:spPr>
            <a:solidFill>
              <a:schemeClr val="accent5"/>
            </a:solidFill>
            <a:ln>
              <a:noFill/>
            </a:ln>
            <a:effectLst/>
          </c:spPr>
          <c:invertIfNegative val="0"/>
          <c:cat>
            <c:numRef>
              <c:f>Sheet1!$A$2</c:f>
              <c:numCache>
                <c:formatCode>General</c:formatCode>
                <c:ptCount val="1"/>
              </c:numCache>
            </c:numRef>
          </c:cat>
          <c:val>
            <c:numRef>
              <c:f>Sheet1!$F$2</c:f>
              <c:numCache>
                <c:formatCode>General</c:formatCode>
                <c:ptCount val="1"/>
                <c:pt idx="0">
                  <c:v>180</c:v>
                </c:pt>
              </c:numCache>
            </c:numRef>
          </c:val>
        </c:ser>
        <c:ser>
          <c:idx val="5"/>
          <c:order val="5"/>
          <c:tx>
            <c:strRef>
              <c:f>Sheet1!$G$1</c:f>
              <c:strCache>
                <c:ptCount val="1"/>
                <c:pt idx="0">
                  <c:v>Australia</c:v>
                </c:pt>
              </c:strCache>
            </c:strRef>
          </c:tx>
          <c:spPr>
            <a:solidFill>
              <a:schemeClr val="accent6"/>
            </a:solidFill>
            <a:ln>
              <a:noFill/>
            </a:ln>
            <a:effectLst/>
          </c:spPr>
          <c:invertIfNegative val="0"/>
          <c:cat>
            <c:numRef>
              <c:f>Sheet1!$A$2</c:f>
              <c:numCache>
                <c:formatCode>General</c:formatCode>
                <c:ptCount val="1"/>
              </c:numCache>
            </c:numRef>
          </c:cat>
          <c:val>
            <c:numRef>
              <c:f>Sheet1!$G$2</c:f>
              <c:numCache>
                <c:formatCode>General</c:formatCode>
                <c:ptCount val="1"/>
                <c:pt idx="0">
                  <c:v>170</c:v>
                </c:pt>
              </c:numCache>
            </c:numRef>
          </c:val>
        </c:ser>
        <c:ser>
          <c:idx val="6"/>
          <c:order val="6"/>
          <c:tx>
            <c:strRef>
              <c:f>Sheet1!$H$1</c:f>
              <c:strCache>
                <c:ptCount val="1"/>
                <c:pt idx="0">
                  <c:v>Canada</c:v>
                </c:pt>
              </c:strCache>
            </c:strRef>
          </c:tx>
          <c:spPr>
            <a:solidFill>
              <a:schemeClr val="accent1">
                <a:lumMod val="60000"/>
              </a:schemeClr>
            </a:solidFill>
            <a:ln>
              <a:noFill/>
            </a:ln>
            <a:effectLst/>
          </c:spPr>
          <c:invertIfNegative val="0"/>
          <c:cat>
            <c:numRef>
              <c:f>Sheet1!$A$2</c:f>
              <c:numCache>
                <c:formatCode>General</c:formatCode>
                <c:ptCount val="1"/>
              </c:numCache>
            </c:numRef>
          </c:cat>
          <c:val>
            <c:numRef>
              <c:f>Sheet1!$H$2</c:f>
              <c:numCache>
                <c:formatCode>General</c:formatCode>
                <c:ptCount val="1"/>
                <c:pt idx="0">
                  <c:v>140</c:v>
                </c:pt>
              </c:numCache>
            </c:numRef>
          </c:val>
        </c:ser>
        <c:ser>
          <c:idx val="7"/>
          <c:order val="7"/>
          <c:tx>
            <c:strRef>
              <c:f>Sheet1!$I$1</c:f>
              <c:strCache>
                <c:ptCount val="1"/>
                <c:pt idx="0">
                  <c:v>China</c:v>
                </c:pt>
              </c:strCache>
            </c:strRef>
          </c:tx>
          <c:spPr>
            <a:solidFill>
              <a:schemeClr val="accent2">
                <a:lumMod val="60000"/>
              </a:schemeClr>
            </a:solidFill>
            <a:ln>
              <a:noFill/>
            </a:ln>
            <a:effectLst/>
          </c:spPr>
          <c:invertIfNegative val="0"/>
          <c:cat>
            <c:numRef>
              <c:f>Sheet1!$A$2</c:f>
              <c:numCache>
                <c:formatCode>General</c:formatCode>
                <c:ptCount val="1"/>
              </c:numCache>
            </c:numRef>
          </c:cat>
          <c:val>
            <c:numRef>
              <c:f>Sheet1!$I$2</c:f>
              <c:numCache>
                <c:formatCode>General</c:formatCode>
                <c:ptCount val="1"/>
                <c:pt idx="0">
                  <c:v>100</c:v>
                </c:pt>
              </c:numCache>
            </c:numRef>
          </c:val>
        </c:ser>
        <c:ser>
          <c:idx val="8"/>
          <c:order val="8"/>
          <c:tx>
            <c:strRef>
              <c:f>Sheet1!$J$1</c:f>
              <c:strCache>
                <c:ptCount val="1"/>
                <c:pt idx="0">
                  <c:v>Turkey</c:v>
                </c:pt>
              </c:strCache>
            </c:strRef>
          </c:tx>
          <c:spPr>
            <a:solidFill>
              <a:schemeClr val="accent3">
                <a:lumMod val="60000"/>
              </a:schemeClr>
            </a:solidFill>
            <a:ln>
              <a:noFill/>
            </a:ln>
            <a:effectLst/>
          </c:spPr>
          <c:invertIfNegative val="0"/>
          <c:cat>
            <c:numRef>
              <c:f>Sheet1!$A$2</c:f>
              <c:numCache>
                <c:formatCode>General</c:formatCode>
                <c:ptCount val="1"/>
              </c:numCache>
            </c:numRef>
          </c:cat>
          <c:val>
            <c:numRef>
              <c:f>Sheet1!$J$2</c:f>
              <c:numCache>
                <c:formatCode>General</c:formatCode>
                <c:ptCount val="1"/>
                <c:pt idx="0">
                  <c:v>90</c:v>
                </c:pt>
              </c:numCache>
            </c:numRef>
          </c:val>
        </c:ser>
        <c:ser>
          <c:idx val="9"/>
          <c:order val="9"/>
          <c:tx>
            <c:strRef>
              <c:f>Sheet1!$K$1</c:f>
              <c:strCache>
                <c:ptCount val="1"/>
                <c:pt idx="0">
                  <c:v>Mexico</c:v>
                </c:pt>
              </c:strCache>
            </c:strRef>
          </c:tx>
          <c:spPr>
            <a:solidFill>
              <a:schemeClr val="accent4">
                <a:lumMod val="60000"/>
              </a:schemeClr>
            </a:solidFill>
            <a:ln>
              <a:noFill/>
            </a:ln>
            <a:effectLst/>
          </c:spPr>
          <c:invertIfNegative val="0"/>
          <c:cat>
            <c:numRef>
              <c:f>Sheet1!$A$2</c:f>
              <c:numCache>
                <c:formatCode>General</c:formatCode>
                <c:ptCount val="1"/>
              </c:numCache>
            </c:numRef>
          </c:cat>
          <c:val>
            <c:numRef>
              <c:f>Sheet1!$K$2</c:f>
              <c:numCache>
                <c:formatCode>General</c:formatCode>
                <c:ptCount val="1"/>
                <c:pt idx="0">
                  <c:v>80</c:v>
                </c:pt>
              </c:numCache>
            </c:numRef>
          </c:val>
        </c:ser>
        <c:dLbls>
          <c:showLegendKey val="0"/>
          <c:showVal val="0"/>
          <c:showCatName val="0"/>
          <c:showSerName val="0"/>
          <c:showPercent val="0"/>
          <c:showBubbleSize val="0"/>
        </c:dLbls>
        <c:gapWidth val="219"/>
        <c:overlap val="-27"/>
        <c:axId val="1066696944"/>
        <c:axId val="1066711088"/>
      </c:barChart>
      <c:catAx>
        <c:axId val="1066696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711088"/>
        <c:crosses val="autoZero"/>
        <c:auto val="1"/>
        <c:lblAlgn val="ctr"/>
        <c:lblOffset val="100"/>
        <c:noMultiLvlLbl val="0"/>
      </c:catAx>
      <c:valAx>
        <c:axId val="106671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1066696944"/>
        <c:crosses val="autoZero"/>
        <c:crossBetween val="between"/>
      </c:valAx>
      <c:spPr>
        <a:solidFill>
          <a:schemeClr val="accent3">
            <a:lumMod val="40000"/>
            <a:lumOff val="60000"/>
          </a:schemeClr>
        </a:solidFill>
        <a:ln w="38100">
          <a:noFill/>
        </a:ln>
        <a:effectLst/>
      </c:spPr>
    </c:plotArea>
    <c:legend>
      <c:legendPos val="b"/>
      <c:layout>
        <c:manualLayout>
          <c:xMode val="edge"/>
          <c:yMode val="edge"/>
          <c:x val="7.3754529147161477E-2"/>
          <c:y val="0.83309053702146552"/>
          <c:w val="0.78226059353155797"/>
          <c:h val="0.1386707263247654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AD5D975-755F-4EE0-92DF-1E8D7803B8B9}" type="datetimeFigureOut">
              <a:rPr lang="en-IN" smtClean="0"/>
              <a:t>20-09-2017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782496486"/>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AD5D975-755F-4EE0-92DF-1E8D7803B8B9}" type="datetimeFigureOut">
              <a:rPr lang="en-IN" smtClean="0"/>
              <a:t>20-09-2017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3670341791"/>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AD5D975-755F-4EE0-92DF-1E8D7803B8B9}" type="datetimeFigureOut">
              <a:rPr lang="en-IN" smtClean="0"/>
              <a:t>20-09-2017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4233447381"/>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AD5D975-755F-4EE0-92DF-1E8D7803B8B9}" type="datetimeFigureOut">
              <a:rPr lang="en-IN" smtClean="0"/>
              <a:t>20-09-2017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3468111364"/>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D5D975-755F-4EE0-92DF-1E8D7803B8B9}" type="datetimeFigureOut">
              <a:rPr lang="en-IN" smtClean="0"/>
              <a:t>20-09-2017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665452516"/>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AD5D975-755F-4EE0-92DF-1E8D7803B8B9}" type="datetimeFigureOut">
              <a:rPr lang="en-IN" smtClean="0"/>
              <a:t>20-09-2017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505320090"/>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AD5D975-755F-4EE0-92DF-1E8D7803B8B9}" type="datetimeFigureOut">
              <a:rPr lang="en-IN" smtClean="0"/>
              <a:t>20-09-2017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3778544988"/>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AD5D975-755F-4EE0-92DF-1E8D7803B8B9}" type="datetimeFigureOut">
              <a:rPr lang="en-IN" smtClean="0"/>
              <a:t>20-09-2017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4000049939"/>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5D975-755F-4EE0-92DF-1E8D7803B8B9}" type="datetimeFigureOut">
              <a:rPr lang="en-IN" smtClean="0"/>
              <a:t>20-09-2017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200969309"/>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D5D975-755F-4EE0-92DF-1E8D7803B8B9}" type="datetimeFigureOut">
              <a:rPr lang="en-IN" smtClean="0"/>
              <a:t>20-09-2017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1111448572"/>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D5D975-755F-4EE0-92DF-1E8D7803B8B9}" type="datetimeFigureOut">
              <a:rPr lang="en-IN" smtClean="0"/>
              <a:t>20-09-2017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5B7FEA3-E7FD-421D-A981-AF1152190035}" type="slidenum">
              <a:rPr lang="en-IN" smtClean="0"/>
              <a:t>‹#›</a:t>
            </a:fld>
            <a:endParaRPr lang="en-IN"/>
          </a:p>
        </p:txBody>
      </p:sp>
    </p:spTree>
    <p:extLst>
      <p:ext uri="{BB962C8B-B14F-4D97-AF65-F5344CB8AC3E}">
        <p14:creationId xmlns:p14="http://schemas.microsoft.com/office/powerpoint/2010/main" val="1356140163"/>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5D975-755F-4EE0-92DF-1E8D7803B8B9}" type="datetimeFigureOut">
              <a:rPr lang="en-IN" smtClean="0"/>
              <a:t>20-09-2017</a:t>
            </a:fld>
            <a:endParaRPr lang="en-IN"/>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B7FEA3-E7FD-421D-A981-AF1152190035}" type="slidenum">
              <a:rPr lang="en-IN" smtClean="0"/>
              <a:t>‹#›</a:t>
            </a:fld>
            <a:endParaRPr lang="en-IN"/>
          </a:p>
        </p:txBody>
      </p:sp>
    </p:spTree>
    <p:extLst>
      <p:ext uri="{BB962C8B-B14F-4D97-AF65-F5344CB8AC3E}">
        <p14:creationId xmlns:p14="http://schemas.microsoft.com/office/powerpoint/2010/main" val="549097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3695" y="362509"/>
            <a:ext cx="9144000" cy="2387600"/>
          </a:xfrm>
          <a:solidFill>
            <a:schemeClr val="tx1"/>
          </a:solidFill>
          <a:ln w="571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en-IN" sz="40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Trade Remedial Measures</a:t>
            </a:r>
            <a:r>
              <a:rPr lang="en-IN" sz="4000" dirty="0" smtClean="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
            </a:r>
            <a:br>
              <a:rPr lang="en-IN" sz="4000" dirty="0" smtClean="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br>
            <a:r>
              <a:rPr lang="en-IN" sz="4000" dirty="0" smtClean="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a:t>
            </a:r>
            <a:r>
              <a:rPr lang="en-IN" sz="2400" dirty="0" smtClean="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rPr>
              <a:t>History, Rules &amp; Practice, Career opportunities)</a:t>
            </a:r>
            <a:endParaRPr lang="en-IN" sz="2400" dirty="0">
              <a:solidFill>
                <a:schemeClr val="bg1"/>
              </a:solidFill>
              <a:effectLst>
                <a:outerShdw blurRad="38100" dist="38100" dir="2700000" algn="tl">
                  <a:srgbClr val="000000">
                    <a:alpha val="43137"/>
                  </a:srgbClr>
                </a:outerShdw>
              </a:effectLst>
              <a:latin typeface="Arial Rounded MT Bold" panose="020F0704030504030204" pitchFamily="34" charset="0"/>
              <a:cs typeface="Arial" panose="020B0604020202020204" pitchFamily="34" charset="0"/>
            </a:endParaRPr>
          </a:p>
        </p:txBody>
      </p:sp>
      <p:sp>
        <p:nvSpPr>
          <p:cNvPr id="3" name="Subtitle 2"/>
          <p:cNvSpPr>
            <a:spLocks noGrp="1"/>
          </p:cNvSpPr>
          <p:nvPr>
            <p:ph type="subTitle" idx="1"/>
          </p:nvPr>
        </p:nvSpPr>
        <p:spPr>
          <a:xfrm>
            <a:off x="1343695" y="2750109"/>
            <a:ext cx="9144000" cy="3354477"/>
          </a:xfrm>
          <a:solidFill>
            <a:srgbClr val="FFFFCC"/>
          </a:solidFill>
          <a:ln w="571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endParaRPr lang="en-IN" sz="2000" dirty="0" smtClean="0">
              <a:latin typeface="Arial Rounded MT Bold" panose="020F0704030504030204" pitchFamily="34" charset="0"/>
            </a:endParaRPr>
          </a:p>
          <a:p>
            <a:endParaRPr lang="en-IN" sz="2000" dirty="0">
              <a:latin typeface="Arial Rounded MT Bold" panose="020F0704030504030204" pitchFamily="34" charset="0"/>
            </a:endParaRPr>
          </a:p>
          <a:p>
            <a:endParaRPr lang="en-IN" sz="2000" dirty="0" smtClean="0">
              <a:latin typeface="Arial Rounded MT Bold" panose="020F0704030504030204" pitchFamily="34" charset="0"/>
            </a:endParaRPr>
          </a:p>
          <a:p>
            <a:endParaRPr lang="en-IN" sz="2000" dirty="0" smtClean="0">
              <a:latin typeface="Arial Rounded MT Bold" panose="020F0704030504030204" pitchFamily="34" charset="0"/>
            </a:endParaRPr>
          </a:p>
          <a:p>
            <a:r>
              <a:rPr lang="en-IN" sz="2000" dirty="0" smtClean="0">
                <a:latin typeface="Arial Rounded MT Bold" panose="020F0704030504030204" pitchFamily="34" charset="0"/>
              </a:rPr>
              <a:t>Presentation author(s)</a:t>
            </a:r>
            <a:endParaRPr lang="en-IN" sz="2000" dirty="0">
              <a:latin typeface="Arial Rounded MT Bold" panose="020F0704030504030204" pitchFamily="34" charset="0"/>
            </a:endParaRPr>
          </a:p>
          <a:p>
            <a:pPr algn="l"/>
            <a:endParaRPr lang="en-IN" sz="2000" dirty="0" smtClean="0">
              <a:latin typeface="Arial Rounded MT Bold" panose="020F0704030504030204" pitchFamily="34" charset="0"/>
            </a:endParaRPr>
          </a:p>
          <a:p>
            <a:pPr marL="342900" indent="-342900" algn="l">
              <a:buFont typeface="Arial" panose="020B0604020202020204" pitchFamily="34" charset="0"/>
              <a:buChar char="•"/>
            </a:pPr>
            <a:r>
              <a:rPr lang="en-IN" sz="2000" dirty="0" smtClean="0">
                <a:latin typeface="Arial Rounded MT Bold" panose="020F0704030504030204" pitchFamily="34" charset="0"/>
              </a:rPr>
              <a:t>CA Mohit Gupta		</a:t>
            </a:r>
            <a:r>
              <a:rPr lang="en-IN" sz="2000" dirty="0">
                <a:latin typeface="Arial Rounded MT Bold" panose="020F0704030504030204" pitchFamily="34" charset="0"/>
              </a:rPr>
              <a:t>	</a:t>
            </a:r>
            <a:r>
              <a:rPr lang="en-IN" sz="2000" dirty="0" smtClean="0">
                <a:latin typeface="Arial Rounded MT Bold" panose="020F0704030504030204" pitchFamily="34" charset="0"/>
              </a:rPr>
              <a:t>	acamohitgupta@gmail.com</a:t>
            </a:r>
          </a:p>
        </p:txBody>
      </p:sp>
    </p:spTree>
    <p:extLst>
      <p:ext uri="{BB962C8B-B14F-4D97-AF65-F5344CB8AC3E}">
        <p14:creationId xmlns:p14="http://schemas.microsoft.com/office/powerpoint/2010/main" val="3869605783"/>
      </p:ext>
    </p:extLst>
  </p:cSld>
  <p:clrMapOvr>
    <a:masterClrMapping/>
  </p:clrMapOvr>
  <mc:AlternateContent xmlns:mc="http://schemas.openxmlformats.org/markup-compatibility/2006">
    <mc:Choice xmlns:p14="http://schemas.microsoft.com/office/powerpoint/2010/main" Requires="p14">
      <p:transition p14:dur="10" advClick="0" advTm="5000"/>
    </mc:Choice>
    <mc:Fallback>
      <p:transition advClick="0" advTm="5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987155"/>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latin typeface="Arial Rounded MT Bold" panose="020F0704030504030204" pitchFamily="34" charset="0"/>
              </a:rPr>
              <a:t>Exporters questionnaire-TRM</a:t>
            </a:r>
            <a:endParaRPr lang="en-IN" sz="2800" u="sng"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838200" y="1352282"/>
            <a:ext cx="10515600" cy="4824681"/>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a:lnSpc>
                <a:spcPct val="150000"/>
              </a:lnSpc>
            </a:pPr>
            <a:r>
              <a:rPr lang="en-IN" sz="1800" dirty="0" smtClean="0">
                <a:latin typeface="Arial Rounded MT Bold" panose="020F0704030504030204" pitchFamily="34" charset="0"/>
              </a:rPr>
              <a:t>General Information – List of owners/shareholders of the company, list of factories involved in production of product</a:t>
            </a:r>
          </a:p>
          <a:p>
            <a:pPr algn="just">
              <a:lnSpc>
                <a:spcPct val="150000"/>
              </a:lnSpc>
            </a:pPr>
            <a:r>
              <a:rPr lang="en-IN" sz="1800" dirty="0" smtClean="0">
                <a:latin typeface="Arial Rounded MT Bold" panose="020F0704030504030204" pitchFamily="34" charset="0"/>
              </a:rPr>
              <a:t>Information on sales of the product under investigation in the home market and overseas</a:t>
            </a:r>
          </a:p>
          <a:p>
            <a:pPr algn="just">
              <a:lnSpc>
                <a:spcPct val="150000"/>
              </a:lnSpc>
            </a:pPr>
            <a:r>
              <a:rPr lang="en-IN" sz="1800" dirty="0" smtClean="0">
                <a:latin typeface="Arial Rounded MT Bold" panose="020F0704030504030204" pitchFamily="34" charset="0"/>
              </a:rPr>
              <a:t>Information on price structures and price arrangements</a:t>
            </a:r>
          </a:p>
          <a:p>
            <a:pPr algn="just">
              <a:lnSpc>
                <a:spcPct val="150000"/>
              </a:lnSpc>
            </a:pPr>
            <a:r>
              <a:rPr lang="en-IN" sz="1800" dirty="0" smtClean="0">
                <a:latin typeface="Arial Rounded MT Bold" panose="020F0704030504030204" pitchFamily="34" charset="0"/>
              </a:rPr>
              <a:t>Information on investments</a:t>
            </a:r>
          </a:p>
          <a:p>
            <a:pPr algn="just">
              <a:lnSpc>
                <a:spcPct val="150000"/>
              </a:lnSpc>
            </a:pPr>
            <a:r>
              <a:rPr lang="en-IN" sz="1800" dirty="0" smtClean="0">
                <a:latin typeface="Arial Rounded MT Bold" panose="020F0704030504030204" pitchFamily="34" charset="0"/>
              </a:rPr>
              <a:t>Information on accounting system and policies</a:t>
            </a:r>
          </a:p>
          <a:p>
            <a:pPr algn="just">
              <a:lnSpc>
                <a:spcPct val="150000"/>
              </a:lnSpc>
            </a:pPr>
            <a:r>
              <a:rPr lang="en-IN" sz="1800" dirty="0" smtClean="0">
                <a:latin typeface="Arial Rounded MT Bold" panose="020F0704030504030204" pitchFamily="34" charset="0"/>
              </a:rPr>
              <a:t>Information on production process</a:t>
            </a:r>
          </a:p>
          <a:p>
            <a:pPr algn="just">
              <a:lnSpc>
                <a:spcPct val="150000"/>
              </a:lnSpc>
            </a:pPr>
            <a:r>
              <a:rPr lang="en-IN" sz="1800" dirty="0" smtClean="0">
                <a:latin typeface="Arial Rounded MT Bold" panose="020F0704030504030204" pitchFamily="34" charset="0"/>
              </a:rPr>
              <a:t>Information on cost of production of the product under investigation</a:t>
            </a:r>
          </a:p>
          <a:p>
            <a:pPr marL="0" indent="0" algn="just">
              <a:lnSpc>
                <a:spcPct val="150000"/>
              </a:lnSpc>
              <a:buNone/>
            </a:pPr>
            <a:r>
              <a:rPr lang="en-IN" sz="1800" dirty="0" smtClean="0">
                <a:latin typeface="Arial Rounded MT Bold" panose="020F0704030504030204" pitchFamily="34" charset="0"/>
              </a:rPr>
              <a:t>*Information </a:t>
            </a:r>
            <a:r>
              <a:rPr lang="en-IN" sz="1800" dirty="0">
                <a:latin typeface="Arial Rounded MT Bold" panose="020F0704030504030204" pitchFamily="34" charset="0"/>
              </a:rPr>
              <a:t>above is inclusive and not exhaustive</a:t>
            </a:r>
          </a:p>
          <a:p>
            <a:pPr algn="just">
              <a:lnSpc>
                <a:spcPct val="150000"/>
              </a:lnSpc>
            </a:pPr>
            <a:endParaRPr lang="en-IN" sz="1800" dirty="0" smtClean="0">
              <a:latin typeface="Arial Rounded MT Bold" panose="020F0704030504030204" pitchFamily="34" charset="0"/>
            </a:endParaRPr>
          </a:p>
          <a:p>
            <a:pPr algn="just">
              <a:lnSpc>
                <a:spcPct val="150000"/>
              </a:lnSpc>
            </a:pPr>
            <a:endParaRPr lang="en-IN" sz="1800" dirty="0" smtClean="0">
              <a:latin typeface="Arial Rounded MT Bold" panose="020F0704030504030204" pitchFamily="34" charset="0"/>
            </a:endParaRPr>
          </a:p>
          <a:p>
            <a:pPr algn="just">
              <a:lnSpc>
                <a:spcPct val="150000"/>
              </a:lnSpc>
            </a:pPr>
            <a:endParaRPr lang="en-IN" sz="1800" dirty="0">
              <a:latin typeface="Arial Rounded MT Bold" panose="020F0704030504030204" pitchFamily="34" charset="0"/>
            </a:endParaRPr>
          </a:p>
        </p:txBody>
      </p:sp>
    </p:spTree>
    <p:extLst>
      <p:ext uri="{BB962C8B-B14F-4D97-AF65-F5344CB8AC3E}">
        <p14:creationId xmlns:p14="http://schemas.microsoft.com/office/powerpoint/2010/main" val="3599906060"/>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987155"/>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latin typeface="Arial Rounded MT Bold" panose="020F0704030504030204" pitchFamily="34" charset="0"/>
              </a:rPr>
              <a:t>Importers questionnaire-TRM</a:t>
            </a:r>
            <a:endParaRPr lang="en-IN" sz="2800" u="sng"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838200" y="1352282"/>
            <a:ext cx="10515600" cy="4824681"/>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a:lnSpc>
                <a:spcPct val="150000"/>
              </a:lnSpc>
            </a:pPr>
            <a:r>
              <a:rPr lang="en-IN" sz="1800" dirty="0" smtClean="0">
                <a:latin typeface="Arial Rounded MT Bold" panose="020F0704030504030204" pitchFamily="34" charset="0"/>
              </a:rPr>
              <a:t>General Information on the name of the company, owners and shareholders and its activities</a:t>
            </a:r>
          </a:p>
          <a:p>
            <a:pPr algn="just">
              <a:lnSpc>
                <a:spcPct val="150000"/>
              </a:lnSpc>
            </a:pPr>
            <a:r>
              <a:rPr lang="en-IN" sz="1800" dirty="0" smtClean="0">
                <a:latin typeface="Arial Rounded MT Bold" panose="020F0704030504030204" pitchFamily="34" charset="0"/>
              </a:rPr>
              <a:t>List of related companies</a:t>
            </a:r>
          </a:p>
          <a:p>
            <a:pPr algn="just">
              <a:lnSpc>
                <a:spcPct val="150000"/>
              </a:lnSpc>
            </a:pPr>
            <a:r>
              <a:rPr lang="en-IN" sz="1800" dirty="0" smtClean="0">
                <a:latin typeface="Arial Rounded MT Bold" panose="020F0704030504030204" pitchFamily="34" charset="0"/>
              </a:rPr>
              <a:t>Range of products handled by company</a:t>
            </a:r>
          </a:p>
          <a:p>
            <a:pPr algn="just">
              <a:lnSpc>
                <a:spcPct val="150000"/>
              </a:lnSpc>
            </a:pPr>
            <a:r>
              <a:rPr lang="en-IN" sz="1800" dirty="0" smtClean="0">
                <a:latin typeface="Arial Rounded MT Bold" panose="020F0704030504030204" pitchFamily="34" charset="0"/>
              </a:rPr>
              <a:t>Information relating to imports in India</a:t>
            </a:r>
          </a:p>
          <a:p>
            <a:pPr algn="just">
              <a:lnSpc>
                <a:spcPct val="150000"/>
              </a:lnSpc>
            </a:pPr>
            <a:r>
              <a:rPr lang="en-IN" sz="1800" dirty="0" smtClean="0">
                <a:latin typeface="Arial Rounded MT Bold" panose="020F0704030504030204" pitchFamily="34" charset="0"/>
              </a:rPr>
              <a:t>Financial statements of the company </a:t>
            </a:r>
          </a:p>
          <a:p>
            <a:pPr marL="0" indent="0" algn="just">
              <a:lnSpc>
                <a:spcPct val="150000"/>
              </a:lnSpc>
              <a:buNone/>
            </a:pPr>
            <a:r>
              <a:rPr lang="en-IN" sz="1800" dirty="0" smtClean="0">
                <a:latin typeface="Arial Rounded MT Bold" panose="020F0704030504030204" pitchFamily="34" charset="0"/>
              </a:rPr>
              <a:t>* Information above is inclusive and not exhaustive</a:t>
            </a:r>
          </a:p>
          <a:p>
            <a:pPr algn="just">
              <a:lnSpc>
                <a:spcPct val="150000"/>
              </a:lnSpc>
            </a:pPr>
            <a:endParaRPr lang="en-IN" sz="1600" dirty="0" smtClean="0">
              <a:latin typeface="Arial Rounded MT Bold" panose="020F0704030504030204" pitchFamily="34" charset="0"/>
            </a:endParaRPr>
          </a:p>
          <a:p>
            <a:pPr algn="just">
              <a:lnSpc>
                <a:spcPct val="150000"/>
              </a:lnSpc>
            </a:pPr>
            <a:endParaRPr lang="en-IN" sz="1600" dirty="0">
              <a:latin typeface="Arial Rounded MT Bold" panose="020F0704030504030204" pitchFamily="34" charset="0"/>
            </a:endParaRPr>
          </a:p>
        </p:txBody>
      </p:sp>
    </p:spTree>
    <p:extLst>
      <p:ext uri="{BB962C8B-B14F-4D97-AF65-F5344CB8AC3E}">
        <p14:creationId xmlns:p14="http://schemas.microsoft.com/office/powerpoint/2010/main" val="2090311590"/>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832608"/>
          </a:xfrm>
          <a:solidFill>
            <a:schemeClr val="tx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TRM – Trend since 1995</a:t>
            </a:r>
            <a:endParaRPr lang="en-IN" sz="28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1197736"/>
            <a:ext cx="10515600" cy="5383368"/>
          </a:xfrm>
          <a:solidFill>
            <a:srgbClr val="FFFFCC"/>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a:lnSpc>
                <a:spcPct val="150000"/>
              </a:lnSpc>
            </a:pPr>
            <a:r>
              <a:rPr lang="en-IN" sz="1800" dirty="0" smtClean="0">
                <a:latin typeface="Arial Rounded MT Bold" panose="020F0704030504030204" pitchFamily="34" charset="0"/>
              </a:rPr>
              <a:t>India is lead runner with more than 400 cases followed by US with more than 350 cases, EU with more than 300 cases, Argentina, Canada, China, Turkey &amp; Mexico</a:t>
            </a:r>
          </a:p>
          <a:p>
            <a:pPr algn="just">
              <a:lnSpc>
                <a:spcPct val="150000"/>
              </a:lnSpc>
            </a:pPr>
            <a:r>
              <a:rPr lang="en-IN" sz="1800" dirty="0" smtClean="0">
                <a:latin typeface="Arial Rounded MT Bold" panose="020F0704030504030204" pitchFamily="34" charset="0"/>
              </a:rPr>
              <a:t>Cases initiated against India are more than 100 </a:t>
            </a:r>
          </a:p>
          <a:p>
            <a:pPr algn="just">
              <a:lnSpc>
                <a:spcPct val="150000"/>
              </a:lnSpc>
            </a:pPr>
            <a:r>
              <a:rPr lang="en-IN" sz="1800" dirty="0" smtClean="0">
                <a:latin typeface="Arial Rounded MT Bold" panose="020F0704030504030204" pitchFamily="34" charset="0"/>
              </a:rPr>
              <a:t>India is emerging as a leader is using TRM as protection measure to protect its trade with most of the initiations against developing country</a:t>
            </a:r>
          </a:p>
          <a:p>
            <a:pPr marL="0" indent="0">
              <a:lnSpc>
                <a:spcPct val="150000"/>
              </a:lnSpc>
              <a:buNone/>
            </a:pPr>
            <a:endParaRPr lang="en-IN" sz="2000" dirty="0" smtClean="0">
              <a:latin typeface="Arial Rounded MT Bold" panose="020F0704030504030204" pitchFamily="34" charset="0"/>
            </a:endParaRPr>
          </a:p>
          <a:p>
            <a:pPr>
              <a:lnSpc>
                <a:spcPct val="150000"/>
              </a:lnSpc>
            </a:pPr>
            <a:endParaRPr lang="en-IN" sz="2000" dirty="0">
              <a:latin typeface="Arial Rounded MT Bold" panose="020F0704030504030204" pitchFamily="34" charset="0"/>
            </a:endParaRPr>
          </a:p>
        </p:txBody>
      </p:sp>
      <p:graphicFrame>
        <p:nvGraphicFramePr>
          <p:cNvPr id="30" name="Chart 29"/>
          <p:cNvGraphicFramePr/>
          <p:nvPr>
            <p:extLst/>
          </p:nvPr>
        </p:nvGraphicFramePr>
        <p:xfrm>
          <a:off x="1252025" y="3882683"/>
          <a:ext cx="9945857" cy="26984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9363986"/>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886898"/>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Role of consultants in TRM</a:t>
            </a:r>
            <a:endParaRPr lang="en-IN" sz="28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1252026"/>
            <a:ext cx="10515600" cy="4924937"/>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just">
              <a:lnSpc>
                <a:spcPct val="150000"/>
              </a:lnSpc>
            </a:pPr>
            <a:endParaRPr lang="en-IN" sz="1800" dirty="0" smtClean="0">
              <a:latin typeface="Arial Rounded MT Bold" panose="020F0704030504030204" pitchFamily="34" charset="0"/>
            </a:endParaRPr>
          </a:p>
          <a:p>
            <a:pPr algn="just">
              <a:lnSpc>
                <a:spcPct val="150000"/>
              </a:lnSpc>
            </a:pPr>
            <a:r>
              <a:rPr lang="en-IN" sz="1800" dirty="0" smtClean="0">
                <a:latin typeface="Arial Rounded MT Bold" panose="020F0704030504030204" pitchFamily="34" charset="0"/>
              </a:rPr>
              <a:t>Undertaking injury analysis to decide on the merits of an application</a:t>
            </a:r>
          </a:p>
          <a:p>
            <a:pPr algn="just">
              <a:lnSpc>
                <a:spcPct val="150000"/>
              </a:lnSpc>
            </a:pPr>
            <a:r>
              <a:rPr lang="en-IN" sz="1800" dirty="0" smtClean="0">
                <a:latin typeface="Arial Rounded MT Bold" panose="020F0704030504030204" pitchFamily="34" charset="0"/>
              </a:rPr>
              <a:t>Assisting interested parties like DI, importers, exporters in filing application, responses</a:t>
            </a:r>
          </a:p>
          <a:p>
            <a:pPr algn="just">
              <a:lnSpc>
                <a:spcPct val="150000"/>
              </a:lnSpc>
            </a:pPr>
            <a:r>
              <a:rPr lang="en-IN" sz="1800" dirty="0" smtClean="0">
                <a:latin typeface="Arial Rounded MT Bold" panose="020F0704030504030204" pitchFamily="34" charset="0"/>
              </a:rPr>
              <a:t>Representing the interested parties throughout the investigation in hearings and various submissions</a:t>
            </a:r>
          </a:p>
          <a:p>
            <a:pPr algn="just">
              <a:lnSpc>
                <a:spcPct val="150000"/>
              </a:lnSpc>
            </a:pPr>
            <a:r>
              <a:rPr lang="en-IN" sz="1800" dirty="0" smtClean="0">
                <a:latin typeface="Arial Rounded MT Bold" panose="020F0704030504030204" pitchFamily="34" charset="0"/>
              </a:rPr>
              <a:t>Assisting in data verification conducted by DGAD</a:t>
            </a:r>
          </a:p>
          <a:p>
            <a:pPr algn="just">
              <a:lnSpc>
                <a:spcPct val="150000"/>
              </a:lnSpc>
            </a:pPr>
            <a:r>
              <a:rPr lang="en-IN" sz="1800" dirty="0" smtClean="0">
                <a:latin typeface="Arial Rounded MT Bold" panose="020F0704030504030204" pitchFamily="34" charset="0"/>
              </a:rPr>
              <a:t>Assisting business owners in decision making and developing better product costing systems, product pricing</a:t>
            </a:r>
          </a:p>
          <a:p>
            <a:pPr marL="0" indent="0" algn="just">
              <a:lnSpc>
                <a:spcPct val="150000"/>
              </a:lnSpc>
              <a:buNone/>
            </a:pPr>
            <a:endParaRPr lang="en-IN" sz="1800" dirty="0" smtClean="0">
              <a:latin typeface="Arial Rounded MT Bold" panose="020F0704030504030204" pitchFamily="34" charset="0"/>
            </a:endParaRPr>
          </a:p>
          <a:p>
            <a:pPr algn="just">
              <a:lnSpc>
                <a:spcPct val="150000"/>
              </a:lnSpc>
            </a:pPr>
            <a:endParaRPr lang="en-IN" sz="1800" dirty="0" smtClean="0">
              <a:latin typeface="Arial Rounded MT Bold" panose="020F0704030504030204" pitchFamily="34" charset="0"/>
            </a:endParaRPr>
          </a:p>
          <a:p>
            <a:pPr algn="just"/>
            <a:endParaRPr lang="en-IN" sz="2000" dirty="0">
              <a:latin typeface="Arial Rounded MT Bold" panose="020F0704030504030204" pitchFamily="34" charset="0"/>
            </a:endParaRPr>
          </a:p>
          <a:p>
            <a:pPr marL="0" indent="0" algn="just">
              <a:buNone/>
            </a:pPr>
            <a:endParaRPr lang="en-IN" sz="2000" dirty="0" smtClean="0">
              <a:latin typeface="Arial Rounded MT Bold" panose="020F0704030504030204" pitchFamily="34" charset="0"/>
            </a:endParaRPr>
          </a:p>
        </p:txBody>
      </p:sp>
    </p:spTree>
    <p:extLst>
      <p:ext uri="{BB962C8B-B14F-4D97-AF65-F5344CB8AC3E}">
        <p14:creationId xmlns:p14="http://schemas.microsoft.com/office/powerpoint/2010/main" val="441443783"/>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latin typeface="Arial Rounded MT Bold" panose="020F0704030504030204" pitchFamily="34" charset="0"/>
              </a:rPr>
              <a:t>Opportunities - TRM</a:t>
            </a:r>
            <a:endParaRPr lang="en-IN" sz="2800" u="sng"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838200" y="1690690"/>
            <a:ext cx="10515600" cy="3922319"/>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a:lnSpc>
                <a:spcPct val="150000"/>
              </a:lnSpc>
            </a:pPr>
            <a:endParaRPr lang="en-IN" sz="1800" dirty="0" smtClean="0">
              <a:latin typeface="Arial Rounded MT Bold" panose="020F0704030504030204" pitchFamily="34" charset="0"/>
            </a:endParaRPr>
          </a:p>
          <a:p>
            <a:pPr algn="just">
              <a:lnSpc>
                <a:spcPct val="150000"/>
              </a:lnSpc>
            </a:pPr>
            <a:r>
              <a:rPr lang="en-IN" sz="1800" dirty="0" smtClean="0">
                <a:latin typeface="Arial Rounded MT Bold" panose="020F0704030504030204" pitchFamily="34" charset="0"/>
              </a:rPr>
              <a:t>TRM is increasingly used by India and by other countries</a:t>
            </a:r>
          </a:p>
          <a:p>
            <a:pPr algn="just">
              <a:lnSpc>
                <a:spcPct val="150000"/>
              </a:lnSpc>
            </a:pPr>
            <a:r>
              <a:rPr lang="en-IN" sz="1800" dirty="0" smtClean="0">
                <a:latin typeface="Arial Rounded MT Bold" panose="020F0704030504030204" pitchFamily="34" charset="0"/>
              </a:rPr>
              <a:t>TRM is new among the accounting &amp; legal professionals and thus the opportunity is huge</a:t>
            </a:r>
          </a:p>
          <a:p>
            <a:pPr algn="just">
              <a:lnSpc>
                <a:spcPct val="150000"/>
              </a:lnSpc>
            </a:pPr>
            <a:r>
              <a:rPr lang="en-IN" sz="1800" dirty="0" smtClean="0">
                <a:latin typeface="Arial Rounded MT Bold" panose="020F0704030504030204" pitchFamily="34" charset="0"/>
              </a:rPr>
              <a:t>TRM is highly remunerative as compared to other service area(s)</a:t>
            </a:r>
          </a:p>
          <a:p>
            <a:pPr algn="just">
              <a:lnSpc>
                <a:spcPct val="150000"/>
              </a:lnSpc>
            </a:pPr>
            <a:r>
              <a:rPr lang="en-IN" sz="1800" dirty="0" smtClean="0">
                <a:latin typeface="Arial Rounded MT Bold" panose="020F0704030504030204" pitchFamily="34" charset="0"/>
              </a:rPr>
              <a:t>TRM is currently practiced as a service line by handful of big law firms</a:t>
            </a:r>
          </a:p>
          <a:p>
            <a:pPr algn="just">
              <a:lnSpc>
                <a:spcPct val="150000"/>
              </a:lnSpc>
            </a:pPr>
            <a:r>
              <a:rPr lang="en-IN" sz="1800" dirty="0" smtClean="0">
                <a:latin typeface="Arial Rounded MT Bold" panose="020F0704030504030204" pitchFamily="34" charset="0"/>
              </a:rPr>
              <a:t>TRM rules are similar globally providing further scope to work with International players</a:t>
            </a:r>
          </a:p>
          <a:p>
            <a:pPr algn="just">
              <a:lnSpc>
                <a:spcPct val="150000"/>
              </a:lnSpc>
            </a:pPr>
            <a:endParaRPr lang="en-IN" sz="2000" dirty="0" smtClean="0">
              <a:latin typeface="Arial Rounded MT Bold" panose="020F0704030504030204" pitchFamily="34" charset="0"/>
            </a:endParaRPr>
          </a:p>
          <a:p>
            <a:pPr algn="just">
              <a:lnSpc>
                <a:spcPct val="150000"/>
              </a:lnSpc>
            </a:pPr>
            <a:endParaRPr lang="en-IN" sz="2000" dirty="0" smtClean="0">
              <a:latin typeface="Arial Rounded MT Bold" panose="020F0704030504030204" pitchFamily="34" charset="0"/>
            </a:endParaRPr>
          </a:p>
          <a:p>
            <a:pPr algn="just">
              <a:lnSpc>
                <a:spcPct val="150000"/>
              </a:lnSpc>
            </a:pPr>
            <a:endParaRPr lang="en-IN" sz="2000" dirty="0" smtClean="0">
              <a:latin typeface="Arial Rounded MT Bold" panose="020F0704030504030204" pitchFamily="34" charset="0"/>
            </a:endParaRPr>
          </a:p>
          <a:p>
            <a:pPr algn="just">
              <a:lnSpc>
                <a:spcPct val="150000"/>
              </a:lnSpc>
            </a:pPr>
            <a:endParaRPr lang="en-IN" sz="2000" dirty="0">
              <a:latin typeface="Arial Rounded MT Bold" panose="020F0704030504030204" pitchFamily="34" charset="0"/>
            </a:endParaRPr>
          </a:p>
        </p:txBody>
      </p:sp>
    </p:spTree>
    <p:extLst>
      <p:ext uri="{BB962C8B-B14F-4D97-AF65-F5344CB8AC3E}">
        <p14:creationId xmlns:p14="http://schemas.microsoft.com/office/powerpoint/2010/main" val="823008389"/>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Advantages </a:t>
            </a:r>
            <a:r>
              <a:rPr lang="en-IN" sz="2800" u="sng" smtClean="0">
                <a:solidFill>
                  <a:schemeClr val="bg1"/>
                </a:solidFill>
                <a:effectLst>
                  <a:outerShdw blurRad="38100" dist="38100" dir="2700000" algn="tl">
                    <a:srgbClr val="000000">
                      <a:alpha val="43137"/>
                    </a:srgbClr>
                  </a:outerShdw>
                </a:effectLst>
                <a:latin typeface="Arial Rounded MT Bold" panose="020F0704030504030204" pitchFamily="34" charset="0"/>
              </a:rPr>
              <a:t>of  working </a:t>
            </a:r>
            <a:r>
              <a:rPr lang="en-IN" sz="28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 TRM</a:t>
            </a:r>
            <a:endParaRPr lang="en-IN" sz="28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1690691"/>
            <a:ext cx="10515600" cy="4231808"/>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a:lnSpc>
                <a:spcPct val="150000"/>
              </a:lnSpc>
            </a:pPr>
            <a:endParaRPr lang="en-IN" sz="1800" dirty="0" smtClean="0">
              <a:latin typeface="Arial Rounded MT Bold" panose="020F0704030504030204" pitchFamily="34" charset="0"/>
            </a:endParaRPr>
          </a:p>
          <a:p>
            <a:pPr algn="just">
              <a:lnSpc>
                <a:spcPct val="150000"/>
              </a:lnSpc>
            </a:pPr>
            <a:r>
              <a:rPr lang="en-IN" sz="1800" dirty="0" smtClean="0">
                <a:latin typeface="Arial Rounded MT Bold" panose="020F0704030504030204" pitchFamily="34" charset="0"/>
              </a:rPr>
              <a:t>The nature of work requires knowledge on various aspects like business, economics, data analysis, financial and cost accounting, legal, engineering and technical.</a:t>
            </a:r>
          </a:p>
          <a:p>
            <a:pPr algn="just">
              <a:lnSpc>
                <a:spcPct val="150000"/>
              </a:lnSpc>
            </a:pPr>
            <a:r>
              <a:rPr lang="en-IN" sz="1800" dirty="0" smtClean="0">
                <a:latin typeface="Arial Rounded MT Bold" panose="020F0704030504030204" pitchFamily="34" charset="0"/>
              </a:rPr>
              <a:t>TRM gives travel opportunities across the globe</a:t>
            </a:r>
            <a:endParaRPr lang="en-IN" sz="1800" dirty="0">
              <a:latin typeface="Arial Rounded MT Bold" panose="020F0704030504030204" pitchFamily="34" charset="0"/>
            </a:endParaRPr>
          </a:p>
          <a:p>
            <a:pPr algn="just">
              <a:lnSpc>
                <a:spcPct val="150000"/>
              </a:lnSpc>
            </a:pPr>
            <a:r>
              <a:rPr lang="en-IN" sz="1800" dirty="0" smtClean="0">
                <a:latin typeface="Arial Rounded MT Bold" panose="020F0704030504030204" pitchFamily="34" charset="0"/>
              </a:rPr>
              <a:t>TRM requires interaction at the level of business owners and at highest levels in Government</a:t>
            </a:r>
          </a:p>
          <a:p>
            <a:pPr algn="just">
              <a:lnSpc>
                <a:spcPct val="150000"/>
              </a:lnSpc>
            </a:pPr>
            <a:r>
              <a:rPr lang="en-IN" sz="1800" dirty="0" smtClean="0">
                <a:latin typeface="Arial Rounded MT Bold" panose="020F0704030504030204" pitchFamily="34" charset="0"/>
              </a:rPr>
              <a:t>TRM as a work area is very dynamic and is non monotonous </a:t>
            </a:r>
          </a:p>
        </p:txBody>
      </p:sp>
    </p:spTree>
    <p:extLst>
      <p:ext uri="{BB962C8B-B14F-4D97-AF65-F5344CB8AC3E}">
        <p14:creationId xmlns:p14="http://schemas.microsoft.com/office/powerpoint/2010/main" val="437131562"/>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5159373"/>
          </a:xfrm>
        </p:spPr>
        <p:txBody>
          <a:bodyPr>
            <a:normAutofit/>
          </a:bodyPr>
          <a:lstStyle/>
          <a:p>
            <a:pPr algn="ctr"/>
            <a:r>
              <a:rPr lang="en-IN" sz="9600" dirty="0" smtClean="0">
                <a:latin typeface="Freestyle Script" panose="030804020302050B0404" pitchFamily="66" charset="0"/>
              </a:rPr>
              <a:t>Thank you </a:t>
            </a:r>
            <a:endParaRPr lang="en-IN" sz="9600" dirty="0">
              <a:latin typeface="Freestyle Script" panose="030804020302050B0404" pitchFamily="66" charset="0"/>
            </a:endParaRPr>
          </a:p>
        </p:txBody>
      </p:sp>
    </p:spTree>
    <p:extLst>
      <p:ext uri="{BB962C8B-B14F-4D97-AF65-F5344CB8AC3E}">
        <p14:creationId xmlns:p14="http://schemas.microsoft.com/office/powerpoint/2010/main" val="1709118961"/>
      </p:ext>
    </p:extLst>
  </p:cSld>
  <p:clrMapOvr>
    <a:masterClrMapping/>
  </p:clrMapOvr>
  <mc:AlternateContent xmlns:mc="http://schemas.openxmlformats.org/markup-compatibility/2006">
    <mc:Choice xmlns:p14="http://schemas.microsoft.com/office/powerpoint/2010/main" Requires="p14">
      <p:transition p14:dur="10" advClick="0" advTm="5000"/>
    </mc:Choice>
    <mc:Fallback>
      <p:transition advClick="0" advTm="5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9066"/>
            <a:ext cx="10515600" cy="768214"/>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Meaning - TRM</a:t>
            </a:r>
            <a:endParaRPr lang="en-IN" sz="28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927279"/>
            <a:ext cx="10515600" cy="5656401"/>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85000" lnSpcReduction="10000"/>
          </a:bodyPr>
          <a:lstStyle/>
          <a:p>
            <a:pPr algn="just">
              <a:lnSpc>
                <a:spcPct val="150000"/>
              </a:lnSpc>
            </a:pPr>
            <a:r>
              <a:rPr lang="en-IN" sz="1900" dirty="0" smtClean="0">
                <a:latin typeface="Arial Rounded MT Bold" panose="020F0704030504030204" pitchFamily="34" charset="0"/>
              </a:rPr>
              <a:t>TRM are the measures that Domestic </a:t>
            </a:r>
            <a:r>
              <a:rPr lang="en-IN" sz="1900" dirty="0">
                <a:latin typeface="Arial Rounded MT Bold" panose="020F0704030504030204" pitchFamily="34" charset="0"/>
              </a:rPr>
              <a:t>I</a:t>
            </a:r>
            <a:r>
              <a:rPr lang="en-IN" sz="1900" dirty="0" smtClean="0">
                <a:latin typeface="Arial Rounded MT Bold" panose="020F0704030504030204" pitchFamily="34" charset="0"/>
              </a:rPr>
              <a:t>ndustry (DI) can seek to protect its domestic market from increasing imports at uncompetitive prices from one or more countries. </a:t>
            </a:r>
          </a:p>
          <a:p>
            <a:pPr algn="just">
              <a:lnSpc>
                <a:spcPct val="150000"/>
              </a:lnSpc>
            </a:pPr>
            <a:r>
              <a:rPr lang="en-IN" sz="1900" dirty="0" smtClean="0">
                <a:latin typeface="Arial Rounded MT Bold" panose="020F0704030504030204" pitchFamily="34" charset="0"/>
              </a:rPr>
              <a:t>These measures under TRM includes Anti dumping duty (ADD), Countervailing  duty(CVD) and Safeguard duty</a:t>
            </a:r>
          </a:p>
          <a:p>
            <a:pPr algn="just">
              <a:lnSpc>
                <a:spcPct val="150000"/>
              </a:lnSpc>
            </a:pPr>
            <a:r>
              <a:rPr lang="en-IN" sz="1900" dirty="0" smtClean="0">
                <a:latin typeface="Arial Rounded MT Bold" panose="020F0704030504030204" pitchFamily="34" charset="0"/>
              </a:rPr>
              <a:t>Customs Tariff Rules (Identification, assessment &amp; collection of antidumping duty and for determination of injury), 1995 has been made by Central Government under the powers given to Central Government under Section 9A of Customs tariff act, 1975.</a:t>
            </a:r>
          </a:p>
          <a:p>
            <a:pPr algn="just">
              <a:lnSpc>
                <a:spcPct val="150000"/>
              </a:lnSpc>
            </a:pPr>
            <a:r>
              <a:rPr lang="en-IN" sz="1900" dirty="0" smtClean="0">
                <a:latin typeface="Arial Rounded MT Bold" panose="020F0704030504030204" pitchFamily="34" charset="0"/>
              </a:rPr>
              <a:t>Custom Tariff Rules (Identification, assessment &amp; collection of anti subsidy duty),1995 has been made by Central Government under powers given by section 9 of customs tariff Act, 1975</a:t>
            </a:r>
          </a:p>
          <a:p>
            <a:pPr algn="just">
              <a:lnSpc>
                <a:spcPct val="150000"/>
              </a:lnSpc>
            </a:pPr>
            <a:r>
              <a:rPr lang="en-IN" sz="1900" dirty="0" smtClean="0">
                <a:latin typeface="Arial Rounded MT Bold" panose="020F0704030504030204" pitchFamily="34" charset="0"/>
              </a:rPr>
              <a:t>Identification &amp; assessment of safeguards duty, 1997 has been made by Central Government under power conferred to it by section 8B </a:t>
            </a:r>
          </a:p>
          <a:p>
            <a:pPr algn="just">
              <a:lnSpc>
                <a:spcPct val="150000"/>
              </a:lnSpc>
            </a:pPr>
            <a:r>
              <a:rPr lang="en-IN" sz="1900" dirty="0" smtClean="0">
                <a:latin typeface="Arial Rounded MT Bold" panose="020F0704030504030204" pitchFamily="34" charset="0"/>
              </a:rPr>
              <a:t>TRM can be used by Domestic Industry if the imports are causing injury to the domestic industry</a:t>
            </a:r>
          </a:p>
          <a:p>
            <a:pPr algn="just">
              <a:lnSpc>
                <a:spcPct val="150000"/>
              </a:lnSpc>
            </a:pPr>
            <a:r>
              <a:rPr lang="en-IN" sz="1900" dirty="0" smtClean="0">
                <a:latin typeface="Arial Rounded MT Bold" panose="020F0704030504030204" pitchFamily="34" charset="0"/>
              </a:rPr>
              <a:t>Injury to DI can be classified as Volume injury and Price injury. Volume injury refers to the injury due to quantum of imports, price injury refers to the uncompetitive prices of imports</a:t>
            </a:r>
          </a:p>
        </p:txBody>
      </p:sp>
    </p:spTree>
    <p:extLst>
      <p:ext uri="{BB962C8B-B14F-4D97-AF65-F5344CB8AC3E}">
        <p14:creationId xmlns:p14="http://schemas.microsoft.com/office/powerpoint/2010/main" val="1620031390"/>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103065"/>
          </a:xfrm>
          <a:solidFill>
            <a:schemeClr val="tx1"/>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4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History of Trade Remedial Measures – Indian Perspective</a:t>
            </a:r>
            <a:endParaRPr lang="en-IN" sz="24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1468192"/>
            <a:ext cx="10515600" cy="4257359"/>
          </a:xfrm>
          <a:solidFill>
            <a:srgbClr val="FFFFCC"/>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70000" lnSpcReduction="20000"/>
          </a:bodyPr>
          <a:lstStyle/>
          <a:p>
            <a:pPr algn="just">
              <a:lnSpc>
                <a:spcPct val="170000"/>
              </a:lnSpc>
            </a:pPr>
            <a:r>
              <a:rPr lang="en-IN" sz="2300" dirty="0" smtClean="0">
                <a:latin typeface="Arial Rounded MT Bold" panose="020F0704030504030204" pitchFamily="34" charset="0"/>
              </a:rPr>
              <a:t>Trade remedial measures (TRM) as they exists today originates from Geneva Agreements on Tariffs and Trade under World Trade Organization(WTO), an organization established in 1995, and is a forum to negotiate agreements to regulate international trade with 160 members globally including  India. </a:t>
            </a:r>
          </a:p>
          <a:p>
            <a:pPr algn="just">
              <a:lnSpc>
                <a:spcPct val="170000"/>
              </a:lnSpc>
            </a:pPr>
            <a:r>
              <a:rPr lang="en-IN" sz="2300" dirty="0" smtClean="0">
                <a:latin typeface="Arial Rounded MT Bold" panose="020F0704030504030204" pitchFamily="34" charset="0"/>
              </a:rPr>
              <a:t>TRM as they exists today were introduced in India in 1995 with the amendment of Customs Tariff Act, 1975 to include sections 9, 9A, 9B &amp; 9C.</a:t>
            </a:r>
          </a:p>
          <a:p>
            <a:pPr algn="just">
              <a:lnSpc>
                <a:spcPct val="170000"/>
              </a:lnSpc>
            </a:pPr>
            <a:r>
              <a:rPr lang="en-IN" sz="2300" dirty="0" smtClean="0">
                <a:latin typeface="Arial Rounded MT Bold" panose="020F0704030504030204" pitchFamily="34" charset="0"/>
              </a:rPr>
              <a:t>Section 9 – Provision for Anti subsidy or countervailing duty</a:t>
            </a:r>
          </a:p>
          <a:p>
            <a:pPr algn="just">
              <a:lnSpc>
                <a:spcPct val="170000"/>
              </a:lnSpc>
            </a:pPr>
            <a:r>
              <a:rPr lang="en-IN" sz="2300" dirty="0" smtClean="0">
                <a:latin typeface="Arial Rounded MT Bold" panose="020F0704030504030204" pitchFamily="34" charset="0"/>
              </a:rPr>
              <a:t>Section 9A- Provision for Anti dumping duty</a:t>
            </a:r>
          </a:p>
          <a:p>
            <a:pPr algn="just">
              <a:lnSpc>
                <a:spcPct val="170000"/>
              </a:lnSpc>
            </a:pPr>
            <a:r>
              <a:rPr lang="en-IN" sz="2300" dirty="0" smtClean="0">
                <a:latin typeface="Arial Rounded MT Bold" panose="020F0704030504030204" pitchFamily="34" charset="0"/>
              </a:rPr>
              <a:t>Section 9B – Provision where ADD/CVD not applicable</a:t>
            </a:r>
          </a:p>
          <a:p>
            <a:pPr algn="just">
              <a:lnSpc>
                <a:spcPct val="170000"/>
              </a:lnSpc>
            </a:pPr>
            <a:r>
              <a:rPr lang="en-IN" sz="2300" dirty="0" smtClean="0">
                <a:latin typeface="Arial Rounded MT Bold" panose="020F0704030504030204" pitchFamily="34" charset="0"/>
              </a:rPr>
              <a:t>Section 9C- Provision for appeal against the duty to Tribunal  .</a:t>
            </a:r>
          </a:p>
          <a:p>
            <a:pPr>
              <a:lnSpc>
                <a:spcPct val="150000"/>
              </a:lnSpc>
            </a:pPr>
            <a:endParaRPr lang="en-IN" sz="2000" dirty="0" smtClean="0">
              <a:latin typeface="Trebuchet MS" panose="020B0603020202020204" pitchFamily="34" charset="0"/>
            </a:endParaRPr>
          </a:p>
          <a:p>
            <a:endParaRPr lang="en-IN" sz="2000" dirty="0">
              <a:latin typeface="Trebuchet MS" panose="020B0603020202020204" pitchFamily="34" charset="0"/>
            </a:endParaRPr>
          </a:p>
        </p:txBody>
      </p:sp>
    </p:spTree>
    <p:extLst>
      <p:ext uri="{BB962C8B-B14F-4D97-AF65-F5344CB8AC3E}">
        <p14:creationId xmlns:p14="http://schemas.microsoft.com/office/powerpoint/2010/main" val="4117392242"/>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108073"/>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36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TRM – ADD, CVD, Safeguards</a:t>
            </a:r>
            <a:endParaRPr lang="en-IN" sz="36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7990693"/>
              </p:ext>
            </p:extLst>
          </p:nvPr>
        </p:nvGraphicFramePr>
        <p:xfrm>
          <a:off x="838200" y="1465017"/>
          <a:ext cx="10515600" cy="5212080"/>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3505200"/>
                <a:gridCol w="3505200"/>
                <a:gridCol w="3505200"/>
              </a:tblGrid>
              <a:tr h="349983">
                <a:tc>
                  <a:txBody>
                    <a:bodyPr/>
                    <a:lstStyle/>
                    <a:p>
                      <a:pPr algn="ctr"/>
                      <a:r>
                        <a:rPr lang="en-IN" dirty="0" smtClean="0">
                          <a:solidFill>
                            <a:schemeClr val="tx1"/>
                          </a:solidFill>
                          <a:latin typeface="Arial Rounded MT Bold" panose="020F0704030504030204" pitchFamily="34" charset="0"/>
                        </a:rPr>
                        <a:t>ADD</a:t>
                      </a:r>
                      <a:endParaRPr lang="en-IN" dirty="0">
                        <a:solidFill>
                          <a:schemeClr val="tx1"/>
                        </a:solidFill>
                        <a:latin typeface="Arial Rounded MT Bold" panose="020F0704030504030204" pitchFamily="34" charset="0"/>
                      </a:endParaRPr>
                    </a:p>
                  </a:txBody>
                  <a:tcPr>
                    <a:solidFill>
                      <a:srgbClr val="FFFFCC"/>
                    </a:solidFill>
                  </a:tcPr>
                </a:tc>
                <a:tc>
                  <a:txBody>
                    <a:bodyPr/>
                    <a:lstStyle/>
                    <a:p>
                      <a:pPr algn="ctr"/>
                      <a:r>
                        <a:rPr lang="en-IN" dirty="0" smtClean="0">
                          <a:solidFill>
                            <a:schemeClr val="tx1"/>
                          </a:solidFill>
                          <a:latin typeface="Arial Rounded MT Bold" panose="020F0704030504030204" pitchFamily="34" charset="0"/>
                        </a:rPr>
                        <a:t>CVD</a:t>
                      </a:r>
                      <a:endParaRPr lang="en-IN" dirty="0">
                        <a:solidFill>
                          <a:schemeClr val="tx1"/>
                        </a:solidFill>
                        <a:latin typeface="Arial Rounded MT Bold" panose="020F0704030504030204" pitchFamily="34" charset="0"/>
                      </a:endParaRPr>
                    </a:p>
                  </a:txBody>
                  <a:tcPr>
                    <a:solidFill>
                      <a:srgbClr val="FFFFCC"/>
                    </a:solidFill>
                  </a:tcPr>
                </a:tc>
                <a:tc>
                  <a:txBody>
                    <a:bodyPr/>
                    <a:lstStyle/>
                    <a:p>
                      <a:pPr algn="ctr"/>
                      <a:r>
                        <a:rPr lang="en-IN" dirty="0" smtClean="0">
                          <a:solidFill>
                            <a:schemeClr val="tx1"/>
                          </a:solidFill>
                          <a:latin typeface="Arial Rounded MT Bold" panose="020F0704030504030204" pitchFamily="34" charset="0"/>
                        </a:rPr>
                        <a:t>Safeguards</a:t>
                      </a:r>
                      <a:endParaRPr lang="en-IN" dirty="0">
                        <a:solidFill>
                          <a:schemeClr val="tx1"/>
                        </a:solidFill>
                        <a:latin typeface="Arial Rounded MT Bold" panose="020F0704030504030204" pitchFamily="34" charset="0"/>
                      </a:endParaRPr>
                    </a:p>
                  </a:txBody>
                  <a:tcPr>
                    <a:solidFill>
                      <a:srgbClr val="FFFFCC"/>
                    </a:solidFill>
                  </a:tcPr>
                </a:tc>
              </a:tr>
              <a:tr h="874957">
                <a:tc>
                  <a:txBody>
                    <a:bodyPr/>
                    <a:lstStyle/>
                    <a:p>
                      <a:pPr algn="l"/>
                      <a:r>
                        <a:rPr lang="en-IN" dirty="0" smtClean="0">
                          <a:solidFill>
                            <a:schemeClr val="tx1"/>
                          </a:solidFill>
                          <a:latin typeface="Arial Rounded MT Bold" panose="020F0704030504030204" pitchFamily="34" charset="0"/>
                        </a:rPr>
                        <a:t>Existence</a:t>
                      </a:r>
                      <a:r>
                        <a:rPr lang="en-IN" baseline="0" dirty="0" smtClean="0">
                          <a:solidFill>
                            <a:schemeClr val="tx1"/>
                          </a:solidFill>
                          <a:latin typeface="Arial Rounded MT Bold" panose="020F0704030504030204" pitchFamily="34" charset="0"/>
                        </a:rPr>
                        <a:t> of price injury or volume injury or both </a:t>
                      </a:r>
                      <a:endParaRPr lang="en-IN" dirty="0">
                        <a:solidFill>
                          <a:schemeClr val="tx1"/>
                        </a:solidFill>
                        <a:latin typeface="Arial Rounded MT Bold" panose="020F0704030504030204" pitchFamily="34" charset="0"/>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Existence</a:t>
                      </a:r>
                      <a:r>
                        <a:rPr lang="en-IN" baseline="0" dirty="0" smtClean="0">
                          <a:solidFill>
                            <a:schemeClr val="tx1"/>
                          </a:solidFill>
                          <a:latin typeface="Arial Rounded MT Bold" panose="020F0704030504030204" pitchFamily="34" charset="0"/>
                        </a:rPr>
                        <a:t> of price injury or volume injury or both </a:t>
                      </a:r>
                      <a:endParaRPr lang="en-IN" dirty="0" smtClean="0">
                        <a:solidFill>
                          <a:schemeClr val="tx1"/>
                        </a:solidFill>
                        <a:latin typeface="Arial Rounded MT Bold" panose="020F0704030504030204" pitchFamily="34" charset="0"/>
                      </a:endParaRPr>
                    </a:p>
                    <a:p>
                      <a:pPr algn="l"/>
                      <a:endParaRPr lang="en-IN" dirty="0">
                        <a:solidFill>
                          <a:schemeClr val="tx1"/>
                        </a:solidFill>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Existence</a:t>
                      </a:r>
                      <a:r>
                        <a:rPr lang="en-IN" baseline="0" dirty="0" smtClean="0">
                          <a:solidFill>
                            <a:schemeClr val="tx1"/>
                          </a:solidFill>
                          <a:latin typeface="Arial Rounded MT Bold" panose="020F0704030504030204" pitchFamily="34" charset="0"/>
                        </a:rPr>
                        <a:t> of both price injury &amp; volume injury</a:t>
                      </a:r>
                      <a:endParaRPr lang="en-IN" dirty="0" smtClean="0">
                        <a:solidFill>
                          <a:schemeClr val="tx1"/>
                        </a:solidFill>
                        <a:latin typeface="Arial Rounded MT Bold" panose="020F0704030504030204" pitchFamily="34" charset="0"/>
                      </a:endParaRPr>
                    </a:p>
                    <a:p>
                      <a:pPr algn="l"/>
                      <a:endParaRPr lang="en-IN" dirty="0">
                        <a:solidFill>
                          <a:schemeClr val="tx1"/>
                        </a:solidFill>
                      </a:endParaRPr>
                    </a:p>
                  </a:txBody>
                  <a:tcPr>
                    <a:solidFill>
                      <a:srgbClr val="FFFFCC"/>
                    </a:solidFill>
                  </a:tcPr>
                </a:tc>
              </a:tr>
              <a:tr h="1399931">
                <a:tc>
                  <a:txBody>
                    <a:bodyPr/>
                    <a:lstStyle/>
                    <a:p>
                      <a:pPr algn="l"/>
                      <a:r>
                        <a:rPr lang="en-IN" dirty="0" smtClean="0">
                          <a:solidFill>
                            <a:schemeClr val="tx1"/>
                          </a:solidFill>
                          <a:latin typeface="Arial Rounded MT Bold" panose="020F0704030504030204" pitchFamily="34" charset="0"/>
                        </a:rPr>
                        <a:t>DI</a:t>
                      </a:r>
                      <a:r>
                        <a:rPr lang="en-IN" baseline="0" dirty="0" smtClean="0">
                          <a:solidFill>
                            <a:schemeClr val="tx1"/>
                          </a:solidFill>
                          <a:latin typeface="Arial Rounded MT Bold" panose="020F0704030504030204" pitchFamily="34" charset="0"/>
                        </a:rPr>
                        <a:t> performance should show a deteriorating performance of its economic parameters/threat of injury </a:t>
                      </a:r>
                      <a:endParaRPr lang="en-IN" dirty="0">
                        <a:solidFill>
                          <a:schemeClr val="tx1"/>
                        </a:solidFill>
                        <a:latin typeface="Arial Rounded MT Bold" panose="020F0704030504030204" pitchFamily="34" charset="0"/>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DI</a:t>
                      </a:r>
                      <a:r>
                        <a:rPr lang="en-IN" baseline="0" dirty="0" smtClean="0">
                          <a:solidFill>
                            <a:schemeClr val="tx1"/>
                          </a:solidFill>
                          <a:latin typeface="Arial Rounded MT Bold" panose="020F0704030504030204" pitchFamily="34" charset="0"/>
                        </a:rPr>
                        <a:t> performance should show a deteriorating performance of its economic parameters/threat of injury</a:t>
                      </a:r>
                      <a:endParaRPr lang="en-IN" dirty="0">
                        <a:solidFill>
                          <a:schemeClr val="tx1"/>
                        </a:solidFill>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DI</a:t>
                      </a:r>
                      <a:r>
                        <a:rPr lang="en-IN" baseline="0" dirty="0" smtClean="0">
                          <a:solidFill>
                            <a:schemeClr val="tx1"/>
                          </a:solidFill>
                          <a:latin typeface="Arial Rounded MT Bold" panose="020F0704030504030204" pitchFamily="34" charset="0"/>
                        </a:rPr>
                        <a:t> performance should show a situation where protection if not given would result in serious implications on its operations. </a:t>
                      </a:r>
                      <a:endParaRPr lang="en-IN" dirty="0" smtClean="0">
                        <a:solidFill>
                          <a:schemeClr val="tx1"/>
                        </a:solidFill>
                        <a:latin typeface="Arial Rounded MT Bold" panose="020F0704030504030204" pitchFamily="34" charset="0"/>
                      </a:endParaRPr>
                    </a:p>
                    <a:p>
                      <a:pPr algn="l"/>
                      <a:endParaRPr lang="en-IN" dirty="0">
                        <a:solidFill>
                          <a:schemeClr val="tx1"/>
                        </a:solidFill>
                      </a:endParaRPr>
                    </a:p>
                  </a:txBody>
                  <a:tcPr>
                    <a:solidFill>
                      <a:srgbClr val="FFFFCC"/>
                    </a:solidFill>
                  </a:tcPr>
                </a:tc>
              </a:tr>
              <a:tr h="874957">
                <a:tc>
                  <a:txBody>
                    <a:bodyPr/>
                    <a:lstStyle/>
                    <a:p>
                      <a:pPr algn="l"/>
                      <a:r>
                        <a:rPr lang="en-IN" dirty="0" smtClean="0">
                          <a:solidFill>
                            <a:schemeClr val="tx1"/>
                          </a:solidFill>
                          <a:latin typeface="Arial Rounded MT Bold" panose="020F0704030504030204" pitchFamily="34" charset="0"/>
                        </a:rPr>
                        <a:t>Long term measure – Levied for 5 years</a:t>
                      </a:r>
                      <a:endParaRPr lang="en-IN" dirty="0">
                        <a:solidFill>
                          <a:schemeClr val="tx1"/>
                        </a:solidFill>
                        <a:latin typeface="Arial Rounded MT Bold" panose="020F0704030504030204" pitchFamily="34" charset="0"/>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Long term measure – Levied for 5 years</a:t>
                      </a:r>
                    </a:p>
                    <a:p>
                      <a:pPr algn="l"/>
                      <a:endParaRPr lang="en-IN" dirty="0">
                        <a:solidFill>
                          <a:schemeClr val="tx1"/>
                        </a:solidFill>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Short term measure – Levied for 6</a:t>
                      </a:r>
                      <a:r>
                        <a:rPr lang="en-IN" baseline="0" dirty="0" smtClean="0">
                          <a:solidFill>
                            <a:schemeClr val="tx1"/>
                          </a:solidFill>
                          <a:latin typeface="Arial Rounded MT Bold" panose="020F0704030504030204" pitchFamily="34" charset="0"/>
                        </a:rPr>
                        <a:t> months to 1 year</a:t>
                      </a:r>
                      <a:endParaRPr lang="en-IN" dirty="0" smtClean="0">
                        <a:solidFill>
                          <a:schemeClr val="tx1"/>
                        </a:solidFill>
                        <a:latin typeface="Arial Rounded MT Bold" panose="020F0704030504030204" pitchFamily="34" charset="0"/>
                      </a:endParaRPr>
                    </a:p>
                    <a:p>
                      <a:pPr algn="l"/>
                      <a:endParaRPr lang="en-IN" dirty="0">
                        <a:solidFill>
                          <a:schemeClr val="tx1"/>
                        </a:solidFill>
                      </a:endParaRPr>
                    </a:p>
                  </a:txBody>
                  <a:tcPr>
                    <a:solidFill>
                      <a:srgbClr val="FFFFCC"/>
                    </a:solidFill>
                  </a:tcPr>
                </a:tc>
              </a:tr>
              <a:tr h="349983">
                <a:tc>
                  <a:txBody>
                    <a:bodyPr/>
                    <a:lstStyle/>
                    <a:p>
                      <a:pPr algn="l"/>
                      <a:r>
                        <a:rPr lang="en-IN" dirty="0" smtClean="0">
                          <a:solidFill>
                            <a:schemeClr val="tx1"/>
                          </a:solidFill>
                          <a:latin typeface="Arial Rounded MT Bold" panose="020F0704030504030204" pitchFamily="34" charset="0"/>
                        </a:rPr>
                        <a:t>Most</a:t>
                      </a:r>
                      <a:r>
                        <a:rPr lang="en-IN" baseline="0" dirty="0" smtClean="0">
                          <a:solidFill>
                            <a:schemeClr val="tx1"/>
                          </a:solidFill>
                          <a:latin typeface="Arial Rounded MT Bold" panose="020F0704030504030204" pitchFamily="34" charset="0"/>
                        </a:rPr>
                        <a:t> aggressively used</a:t>
                      </a:r>
                      <a:endParaRPr lang="en-IN" dirty="0">
                        <a:solidFill>
                          <a:schemeClr val="tx1"/>
                        </a:solidFill>
                        <a:latin typeface="Arial Rounded MT Bold" panose="020F0704030504030204" pitchFamily="34" charset="0"/>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Not</a:t>
                      </a:r>
                      <a:r>
                        <a:rPr lang="en-IN" baseline="0" dirty="0" smtClean="0">
                          <a:solidFill>
                            <a:schemeClr val="tx1"/>
                          </a:solidFill>
                          <a:latin typeface="Arial Rounded MT Bold" panose="020F0704030504030204" pitchFamily="34" charset="0"/>
                        </a:rPr>
                        <a:t> aggressively used </a:t>
                      </a:r>
                      <a:endParaRPr lang="en-IN" dirty="0">
                        <a:solidFill>
                          <a:schemeClr val="tx1"/>
                        </a:solidFill>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Rarely</a:t>
                      </a:r>
                      <a:r>
                        <a:rPr lang="en-IN" baseline="0" dirty="0" smtClean="0">
                          <a:solidFill>
                            <a:schemeClr val="tx1"/>
                          </a:solidFill>
                          <a:latin typeface="Arial Rounded MT Bold" panose="020F0704030504030204" pitchFamily="34" charset="0"/>
                        </a:rPr>
                        <a:t> used</a:t>
                      </a:r>
                      <a:endParaRPr lang="en-IN" dirty="0" smtClean="0">
                        <a:solidFill>
                          <a:schemeClr val="tx1"/>
                        </a:solidFill>
                        <a:latin typeface="Arial Rounded MT Bold" panose="020F0704030504030204" pitchFamily="34" charset="0"/>
                      </a:endParaRPr>
                    </a:p>
                  </a:txBody>
                  <a:tcPr>
                    <a:solidFill>
                      <a:srgbClr val="FFFFCC"/>
                    </a:solidFill>
                  </a:tcPr>
                </a:tc>
              </a:tr>
              <a:tr h="874957">
                <a:tc>
                  <a:txBody>
                    <a:bodyPr/>
                    <a:lstStyle/>
                    <a:p>
                      <a:pPr algn="l"/>
                      <a:r>
                        <a:rPr lang="en-IN" dirty="0" smtClean="0">
                          <a:solidFill>
                            <a:schemeClr val="tx1"/>
                          </a:solidFill>
                          <a:latin typeface="Arial Rounded MT Bold" panose="020F0704030504030204" pitchFamily="34" charset="0"/>
                        </a:rPr>
                        <a:t>Duty is lower of Injury</a:t>
                      </a:r>
                      <a:r>
                        <a:rPr lang="en-IN" baseline="0" dirty="0" smtClean="0">
                          <a:solidFill>
                            <a:schemeClr val="tx1"/>
                          </a:solidFill>
                          <a:latin typeface="Arial Rounded MT Bold" panose="020F0704030504030204" pitchFamily="34" charset="0"/>
                        </a:rPr>
                        <a:t> margin (IM) and Dumping margin (DM)</a:t>
                      </a:r>
                      <a:endParaRPr lang="en-IN" dirty="0">
                        <a:solidFill>
                          <a:schemeClr val="tx1"/>
                        </a:solidFill>
                        <a:latin typeface="Arial Rounded MT Bold" panose="020F0704030504030204" pitchFamily="34" charset="0"/>
                      </a:endParaRPr>
                    </a:p>
                  </a:txBody>
                  <a:tcPr>
                    <a:solidFill>
                      <a:srgbClr val="FFFFCC"/>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IN" dirty="0" smtClean="0">
                          <a:solidFill>
                            <a:schemeClr val="tx1"/>
                          </a:solidFill>
                          <a:latin typeface="Arial Rounded MT Bold" panose="020F0704030504030204" pitchFamily="34" charset="0"/>
                        </a:rPr>
                        <a:t>Duty is lower of Injury</a:t>
                      </a:r>
                      <a:r>
                        <a:rPr lang="en-IN" baseline="0" dirty="0" smtClean="0">
                          <a:solidFill>
                            <a:schemeClr val="tx1"/>
                          </a:solidFill>
                          <a:latin typeface="Arial Rounded MT Bold" panose="020F0704030504030204" pitchFamily="34" charset="0"/>
                        </a:rPr>
                        <a:t> margin (IM) and subsidy margin (SM)</a:t>
                      </a:r>
                      <a:endParaRPr lang="en-IN" dirty="0" smtClean="0">
                        <a:solidFill>
                          <a:schemeClr val="tx1"/>
                        </a:solidFill>
                        <a:latin typeface="Arial Rounded MT Bold" panose="020F0704030504030204" pitchFamily="34" charset="0"/>
                      </a:endParaRPr>
                    </a:p>
                    <a:p>
                      <a:pPr marL="0" marR="0" indent="0" algn="l" defTabSz="914377" rtl="0" eaLnBrk="1" fontAlgn="auto" latinLnBrk="0" hangingPunct="1">
                        <a:lnSpc>
                          <a:spcPct val="100000"/>
                        </a:lnSpc>
                        <a:spcBef>
                          <a:spcPts val="0"/>
                        </a:spcBef>
                        <a:spcAft>
                          <a:spcPts val="0"/>
                        </a:spcAft>
                        <a:buClrTx/>
                        <a:buSzTx/>
                        <a:buFontTx/>
                        <a:buNone/>
                        <a:tabLst/>
                        <a:defRPr/>
                      </a:pPr>
                      <a:endParaRPr lang="en-IN" dirty="0">
                        <a:solidFill>
                          <a:schemeClr val="tx1"/>
                        </a:solidFill>
                      </a:endParaRPr>
                    </a:p>
                  </a:txBody>
                  <a:tcPr>
                    <a:solidFill>
                      <a:srgbClr val="FFFFCC"/>
                    </a:solidFill>
                  </a:tcPr>
                </a:tc>
                <a:tc>
                  <a:txBody>
                    <a:bodyPr/>
                    <a:lstStyle/>
                    <a:p>
                      <a:pPr algn="l"/>
                      <a:r>
                        <a:rPr lang="en-IN" dirty="0" smtClean="0">
                          <a:solidFill>
                            <a:schemeClr val="tx1"/>
                          </a:solidFill>
                          <a:latin typeface="Arial Rounded MT Bold" panose="020F0704030504030204" pitchFamily="34" charset="0"/>
                        </a:rPr>
                        <a:t>Duty is calculated on Injury</a:t>
                      </a:r>
                      <a:r>
                        <a:rPr lang="en-IN" baseline="0" dirty="0" smtClean="0">
                          <a:solidFill>
                            <a:schemeClr val="tx1"/>
                          </a:solidFill>
                          <a:latin typeface="Arial Rounded MT Bold" panose="020F0704030504030204" pitchFamily="34" charset="0"/>
                        </a:rPr>
                        <a:t> margin with varied options</a:t>
                      </a:r>
                      <a:endParaRPr lang="en-IN" dirty="0">
                        <a:solidFill>
                          <a:schemeClr val="tx1"/>
                        </a:solidFill>
                        <a:latin typeface="Arial Rounded MT Bold" panose="020F0704030504030204" pitchFamily="34" charset="0"/>
                      </a:endParaRPr>
                    </a:p>
                  </a:txBody>
                  <a:tcPr>
                    <a:solidFill>
                      <a:srgbClr val="FFFFCC"/>
                    </a:solidFill>
                  </a:tcPr>
                </a:tc>
              </a:tr>
            </a:tbl>
          </a:graphicData>
        </a:graphic>
      </p:graphicFrame>
    </p:spTree>
    <p:extLst>
      <p:ext uri="{BB962C8B-B14F-4D97-AF65-F5344CB8AC3E}">
        <p14:creationId xmlns:p14="http://schemas.microsoft.com/office/powerpoint/2010/main" val="808914205"/>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32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Directorate General of Anti dumping(DGAD) -TRM</a:t>
            </a:r>
            <a:endParaRPr lang="en-IN" sz="32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1690690"/>
            <a:ext cx="10515600" cy="4486273"/>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20000"/>
          </a:bodyPr>
          <a:lstStyle/>
          <a:p>
            <a:pPr algn="just">
              <a:lnSpc>
                <a:spcPct val="150000"/>
              </a:lnSpc>
            </a:pPr>
            <a:r>
              <a:rPr lang="en-IN" sz="1900" dirty="0" smtClean="0">
                <a:latin typeface="Arial Rounded MT Bold" panose="020F0704030504030204" pitchFamily="34" charset="0"/>
              </a:rPr>
              <a:t>DGAD is a quasi judicial authority independent authority that initiates, investigates and recommends the duty under TRM on an application being made by DI</a:t>
            </a:r>
          </a:p>
          <a:p>
            <a:pPr algn="just">
              <a:lnSpc>
                <a:spcPct val="150000"/>
              </a:lnSpc>
            </a:pPr>
            <a:r>
              <a:rPr lang="en-IN" sz="1900" dirty="0" smtClean="0">
                <a:latin typeface="Arial Rounded MT Bold" panose="020F0704030504030204" pitchFamily="34" charset="0"/>
              </a:rPr>
              <a:t>DGAD is headed by a senior IAS officer also called Designated Authority with a team  of various Investigating Officers(IO) and Costing Officers(CO).</a:t>
            </a:r>
          </a:p>
          <a:p>
            <a:pPr algn="just">
              <a:lnSpc>
                <a:spcPct val="150000"/>
              </a:lnSpc>
            </a:pPr>
            <a:r>
              <a:rPr lang="en-IN" sz="1900" dirty="0" smtClean="0">
                <a:latin typeface="Arial Rounded MT Bold" panose="020F0704030504030204" pitchFamily="34" charset="0"/>
              </a:rPr>
              <a:t>IO investigates the legal aspects of the case, whereas CO looks into the data &amp; financial information submitted by interested parties </a:t>
            </a:r>
          </a:p>
          <a:p>
            <a:pPr algn="just">
              <a:lnSpc>
                <a:spcPct val="150000"/>
              </a:lnSpc>
            </a:pPr>
            <a:r>
              <a:rPr lang="en-IN" sz="1900" dirty="0" smtClean="0">
                <a:latin typeface="Arial Rounded MT Bold" panose="020F0704030504030204" pitchFamily="34" charset="0"/>
              </a:rPr>
              <a:t>Each case is assigned to one IO and one CO. </a:t>
            </a:r>
          </a:p>
          <a:p>
            <a:pPr algn="just">
              <a:lnSpc>
                <a:spcPct val="150000"/>
              </a:lnSpc>
            </a:pPr>
            <a:r>
              <a:rPr lang="en-IN" sz="1900" dirty="0" smtClean="0">
                <a:latin typeface="Arial Rounded MT Bold" panose="020F0704030504030204" pitchFamily="34" charset="0"/>
              </a:rPr>
              <a:t>Any IO/CO may be looking after more than one case at a time</a:t>
            </a:r>
          </a:p>
          <a:p>
            <a:pPr algn="just">
              <a:lnSpc>
                <a:spcPct val="150000"/>
              </a:lnSpc>
            </a:pPr>
            <a:endParaRPr lang="en-IN" sz="1900" dirty="0">
              <a:latin typeface="Arial Rounded MT Bold" panose="020F0704030504030204" pitchFamily="34" charset="0"/>
            </a:endParaRPr>
          </a:p>
          <a:p>
            <a:pPr marL="0" indent="0">
              <a:buNone/>
            </a:pPr>
            <a:r>
              <a:rPr lang="en-IN" sz="1900" dirty="0" smtClean="0">
                <a:latin typeface="Arial Rounded MT Bold" panose="020F0704030504030204" pitchFamily="34" charset="0"/>
              </a:rPr>
              <a:t>*Interested parties include DI, Importers, exporters, users/foreign government</a:t>
            </a:r>
          </a:p>
          <a:p>
            <a:endParaRPr lang="en-IN" sz="2000" dirty="0">
              <a:latin typeface="Arial Rounded MT Bold" panose="020F0704030504030204" pitchFamily="34" charset="0"/>
            </a:endParaRPr>
          </a:p>
        </p:txBody>
      </p:sp>
    </p:spTree>
    <p:extLst>
      <p:ext uri="{BB962C8B-B14F-4D97-AF65-F5344CB8AC3E}">
        <p14:creationId xmlns:p14="http://schemas.microsoft.com/office/powerpoint/2010/main" val="4126808049"/>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50" y="158754"/>
            <a:ext cx="10604500" cy="575342"/>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algn="ctr"/>
            <a:r>
              <a:rPr lang="en-IN" dirty="0" smtClean="0"/>
              <a:t>	</a:t>
            </a:r>
            <a:r>
              <a:rPr lang="en-IN" sz="3600" dirty="0" smtClean="0">
                <a:latin typeface="Arial Rounded MT Bold" panose="020F0704030504030204" pitchFamily="34" charset="0"/>
              </a:rPr>
              <a:t> </a:t>
            </a:r>
            <a:r>
              <a:rPr lang="en-IN" sz="36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Process &amp; Practices - TRM</a:t>
            </a:r>
            <a:r>
              <a:rPr lang="en-IN" dirty="0" smtClean="0">
                <a:solidFill>
                  <a:schemeClr val="bg1"/>
                </a:solidFill>
                <a:effectLst>
                  <a:outerShdw blurRad="38100" dist="38100" dir="2700000" algn="tl">
                    <a:srgbClr val="000000">
                      <a:alpha val="43137"/>
                    </a:srgbClr>
                  </a:outerShdw>
                </a:effectLst>
                <a:latin typeface="Freestyle Script" panose="030804020302050B0404" pitchFamily="66" charset="0"/>
              </a:rPr>
              <a:t> </a:t>
            </a:r>
            <a:endParaRPr lang="en-IN" dirty="0">
              <a:solidFill>
                <a:schemeClr val="bg1"/>
              </a:solidFill>
              <a:effectLst>
                <a:outerShdw blurRad="38100" dist="38100" dir="2700000" algn="tl">
                  <a:srgbClr val="000000">
                    <a:alpha val="43137"/>
                  </a:srgbClr>
                </a:outerShdw>
              </a:effectLst>
              <a:latin typeface="Freestyle Script" panose="030804020302050B0404" pitchFamily="66" charset="0"/>
            </a:endParaRPr>
          </a:p>
        </p:txBody>
      </p:sp>
      <p:sp>
        <p:nvSpPr>
          <p:cNvPr id="3" name="Content Placeholder 2"/>
          <p:cNvSpPr>
            <a:spLocks noGrp="1"/>
          </p:cNvSpPr>
          <p:nvPr>
            <p:ph idx="1"/>
          </p:nvPr>
        </p:nvSpPr>
        <p:spPr>
          <a:xfrm>
            <a:off x="793750" y="734096"/>
            <a:ext cx="10604500" cy="6014434"/>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just">
              <a:lnSpc>
                <a:spcPct val="150000"/>
              </a:lnSpc>
            </a:pPr>
            <a:r>
              <a:rPr lang="en-IN" sz="1800" dirty="0" smtClean="0">
                <a:latin typeface="Arial Rounded MT Bold" panose="020F0704030504030204" pitchFamily="34" charset="0"/>
              </a:rPr>
              <a:t>Application – Application Format is prescribed by DGAD and the application should be filed in the format as prescribed</a:t>
            </a:r>
          </a:p>
          <a:p>
            <a:pPr algn="just">
              <a:lnSpc>
                <a:spcPct val="150000"/>
              </a:lnSpc>
            </a:pPr>
            <a:r>
              <a:rPr lang="en-IN" sz="1800" dirty="0" smtClean="0">
                <a:latin typeface="Arial Rounded MT Bold" panose="020F0704030504030204" pitchFamily="34" charset="0"/>
              </a:rPr>
              <a:t>Initiation – Initiation means that DGAD shall undertake investigation and conclude the case for which an application is filed. DGAD initiates the case once it is satisfied with the merits. There is no time limit on the initiation of the case</a:t>
            </a:r>
          </a:p>
          <a:p>
            <a:pPr algn="just">
              <a:lnSpc>
                <a:spcPct val="150000"/>
              </a:lnSpc>
            </a:pPr>
            <a:r>
              <a:rPr lang="en-IN" sz="1800" dirty="0" smtClean="0">
                <a:latin typeface="Arial Rounded MT Bold" panose="020F0704030504030204" pitchFamily="34" charset="0"/>
              </a:rPr>
              <a:t>Interested Parties are intimated by DGAD to cooperate in investigation. Interested parties may file a response as prescribed in the exporter questionnaire/importers questionnaire within 40 days from the date of initiation</a:t>
            </a:r>
          </a:p>
          <a:p>
            <a:pPr algn="just">
              <a:lnSpc>
                <a:spcPct val="150000"/>
              </a:lnSpc>
            </a:pPr>
            <a:r>
              <a:rPr lang="en-IN" sz="1800" dirty="0" smtClean="0">
                <a:latin typeface="Arial Rounded MT Bold" panose="020F0704030504030204" pitchFamily="34" charset="0"/>
              </a:rPr>
              <a:t>Oral Hearing – Oral hearing is conducted to give an opportunity to interested partied of being heard (generally 4 to 6 months post initiation)</a:t>
            </a:r>
          </a:p>
          <a:p>
            <a:pPr algn="just">
              <a:lnSpc>
                <a:spcPct val="150000"/>
              </a:lnSpc>
            </a:pPr>
            <a:r>
              <a:rPr lang="en-IN" sz="1800" dirty="0" smtClean="0">
                <a:latin typeface="Arial Rounded MT Bold" panose="020F0704030504030204" pitchFamily="34" charset="0"/>
              </a:rPr>
              <a:t>Written submission – Interested parties may shall file written submission post the hearing within the time given by DA</a:t>
            </a:r>
          </a:p>
          <a:p>
            <a:pPr algn="just">
              <a:lnSpc>
                <a:spcPct val="150000"/>
              </a:lnSpc>
            </a:pPr>
            <a:r>
              <a:rPr lang="en-IN" sz="1800" dirty="0" smtClean="0">
                <a:latin typeface="Arial Rounded MT Bold" panose="020F0704030504030204" pitchFamily="34" charset="0"/>
              </a:rPr>
              <a:t>Rejoinder – Written submissions are followed by rejoinders within the time given by DA</a:t>
            </a:r>
          </a:p>
        </p:txBody>
      </p:sp>
    </p:spTree>
    <p:extLst>
      <p:ext uri="{BB962C8B-B14F-4D97-AF65-F5344CB8AC3E}">
        <p14:creationId xmlns:p14="http://schemas.microsoft.com/office/powerpoint/2010/main" val="687108452"/>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5281"/>
            <a:ext cx="10515600" cy="987154"/>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a:solidFill>
                  <a:schemeClr val="bg1"/>
                </a:solidFill>
                <a:effectLst>
                  <a:outerShdw blurRad="38100" dist="38100" dir="2700000" algn="tl">
                    <a:srgbClr val="000000">
                      <a:alpha val="43137"/>
                    </a:srgbClr>
                  </a:outerShdw>
                </a:effectLst>
                <a:latin typeface="Arial Rounded MT Bold" panose="020F0704030504030204" pitchFamily="34" charset="0"/>
              </a:rPr>
              <a:t>Process &amp; Practices - TRM</a:t>
            </a:r>
            <a:r>
              <a:rPr lang="en-IN" sz="2800" dirty="0">
                <a:solidFill>
                  <a:schemeClr val="bg1"/>
                </a:solidFill>
                <a:effectLst>
                  <a:outerShdw blurRad="38100" dist="38100" dir="2700000" algn="tl">
                    <a:srgbClr val="000000">
                      <a:alpha val="43137"/>
                    </a:srgbClr>
                  </a:outerShdw>
                </a:effectLst>
                <a:latin typeface="Freestyle Script" panose="030804020302050B0404" pitchFamily="66" charset="0"/>
              </a:rPr>
              <a:t> </a:t>
            </a:r>
            <a:endParaRPr lang="en-IN" sz="2800"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442434"/>
            <a:ext cx="10515600" cy="4719215"/>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just">
              <a:lnSpc>
                <a:spcPct val="150000"/>
              </a:lnSpc>
            </a:pPr>
            <a:r>
              <a:rPr lang="en-IN" sz="1800" dirty="0">
                <a:latin typeface="Arial Rounded MT Bold" panose="020F0704030504030204" pitchFamily="34" charset="0"/>
              </a:rPr>
              <a:t>Data Verification – The data submitted by interested parties is verified by </a:t>
            </a:r>
            <a:r>
              <a:rPr lang="en-IN" sz="1800" dirty="0" smtClean="0">
                <a:latin typeface="Arial Rounded MT Bold" panose="020F0704030504030204" pitchFamily="34" charset="0"/>
              </a:rPr>
              <a:t>DGAD, generally within 6 to 8 months from initiation</a:t>
            </a:r>
            <a:endParaRPr lang="en-IN" sz="1800" dirty="0">
              <a:latin typeface="Arial Rounded MT Bold" panose="020F0704030504030204" pitchFamily="34" charset="0"/>
            </a:endParaRPr>
          </a:p>
          <a:p>
            <a:pPr algn="just">
              <a:lnSpc>
                <a:spcPct val="150000"/>
              </a:lnSpc>
            </a:pPr>
            <a:r>
              <a:rPr lang="en-IN" sz="1800" dirty="0">
                <a:latin typeface="Arial Rounded MT Bold" panose="020F0704030504030204" pitchFamily="34" charset="0"/>
              </a:rPr>
              <a:t>Disclosure – Disclosure statement is issued to interested parties before DGAD issues its final findings. Interested parties may give their comments on the </a:t>
            </a:r>
            <a:r>
              <a:rPr lang="en-IN" sz="1800" dirty="0" smtClean="0">
                <a:latin typeface="Arial Rounded MT Bold" panose="020F0704030504030204" pitchFamily="34" charset="0"/>
              </a:rPr>
              <a:t>disclosure.</a:t>
            </a:r>
            <a:endParaRPr lang="en-IN" sz="1800" dirty="0">
              <a:latin typeface="Arial Rounded MT Bold" panose="020F0704030504030204" pitchFamily="34" charset="0"/>
            </a:endParaRPr>
          </a:p>
          <a:p>
            <a:pPr algn="just">
              <a:lnSpc>
                <a:spcPct val="150000"/>
              </a:lnSpc>
            </a:pPr>
            <a:r>
              <a:rPr lang="en-IN" sz="1800" dirty="0">
                <a:latin typeface="Arial Rounded MT Bold" panose="020F0704030504030204" pitchFamily="34" charset="0"/>
              </a:rPr>
              <a:t>Final Findings – DGAD issues final findings through a notification in official gazette of India in form of a recommendation which goes to MOF which imposes the </a:t>
            </a:r>
            <a:r>
              <a:rPr lang="en-IN" sz="1800" dirty="0" smtClean="0">
                <a:latin typeface="Arial Rounded MT Bold" panose="020F0704030504030204" pitchFamily="34" charset="0"/>
              </a:rPr>
              <a:t>duty (within 18 months post initiation)</a:t>
            </a:r>
          </a:p>
          <a:p>
            <a:pPr algn="just">
              <a:lnSpc>
                <a:spcPct val="150000"/>
              </a:lnSpc>
            </a:pPr>
            <a:r>
              <a:rPr lang="en-IN" sz="1800" dirty="0" smtClean="0">
                <a:latin typeface="Arial Rounded MT Bold" panose="020F0704030504030204" pitchFamily="34" charset="0"/>
              </a:rPr>
              <a:t>MOF imposes the duty invariably on the recommendation issued by DGAD (generally within 1 month from final findings) and customs collect the duty post its imposition</a:t>
            </a:r>
          </a:p>
          <a:p>
            <a:pPr algn="just">
              <a:lnSpc>
                <a:spcPct val="150000"/>
              </a:lnSpc>
            </a:pPr>
            <a:r>
              <a:rPr lang="en-IN" sz="1800" dirty="0" smtClean="0">
                <a:latin typeface="Arial Rounded MT Bold" panose="020F0704030504030204" pitchFamily="34" charset="0"/>
              </a:rPr>
              <a:t>The aggrieved parties can file an appeal to Tribunal against the findings issued by DGAD</a:t>
            </a:r>
          </a:p>
          <a:p>
            <a:pPr algn="just">
              <a:lnSpc>
                <a:spcPct val="150000"/>
              </a:lnSpc>
            </a:pPr>
            <a:endParaRPr lang="en-IN" sz="2000" dirty="0" smtClean="0">
              <a:latin typeface="Arial Rounded MT Bold" panose="020F0704030504030204" pitchFamily="34" charset="0"/>
            </a:endParaRPr>
          </a:p>
          <a:p>
            <a:pPr algn="just">
              <a:lnSpc>
                <a:spcPct val="150000"/>
              </a:lnSpc>
            </a:pPr>
            <a:endParaRPr lang="en-IN" sz="2000" dirty="0">
              <a:latin typeface="Arial Rounded MT Bold" panose="020F0704030504030204" pitchFamily="34" charset="0"/>
            </a:endParaRPr>
          </a:p>
          <a:p>
            <a:pPr algn="just"/>
            <a:endParaRPr lang="en-IN" sz="2000" dirty="0"/>
          </a:p>
        </p:txBody>
      </p:sp>
    </p:spTree>
    <p:extLst>
      <p:ext uri="{BB962C8B-B14F-4D97-AF65-F5344CB8AC3E}">
        <p14:creationId xmlns:p14="http://schemas.microsoft.com/office/powerpoint/2010/main" val="2533469608"/>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8692"/>
            <a:ext cx="10515600" cy="907376"/>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8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Application requirements -TRM</a:t>
            </a:r>
            <a:endParaRPr lang="en-IN" sz="28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1056069"/>
            <a:ext cx="10515600" cy="4894566"/>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10000"/>
          </a:bodyPr>
          <a:lstStyle/>
          <a:p>
            <a:pPr>
              <a:lnSpc>
                <a:spcPct val="160000"/>
              </a:lnSpc>
            </a:pPr>
            <a:endParaRPr lang="en-IN" sz="1600" dirty="0" smtClean="0">
              <a:latin typeface="Arial Rounded MT Bold" panose="020F0704030504030204" pitchFamily="34" charset="0"/>
            </a:endParaRPr>
          </a:p>
          <a:p>
            <a:pPr>
              <a:lnSpc>
                <a:spcPct val="160000"/>
              </a:lnSpc>
            </a:pPr>
            <a:r>
              <a:rPr lang="en-IN" sz="1800" dirty="0" smtClean="0">
                <a:latin typeface="Arial Rounded MT Bold" panose="020F0704030504030204" pitchFamily="34" charset="0"/>
              </a:rPr>
              <a:t>Part I: Imported product information &amp; subject country(s) - Uses, production process, specifications, HS code, custom duty, subject country</a:t>
            </a:r>
          </a:p>
          <a:p>
            <a:pPr>
              <a:lnSpc>
                <a:spcPct val="160000"/>
              </a:lnSpc>
            </a:pPr>
            <a:r>
              <a:rPr lang="en-IN" sz="1800" dirty="0" smtClean="0">
                <a:latin typeface="Arial Rounded MT Bold" panose="020F0704030504030204" pitchFamily="34" charset="0"/>
              </a:rPr>
              <a:t>Part II: Industry Information -Name and address of petitioner and supporters</a:t>
            </a:r>
          </a:p>
          <a:p>
            <a:pPr>
              <a:lnSpc>
                <a:spcPct val="160000"/>
              </a:lnSpc>
            </a:pPr>
            <a:r>
              <a:rPr lang="en-IN" sz="1800" dirty="0" smtClean="0">
                <a:latin typeface="Arial Rounded MT Bold" panose="020F0704030504030204" pitchFamily="34" charset="0"/>
              </a:rPr>
              <a:t>Part III: Evidence of dumping</a:t>
            </a:r>
          </a:p>
          <a:p>
            <a:pPr>
              <a:lnSpc>
                <a:spcPct val="160000"/>
              </a:lnSpc>
            </a:pPr>
            <a:r>
              <a:rPr lang="en-IN" sz="1800" dirty="0" smtClean="0">
                <a:latin typeface="Arial Rounded MT Bold" panose="020F0704030504030204" pitchFamily="34" charset="0"/>
              </a:rPr>
              <a:t>Part IV: Evidence of Volume injury &amp; price injury</a:t>
            </a:r>
          </a:p>
          <a:p>
            <a:pPr>
              <a:lnSpc>
                <a:spcPct val="160000"/>
              </a:lnSpc>
            </a:pPr>
            <a:r>
              <a:rPr lang="en-IN" sz="1800" dirty="0" smtClean="0">
                <a:latin typeface="Arial Rounded MT Bold" panose="020F0704030504030204" pitchFamily="34" charset="0"/>
              </a:rPr>
              <a:t>Part V: Evidence of causal Link </a:t>
            </a:r>
          </a:p>
          <a:p>
            <a:pPr>
              <a:lnSpc>
                <a:spcPct val="160000"/>
              </a:lnSpc>
            </a:pPr>
            <a:r>
              <a:rPr lang="en-IN" sz="1800" dirty="0" smtClean="0">
                <a:latin typeface="Arial Rounded MT Bold" panose="020F0704030504030204" pitchFamily="34" charset="0"/>
              </a:rPr>
              <a:t>Part VI: Costing information of petitioner(s) </a:t>
            </a:r>
          </a:p>
          <a:p>
            <a:pPr marL="0" indent="0">
              <a:lnSpc>
                <a:spcPct val="160000"/>
              </a:lnSpc>
              <a:buNone/>
            </a:pPr>
            <a:r>
              <a:rPr lang="en-IN" sz="1800" dirty="0" smtClean="0">
                <a:latin typeface="Arial Rounded MT Bold" panose="020F0704030504030204" pitchFamily="34" charset="0"/>
              </a:rPr>
              <a:t>* Application is more like a project report and the information that goes as annexures with the application is fairly complex for industry to file it on its own</a:t>
            </a:r>
          </a:p>
          <a:p>
            <a:endParaRPr lang="en-IN" dirty="0" smtClean="0">
              <a:latin typeface="Arial Rounded MT Bold" panose="020F0704030504030204" pitchFamily="34" charset="0"/>
            </a:endParaRPr>
          </a:p>
          <a:p>
            <a:endParaRPr lang="en-IN" dirty="0">
              <a:latin typeface="Trebuchet MS" panose="020B0603020202020204" pitchFamily="34" charset="0"/>
            </a:endParaRPr>
          </a:p>
        </p:txBody>
      </p:sp>
    </p:spTree>
    <p:extLst>
      <p:ext uri="{BB962C8B-B14F-4D97-AF65-F5344CB8AC3E}">
        <p14:creationId xmlns:p14="http://schemas.microsoft.com/office/powerpoint/2010/main" val="312428245"/>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0428"/>
            <a:ext cx="10515600" cy="755335"/>
          </a:xfr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ctr"/>
            <a:r>
              <a:rPr lang="en-IN" sz="2400" u="sng"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Application requirements - TRM</a:t>
            </a:r>
            <a:endParaRPr lang="en-IN" sz="2400" u="sng"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
        <p:nvSpPr>
          <p:cNvPr id="3" name="Content Placeholder 2"/>
          <p:cNvSpPr>
            <a:spLocks noGrp="1"/>
          </p:cNvSpPr>
          <p:nvPr>
            <p:ph idx="1"/>
          </p:nvPr>
        </p:nvSpPr>
        <p:spPr>
          <a:xfrm>
            <a:off x="838200" y="875764"/>
            <a:ext cx="10515600" cy="5328088"/>
          </a:xfrm>
          <a:solidFill>
            <a:srgbClr val="FF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nSpc>
                <a:spcPct val="160000"/>
              </a:lnSpc>
            </a:pPr>
            <a:r>
              <a:rPr lang="en-IN" sz="1600" dirty="0">
                <a:latin typeface="Arial Rounded MT Bold" panose="020F0704030504030204" pitchFamily="34" charset="0"/>
              </a:rPr>
              <a:t>Annexures to the application</a:t>
            </a:r>
          </a:p>
          <a:p>
            <a:pPr>
              <a:lnSpc>
                <a:spcPct val="160000"/>
              </a:lnSpc>
              <a:buFont typeface="Courier New" panose="02070309020205020404" pitchFamily="49" charset="0"/>
              <a:buChar char="o"/>
            </a:pPr>
            <a:r>
              <a:rPr lang="en-IN" sz="1600" dirty="0">
                <a:latin typeface="Arial Rounded MT Bold" panose="020F0704030504030204" pitchFamily="34" charset="0"/>
              </a:rPr>
              <a:t>Import statement </a:t>
            </a:r>
          </a:p>
          <a:p>
            <a:pPr>
              <a:lnSpc>
                <a:spcPct val="160000"/>
              </a:lnSpc>
              <a:buFont typeface="Courier New" panose="02070309020205020404" pitchFamily="49" charset="0"/>
              <a:buChar char="o"/>
            </a:pPr>
            <a:r>
              <a:rPr lang="en-IN" sz="1600" dirty="0">
                <a:latin typeface="Arial Rounded MT Bold" panose="020F0704030504030204" pitchFamily="34" charset="0"/>
              </a:rPr>
              <a:t>List of users, exporters &amp; importers of the product</a:t>
            </a:r>
          </a:p>
          <a:p>
            <a:pPr>
              <a:lnSpc>
                <a:spcPct val="160000"/>
              </a:lnSpc>
              <a:buFont typeface="Courier New" panose="02070309020205020404" pitchFamily="49" charset="0"/>
              <a:buChar char="o"/>
            </a:pPr>
            <a:r>
              <a:rPr lang="en-IN" sz="1600" dirty="0">
                <a:latin typeface="Arial Rounded MT Bold" panose="020F0704030504030204" pitchFamily="34" charset="0"/>
              </a:rPr>
              <a:t>Standing showing the petitioners and the supporters</a:t>
            </a:r>
          </a:p>
          <a:p>
            <a:pPr>
              <a:lnSpc>
                <a:spcPct val="160000"/>
              </a:lnSpc>
              <a:buFont typeface="Courier New" panose="02070309020205020404" pitchFamily="49" charset="0"/>
              <a:buChar char="o"/>
            </a:pPr>
            <a:r>
              <a:rPr lang="en-IN" sz="1600" dirty="0" smtClean="0">
                <a:latin typeface="Arial Rounded MT Bold" panose="020F0704030504030204" pitchFamily="34" charset="0"/>
              </a:rPr>
              <a:t>Performa </a:t>
            </a:r>
            <a:r>
              <a:rPr lang="en-IN" sz="1600" dirty="0">
                <a:latin typeface="Arial Rounded MT Bold" panose="020F0704030504030204" pitchFamily="34" charset="0"/>
              </a:rPr>
              <a:t>IVA Part I showing the imports in absolute terms, in % terms, demand, market share for last 4 years</a:t>
            </a:r>
          </a:p>
          <a:p>
            <a:pPr>
              <a:lnSpc>
                <a:spcPct val="160000"/>
              </a:lnSpc>
              <a:buFont typeface="Courier New" panose="02070309020205020404" pitchFamily="49" charset="0"/>
              <a:buChar char="o"/>
            </a:pPr>
            <a:r>
              <a:rPr lang="en-IN" sz="1600" dirty="0" smtClean="0">
                <a:latin typeface="Arial Rounded MT Bold" panose="020F0704030504030204" pitchFamily="34" charset="0"/>
              </a:rPr>
              <a:t>Performa </a:t>
            </a:r>
            <a:r>
              <a:rPr lang="en-IN" sz="1600" dirty="0">
                <a:latin typeface="Arial Rounded MT Bold" panose="020F0704030504030204" pitchFamily="34" charset="0"/>
              </a:rPr>
              <a:t>IVA Part II showing the volume and profitability economic parameters of DI for last 4 years </a:t>
            </a:r>
          </a:p>
          <a:p>
            <a:pPr>
              <a:lnSpc>
                <a:spcPct val="160000"/>
              </a:lnSpc>
              <a:buFont typeface="Courier New" panose="02070309020205020404" pitchFamily="49" charset="0"/>
              <a:buChar char="o"/>
            </a:pPr>
            <a:r>
              <a:rPr lang="en-IN" sz="1600" dirty="0">
                <a:latin typeface="Arial Rounded MT Bold" panose="020F0704030504030204" pitchFamily="34" charset="0"/>
              </a:rPr>
              <a:t>Performa IVB showing the difference between DI prices and Landed price of imports</a:t>
            </a:r>
          </a:p>
          <a:p>
            <a:pPr>
              <a:lnSpc>
                <a:spcPct val="160000"/>
              </a:lnSpc>
              <a:buFont typeface="Courier New" panose="02070309020205020404" pitchFamily="49" charset="0"/>
              <a:buChar char="o"/>
            </a:pPr>
            <a:r>
              <a:rPr lang="en-IN" sz="1600" dirty="0">
                <a:latin typeface="Arial Rounded MT Bold" panose="020F0704030504030204" pitchFamily="34" charset="0"/>
              </a:rPr>
              <a:t>Costing information of DI for 4 years</a:t>
            </a:r>
          </a:p>
          <a:p>
            <a:pPr>
              <a:lnSpc>
                <a:spcPct val="160000"/>
              </a:lnSpc>
              <a:buFont typeface="Courier New" panose="02070309020205020404" pitchFamily="49" charset="0"/>
              <a:buChar char="o"/>
            </a:pPr>
            <a:r>
              <a:rPr lang="en-IN" sz="1600" dirty="0">
                <a:latin typeface="Arial Rounded MT Bold" panose="020F0704030504030204" pitchFamily="34" charset="0"/>
              </a:rPr>
              <a:t>Dumping margin and evidences to net export price calculation</a:t>
            </a:r>
          </a:p>
          <a:p>
            <a:endParaRPr lang="en-IN" sz="1800" dirty="0"/>
          </a:p>
        </p:txBody>
      </p:sp>
    </p:spTree>
    <p:extLst>
      <p:ext uri="{BB962C8B-B14F-4D97-AF65-F5344CB8AC3E}">
        <p14:creationId xmlns:p14="http://schemas.microsoft.com/office/powerpoint/2010/main" val="1711848722"/>
      </p:ext>
    </p:extLst>
  </p:cSld>
  <p:clrMapOvr>
    <a:masterClrMapping/>
  </p:clrMapOvr>
  <mc:AlternateContent xmlns:mc="http://schemas.openxmlformats.org/markup-compatibility/2006">
    <mc:Choice xmlns:p14="http://schemas.microsoft.com/office/powerpoint/2010/main" Requires="p14">
      <p:transition p14:dur="10" advClick="0" advTm="20000"/>
    </mc:Choice>
    <mc:Fallback>
      <p:transition advClick="0" advTm="2000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866</TotalTime>
  <Words>1474</Words>
  <Application>Microsoft Office PowerPoint</Application>
  <PresentationFormat>Widescreen</PresentationFormat>
  <Paragraphs>130</Paragraphs>
  <Slides>16</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16</vt:i4>
      </vt:variant>
      <vt:variant>
        <vt:lpstr>Custom Shows</vt:lpstr>
      </vt:variant>
      <vt:variant>
        <vt:i4>1</vt:i4>
      </vt:variant>
    </vt:vector>
  </HeadingPairs>
  <TitlesOfParts>
    <vt:vector size="25" baseType="lpstr">
      <vt:lpstr>Arial</vt:lpstr>
      <vt:lpstr>Arial Rounded MT Bold</vt:lpstr>
      <vt:lpstr>Calibri</vt:lpstr>
      <vt:lpstr>Calibri Light</vt:lpstr>
      <vt:lpstr>Courier New</vt:lpstr>
      <vt:lpstr>Freestyle Script</vt:lpstr>
      <vt:lpstr>Trebuchet MS</vt:lpstr>
      <vt:lpstr>Office Theme</vt:lpstr>
      <vt:lpstr>Trade Remedial Measures (History, Rules &amp; Practice, Career opportunities)</vt:lpstr>
      <vt:lpstr>Meaning - TRM</vt:lpstr>
      <vt:lpstr>History of Trade Remedial Measures – Indian Perspective</vt:lpstr>
      <vt:lpstr>TRM – ADD, CVD, Safeguards</vt:lpstr>
      <vt:lpstr>Directorate General of Anti dumping(DGAD) -TRM</vt:lpstr>
      <vt:lpstr>  Process &amp; Practices - TRM </vt:lpstr>
      <vt:lpstr>Process &amp; Practices - TRM </vt:lpstr>
      <vt:lpstr>Application requirements -TRM</vt:lpstr>
      <vt:lpstr>Application requirements - TRM</vt:lpstr>
      <vt:lpstr>Exporters questionnaire-TRM</vt:lpstr>
      <vt:lpstr>Importers questionnaire-TRM</vt:lpstr>
      <vt:lpstr>TRM – Trend since 1995</vt:lpstr>
      <vt:lpstr>Role of consultants in TRM</vt:lpstr>
      <vt:lpstr>Opportunities - TRM</vt:lpstr>
      <vt:lpstr>Advantages of  working - TRM</vt:lpstr>
      <vt:lpstr>Thank you </vt:lpstr>
      <vt:lpstr>Custom Show 1</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190</cp:revision>
  <dcterms:created xsi:type="dcterms:W3CDTF">2017-08-08T09:01:06Z</dcterms:created>
  <dcterms:modified xsi:type="dcterms:W3CDTF">2017-09-20T18:18:53Z</dcterms:modified>
</cp:coreProperties>
</file>