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3" r:id="rId3"/>
    <p:sldId id="261" r:id="rId4"/>
    <p:sldId id="260" r:id="rId5"/>
    <p:sldId id="264" r:id="rId6"/>
    <p:sldId id="265" r:id="rId7"/>
    <p:sldId id="258" r:id="rId8"/>
    <p:sldId id="266" r:id="rId9"/>
    <p:sldId id="259" r:id="rId10"/>
    <p:sldId id="267" r:id="rId11"/>
    <p:sldId id="257" r:id="rId12"/>
    <p:sldId id="269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95FC91-AD6D-4579-B902-40B977A32FC7}" type="datetimeFigureOut">
              <a:rPr lang="en-US" smtClean="0"/>
              <a:pPr/>
              <a:t>1/4/2016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C7183A-C138-4E7F-BF80-21DFC8E8BE5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5142" y="0"/>
            <a:ext cx="3668887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762000"/>
            <a:ext cx="7543800" cy="356616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Tax Planning for Salaried Individual</a:t>
            </a:r>
            <a:br>
              <a:rPr lang="en-US" sz="6000" dirty="0" smtClean="0"/>
            </a:br>
            <a:r>
              <a:rPr lang="en-US" sz="6000" dirty="0" smtClean="0"/>
              <a:t>5 Tax Saving Strategies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Sec 80 DD and Sec 80 DDB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1981200"/>
            <a:ext cx="7909560" cy="3276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u/s. 80DDB Deduction is available on</a:t>
            </a:r>
          </a:p>
          <a:p>
            <a:pPr lvl="1"/>
            <a:r>
              <a:rPr lang="en-US" dirty="0" smtClean="0"/>
              <a:t> Expenditure actually incurred by individual on himself or dependent relative for medical treatment of specified disease or ailment</a:t>
            </a:r>
          </a:p>
          <a:p>
            <a:r>
              <a:rPr lang="en-US" dirty="0" smtClean="0"/>
              <a:t>u/s. 80DD Amount of deduction will be lower of amount actually paid on medical treatment or</a:t>
            </a:r>
          </a:p>
          <a:p>
            <a:pPr lvl="1"/>
            <a:r>
              <a:rPr lang="en-US" dirty="0" smtClean="0"/>
              <a:t>Individual &lt;60 of Age – Rs.40000</a:t>
            </a:r>
          </a:p>
          <a:p>
            <a:pPr lvl="1"/>
            <a:r>
              <a:rPr lang="en-US" dirty="0" smtClean="0"/>
              <a:t>Individual &gt;60  but &lt;80 Age – Rs.60000</a:t>
            </a:r>
          </a:p>
          <a:p>
            <a:pPr lvl="1"/>
            <a:r>
              <a:rPr lang="en-US" dirty="0" smtClean="0"/>
              <a:t>Individual &gt;80 Age – Rs.80000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Tax Savings on Home Loan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Indian income tax law gives opportunity to individual investor to build wealth in the form of residential house</a:t>
            </a:r>
          </a:p>
          <a:p>
            <a:r>
              <a:rPr lang="en-US" dirty="0" smtClean="0"/>
              <a:t>An individual can  leverages tax while building his own home</a:t>
            </a:r>
          </a:p>
          <a:p>
            <a:r>
              <a:rPr lang="en-US" dirty="0" smtClean="0"/>
              <a:t>Buying House property on a home loan could cut down your tax bill significantly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Tax Savings on Home Loan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per Indian tax law, an individual is allowed to claim maximum deduction of Rs. </a:t>
            </a:r>
          </a:p>
          <a:p>
            <a:pPr lvl="1"/>
            <a:r>
              <a:rPr lang="en-US" dirty="0" smtClean="0"/>
              <a:t>2,00,000 p.a. against interest component of your Housing loan </a:t>
            </a:r>
          </a:p>
          <a:p>
            <a:pPr lvl="1"/>
            <a:r>
              <a:rPr lang="en-US" dirty="0" smtClean="0"/>
              <a:t>1,50,000 p.a. of principle paid for the housing loan against u/s. 80C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Tax Planning through 80CCG - RGESS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 Rajiv Gandhi Equity Saving Scheme (RGESS) you are allowed to invest in direct equity share or eligible MF scheme.</a:t>
            </a:r>
          </a:p>
          <a:p>
            <a:r>
              <a:rPr lang="en-US" dirty="0" smtClean="0"/>
              <a:t>Investors whose gross total income is less than Rs. 12 </a:t>
            </a:r>
            <a:r>
              <a:rPr lang="en-US" dirty="0" err="1" smtClean="0"/>
              <a:t>lakhs</a:t>
            </a:r>
            <a:r>
              <a:rPr lang="en-US" dirty="0" smtClean="0"/>
              <a:t> p.a. can invest in this scheme</a:t>
            </a:r>
          </a:p>
          <a:p>
            <a:r>
              <a:rPr lang="en-US" dirty="0" smtClean="0"/>
              <a:t>For first time investor in the equity market</a:t>
            </a:r>
          </a:p>
          <a:p>
            <a:r>
              <a:rPr lang="en-US" dirty="0" smtClean="0"/>
              <a:t>Deduction is lower of </a:t>
            </a:r>
          </a:p>
          <a:p>
            <a:pPr lvl="1"/>
            <a:r>
              <a:rPr lang="en-US" dirty="0" smtClean="0"/>
              <a:t>50% of amount invested in equity shares or</a:t>
            </a:r>
          </a:p>
          <a:p>
            <a:pPr lvl="1"/>
            <a:r>
              <a:rPr lang="en-US" dirty="0" smtClean="0"/>
              <a:t>Rs 25,000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392" y="394977"/>
            <a:ext cx="7543800" cy="1450757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Tax Planning for Salaried Individual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</a:t>
            </a:r>
            <a:r>
              <a:rPr lang="en-US" dirty="0" smtClean="0"/>
              <a:t>no. </a:t>
            </a:r>
            <a:r>
              <a:rPr lang="en-US" dirty="0"/>
              <a:t>of ways being within the purview of </a:t>
            </a:r>
            <a:r>
              <a:rPr lang="en-US" dirty="0" smtClean="0"/>
              <a:t>the Indian </a:t>
            </a:r>
            <a:r>
              <a:rPr lang="en-US" dirty="0"/>
              <a:t>income tax act for </a:t>
            </a:r>
            <a:r>
              <a:rPr lang="en-US" dirty="0" smtClean="0"/>
              <a:t>salaried individual </a:t>
            </a:r>
            <a:r>
              <a:rPr lang="en-US" dirty="0"/>
              <a:t>to save </a:t>
            </a:r>
            <a:r>
              <a:rPr lang="en-US" dirty="0" smtClean="0"/>
              <a:t>taxes.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/>
              <a:t>Lets discuss few of the most popular strategies for FY 2015-16 to save taxes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5 Tax Planning Strategies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Save Tax u/s. 80C, u/s. 80CCC and u/s. 80CCD</a:t>
            </a:r>
          </a:p>
          <a:p>
            <a:r>
              <a:rPr lang="en-US" dirty="0" smtClean="0"/>
              <a:t>Save Tax u/s. 80D – Mediclaim Policy</a:t>
            </a:r>
          </a:p>
          <a:p>
            <a:r>
              <a:rPr lang="en-US" dirty="0" smtClean="0"/>
              <a:t>Save Tax u/s. 80DD and u/s. 80DDB</a:t>
            </a:r>
          </a:p>
          <a:p>
            <a:r>
              <a:rPr lang="en-US" dirty="0" smtClean="0"/>
              <a:t>Tax Planning through Home Loan</a:t>
            </a:r>
          </a:p>
          <a:p>
            <a:r>
              <a:rPr lang="en-US" dirty="0" smtClean="0"/>
              <a:t>Tax Planning through RGESS: u/s. 80CCG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04800"/>
            <a:ext cx="7543800" cy="1450757"/>
          </a:xfrm>
        </p:spPr>
        <p:txBody>
          <a:bodyPr>
            <a:normAutofit/>
          </a:bodyPr>
          <a:lstStyle/>
          <a:p>
            <a:r>
              <a:rPr lang="en-US" sz="3900" dirty="0" smtClean="0"/>
              <a:t>U/s. 80 C, U/s. 80CCC and U/s. 80 CCD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828800"/>
            <a:ext cx="7543801" cy="4023360"/>
          </a:xfrm>
        </p:spPr>
        <p:txBody>
          <a:bodyPr>
            <a:normAutofit/>
          </a:bodyPr>
          <a:lstStyle/>
          <a:p>
            <a:r>
              <a:rPr lang="en-US" dirty="0" smtClean="0"/>
              <a:t>An individual can invest in an instrument as specified U/s. 80 C, U/s. 80CCC and U/s. 80 CCD</a:t>
            </a:r>
          </a:p>
          <a:p>
            <a:r>
              <a:rPr lang="en-US" dirty="0" smtClean="0"/>
              <a:t>Maximum Combined deduction allowed under these section is Rs.150000</a:t>
            </a:r>
          </a:p>
          <a:p>
            <a:r>
              <a:rPr lang="en-US" dirty="0" smtClean="0"/>
              <a:t>An additional investment of Rs.50000 over and above this limit is allowed, if an individual invest in NPS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900" dirty="0" smtClean="0"/>
              <a:t>U/s. 80 C, U/s. 80CCC and U/s. 80 CCD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total, an individual can claim Rs.200000 under these 3 section </a:t>
            </a:r>
          </a:p>
          <a:p>
            <a:r>
              <a:rPr lang="en-US" dirty="0" smtClean="0"/>
              <a:t>Most popular investment choices u/s. 80C is</a:t>
            </a:r>
          </a:p>
          <a:p>
            <a:pPr lvl="1"/>
            <a:r>
              <a:rPr lang="en-US" dirty="0" smtClean="0"/>
              <a:t>Equity Linked Savings Scheme (ELSS)</a:t>
            </a:r>
          </a:p>
          <a:p>
            <a:pPr lvl="1"/>
            <a:r>
              <a:rPr lang="en-US" dirty="0" smtClean="0"/>
              <a:t>Life Insurance Policies</a:t>
            </a:r>
          </a:p>
          <a:p>
            <a:pPr lvl="1"/>
            <a:r>
              <a:rPr lang="en-US" dirty="0" smtClean="0"/>
              <a:t>Public Provident Fund</a:t>
            </a:r>
          </a:p>
          <a:p>
            <a:pPr lvl="1"/>
            <a:r>
              <a:rPr lang="en-US" dirty="0" smtClean="0"/>
              <a:t>5 year tax saving Bank FD</a:t>
            </a:r>
          </a:p>
          <a:p>
            <a:pPr lvl="1"/>
            <a:r>
              <a:rPr lang="en-US" dirty="0" smtClean="0"/>
              <a:t>National Savings Scheme (NSC)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900" dirty="0" smtClean="0"/>
              <a:t>U/s. 80 C, U/s. 80CCC and U/s. 80 CCD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u/s 80CCC one can invest in a pension policy of an insurance company</a:t>
            </a:r>
          </a:p>
          <a:p>
            <a:r>
              <a:rPr lang="en-US" dirty="0" smtClean="0"/>
              <a:t>u/s 80CCD an individual can invest in National Pension Scheme (NPS)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72956"/>
            <a:ext cx="7543800" cy="1450757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Sec 80 D – Mediclaim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u/s. 80D, An individual is allowed claim deduction on expenditure if a premium is paid towards mediclaim policy for self &amp; family and mediclaim policy for parents.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u/s. 80 D – Mediclaim 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10507703"/>
              </p:ext>
            </p:extLst>
          </p:nvPr>
        </p:nvGraphicFramePr>
        <p:xfrm>
          <a:off x="914400" y="1850409"/>
          <a:ext cx="745236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090"/>
                <a:gridCol w="1863090"/>
                <a:gridCol w="1863090"/>
                <a:gridCol w="1863090"/>
              </a:tblGrid>
              <a:tr h="4142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Policy for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Age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Deduction allowed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Total deduction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allowed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67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Sel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f and Family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&lt; 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25000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50000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67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Parents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&lt;60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25000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0791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67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Sel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f and Family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&lt; 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25000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55000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67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Parents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&gt;60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25000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6727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67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Sel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f and Family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&gt; 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25000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60000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67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Parents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&gt;60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25000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6727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67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Sel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f and Family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&gt; 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30000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30000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6727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367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Sel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f and Family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&lt; 60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25000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25000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3820" marR="838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Sec 80 DD and Sec 80 DDB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u/s. 80DD Deduction is available on</a:t>
            </a:r>
          </a:p>
          <a:p>
            <a:pPr lvl="1"/>
            <a:r>
              <a:rPr lang="en-US" dirty="0" smtClean="0"/>
              <a:t>Expenditure incurred on medical treatment, training and rehabilitation of handicapped dependent relative</a:t>
            </a:r>
          </a:p>
          <a:p>
            <a:pPr lvl="1"/>
            <a:r>
              <a:rPr lang="en-US" dirty="0" smtClean="0"/>
              <a:t>Payment or deposit to specified scheme for maintenance of dependent handicapped relative.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u/s. 80DD medical expenditure can be claimed</a:t>
            </a:r>
          </a:p>
          <a:p>
            <a:pPr lvl="1"/>
            <a:r>
              <a:rPr lang="en-US" dirty="0" smtClean="0"/>
              <a:t>Where disability is 40% or more but less than 80% - fixed deduction of Rs 75,000</a:t>
            </a:r>
          </a:p>
          <a:p>
            <a:pPr lvl="1"/>
            <a:r>
              <a:rPr lang="en-US" dirty="0" smtClean="0"/>
              <a:t>Where there is severe disability (disability is 80% or more) – fixed deduction of Rs 1,25,000.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</TotalTime>
  <Words>579</Words>
  <Application>Microsoft Office PowerPoint</Application>
  <PresentationFormat>On-screen Show (4:3)</PresentationFormat>
  <Paragraphs>91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Tax Planning for Salaried Individual 5 Tax Saving Strategies</vt:lpstr>
      <vt:lpstr>Tax Planning for Salaried Individual</vt:lpstr>
      <vt:lpstr>5 Tax Planning Strategies </vt:lpstr>
      <vt:lpstr>U/s. 80 C, U/s. 80CCC and U/s. 80 CCD</vt:lpstr>
      <vt:lpstr>U/s. 80 C, U/s. 80CCC and U/s. 80 CCD</vt:lpstr>
      <vt:lpstr>U/s. 80 C, U/s. 80CCC and U/s. 80 CCD</vt:lpstr>
      <vt:lpstr>Sec 80 D – Mediclaim </vt:lpstr>
      <vt:lpstr>u/s. 80 D – Mediclaim </vt:lpstr>
      <vt:lpstr>Sec 80 DD and Sec 80 DDB</vt:lpstr>
      <vt:lpstr>Sec 80 DD and Sec 80 DDB</vt:lpstr>
      <vt:lpstr>Tax Savings on Home Loan</vt:lpstr>
      <vt:lpstr>Tax Savings on Home Loan</vt:lpstr>
      <vt:lpstr>Tax Planning through 80CCG - RGESS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 Planning for Salaried Individual – 5 Tax Saving Strategies</dc:title>
  <dc:creator>Lokesh Jain</dc:creator>
  <cp:lastModifiedBy>ANKIT</cp:lastModifiedBy>
  <cp:revision>52</cp:revision>
  <dcterms:created xsi:type="dcterms:W3CDTF">2015-10-17T17:14:07Z</dcterms:created>
  <dcterms:modified xsi:type="dcterms:W3CDTF">2016-01-04T08:48:30Z</dcterms:modified>
</cp:coreProperties>
</file>