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8"/>
  </p:notesMasterIdLst>
  <p:sldIdLst>
    <p:sldId id="256" r:id="rId2"/>
    <p:sldId id="258" r:id="rId3"/>
    <p:sldId id="260" r:id="rId4"/>
    <p:sldId id="259" r:id="rId5"/>
    <p:sldId id="261" r:id="rId6"/>
    <p:sldId id="257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5CEE8A-9F59-445B-8DA1-089186AFC014}" type="datetimeFigureOut">
              <a:rPr lang="en-US" smtClean="0"/>
              <a:t>02-Feb-19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B01293-75D2-48A2-9749-830532002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103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D279-D320-4FC1-A9F6-A3E093078A6F}" type="datetimeFigureOut">
              <a:rPr lang="en-US" smtClean="0"/>
              <a:t>02-Feb-19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9302-81FB-41E4-901D-EADAD680F98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D279-D320-4FC1-A9F6-A3E093078A6F}" type="datetimeFigureOut">
              <a:rPr lang="en-US" smtClean="0"/>
              <a:t>02-Feb-19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9302-81FB-41E4-901D-EADAD680F9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D279-D320-4FC1-A9F6-A3E093078A6F}" type="datetimeFigureOut">
              <a:rPr lang="en-US" smtClean="0"/>
              <a:t>02-Feb-19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9302-81FB-41E4-901D-EADAD680F9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D279-D320-4FC1-A9F6-A3E093078A6F}" type="datetimeFigureOut">
              <a:rPr lang="en-US" smtClean="0"/>
              <a:t>02-Feb-19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9302-81FB-41E4-901D-EADAD680F98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D279-D320-4FC1-A9F6-A3E093078A6F}" type="datetimeFigureOut">
              <a:rPr lang="en-US" smtClean="0"/>
              <a:t>02-Feb-19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9302-81FB-41E4-901D-EADAD680F9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D279-D320-4FC1-A9F6-A3E093078A6F}" type="datetimeFigureOut">
              <a:rPr lang="en-US" smtClean="0"/>
              <a:t>02-Feb-19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9302-81FB-41E4-901D-EADAD680F98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D279-D320-4FC1-A9F6-A3E093078A6F}" type="datetimeFigureOut">
              <a:rPr lang="en-US" smtClean="0"/>
              <a:t>02-Feb-19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9302-81FB-41E4-901D-EADAD680F98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D279-D320-4FC1-A9F6-A3E093078A6F}" type="datetimeFigureOut">
              <a:rPr lang="en-US" smtClean="0"/>
              <a:t>02-Feb-19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9302-81FB-41E4-901D-EADAD680F9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D279-D320-4FC1-A9F6-A3E093078A6F}" type="datetimeFigureOut">
              <a:rPr lang="en-US" smtClean="0"/>
              <a:t>02-Feb-19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9302-81FB-41E4-901D-EADAD680F9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D279-D320-4FC1-A9F6-A3E093078A6F}" type="datetimeFigureOut">
              <a:rPr lang="en-US" smtClean="0"/>
              <a:t>02-Feb-19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9302-81FB-41E4-901D-EADAD680F9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D279-D320-4FC1-A9F6-A3E093078A6F}" type="datetimeFigureOut">
              <a:rPr lang="en-US" smtClean="0"/>
              <a:t>02-Feb-19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9302-81FB-41E4-901D-EADAD680F98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61AD279-D320-4FC1-A9F6-A3E093078A6F}" type="datetimeFigureOut">
              <a:rPr lang="en-US" smtClean="0"/>
              <a:t>02-Feb-19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CC89302-81FB-41E4-901D-EADAD680F98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752600" y="4114800"/>
            <a:ext cx="5637010" cy="882119"/>
          </a:xfrm>
        </p:spPr>
        <p:txBody>
          <a:bodyPr/>
          <a:lstStyle/>
          <a:p>
            <a:pPr algn="ctr"/>
            <a:r>
              <a:rPr lang="en-US" dirty="0" smtClean="0"/>
              <a:t>Highlights / Points to remember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600200"/>
            <a:ext cx="7175351" cy="1793167"/>
          </a:xfrm>
        </p:spPr>
        <p:txBody>
          <a:bodyPr>
            <a:noAutofit/>
          </a:bodyPr>
          <a:lstStyle/>
          <a:p>
            <a:r>
              <a:rPr lang="en-US" sz="8000" dirty="0" smtClean="0"/>
              <a:t>Budget 2019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295937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Tax Savings on Salary Income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676400"/>
            <a:ext cx="6629400" cy="41910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Salary Income : Standard deduction for salaried persons has been increased to Rs.50,000 from Rs.40,000.</a:t>
            </a:r>
          </a:p>
          <a:p>
            <a:r>
              <a:rPr lang="en-US" dirty="0" smtClean="0"/>
              <a:t>Standard Deduction allows </a:t>
            </a:r>
            <a:r>
              <a:rPr lang="en-US" dirty="0"/>
              <a:t>for a flat deduction from income of a salaried individual towards expenses that would be incurred in relation to his or her employment. No proof is required for claiming standard deduction. </a:t>
            </a:r>
            <a:endParaRPr lang="en-US" dirty="0" smtClean="0"/>
          </a:p>
          <a:p>
            <a:r>
              <a:rPr lang="en-US" dirty="0" smtClean="0"/>
              <a:t>Standard Deduction is in </a:t>
            </a:r>
            <a:r>
              <a:rPr lang="en-US" dirty="0"/>
              <a:t>lieu of medical reimbursements and transport </a:t>
            </a:r>
            <a:r>
              <a:rPr lang="en-US" dirty="0" smtClean="0"/>
              <a:t>allowance. In other words, medical reimbursements(15,000) and transport allowances(19,200) are not separately deducted.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20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Tax Savings on Interest Income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62000" y="1905000"/>
            <a:ext cx="6400800" cy="3474720"/>
          </a:xfrm>
        </p:spPr>
        <p:txBody>
          <a:bodyPr>
            <a:normAutofit/>
          </a:bodyPr>
          <a:lstStyle/>
          <a:p>
            <a:r>
              <a:rPr lang="en-US" dirty="0" smtClean="0"/>
              <a:t>Exemption of Interest income received on bank deposits.</a:t>
            </a:r>
          </a:p>
          <a:p>
            <a:r>
              <a:rPr lang="en-US" dirty="0" smtClean="0"/>
              <a:t>Exemption is raised to </a:t>
            </a:r>
            <a:r>
              <a:rPr lang="en-US" dirty="0" err="1" smtClean="0"/>
              <a:t>Rs</a:t>
            </a:r>
            <a:r>
              <a:rPr lang="en-US" dirty="0" smtClean="0"/>
              <a:t>. 40,000 from </a:t>
            </a:r>
            <a:r>
              <a:rPr lang="en-US" dirty="0" err="1" smtClean="0"/>
              <a:t>Rs</a:t>
            </a:r>
            <a:r>
              <a:rPr lang="en-US" dirty="0" smtClean="0"/>
              <a:t>. 10,000.</a:t>
            </a:r>
          </a:p>
          <a:p>
            <a:r>
              <a:rPr lang="en-US" dirty="0" smtClean="0"/>
              <a:t>In other words, tax will not be deducted on interest income </a:t>
            </a:r>
            <a:r>
              <a:rPr lang="en-US" dirty="0" err="1" smtClean="0"/>
              <a:t>upto</a:t>
            </a:r>
            <a:r>
              <a:rPr lang="en-US" dirty="0" smtClean="0"/>
              <a:t> </a:t>
            </a:r>
            <a:r>
              <a:rPr lang="en-US" dirty="0" err="1" smtClean="0"/>
              <a:t>Rs</a:t>
            </a:r>
            <a:r>
              <a:rPr lang="en-US" dirty="0" smtClean="0"/>
              <a:t>. 40,000.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478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81000" y="457200"/>
            <a:ext cx="9296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Tax Savings on Rent Income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62000" y="2362200"/>
            <a:ext cx="6400800" cy="2392680"/>
          </a:xfrm>
        </p:spPr>
        <p:txBody>
          <a:bodyPr/>
          <a:lstStyle/>
          <a:p>
            <a:r>
              <a:rPr lang="en-US" dirty="0" smtClean="0"/>
              <a:t>Rental Income : No tax on notional rent income of second self-occupied residential house.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723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143000" y="381000"/>
            <a:ext cx="6512511" cy="1143000"/>
          </a:xfrm>
        </p:spPr>
        <p:txBody>
          <a:bodyPr/>
          <a:lstStyle/>
          <a:p>
            <a:r>
              <a:rPr lang="en-US" dirty="0" smtClean="0"/>
              <a:t>Other Benefits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838200" y="1828800"/>
            <a:ext cx="6400800" cy="3474720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Rs</a:t>
            </a:r>
            <a:r>
              <a:rPr lang="en-US" dirty="0" smtClean="0"/>
              <a:t>. 6,000 to farmers every year owning lands </a:t>
            </a:r>
            <a:r>
              <a:rPr lang="en-US" dirty="0" err="1" smtClean="0"/>
              <a:t>upto</a:t>
            </a:r>
            <a:r>
              <a:rPr lang="en-US" dirty="0" smtClean="0"/>
              <a:t> 2 hectares.</a:t>
            </a:r>
          </a:p>
          <a:p>
            <a:r>
              <a:rPr lang="en-US" dirty="0" err="1" smtClean="0"/>
              <a:t>Rs</a:t>
            </a:r>
            <a:r>
              <a:rPr lang="en-US" dirty="0" smtClean="0"/>
              <a:t>. 3,000 pension per month will be provided to all persons working in unorganized sector, having monthly income </a:t>
            </a:r>
            <a:r>
              <a:rPr lang="en-US" dirty="0" err="1" smtClean="0"/>
              <a:t>upto</a:t>
            </a:r>
            <a:r>
              <a:rPr lang="en-US" dirty="0" smtClean="0"/>
              <a:t> </a:t>
            </a:r>
            <a:r>
              <a:rPr lang="en-US" dirty="0" err="1" smtClean="0"/>
              <a:t>Rs</a:t>
            </a:r>
            <a:r>
              <a:rPr lang="en-US" dirty="0" smtClean="0"/>
              <a:t>. 15,000 after they complete 60 years of age.</a:t>
            </a:r>
          </a:p>
          <a:p>
            <a:r>
              <a:rPr lang="en-US" dirty="0" smtClean="0"/>
              <a:t>Composition scheme for GST for turnover </a:t>
            </a:r>
            <a:r>
              <a:rPr lang="en-US" dirty="0" err="1" smtClean="0"/>
              <a:t>upto</a:t>
            </a:r>
            <a:r>
              <a:rPr lang="en-US" dirty="0" smtClean="0"/>
              <a:t> </a:t>
            </a:r>
            <a:r>
              <a:rPr lang="en-US" dirty="0" err="1" smtClean="0"/>
              <a:t>Rs</a:t>
            </a:r>
            <a:r>
              <a:rPr lang="en-US" dirty="0" smtClean="0"/>
              <a:t>. 1.5 Crore for business (GST@1%) and </a:t>
            </a:r>
            <a:r>
              <a:rPr lang="en-US" dirty="0" err="1" smtClean="0"/>
              <a:t>upto</a:t>
            </a:r>
            <a:r>
              <a:rPr lang="en-US" dirty="0" smtClean="0"/>
              <a:t> </a:t>
            </a:r>
            <a:r>
              <a:rPr lang="en-US" dirty="0" err="1" smtClean="0"/>
              <a:t>Rs</a:t>
            </a:r>
            <a:r>
              <a:rPr lang="en-US" dirty="0" smtClean="0"/>
              <a:t>. 50 Lakhs for professionals (GST@5%).</a:t>
            </a:r>
          </a:p>
          <a:p>
            <a:r>
              <a:rPr lang="en-US" dirty="0" smtClean="0"/>
              <a:t>Complete digitization of income tax matters including filings, refunds and scrutiny without face to face meeting with income tax officers.</a:t>
            </a:r>
          </a:p>
        </p:txBody>
      </p:sp>
    </p:spTree>
    <p:extLst>
      <p:ext uri="{BB962C8B-B14F-4D97-AF65-F5344CB8AC3E}">
        <p14:creationId xmlns:p14="http://schemas.microsoft.com/office/powerpoint/2010/main" val="915794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950556269"/>
              </p:ext>
            </p:extLst>
          </p:nvPr>
        </p:nvGraphicFramePr>
        <p:xfrm>
          <a:off x="533400" y="1905000"/>
          <a:ext cx="82296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Income </a:t>
                      </a:r>
                      <a:r>
                        <a:rPr lang="en-US" dirty="0" err="1" smtClean="0"/>
                        <a:t>upto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Rs</a:t>
                      </a:r>
                      <a:r>
                        <a:rPr lang="en-US" dirty="0" smtClean="0"/>
                        <a:t>. 5</a:t>
                      </a:r>
                      <a:r>
                        <a:rPr lang="en-US" baseline="0" dirty="0" smtClean="0"/>
                        <a:t> Lakhs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Tax </a:t>
                      </a:r>
                      <a:r>
                        <a:rPr lang="en-US" baseline="0" dirty="0" smtClean="0"/>
                        <a:t> is </a:t>
                      </a:r>
                      <a:r>
                        <a:rPr lang="en-US" dirty="0" smtClean="0"/>
                        <a:t>0%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491630"/>
              </p:ext>
            </p:extLst>
          </p:nvPr>
        </p:nvGraphicFramePr>
        <p:xfrm>
          <a:off x="533400" y="2286000"/>
          <a:ext cx="8229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Once Income</a:t>
                      </a:r>
                      <a:r>
                        <a:rPr lang="en-US" baseline="0" dirty="0" smtClean="0"/>
                        <a:t> exceeds </a:t>
                      </a:r>
                      <a:r>
                        <a:rPr lang="en-US" baseline="0" dirty="0" err="1" smtClean="0"/>
                        <a:t>Rs</a:t>
                      </a:r>
                      <a:r>
                        <a:rPr lang="en-US" baseline="0" dirty="0" smtClean="0"/>
                        <a:t>. 5 Lakhs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Tax Rates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Income from 2.5 Lakhs</a:t>
                      </a:r>
                      <a:r>
                        <a:rPr lang="en-US" baseline="0" dirty="0" smtClean="0"/>
                        <a:t> to 5 Lakhs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Income from 5</a:t>
                      </a:r>
                      <a:r>
                        <a:rPr lang="en-US" baseline="0" dirty="0" smtClean="0"/>
                        <a:t> Lakhs to 10 Lakhs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Income abov</a:t>
                      </a:r>
                      <a:r>
                        <a:rPr lang="en-US" baseline="0" dirty="0" smtClean="0"/>
                        <a:t>e 10 Lakhs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225762"/>
              </p:ext>
            </p:extLst>
          </p:nvPr>
        </p:nvGraphicFramePr>
        <p:xfrm>
          <a:off x="609600" y="4191000"/>
          <a:ext cx="8229600" cy="230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Example</a:t>
                      </a:r>
                      <a:endParaRPr lang="en-US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Total Income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Particulars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5,00,000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6,50,000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8,00,000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12,00,000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Tax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42,500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72,500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1,72,500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Calculation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(5L-2.5L)*5%</a:t>
                      </a:r>
                      <a:r>
                        <a:rPr lang="en-US" baseline="0" dirty="0" smtClean="0"/>
                        <a:t> +</a:t>
                      </a:r>
                    </a:p>
                    <a:p>
                      <a:r>
                        <a:rPr lang="en-US" baseline="0" dirty="0" smtClean="0"/>
                        <a:t>(6.5L-5L)*20%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(5L-2.5L)*5%</a:t>
                      </a:r>
                      <a:r>
                        <a:rPr lang="en-US" baseline="0" dirty="0" smtClean="0"/>
                        <a:t> +</a:t>
                      </a:r>
                    </a:p>
                    <a:p>
                      <a:r>
                        <a:rPr lang="en-US" baseline="0" dirty="0" smtClean="0"/>
                        <a:t>(8L-5L)*20%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(5L-2.5L)*5%</a:t>
                      </a:r>
                      <a:r>
                        <a:rPr lang="en-US" baseline="0" dirty="0" smtClean="0"/>
                        <a:t> +</a:t>
                      </a:r>
                    </a:p>
                    <a:p>
                      <a:r>
                        <a:rPr lang="en-US" baseline="0" dirty="0" smtClean="0"/>
                        <a:t>(10L-5L)*20% +</a:t>
                      </a:r>
                    </a:p>
                    <a:p>
                      <a:r>
                        <a:rPr lang="en-US" baseline="0" dirty="0" smtClean="0"/>
                        <a:t>(12L-10L)*30%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itle 1"/>
          <p:cNvSpPr txBox="1">
            <a:spLocks/>
          </p:cNvSpPr>
          <p:nvPr/>
        </p:nvSpPr>
        <p:spPr>
          <a:xfrm>
            <a:off x="381000" y="430306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/>
              <a:t>Tax on Total Income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854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89</TotalTime>
  <Words>324</Words>
  <Application>Microsoft Office PowerPoint</Application>
  <PresentationFormat>On-screen Show (4:3)</PresentationFormat>
  <Paragraphs>49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Slipstream</vt:lpstr>
      <vt:lpstr>Budget 2019</vt:lpstr>
      <vt:lpstr>Tax Savings on Salary Income</vt:lpstr>
      <vt:lpstr>Tax Savings on Interest Income</vt:lpstr>
      <vt:lpstr>Tax Savings on Rent Income</vt:lpstr>
      <vt:lpstr>Other Benefits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Changes in Income Tax</dc:title>
  <dc:creator>Windows User</dc:creator>
  <cp:lastModifiedBy>Windows User</cp:lastModifiedBy>
  <cp:revision>8</cp:revision>
  <dcterms:created xsi:type="dcterms:W3CDTF">2019-02-02T13:16:42Z</dcterms:created>
  <dcterms:modified xsi:type="dcterms:W3CDTF">2019-02-02T14:46:05Z</dcterms:modified>
</cp:coreProperties>
</file>