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75" r:id="rId2"/>
    <p:sldId id="259" r:id="rId3"/>
    <p:sldId id="260" r:id="rId4"/>
    <p:sldId id="261" r:id="rId5"/>
    <p:sldId id="256"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7" r:id="rId20"/>
    <p:sldId id="278" r:id="rId21"/>
    <p:sldId id="279" r:id="rId22"/>
    <p:sldId id="276"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5" r:id="rId37"/>
    <p:sldId id="293"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kur Srivastava" initials="AS" lastIdx="2" clrIdx="0">
    <p:extLst>
      <p:ext uri="{19B8F6BF-5375-455C-9EA6-DF929625EA0E}">
        <p15:presenceInfo xmlns:p15="http://schemas.microsoft.com/office/powerpoint/2012/main" userId="Ankur Srivastav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67" d="100"/>
          <a:sy n="67" d="100"/>
        </p:scale>
        <p:origin x="780" y="60"/>
      </p:cViewPr>
      <p:guideLst/>
    </p:cSldViewPr>
  </p:slideViewPr>
  <p:outlineViewPr>
    <p:cViewPr>
      <p:scale>
        <a:sx n="33" d="100"/>
        <a:sy n="33" d="100"/>
      </p:scale>
      <p:origin x="0" y="-849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1-05T10:17:41.027" idx="1">
    <p:pos x="7128" y="2835"/>
    <p:text>Disclosure in Annual Report</p:text>
    <p:extLst>
      <p:ext uri="{C676402C-5697-4E1C-873F-D02D1690AC5C}">
        <p15:threadingInfo xmlns:p15="http://schemas.microsoft.com/office/powerpoint/2012/main" timeZoneBias="-330"/>
      </p:ext>
    </p:extLst>
  </p:cm>
  <p:cm authorId="1" dt="2016-01-05T10:18:03.091" idx="2">
    <p:pos x="7128" y="1935"/>
    <p:text>Annual Disclosres</p:text>
    <p:extLst>
      <p:ext uri="{C676402C-5697-4E1C-873F-D02D1690AC5C}">
        <p15:threadingInfo xmlns:p15="http://schemas.microsoft.com/office/powerpoint/2012/main" timeZoneBias="-33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B1776-624F-4A59-9360-F4FF1E16BB63}" type="datetimeFigureOut">
              <a:rPr lang="en-US" smtClean="0"/>
              <a:t>4/22/2016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D2BBF0-201C-414A-84C8-2481BB4FDC0D}" type="slidenum">
              <a:rPr lang="en-US" smtClean="0"/>
              <a:t>‹#›</a:t>
            </a:fld>
            <a:endParaRPr lang="en-US"/>
          </a:p>
        </p:txBody>
      </p:sp>
    </p:spTree>
    <p:extLst>
      <p:ext uri="{BB962C8B-B14F-4D97-AF65-F5344CB8AC3E}">
        <p14:creationId xmlns:p14="http://schemas.microsoft.com/office/powerpoint/2010/main" val="120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D2BBF0-201C-414A-84C8-2481BB4FDC0D}" type="slidenum">
              <a:rPr lang="en-US" smtClean="0"/>
              <a:t>8</a:t>
            </a:fld>
            <a:endParaRPr lang="en-US"/>
          </a:p>
        </p:txBody>
      </p:sp>
    </p:spTree>
    <p:extLst>
      <p:ext uri="{BB962C8B-B14F-4D97-AF65-F5344CB8AC3E}">
        <p14:creationId xmlns:p14="http://schemas.microsoft.com/office/powerpoint/2010/main" val="3424354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D2BBF0-201C-414A-84C8-2481BB4FDC0D}" type="slidenum">
              <a:rPr lang="en-US" smtClean="0"/>
              <a:t>22</a:t>
            </a:fld>
            <a:endParaRPr lang="en-US"/>
          </a:p>
        </p:txBody>
      </p:sp>
    </p:spTree>
    <p:extLst>
      <p:ext uri="{BB962C8B-B14F-4D97-AF65-F5344CB8AC3E}">
        <p14:creationId xmlns:p14="http://schemas.microsoft.com/office/powerpoint/2010/main" val="239709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3091855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209693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320878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418760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550B56-7B65-44A0-B893-9843322A092E}" type="datetimeFigureOut">
              <a:rPr lang="en-US" smtClean="0"/>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795806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550B56-7B65-44A0-B893-9843322A092E}" type="datetimeFigureOut">
              <a:rPr lang="en-US" smtClean="0"/>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218286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550B56-7B65-44A0-B893-9843322A092E}" type="datetimeFigureOut">
              <a:rPr lang="en-US" smtClean="0"/>
              <a:t>4/22/2016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2707629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550B56-7B65-44A0-B893-9843322A092E}" type="datetimeFigureOut">
              <a:rPr lang="en-US" smtClean="0"/>
              <a:t>4/22/2016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1101037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50B56-7B65-44A0-B893-9843322A092E}" type="datetimeFigureOut">
              <a:rPr lang="en-US" smtClean="0"/>
              <a:t>4/22/2016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1120260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50B56-7B65-44A0-B893-9843322A092E}" type="datetimeFigureOut">
              <a:rPr lang="en-US" smtClean="0"/>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4035940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50B56-7B65-44A0-B893-9843322A092E}" type="datetimeFigureOut">
              <a:rPr lang="en-US" smtClean="0"/>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394F0-F2CD-463E-91D9-2A06F0637351}" type="slidenum">
              <a:rPr lang="en-US" smtClean="0"/>
              <a:t>‹#›</a:t>
            </a:fld>
            <a:endParaRPr lang="en-US"/>
          </a:p>
        </p:txBody>
      </p:sp>
    </p:spTree>
    <p:extLst>
      <p:ext uri="{BB962C8B-B14F-4D97-AF65-F5344CB8AC3E}">
        <p14:creationId xmlns:p14="http://schemas.microsoft.com/office/powerpoint/2010/main" val="1950687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50B56-7B65-44A0-B893-9843322A092E}" type="datetimeFigureOut">
              <a:rPr lang="en-US" smtClean="0"/>
              <a:t>4/22/2016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394F0-F2CD-463E-91D9-2A06F0637351}" type="slidenum">
              <a:rPr lang="en-US" smtClean="0"/>
              <a:t>‹#›</a:t>
            </a:fld>
            <a:endParaRPr lang="en-US"/>
          </a:p>
        </p:txBody>
      </p:sp>
    </p:spTree>
    <p:extLst>
      <p:ext uri="{BB962C8B-B14F-4D97-AF65-F5344CB8AC3E}">
        <p14:creationId xmlns:p14="http://schemas.microsoft.com/office/powerpoint/2010/main" val="1991921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8490"/>
            <a:ext cx="10515600" cy="5808473"/>
          </a:xfrm>
        </p:spPr>
        <p:txBody>
          <a:bodyPr>
            <a:normAutofit fontScale="55000" lnSpcReduction="20000"/>
          </a:bodyPr>
          <a:lstStyle/>
          <a:p>
            <a:pPr marL="0" indent="0" algn="ctr">
              <a:buNone/>
            </a:pPr>
            <a:endParaRPr lang="en-US" dirty="0" smtClean="0"/>
          </a:p>
          <a:p>
            <a:pPr marL="0" indent="0" algn="ctr">
              <a:buNone/>
            </a:pPr>
            <a:endParaRPr lang="en-US" dirty="0"/>
          </a:p>
          <a:p>
            <a:pPr marL="0" indent="0" algn="just">
              <a:buNone/>
            </a:pPr>
            <a:r>
              <a:rPr lang="en-US" sz="4800" b="1" dirty="0"/>
              <a:t>SECURITIES AND EXCHANGE BOARD OF INDIA (LISTING OBLIGATIONS </a:t>
            </a:r>
            <a:r>
              <a:rPr lang="en-US" sz="4800" b="1" dirty="0" smtClean="0"/>
              <a:t>AND</a:t>
            </a:r>
            <a:r>
              <a:rPr lang="en-US" sz="4800" dirty="0"/>
              <a:t> </a:t>
            </a:r>
            <a:r>
              <a:rPr lang="en-US" sz="4800" b="1" dirty="0" smtClean="0"/>
              <a:t>DISCLOSURE REQUIREMENTS) REGULATIONS</a:t>
            </a:r>
            <a:r>
              <a:rPr lang="en-US" sz="4800" b="1" dirty="0"/>
              <a:t>, </a:t>
            </a:r>
            <a:r>
              <a:rPr lang="en-US" sz="4800" b="1" dirty="0" smtClean="0"/>
              <a:t>2015</a:t>
            </a:r>
            <a:endParaRPr lang="en-US" sz="4800" dirty="0" smtClean="0"/>
          </a:p>
          <a:p>
            <a:pPr marL="0" indent="0" algn="ctr">
              <a:buNone/>
            </a:pPr>
            <a:endParaRPr lang="en-US" sz="4800" dirty="0"/>
          </a:p>
          <a:p>
            <a:pPr marL="0" indent="0">
              <a:buNone/>
            </a:pPr>
            <a:r>
              <a:rPr lang="en-US" sz="3600" dirty="0" smtClean="0">
                <a:latin typeface="+mj-lt"/>
              </a:rPr>
              <a:t>NOTIFICATION </a:t>
            </a:r>
            <a:r>
              <a:rPr lang="en-US" sz="3600" dirty="0">
                <a:latin typeface="+mj-lt"/>
              </a:rPr>
              <a:t>dated </a:t>
            </a:r>
            <a:r>
              <a:rPr lang="en-US" sz="3600" dirty="0" smtClean="0">
                <a:latin typeface="+mj-lt"/>
              </a:rPr>
              <a:t>2</a:t>
            </a:r>
            <a:r>
              <a:rPr lang="en-US" sz="3600" baseline="30000" dirty="0" smtClean="0">
                <a:latin typeface="+mj-lt"/>
              </a:rPr>
              <a:t>nd</a:t>
            </a:r>
            <a:r>
              <a:rPr lang="en-US" sz="3600" dirty="0" smtClean="0">
                <a:latin typeface="+mj-lt"/>
              </a:rPr>
              <a:t> September</a:t>
            </a:r>
            <a:r>
              <a:rPr lang="en-US" sz="3600" dirty="0">
                <a:latin typeface="+mj-lt"/>
              </a:rPr>
              <a:t>, 2015 which shall come into force from the 90</a:t>
            </a:r>
            <a:r>
              <a:rPr lang="en-US" sz="3600" baseline="30000" dirty="0">
                <a:latin typeface="+mj-lt"/>
              </a:rPr>
              <a:t>th</a:t>
            </a:r>
            <a:r>
              <a:rPr lang="en-US" sz="3600" dirty="0">
                <a:latin typeface="+mj-lt"/>
              </a:rPr>
              <a:t> day from its publication i.e. </a:t>
            </a:r>
            <a:r>
              <a:rPr lang="en-US" sz="3600" dirty="0" err="1">
                <a:latin typeface="+mj-lt"/>
              </a:rPr>
              <a:t>w.e.f</a:t>
            </a:r>
            <a:r>
              <a:rPr lang="en-US" sz="3600" dirty="0">
                <a:latin typeface="+mj-lt"/>
              </a:rPr>
              <a:t>. 22</a:t>
            </a:r>
            <a:r>
              <a:rPr lang="en-US" sz="3600" baseline="30000" dirty="0">
                <a:latin typeface="+mj-lt"/>
              </a:rPr>
              <a:t>nd</a:t>
            </a:r>
            <a:r>
              <a:rPr lang="en-US" sz="3600" dirty="0">
                <a:latin typeface="+mj-lt"/>
              </a:rPr>
              <a:t> day of November, 2015</a:t>
            </a:r>
            <a:r>
              <a:rPr lang="en-US" sz="3600" dirty="0" smtClean="0">
                <a:latin typeface="+mj-lt"/>
              </a:rPr>
              <a:t>.</a:t>
            </a:r>
          </a:p>
          <a:p>
            <a:pPr marL="0" indent="0" algn="ctr">
              <a:buNone/>
            </a:pPr>
            <a:endParaRPr lang="en-US" sz="3600" dirty="0">
              <a:latin typeface="+mj-lt"/>
            </a:endParaRPr>
          </a:p>
          <a:p>
            <a:pPr marL="0" indent="0">
              <a:buNone/>
            </a:pPr>
            <a:r>
              <a:rPr lang="en-US" sz="3600" dirty="0" smtClean="0">
                <a:latin typeface="+mj-lt"/>
              </a:rPr>
              <a:t>Actual compliance of LODR will commence from the end of December, 2015 quarter.</a:t>
            </a:r>
            <a:endParaRPr lang="en-US" sz="3600" dirty="0">
              <a:latin typeface="+mj-lt"/>
            </a:endParaRPr>
          </a:p>
          <a:p>
            <a:pPr marL="0" indent="0" algn="ctr">
              <a:buNone/>
            </a:pPr>
            <a:endParaRPr lang="en-US" dirty="0" smtClean="0"/>
          </a:p>
          <a:p>
            <a:pPr marL="0" indent="0">
              <a:buNone/>
            </a:pPr>
            <a:endParaRPr lang="en-US" dirty="0"/>
          </a:p>
          <a:p>
            <a:pPr marL="0" indent="0" algn="r">
              <a:buNone/>
            </a:pPr>
            <a:endParaRPr lang="en-US" dirty="0" smtClean="0"/>
          </a:p>
          <a:p>
            <a:pPr marL="0" indent="0" algn="r">
              <a:buNone/>
            </a:pPr>
            <a:r>
              <a:rPr lang="en-US" sz="3600" dirty="0" smtClean="0"/>
              <a:t>CS Ankur </a:t>
            </a:r>
            <a:r>
              <a:rPr lang="en-US" sz="3600" dirty="0" smtClean="0"/>
              <a:t>Srivastava</a:t>
            </a:r>
          </a:p>
          <a:p>
            <a:pPr marL="0" indent="0" algn="r">
              <a:buNone/>
            </a:pPr>
            <a:r>
              <a:rPr lang="en-US" sz="3600" dirty="0" smtClean="0"/>
              <a:t>Ex-Chairman, Kanpur Chapter of NIRC of ICSI</a:t>
            </a:r>
            <a:endParaRPr lang="en-US" sz="3600" dirty="0" smtClean="0"/>
          </a:p>
          <a:p>
            <a:pPr marL="0" indent="0" algn="r">
              <a:buNone/>
            </a:pPr>
            <a:r>
              <a:rPr lang="en-US" sz="3600" dirty="0" smtClean="0"/>
              <a:t>Company Secretary</a:t>
            </a:r>
          </a:p>
          <a:p>
            <a:pPr marL="0" indent="0" algn="r">
              <a:buNone/>
            </a:pPr>
            <a:r>
              <a:rPr lang="en-US" sz="3600" dirty="0" err="1" smtClean="0"/>
              <a:t>Lohia</a:t>
            </a:r>
            <a:r>
              <a:rPr lang="en-US" sz="3600" dirty="0" smtClean="0"/>
              <a:t> Group</a:t>
            </a:r>
          </a:p>
          <a:p>
            <a:pPr marL="0" indent="0" algn="r">
              <a:buNone/>
            </a:pPr>
            <a:r>
              <a:rPr lang="en-US" sz="3600" dirty="0" smtClean="0"/>
              <a:t>Mobile: 9794551756; 9026777844</a:t>
            </a:r>
          </a:p>
          <a:p>
            <a:pPr marL="0" indent="0" algn="r">
              <a:buNone/>
            </a:pPr>
            <a:r>
              <a:rPr lang="en-US" sz="3600" dirty="0" smtClean="0"/>
              <a:t>Email: ankursrivastavacs5985@gmail.com</a:t>
            </a:r>
          </a:p>
        </p:txBody>
      </p:sp>
    </p:spTree>
    <p:extLst>
      <p:ext uri="{BB962C8B-B14F-4D97-AF65-F5344CB8AC3E}">
        <p14:creationId xmlns:p14="http://schemas.microsoft.com/office/powerpoint/2010/main" val="408924813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1526" y="566670"/>
            <a:ext cx="10572750" cy="5848418"/>
          </a:xfrm>
        </p:spPr>
        <p:txBody>
          <a:bodyPr>
            <a:normAutofit fontScale="70000" lnSpcReduction="20000"/>
          </a:bodyPr>
          <a:lstStyle/>
          <a:p>
            <a:pPr marL="0" indent="0" algn="ctr">
              <a:buNone/>
            </a:pPr>
            <a:r>
              <a:rPr lang="en-US" sz="3400" b="1" dirty="0">
                <a:latin typeface="+mj-lt"/>
              </a:rPr>
              <a:t>OBLIGATIONS OF LISTED ENTITY WHICH HAS LISTED ITS SPECIFIED </a:t>
            </a:r>
            <a:r>
              <a:rPr lang="en-US" sz="3400" b="1" dirty="0" smtClean="0">
                <a:latin typeface="+mj-lt"/>
              </a:rPr>
              <a:t>SECURITIES</a:t>
            </a:r>
          </a:p>
          <a:p>
            <a:pPr marL="0" indent="0" algn="ctr">
              <a:buNone/>
            </a:pPr>
            <a:r>
              <a:rPr lang="en-US" sz="2600" b="1" dirty="0" smtClean="0">
                <a:latin typeface="+mj-lt"/>
              </a:rPr>
              <a:t>(Chapter IV)</a:t>
            </a:r>
            <a:endParaRPr lang="en-US" sz="2600" b="1" dirty="0">
              <a:latin typeface="+mj-lt"/>
            </a:endParaRPr>
          </a:p>
          <a:p>
            <a:pPr marL="0" indent="0">
              <a:buNone/>
            </a:pPr>
            <a:r>
              <a:rPr lang="en-US" b="1" dirty="0" smtClean="0"/>
              <a:t>Applicability</a:t>
            </a:r>
            <a:r>
              <a:rPr lang="en-US" dirty="0" smtClean="0"/>
              <a:t>:</a:t>
            </a:r>
          </a:p>
          <a:p>
            <a:pPr marL="0" indent="0" algn="just">
              <a:buNone/>
            </a:pPr>
            <a:r>
              <a:rPr lang="en-US" dirty="0">
                <a:latin typeface="+mj-lt"/>
              </a:rPr>
              <a:t>The provisions of this chapter shall apply to a listed entity which has listed its specified securities (equity and convertible securities) on any recognised stock exchange(s) either on the main board or on SME Exchange or on institutional trading platform.</a:t>
            </a:r>
          </a:p>
          <a:p>
            <a:pPr marL="0" indent="0" algn="just">
              <a:buNone/>
            </a:pPr>
            <a:r>
              <a:rPr lang="en-US" dirty="0" smtClean="0">
                <a:latin typeface="+mj-lt"/>
              </a:rPr>
              <a:t>The </a:t>
            </a:r>
            <a:r>
              <a:rPr lang="en-US" dirty="0">
                <a:latin typeface="+mj-lt"/>
              </a:rPr>
              <a:t>compliance with the corporate governance provisions as specified in regulations </a:t>
            </a:r>
            <a:r>
              <a:rPr lang="en-US" dirty="0" smtClean="0">
                <a:latin typeface="+mj-lt"/>
              </a:rPr>
              <a:t>17 to 27 </a:t>
            </a:r>
            <a:r>
              <a:rPr lang="en-US" dirty="0">
                <a:latin typeface="+mj-lt"/>
              </a:rPr>
              <a:t>and clauses (b) to (i) of </a:t>
            </a:r>
            <a:r>
              <a:rPr lang="en-US" dirty="0" smtClean="0">
                <a:latin typeface="+mj-lt"/>
              </a:rPr>
              <a:t>regulation 46(2) and </a:t>
            </a:r>
            <a:r>
              <a:rPr lang="en-US" dirty="0">
                <a:latin typeface="+mj-lt"/>
              </a:rPr>
              <a:t>para C , D and E of Schedule V shall not apply, in respect of </a:t>
            </a:r>
            <a:r>
              <a:rPr lang="en-US" dirty="0" smtClean="0">
                <a:latin typeface="+mj-lt"/>
              </a:rPr>
              <a:t>:</a:t>
            </a:r>
            <a:endParaRPr lang="en-US" dirty="0">
              <a:latin typeface="+mj-lt"/>
            </a:endParaRPr>
          </a:p>
          <a:p>
            <a:pPr marL="0" indent="0" algn="just">
              <a:buNone/>
            </a:pPr>
            <a:r>
              <a:rPr lang="en-US" dirty="0">
                <a:latin typeface="+mj-lt"/>
              </a:rPr>
              <a:t>a) the listed entity having paid up equity share capital not exceeding </a:t>
            </a:r>
            <a:r>
              <a:rPr lang="en-US" dirty="0" err="1">
                <a:latin typeface="+mj-lt"/>
              </a:rPr>
              <a:t>Rs</a:t>
            </a:r>
            <a:r>
              <a:rPr lang="en-US" dirty="0">
                <a:latin typeface="+mj-lt"/>
              </a:rPr>
              <a:t> 10 Crores and net worth not exceeding </a:t>
            </a:r>
            <a:r>
              <a:rPr lang="en-US" dirty="0" err="1">
                <a:latin typeface="+mj-lt"/>
              </a:rPr>
              <a:t>Rs</a:t>
            </a:r>
            <a:r>
              <a:rPr lang="en-US" dirty="0">
                <a:latin typeface="+mj-lt"/>
              </a:rPr>
              <a:t> 25 </a:t>
            </a:r>
            <a:r>
              <a:rPr lang="en-US" dirty="0" err="1">
                <a:latin typeface="+mj-lt"/>
              </a:rPr>
              <a:t>Croroes</a:t>
            </a:r>
            <a:r>
              <a:rPr lang="en-US" dirty="0">
                <a:latin typeface="+mj-lt"/>
              </a:rPr>
              <a:t>, as on the last day of the previous financial year:</a:t>
            </a:r>
          </a:p>
          <a:p>
            <a:pPr marL="357188" indent="0" algn="just">
              <a:buNone/>
            </a:pPr>
            <a:r>
              <a:rPr lang="en-US" dirty="0" smtClean="0">
                <a:latin typeface="+mj-lt"/>
              </a:rPr>
              <a:t>Provided </a:t>
            </a:r>
            <a:r>
              <a:rPr lang="en-US" dirty="0">
                <a:latin typeface="+mj-lt"/>
              </a:rPr>
              <a:t>that where the provisions of the regulations specified in this regulation becomes applicable to a listed entity at a later date, such listed entity shall comply with the requirements those regulations within six months from the date on which the provisions became applicable to the listed entity.</a:t>
            </a:r>
          </a:p>
          <a:p>
            <a:pPr marL="0" indent="0" algn="just">
              <a:buNone/>
            </a:pPr>
            <a:r>
              <a:rPr lang="en-US" dirty="0">
                <a:latin typeface="+mj-lt"/>
              </a:rPr>
              <a:t>(b) the listed entity which has listed its specified securities on the SME Exchange:</a:t>
            </a:r>
          </a:p>
          <a:p>
            <a:pPr marL="0" indent="0" algn="just">
              <a:buNone/>
            </a:pPr>
            <a:r>
              <a:rPr lang="en-US" dirty="0">
                <a:latin typeface="+mj-lt"/>
              </a:rPr>
              <a:t>Provided that for other listed entities which are not companies, but body corporate or are subject to regulations under other statues, the provisions of corporate governance provisions as specified in regulation </a:t>
            </a:r>
            <a:r>
              <a:rPr lang="en-US" dirty="0" smtClean="0">
                <a:latin typeface="+mj-lt"/>
              </a:rPr>
              <a:t>17 to 27 </a:t>
            </a:r>
            <a:r>
              <a:rPr lang="en-US" dirty="0">
                <a:latin typeface="+mj-lt"/>
              </a:rPr>
              <a:t>and clauses (b) to (i) of </a:t>
            </a:r>
            <a:r>
              <a:rPr lang="en-US" dirty="0" smtClean="0">
                <a:latin typeface="+mj-lt"/>
              </a:rPr>
              <a:t>regulation 46(2</a:t>
            </a:r>
            <a:r>
              <a:rPr lang="en-US" dirty="0">
                <a:latin typeface="+mj-lt"/>
              </a:rPr>
              <a:t>) </a:t>
            </a:r>
            <a:r>
              <a:rPr lang="en-US" dirty="0" smtClean="0">
                <a:latin typeface="+mj-lt"/>
              </a:rPr>
              <a:t>and </a:t>
            </a:r>
            <a:r>
              <a:rPr lang="en-US" dirty="0">
                <a:latin typeface="+mj-lt"/>
              </a:rPr>
              <a:t>para C , D and E of Schedule V shall apply to the extent that it does not violate their respective statutes and guidelines or directives issued by the relevant </a:t>
            </a:r>
            <a:r>
              <a:rPr lang="en-US" dirty="0" smtClean="0">
                <a:latin typeface="+mj-lt"/>
              </a:rPr>
              <a:t>authorities</a:t>
            </a:r>
            <a:r>
              <a:rPr lang="en-US" dirty="0"/>
              <a:t>.</a:t>
            </a:r>
            <a:endParaRPr lang="en-US" dirty="0">
              <a:latin typeface="+mj-lt"/>
            </a:endParaRPr>
          </a:p>
        </p:txBody>
      </p:sp>
    </p:spTree>
    <p:extLst>
      <p:ext uri="{BB962C8B-B14F-4D97-AF65-F5344CB8AC3E}">
        <p14:creationId xmlns:p14="http://schemas.microsoft.com/office/powerpoint/2010/main" val="250564763"/>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5611"/>
            <a:ext cx="10515600" cy="5391352"/>
          </a:xfrm>
        </p:spPr>
        <p:txBody>
          <a:bodyPr>
            <a:normAutofit fontScale="85000" lnSpcReduction="10000"/>
          </a:bodyPr>
          <a:lstStyle/>
          <a:p>
            <a:pPr marL="0" indent="0" algn="just">
              <a:buNone/>
            </a:pPr>
            <a:r>
              <a:rPr lang="en-US" b="1" dirty="0" smtClean="0"/>
              <a:t>Regulation 17: Board of Directors:</a:t>
            </a:r>
          </a:p>
          <a:p>
            <a:pPr algn="just"/>
            <a:r>
              <a:rPr lang="en-US" dirty="0" smtClean="0"/>
              <a:t>Board </a:t>
            </a:r>
            <a:r>
              <a:rPr lang="en-US" dirty="0"/>
              <a:t>of directors shall have an optimum combination of executive and non-executive directors with at least one </a:t>
            </a:r>
            <a:r>
              <a:rPr lang="en-US" u="sng" dirty="0"/>
              <a:t>woman director </a:t>
            </a:r>
            <a:r>
              <a:rPr lang="en-US" dirty="0"/>
              <a:t>and not less than fifty percent of the board of directors shall comprise of non-executive directors;</a:t>
            </a:r>
          </a:p>
          <a:p>
            <a:pPr algn="just"/>
            <a:r>
              <a:rPr lang="en-US" dirty="0"/>
              <a:t>W</a:t>
            </a:r>
            <a:r>
              <a:rPr lang="en-US" dirty="0" smtClean="0"/>
              <a:t>here </a:t>
            </a:r>
            <a:r>
              <a:rPr lang="en-US" dirty="0"/>
              <a:t>the chairperson of the board </a:t>
            </a:r>
            <a:r>
              <a:rPr lang="en-US" dirty="0" smtClean="0"/>
              <a:t>is </a:t>
            </a:r>
            <a:r>
              <a:rPr lang="en-US" dirty="0"/>
              <a:t>a non-executive director, at least one-third of the board of directors shall comprise of independent directors and where the listed entity does not have a regular non-executive chairperson, at least half of the board of directors shall comprise of independent directors:</a:t>
            </a:r>
          </a:p>
          <a:p>
            <a:pPr algn="just"/>
            <a:r>
              <a:rPr lang="en-US" dirty="0"/>
              <a:t>Provided that where the regular non-executive chairperson is a promoter of the listed entity or is related to any promoter or person occupying management positions at the level of board of director or at one level below the board of directors, at least half of the board of directors of the listed entity shall consist of independent directors.</a:t>
            </a:r>
          </a:p>
          <a:p>
            <a:pPr algn="just"/>
            <a:r>
              <a:rPr lang="en-US" dirty="0" smtClean="0"/>
              <a:t>The </a:t>
            </a:r>
            <a:r>
              <a:rPr lang="en-US" dirty="0"/>
              <a:t>board of directors shall meet at least four times a year, with a maximum time gap of one hundred and twenty days between any two meetings.</a:t>
            </a:r>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1577253934"/>
      </p:ext>
    </p:extLst>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0125"/>
            <a:ext cx="10515600" cy="6565000"/>
          </a:xfrm>
        </p:spPr>
        <p:txBody>
          <a:bodyPr>
            <a:normAutofit fontScale="70000" lnSpcReduction="20000"/>
          </a:bodyPr>
          <a:lstStyle/>
          <a:p>
            <a:pPr marL="0" indent="0">
              <a:buNone/>
            </a:pPr>
            <a:r>
              <a:rPr lang="en-US" b="1" dirty="0" smtClean="0"/>
              <a:t>Regulation 18 : Audit Committee:</a:t>
            </a:r>
            <a:endParaRPr lang="en-US" dirty="0"/>
          </a:p>
          <a:p>
            <a:pPr marL="0" indent="0">
              <a:buNone/>
            </a:pPr>
            <a:r>
              <a:rPr lang="en-US" dirty="0" smtClean="0">
                <a:latin typeface="+mj-lt"/>
              </a:rPr>
              <a:t>Every </a:t>
            </a:r>
            <a:r>
              <a:rPr lang="en-US" dirty="0">
                <a:latin typeface="+mj-lt"/>
              </a:rPr>
              <a:t>listed entity shall constitute a qualified and independent audit committee in accordance with the terms of reference, subject to the following:</a:t>
            </a:r>
          </a:p>
          <a:p>
            <a:pPr marL="0" indent="0">
              <a:buNone/>
            </a:pPr>
            <a:r>
              <a:rPr lang="en-US" dirty="0" smtClean="0">
                <a:latin typeface="+mj-lt"/>
              </a:rPr>
              <a:t>(</a:t>
            </a:r>
            <a:r>
              <a:rPr lang="en-US" dirty="0">
                <a:latin typeface="+mj-lt"/>
              </a:rPr>
              <a:t>a) The audit committee shall have minimum three directors as members.</a:t>
            </a:r>
          </a:p>
          <a:p>
            <a:pPr marL="0" indent="0">
              <a:buNone/>
            </a:pPr>
            <a:r>
              <a:rPr lang="en-US" dirty="0">
                <a:latin typeface="+mj-lt"/>
              </a:rPr>
              <a:t>(b) Two-thirds of the members of audit committee shall be independent directors.</a:t>
            </a:r>
          </a:p>
          <a:p>
            <a:pPr marL="0" indent="0">
              <a:buNone/>
            </a:pPr>
            <a:r>
              <a:rPr lang="en-US" dirty="0">
                <a:latin typeface="+mj-lt"/>
              </a:rPr>
              <a:t>(c) All members of audit committee shall be financially literate and at least one member shall have accounting or related financial management expertise.</a:t>
            </a:r>
          </a:p>
          <a:p>
            <a:pPr marL="0" indent="0">
              <a:buNone/>
            </a:pPr>
            <a:r>
              <a:rPr lang="en-US" dirty="0">
                <a:latin typeface="+mj-lt"/>
              </a:rPr>
              <a:t>(d) The chairperson of the audit committee shall be an independent director and he shall be present at Annual general meeting to answer shareholder queries.</a:t>
            </a:r>
          </a:p>
          <a:p>
            <a:pPr marL="0" indent="0">
              <a:buNone/>
            </a:pPr>
            <a:r>
              <a:rPr lang="en-US" dirty="0">
                <a:latin typeface="+mj-lt"/>
              </a:rPr>
              <a:t>(e) The Company Secretary shall act as the secretary to the audit committee.</a:t>
            </a:r>
          </a:p>
          <a:p>
            <a:pPr marL="0" indent="0">
              <a:buNone/>
            </a:pPr>
            <a:r>
              <a:rPr lang="en-US" dirty="0">
                <a:latin typeface="+mj-lt"/>
              </a:rPr>
              <a:t>(f) The audit committee at its discretion shall invite the finance director or head of the finance function, head of internal audit and a representative of the statutory auditor and any other such executives to be present at the meetings of the committee:</a:t>
            </a:r>
          </a:p>
          <a:p>
            <a:pPr marL="0" indent="0">
              <a:buNone/>
            </a:pPr>
            <a:r>
              <a:rPr lang="en-US" dirty="0">
                <a:latin typeface="+mj-lt"/>
              </a:rPr>
              <a:t>Provided that occasionally the audit committee may meet without the presence of any executives of the listed entity.</a:t>
            </a:r>
          </a:p>
          <a:p>
            <a:pPr marL="0" indent="0">
              <a:buNone/>
            </a:pPr>
            <a:r>
              <a:rPr lang="en-US" dirty="0" smtClean="0">
                <a:latin typeface="+mj-lt"/>
              </a:rPr>
              <a:t>The </a:t>
            </a:r>
            <a:r>
              <a:rPr lang="en-US" dirty="0">
                <a:latin typeface="+mj-lt"/>
              </a:rPr>
              <a:t>listed entity shall conduct the meetings of the audit committee in the following manner</a:t>
            </a:r>
            <a:r>
              <a:rPr lang="en-US" dirty="0" smtClean="0">
                <a:latin typeface="+mj-lt"/>
              </a:rPr>
              <a:t>:</a:t>
            </a:r>
          </a:p>
          <a:p>
            <a:pPr marL="0" indent="0">
              <a:buNone/>
            </a:pPr>
            <a:r>
              <a:rPr lang="en-US" dirty="0" smtClean="0">
                <a:latin typeface="+mj-lt"/>
              </a:rPr>
              <a:t>(a) The audit committee shall meet at least four times in a year and not more than one hundred and twenty days shall elapse between two meetings.</a:t>
            </a:r>
          </a:p>
          <a:p>
            <a:pPr marL="0" indent="0">
              <a:buNone/>
            </a:pPr>
            <a:r>
              <a:rPr lang="en-US" dirty="0" smtClean="0">
                <a:latin typeface="+mj-lt"/>
              </a:rPr>
              <a:t>(</a:t>
            </a:r>
            <a:r>
              <a:rPr lang="en-US" dirty="0">
                <a:latin typeface="+mj-lt"/>
              </a:rPr>
              <a:t>b) The quorum for audit committee meeting shall either be two members or one third of the members of the audit committee, whichever is greater, with at least two independent directors.</a:t>
            </a:r>
          </a:p>
          <a:p>
            <a:pPr marL="0" indent="0">
              <a:buNone/>
            </a:pPr>
            <a:r>
              <a:rPr lang="en-US" dirty="0">
                <a:latin typeface="+mj-lt"/>
              </a:rPr>
              <a:t>(c) The audit committee shall have powers to investigate any activity within its terms of reference, seek information from any employee, obtain outside legal or other professional advice and secure attendance of outsiders with relevant expertise, if it considers necessary.</a:t>
            </a:r>
          </a:p>
          <a:p>
            <a:endParaRPr lang="en-US" dirty="0"/>
          </a:p>
        </p:txBody>
      </p:sp>
    </p:spTree>
    <p:extLst>
      <p:ext uri="{BB962C8B-B14F-4D97-AF65-F5344CB8AC3E}">
        <p14:creationId xmlns:p14="http://schemas.microsoft.com/office/powerpoint/2010/main" val="695362997"/>
      </p:ext>
    </p:extLst>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0026"/>
            <a:ext cx="10515600" cy="5986462"/>
          </a:xfrm>
        </p:spPr>
        <p:txBody>
          <a:bodyPr>
            <a:noAutofit/>
          </a:bodyPr>
          <a:lstStyle/>
          <a:p>
            <a:pPr marL="0" indent="0" algn="just">
              <a:buNone/>
            </a:pPr>
            <a:r>
              <a:rPr lang="en-US" sz="2000" b="1" dirty="0" smtClean="0">
                <a:latin typeface="+mj-lt"/>
              </a:rPr>
              <a:t>Regulation 19: Nomination </a:t>
            </a:r>
            <a:r>
              <a:rPr lang="en-US" sz="2000" b="1" dirty="0">
                <a:latin typeface="+mj-lt"/>
              </a:rPr>
              <a:t>and remuneration </a:t>
            </a:r>
            <a:r>
              <a:rPr lang="en-US" sz="2000" b="1" dirty="0" smtClean="0">
                <a:latin typeface="+mj-lt"/>
              </a:rPr>
              <a:t>committee:</a:t>
            </a:r>
            <a:endParaRPr lang="en-US" sz="2000" dirty="0">
              <a:latin typeface="+mj-lt"/>
            </a:endParaRPr>
          </a:p>
          <a:p>
            <a:pPr marL="0" indent="0" algn="just">
              <a:buNone/>
            </a:pPr>
            <a:r>
              <a:rPr lang="en-US" sz="2000" dirty="0" smtClean="0">
                <a:latin typeface="+mj-lt"/>
              </a:rPr>
              <a:t>The </a:t>
            </a:r>
            <a:r>
              <a:rPr lang="en-US" sz="2000" dirty="0">
                <a:latin typeface="+mj-lt"/>
              </a:rPr>
              <a:t>board of directors shall constitute </a:t>
            </a:r>
            <a:r>
              <a:rPr lang="en-US" sz="2000" dirty="0" smtClean="0">
                <a:latin typeface="+mj-lt"/>
              </a:rPr>
              <a:t>a </a:t>
            </a:r>
            <a:r>
              <a:rPr lang="en-US" sz="2000" dirty="0">
                <a:latin typeface="+mj-lt"/>
              </a:rPr>
              <a:t>N</a:t>
            </a:r>
            <a:r>
              <a:rPr lang="en-US" sz="2000" dirty="0" smtClean="0">
                <a:latin typeface="+mj-lt"/>
              </a:rPr>
              <a:t>omination </a:t>
            </a:r>
            <a:r>
              <a:rPr lang="en-US" sz="2000" dirty="0">
                <a:latin typeface="+mj-lt"/>
              </a:rPr>
              <a:t>and </a:t>
            </a:r>
            <a:r>
              <a:rPr lang="en-US" sz="2000" dirty="0" smtClean="0">
                <a:latin typeface="+mj-lt"/>
              </a:rPr>
              <a:t>Remuneration </a:t>
            </a:r>
            <a:r>
              <a:rPr lang="en-US" sz="2000" dirty="0">
                <a:latin typeface="+mj-lt"/>
              </a:rPr>
              <a:t>C</a:t>
            </a:r>
            <a:r>
              <a:rPr lang="en-US" sz="2000" dirty="0" smtClean="0">
                <a:latin typeface="+mj-lt"/>
              </a:rPr>
              <a:t>ommittee </a:t>
            </a:r>
            <a:r>
              <a:rPr lang="en-US" sz="2000" dirty="0">
                <a:latin typeface="+mj-lt"/>
              </a:rPr>
              <a:t>:</a:t>
            </a:r>
          </a:p>
          <a:p>
            <a:pPr marL="514350" indent="-514350" algn="just">
              <a:buAutoNum type="alphaLcParenBoth"/>
            </a:pPr>
            <a:r>
              <a:rPr lang="en-US" sz="2000" dirty="0" smtClean="0">
                <a:latin typeface="+mj-lt"/>
              </a:rPr>
              <a:t>the </a:t>
            </a:r>
            <a:r>
              <a:rPr lang="en-US" sz="2000" dirty="0">
                <a:latin typeface="+mj-lt"/>
              </a:rPr>
              <a:t>committee shall comprise of at least three </a:t>
            </a:r>
            <a:r>
              <a:rPr lang="en-US" sz="2000" dirty="0" smtClean="0">
                <a:latin typeface="+mj-lt"/>
              </a:rPr>
              <a:t>directors;       	</a:t>
            </a:r>
          </a:p>
          <a:p>
            <a:pPr marL="514350" indent="-514350" algn="just">
              <a:buAutoNum type="alphaLcParenBoth"/>
            </a:pPr>
            <a:r>
              <a:rPr lang="en-US" sz="2000" dirty="0" smtClean="0">
                <a:latin typeface="+mj-lt"/>
              </a:rPr>
              <a:t>all </a:t>
            </a:r>
            <a:r>
              <a:rPr lang="en-US" sz="2000" dirty="0">
                <a:latin typeface="+mj-lt"/>
              </a:rPr>
              <a:t>directors of the committee shall be non-executive directors</a:t>
            </a:r>
            <a:r>
              <a:rPr lang="en-US" sz="2000" dirty="0" smtClean="0">
                <a:latin typeface="+mj-lt"/>
              </a:rPr>
              <a:t>;       	</a:t>
            </a:r>
          </a:p>
          <a:p>
            <a:pPr marL="514350" indent="-514350" algn="just">
              <a:buAutoNum type="alphaLcParenBoth"/>
            </a:pPr>
            <a:r>
              <a:rPr lang="en-US" sz="2000" dirty="0" smtClean="0">
                <a:latin typeface="+mj-lt"/>
              </a:rPr>
              <a:t>at </a:t>
            </a:r>
            <a:r>
              <a:rPr lang="en-US" sz="2000" dirty="0">
                <a:latin typeface="+mj-lt"/>
              </a:rPr>
              <a:t>least fifty percent of the directors shall be independent directors</a:t>
            </a:r>
            <a:r>
              <a:rPr lang="en-US" sz="2000" dirty="0" smtClean="0">
                <a:latin typeface="+mj-lt"/>
              </a:rPr>
              <a:t>. 	 </a:t>
            </a:r>
          </a:p>
          <a:p>
            <a:pPr marL="514350" indent="-514350" algn="just">
              <a:buAutoNum type="alphaLcParenBoth"/>
            </a:pPr>
            <a:r>
              <a:rPr lang="en-US" sz="2000" dirty="0" smtClean="0">
                <a:latin typeface="+mj-lt"/>
              </a:rPr>
              <a:t>The </a:t>
            </a:r>
            <a:r>
              <a:rPr lang="en-US" sz="2000" dirty="0">
                <a:latin typeface="+mj-lt"/>
              </a:rPr>
              <a:t>Chairperson of the nomination and remuneration committee shall be an independent </a:t>
            </a:r>
            <a:r>
              <a:rPr lang="en-US" sz="2000" dirty="0" smtClean="0">
                <a:latin typeface="+mj-lt"/>
              </a:rPr>
              <a:t>director:</a:t>
            </a:r>
          </a:p>
          <a:p>
            <a:pPr marL="542925" indent="0" algn="just">
              <a:buNone/>
            </a:pPr>
            <a:r>
              <a:rPr lang="en-US" sz="2000" dirty="0" smtClean="0">
                <a:latin typeface="+mj-lt"/>
              </a:rPr>
              <a:t>Provided </a:t>
            </a:r>
            <a:r>
              <a:rPr lang="en-US" sz="2000" dirty="0">
                <a:latin typeface="+mj-lt"/>
              </a:rPr>
              <a:t>that the chairperson of the listed entity, whether executive or non-executive, may be appointed as a member of the Nomination and Remuneration Committee and shall not chair such Committee. </a:t>
            </a:r>
          </a:p>
          <a:p>
            <a:pPr marL="542925" indent="-542925" algn="just">
              <a:buNone/>
            </a:pPr>
            <a:r>
              <a:rPr lang="en-US" sz="2000" dirty="0" smtClean="0">
                <a:latin typeface="+mj-lt"/>
              </a:rPr>
              <a:t>(e)    The </a:t>
            </a:r>
            <a:r>
              <a:rPr lang="en-US" sz="2000" dirty="0">
                <a:latin typeface="+mj-lt"/>
              </a:rPr>
              <a:t>Chairperson of the nomination and remuneration committee may be present at the annual general meeting, to answer the shareholders' queries; however, it shall be up to the chairperson to decide who shall answer the </a:t>
            </a:r>
            <a:r>
              <a:rPr lang="en-US" sz="2000" dirty="0" smtClean="0">
                <a:latin typeface="+mj-lt"/>
              </a:rPr>
              <a:t>queries.</a:t>
            </a:r>
            <a:endParaRPr lang="en-US" sz="2000" dirty="0">
              <a:latin typeface="+mj-lt"/>
            </a:endParaRPr>
          </a:p>
          <a:p>
            <a:pPr marL="0" indent="0" algn="just">
              <a:buNone/>
            </a:pPr>
            <a:r>
              <a:rPr lang="en-US" sz="2000" b="1" dirty="0" smtClean="0">
                <a:latin typeface="+mj-lt"/>
              </a:rPr>
              <a:t>Regulation 20: Stakeholders </a:t>
            </a:r>
            <a:r>
              <a:rPr lang="en-US" sz="2000" b="1" dirty="0">
                <a:latin typeface="+mj-lt"/>
              </a:rPr>
              <a:t>Relationship </a:t>
            </a:r>
            <a:r>
              <a:rPr lang="en-US" sz="2000" b="1" dirty="0" smtClean="0">
                <a:latin typeface="+mj-lt"/>
              </a:rPr>
              <a:t>Committee:</a:t>
            </a:r>
            <a:endParaRPr lang="en-US" sz="2000" dirty="0">
              <a:latin typeface="+mj-lt"/>
            </a:endParaRPr>
          </a:p>
          <a:p>
            <a:pPr marL="0" indent="0" algn="just">
              <a:buNone/>
            </a:pPr>
            <a:r>
              <a:rPr lang="en-US" sz="2000" dirty="0" smtClean="0">
                <a:latin typeface="+mj-lt"/>
              </a:rPr>
              <a:t>The </a:t>
            </a:r>
            <a:r>
              <a:rPr lang="en-US" sz="2000" dirty="0">
                <a:latin typeface="+mj-lt"/>
              </a:rPr>
              <a:t>listed entity shall constitute a Stakeholders Relationship Committee to specifically look into the mechanism of redressal of grievances of shareholders, debenture holders and other security </a:t>
            </a:r>
            <a:r>
              <a:rPr lang="en-US" sz="2000" dirty="0" smtClean="0">
                <a:latin typeface="+mj-lt"/>
              </a:rPr>
              <a:t>holders. The </a:t>
            </a:r>
            <a:r>
              <a:rPr lang="en-US" sz="2000" dirty="0">
                <a:latin typeface="+mj-lt"/>
              </a:rPr>
              <a:t>chairperson of this committee shall be a non-executive director</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2428483699"/>
      </p:ext>
    </p:extLst>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4842"/>
            <a:ext cx="10515600" cy="6103108"/>
          </a:xfrm>
        </p:spPr>
        <p:txBody>
          <a:bodyPr>
            <a:noAutofit/>
          </a:bodyPr>
          <a:lstStyle/>
          <a:p>
            <a:pPr marL="0" indent="0" algn="just">
              <a:buNone/>
            </a:pPr>
            <a:r>
              <a:rPr lang="en-US" sz="2000" b="1" dirty="0">
                <a:latin typeface="+mj-lt"/>
              </a:rPr>
              <a:t>Regulation 21: Risk Management Committee</a:t>
            </a:r>
            <a:r>
              <a:rPr lang="en-US" sz="2000" dirty="0">
                <a:latin typeface="+mj-lt"/>
              </a:rPr>
              <a:t>.                              Applicable on top 100 listed entities.</a:t>
            </a:r>
          </a:p>
          <a:p>
            <a:pPr marL="0" indent="0" algn="just">
              <a:buNone/>
            </a:pPr>
            <a:r>
              <a:rPr lang="en-US" sz="2000" dirty="0">
                <a:latin typeface="+mj-lt"/>
              </a:rPr>
              <a:t>The board of directors shall constitute a Risk Management Committee. </a:t>
            </a:r>
            <a:r>
              <a:rPr lang="en-US" sz="2000" dirty="0" smtClean="0">
                <a:latin typeface="+mj-lt"/>
              </a:rPr>
              <a:t>The </a:t>
            </a:r>
            <a:r>
              <a:rPr lang="en-US" sz="2000" dirty="0">
                <a:latin typeface="+mj-lt"/>
              </a:rPr>
              <a:t>majority of members of Risk Management Committee shall consist of members of the board of directors. The Chairperson of the Risk management committee shall be a member of the board of directors and senior executives of the listed entity may be members of the committee</a:t>
            </a:r>
            <a:r>
              <a:rPr lang="en-US" sz="2000" dirty="0" smtClean="0">
                <a:latin typeface="+mj-lt"/>
              </a:rPr>
              <a:t>. The </a:t>
            </a:r>
            <a:r>
              <a:rPr lang="en-US" sz="2000" dirty="0">
                <a:latin typeface="+mj-lt"/>
              </a:rPr>
              <a:t>board of directors shall define the role and responsibility of the Risk Management </a:t>
            </a:r>
            <a:r>
              <a:rPr lang="en-US" sz="2000" dirty="0" smtClean="0">
                <a:latin typeface="+mj-lt"/>
              </a:rPr>
              <a:t>Committee.</a:t>
            </a:r>
          </a:p>
          <a:p>
            <a:pPr marL="0" indent="0" algn="just">
              <a:buNone/>
            </a:pPr>
            <a:r>
              <a:rPr lang="en-US" sz="2000" b="1" dirty="0" smtClean="0">
                <a:latin typeface="+mj-lt"/>
              </a:rPr>
              <a:t>Regulation </a:t>
            </a:r>
            <a:r>
              <a:rPr lang="en-US" sz="2000" b="1" dirty="0">
                <a:latin typeface="+mj-lt"/>
              </a:rPr>
              <a:t>22: Vigil mechanism.</a:t>
            </a:r>
            <a:endParaRPr lang="en-US" sz="2000" dirty="0">
              <a:latin typeface="+mj-lt"/>
            </a:endParaRPr>
          </a:p>
          <a:p>
            <a:pPr marL="0" indent="0" algn="just">
              <a:buNone/>
            </a:pPr>
            <a:r>
              <a:rPr lang="en-US" sz="2000" dirty="0">
                <a:latin typeface="+mj-lt"/>
              </a:rPr>
              <a:t>The listed entity shall formulate a vigil mechanism for directors and employees to report genuine concerns. The vigil mechanism shall provide for adequate safeguards against victimization of director(s) or employee(s) or any other person who avail the mechanism and also provide for direct access to the chairperson of the audit committee in appropriate or exceptional cases</a:t>
            </a:r>
            <a:r>
              <a:rPr lang="en-US" sz="2000" dirty="0" smtClean="0">
                <a:latin typeface="+mj-lt"/>
              </a:rPr>
              <a:t>.</a:t>
            </a:r>
          </a:p>
          <a:p>
            <a:pPr marL="0" indent="0" algn="just">
              <a:buNone/>
            </a:pPr>
            <a:r>
              <a:rPr lang="en-US" sz="2000" b="1" dirty="0">
                <a:latin typeface="+mj-lt"/>
              </a:rPr>
              <a:t>Regulation: 23: Related party transactions:</a:t>
            </a:r>
            <a:endParaRPr lang="en-US" sz="2000" dirty="0">
              <a:latin typeface="+mj-lt"/>
            </a:endParaRPr>
          </a:p>
          <a:p>
            <a:pPr algn="just"/>
            <a:r>
              <a:rPr lang="en-US" sz="2000" dirty="0">
                <a:latin typeface="+mj-lt"/>
              </a:rPr>
              <a:t>The listed entity shall formulate a policy on materiality of related party transactions and on dealing with related party transactions.</a:t>
            </a:r>
          </a:p>
          <a:p>
            <a:pPr algn="just"/>
            <a:r>
              <a:rPr lang="en-US" sz="2000" dirty="0">
                <a:latin typeface="+mj-lt"/>
              </a:rPr>
              <a:t>All related party transactions shall require prior approval of the audit committee.</a:t>
            </a:r>
          </a:p>
          <a:p>
            <a:pPr algn="just"/>
            <a:r>
              <a:rPr lang="en-US" sz="2000" dirty="0">
                <a:latin typeface="+mj-lt"/>
              </a:rPr>
              <a:t>Audit committee may grant omnibus approval for related party transactions proposed to be entered into by the listed </a:t>
            </a:r>
            <a:r>
              <a:rPr lang="en-US" sz="2000" dirty="0" smtClean="0">
                <a:latin typeface="+mj-lt"/>
              </a:rPr>
              <a:t>entity. Provided </a:t>
            </a:r>
            <a:r>
              <a:rPr lang="en-US" sz="2000" dirty="0">
                <a:latin typeface="+mj-lt"/>
              </a:rPr>
              <a:t>that where the need for related party transaction cannot be foreseen and aforesaid details are not available, audit committee may grant omnibus approval for such transactions subject to their value not exceeding rupees one crore per transaction</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26176512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3081"/>
            <a:ext cx="10515600" cy="5753882"/>
          </a:xfrm>
        </p:spPr>
        <p:txBody>
          <a:bodyPr>
            <a:normAutofit/>
          </a:bodyPr>
          <a:lstStyle/>
          <a:p>
            <a:pPr marL="0" indent="0" algn="r">
              <a:buNone/>
            </a:pPr>
            <a:r>
              <a:rPr lang="en-US" dirty="0" smtClean="0">
                <a:solidFill>
                  <a:schemeClr val="bg1">
                    <a:lumMod val="65000"/>
                  </a:schemeClr>
                </a:solidFill>
              </a:rPr>
              <a:t>Related party Transactions </a:t>
            </a:r>
            <a:r>
              <a:rPr lang="en-US" dirty="0" err="1" smtClean="0">
                <a:solidFill>
                  <a:schemeClr val="bg1">
                    <a:lumMod val="65000"/>
                  </a:schemeClr>
                </a:solidFill>
              </a:rPr>
              <a:t>Cont</a:t>
            </a:r>
            <a:r>
              <a:rPr lang="en-US" dirty="0" smtClean="0">
                <a:solidFill>
                  <a:schemeClr val="bg1">
                    <a:lumMod val="65000"/>
                  </a:schemeClr>
                </a:solidFill>
              </a:rPr>
              <a:t>…</a:t>
            </a:r>
          </a:p>
          <a:p>
            <a:pPr algn="just"/>
            <a:r>
              <a:rPr lang="en-US" sz="2000" dirty="0">
                <a:latin typeface="+mj-lt"/>
              </a:rPr>
              <a:t>The audit committee shall review, at least on a quarterly basis, the details of related party transactions entered into by the listed entity pursuant to each of the omnibus approvals given</a:t>
            </a:r>
            <a:r>
              <a:rPr lang="en-US" sz="2000" dirty="0" smtClean="0">
                <a:latin typeface="+mj-lt"/>
              </a:rPr>
              <a:t>.</a:t>
            </a:r>
          </a:p>
          <a:p>
            <a:pPr algn="just"/>
            <a:r>
              <a:rPr lang="en-US" sz="2000" dirty="0" smtClean="0">
                <a:latin typeface="+mj-lt"/>
              </a:rPr>
              <a:t>Such </a:t>
            </a:r>
            <a:r>
              <a:rPr lang="en-US" sz="2000" dirty="0">
                <a:latin typeface="+mj-lt"/>
              </a:rPr>
              <a:t>omnibus approvals shall be valid for a period not exceeding one year and shall require fresh approvals after the expiry of one </a:t>
            </a:r>
            <a:r>
              <a:rPr lang="en-US" sz="2000" dirty="0" smtClean="0">
                <a:latin typeface="+mj-lt"/>
              </a:rPr>
              <a:t>year.</a:t>
            </a:r>
            <a:endParaRPr lang="en-US" sz="2000" dirty="0">
              <a:latin typeface="+mj-lt"/>
            </a:endParaRPr>
          </a:p>
          <a:p>
            <a:pPr algn="just"/>
            <a:r>
              <a:rPr lang="en-US" sz="2000" dirty="0" smtClean="0">
                <a:latin typeface="+mj-lt"/>
              </a:rPr>
              <a:t>All </a:t>
            </a:r>
            <a:r>
              <a:rPr lang="en-US" sz="2000" dirty="0">
                <a:latin typeface="+mj-lt"/>
              </a:rPr>
              <a:t>material related party transactions shall require approval of the shareholders through resolution and the related parties shall abstain from voting on such resolutions whether the entity is a related party to the particular transaction or not.</a:t>
            </a:r>
          </a:p>
          <a:p>
            <a:pPr algn="just"/>
            <a:r>
              <a:rPr lang="en-US" sz="2000" dirty="0" smtClean="0">
                <a:latin typeface="+mj-lt"/>
              </a:rPr>
              <a:t>The </a:t>
            </a:r>
            <a:r>
              <a:rPr lang="en-US" sz="2000" dirty="0">
                <a:latin typeface="+mj-lt"/>
              </a:rPr>
              <a:t>provisions as above shall not be applicable in case of transactions between government companies and transactions entered into between a holding company and its wholly owned subsidiary whose accounts are consolidated with such holding company and placed before the shareholders at the general meeting for approval.</a:t>
            </a:r>
          </a:p>
          <a:p>
            <a:pPr algn="just"/>
            <a:r>
              <a:rPr lang="en-US" sz="2000" dirty="0" smtClean="0">
                <a:latin typeface="+mj-lt"/>
              </a:rPr>
              <a:t>All existing material related party contracts or arrangements entered into prior to the date of notification of these regulations and which may continue beyond such date shall be placed for approval of the shareholders in the first General Meeting subsequent to notification of these regulations.</a:t>
            </a:r>
          </a:p>
          <a:p>
            <a:endParaRPr lang="en-US" dirty="0"/>
          </a:p>
        </p:txBody>
      </p:sp>
    </p:spTree>
    <p:extLst>
      <p:ext uri="{BB962C8B-B14F-4D97-AF65-F5344CB8AC3E}">
        <p14:creationId xmlns:p14="http://schemas.microsoft.com/office/powerpoint/2010/main" val="148592231"/>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4842"/>
            <a:ext cx="10515600" cy="5822121"/>
          </a:xfrm>
        </p:spPr>
        <p:txBody>
          <a:bodyPr>
            <a:noAutofit/>
          </a:bodyPr>
          <a:lstStyle/>
          <a:p>
            <a:pPr marL="0" indent="-252000" algn="just">
              <a:lnSpc>
                <a:spcPts val="2200"/>
              </a:lnSpc>
              <a:buNone/>
            </a:pPr>
            <a:r>
              <a:rPr lang="en-US" sz="2000" b="1" dirty="0" smtClean="0">
                <a:latin typeface="+mj-lt"/>
              </a:rPr>
              <a:t>Regulation 24: Corporate </a:t>
            </a:r>
            <a:r>
              <a:rPr lang="en-US" sz="2000" b="1" dirty="0">
                <a:latin typeface="+mj-lt"/>
              </a:rPr>
              <a:t>governance requirements with respect to subsidiary of listed </a:t>
            </a:r>
            <a:r>
              <a:rPr lang="en-US" sz="2000" b="1" dirty="0" smtClean="0">
                <a:latin typeface="+mj-lt"/>
              </a:rPr>
              <a:t>entity:</a:t>
            </a:r>
            <a:endParaRPr lang="en-US" sz="2000" dirty="0">
              <a:latin typeface="+mj-lt"/>
            </a:endParaRPr>
          </a:p>
          <a:p>
            <a:pPr indent="-252000" algn="just">
              <a:lnSpc>
                <a:spcPts val="2200"/>
              </a:lnSpc>
              <a:spcBef>
                <a:spcPts val="600"/>
              </a:spcBef>
            </a:pPr>
            <a:r>
              <a:rPr lang="en-US" sz="2000" dirty="0" smtClean="0">
                <a:latin typeface="+mj-lt"/>
              </a:rPr>
              <a:t>At </a:t>
            </a:r>
            <a:r>
              <a:rPr lang="en-US" sz="2000" dirty="0">
                <a:latin typeface="+mj-lt"/>
              </a:rPr>
              <a:t>least one independent director </a:t>
            </a:r>
            <a:r>
              <a:rPr lang="en-US" sz="2000" dirty="0" smtClean="0">
                <a:latin typeface="+mj-lt"/>
              </a:rPr>
              <a:t>shall </a:t>
            </a:r>
            <a:r>
              <a:rPr lang="en-US" sz="2000" dirty="0">
                <a:latin typeface="+mj-lt"/>
              </a:rPr>
              <a:t>be a director on the board of directors of an unlisted subsidiary, incorporated in India.</a:t>
            </a:r>
          </a:p>
          <a:p>
            <a:pPr indent="-252000" algn="just">
              <a:lnSpc>
                <a:spcPts val="2200"/>
              </a:lnSpc>
              <a:spcBef>
                <a:spcPts val="600"/>
              </a:spcBef>
            </a:pPr>
            <a:r>
              <a:rPr lang="en-US" sz="2000" dirty="0">
                <a:latin typeface="+mj-lt"/>
              </a:rPr>
              <a:t>The audit committee of the listed entity shall also review the financial statements, in particular, the investments made by the unlisted subsidiary.</a:t>
            </a:r>
          </a:p>
          <a:p>
            <a:pPr indent="-252000" algn="just">
              <a:lnSpc>
                <a:spcPts val="2200"/>
              </a:lnSpc>
              <a:spcBef>
                <a:spcPts val="600"/>
              </a:spcBef>
            </a:pPr>
            <a:r>
              <a:rPr lang="en-US" sz="2000" dirty="0">
                <a:latin typeface="+mj-lt"/>
              </a:rPr>
              <a:t>The minutes of the meetings of the board of directors of the unlisted subsidiary shall be placed at the meeting of the board of directors of the listed entity.</a:t>
            </a:r>
          </a:p>
          <a:p>
            <a:pPr indent="-252000" algn="just">
              <a:lnSpc>
                <a:spcPts val="2200"/>
              </a:lnSpc>
              <a:spcBef>
                <a:spcPts val="600"/>
              </a:spcBef>
            </a:pPr>
            <a:r>
              <a:rPr lang="en-US" sz="2000" dirty="0">
                <a:latin typeface="+mj-lt"/>
              </a:rPr>
              <a:t>The management of the unlisted subsidiary shall periodically bring to the notice of the board of directors of the listed entity, a statement of all significant transactions and arrangements entered into by the unlisted subsidiary.</a:t>
            </a:r>
          </a:p>
          <a:p>
            <a:pPr indent="-252000" algn="just">
              <a:lnSpc>
                <a:spcPts val="2200"/>
              </a:lnSpc>
              <a:spcBef>
                <a:spcPts val="600"/>
              </a:spcBef>
            </a:pPr>
            <a:r>
              <a:rPr lang="en-US" sz="2000" dirty="0">
                <a:latin typeface="+mj-lt"/>
              </a:rPr>
              <a:t>A listed entity shall not dispose of shares in its material subsidiary resulting in reduction of its shareholding (either on its own or together with other subsidiaries) to less than fifty percent or cease the exercise of control over the subsidiary without passing a special resolution in its General Meeting except in cases where such divestment is made under a scheme of arrangement duly approved by a Court/Tribunal. </a:t>
            </a:r>
          </a:p>
          <a:p>
            <a:pPr indent="-252000" algn="just">
              <a:lnSpc>
                <a:spcPts val="2200"/>
              </a:lnSpc>
              <a:spcBef>
                <a:spcPts val="600"/>
              </a:spcBef>
            </a:pPr>
            <a:r>
              <a:rPr lang="en-US" sz="2000" dirty="0">
                <a:latin typeface="+mj-lt"/>
              </a:rPr>
              <a:t>Selling, disposing and leasing of assets amounting to more than twenty percent of the assets of the material subsidiary on an aggregate basis during a financial year shall require prior approval of shareholders by </a:t>
            </a:r>
            <a:r>
              <a:rPr lang="en-US" sz="2000" dirty="0" err="1" smtClean="0">
                <a:latin typeface="+mj-lt"/>
              </a:rPr>
              <a:t>ement</a:t>
            </a:r>
            <a:r>
              <a:rPr lang="en-US" sz="2000" dirty="0" smtClean="0">
                <a:latin typeface="+mj-lt"/>
              </a:rPr>
              <a:t> </a:t>
            </a:r>
            <a:r>
              <a:rPr lang="en-US" sz="2000" dirty="0">
                <a:latin typeface="+mj-lt"/>
              </a:rPr>
              <a:t>duly approved by a Court/Tribunal</a:t>
            </a:r>
            <a:r>
              <a:rPr lang="en-US" sz="2000" dirty="0" smtClean="0">
                <a:latin typeface="+mj-lt"/>
              </a:rPr>
              <a:t>.</a:t>
            </a:r>
            <a:endParaRPr lang="en-US" sz="2000" dirty="0"/>
          </a:p>
        </p:txBody>
      </p:sp>
    </p:spTree>
    <p:extLst>
      <p:ext uri="{BB962C8B-B14F-4D97-AF65-F5344CB8AC3E}">
        <p14:creationId xmlns:p14="http://schemas.microsoft.com/office/powerpoint/2010/main" val="3173560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557963"/>
          </a:xfrm>
        </p:spPr>
        <p:txBody>
          <a:bodyPr>
            <a:noAutofit/>
          </a:bodyPr>
          <a:lstStyle/>
          <a:p>
            <a:pPr marL="0" indent="0" algn="just">
              <a:buNone/>
            </a:pPr>
            <a:r>
              <a:rPr lang="en-US" sz="2000" b="1" dirty="0" smtClean="0">
                <a:latin typeface="+mj-lt"/>
              </a:rPr>
              <a:t>Regulation 25: Obligations </a:t>
            </a:r>
            <a:r>
              <a:rPr lang="en-US" sz="2000" b="1" dirty="0">
                <a:latin typeface="+mj-lt"/>
              </a:rPr>
              <a:t>with respect to independent </a:t>
            </a:r>
            <a:r>
              <a:rPr lang="en-US" sz="2000" b="1" dirty="0" smtClean="0">
                <a:latin typeface="+mj-lt"/>
              </a:rPr>
              <a:t>directors:</a:t>
            </a:r>
            <a:endParaRPr lang="en-US" sz="2000" dirty="0">
              <a:latin typeface="+mj-lt"/>
            </a:endParaRPr>
          </a:p>
          <a:p>
            <a:pPr algn="just"/>
            <a:r>
              <a:rPr lang="en-US" sz="2000" dirty="0" smtClean="0">
                <a:latin typeface="+mj-lt"/>
              </a:rPr>
              <a:t>A </a:t>
            </a:r>
            <a:r>
              <a:rPr lang="en-US" sz="2000" dirty="0">
                <a:latin typeface="+mj-lt"/>
              </a:rPr>
              <a:t>person shall not serve as an independent director in more than seven listed </a:t>
            </a:r>
            <a:r>
              <a:rPr lang="en-US" sz="2000" dirty="0" smtClean="0">
                <a:latin typeface="+mj-lt"/>
              </a:rPr>
              <a:t>entities. </a:t>
            </a:r>
          </a:p>
          <a:p>
            <a:pPr algn="just"/>
            <a:r>
              <a:rPr lang="en-US" sz="2000" dirty="0" smtClean="0">
                <a:latin typeface="+mj-lt"/>
              </a:rPr>
              <a:t>Any </a:t>
            </a:r>
            <a:r>
              <a:rPr lang="en-US" sz="2000" dirty="0">
                <a:latin typeface="+mj-lt"/>
              </a:rPr>
              <a:t>person who is serving as a whole time director in any listed entity shall serve as an independent director in not more than three listed entities.</a:t>
            </a:r>
          </a:p>
          <a:p>
            <a:pPr algn="just"/>
            <a:r>
              <a:rPr lang="en-US" sz="2000" dirty="0" smtClean="0">
                <a:latin typeface="+mj-lt"/>
              </a:rPr>
              <a:t>The </a:t>
            </a:r>
            <a:r>
              <a:rPr lang="en-US" sz="2000" dirty="0">
                <a:latin typeface="+mj-lt"/>
              </a:rPr>
              <a:t>maximum tenure of independent directors shall be in accordance with the Companies Act, 2013 and rules made thereunder, in this regard, from time to time.</a:t>
            </a:r>
          </a:p>
          <a:p>
            <a:pPr algn="just"/>
            <a:r>
              <a:rPr lang="en-US" sz="2000" dirty="0" smtClean="0">
                <a:latin typeface="+mj-lt"/>
              </a:rPr>
              <a:t>The </a:t>
            </a:r>
            <a:r>
              <a:rPr lang="en-US" sz="2000" dirty="0">
                <a:latin typeface="+mj-lt"/>
              </a:rPr>
              <a:t>independent directors of the listed entity shall hold at least one meeting in a year, without the presence of non-independent directors and members of the management and all the independent directors shall strive to be present at such </a:t>
            </a:r>
            <a:r>
              <a:rPr lang="en-US" sz="2000" dirty="0" smtClean="0">
                <a:latin typeface="+mj-lt"/>
              </a:rPr>
              <a:t>meeting to inter-alia review the matters as mentioned in Schedule IV of the Companies Act, 2013.</a:t>
            </a:r>
            <a:endParaRPr lang="en-US" sz="2000" dirty="0">
              <a:latin typeface="+mj-lt"/>
            </a:endParaRPr>
          </a:p>
          <a:p>
            <a:pPr algn="just"/>
            <a:r>
              <a:rPr lang="en-US" sz="2000" dirty="0" smtClean="0">
                <a:latin typeface="+mj-lt"/>
              </a:rPr>
              <a:t>An </a:t>
            </a:r>
            <a:r>
              <a:rPr lang="en-US" sz="2000" dirty="0">
                <a:latin typeface="+mj-lt"/>
              </a:rPr>
              <a:t>independent director shall be held liable, only in respect of such acts of omission or commission by the listed entity which had occurred with his knowledge, attributable through processes of board of directors, and with his consent or connivance or where he had not acted diligently with respect to the provisions contained in these regulations.</a:t>
            </a:r>
          </a:p>
          <a:p>
            <a:pPr algn="just"/>
            <a:r>
              <a:rPr lang="en-US" sz="2000" dirty="0" smtClean="0">
                <a:latin typeface="+mj-lt"/>
              </a:rPr>
              <a:t>Any  vacancy of  </a:t>
            </a:r>
            <a:r>
              <a:rPr lang="en-US" sz="2000" dirty="0">
                <a:latin typeface="+mj-lt"/>
              </a:rPr>
              <a:t>independent director </a:t>
            </a:r>
            <a:r>
              <a:rPr lang="en-US" sz="2000" dirty="0" smtClean="0">
                <a:latin typeface="+mj-lt"/>
              </a:rPr>
              <a:t>shall </a:t>
            </a:r>
            <a:r>
              <a:rPr lang="en-US" sz="2000" dirty="0">
                <a:latin typeface="+mj-lt"/>
              </a:rPr>
              <a:t>be replaced by a new independent director </a:t>
            </a:r>
            <a:r>
              <a:rPr lang="en-US" sz="2000" dirty="0" smtClean="0">
                <a:latin typeface="+mj-lt"/>
              </a:rPr>
              <a:t>at </a:t>
            </a:r>
            <a:r>
              <a:rPr lang="en-US" sz="2000" dirty="0">
                <a:latin typeface="+mj-lt"/>
              </a:rPr>
              <a:t>the earliest but not later than the immediate next meeting of the board of directors or three months from the date of such vacancy, whichever is </a:t>
            </a:r>
            <a:r>
              <a:rPr lang="en-US" sz="2000" dirty="0" smtClean="0">
                <a:latin typeface="+mj-lt"/>
              </a:rPr>
              <a:t>later, </a:t>
            </a:r>
            <a:r>
              <a:rPr lang="en-US" sz="2000" b="1" dirty="0" smtClean="0">
                <a:latin typeface="+mj-lt"/>
              </a:rPr>
              <a:t>if required. </a:t>
            </a:r>
            <a:endParaRPr lang="en-US" sz="2000" b="1" dirty="0">
              <a:latin typeface="+mj-lt"/>
            </a:endParaRPr>
          </a:p>
          <a:p>
            <a:pPr algn="just"/>
            <a:r>
              <a:rPr lang="en-US" sz="2000" dirty="0" smtClean="0">
                <a:latin typeface="+mj-lt"/>
              </a:rPr>
              <a:t>The </a:t>
            </a:r>
            <a:r>
              <a:rPr lang="en-US" sz="2000" dirty="0">
                <a:latin typeface="+mj-lt"/>
              </a:rPr>
              <a:t>listed entity shall </a:t>
            </a:r>
            <a:r>
              <a:rPr lang="en-US" sz="2000" dirty="0" smtClean="0">
                <a:latin typeface="+mj-lt"/>
              </a:rPr>
              <a:t>familiarize </a:t>
            </a:r>
            <a:r>
              <a:rPr lang="en-US" sz="2000" dirty="0">
                <a:latin typeface="+mj-lt"/>
              </a:rPr>
              <a:t>the independent directors through various </a:t>
            </a:r>
            <a:r>
              <a:rPr lang="en-US" sz="2000" dirty="0" err="1">
                <a:latin typeface="+mj-lt"/>
              </a:rPr>
              <a:t>programmes</a:t>
            </a:r>
            <a:r>
              <a:rPr lang="en-US" sz="2000" dirty="0">
                <a:latin typeface="+mj-lt"/>
              </a:rPr>
              <a:t> about the listed entity, including </a:t>
            </a:r>
            <a:r>
              <a:rPr lang="en-US" sz="2000" dirty="0" smtClean="0">
                <a:latin typeface="+mj-lt"/>
              </a:rPr>
              <a:t>the nature of industry, business model of the entity, roles, rights and responsibility of the Independent Director.</a:t>
            </a:r>
            <a:endParaRPr lang="en-US" sz="2000" dirty="0">
              <a:latin typeface="+mj-lt"/>
            </a:endParaRPr>
          </a:p>
        </p:txBody>
      </p:sp>
    </p:spTree>
    <p:extLst>
      <p:ext uri="{BB962C8B-B14F-4D97-AF65-F5344CB8AC3E}">
        <p14:creationId xmlns:p14="http://schemas.microsoft.com/office/powerpoint/2010/main" val="28410310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0250"/>
            <a:ext cx="10515600" cy="6223379"/>
          </a:xfrm>
        </p:spPr>
        <p:txBody>
          <a:bodyPr>
            <a:normAutofit/>
          </a:bodyPr>
          <a:lstStyle/>
          <a:p>
            <a:pPr marL="0" indent="0" algn="just">
              <a:buNone/>
            </a:pPr>
            <a:r>
              <a:rPr lang="en-US" sz="2000" b="1" dirty="0" smtClean="0">
                <a:latin typeface="+mj-lt"/>
              </a:rPr>
              <a:t>Regulation 26: Obligations </a:t>
            </a:r>
            <a:r>
              <a:rPr lang="en-US" sz="2000" b="1" dirty="0">
                <a:latin typeface="+mj-lt"/>
              </a:rPr>
              <a:t>with respect to directors and senior </a:t>
            </a:r>
            <a:r>
              <a:rPr lang="en-US" sz="2000" b="1" dirty="0" smtClean="0">
                <a:latin typeface="+mj-lt"/>
              </a:rPr>
              <a:t>management:</a:t>
            </a:r>
            <a:endParaRPr lang="en-US" sz="2000" dirty="0">
              <a:latin typeface="+mj-lt"/>
            </a:endParaRPr>
          </a:p>
          <a:p>
            <a:pPr algn="just"/>
            <a:r>
              <a:rPr lang="en-US" sz="2000" dirty="0" smtClean="0">
                <a:latin typeface="+mj-lt"/>
              </a:rPr>
              <a:t>A </a:t>
            </a:r>
            <a:r>
              <a:rPr lang="en-US" sz="2000" dirty="0">
                <a:latin typeface="+mj-lt"/>
              </a:rPr>
              <a:t>director shall not be a member in more than ten committees or act as chairperson of more than five committees across all listed </a:t>
            </a:r>
            <a:r>
              <a:rPr lang="en-US" sz="2000" dirty="0" smtClean="0">
                <a:latin typeface="+mj-lt"/>
              </a:rPr>
              <a:t>entities which </a:t>
            </a:r>
            <a:r>
              <a:rPr lang="en-US" sz="2000" dirty="0">
                <a:latin typeface="+mj-lt"/>
              </a:rPr>
              <a:t>shall be determined as follows:</a:t>
            </a:r>
          </a:p>
          <a:p>
            <a:pPr marL="542925" indent="-357188" algn="just">
              <a:buNone/>
            </a:pPr>
            <a:r>
              <a:rPr lang="en-US" sz="2000" dirty="0" smtClean="0">
                <a:latin typeface="+mj-lt"/>
              </a:rPr>
              <a:t>(</a:t>
            </a:r>
            <a:r>
              <a:rPr lang="en-US" sz="2000" dirty="0">
                <a:latin typeface="+mj-lt"/>
              </a:rPr>
              <a:t>a) the limit of the committees on which a director may serve in all public limited companies, whether listed or not, shall be included and all other companies including private limited companies, foreign companies and companies under Section 8 of the Companies Act, 2013 shall be excluded;</a:t>
            </a:r>
          </a:p>
          <a:p>
            <a:pPr marL="542925" indent="-357188" algn="just">
              <a:buNone/>
            </a:pPr>
            <a:r>
              <a:rPr lang="en-US" sz="2000" dirty="0">
                <a:latin typeface="+mj-lt"/>
              </a:rPr>
              <a:t>(b) for the purpose of determination of limit, chairpersonship and membership of the audit committee and the Stakeholders' Relationship Committee alone shall be considered.</a:t>
            </a:r>
          </a:p>
          <a:p>
            <a:pPr algn="just"/>
            <a:r>
              <a:rPr lang="en-US" sz="2000" dirty="0" smtClean="0">
                <a:latin typeface="+mj-lt"/>
              </a:rPr>
              <a:t>Every </a:t>
            </a:r>
            <a:r>
              <a:rPr lang="en-US" sz="2000" dirty="0">
                <a:latin typeface="+mj-lt"/>
              </a:rPr>
              <a:t>director shall inform the listed entity about the committee positions he or she occupies in other listed entities and notify changes as and when they take place.</a:t>
            </a:r>
          </a:p>
          <a:p>
            <a:pPr algn="just"/>
            <a:r>
              <a:rPr lang="en-US" sz="2000" dirty="0" smtClean="0">
                <a:latin typeface="+mj-lt"/>
              </a:rPr>
              <a:t>All </a:t>
            </a:r>
            <a:r>
              <a:rPr lang="en-US" sz="2000" dirty="0">
                <a:latin typeface="+mj-lt"/>
              </a:rPr>
              <a:t>members of the board of directors and senior management personnel shall affirm compliance with the code of conduct of board of directors and senior management on an annual basis.</a:t>
            </a:r>
          </a:p>
          <a:p>
            <a:pPr algn="just"/>
            <a:r>
              <a:rPr lang="en-US" sz="2000" dirty="0" smtClean="0">
                <a:latin typeface="+mj-lt"/>
              </a:rPr>
              <a:t>Non-executive </a:t>
            </a:r>
            <a:r>
              <a:rPr lang="en-US" sz="2000" dirty="0">
                <a:latin typeface="+mj-lt"/>
              </a:rPr>
              <a:t>directors shall disclose their shareholding, held either by them or on a beneficial basis for any other persons in the listed entity in which they are proposed to be appointed as directors, in the notice to the general meeting called for appointment of such director</a:t>
            </a:r>
          </a:p>
          <a:p>
            <a:pPr algn="just"/>
            <a:r>
              <a:rPr lang="en-US" sz="2000" dirty="0" smtClean="0">
                <a:latin typeface="+mj-lt"/>
              </a:rPr>
              <a:t>Senior </a:t>
            </a:r>
            <a:r>
              <a:rPr lang="en-US" sz="2000" dirty="0">
                <a:latin typeface="+mj-lt"/>
              </a:rPr>
              <a:t>management shall make disclosures to the board of directors relating to all material, financial and commercial transactions, where they have personal interest that may have a potential conflict with the interest of the listed entity at large</a:t>
            </a:r>
            <a:r>
              <a:rPr lang="en-US" sz="2000" dirty="0" smtClean="0">
                <a:latin typeface="+mj-lt"/>
              </a:rPr>
              <a:t>.</a:t>
            </a:r>
            <a:endParaRPr lang="en-US" sz="2000" dirty="0">
              <a:latin typeface="+mj-lt"/>
            </a:endParaRPr>
          </a:p>
          <a:p>
            <a:pPr marL="0" indent="0" algn="just">
              <a:buNone/>
            </a:pPr>
            <a:endParaRPr lang="en-US" sz="2000" dirty="0"/>
          </a:p>
          <a:p>
            <a:pPr marL="0" indent="0" algn="just">
              <a:buNone/>
            </a:pPr>
            <a:endParaRPr lang="en-US" sz="2000" dirty="0"/>
          </a:p>
        </p:txBody>
      </p:sp>
    </p:spTree>
    <p:extLst>
      <p:ext uri="{BB962C8B-B14F-4D97-AF65-F5344CB8AC3E}">
        <p14:creationId xmlns:p14="http://schemas.microsoft.com/office/powerpoint/2010/main" val="39243114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0250"/>
            <a:ext cx="10515600" cy="6223379"/>
          </a:xfrm>
        </p:spPr>
        <p:txBody>
          <a:bodyPr>
            <a:normAutofit/>
          </a:bodyPr>
          <a:lstStyle/>
          <a:p>
            <a:pPr marL="0" indent="0" algn="just">
              <a:buNone/>
            </a:pPr>
            <a:r>
              <a:rPr lang="en-US" sz="2000" b="1" dirty="0" smtClean="0">
                <a:latin typeface="+mj-lt"/>
              </a:rPr>
              <a:t>Regulation 27: Other </a:t>
            </a:r>
            <a:r>
              <a:rPr lang="en-US" sz="2000" b="1" dirty="0">
                <a:latin typeface="+mj-lt"/>
              </a:rPr>
              <a:t>corporate governance </a:t>
            </a:r>
            <a:r>
              <a:rPr lang="en-US" sz="2000" b="1" dirty="0" smtClean="0">
                <a:latin typeface="+mj-lt"/>
              </a:rPr>
              <a:t>requirements:</a:t>
            </a:r>
            <a:endParaRPr lang="en-US" sz="2000" dirty="0">
              <a:latin typeface="+mj-lt"/>
            </a:endParaRPr>
          </a:p>
          <a:p>
            <a:pPr marL="0" indent="0" algn="just">
              <a:buNone/>
            </a:pPr>
            <a:r>
              <a:rPr lang="en-US" sz="2000" dirty="0" smtClean="0">
                <a:latin typeface="+mj-lt"/>
              </a:rPr>
              <a:t>The </a:t>
            </a:r>
            <a:r>
              <a:rPr lang="en-US" sz="2000" dirty="0">
                <a:latin typeface="+mj-lt"/>
              </a:rPr>
              <a:t>listed entity may, at its discretion, comply with requirements as specified in Part E of Schedule </a:t>
            </a:r>
            <a:r>
              <a:rPr lang="en-US" sz="2000" dirty="0" smtClean="0">
                <a:latin typeface="+mj-lt"/>
              </a:rPr>
              <a:t>II in respect of Office of NED, Half yearly report to shareholders etc.</a:t>
            </a:r>
            <a:endParaRPr lang="en-US" sz="2000" dirty="0">
              <a:latin typeface="+mj-lt"/>
            </a:endParaRPr>
          </a:p>
          <a:p>
            <a:pPr marL="0" indent="0" algn="just">
              <a:buNone/>
            </a:pPr>
            <a:r>
              <a:rPr lang="en-US" sz="2000" dirty="0" smtClean="0">
                <a:latin typeface="+mj-lt"/>
              </a:rPr>
              <a:t>(a</a:t>
            </a:r>
            <a:r>
              <a:rPr lang="en-US" sz="2000" dirty="0">
                <a:latin typeface="+mj-lt"/>
              </a:rPr>
              <a:t>) The listed entity shall submit a quarterly compliance report on corporate governance in the format as specified by the Board from time to time to the recognised stock exchange(s) within fifteen days from close of the quarter</a:t>
            </a:r>
            <a:r>
              <a:rPr lang="en-US" sz="2000" dirty="0" smtClean="0">
                <a:latin typeface="+mj-lt"/>
              </a:rPr>
              <a:t>.</a:t>
            </a:r>
          </a:p>
          <a:p>
            <a:pPr marL="0" indent="0" algn="just">
              <a:buNone/>
            </a:pPr>
            <a:r>
              <a:rPr lang="en-US" sz="2000" dirty="0" smtClean="0">
                <a:latin typeface="+mj-lt"/>
              </a:rPr>
              <a:t>(b) Details of all material transactions with related parties shall be disclosed along with the report mentioned in clause (a) of sub-regulation (2).</a:t>
            </a:r>
          </a:p>
          <a:p>
            <a:pPr marL="0" indent="0" algn="just">
              <a:buNone/>
            </a:pPr>
            <a:r>
              <a:rPr lang="en-US" sz="2000" dirty="0" smtClean="0">
                <a:latin typeface="+mj-lt"/>
              </a:rPr>
              <a:t>(c) The report mentioned in clause (a) of sub-regulation (2) shall be signed either by the compliance officer or the chief executive officer of the listed entity.</a:t>
            </a:r>
          </a:p>
          <a:p>
            <a:pPr marL="0" indent="0" algn="just">
              <a:buNone/>
            </a:pPr>
            <a:endParaRPr lang="en-US" sz="2000" dirty="0">
              <a:latin typeface="+mj-lt"/>
            </a:endParaRPr>
          </a:p>
          <a:p>
            <a:pPr marL="0" indent="0" algn="just">
              <a:buNone/>
            </a:pPr>
            <a:r>
              <a:rPr lang="en-US" sz="2000" b="1" dirty="0" smtClean="0">
                <a:latin typeface="+mj-lt"/>
              </a:rPr>
              <a:t>Regulation 28: In-principle </a:t>
            </a:r>
            <a:r>
              <a:rPr lang="en-US" sz="2000" b="1" dirty="0">
                <a:latin typeface="+mj-lt"/>
              </a:rPr>
              <a:t>approval of recognized stock exchange(s</a:t>
            </a:r>
            <a:r>
              <a:rPr lang="en-US" sz="2000" b="1" dirty="0" smtClean="0">
                <a:latin typeface="+mj-lt"/>
              </a:rPr>
              <a:t>):</a:t>
            </a:r>
            <a:endParaRPr lang="en-US" sz="2000" dirty="0">
              <a:latin typeface="+mj-lt"/>
            </a:endParaRPr>
          </a:p>
          <a:p>
            <a:pPr marL="0" indent="0" algn="just">
              <a:buNone/>
            </a:pPr>
            <a:r>
              <a:rPr lang="en-US" sz="2000" dirty="0" smtClean="0">
                <a:latin typeface="+mj-lt"/>
              </a:rPr>
              <a:t>The </a:t>
            </a:r>
            <a:r>
              <a:rPr lang="en-US" sz="2000" dirty="0">
                <a:latin typeface="+mj-lt"/>
              </a:rPr>
              <a:t>listed entity, before issuing securities, shall obtain an ‘in-principle’ approval from recognised stock exchange(s</a:t>
            </a:r>
            <a:r>
              <a:rPr lang="en-US" sz="2000" dirty="0" smtClean="0">
                <a:latin typeface="+mj-lt"/>
              </a:rPr>
              <a:t>).</a:t>
            </a:r>
          </a:p>
          <a:p>
            <a:pPr marL="0" indent="0" algn="just">
              <a:buNone/>
            </a:pPr>
            <a:r>
              <a:rPr lang="en-US" sz="2000" dirty="0" smtClean="0">
                <a:latin typeface="+mj-lt"/>
              </a:rPr>
              <a:t>The </a:t>
            </a:r>
            <a:r>
              <a:rPr lang="en-US" sz="2000" dirty="0">
                <a:latin typeface="+mj-lt"/>
              </a:rPr>
              <a:t>requirement of obtaining in-principle approval from recognised stock exchange(s), shall not be applicable for securities issued pursuant to the scheme of arrangement for which the listed entity has already obtained No-Objection Letter from recognised stock exchange(s) in accordance with regulation 37.</a:t>
            </a:r>
          </a:p>
          <a:p>
            <a:pPr marL="0" indent="0" algn="just">
              <a:buNone/>
            </a:pPr>
            <a:endParaRPr lang="en-US" sz="2000" dirty="0"/>
          </a:p>
        </p:txBody>
      </p:sp>
    </p:spTree>
    <p:extLst>
      <p:ext uri="{BB962C8B-B14F-4D97-AF65-F5344CB8AC3E}">
        <p14:creationId xmlns:p14="http://schemas.microsoft.com/office/powerpoint/2010/main" val="33187874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96035" y="409433"/>
            <a:ext cx="10890913" cy="5772425"/>
          </a:xfrm>
        </p:spPr>
        <p:txBody>
          <a:bodyPr>
            <a:normAutofit/>
          </a:bodyPr>
          <a:lstStyle/>
          <a:p>
            <a:pPr algn="l"/>
            <a:r>
              <a:rPr lang="en-US" b="1" dirty="0"/>
              <a:t>Applicability of the </a:t>
            </a:r>
            <a:r>
              <a:rPr lang="en-US" b="1" dirty="0" smtClean="0"/>
              <a:t>LODR regulations</a:t>
            </a:r>
            <a:r>
              <a:rPr lang="en-US" b="1" dirty="0"/>
              <a:t>:</a:t>
            </a:r>
            <a:endParaRPr lang="en-US" dirty="0"/>
          </a:p>
          <a:p>
            <a:pPr algn="l"/>
            <a:endParaRPr lang="en-US" dirty="0" smtClean="0"/>
          </a:p>
          <a:p>
            <a:pPr algn="l"/>
            <a:r>
              <a:rPr lang="en-US" dirty="0" smtClean="0">
                <a:latin typeface="+mj-lt"/>
              </a:rPr>
              <a:t>Unless </a:t>
            </a:r>
            <a:r>
              <a:rPr lang="en-US" dirty="0">
                <a:latin typeface="+mj-lt"/>
              </a:rPr>
              <a:t>otherwise provided, these regulations shall apply to the listed entity who has listed any of the following designated securities on recognised stock exchange(s):</a:t>
            </a:r>
          </a:p>
          <a:p>
            <a:pPr marL="342900" lvl="0" indent="-342900" algn="l">
              <a:buFont typeface="Arial" panose="020B0604020202020204" pitchFamily="34" charset="0"/>
              <a:buChar char="•"/>
            </a:pPr>
            <a:r>
              <a:rPr lang="en-US" dirty="0">
                <a:latin typeface="+mj-lt"/>
              </a:rPr>
              <a:t>specified securities listed on main board or SME Exchange or institutional trading platform;</a:t>
            </a:r>
          </a:p>
          <a:p>
            <a:pPr marL="342900" lvl="0" indent="-342900" algn="l">
              <a:buFont typeface="Arial" panose="020B0604020202020204" pitchFamily="34" charset="0"/>
              <a:buChar char="•"/>
            </a:pPr>
            <a:r>
              <a:rPr lang="en-US" dirty="0">
                <a:latin typeface="+mj-lt"/>
              </a:rPr>
              <a:t>non-convertible debt securities, non-convertible redeemable preference shares, perpetual debt instrument, perpetual non-cumulative preference shares;</a:t>
            </a:r>
          </a:p>
          <a:p>
            <a:pPr marL="342900" lvl="0" indent="-342900" algn="l">
              <a:buFont typeface="Arial" panose="020B0604020202020204" pitchFamily="34" charset="0"/>
              <a:buChar char="•"/>
            </a:pPr>
            <a:r>
              <a:rPr lang="en-US" dirty="0">
                <a:latin typeface="+mj-lt"/>
              </a:rPr>
              <a:t>Indian depository receipts;</a:t>
            </a:r>
          </a:p>
          <a:p>
            <a:pPr marL="342900" lvl="0" indent="-342900" algn="l">
              <a:buFont typeface="Arial" panose="020B0604020202020204" pitchFamily="34" charset="0"/>
              <a:buChar char="•"/>
            </a:pPr>
            <a:r>
              <a:rPr lang="en-US" dirty="0" err="1">
                <a:latin typeface="+mj-lt"/>
              </a:rPr>
              <a:t>securitised</a:t>
            </a:r>
            <a:r>
              <a:rPr lang="en-US" dirty="0">
                <a:latin typeface="+mj-lt"/>
              </a:rPr>
              <a:t> debt instruments;</a:t>
            </a:r>
          </a:p>
          <a:p>
            <a:pPr marL="342900" lvl="0" indent="-342900" algn="l">
              <a:buFont typeface="Arial" panose="020B0604020202020204" pitchFamily="34" charset="0"/>
              <a:buChar char="•"/>
            </a:pPr>
            <a:r>
              <a:rPr lang="en-US" dirty="0">
                <a:latin typeface="+mj-lt"/>
              </a:rPr>
              <a:t>units issued by mutual funds;</a:t>
            </a:r>
          </a:p>
          <a:p>
            <a:pPr marL="342900" lvl="0" indent="-342900" algn="l">
              <a:buFont typeface="Arial" panose="020B0604020202020204" pitchFamily="34" charset="0"/>
              <a:buChar char="•"/>
            </a:pPr>
            <a:r>
              <a:rPr lang="en-US" dirty="0">
                <a:latin typeface="+mj-lt"/>
              </a:rPr>
              <a:t>any other securities as may be specified by the Board.</a:t>
            </a:r>
          </a:p>
          <a:p>
            <a:endParaRPr lang="en-US" dirty="0"/>
          </a:p>
        </p:txBody>
      </p:sp>
    </p:spTree>
    <p:extLst>
      <p:ext uri="{BB962C8B-B14F-4D97-AF65-F5344CB8AC3E}">
        <p14:creationId xmlns:p14="http://schemas.microsoft.com/office/powerpoint/2010/main" val="25200939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625" y="114300"/>
            <a:ext cx="11301413" cy="6743700"/>
          </a:xfrm>
        </p:spPr>
        <p:txBody>
          <a:bodyPr>
            <a:noAutofit/>
          </a:bodyPr>
          <a:lstStyle/>
          <a:p>
            <a:pPr marL="0" indent="0" algn="just">
              <a:lnSpc>
                <a:spcPct val="50000"/>
              </a:lnSpc>
              <a:spcBef>
                <a:spcPts val="0"/>
              </a:spcBef>
              <a:buNone/>
            </a:pPr>
            <a:r>
              <a:rPr lang="en-US" sz="1900" b="1" dirty="0" smtClean="0">
                <a:latin typeface="+mj-lt"/>
              </a:rPr>
              <a:t>Regulation 29: Prior Intimations:</a:t>
            </a:r>
            <a:endParaRPr lang="en-US" sz="1900" dirty="0">
              <a:latin typeface="+mj-lt"/>
            </a:endParaRPr>
          </a:p>
          <a:p>
            <a:pPr marL="0" indent="0" algn="just">
              <a:spcBef>
                <a:spcPts val="600"/>
              </a:spcBef>
              <a:buNone/>
            </a:pPr>
            <a:r>
              <a:rPr lang="en-US" sz="1800" dirty="0" smtClean="0">
                <a:latin typeface="+mj-lt"/>
              </a:rPr>
              <a:t>The </a:t>
            </a:r>
            <a:r>
              <a:rPr lang="en-US" sz="1800" dirty="0">
                <a:latin typeface="+mj-lt"/>
              </a:rPr>
              <a:t>listed entity shall give prior </a:t>
            </a:r>
            <a:r>
              <a:rPr lang="en-US" sz="1800" dirty="0" smtClean="0">
                <a:latin typeface="+mj-lt"/>
              </a:rPr>
              <a:t>intimation of at least 2 working days in advance, excluding the date of notice and meeting to </a:t>
            </a:r>
            <a:r>
              <a:rPr lang="en-US" sz="1800" dirty="0">
                <a:latin typeface="+mj-lt"/>
              </a:rPr>
              <a:t>stock </a:t>
            </a:r>
            <a:r>
              <a:rPr lang="en-US" sz="1800" dirty="0" smtClean="0">
                <a:latin typeface="+mj-lt"/>
              </a:rPr>
              <a:t>exchange </a:t>
            </a:r>
            <a:r>
              <a:rPr lang="en-US" sz="1800" dirty="0">
                <a:latin typeface="+mj-lt"/>
              </a:rPr>
              <a:t>about the meeting of the board of directors in which any of the following proposals is due to be considered:</a:t>
            </a:r>
          </a:p>
          <a:p>
            <a:pPr algn="just">
              <a:spcBef>
                <a:spcPts val="600"/>
              </a:spcBef>
            </a:pPr>
            <a:r>
              <a:rPr lang="en-US" sz="1800" dirty="0" smtClean="0">
                <a:latin typeface="+mj-lt"/>
              </a:rPr>
              <a:t>financial </a:t>
            </a:r>
            <a:r>
              <a:rPr lang="en-US" sz="1800" dirty="0">
                <a:latin typeface="+mj-lt"/>
              </a:rPr>
              <a:t>results viz. quarterly, half yearly, or annual, as the case may </a:t>
            </a:r>
            <a:r>
              <a:rPr lang="en-US" sz="1800" dirty="0" smtClean="0">
                <a:latin typeface="+mj-lt"/>
              </a:rPr>
              <a:t>be (at least 5 working day in advance);</a:t>
            </a:r>
            <a:endParaRPr lang="en-US" sz="1800" dirty="0">
              <a:latin typeface="+mj-lt"/>
            </a:endParaRPr>
          </a:p>
          <a:p>
            <a:pPr algn="just">
              <a:spcBef>
                <a:spcPts val="600"/>
              </a:spcBef>
            </a:pPr>
            <a:r>
              <a:rPr lang="en-US" sz="1800" dirty="0" smtClean="0">
                <a:latin typeface="+mj-lt"/>
              </a:rPr>
              <a:t>proposal </a:t>
            </a:r>
            <a:r>
              <a:rPr lang="en-US" sz="1800" dirty="0">
                <a:latin typeface="+mj-lt"/>
              </a:rPr>
              <a:t>for buyback of securities;</a:t>
            </a:r>
          </a:p>
          <a:p>
            <a:pPr algn="just">
              <a:spcBef>
                <a:spcPts val="600"/>
              </a:spcBef>
            </a:pPr>
            <a:r>
              <a:rPr lang="en-US" sz="1800" dirty="0" smtClean="0">
                <a:latin typeface="+mj-lt"/>
              </a:rPr>
              <a:t>proposal </a:t>
            </a:r>
            <a:r>
              <a:rPr lang="en-US" sz="1800" dirty="0">
                <a:latin typeface="+mj-lt"/>
              </a:rPr>
              <a:t>for voluntary delisting by the listed entity from the stock exchange(s);</a:t>
            </a:r>
          </a:p>
          <a:p>
            <a:pPr algn="just">
              <a:spcBef>
                <a:spcPts val="600"/>
              </a:spcBef>
            </a:pPr>
            <a:r>
              <a:rPr lang="en-US" sz="1800" dirty="0" smtClean="0">
                <a:latin typeface="+mj-lt"/>
              </a:rPr>
              <a:t>fund </a:t>
            </a:r>
            <a:r>
              <a:rPr lang="en-US" sz="1800" dirty="0">
                <a:latin typeface="+mj-lt"/>
              </a:rPr>
              <a:t>raising by way of further public offer, rights issue, ADR / GDR / FCCBs, qualified institutions placement, debt issue, preferential issue or any other method and for determination of issue price:</a:t>
            </a:r>
          </a:p>
          <a:p>
            <a:pPr marL="0" indent="0" algn="just" defTabSz="271463">
              <a:buNone/>
            </a:pPr>
            <a:r>
              <a:rPr lang="en-US" sz="1800" dirty="0" smtClean="0">
                <a:latin typeface="+mj-lt"/>
              </a:rPr>
              <a:t>Provided </a:t>
            </a:r>
            <a:r>
              <a:rPr lang="en-US" sz="1800" dirty="0">
                <a:latin typeface="+mj-lt"/>
              </a:rPr>
              <a:t>that intimation shall also be given in case of any annual general meeting or extraordinary general </a:t>
            </a:r>
            <a:r>
              <a:rPr lang="en-US" sz="1800" dirty="0" smtClean="0">
                <a:latin typeface="+mj-lt"/>
              </a:rPr>
              <a:t>	meeting </a:t>
            </a:r>
            <a:r>
              <a:rPr lang="en-US" sz="1800" dirty="0">
                <a:latin typeface="+mj-lt"/>
              </a:rPr>
              <a:t>or postal </a:t>
            </a:r>
            <a:r>
              <a:rPr lang="en-US" sz="1800" dirty="0" smtClean="0">
                <a:latin typeface="+mj-lt"/>
              </a:rPr>
              <a:t>ballot </a:t>
            </a:r>
            <a:r>
              <a:rPr lang="en-US" sz="1800" dirty="0">
                <a:latin typeface="+mj-lt"/>
              </a:rPr>
              <a:t>that is </a:t>
            </a:r>
            <a:r>
              <a:rPr lang="en-US" sz="1800" dirty="0" smtClean="0">
                <a:latin typeface="+mj-lt"/>
              </a:rPr>
              <a:t>proposed </a:t>
            </a:r>
            <a:r>
              <a:rPr lang="en-US" sz="1800" dirty="0">
                <a:latin typeface="+mj-lt"/>
              </a:rPr>
              <a:t>to be held for obtaining shareholder approval for further fund </a:t>
            </a:r>
            <a:r>
              <a:rPr lang="en-US" sz="1800" dirty="0" smtClean="0">
                <a:latin typeface="+mj-lt"/>
              </a:rPr>
              <a:t>	raising </a:t>
            </a:r>
            <a:r>
              <a:rPr lang="en-US" sz="1800" dirty="0">
                <a:latin typeface="+mj-lt"/>
              </a:rPr>
              <a:t>indicating type of issuance</a:t>
            </a:r>
            <a:r>
              <a:rPr lang="en-US" sz="1800" dirty="0" smtClean="0">
                <a:latin typeface="+mj-lt"/>
              </a:rPr>
              <a:t>.</a:t>
            </a:r>
            <a:endParaRPr lang="en-US" sz="1800" dirty="0">
              <a:latin typeface="+mj-lt"/>
            </a:endParaRPr>
          </a:p>
          <a:p>
            <a:pPr algn="just">
              <a:spcBef>
                <a:spcPts val="600"/>
              </a:spcBef>
            </a:pPr>
            <a:r>
              <a:rPr lang="en-US" sz="1800" dirty="0" smtClean="0">
                <a:latin typeface="+mj-lt"/>
              </a:rPr>
              <a:t>declaration/recommendation </a:t>
            </a:r>
            <a:r>
              <a:rPr lang="en-US" sz="1800" dirty="0">
                <a:latin typeface="+mj-lt"/>
              </a:rPr>
              <a:t>of dividend, issue of convertible securities including convertible debentures or of debentures carrying a right to subscribe to equity shares or the passing over of dividend. </a:t>
            </a:r>
          </a:p>
          <a:p>
            <a:pPr algn="just">
              <a:spcBef>
                <a:spcPts val="600"/>
              </a:spcBef>
            </a:pPr>
            <a:r>
              <a:rPr lang="en-US" sz="1800" dirty="0" smtClean="0">
                <a:latin typeface="+mj-lt"/>
              </a:rPr>
              <a:t>The </a:t>
            </a:r>
            <a:r>
              <a:rPr lang="en-US" sz="1800" dirty="0">
                <a:latin typeface="+mj-lt"/>
              </a:rPr>
              <a:t>proposal for declaration of bonus securities where such proposal is communicated to the board of directors of the listed entity as part of the agenda </a:t>
            </a:r>
            <a:r>
              <a:rPr lang="en-US" sz="1800" dirty="0" smtClean="0">
                <a:latin typeface="+mj-lt"/>
              </a:rPr>
              <a:t>papers.</a:t>
            </a:r>
            <a:endParaRPr lang="en-US" sz="1800" dirty="0">
              <a:latin typeface="+mj-lt"/>
            </a:endParaRPr>
          </a:p>
          <a:p>
            <a:pPr marL="0" indent="0" algn="just">
              <a:spcBef>
                <a:spcPts val="600"/>
              </a:spcBef>
              <a:buNone/>
            </a:pPr>
            <a:r>
              <a:rPr lang="en-US" sz="1800" dirty="0" smtClean="0">
                <a:latin typeface="+mj-lt"/>
              </a:rPr>
              <a:t>The </a:t>
            </a:r>
            <a:r>
              <a:rPr lang="en-US" sz="1800" dirty="0">
                <a:latin typeface="+mj-lt"/>
              </a:rPr>
              <a:t>listed entity shall give intimation to the stock exchange(s) at least</a:t>
            </a:r>
            <a:r>
              <a:rPr lang="en-US" sz="1800" b="1" u="sng" dirty="0">
                <a:latin typeface="+mj-lt"/>
              </a:rPr>
              <a:t> eleven </a:t>
            </a:r>
            <a:r>
              <a:rPr lang="en-US" sz="1800" b="1" u="sng" dirty="0" smtClean="0">
                <a:latin typeface="+mj-lt"/>
              </a:rPr>
              <a:t>working days </a:t>
            </a:r>
            <a:r>
              <a:rPr lang="en-US" sz="1800" dirty="0">
                <a:latin typeface="+mj-lt"/>
              </a:rPr>
              <a:t>before any of the following proposal is placed before the board of directors -</a:t>
            </a:r>
          </a:p>
          <a:p>
            <a:pPr algn="just"/>
            <a:r>
              <a:rPr lang="en-US" sz="1800" dirty="0" smtClean="0">
                <a:latin typeface="+mj-lt"/>
              </a:rPr>
              <a:t>any </a:t>
            </a:r>
            <a:r>
              <a:rPr lang="en-US" sz="1800" dirty="0">
                <a:latin typeface="+mj-lt"/>
              </a:rPr>
              <a:t>alteration in the form or nature of any of its </a:t>
            </a:r>
            <a:r>
              <a:rPr lang="en-US" sz="1800" dirty="0" smtClean="0">
                <a:latin typeface="+mj-lt"/>
              </a:rPr>
              <a:t>listed securities </a:t>
            </a:r>
            <a:r>
              <a:rPr lang="en-US" sz="1800" dirty="0">
                <a:latin typeface="+mj-lt"/>
              </a:rPr>
              <a:t>in the rights or privileges of the holders thereof.</a:t>
            </a:r>
          </a:p>
          <a:p>
            <a:pPr algn="just"/>
            <a:r>
              <a:rPr lang="en-US" sz="1800" dirty="0" smtClean="0">
                <a:latin typeface="+mj-lt"/>
              </a:rPr>
              <a:t>any </a:t>
            </a:r>
            <a:r>
              <a:rPr lang="en-US" sz="1800" dirty="0">
                <a:latin typeface="+mj-lt"/>
              </a:rPr>
              <a:t>alteration in the date on which, the interest on debentures or bonds, or the redemption amount of redeemable shares or of debentures or bonds, shall be payable</a:t>
            </a:r>
            <a:r>
              <a:rPr lang="en-US" sz="1800" dirty="0" smtClean="0">
                <a:latin typeface="+mj-lt"/>
              </a:rPr>
              <a:t>.</a:t>
            </a:r>
            <a:endParaRPr lang="en-US" sz="1800" dirty="0">
              <a:latin typeface="+mj-lt"/>
            </a:endParaRPr>
          </a:p>
        </p:txBody>
      </p:sp>
    </p:spTree>
    <p:extLst>
      <p:ext uri="{BB962C8B-B14F-4D97-AF65-F5344CB8AC3E}">
        <p14:creationId xmlns:p14="http://schemas.microsoft.com/office/powerpoint/2010/main" val="2836725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0250"/>
            <a:ext cx="10515600" cy="6223379"/>
          </a:xfrm>
        </p:spPr>
        <p:txBody>
          <a:bodyPr>
            <a:normAutofit/>
          </a:bodyPr>
          <a:lstStyle/>
          <a:p>
            <a:pPr marL="0" indent="0" algn="just">
              <a:buNone/>
            </a:pPr>
            <a:endParaRPr lang="en-US" dirty="0"/>
          </a:p>
          <a:p>
            <a:pPr marL="0" indent="0" algn="just">
              <a:buNone/>
            </a:pPr>
            <a:endParaRPr lang="en-US" dirty="0"/>
          </a:p>
        </p:txBody>
      </p:sp>
      <p:sp>
        <p:nvSpPr>
          <p:cNvPr id="4" name="Rectangle 3"/>
          <p:cNvSpPr/>
          <p:nvPr/>
        </p:nvSpPr>
        <p:spPr>
          <a:xfrm>
            <a:off x="414338" y="71650"/>
            <a:ext cx="11549062" cy="6908686"/>
          </a:xfrm>
          <a:prstGeom prst="rect">
            <a:avLst/>
          </a:prstGeom>
        </p:spPr>
        <p:txBody>
          <a:bodyPr wrap="square">
            <a:spAutoFit/>
          </a:bodyPr>
          <a:lstStyle/>
          <a:p>
            <a:pPr algn="just">
              <a:lnSpc>
                <a:spcPct val="107000"/>
              </a:lnSpc>
              <a:spcAft>
                <a:spcPts val="0"/>
              </a:spcAft>
            </a:pPr>
            <a:r>
              <a:rPr lang="en-US" b="1" dirty="0" smtClean="0">
                <a:latin typeface="+mj-lt"/>
                <a:ea typeface="Calibri" panose="020F0502020204030204" pitchFamily="34" charset="0"/>
                <a:cs typeface="Roboto-Regular"/>
              </a:rPr>
              <a:t>Regulation 30: Disclosure </a:t>
            </a:r>
            <a:r>
              <a:rPr lang="en-US" b="1" dirty="0">
                <a:latin typeface="+mj-lt"/>
                <a:ea typeface="Calibri" panose="020F0502020204030204" pitchFamily="34" charset="0"/>
                <a:cs typeface="Roboto-Regular"/>
              </a:rPr>
              <a:t>of events or </a:t>
            </a:r>
            <a:r>
              <a:rPr lang="en-US" b="1" dirty="0" smtClean="0">
                <a:latin typeface="+mj-lt"/>
                <a:ea typeface="Calibri" panose="020F0502020204030204" pitchFamily="34" charset="0"/>
                <a:cs typeface="Roboto-Regular"/>
              </a:rPr>
              <a:t>information:</a:t>
            </a:r>
            <a:endParaRPr lang="en-US" sz="1600" dirty="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en-US" dirty="0" smtClean="0">
                <a:latin typeface="+mj-lt"/>
                <a:ea typeface="Calibri" panose="020F0502020204030204" pitchFamily="34" charset="0"/>
                <a:cs typeface="Roboto-Regular"/>
              </a:rPr>
              <a:t>Every </a:t>
            </a:r>
            <a:r>
              <a:rPr lang="en-US" dirty="0">
                <a:latin typeface="+mj-lt"/>
                <a:ea typeface="Calibri" panose="020F0502020204030204" pitchFamily="34" charset="0"/>
                <a:cs typeface="Roboto-Regular"/>
              </a:rPr>
              <a:t>listed entity shall make disclosures of any events </a:t>
            </a:r>
            <a:r>
              <a:rPr lang="en-US" dirty="0" smtClean="0">
                <a:latin typeface="+mj-lt"/>
                <a:ea typeface="Calibri" panose="020F0502020204030204" pitchFamily="34" charset="0"/>
                <a:cs typeface="Roboto-Regular"/>
              </a:rPr>
              <a:t>(specified in Para A &amp; B of Part A of Schedule III) or </a:t>
            </a:r>
            <a:r>
              <a:rPr lang="en-US" dirty="0">
                <a:latin typeface="+mj-lt"/>
                <a:ea typeface="Calibri" panose="020F0502020204030204" pitchFamily="34" charset="0"/>
                <a:cs typeface="Roboto-Regular"/>
              </a:rPr>
              <a:t>information which, in the opinion of the board of directors of the listed company, is material.</a:t>
            </a:r>
            <a:endParaRPr lang="en-US" sz="1600" dirty="0">
              <a:latin typeface="+mj-lt"/>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en-US" dirty="0" smtClean="0">
                <a:latin typeface="+mj-lt"/>
                <a:ea typeface="Calibri" panose="020F0502020204030204" pitchFamily="34" charset="0"/>
                <a:cs typeface="Roboto-Regular"/>
              </a:rPr>
              <a:t>The </a:t>
            </a:r>
            <a:r>
              <a:rPr lang="en-US" dirty="0">
                <a:latin typeface="+mj-lt"/>
                <a:ea typeface="Calibri" panose="020F0502020204030204" pitchFamily="34" charset="0"/>
                <a:cs typeface="Roboto-Regular"/>
              </a:rPr>
              <a:t>listed entity shall frame a policy for determination of materiality, based on criteria specified in this sub-regulation, duly approved by its board of directors, which shall be disclosed on its </a:t>
            </a:r>
            <a:r>
              <a:rPr lang="en-US" dirty="0" smtClean="0">
                <a:latin typeface="+mj-lt"/>
                <a:ea typeface="Calibri" panose="020F0502020204030204" pitchFamily="34" charset="0"/>
                <a:cs typeface="Roboto-Regular"/>
              </a:rPr>
              <a:t>website.</a:t>
            </a:r>
            <a:r>
              <a:rPr lang="en-US" sz="1600" dirty="0" smtClean="0">
                <a:latin typeface="+mj-lt"/>
                <a:ea typeface="Calibri" panose="020F0502020204030204" pitchFamily="34" charset="0"/>
                <a:cs typeface="Times New Roman" panose="02020603050405020304" pitchFamily="18" charset="0"/>
              </a:rPr>
              <a:t> </a:t>
            </a:r>
          </a:p>
          <a:p>
            <a:pPr marL="285750" indent="-285750" algn="just">
              <a:lnSpc>
                <a:spcPct val="107000"/>
              </a:lnSpc>
              <a:spcAft>
                <a:spcPts val="0"/>
              </a:spcAft>
              <a:buFont typeface="Arial" panose="020B0604020202020204" pitchFamily="34" charset="0"/>
              <a:buChar char="•"/>
            </a:pPr>
            <a:r>
              <a:rPr lang="en-US" dirty="0" smtClean="0">
                <a:latin typeface="+mj-lt"/>
                <a:ea typeface="Calibri" panose="020F0502020204030204" pitchFamily="34" charset="0"/>
                <a:cs typeface="Roboto-Regular"/>
              </a:rPr>
              <a:t>The </a:t>
            </a:r>
            <a:r>
              <a:rPr lang="en-US" dirty="0">
                <a:latin typeface="+mj-lt"/>
                <a:ea typeface="Calibri" panose="020F0502020204030204" pitchFamily="34" charset="0"/>
                <a:cs typeface="Roboto-Regular"/>
              </a:rPr>
              <a:t>board of directors of the listed entity shall authorize one or more Key Managerial Personnel for the purpose of determining materiality of an event or information and for the purpose of making disclosures to stock exchange(s) under this regulation and the contact details of such personnel shall be also disclosed to the stock exchange(s) and as well as on the listed entity's website.</a:t>
            </a:r>
            <a:endParaRPr lang="en-US" sz="1600" dirty="0">
              <a:latin typeface="+mj-lt"/>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en-US" dirty="0" smtClean="0">
                <a:latin typeface="+mj-lt"/>
                <a:ea typeface="Calibri" panose="020F0502020204030204" pitchFamily="34" charset="0"/>
                <a:cs typeface="Roboto-Regular"/>
              </a:rPr>
              <a:t>The </a:t>
            </a:r>
            <a:r>
              <a:rPr lang="en-US" dirty="0">
                <a:latin typeface="+mj-lt"/>
                <a:ea typeface="Calibri" panose="020F0502020204030204" pitchFamily="34" charset="0"/>
                <a:cs typeface="Roboto-Regular"/>
              </a:rPr>
              <a:t>listed entity shall first disclose to stock exchange(s) of all events, as specified in Part A of Schedule III, or information as soon as reasonably possible and not later than twenty four hours from the occurrence of event or information:</a:t>
            </a:r>
            <a:endParaRPr lang="en-US" sz="1600" dirty="0">
              <a:latin typeface="+mj-lt"/>
              <a:ea typeface="Calibri" panose="020F0502020204030204" pitchFamily="34" charset="0"/>
              <a:cs typeface="Times New Roman" panose="02020603050405020304" pitchFamily="18" charset="0"/>
            </a:endParaRPr>
          </a:p>
          <a:p>
            <a:pPr lvl="1" algn="just">
              <a:lnSpc>
                <a:spcPct val="107000"/>
              </a:lnSpc>
            </a:pPr>
            <a:r>
              <a:rPr lang="en-US" dirty="0">
                <a:latin typeface="+mj-lt"/>
                <a:ea typeface="Calibri" panose="020F0502020204030204" pitchFamily="34" charset="0"/>
                <a:cs typeface="Roboto-Regular"/>
              </a:rPr>
              <a:t>Provided that in case the disclosure is made after twenty four hours of occurrence of the event or information, the listed entity shall, along with such disclosures provide explanation for delay:</a:t>
            </a:r>
            <a:endParaRPr lang="en-US" sz="1600" dirty="0">
              <a:latin typeface="+mj-lt"/>
              <a:ea typeface="Calibri" panose="020F0502020204030204" pitchFamily="34" charset="0"/>
              <a:cs typeface="Times New Roman" panose="02020603050405020304" pitchFamily="18" charset="0"/>
            </a:endParaRPr>
          </a:p>
          <a:p>
            <a:pPr lvl="1" algn="just">
              <a:lnSpc>
                <a:spcPct val="107000"/>
              </a:lnSpc>
            </a:pPr>
            <a:r>
              <a:rPr lang="en-US" dirty="0">
                <a:latin typeface="+mj-lt"/>
                <a:ea typeface="Calibri" panose="020F0502020204030204" pitchFamily="34" charset="0"/>
                <a:cs typeface="Roboto-Regular"/>
              </a:rPr>
              <a:t>Provided further that disclosure with respect to events specified in sub-para 4 of Para A of Part A of Schedule III shall be made within thirty minutes of the conclusion of the board meeting.</a:t>
            </a:r>
            <a:endParaRPr lang="en-US" sz="1600" dirty="0">
              <a:latin typeface="+mj-lt"/>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en-US" dirty="0" smtClean="0">
                <a:latin typeface="+mj-lt"/>
                <a:ea typeface="Calibri" panose="020F0502020204030204" pitchFamily="34" charset="0"/>
                <a:cs typeface="Roboto-Regular"/>
              </a:rPr>
              <a:t>The </a:t>
            </a:r>
            <a:r>
              <a:rPr lang="en-US" dirty="0">
                <a:latin typeface="+mj-lt"/>
                <a:ea typeface="Calibri" panose="020F0502020204030204" pitchFamily="34" charset="0"/>
                <a:cs typeface="Roboto-Regular"/>
              </a:rPr>
              <a:t>listed entity shall disclose on its website all such events or information which has been disclosed to stock exchange(s) under this regulation , and such disclosures shall be hosted on the website of the listed entity for a minimum period of five years and thereafter as per the archival policy of the listed entity, as disclosed on its website.</a:t>
            </a:r>
            <a:endParaRPr lang="en-US" sz="1600" dirty="0">
              <a:latin typeface="+mj-lt"/>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en-US" dirty="0" smtClean="0">
                <a:latin typeface="+mj-lt"/>
                <a:ea typeface="Calibri" panose="020F0502020204030204" pitchFamily="34" charset="0"/>
                <a:cs typeface="Roboto-Regular"/>
              </a:rPr>
              <a:t>The </a:t>
            </a:r>
            <a:r>
              <a:rPr lang="en-US" dirty="0">
                <a:latin typeface="+mj-lt"/>
                <a:ea typeface="Calibri" panose="020F0502020204030204" pitchFamily="34" charset="0"/>
                <a:cs typeface="Roboto-Regular"/>
              </a:rPr>
              <a:t>listed entity shall disclose all events or information with respect to subsidiaries which are material for the listed entity.</a:t>
            </a:r>
            <a:endParaRPr lang="en-US" sz="1600" dirty="0">
              <a:latin typeface="+mj-lt"/>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en-US" dirty="0" smtClean="0">
                <a:latin typeface="+mj-lt"/>
                <a:ea typeface="Calibri" panose="020F0502020204030204" pitchFamily="34" charset="0"/>
                <a:cs typeface="Roboto-Regular"/>
              </a:rPr>
              <a:t>In </a:t>
            </a:r>
            <a:r>
              <a:rPr lang="en-US" dirty="0">
                <a:latin typeface="+mj-lt"/>
                <a:ea typeface="Calibri" panose="020F0502020204030204" pitchFamily="34" charset="0"/>
                <a:cs typeface="Roboto-Regular"/>
              </a:rPr>
              <a:t>case where an event occurs or an information is available with the listed entity, which has not been indicated in Para A or B of Part A of Schedule III, but which may have material effect on it, the listed entity is required to make adequate disclosures in regard thereof. </a:t>
            </a:r>
            <a:endParaRPr lang="en-US"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16646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600824"/>
          </a:xfrm>
        </p:spPr>
        <p:txBody>
          <a:bodyPr>
            <a:noAutofit/>
          </a:bodyPr>
          <a:lstStyle/>
          <a:p>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endParaRPr lang="en-US" sz="1800" dirty="0"/>
          </a:p>
        </p:txBody>
      </p:sp>
      <p:sp>
        <p:nvSpPr>
          <p:cNvPr id="3" name="Rectangle 2"/>
          <p:cNvSpPr/>
          <p:nvPr/>
        </p:nvSpPr>
        <p:spPr>
          <a:xfrm>
            <a:off x="600076" y="207258"/>
            <a:ext cx="11430000" cy="6524863"/>
          </a:xfrm>
          <a:prstGeom prst="rect">
            <a:avLst/>
          </a:prstGeom>
        </p:spPr>
        <p:txBody>
          <a:bodyPr wrap="square">
            <a:spAutoFit/>
          </a:bodyPr>
          <a:lstStyle/>
          <a:p>
            <a:r>
              <a:rPr lang="en-US" sz="2000" b="1" dirty="0"/>
              <a:t>SCHEDULE III</a:t>
            </a:r>
            <a:br>
              <a:rPr lang="en-US" sz="2000" b="1" dirty="0"/>
            </a:br>
            <a:r>
              <a:rPr lang="en-US" sz="2000" b="1" dirty="0"/>
              <a:t>PART A: DISCLOSURES OF EVENTS OR INFORMATION: SPECIFIED SECURITIES</a:t>
            </a:r>
            <a:br>
              <a:rPr lang="en-US" sz="2000" b="1" dirty="0"/>
            </a:br>
            <a:r>
              <a:rPr lang="en-US" sz="2000" b="1" dirty="0"/>
              <a:t>PARA A:</a:t>
            </a:r>
            <a:r>
              <a:rPr lang="en-US" sz="2000" dirty="0"/>
              <a:t/>
            </a:r>
            <a:br>
              <a:rPr lang="en-US" sz="2000" dirty="0"/>
            </a:br>
            <a:r>
              <a:rPr lang="en-US" sz="2000" dirty="0"/>
              <a:t>1. Acquisition(s) (including agreement to acquire), Scheme </a:t>
            </a:r>
            <a:r>
              <a:rPr lang="en-US" sz="2000" dirty="0" smtClean="0"/>
              <a:t>of Arrangement, </a:t>
            </a:r>
            <a:r>
              <a:rPr lang="en-US" sz="2000" dirty="0"/>
              <a:t>or sale or disposal of any unit(s), division(s) or subsidiary of the listed entity or any other restructuring.</a:t>
            </a:r>
            <a:br>
              <a:rPr lang="en-US" sz="2000" dirty="0"/>
            </a:br>
            <a:r>
              <a:rPr lang="en-US" sz="2000" dirty="0"/>
              <a:t>2. Issuance or forfeiture of securities, split or consolidation of shares, buyback of securities, any restriction on transferability of securities or alteration in terms or structure of existing securities including forfeiture, reissue of forfeited securities, alteration of calls, redemption of securities etc.</a:t>
            </a:r>
            <a:br>
              <a:rPr lang="en-US" sz="2000" dirty="0"/>
            </a:br>
            <a:r>
              <a:rPr lang="en-US" sz="2000" dirty="0"/>
              <a:t>3. Revision in Rating(s).</a:t>
            </a:r>
            <a:br>
              <a:rPr lang="en-US" sz="2000" dirty="0"/>
            </a:br>
            <a:r>
              <a:rPr lang="en-US" sz="2000" dirty="0"/>
              <a:t>4. Outcome of Meetings of the board of directors: </a:t>
            </a:r>
            <a:r>
              <a:rPr lang="en-US" sz="2000" dirty="0" smtClean="0"/>
              <a:t>Within 30 minutes of </a:t>
            </a:r>
            <a:r>
              <a:rPr lang="en-US" sz="2000" dirty="0"/>
              <a:t>the closure of the meeting, held to </a:t>
            </a:r>
            <a:r>
              <a:rPr lang="en-US" sz="2000" dirty="0" smtClean="0"/>
              <a:t>consider:</a:t>
            </a:r>
            <a:r>
              <a:rPr lang="en-US" sz="2000" dirty="0"/>
              <a:t/>
            </a:r>
            <a:br>
              <a:rPr lang="en-US" sz="2000" dirty="0"/>
            </a:br>
            <a:r>
              <a:rPr lang="en-US" sz="2000" dirty="0"/>
              <a:t>a) dividends and/or cash bonuses recommended or declared or the decision to pass any dividend and the date on which dividend shall be paid/dispatched;</a:t>
            </a:r>
            <a:br>
              <a:rPr lang="en-US" sz="2000" dirty="0"/>
            </a:br>
            <a:r>
              <a:rPr lang="en-US" sz="2000" dirty="0"/>
              <a:t>b) any cancellation of dividend with reasons thereof;</a:t>
            </a:r>
            <a:br>
              <a:rPr lang="en-US" sz="2000" dirty="0"/>
            </a:br>
            <a:r>
              <a:rPr lang="en-US" sz="2000" dirty="0"/>
              <a:t>c) the decision on buyback of securities;</a:t>
            </a:r>
            <a:br>
              <a:rPr lang="en-US" sz="2000" dirty="0"/>
            </a:br>
            <a:r>
              <a:rPr lang="en-US" sz="2000" dirty="0"/>
              <a:t>d) the decision with respect to fund raising proposed to be </a:t>
            </a:r>
            <a:r>
              <a:rPr lang="en-US" sz="2000" dirty="0" smtClean="0"/>
              <a:t>undertaken;</a:t>
            </a:r>
            <a:r>
              <a:rPr lang="en-US" sz="2000" dirty="0"/>
              <a:t/>
            </a:r>
            <a:br>
              <a:rPr lang="en-US" sz="2000" dirty="0"/>
            </a:br>
            <a:r>
              <a:rPr lang="en-US" sz="2000" dirty="0"/>
              <a:t>e) </a:t>
            </a:r>
            <a:r>
              <a:rPr lang="en-US" sz="2000" dirty="0" smtClean="0"/>
              <a:t>issue </a:t>
            </a:r>
            <a:r>
              <a:rPr lang="en-US" sz="2000" dirty="0"/>
              <a:t>of bonus shares through capitalization including the date on which such bonus shares shall be credited/dispatched;</a:t>
            </a:r>
            <a:br>
              <a:rPr lang="en-US" sz="2000" dirty="0"/>
            </a:br>
            <a:r>
              <a:rPr lang="en-US" sz="2000" dirty="0"/>
              <a:t>f) </a:t>
            </a:r>
            <a:r>
              <a:rPr lang="en-US" sz="2000" dirty="0" smtClean="0"/>
              <a:t>issue or reissue </a:t>
            </a:r>
            <a:r>
              <a:rPr lang="en-US" sz="2000" dirty="0"/>
              <a:t>of forfeited shares or </a:t>
            </a:r>
            <a:r>
              <a:rPr lang="en-US" sz="2000" dirty="0" smtClean="0"/>
              <a:t>securities or </a:t>
            </a:r>
            <a:r>
              <a:rPr lang="en-US" sz="2000" dirty="0"/>
              <a:t>securities held in reserve for future issue or the creation in any form or manner of new shares or securities or any other rights, privileges or benefits to subscribe to;</a:t>
            </a:r>
            <a:r>
              <a:rPr lang="en-US" dirty="0"/>
              <a:t/>
            </a:r>
            <a:br>
              <a:rPr lang="en-US" dirty="0"/>
            </a:br>
            <a:endParaRPr lang="en-US" dirty="0"/>
          </a:p>
        </p:txBody>
      </p:sp>
    </p:spTree>
    <p:extLst>
      <p:ext uri="{BB962C8B-B14F-4D97-AF65-F5344CB8AC3E}">
        <p14:creationId xmlns:p14="http://schemas.microsoft.com/office/powerpoint/2010/main" val="124810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0024"/>
            <a:ext cx="10515600" cy="6657975"/>
          </a:xfrm>
        </p:spPr>
        <p:txBody>
          <a:bodyPr>
            <a:normAutofit fontScale="62500" lnSpcReduction="20000"/>
          </a:bodyPr>
          <a:lstStyle/>
          <a:p>
            <a:pPr marL="0" indent="0" algn="r">
              <a:buNone/>
            </a:pPr>
            <a:r>
              <a:rPr lang="en-US" sz="3300" b="1" dirty="0">
                <a:solidFill>
                  <a:schemeClr val="bg1">
                    <a:lumMod val="65000"/>
                  </a:schemeClr>
                </a:solidFill>
              </a:rPr>
              <a:t>SCHEDULE III</a:t>
            </a:r>
            <a:br>
              <a:rPr lang="en-US" sz="3300" b="1" dirty="0">
                <a:solidFill>
                  <a:schemeClr val="bg1">
                    <a:lumMod val="65000"/>
                  </a:schemeClr>
                </a:solidFill>
              </a:rPr>
            </a:br>
            <a:r>
              <a:rPr lang="en-US" sz="3300" b="1" dirty="0">
                <a:solidFill>
                  <a:schemeClr val="bg1">
                    <a:lumMod val="65000"/>
                  </a:schemeClr>
                </a:solidFill>
              </a:rPr>
              <a:t>PART A: DISCLOSURES OF EVENTS OR INFORMATION: SPECIFIED SECURITIES</a:t>
            </a:r>
            <a:br>
              <a:rPr lang="en-US" sz="3300" b="1" dirty="0">
                <a:solidFill>
                  <a:schemeClr val="bg1">
                    <a:lumMod val="65000"/>
                  </a:schemeClr>
                </a:solidFill>
              </a:rPr>
            </a:br>
            <a:r>
              <a:rPr lang="en-US" sz="3300" b="1" dirty="0">
                <a:solidFill>
                  <a:schemeClr val="bg1">
                    <a:lumMod val="65000"/>
                  </a:schemeClr>
                </a:solidFill>
              </a:rPr>
              <a:t>PARA A:</a:t>
            </a:r>
            <a:endParaRPr lang="en-US" sz="3300" dirty="0" smtClean="0">
              <a:solidFill>
                <a:schemeClr val="bg1">
                  <a:lumMod val="65000"/>
                </a:schemeClr>
              </a:solidFill>
              <a:latin typeface="+mj-lt"/>
            </a:endParaRPr>
          </a:p>
          <a:p>
            <a:pPr marL="271463" indent="0" algn="just">
              <a:lnSpc>
                <a:spcPct val="120000"/>
              </a:lnSpc>
              <a:spcBef>
                <a:spcPts val="0"/>
              </a:spcBef>
              <a:buNone/>
            </a:pPr>
            <a:r>
              <a:rPr lang="en-US" sz="3200" dirty="0">
                <a:latin typeface="+mj-lt"/>
              </a:rPr>
              <a:t>g) short particulars of any other alterations of capital, including calls</a:t>
            </a:r>
            <a:r>
              <a:rPr lang="en-US" sz="3200" dirty="0" smtClean="0">
                <a:latin typeface="+mj-lt"/>
              </a:rPr>
              <a:t>;</a:t>
            </a:r>
          </a:p>
          <a:p>
            <a:pPr marL="271463" indent="0" algn="just">
              <a:lnSpc>
                <a:spcPct val="120000"/>
              </a:lnSpc>
              <a:spcBef>
                <a:spcPts val="0"/>
              </a:spcBef>
              <a:buNone/>
            </a:pPr>
            <a:r>
              <a:rPr lang="en-US" sz="3200" dirty="0" smtClean="0">
                <a:latin typeface="+mj-lt"/>
              </a:rPr>
              <a:t>h</a:t>
            </a:r>
            <a:r>
              <a:rPr lang="en-US" sz="3200" dirty="0">
                <a:latin typeface="+mj-lt"/>
              </a:rPr>
              <a:t>) financial </a:t>
            </a:r>
            <a:r>
              <a:rPr lang="en-US" sz="3200" dirty="0" smtClean="0">
                <a:latin typeface="+mj-lt"/>
              </a:rPr>
              <a:t>results;</a:t>
            </a:r>
          </a:p>
          <a:p>
            <a:pPr marL="271463" indent="0" algn="just">
              <a:lnSpc>
                <a:spcPct val="120000"/>
              </a:lnSpc>
              <a:spcBef>
                <a:spcPts val="0"/>
              </a:spcBef>
              <a:buNone/>
            </a:pPr>
            <a:r>
              <a:rPr lang="en-US" sz="3200" dirty="0" smtClean="0">
                <a:latin typeface="+mj-lt"/>
              </a:rPr>
              <a:t>i</a:t>
            </a:r>
            <a:r>
              <a:rPr lang="en-US" sz="3200" dirty="0">
                <a:latin typeface="+mj-lt"/>
              </a:rPr>
              <a:t>) decision on voluntary delisting by the listed entity from stock exchange(s</a:t>
            </a:r>
            <a:r>
              <a:rPr lang="en-US" sz="3200" dirty="0" smtClean="0">
                <a:latin typeface="+mj-lt"/>
              </a:rPr>
              <a:t>).</a:t>
            </a:r>
          </a:p>
          <a:p>
            <a:pPr marL="0" indent="0" algn="just">
              <a:spcBef>
                <a:spcPts val="600"/>
              </a:spcBef>
              <a:spcAft>
                <a:spcPts val="600"/>
              </a:spcAft>
              <a:buNone/>
            </a:pPr>
            <a:r>
              <a:rPr lang="en-US" sz="3200" dirty="0" smtClean="0">
                <a:latin typeface="+mj-lt"/>
              </a:rPr>
              <a:t>5</a:t>
            </a:r>
            <a:r>
              <a:rPr lang="en-US" sz="3200" dirty="0">
                <a:latin typeface="+mj-lt"/>
              </a:rPr>
              <a:t>. Agreements which are binding and not in normal course of business, revision(s) or amendment(s) and termination(s) thereof</a:t>
            </a:r>
            <a:r>
              <a:rPr lang="en-US" sz="3200" dirty="0" smtClean="0">
                <a:latin typeface="+mj-lt"/>
              </a:rPr>
              <a:t>.</a:t>
            </a:r>
          </a:p>
          <a:p>
            <a:pPr marL="0" indent="0" algn="just">
              <a:spcBef>
                <a:spcPts val="600"/>
              </a:spcBef>
              <a:spcAft>
                <a:spcPts val="600"/>
              </a:spcAft>
              <a:buNone/>
            </a:pPr>
            <a:r>
              <a:rPr lang="en-US" sz="3200" dirty="0" smtClean="0">
                <a:latin typeface="+mj-lt"/>
              </a:rPr>
              <a:t>6</a:t>
            </a:r>
            <a:r>
              <a:rPr lang="en-US" sz="3200" dirty="0">
                <a:latin typeface="+mj-lt"/>
              </a:rPr>
              <a:t>. Fraud/defaults by promoter or key managerial personnel or by listed entity or arrest of key managerial personnel or promoter</a:t>
            </a:r>
            <a:r>
              <a:rPr lang="en-US" sz="3200" dirty="0" smtClean="0">
                <a:latin typeface="+mj-lt"/>
              </a:rPr>
              <a:t>.</a:t>
            </a:r>
          </a:p>
          <a:p>
            <a:pPr marL="0" indent="0" algn="just">
              <a:spcBef>
                <a:spcPts val="600"/>
              </a:spcBef>
              <a:spcAft>
                <a:spcPts val="600"/>
              </a:spcAft>
              <a:buNone/>
            </a:pPr>
            <a:r>
              <a:rPr lang="en-US" sz="3200" dirty="0" smtClean="0">
                <a:latin typeface="+mj-lt"/>
              </a:rPr>
              <a:t>7</a:t>
            </a:r>
            <a:r>
              <a:rPr lang="en-US" sz="3200" dirty="0">
                <a:latin typeface="+mj-lt"/>
              </a:rPr>
              <a:t>. Change in directors, key managerial personnel, Auditor and Compliance Officer</a:t>
            </a:r>
            <a:r>
              <a:rPr lang="en-US" sz="3200" dirty="0" smtClean="0">
                <a:latin typeface="+mj-lt"/>
              </a:rPr>
              <a:t>.</a:t>
            </a:r>
          </a:p>
          <a:p>
            <a:pPr marL="0" indent="0" algn="just">
              <a:spcBef>
                <a:spcPts val="600"/>
              </a:spcBef>
              <a:spcAft>
                <a:spcPts val="600"/>
              </a:spcAft>
              <a:buNone/>
            </a:pPr>
            <a:r>
              <a:rPr lang="en-US" sz="3200" dirty="0" smtClean="0">
                <a:latin typeface="+mj-lt"/>
              </a:rPr>
              <a:t>8</a:t>
            </a:r>
            <a:r>
              <a:rPr lang="en-US" sz="3200" dirty="0">
                <a:latin typeface="+mj-lt"/>
              </a:rPr>
              <a:t>. Appointment or discontinuation of share transfer agent</a:t>
            </a:r>
            <a:r>
              <a:rPr lang="en-US" sz="3200" dirty="0" smtClean="0">
                <a:latin typeface="+mj-lt"/>
              </a:rPr>
              <a:t>.</a:t>
            </a:r>
          </a:p>
          <a:p>
            <a:pPr marL="0" indent="0" algn="just">
              <a:spcBef>
                <a:spcPts val="600"/>
              </a:spcBef>
              <a:spcAft>
                <a:spcPts val="600"/>
              </a:spcAft>
              <a:buNone/>
            </a:pPr>
            <a:r>
              <a:rPr lang="en-US" sz="3200" dirty="0" smtClean="0">
                <a:latin typeface="+mj-lt"/>
              </a:rPr>
              <a:t>9</a:t>
            </a:r>
            <a:r>
              <a:rPr lang="en-US" sz="3200" dirty="0">
                <a:latin typeface="+mj-lt"/>
              </a:rPr>
              <a:t>. Corporate debt restructuring</a:t>
            </a:r>
            <a:r>
              <a:rPr lang="en-US" sz="3200" dirty="0" smtClean="0">
                <a:latin typeface="+mj-lt"/>
              </a:rPr>
              <a:t>.</a:t>
            </a:r>
          </a:p>
          <a:p>
            <a:pPr marL="0" indent="0" algn="just">
              <a:spcBef>
                <a:spcPts val="600"/>
              </a:spcBef>
              <a:spcAft>
                <a:spcPts val="600"/>
              </a:spcAft>
              <a:buNone/>
            </a:pPr>
            <a:r>
              <a:rPr lang="en-US" sz="3200" dirty="0" smtClean="0">
                <a:latin typeface="+mj-lt"/>
              </a:rPr>
              <a:t>10.One </a:t>
            </a:r>
            <a:r>
              <a:rPr lang="en-US" sz="3200" dirty="0">
                <a:latin typeface="+mj-lt"/>
              </a:rPr>
              <a:t>time settlement with a bank</a:t>
            </a:r>
            <a:r>
              <a:rPr lang="en-US" sz="3200" dirty="0" smtClean="0">
                <a:latin typeface="+mj-lt"/>
              </a:rPr>
              <a:t>.</a:t>
            </a:r>
          </a:p>
          <a:p>
            <a:pPr marL="0" indent="0" algn="just">
              <a:spcBef>
                <a:spcPts val="600"/>
              </a:spcBef>
              <a:spcAft>
                <a:spcPts val="600"/>
              </a:spcAft>
              <a:buNone/>
            </a:pPr>
            <a:r>
              <a:rPr lang="en-US" sz="3200" dirty="0" smtClean="0">
                <a:latin typeface="+mj-lt"/>
              </a:rPr>
              <a:t>11.Reference </a:t>
            </a:r>
            <a:r>
              <a:rPr lang="en-US" sz="3200" dirty="0">
                <a:latin typeface="+mj-lt"/>
              </a:rPr>
              <a:t>to BIFR and winding-up petition filed by any party / creditors</a:t>
            </a:r>
            <a:r>
              <a:rPr lang="en-US" sz="3200" dirty="0" smtClean="0">
                <a:latin typeface="+mj-lt"/>
              </a:rPr>
              <a:t>.</a:t>
            </a:r>
          </a:p>
          <a:p>
            <a:pPr marL="0" indent="0" algn="just">
              <a:spcBef>
                <a:spcPts val="600"/>
              </a:spcBef>
              <a:spcAft>
                <a:spcPts val="600"/>
              </a:spcAft>
              <a:buNone/>
            </a:pPr>
            <a:r>
              <a:rPr lang="en-US" sz="3200" dirty="0" smtClean="0">
                <a:latin typeface="+mj-lt"/>
              </a:rPr>
              <a:t>12.Issuance </a:t>
            </a:r>
            <a:r>
              <a:rPr lang="en-US" sz="3200" dirty="0">
                <a:latin typeface="+mj-lt"/>
              </a:rPr>
              <a:t>of Notices, call letters, resolutions and circulars sent to shareholders, debenture holders or creditors or any class of them or advertised in the media by the listed entity</a:t>
            </a:r>
            <a:r>
              <a:rPr lang="en-US" sz="3200" dirty="0" smtClean="0">
                <a:latin typeface="+mj-lt"/>
              </a:rPr>
              <a:t>.</a:t>
            </a:r>
          </a:p>
          <a:p>
            <a:pPr marL="0" indent="0" algn="just">
              <a:spcBef>
                <a:spcPts val="600"/>
              </a:spcBef>
              <a:spcAft>
                <a:spcPts val="600"/>
              </a:spcAft>
              <a:buNone/>
            </a:pPr>
            <a:r>
              <a:rPr lang="en-US" sz="3200" dirty="0" smtClean="0">
                <a:latin typeface="+mj-lt"/>
              </a:rPr>
              <a:t>13.Proceedings </a:t>
            </a:r>
            <a:r>
              <a:rPr lang="en-US" sz="3200" dirty="0">
                <a:latin typeface="+mj-lt"/>
              </a:rPr>
              <a:t>of Annual and extraordinary general meetings of the listed entity</a:t>
            </a:r>
            <a:r>
              <a:rPr lang="en-US" sz="3200" dirty="0" smtClean="0">
                <a:latin typeface="+mj-lt"/>
              </a:rPr>
              <a:t>.</a:t>
            </a:r>
          </a:p>
          <a:p>
            <a:pPr marL="0" indent="0" algn="just">
              <a:spcBef>
                <a:spcPts val="600"/>
              </a:spcBef>
              <a:spcAft>
                <a:spcPts val="600"/>
              </a:spcAft>
              <a:buNone/>
            </a:pPr>
            <a:r>
              <a:rPr lang="en-US" sz="3200" dirty="0" smtClean="0">
                <a:latin typeface="+mj-lt"/>
              </a:rPr>
              <a:t>14.Amendments </a:t>
            </a:r>
            <a:r>
              <a:rPr lang="en-US" sz="3200" dirty="0">
                <a:latin typeface="+mj-lt"/>
              </a:rPr>
              <a:t>to memorandum and articles of association of listed entity, in brief</a:t>
            </a:r>
            <a:r>
              <a:rPr lang="en-US" sz="3200" dirty="0" smtClean="0">
                <a:latin typeface="+mj-lt"/>
              </a:rPr>
              <a:t>.</a:t>
            </a:r>
          </a:p>
          <a:p>
            <a:pPr marL="0" indent="0" algn="just">
              <a:spcBef>
                <a:spcPts val="600"/>
              </a:spcBef>
              <a:spcAft>
                <a:spcPts val="600"/>
              </a:spcAft>
              <a:buNone/>
            </a:pPr>
            <a:r>
              <a:rPr lang="en-US" sz="3200" dirty="0" smtClean="0">
                <a:latin typeface="+mj-lt"/>
              </a:rPr>
              <a:t>15.Schedule </a:t>
            </a:r>
            <a:r>
              <a:rPr lang="en-US" sz="3200" dirty="0">
                <a:latin typeface="+mj-lt"/>
              </a:rPr>
              <a:t>of Analyst or institutional investor meet and presentations on financial results made by the listed entity to analysts or institutional investors;</a:t>
            </a:r>
          </a:p>
        </p:txBody>
      </p:sp>
    </p:spTree>
    <p:extLst>
      <p:ext uri="{BB962C8B-B14F-4D97-AF65-F5344CB8AC3E}">
        <p14:creationId xmlns:p14="http://schemas.microsoft.com/office/powerpoint/2010/main" val="152370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2875"/>
            <a:ext cx="10515600" cy="6586538"/>
          </a:xfrm>
        </p:spPr>
        <p:txBody>
          <a:bodyPr>
            <a:noAutofit/>
          </a:bodyPr>
          <a:lstStyle/>
          <a:p>
            <a:pPr marL="0" indent="0">
              <a:buNone/>
            </a:pPr>
            <a:r>
              <a:rPr lang="en-US" sz="1800" b="1" dirty="0" smtClean="0"/>
              <a:t>SCHEDULE III</a:t>
            </a:r>
            <a:br>
              <a:rPr lang="en-US" sz="1800" b="1" dirty="0" smtClean="0"/>
            </a:br>
            <a:r>
              <a:rPr lang="en-US" sz="1800" b="1" dirty="0" smtClean="0"/>
              <a:t>PART A: </a:t>
            </a:r>
            <a:r>
              <a:rPr lang="en-US" sz="1800" b="1" dirty="0"/>
              <a:t>DISCLOSURES OF EVENTS OR INFORMATION: SPECIFIED SECURITIES</a:t>
            </a:r>
            <a:br>
              <a:rPr lang="en-US" sz="1800" b="1" dirty="0"/>
            </a:br>
            <a:r>
              <a:rPr lang="en-US" sz="1800" b="1" dirty="0"/>
              <a:t>PARA </a:t>
            </a:r>
            <a:r>
              <a:rPr lang="en-US" sz="1800" b="1" dirty="0" smtClean="0"/>
              <a:t>B</a:t>
            </a:r>
          </a:p>
          <a:p>
            <a:pPr marL="0" indent="0" algn="just">
              <a:lnSpc>
                <a:spcPts val="2000"/>
              </a:lnSpc>
              <a:spcBef>
                <a:spcPts val="600"/>
              </a:spcBef>
              <a:buNone/>
            </a:pPr>
            <a:r>
              <a:rPr lang="en-US" sz="2000" b="1" dirty="0" smtClean="0">
                <a:solidFill>
                  <a:schemeClr val="bg1">
                    <a:lumMod val="65000"/>
                  </a:schemeClr>
                </a:solidFill>
                <a:latin typeface="+mj-lt"/>
              </a:rPr>
              <a:t> </a:t>
            </a:r>
            <a:r>
              <a:rPr lang="en-US" sz="2000" dirty="0" smtClean="0">
                <a:latin typeface="+mj-lt"/>
              </a:rPr>
              <a:t>1</a:t>
            </a:r>
            <a:r>
              <a:rPr lang="en-US" sz="2000" dirty="0">
                <a:latin typeface="+mj-lt"/>
              </a:rPr>
              <a:t>. Commencement or any postponement in the date of commencement of commercial production or commercial operations of any unit/division.</a:t>
            </a:r>
          </a:p>
          <a:p>
            <a:pPr marL="0" indent="0" algn="just">
              <a:lnSpc>
                <a:spcPts val="2000"/>
              </a:lnSpc>
              <a:spcBef>
                <a:spcPts val="600"/>
              </a:spcBef>
              <a:buNone/>
            </a:pPr>
            <a:r>
              <a:rPr lang="en-US" sz="2000" dirty="0">
                <a:latin typeface="+mj-lt"/>
              </a:rPr>
              <a:t>2. Change in the general character or nature of </a:t>
            </a:r>
            <a:r>
              <a:rPr lang="en-US" sz="2000" dirty="0" smtClean="0">
                <a:latin typeface="+mj-lt"/>
              </a:rPr>
              <a:t>business, </a:t>
            </a:r>
            <a:r>
              <a:rPr lang="en-US" sz="2000" dirty="0">
                <a:latin typeface="+mj-lt"/>
              </a:rPr>
              <a:t>adoption of new lines of business or closure of operations of any </a:t>
            </a:r>
            <a:r>
              <a:rPr lang="en-US" sz="2000" dirty="0" smtClean="0">
                <a:latin typeface="+mj-lt"/>
              </a:rPr>
              <a:t>unit/division </a:t>
            </a:r>
            <a:r>
              <a:rPr lang="en-US" sz="2000" dirty="0">
                <a:latin typeface="+mj-lt"/>
              </a:rPr>
              <a:t>(entirety or piecemeal).</a:t>
            </a:r>
          </a:p>
          <a:p>
            <a:pPr marL="0" indent="0" algn="just">
              <a:lnSpc>
                <a:spcPts val="2000"/>
              </a:lnSpc>
              <a:spcBef>
                <a:spcPts val="600"/>
              </a:spcBef>
              <a:buNone/>
            </a:pPr>
            <a:r>
              <a:rPr lang="en-US" sz="2000" dirty="0">
                <a:latin typeface="+mj-lt"/>
              </a:rPr>
              <a:t>3. Capacity addition or product launch.</a:t>
            </a:r>
          </a:p>
          <a:p>
            <a:pPr marL="0" indent="0" algn="just">
              <a:lnSpc>
                <a:spcPts val="2000"/>
              </a:lnSpc>
              <a:spcBef>
                <a:spcPts val="600"/>
              </a:spcBef>
              <a:buNone/>
            </a:pPr>
            <a:r>
              <a:rPr lang="en-US" sz="2000" dirty="0">
                <a:latin typeface="+mj-lt"/>
              </a:rPr>
              <a:t>4. Awarding, bagging/ receiving, amendment or termination of awarded/bagged orders/contracts not in the normal course of business.</a:t>
            </a:r>
          </a:p>
          <a:p>
            <a:pPr marL="0" indent="0" algn="just">
              <a:lnSpc>
                <a:spcPts val="2000"/>
              </a:lnSpc>
              <a:spcBef>
                <a:spcPts val="600"/>
              </a:spcBef>
              <a:buNone/>
            </a:pPr>
            <a:r>
              <a:rPr lang="en-US" sz="2000" dirty="0">
                <a:latin typeface="+mj-lt"/>
              </a:rPr>
              <a:t>5. Agreements (viz. loan agreement(s) (as a borrower) or any other agreement(s) which are binding and not in normal course of business) and revision(s) or amendment(s) or termination(s) thereof.</a:t>
            </a:r>
          </a:p>
          <a:p>
            <a:pPr marL="0" indent="0" algn="just">
              <a:lnSpc>
                <a:spcPts val="2000"/>
              </a:lnSpc>
              <a:spcBef>
                <a:spcPts val="600"/>
              </a:spcBef>
              <a:buNone/>
            </a:pPr>
            <a:r>
              <a:rPr lang="en-US" sz="2000" dirty="0">
                <a:latin typeface="+mj-lt"/>
              </a:rPr>
              <a:t>6. Disruption of operations of any one or more units or division of the listed entity due to natural calamity (earthquake, flood, fire etc.), force majeure or events such as strikes, lockouts etc.</a:t>
            </a:r>
          </a:p>
          <a:p>
            <a:pPr marL="0" indent="0" algn="just">
              <a:lnSpc>
                <a:spcPts val="2000"/>
              </a:lnSpc>
              <a:spcBef>
                <a:spcPts val="600"/>
              </a:spcBef>
              <a:buNone/>
            </a:pPr>
            <a:r>
              <a:rPr lang="en-US" sz="2000" dirty="0">
                <a:latin typeface="+mj-lt"/>
              </a:rPr>
              <a:t>7. Effect(s) arising out of change in the regulatory framework applicable to the listed entity</a:t>
            </a:r>
          </a:p>
          <a:p>
            <a:pPr marL="0" indent="0" algn="just">
              <a:lnSpc>
                <a:spcPts val="2000"/>
              </a:lnSpc>
              <a:spcBef>
                <a:spcPts val="600"/>
              </a:spcBef>
              <a:buNone/>
            </a:pPr>
            <a:r>
              <a:rPr lang="en-US" sz="2000" dirty="0">
                <a:latin typeface="+mj-lt"/>
              </a:rPr>
              <a:t>8. Litigation(s) / dispute(s) / regulatory action(s) with impact.</a:t>
            </a:r>
          </a:p>
          <a:p>
            <a:pPr marL="0" indent="0" algn="just">
              <a:lnSpc>
                <a:spcPts val="2000"/>
              </a:lnSpc>
              <a:spcBef>
                <a:spcPts val="600"/>
              </a:spcBef>
              <a:buNone/>
            </a:pPr>
            <a:r>
              <a:rPr lang="en-US" sz="2000" dirty="0">
                <a:latin typeface="+mj-lt"/>
              </a:rPr>
              <a:t>9. Fraud/defaults etc. by directors (other than key managerial personnel) or employees of listed entity.</a:t>
            </a:r>
          </a:p>
          <a:p>
            <a:pPr marL="0" indent="0" algn="just">
              <a:lnSpc>
                <a:spcPts val="2000"/>
              </a:lnSpc>
              <a:spcBef>
                <a:spcPts val="600"/>
              </a:spcBef>
              <a:buNone/>
            </a:pPr>
            <a:r>
              <a:rPr lang="en-US" sz="2000" dirty="0">
                <a:latin typeface="+mj-lt"/>
              </a:rPr>
              <a:t>10.Options to purchase securities including any ESOP/ESPS Scheme.</a:t>
            </a:r>
          </a:p>
          <a:p>
            <a:pPr marL="0" indent="0" algn="just">
              <a:lnSpc>
                <a:spcPts val="2000"/>
              </a:lnSpc>
              <a:spcBef>
                <a:spcPts val="600"/>
              </a:spcBef>
              <a:buNone/>
            </a:pPr>
            <a:r>
              <a:rPr lang="en-US" sz="2000" dirty="0">
                <a:latin typeface="+mj-lt"/>
              </a:rPr>
              <a:t>11.Giving of guarantees or indemnity or becoming a surety for any third party.</a:t>
            </a:r>
          </a:p>
          <a:p>
            <a:pPr marL="0" indent="0" algn="just">
              <a:lnSpc>
                <a:spcPts val="2000"/>
              </a:lnSpc>
              <a:spcBef>
                <a:spcPts val="600"/>
              </a:spcBef>
              <a:buNone/>
            </a:pPr>
            <a:r>
              <a:rPr lang="en-US" sz="2000" dirty="0">
                <a:latin typeface="+mj-lt"/>
              </a:rPr>
              <a:t>12.Granting, withdrawal , surrender , cancellation or suspension of key licenses or regulatory approvals</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744859209"/>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2888"/>
            <a:ext cx="10515600" cy="5934075"/>
          </a:xfrm>
        </p:spPr>
        <p:txBody>
          <a:bodyPr>
            <a:normAutofit/>
          </a:bodyPr>
          <a:lstStyle/>
          <a:p>
            <a:pPr marL="0" indent="0" algn="just">
              <a:buNone/>
            </a:pPr>
            <a:r>
              <a:rPr lang="en-US" sz="2100" b="1" dirty="0" smtClean="0">
                <a:latin typeface="+mj-lt"/>
              </a:rPr>
              <a:t>Regulation 31: Holding </a:t>
            </a:r>
            <a:r>
              <a:rPr lang="en-US" sz="2100" b="1" dirty="0">
                <a:latin typeface="+mj-lt"/>
              </a:rPr>
              <a:t>of specified securities and shareholding </a:t>
            </a:r>
            <a:r>
              <a:rPr lang="en-US" sz="2100" b="1" dirty="0" smtClean="0">
                <a:latin typeface="+mj-lt"/>
              </a:rPr>
              <a:t>pattern:</a:t>
            </a:r>
            <a:endParaRPr lang="en-US" sz="2100" dirty="0">
              <a:latin typeface="+mj-lt"/>
            </a:endParaRPr>
          </a:p>
          <a:p>
            <a:pPr marL="0" indent="0" algn="just">
              <a:buNone/>
            </a:pPr>
            <a:r>
              <a:rPr lang="en-US" sz="2100" dirty="0" smtClean="0">
                <a:latin typeface="+mj-lt"/>
              </a:rPr>
              <a:t>The </a:t>
            </a:r>
            <a:r>
              <a:rPr lang="en-US" sz="2100" dirty="0">
                <a:latin typeface="+mj-lt"/>
              </a:rPr>
              <a:t>listed entity shall submit to the stock exchange(s) a statement showing holding of securities and shareholding pattern separately for each class of securities, in the format specified by the Board from time to time within the following timelines -</a:t>
            </a:r>
          </a:p>
          <a:p>
            <a:pPr marL="0" indent="0" algn="just">
              <a:buNone/>
            </a:pPr>
            <a:r>
              <a:rPr lang="en-US" sz="2100" dirty="0" smtClean="0">
                <a:latin typeface="+mj-lt"/>
              </a:rPr>
              <a:t>(a) one day prior to listing of its securities on the stock exchange(s);</a:t>
            </a:r>
          </a:p>
          <a:p>
            <a:pPr marL="0" indent="0" algn="just">
              <a:buNone/>
            </a:pPr>
            <a:r>
              <a:rPr lang="en-US" sz="2100" dirty="0" smtClean="0">
                <a:latin typeface="+mj-lt"/>
              </a:rPr>
              <a:t>(b) on a quarterly basis, within twenty one days from the end of each quarter; and,</a:t>
            </a:r>
          </a:p>
          <a:p>
            <a:pPr marL="0" indent="0" algn="just">
              <a:buNone/>
            </a:pPr>
            <a:r>
              <a:rPr lang="en-US" sz="2100" dirty="0" smtClean="0">
                <a:latin typeface="+mj-lt"/>
              </a:rPr>
              <a:t>(c) within ten days of any capital restructuring of the listed entity resulting in a change exceeding two per cent of the total paid-up share capital:</a:t>
            </a:r>
          </a:p>
          <a:p>
            <a:pPr marL="0" indent="0" algn="just">
              <a:buNone/>
            </a:pPr>
            <a:r>
              <a:rPr lang="en-US" sz="2100" dirty="0" smtClean="0">
                <a:latin typeface="+mj-lt"/>
              </a:rPr>
              <a:t>Provided </a:t>
            </a:r>
            <a:r>
              <a:rPr lang="en-US" sz="2100" dirty="0">
                <a:latin typeface="+mj-lt"/>
              </a:rPr>
              <a:t>that in case of listed entities which have listed their specified </a:t>
            </a:r>
            <a:r>
              <a:rPr lang="en-US" sz="2100" dirty="0" smtClean="0">
                <a:latin typeface="+mj-lt"/>
              </a:rPr>
              <a:t>securities on </a:t>
            </a:r>
            <a:r>
              <a:rPr lang="en-US" sz="2100" dirty="0">
                <a:latin typeface="+mj-lt"/>
              </a:rPr>
              <a:t>SME Exchange, the above statements shall be submitted on a half </a:t>
            </a:r>
            <a:r>
              <a:rPr lang="en-US" sz="2100" dirty="0" smtClean="0">
                <a:latin typeface="+mj-lt"/>
              </a:rPr>
              <a:t>yearly basis </a:t>
            </a:r>
            <a:r>
              <a:rPr lang="en-US" sz="2100" dirty="0">
                <a:latin typeface="+mj-lt"/>
              </a:rPr>
              <a:t>within twenty one days from the end of each half year</a:t>
            </a:r>
            <a:r>
              <a:rPr lang="en-US" sz="2100" dirty="0" smtClean="0">
                <a:latin typeface="+mj-lt"/>
              </a:rPr>
              <a:t>.</a:t>
            </a:r>
            <a:endParaRPr lang="en-US" sz="2100" dirty="0">
              <a:latin typeface="+mj-lt"/>
            </a:endParaRPr>
          </a:p>
          <a:p>
            <a:pPr marL="0" indent="0" algn="just">
              <a:buNone/>
            </a:pPr>
            <a:r>
              <a:rPr lang="en-US" sz="2100" dirty="0" smtClean="0">
                <a:latin typeface="+mj-lt"/>
              </a:rPr>
              <a:t>The </a:t>
            </a:r>
            <a:r>
              <a:rPr lang="en-US" sz="2100" dirty="0">
                <a:latin typeface="+mj-lt"/>
              </a:rPr>
              <a:t>listed entity shall ensure that hundred percent of shareholding of promoter(s) and promoter group is in dematerialized form and the same is maintained on a continuous basis in the manner as specified by the Board</a:t>
            </a:r>
            <a:r>
              <a:rPr lang="en-US" sz="2100" dirty="0" smtClean="0">
                <a:latin typeface="+mj-lt"/>
              </a:rPr>
              <a:t>.</a:t>
            </a:r>
            <a:endParaRPr lang="en-US" sz="2100" dirty="0">
              <a:latin typeface="+mj-lt"/>
            </a:endParaRPr>
          </a:p>
        </p:txBody>
      </p:sp>
    </p:spTree>
    <p:extLst>
      <p:ext uri="{BB962C8B-B14F-4D97-AF65-F5344CB8AC3E}">
        <p14:creationId xmlns:p14="http://schemas.microsoft.com/office/powerpoint/2010/main" val="1053907243"/>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2925" y="0"/>
            <a:ext cx="11072813" cy="6986588"/>
          </a:xfrm>
        </p:spPr>
        <p:txBody>
          <a:bodyPr>
            <a:noAutofit/>
          </a:bodyPr>
          <a:lstStyle/>
          <a:p>
            <a:pPr marL="0" indent="0" algn="just">
              <a:lnSpc>
                <a:spcPts val="2000"/>
              </a:lnSpc>
              <a:spcBef>
                <a:spcPts val="600"/>
              </a:spcBef>
              <a:buNone/>
            </a:pPr>
            <a:r>
              <a:rPr lang="en-US" sz="2000" b="1" dirty="0">
                <a:latin typeface="+mj-lt"/>
              </a:rPr>
              <a:t>Regulation 31: Disclosure of Class of shareholders and Conditions for Reclassification</a:t>
            </a:r>
            <a:r>
              <a:rPr lang="en-US" sz="2000" b="1" dirty="0" smtClean="0">
                <a:latin typeface="+mj-lt"/>
              </a:rPr>
              <a:t>: </a:t>
            </a:r>
            <a:r>
              <a:rPr lang="en-US" sz="2000" dirty="0" smtClean="0">
                <a:latin typeface="+mj-lt"/>
              </a:rPr>
              <a:t>(</a:t>
            </a:r>
            <a:r>
              <a:rPr lang="en-US" sz="2000" dirty="0">
                <a:latin typeface="+mj-lt"/>
              </a:rPr>
              <a:t>applicable </a:t>
            </a:r>
            <a:r>
              <a:rPr lang="en-US" sz="2000" dirty="0" err="1">
                <a:latin typeface="+mj-lt"/>
              </a:rPr>
              <a:t>w.e.f</a:t>
            </a:r>
            <a:r>
              <a:rPr lang="en-US" sz="2000" dirty="0">
                <a:latin typeface="+mj-lt"/>
              </a:rPr>
              <a:t>. the date of notification)</a:t>
            </a:r>
          </a:p>
          <a:p>
            <a:pPr algn="just">
              <a:lnSpc>
                <a:spcPts val="2000"/>
              </a:lnSpc>
              <a:spcBef>
                <a:spcPts val="600"/>
              </a:spcBef>
            </a:pPr>
            <a:r>
              <a:rPr lang="en-US" sz="2000" dirty="0">
                <a:latin typeface="+mj-lt"/>
              </a:rPr>
              <a:t>The stock exchange shall allow modification or reclassification of the status of the shareholders, upon receipt of a request from the concerned listed entity or the concerned shareholders along with all relevant evidence and on being satisfied with the compliance of conditions mentioned in this regulation.</a:t>
            </a:r>
          </a:p>
          <a:p>
            <a:pPr algn="just">
              <a:lnSpc>
                <a:spcPts val="2000"/>
              </a:lnSpc>
              <a:spcBef>
                <a:spcPts val="600"/>
              </a:spcBef>
            </a:pPr>
            <a:r>
              <a:rPr lang="en-US" sz="2000" dirty="0">
                <a:latin typeface="+mj-lt"/>
              </a:rPr>
              <a:t>In case of transmission/succession/inheritance, the inheritor shall be classified as promoter.</a:t>
            </a:r>
          </a:p>
          <a:p>
            <a:pPr algn="just">
              <a:lnSpc>
                <a:spcPts val="2000"/>
              </a:lnSpc>
              <a:spcBef>
                <a:spcPts val="600"/>
              </a:spcBef>
            </a:pPr>
            <a:r>
              <a:rPr lang="en-US" sz="2000" dirty="0">
                <a:latin typeface="+mj-lt"/>
              </a:rPr>
              <a:t>When a new promoter replaces the previous promoter subsequent to an open offer or in any other manner, re-classification may be permitted subject to approval of shareholders in the general meeting and compliance of the following conditions:</a:t>
            </a:r>
          </a:p>
          <a:p>
            <a:pPr marL="185738" indent="0" algn="just">
              <a:lnSpc>
                <a:spcPts val="2000"/>
              </a:lnSpc>
              <a:spcBef>
                <a:spcPts val="600"/>
              </a:spcBef>
              <a:buNone/>
            </a:pPr>
            <a:r>
              <a:rPr lang="en-US" sz="2000" dirty="0">
                <a:latin typeface="+mj-lt"/>
              </a:rPr>
              <a:t>(a) Such promoter along with the promoter group and the Persons Acting in Concert shall not hold more than ten per cent of the paid-up equity capital of the entity.</a:t>
            </a:r>
          </a:p>
          <a:p>
            <a:pPr marL="185738" indent="0" algn="just">
              <a:lnSpc>
                <a:spcPts val="2000"/>
              </a:lnSpc>
              <a:spcBef>
                <a:spcPts val="600"/>
              </a:spcBef>
              <a:buNone/>
            </a:pPr>
            <a:r>
              <a:rPr lang="en-US" sz="2000" dirty="0">
                <a:latin typeface="+mj-lt"/>
              </a:rPr>
              <a:t>(b) Such promoter shall not continue to have any special rights through formal or informal arrangements. All shareholding agreements granting special rights to such entities shall be terminated.</a:t>
            </a:r>
          </a:p>
          <a:p>
            <a:pPr marL="185738" indent="0" algn="just">
              <a:lnSpc>
                <a:spcPts val="2000"/>
              </a:lnSpc>
              <a:spcBef>
                <a:spcPts val="600"/>
              </a:spcBef>
              <a:buNone/>
            </a:pPr>
            <a:r>
              <a:rPr lang="en-US" sz="2000" dirty="0">
                <a:latin typeface="+mj-lt"/>
              </a:rPr>
              <a:t>(c) Such promoters and their relatives shall not act as key managerial person for a period of more than three years from the date of shareholders’ approval: </a:t>
            </a:r>
          </a:p>
          <a:p>
            <a:pPr marL="185738" indent="0" algn="just">
              <a:lnSpc>
                <a:spcPts val="2000"/>
              </a:lnSpc>
              <a:spcBef>
                <a:spcPts val="600"/>
              </a:spcBef>
              <a:buNone/>
            </a:pPr>
            <a:r>
              <a:rPr lang="en-US" sz="2000" dirty="0">
                <a:latin typeface="+mj-lt"/>
              </a:rPr>
              <a:t>Provided that the resolution of the said shareholders' meeting must specifically grant approval for such promoter to act as key managerial person</a:t>
            </a:r>
            <a:r>
              <a:rPr lang="en-US" sz="2000" dirty="0" smtClean="0">
                <a:latin typeface="+mj-lt"/>
              </a:rPr>
              <a:t>.</a:t>
            </a:r>
            <a:endParaRPr lang="en-US" sz="2000" dirty="0">
              <a:latin typeface="+mj-lt"/>
            </a:endParaRPr>
          </a:p>
          <a:p>
            <a:pPr algn="just">
              <a:lnSpc>
                <a:spcPts val="2000"/>
              </a:lnSpc>
              <a:spcBef>
                <a:spcPts val="600"/>
              </a:spcBef>
            </a:pPr>
            <a:r>
              <a:rPr lang="en-US" sz="2000" dirty="0">
                <a:latin typeface="+mj-lt"/>
              </a:rPr>
              <a:t>Where an entity becomes </a:t>
            </a:r>
            <a:r>
              <a:rPr lang="en-US" sz="2000" b="1" dirty="0">
                <a:latin typeface="+mj-lt"/>
              </a:rPr>
              <a:t>professionally </a:t>
            </a:r>
            <a:r>
              <a:rPr lang="en-US" sz="2000" b="1" dirty="0" smtClean="0">
                <a:latin typeface="+mj-lt"/>
              </a:rPr>
              <a:t>managed (no person or group together with PAC hold more than 1% of </a:t>
            </a:r>
            <a:r>
              <a:rPr lang="en-US" sz="2000" b="1" dirty="0" err="1" smtClean="0">
                <a:latin typeface="+mj-lt"/>
              </a:rPr>
              <a:t>paidup</a:t>
            </a:r>
            <a:r>
              <a:rPr lang="en-US" sz="2000" b="1" dirty="0" smtClean="0">
                <a:latin typeface="+mj-lt"/>
              </a:rPr>
              <a:t> equity capital) </a:t>
            </a:r>
            <a:r>
              <a:rPr lang="en-US" sz="2000" dirty="0">
                <a:latin typeface="+mj-lt"/>
              </a:rPr>
              <a:t>and does not have any identifiable promoter the existing promoters may be re-classified as public shareholders subject to approval of the shareholders in a general meeting.</a:t>
            </a:r>
          </a:p>
          <a:p>
            <a:pPr algn="just">
              <a:lnSpc>
                <a:spcPts val="2000"/>
              </a:lnSpc>
              <a:spcBef>
                <a:spcPts val="600"/>
              </a:spcBef>
            </a:pPr>
            <a:r>
              <a:rPr lang="en-US" sz="2000" dirty="0" smtClean="0">
                <a:latin typeface="+mj-lt"/>
              </a:rPr>
              <a:t>If </a:t>
            </a:r>
            <a:r>
              <a:rPr lang="en-US" sz="2000" dirty="0">
                <a:latin typeface="+mj-lt"/>
              </a:rPr>
              <a:t>any public shareholder seeks to re-classify itself as promoter, it shall be required to make an open offer in accordance with the provisions of SEBI (Substantial Acquisition of Shares and Takeovers) Regulations, 2011.</a:t>
            </a:r>
          </a:p>
          <a:p>
            <a:endParaRPr lang="en-US" sz="1800" dirty="0"/>
          </a:p>
        </p:txBody>
      </p:sp>
    </p:spTree>
    <p:extLst>
      <p:ext uri="{BB962C8B-B14F-4D97-AF65-F5344CB8AC3E}">
        <p14:creationId xmlns:p14="http://schemas.microsoft.com/office/powerpoint/2010/main" val="42105642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7163"/>
            <a:ext cx="10515600" cy="6500812"/>
          </a:xfrm>
        </p:spPr>
        <p:txBody>
          <a:bodyPr>
            <a:normAutofit fontScale="70000" lnSpcReduction="20000"/>
          </a:bodyPr>
          <a:lstStyle/>
          <a:p>
            <a:pPr marL="0" indent="0" algn="just">
              <a:buNone/>
            </a:pPr>
            <a:r>
              <a:rPr lang="en-US" b="1" dirty="0">
                <a:latin typeface="+mj-lt"/>
              </a:rPr>
              <a:t>Regulation 32: Statement of deviation(s) or variation(s):</a:t>
            </a:r>
            <a:endParaRPr lang="en-US" dirty="0">
              <a:latin typeface="+mj-lt"/>
            </a:endParaRPr>
          </a:p>
          <a:p>
            <a:pPr marL="0" indent="0" algn="just">
              <a:buNone/>
            </a:pPr>
            <a:r>
              <a:rPr lang="en-US" dirty="0">
                <a:latin typeface="+mj-lt"/>
              </a:rPr>
              <a:t>In case of any deviation in the use of proceeds of public issue, rights issue, preferential issue etc. from the objects stated in any offer documents or explanatory statement to the notice for the general meeting as applicable, the listed entity shall submit to the stock exchange the statement(s) on a quarterly basis indicating deviations and category wise variation, if </a:t>
            </a:r>
            <a:r>
              <a:rPr lang="en-US" dirty="0" smtClean="0">
                <a:latin typeface="+mj-lt"/>
              </a:rPr>
              <a:t>any, till </a:t>
            </a:r>
            <a:r>
              <a:rPr lang="en-US" dirty="0">
                <a:latin typeface="+mj-lt"/>
              </a:rPr>
              <a:t>the issue </a:t>
            </a:r>
            <a:r>
              <a:rPr lang="en-US" dirty="0" smtClean="0">
                <a:latin typeface="+mj-lt"/>
              </a:rPr>
              <a:t>proceeds </a:t>
            </a:r>
            <a:r>
              <a:rPr lang="en-US" dirty="0">
                <a:latin typeface="+mj-lt"/>
              </a:rPr>
              <a:t>have been fully utilized or the purpose for which these proceeds were raised has been achieved.</a:t>
            </a:r>
          </a:p>
          <a:p>
            <a:pPr algn="just"/>
            <a:r>
              <a:rPr lang="en-US" dirty="0">
                <a:latin typeface="+mj-lt"/>
              </a:rPr>
              <a:t>The statement(s) as above shall be placed before the audit committee for review and after such review, shall be submitted to the stock exchange(s).</a:t>
            </a:r>
          </a:p>
          <a:p>
            <a:pPr algn="just"/>
            <a:r>
              <a:rPr lang="en-US" dirty="0">
                <a:latin typeface="+mj-lt"/>
              </a:rPr>
              <a:t>The listed entity shall furnish an explanation for the variation, in the directors’ report in the annual report.</a:t>
            </a:r>
          </a:p>
          <a:p>
            <a:pPr algn="just"/>
            <a:r>
              <a:rPr lang="en-US" dirty="0">
                <a:latin typeface="+mj-lt"/>
              </a:rPr>
              <a:t>The listed entity shall prepare an annual statement of funds utilized for purposes other than those stated in the offer document/prospectus/notice, certified by the statutory auditors of the listed entity, and place it before the audit committee till such time the full money raised through the issue has been fully utilized.</a:t>
            </a:r>
          </a:p>
          <a:p>
            <a:pPr algn="just"/>
            <a:r>
              <a:rPr lang="en-US" dirty="0">
                <a:latin typeface="+mj-lt"/>
              </a:rPr>
              <a:t>Where the listed entity has appointed a monitoring agency to monitor </a:t>
            </a:r>
            <a:r>
              <a:rPr lang="en-US" dirty="0" err="1">
                <a:latin typeface="+mj-lt"/>
              </a:rPr>
              <a:t>utilisation</a:t>
            </a:r>
            <a:r>
              <a:rPr lang="en-US" dirty="0">
                <a:latin typeface="+mj-lt"/>
              </a:rPr>
              <a:t> of proceeds of a public or rights issue, the listed entity shall submit to the stock exchange(s) any comments or report received from the monitoring agency.</a:t>
            </a:r>
          </a:p>
          <a:p>
            <a:pPr algn="just"/>
            <a:r>
              <a:rPr lang="en-US" dirty="0">
                <a:latin typeface="+mj-lt"/>
              </a:rPr>
              <a:t>Where the listed entity has appointed a monitoring agency to monitor the </a:t>
            </a:r>
            <a:r>
              <a:rPr lang="en-US" dirty="0" err="1">
                <a:latin typeface="+mj-lt"/>
              </a:rPr>
              <a:t>utilisation</a:t>
            </a:r>
            <a:r>
              <a:rPr lang="en-US" dirty="0">
                <a:latin typeface="+mj-lt"/>
              </a:rPr>
              <a:t> of proceeds of a public or rights issue, the monitoring report of such agency shall be placed before the audit committee on an annual basis, promptly upon its receipt.</a:t>
            </a:r>
          </a:p>
          <a:p>
            <a:pPr algn="just"/>
            <a:r>
              <a:rPr lang="en-US" dirty="0">
                <a:latin typeface="+mj-lt"/>
              </a:rPr>
              <a:t>For the purpose of this regulation, any reference to “quarterly/quarter” in case of listed entity which have listed their specified securities on SME Exchange shall respectively be read as “half yearly/half year”.</a:t>
            </a:r>
          </a:p>
          <a:p>
            <a:pPr algn="just"/>
            <a:endParaRPr lang="en-US" dirty="0">
              <a:latin typeface="+mj-lt"/>
            </a:endParaRPr>
          </a:p>
        </p:txBody>
      </p:sp>
    </p:spTree>
    <p:extLst>
      <p:ext uri="{BB962C8B-B14F-4D97-AF65-F5344CB8AC3E}">
        <p14:creationId xmlns:p14="http://schemas.microsoft.com/office/powerpoint/2010/main" val="941049158"/>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88" y="100012"/>
            <a:ext cx="11472862" cy="6600825"/>
          </a:xfrm>
        </p:spPr>
        <p:txBody>
          <a:bodyPr>
            <a:noAutofit/>
          </a:bodyPr>
          <a:lstStyle/>
          <a:p>
            <a:pPr marL="0" indent="0" algn="just">
              <a:lnSpc>
                <a:spcPts val="2000"/>
              </a:lnSpc>
              <a:spcBef>
                <a:spcPts val="600"/>
              </a:spcBef>
              <a:buNone/>
            </a:pPr>
            <a:r>
              <a:rPr lang="en-US" sz="2000" b="1" dirty="0">
                <a:latin typeface="+mj-lt"/>
              </a:rPr>
              <a:t>Regulation 33: Financial results:</a:t>
            </a:r>
            <a:endParaRPr lang="en-US" sz="2000" dirty="0">
              <a:latin typeface="+mj-lt"/>
            </a:endParaRPr>
          </a:p>
          <a:p>
            <a:pPr algn="just">
              <a:lnSpc>
                <a:spcPts val="2000"/>
              </a:lnSpc>
              <a:spcBef>
                <a:spcPts val="600"/>
              </a:spcBef>
            </a:pPr>
            <a:r>
              <a:rPr lang="en-US" sz="2000" dirty="0">
                <a:latin typeface="+mj-lt"/>
              </a:rPr>
              <a:t>The listed entity shall submit quarterly and year-to-date standalone financial results to the stock exchange within forty-five days of end of each quarter, other than the last </a:t>
            </a:r>
            <a:r>
              <a:rPr lang="en-US" sz="2000" dirty="0" smtClean="0">
                <a:latin typeface="+mj-lt"/>
              </a:rPr>
              <a:t>quarter.</a:t>
            </a:r>
            <a:endParaRPr lang="en-US" sz="2000" dirty="0">
              <a:latin typeface="+mj-lt"/>
            </a:endParaRPr>
          </a:p>
          <a:p>
            <a:pPr algn="just">
              <a:lnSpc>
                <a:spcPts val="2000"/>
              </a:lnSpc>
              <a:spcBef>
                <a:spcPts val="600"/>
              </a:spcBef>
            </a:pPr>
            <a:r>
              <a:rPr lang="en-US" sz="2000" dirty="0">
                <a:latin typeface="+mj-lt"/>
              </a:rPr>
              <a:t>The quarterly and year-to-date financial results may be either audited or unaudited subject to the following:</a:t>
            </a:r>
          </a:p>
          <a:p>
            <a:pPr marL="185738" indent="0" algn="just">
              <a:lnSpc>
                <a:spcPts val="2000"/>
              </a:lnSpc>
              <a:spcBef>
                <a:spcPts val="600"/>
              </a:spcBef>
              <a:buNone/>
            </a:pPr>
            <a:r>
              <a:rPr lang="en-US" sz="2000" dirty="0">
                <a:latin typeface="+mj-lt"/>
              </a:rPr>
              <a:t>(i) In case the listed entity opts to submit unaudited financial results, they shall be subject to limited review by the statutory auditors of the listed entity and shall be accompanied by the limited review report.</a:t>
            </a:r>
          </a:p>
          <a:p>
            <a:pPr marL="185738" indent="0" algn="just">
              <a:lnSpc>
                <a:spcPts val="2000"/>
              </a:lnSpc>
              <a:spcBef>
                <a:spcPts val="600"/>
              </a:spcBef>
              <a:buNone/>
            </a:pPr>
            <a:r>
              <a:rPr lang="en-US" sz="2000" dirty="0">
                <a:latin typeface="+mj-lt"/>
              </a:rPr>
              <a:t>(ii) In case the listed entity opts to submit audited financial results, they shall be accompanied by the audit report.</a:t>
            </a:r>
          </a:p>
          <a:p>
            <a:pPr marL="185738" indent="0" algn="just">
              <a:lnSpc>
                <a:spcPts val="2000"/>
              </a:lnSpc>
              <a:spcBef>
                <a:spcPts val="600"/>
              </a:spcBef>
              <a:buNone/>
            </a:pPr>
            <a:r>
              <a:rPr lang="en-US" sz="2000" dirty="0">
                <a:latin typeface="+mj-lt"/>
              </a:rPr>
              <a:t>(Limited Review Report as above shall be placed at the board of directors at their meeting which approves the financial results, before submitting to the stock exchange</a:t>
            </a:r>
            <a:r>
              <a:rPr lang="en-US" sz="2000" dirty="0" smtClean="0">
                <a:latin typeface="+mj-lt"/>
              </a:rPr>
              <a:t>.)</a:t>
            </a:r>
            <a:endParaRPr lang="en-US" sz="2000" dirty="0">
              <a:latin typeface="+mj-lt"/>
            </a:endParaRPr>
          </a:p>
          <a:p>
            <a:pPr algn="just">
              <a:lnSpc>
                <a:spcPts val="2000"/>
              </a:lnSpc>
              <a:spcBef>
                <a:spcPts val="600"/>
              </a:spcBef>
            </a:pPr>
            <a:r>
              <a:rPr lang="en-US" sz="2000" dirty="0">
                <a:latin typeface="+mj-lt"/>
              </a:rPr>
              <a:t>The listed entity shall submit audited standalone financial results for the financial year, within sixty days from the end of the financial year along with the audit report and either Form A (for audit report with unmodified opinion) or Form B (for audit report with modified opinion</a:t>
            </a:r>
            <a:r>
              <a:rPr lang="en-US" sz="2000" dirty="0" smtClean="0">
                <a:latin typeface="+mj-lt"/>
              </a:rPr>
              <a:t>).</a:t>
            </a:r>
            <a:endParaRPr lang="en-US" sz="2000" dirty="0">
              <a:latin typeface="+mj-lt"/>
            </a:endParaRPr>
          </a:p>
          <a:p>
            <a:pPr marL="271463" indent="0" algn="just">
              <a:lnSpc>
                <a:spcPts val="2000"/>
              </a:lnSpc>
              <a:spcBef>
                <a:spcPts val="600"/>
              </a:spcBef>
              <a:buNone/>
            </a:pPr>
            <a:r>
              <a:rPr lang="en-US" sz="2000" dirty="0">
                <a:latin typeface="+mj-lt"/>
              </a:rPr>
              <a:t>Provided that if the listed entity has subsidiaries, it shall, while submitting annual audited standalone financial results also submit annual audited consolidated financial results along with the audit report and either Form A (for audit report with unmodified opinion) or Form B (for audit report with modified opinion</a:t>
            </a:r>
            <a:r>
              <a:rPr lang="en-US" sz="2000" dirty="0" smtClean="0">
                <a:latin typeface="+mj-lt"/>
              </a:rPr>
              <a:t>). In addition it may opt to submit quarterly/year-to-date consolidate financial results.</a:t>
            </a:r>
            <a:endParaRPr lang="en-US" sz="2000" dirty="0">
              <a:latin typeface="+mj-lt"/>
            </a:endParaRPr>
          </a:p>
          <a:p>
            <a:pPr algn="just">
              <a:lnSpc>
                <a:spcPts val="2000"/>
              </a:lnSpc>
              <a:spcBef>
                <a:spcPts val="600"/>
              </a:spcBef>
            </a:pPr>
            <a:r>
              <a:rPr lang="en-US" sz="2000" dirty="0">
                <a:latin typeface="+mj-lt"/>
              </a:rPr>
              <a:t>The listed entity shall also submit the audited financial results in respect of the last quarter along-with the results for the entire financial year, with a note stating that the figures of last quarter are the balancing figures between audited figures in respect of the full financial year and the published year-to-date figures </a:t>
            </a:r>
            <a:r>
              <a:rPr lang="en-US" sz="2000" dirty="0" err="1">
                <a:latin typeface="+mj-lt"/>
              </a:rPr>
              <a:t>upto</a:t>
            </a:r>
            <a:r>
              <a:rPr lang="en-US" sz="2000" dirty="0">
                <a:latin typeface="+mj-lt"/>
              </a:rPr>
              <a:t> the third quarter of the current financial year.</a:t>
            </a:r>
          </a:p>
          <a:p>
            <a:pPr algn="just">
              <a:lnSpc>
                <a:spcPts val="2000"/>
              </a:lnSpc>
              <a:spcBef>
                <a:spcPts val="600"/>
              </a:spcBef>
            </a:pPr>
            <a:r>
              <a:rPr lang="en-US" sz="2000" dirty="0">
                <a:latin typeface="+mj-lt"/>
              </a:rPr>
              <a:t>The listed entity shall also submit as part of its standalone or consolidated financial results for the half year, by way of a note, a statement of assets and liabilities as at the end of the half-year. </a:t>
            </a:r>
          </a:p>
        </p:txBody>
      </p:sp>
    </p:spTree>
    <p:extLst>
      <p:ext uri="{BB962C8B-B14F-4D97-AF65-F5344CB8AC3E}">
        <p14:creationId xmlns:p14="http://schemas.microsoft.com/office/powerpoint/2010/main" val="307458473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488" y="285750"/>
            <a:ext cx="11087100" cy="5891213"/>
          </a:xfrm>
        </p:spPr>
        <p:txBody>
          <a:bodyPr>
            <a:normAutofit/>
          </a:bodyPr>
          <a:lstStyle/>
          <a:p>
            <a:pPr marL="0" indent="0" algn="r">
              <a:lnSpc>
                <a:spcPts val="2200"/>
              </a:lnSpc>
              <a:spcBef>
                <a:spcPts val="600"/>
              </a:spcBef>
              <a:buNone/>
            </a:pPr>
            <a:r>
              <a:rPr lang="en-US" sz="2000" b="1" dirty="0">
                <a:latin typeface="+mj-lt"/>
              </a:rPr>
              <a:t>Regulation 33: Financial results:</a:t>
            </a:r>
            <a:endParaRPr lang="en-US" sz="2000" dirty="0">
              <a:latin typeface="+mj-lt"/>
            </a:endParaRPr>
          </a:p>
          <a:p>
            <a:pPr marL="0" indent="0" algn="just">
              <a:lnSpc>
                <a:spcPts val="2200"/>
              </a:lnSpc>
              <a:spcBef>
                <a:spcPts val="600"/>
              </a:spcBef>
              <a:buNone/>
            </a:pPr>
            <a:endParaRPr lang="en-US" sz="2000" dirty="0" smtClean="0">
              <a:latin typeface="+mj-lt"/>
            </a:endParaRPr>
          </a:p>
          <a:p>
            <a:pPr algn="just">
              <a:lnSpc>
                <a:spcPts val="2200"/>
              </a:lnSpc>
              <a:spcBef>
                <a:spcPts val="600"/>
              </a:spcBef>
            </a:pPr>
            <a:r>
              <a:rPr lang="en-US" sz="2000" dirty="0" smtClean="0">
                <a:latin typeface="+mj-lt"/>
              </a:rPr>
              <a:t>For </a:t>
            </a:r>
            <a:r>
              <a:rPr lang="en-US" sz="2000" dirty="0">
                <a:latin typeface="+mj-lt"/>
              </a:rPr>
              <a:t>the purpose of this regulation, any reference to “quarterly/quarter” in case of listed entity which has listed their specified securities on SME Exchange shall be respectively read as “half yearly/half year” and the requirement of submitting ‘year-to-date’ financial results shall not be applicable for a listed entity which has listed their specified securities on SME Exchange.</a:t>
            </a:r>
          </a:p>
          <a:p>
            <a:pPr algn="just">
              <a:lnSpc>
                <a:spcPts val="2200"/>
              </a:lnSpc>
              <a:spcBef>
                <a:spcPts val="600"/>
              </a:spcBef>
            </a:pPr>
            <a:r>
              <a:rPr lang="en-US" sz="2000" dirty="0">
                <a:latin typeface="+mj-lt"/>
              </a:rPr>
              <a:t>The quarterly financial results submitted shall be approved by the board of directors and CEO and CFO of the Company while approving the results as above shall certify that the financial results do not contain any false or misleading statement or figures and do not omit any material fact which may make the statements or figures contained therein misleading.</a:t>
            </a:r>
          </a:p>
          <a:p>
            <a:pPr algn="just">
              <a:lnSpc>
                <a:spcPts val="2200"/>
              </a:lnSpc>
              <a:spcBef>
                <a:spcPts val="600"/>
              </a:spcBef>
            </a:pPr>
            <a:r>
              <a:rPr lang="en-US" sz="2000" dirty="0">
                <a:latin typeface="+mj-lt"/>
              </a:rPr>
              <a:t>The financial results submitted to the stock exchange shall be signed by the chairperson or managing director, or a whole time director or in the absence of all of them; it shall be signed by any other director of the listed entity who is duly authorized by the board of directors to sign the financial results</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42754337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Principles governing </a:t>
            </a:r>
            <a:r>
              <a:rPr lang="en-US" b="1" dirty="0" smtClean="0"/>
              <a:t>disclosures</a:t>
            </a:r>
            <a:r>
              <a:rPr lang="en-US" dirty="0" smtClean="0"/>
              <a:t>:</a:t>
            </a:r>
            <a:br>
              <a:rPr lang="en-US" dirty="0" smtClean="0"/>
            </a:br>
            <a:endParaRPr lang="en-US" dirty="0"/>
          </a:p>
        </p:txBody>
      </p:sp>
      <p:sp>
        <p:nvSpPr>
          <p:cNvPr id="3" name="Content Placeholder 2"/>
          <p:cNvSpPr>
            <a:spLocks noGrp="1"/>
          </p:cNvSpPr>
          <p:nvPr>
            <p:ph idx="1"/>
          </p:nvPr>
        </p:nvSpPr>
        <p:spPr>
          <a:xfrm>
            <a:off x="838200" y="996287"/>
            <a:ext cx="10515600" cy="5180676"/>
          </a:xfrm>
        </p:spPr>
        <p:txBody>
          <a:bodyPr>
            <a:normAutofit fontScale="70000" lnSpcReduction="20000"/>
          </a:bodyPr>
          <a:lstStyle/>
          <a:p>
            <a:pPr marL="0" indent="0" algn="just">
              <a:buNone/>
            </a:pPr>
            <a:r>
              <a:rPr lang="en-US" sz="3100" dirty="0" smtClean="0">
                <a:latin typeface="+mj-lt"/>
              </a:rPr>
              <a:t>The </a:t>
            </a:r>
            <a:r>
              <a:rPr lang="en-US" sz="3100" dirty="0">
                <a:latin typeface="+mj-lt"/>
              </a:rPr>
              <a:t>listed entity which has listed securities shall make disclosures and abide by its obligations under these regulations, in accordance with the following principles</a:t>
            </a:r>
            <a:r>
              <a:rPr lang="en-US" sz="3100" dirty="0" smtClean="0">
                <a:latin typeface="+mj-lt"/>
              </a:rPr>
              <a:t>:</a:t>
            </a:r>
          </a:p>
          <a:p>
            <a:pPr marL="0" indent="0" algn="just">
              <a:buNone/>
            </a:pPr>
            <a:endParaRPr lang="en-US" sz="2000" dirty="0" smtClean="0">
              <a:latin typeface="+mj-lt"/>
            </a:endParaRPr>
          </a:p>
          <a:p>
            <a:pPr lvl="0" algn="just">
              <a:spcBef>
                <a:spcPts val="0"/>
              </a:spcBef>
            </a:pPr>
            <a:r>
              <a:rPr lang="en-US" sz="3200" dirty="0">
                <a:latin typeface="+mj-lt"/>
              </a:rPr>
              <a:t>The listed entity shall refrain from misrepresentation and ensure that the information provided to recognised stock exchange(s) and investors is not misleading.</a:t>
            </a:r>
          </a:p>
          <a:p>
            <a:pPr marL="0" indent="0" algn="just">
              <a:spcBef>
                <a:spcPts val="0"/>
              </a:spcBef>
              <a:buNone/>
            </a:pPr>
            <a:endParaRPr lang="en-US" sz="3200" dirty="0">
              <a:latin typeface="+mj-lt"/>
            </a:endParaRPr>
          </a:p>
          <a:p>
            <a:pPr lvl="0" algn="just">
              <a:spcBef>
                <a:spcPts val="0"/>
              </a:spcBef>
            </a:pPr>
            <a:r>
              <a:rPr lang="en-US" sz="3200" dirty="0">
                <a:latin typeface="+mj-lt"/>
              </a:rPr>
              <a:t>The listed entity shall provide adequate and timely information to recognised stock exchange(s) and investors.</a:t>
            </a:r>
          </a:p>
          <a:p>
            <a:pPr algn="just">
              <a:spcBef>
                <a:spcPts val="0"/>
              </a:spcBef>
            </a:pPr>
            <a:endParaRPr lang="en-US" sz="3200" dirty="0">
              <a:latin typeface="+mj-lt"/>
            </a:endParaRPr>
          </a:p>
          <a:p>
            <a:pPr lvl="0" algn="just">
              <a:spcBef>
                <a:spcPts val="0"/>
              </a:spcBef>
            </a:pPr>
            <a:r>
              <a:rPr lang="en-US" sz="3200" dirty="0">
                <a:latin typeface="+mj-lt"/>
              </a:rPr>
              <a:t>The listed entity shall ensure that disseminations made under provisions of these regulations and circulars made thereunder, are adequate, accurate, explicit, timely and presented in a simple language.</a:t>
            </a:r>
          </a:p>
          <a:p>
            <a:pPr algn="just">
              <a:spcBef>
                <a:spcPts val="0"/>
              </a:spcBef>
            </a:pPr>
            <a:endParaRPr lang="en-US" sz="3200" dirty="0">
              <a:latin typeface="+mj-lt"/>
            </a:endParaRPr>
          </a:p>
          <a:p>
            <a:pPr lvl="0" algn="just">
              <a:spcBef>
                <a:spcPts val="0"/>
              </a:spcBef>
            </a:pPr>
            <a:r>
              <a:rPr lang="en-US" sz="3200" dirty="0">
                <a:latin typeface="+mj-lt"/>
              </a:rPr>
              <a:t>Channels for disseminating information shall provide for equal, timely and cost efficient access to relevant information by investors.</a:t>
            </a:r>
          </a:p>
          <a:p>
            <a:pPr algn="just">
              <a:spcBef>
                <a:spcPts val="0"/>
              </a:spcBef>
            </a:pPr>
            <a:endParaRPr lang="en-US" sz="3200" dirty="0">
              <a:latin typeface="+mj-lt"/>
            </a:endParaRPr>
          </a:p>
          <a:p>
            <a:pPr lvl="0" algn="just">
              <a:spcBef>
                <a:spcPts val="0"/>
              </a:spcBef>
            </a:pPr>
            <a:r>
              <a:rPr lang="en-US" sz="3200" dirty="0">
                <a:latin typeface="+mj-lt"/>
              </a:rPr>
              <a:t>Periodic filings, reports, statements, documents and information reports shall contain information that shall enable investors to track the performance of a listed entity over regular intervals of time and shall provide sufficient information to enable investors to assess the current status of a listed entity.</a:t>
            </a:r>
          </a:p>
          <a:p>
            <a:pPr marL="0" indent="0" algn="just">
              <a:buNone/>
            </a:pPr>
            <a:endParaRPr lang="en-US" sz="3200" dirty="0"/>
          </a:p>
          <a:p>
            <a:endParaRPr lang="en-US" dirty="0"/>
          </a:p>
        </p:txBody>
      </p:sp>
    </p:spTree>
    <p:extLst>
      <p:ext uri="{BB962C8B-B14F-4D97-AF65-F5344CB8AC3E}">
        <p14:creationId xmlns:p14="http://schemas.microsoft.com/office/powerpoint/2010/main" val="33602604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4313"/>
            <a:ext cx="10515600" cy="5962650"/>
          </a:xfrm>
        </p:spPr>
        <p:txBody>
          <a:bodyPr>
            <a:normAutofit/>
          </a:bodyPr>
          <a:lstStyle/>
          <a:p>
            <a:pPr marL="0" indent="0" algn="just">
              <a:buNone/>
            </a:pPr>
            <a:r>
              <a:rPr lang="en-US" sz="2200" b="1" dirty="0">
                <a:latin typeface="+mj-lt"/>
              </a:rPr>
              <a:t>Regulation 34: Annual Report:</a:t>
            </a:r>
            <a:endParaRPr lang="en-US" sz="2200" dirty="0">
              <a:latin typeface="+mj-lt"/>
            </a:endParaRPr>
          </a:p>
          <a:p>
            <a:pPr marL="0" indent="0" algn="just">
              <a:buNone/>
            </a:pPr>
            <a:r>
              <a:rPr lang="en-US" sz="2200" dirty="0">
                <a:latin typeface="+mj-lt"/>
              </a:rPr>
              <a:t>The listed entity shall submit the annual report (containing financial statements including consolidation, auditors report, cash flow, directors report, MDA, business responsibility report) to the stock exchange within twenty one working days of it being approved and adopted in the annual general meeting as per the provisions of the Companies Act, 2013.</a:t>
            </a:r>
          </a:p>
          <a:p>
            <a:pPr marL="0" indent="0" algn="just">
              <a:buNone/>
            </a:pPr>
            <a:r>
              <a:rPr lang="en-US" sz="2200" dirty="0" smtClean="0">
                <a:latin typeface="+mj-lt"/>
              </a:rPr>
              <a:t>The </a:t>
            </a:r>
            <a:r>
              <a:rPr lang="en-US" sz="2200" dirty="0">
                <a:latin typeface="+mj-lt"/>
              </a:rPr>
              <a:t>annual report shall contain any other disclosures specified in Companies Act, 2013 along with other requirements as specified in Schedule V of these regulations.</a:t>
            </a:r>
          </a:p>
          <a:p>
            <a:pPr marL="0" indent="0" algn="just">
              <a:buNone/>
            </a:pPr>
            <a:r>
              <a:rPr lang="en-US" sz="2200" b="1" dirty="0">
                <a:latin typeface="+mj-lt"/>
              </a:rPr>
              <a:t> </a:t>
            </a:r>
            <a:endParaRPr lang="en-US" sz="2200" dirty="0">
              <a:latin typeface="+mj-lt"/>
            </a:endParaRPr>
          </a:p>
          <a:p>
            <a:pPr marL="0" indent="0" algn="just">
              <a:buNone/>
            </a:pPr>
            <a:r>
              <a:rPr lang="en-US" sz="2200" b="1" dirty="0">
                <a:latin typeface="+mj-lt"/>
              </a:rPr>
              <a:t>Regulation 35: Annual Information Memorandum:</a:t>
            </a:r>
            <a:endParaRPr lang="en-US" sz="2200" dirty="0">
              <a:latin typeface="+mj-lt"/>
            </a:endParaRPr>
          </a:p>
          <a:p>
            <a:pPr marL="0" indent="0" algn="just">
              <a:buNone/>
            </a:pPr>
            <a:r>
              <a:rPr lang="en-US" sz="2200" dirty="0">
                <a:latin typeface="+mj-lt"/>
              </a:rPr>
              <a:t>The listed entity shall submit to the stock exchange(s) an Annual Information Memorandum in the manner specified by the Board from time to time.</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2245639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3913" y="185738"/>
            <a:ext cx="10515600" cy="5662612"/>
          </a:xfrm>
        </p:spPr>
        <p:txBody>
          <a:bodyPr>
            <a:normAutofit fontScale="70000" lnSpcReduction="20000"/>
          </a:bodyPr>
          <a:lstStyle/>
          <a:p>
            <a:pPr marL="0" indent="0" algn="just">
              <a:buNone/>
            </a:pPr>
            <a:r>
              <a:rPr lang="en-US" b="1" dirty="0"/>
              <a:t>Regulation 36: Documents &amp; Information to shareholders:</a:t>
            </a:r>
            <a:endParaRPr lang="en-US" dirty="0"/>
          </a:p>
          <a:p>
            <a:pPr marL="0" indent="0" algn="just">
              <a:buNone/>
            </a:pPr>
            <a:r>
              <a:rPr lang="en-US" dirty="0"/>
              <a:t>The listed entity shall send the annual report in the following manner to the shareholders:</a:t>
            </a:r>
          </a:p>
          <a:p>
            <a:pPr marL="0" indent="0" algn="just">
              <a:buNone/>
            </a:pPr>
            <a:r>
              <a:rPr lang="en-US" dirty="0"/>
              <a:t>(a) Soft copies of full annual report to all those shareholder(s) who have registered their email address(</a:t>
            </a:r>
            <a:r>
              <a:rPr lang="en-US" dirty="0" err="1"/>
              <a:t>es</a:t>
            </a:r>
            <a:r>
              <a:rPr lang="en-US" dirty="0"/>
              <a:t>) for the purpose;</a:t>
            </a:r>
          </a:p>
          <a:p>
            <a:pPr marL="0" indent="0" algn="just">
              <a:buNone/>
            </a:pPr>
            <a:r>
              <a:rPr lang="en-US" dirty="0"/>
              <a:t>(b) Hard copy of statement containing the salient features of all the documents, as prescribed in Section 136 of Companies Act, 2013 or rules made thereunder to those shareholder(s) who have not so registered;</a:t>
            </a:r>
          </a:p>
          <a:p>
            <a:pPr marL="0" indent="0" algn="just">
              <a:buNone/>
            </a:pPr>
            <a:r>
              <a:rPr lang="en-US" dirty="0"/>
              <a:t>(c) Hard copies of full annual reports to those shareholders, who request for the same.</a:t>
            </a:r>
          </a:p>
          <a:p>
            <a:pPr marL="0" indent="0" algn="just">
              <a:buNone/>
            </a:pPr>
            <a:r>
              <a:rPr lang="en-US" dirty="0"/>
              <a:t>(2) The listed entity shall send annual report referred to in sub-regulation (1), to the holders of securities, not less than twenty-one days before the annual general meeting.</a:t>
            </a:r>
          </a:p>
          <a:p>
            <a:pPr marL="0" indent="0" algn="just">
              <a:buNone/>
            </a:pPr>
            <a:r>
              <a:rPr lang="en-US" dirty="0"/>
              <a:t>(3) In case of the appointment of a new director or re-appointment of a director the shareholders must be provided with the following information:</a:t>
            </a:r>
          </a:p>
          <a:p>
            <a:pPr marL="0" indent="0" algn="just">
              <a:buNone/>
            </a:pPr>
            <a:r>
              <a:rPr lang="en-US" dirty="0"/>
              <a:t>(a) a brief resume of the director;</a:t>
            </a:r>
          </a:p>
          <a:p>
            <a:pPr marL="0" indent="0" algn="just">
              <a:buNone/>
            </a:pPr>
            <a:r>
              <a:rPr lang="en-US" dirty="0"/>
              <a:t>(b) nature of his expertise in specific functional areas;</a:t>
            </a:r>
          </a:p>
          <a:p>
            <a:pPr marL="0" indent="0" algn="just">
              <a:buNone/>
            </a:pPr>
            <a:r>
              <a:rPr lang="en-US" dirty="0"/>
              <a:t>(c) disclosure of relationships between directors inter-se;</a:t>
            </a:r>
          </a:p>
          <a:p>
            <a:pPr marL="0" indent="0" algn="just">
              <a:buNone/>
            </a:pPr>
            <a:r>
              <a:rPr lang="en-US" dirty="0"/>
              <a:t>(d) names of listed entities in which the person also holds the directorship and the membership of Committees of the board; and</a:t>
            </a:r>
          </a:p>
          <a:p>
            <a:pPr marL="0" indent="0" algn="just">
              <a:buNone/>
            </a:pPr>
            <a:r>
              <a:rPr lang="en-US" dirty="0"/>
              <a:t>(e) shareholding of non-executive directors.</a:t>
            </a:r>
          </a:p>
          <a:p>
            <a:pPr marL="0" indent="0" algn="just">
              <a:buNone/>
            </a:pPr>
            <a:endParaRPr lang="en-US" dirty="0"/>
          </a:p>
        </p:txBody>
      </p:sp>
    </p:spTree>
    <p:extLst>
      <p:ext uri="{BB962C8B-B14F-4D97-AF65-F5344CB8AC3E}">
        <p14:creationId xmlns:p14="http://schemas.microsoft.com/office/powerpoint/2010/main" val="2796128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0088" y="171450"/>
            <a:ext cx="10844212" cy="6400800"/>
          </a:xfrm>
        </p:spPr>
        <p:txBody>
          <a:bodyPr>
            <a:normAutofit fontScale="40000" lnSpcReduction="20000"/>
          </a:bodyPr>
          <a:lstStyle/>
          <a:p>
            <a:pPr marL="0" indent="0" algn="just">
              <a:spcBef>
                <a:spcPts val="600"/>
              </a:spcBef>
              <a:buNone/>
            </a:pPr>
            <a:r>
              <a:rPr lang="en-US" sz="5000" b="1" dirty="0">
                <a:latin typeface="+mj-lt"/>
              </a:rPr>
              <a:t>Regulation 37: Draft Scheme of Arrangement &amp; Scheme of Arrangement:</a:t>
            </a:r>
            <a:endParaRPr lang="en-US" sz="5000" dirty="0">
              <a:latin typeface="+mj-lt"/>
            </a:endParaRPr>
          </a:p>
          <a:p>
            <a:pPr marL="0" indent="0" algn="just">
              <a:spcBef>
                <a:spcPts val="600"/>
              </a:spcBef>
              <a:buNone/>
            </a:pPr>
            <a:r>
              <a:rPr lang="en-US" sz="5000" dirty="0">
                <a:latin typeface="+mj-lt"/>
              </a:rPr>
              <a:t>Listed Entity shall not file the draft scheme of arrangement, proposed to be filed before any Court or Tribunal under sections 391-394 and 101 of the Companies Act, 1956 or under Sections 230-234 and Section 66 of Companies Act, 2013, whichever applicable, with any Court or Tribunal unless it has obtained observation letter or No-objection letter from the stock exchange(s).</a:t>
            </a:r>
          </a:p>
          <a:p>
            <a:pPr marL="0" indent="0" algn="just">
              <a:spcBef>
                <a:spcPts val="600"/>
              </a:spcBef>
              <a:buNone/>
            </a:pPr>
            <a:r>
              <a:rPr lang="en-US" sz="5000" dirty="0">
                <a:latin typeface="+mj-lt"/>
              </a:rPr>
              <a:t>The listed entity shall place the Observation letter or No-objection letter of the stock exchange(s) before the Court or Tribunal at the time of seeking approval of the scheme of arrangement:</a:t>
            </a:r>
          </a:p>
          <a:p>
            <a:pPr marL="0" indent="0" algn="just">
              <a:spcBef>
                <a:spcPts val="600"/>
              </a:spcBef>
              <a:buNone/>
            </a:pPr>
            <a:r>
              <a:rPr lang="en-US" sz="5000" dirty="0">
                <a:latin typeface="+mj-lt"/>
              </a:rPr>
              <a:t>Provided that the validity of the ‘Observation Letter’ or No-objection letter of stock exchanges shall be six months from the date of issuance, within which the draft scheme of arrangement shall be submitted to the Court or Tribunal .</a:t>
            </a:r>
          </a:p>
          <a:p>
            <a:pPr marL="0" indent="0" algn="just">
              <a:spcBef>
                <a:spcPts val="1200"/>
              </a:spcBef>
              <a:buNone/>
            </a:pPr>
            <a:r>
              <a:rPr lang="en-US" sz="5000" b="1" dirty="0">
                <a:latin typeface="+mj-lt"/>
              </a:rPr>
              <a:t>Regulation 38: Minimum Public Shareholding:</a:t>
            </a:r>
            <a:endParaRPr lang="en-US" sz="5000" dirty="0">
              <a:latin typeface="+mj-lt"/>
            </a:endParaRPr>
          </a:p>
          <a:p>
            <a:pPr marL="0" indent="0" algn="just">
              <a:spcBef>
                <a:spcPts val="600"/>
              </a:spcBef>
              <a:buNone/>
            </a:pPr>
            <a:r>
              <a:rPr lang="en-US" sz="5000" dirty="0">
                <a:latin typeface="+mj-lt"/>
              </a:rPr>
              <a:t>The listed entity shall comply with the minimum public shareholding requirements specified in Rule 19(2) and Rule 19A of the Securities Contracts (Regulation) Rules, 1957 in the manner as specified by the Board from time to time:</a:t>
            </a:r>
          </a:p>
          <a:p>
            <a:pPr marL="0" indent="0" algn="just">
              <a:spcBef>
                <a:spcPts val="1200"/>
              </a:spcBef>
              <a:buNone/>
            </a:pPr>
            <a:r>
              <a:rPr lang="en-US" sz="5000" b="1" dirty="0" smtClean="0">
                <a:latin typeface="+mj-lt"/>
              </a:rPr>
              <a:t>Regulation </a:t>
            </a:r>
            <a:r>
              <a:rPr lang="en-US" sz="5000" b="1" dirty="0">
                <a:latin typeface="+mj-lt"/>
              </a:rPr>
              <a:t>39: Issuance of Certificates or Receipts/Letters/Advices for securities and dealing with unclaimed securities:</a:t>
            </a:r>
            <a:endParaRPr lang="en-US" sz="5000" dirty="0">
              <a:latin typeface="+mj-lt"/>
            </a:endParaRPr>
          </a:p>
          <a:p>
            <a:pPr marL="0" indent="0" algn="just">
              <a:spcBef>
                <a:spcPts val="600"/>
              </a:spcBef>
              <a:buNone/>
            </a:pPr>
            <a:r>
              <a:rPr lang="en-US" sz="5000" dirty="0">
                <a:latin typeface="+mj-lt"/>
              </a:rPr>
              <a:t>The listed entity shall comply with Rule 19(3) of Securities Contract (Regulations) Rules, 1957 in respect of Letter/Advices of Allotment, Acceptance or Rights, transfers, subdivision, consolidation, renewal, exchanges, issuance of duplicates thereof or any other purpose.</a:t>
            </a:r>
          </a:p>
          <a:p>
            <a:pPr marL="0" indent="0" algn="just">
              <a:spcBef>
                <a:spcPts val="600"/>
              </a:spcBef>
              <a:buNone/>
            </a:pPr>
            <a:r>
              <a:rPr lang="en-US" sz="5000" dirty="0">
                <a:latin typeface="+mj-lt"/>
              </a:rPr>
              <a:t>The listed entity shall issue certificates or receipts or advices, as applicable, of subdivision, split, consolidation, renewal, exchanges, endorsements, issuance of duplicates thereof or issuance of new certificates or receipts or advices, as applicable, in cases of loss or old decrepit or worn out certificates or receipts or advices, as applicable within a period of thirty days from the date of such </a:t>
            </a:r>
            <a:r>
              <a:rPr lang="en-US" sz="5000" dirty="0" err="1">
                <a:latin typeface="+mj-lt"/>
              </a:rPr>
              <a:t>lodgement</a:t>
            </a:r>
            <a:r>
              <a:rPr lang="en-US" sz="5000" dirty="0">
                <a:latin typeface="+mj-lt"/>
              </a:rPr>
              <a:t>.</a:t>
            </a:r>
          </a:p>
          <a:p>
            <a:pPr marL="0" indent="0" algn="just">
              <a:spcBef>
                <a:spcPts val="600"/>
              </a:spcBef>
              <a:buNone/>
            </a:pPr>
            <a:r>
              <a:rPr lang="en-US" sz="5000" dirty="0">
                <a:latin typeface="+mj-lt"/>
              </a:rPr>
              <a:t>The listed entity shall submit information regarding loss of share certificates and issue of the duplicate certificates, to the stock exchange within two days of its getting information.</a:t>
            </a:r>
          </a:p>
          <a:p>
            <a:pPr algn="just"/>
            <a:endParaRPr lang="en-US" dirty="0"/>
          </a:p>
        </p:txBody>
      </p:sp>
    </p:spTree>
    <p:extLst>
      <p:ext uri="{BB962C8B-B14F-4D97-AF65-F5344CB8AC3E}">
        <p14:creationId xmlns:p14="http://schemas.microsoft.com/office/powerpoint/2010/main" val="3979358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0"/>
            <a:ext cx="11515725" cy="6857999"/>
          </a:xfrm>
        </p:spPr>
        <p:txBody>
          <a:bodyPr>
            <a:noAutofit/>
          </a:bodyPr>
          <a:lstStyle/>
          <a:p>
            <a:pPr marL="0" indent="0" algn="just">
              <a:lnSpc>
                <a:spcPct val="60000"/>
              </a:lnSpc>
              <a:spcBef>
                <a:spcPts val="300"/>
              </a:spcBef>
              <a:buNone/>
            </a:pPr>
            <a:r>
              <a:rPr lang="en-US" sz="1950" b="1" dirty="0">
                <a:latin typeface="+mj-lt"/>
              </a:rPr>
              <a:t>Regulation 40: Transfer or transmission or transposition of securities:</a:t>
            </a:r>
            <a:endParaRPr lang="en-US" sz="1950" dirty="0">
              <a:latin typeface="+mj-lt"/>
            </a:endParaRPr>
          </a:p>
          <a:p>
            <a:pPr algn="just">
              <a:lnSpc>
                <a:spcPct val="80000"/>
              </a:lnSpc>
              <a:spcBef>
                <a:spcPts val="300"/>
              </a:spcBef>
            </a:pPr>
            <a:r>
              <a:rPr lang="en-US" sz="1950" dirty="0">
                <a:latin typeface="+mj-lt"/>
              </a:rPr>
              <a:t>The </a:t>
            </a:r>
            <a:r>
              <a:rPr lang="en-US" sz="1950" dirty="0" smtClean="0">
                <a:latin typeface="+mj-lt"/>
              </a:rPr>
              <a:t>Board </a:t>
            </a:r>
            <a:r>
              <a:rPr lang="en-US" sz="1950" dirty="0">
                <a:latin typeface="+mj-lt"/>
              </a:rPr>
              <a:t>of directors of a listed entity may delegate the power of transfer of securities to a committee or to compliance officer or to the registrar to an issue and/or share transfer agent(s).</a:t>
            </a:r>
          </a:p>
          <a:p>
            <a:pPr marL="271463" indent="0" algn="just" defTabSz="271463">
              <a:lnSpc>
                <a:spcPct val="80000"/>
              </a:lnSpc>
              <a:spcBef>
                <a:spcPts val="300"/>
              </a:spcBef>
              <a:buNone/>
            </a:pPr>
            <a:r>
              <a:rPr lang="en-US" sz="1950" dirty="0" smtClean="0">
                <a:latin typeface="+mj-lt"/>
              </a:rPr>
              <a:t>Provided </a:t>
            </a:r>
            <a:r>
              <a:rPr lang="en-US" sz="1950" dirty="0">
                <a:latin typeface="+mj-lt"/>
              </a:rPr>
              <a:t>that the board of directors and/or the delegated authority shall attend to the formalities </a:t>
            </a:r>
            <a:r>
              <a:rPr lang="en-US" sz="1950" dirty="0" smtClean="0">
                <a:latin typeface="+mj-lt"/>
              </a:rPr>
              <a:t>pertaining </a:t>
            </a:r>
            <a:r>
              <a:rPr lang="en-US" sz="1950" dirty="0">
                <a:latin typeface="+mj-lt"/>
              </a:rPr>
              <a:t>to transfer of securities at least once in a </a:t>
            </a:r>
            <a:r>
              <a:rPr lang="en-US" sz="1950" dirty="0" smtClean="0">
                <a:latin typeface="+mj-lt"/>
              </a:rPr>
              <a:t>fortnight.</a:t>
            </a:r>
            <a:endParaRPr lang="en-US" sz="1950" dirty="0">
              <a:latin typeface="+mj-lt"/>
            </a:endParaRPr>
          </a:p>
          <a:p>
            <a:pPr algn="just">
              <a:lnSpc>
                <a:spcPct val="80000"/>
              </a:lnSpc>
              <a:spcBef>
                <a:spcPts val="300"/>
              </a:spcBef>
            </a:pPr>
            <a:r>
              <a:rPr lang="en-US" sz="1950" dirty="0">
                <a:latin typeface="+mj-lt"/>
              </a:rPr>
              <a:t>The delegated authority shall report on transfer of securities to the board of directors in each meeting.</a:t>
            </a:r>
          </a:p>
          <a:p>
            <a:pPr algn="just">
              <a:lnSpc>
                <a:spcPct val="80000"/>
              </a:lnSpc>
              <a:spcBef>
                <a:spcPts val="300"/>
              </a:spcBef>
            </a:pPr>
            <a:r>
              <a:rPr lang="en-US" sz="1950" dirty="0">
                <a:latin typeface="+mj-lt"/>
              </a:rPr>
              <a:t>On receipt of proper documentation, the listed entity shall register the transfer, transmission, transposition or deletion of the name and issue certificates within a period of fifteen days from the date of such receipt of request for </a:t>
            </a:r>
            <a:r>
              <a:rPr lang="en-US" sz="1950" dirty="0" smtClean="0">
                <a:latin typeface="+mj-lt"/>
              </a:rPr>
              <a:t>transfer.</a:t>
            </a:r>
            <a:endParaRPr lang="en-US" sz="1950" dirty="0">
              <a:latin typeface="+mj-lt"/>
            </a:endParaRPr>
          </a:p>
          <a:p>
            <a:pPr algn="just">
              <a:lnSpc>
                <a:spcPct val="80000"/>
              </a:lnSpc>
              <a:spcBef>
                <a:spcPts val="300"/>
              </a:spcBef>
            </a:pPr>
            <a:r>
              <a:rPr lang="en-US" sz="1950" dirty="0">
                <a:latin typeface="+mj-lt"/>
              </a:rPr>
              <a:t>Transmission requests are processed for securities held in dematerialized mode and physical mode within seven days and twenty one days respectively, after receipt of the specified documents. Proper verifiable dated records of all correspondence with the investor shall be maintained by the listed entity.</a:t>
            </a:r>
          </a:p>
          <a:p>
            <a:pPr algn="just">
              <a:lnSpc>
                <a:spcPct val="80000"/>
              </a:lnSpc>
              <a:spcBef>
                <a:spcPts val="300"/>
              </a:spcBef>
            </a:pPr>
            <a:r>
              <a:rPr lang="en-US" sz="1950" dirty="0">
                <a:latin typeface="+mj-lt"/>
              </a:rPr>
              <a:t>The listed entity shall not register transfer when any statutory prohibition or any attachment or prohibitory order of a competent authority restrains it from transferring or the transferor objects the transfer.</a:t>
            </a:r>
          </a:p>
          <a:p>
            <a:pPr marL="185738" indent="0" algn="just">
              <a:lnSpc>
                <a:spcPct val="80000"/>
              </a:lnSpc>
              <a:spcBef>
                <a:spcPts val="300"/>
              </a:spcBef>
              <a:buNone/>
            </a:pPr>
            <a:r>
              <a:rPr lang="en-US" sz="1950" dirty="0" smtClean="0">
                <a:latin typeface="+mj-lt"/>
              </a:rPr>
              <a:t>Provided </a:t>
            </a:r>
            <a:r>
              <a:rPr lang="en-US" sz="1950" dirty="0">
                <a:latin typeface="+mj-lt"/>
              </a:rPr>
              <a:t>that the transferor serves on the listed entity, within sixty working days of raising the objection, a prohibitory order of a Court of competent jurisdiction.</a:t>
            </a:r>
          </a:p>
          <a:p>
            <a:pPr algn="just">
              <a:lnSpc>
                <a:spcPct val="80000"/>
              </a:lnSpc>
              <a:spcBef>
                <a:spcPts val="300"/>
              </a:spcBef>
            </a:pPr>
            <a:r>
              <a:rPr lang="en-US" sz="1950" dirty="0">
                <a:latin typeface="+mj-lt"/>
              </a:rPr>
              <a:t>In case the listed entity has not effected transfer of securities within fifteen days or where the listed entity has failed to communicate to the transferee(s) any valid objection to the transfer, within the stipulated time period of fifteen days, the listed entity shall compensate the aggrieved party for the opportunity losses caused during the period of the delay:</a:t>
            </a:r>
          </a:p>
          <a:p>
            <a:pPr marL="271463" indent="0" algn="just">
              <a:lnSpc>
                <a:spcPct val="80000"/>
              </a:lnSpc>
              <a:spcBef>
                <a:spcPts val="300"/>
              </a:spcBef>
              <a:buNone/>
            </a:pPr>
            <a:r>
              <a:rPr lang="en-US" sz="1950" dirty="0">
                <a:latin typeface="+mj-lt"/>
              </a:rPr>
              <a:t>Provided that during the intervening period on account of delay in transfer above, the listed entity shall provide all benefits, which have accrued, to the holder of securities in terms of provisions of Section 126 of Companies Act, 2013, and Section 27 of the Securities Contracts (Regulation) Act, 1956:</a:t>
            </a:r>
          </a:p>
          <a:p>
            <a:pPr algn="just">
              <a:lnSpc>
                <a:spcPct val="80000"/>
              </a:lnSpc>
              <a:spcBef>
                <a:spcPts val="300"/>
              </a:spcBef>
            </a:pPr>
            <a:r>
              <a:rPr lang="en-US" sz="1950" dirty="0">
                <a:latin typeface="+mj-lt"/>
              </a:rPr>
              <a:t>The listed entity shall ensure that the share transfer agent and/or the in-house share transfer facility, as the case may be, produces a certificate from a practicing company secretary within one month of the end of each half of the financial year, certifying that all certificates have been issued within thirty days of the date of </a:t>
            </a:r>
            <a:r>
              <a:rPr lang="en-US" sz="1950" dirty="0" err="1">
                <a:latin typeface="+mj-lt"/>
              </a:rPr>
              <a:t>lodgement</a:t>
            </a:r>
            <a:r>
              <a:rPr lang="en-US" sz="1950" dirty="0">
                <a:latin typeface="+mj-lt"/>
              </a:rPr>
              <a:t> for transfer, sub-division, consolidation, renewal, exchange or endorsement of calls/allotment monies. </a:t>
            </a:r>
          </a:p>
          <a:p>
            <a:pPr>
              <a:lnSpc>
                <a:spcPct val="80000"/>
              </a:lnSpc>
              <a:spcBef>
                <a:spcPts val="300"/>
              </a:spcBef>
            </a:pPr>
            <a:endParaRPr lang="en-US" sz="1950" dirty="0">
              <a:latin typeface="+mj-lt"/>
            </a:endParaRPr>
          </a:p>
        </p:txBody>
      </p:sp>
    </p:spTree>
    <p:extLst>
      <p:ext uri="{BB962C8B-B14F-4D97-AF65-F5344CB8AC3E}">
        <p14:creationId xmlns:p14="http://schemas.microsoft.com/office/powerpoint/2010/main" val="25901571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899" y="0"/>
            <a:ext cx="11415713" cy="6858000"/>
          </a:xfrm>
        </p:spPr>
        <p:txBody>
          <a:bodyPr>
            <a:noAutofit/>
          </a:bodyPr>
          <a:lstStyle/>
          <a:p>
            <a:pPr marL="0" indent="0" algn="just">
              <a:lnSpc>
                <a:spcPct val="70000"/>
              </a:lnSpc>
              <a:spcBef>
                <a:spcPts val="600"/>
              </a:spcBef>
              <a:spcAft>
                <a:spcPts val="600"/>
              </a:spcAft>
              <a:buNone/>
            </a:pPr>
            <a:r>
              <a:rPr lang="en-US" sz="2200" b="1" dirty="0" smtClean="0">
                <a:latin typeface="+mj-lt"/>
              </a:rPr>
              <a:t>Regulation 41: Other provisions relating to securities:</a:t>
            </a:r>
            <a:endParaRPr lang="en-US" sz="2200" dirty="0" smtClean="0">
              <a:latin typeface="+mj-lt"/>
            </a:endParaRPr>
          </a:p>
          <a:p>
            <a:pPr algn="just">
              <a:lnSpc>
                <a:spcPct val="70000"/>
              </a:lnSpc>
              <a:spcBef>
                <a:spcPts val="400"/>
              </a:spcBef>
            </a:pPr>
            <a:r>
              <a:rPr lang="en-US" sz="2000" dirty="0" smtClean="0">
                <a:latin typeface="+mj-lt"/>
              </a:rPr>
              <a:t>The listed entity shall not exercise a lien on its fully paid shares and that in respect of partly paid shares it shall not exercise any lien except in respect of moneys called or payable at a fixed time in respect of such shares.</a:t>
            </a:r>
          </a:p>
          <a:p>
            <a:pPr algn="just">
              <a:lnSpc>
                <a:spcPct val="70000"/>
              </a:lnSpc>
              <a:spcBef>
                <a:spcPts val="400"/>
              </a:spcBef>
            </a:pPr>
            <a:r>
              <a:rPr lang="en-US" sz="2000" dirty="0" smtClean="0">
                <a:latin typeface="+mj-lt"/>
              </a:rPr>
              <a:t>The listed entity shall, in case of any amount to be paid in advance of calls on any shares stipulate that such amount may carry interest but shall not in respect thereof confer a right to dividend or to participate in profits.</a:t>
            </a:r>
          </a:p>
          <a:p>
            <a:pPr algn="just">
              <a:lnSpc>
                <a:spcPct val="70000"/>
              </a:lnSpc>
              <a:spcBef>
                <a:spcPts val="400"/>
              </a:spcBef>
            </a:pPr>
            <a:r>
              <a:rPr lang="en-US" sz="2000" dirty="0" smtClean="0">
                <a:latin typeface="+mj-lt"/>
              </a:rPr>
              <a:t>The listed entity shall not issue shares in any manner which may confer on any person, superior rights as to voting or dividend vis-à-vis the rights on equity shares that are already listed.</a:t>
            </a:r>
          </a:p>
          <a:p>
            <a:pPr algn="just">
              <a:lnSpc>
                <a:spcPct val="70000"/>
              </a:lnSpc>
              <a:spcBef>
                <a:spcPts val="400"/>
              </a:spcBef>
            </a:pPr>
            <a:r>
              <a:rPr lang="en-US" sz="2000" dirty="0" smtClean="0">
                <a:latin typeface="+mj-lt"/>
              </a:rPr>
              <a:t>The listed entity shall, issue or offer in the first instance all shares (including forfeited shares), securities, rights, privileges and benefits to subscribe pro rata basis , to the equity shareholders of the listed entity, unless the shareholders in the general meeting decide otherwise.</a:t>
            </a:r>
          </a:p>
          <a:p>
            <a:pPr algn="just">
              <a:lnSpc>
                <a:spcPct val="70000"/>
              </a:lnSpc>
              <a:spcBef>
                <a:spcPts val="400"/>
              </a:spcBef>
            </a:pPr>
            <a:r>
              <a:rPr lang="en-US" sz="2000" dirty="0" smtClean="0">
                <a:latin typeface="+mj-lt"/>
              </a:rPr>
              <a:t>Unless the terms of issue otherwise provide, the listed entity shall not select any of its listed securities for redemption otherwise than on pro-rata basis or by lot.</a:t>
            </a:r>
          </a:p>
          <a:p>
            <a:pPr marL="0" indent="0" algn="just">
              <a:lnSpc>
                <a:spcPct val="70000"/>
              </a:lnSpc>
              <a:spcBef>
                <a:spcPts val="600"/>
              </a:spcBef>
              <a:spcAft>
                <a:spcPts val="600"/>
              </a:spcAft>
              <a:buNone/>
            </a:pPr>
            <a:r>
              <a:rPr lang="en-US" sz="2200" b="1" dirty="0">
                <a:latin typeface="+mj-lt"/>
              </a:rPr>
              <a:t>Regulation 42: Record Date or Date of closure of transfer books:</a:t>
            </a:r>
            <a:endParaRPr lang="en-US" sz="2200" dirty="0">
              <a:latin typeface="+mj-lt"/>
            </a:endParaRPr>
          </a:p>
          <a:p>
            <a:pPr algn="just">
              <a:lnSpc>
                <a:spcPct val="70000"/>
              </a:lnSpc>
              <a:spcBef>
                <a:spcPts val="400"/>
              </a:spcBef>
            </a:pPr>
            <a:r>
              <a:rPr lang="en-US" sz="2000" dirty="0">
                <a:latin typeface="+mj-lt"/>
              </a:rPr>
              <a:t>The listed entity shall intimate the record date to all the stock exchange(s) where it is listed for the following purposes of declaration of dividend; issue of right or bonus shares; issue of shares for conversion of debentures or any other convertible security; shares arising out of rights attached to debentures or any other convertible security; corporate actions like mergers, de-mergers, splits and bonus shares; such other purposes as may be specified by the stock exchange(s).</a:t>
            </a:r>
          </a:p>
          <a:p>
            <a:pPr algn="just">
              <a:lnSpc>
                <a:spcPct val="70000"/>
              </a:lnSpc>
              <a:spcBef>
                <a:spcPts val="400"/>
              </a:spcBef>
            </a:pPr>
            <a:r>
              <a:rPr lang="en-US" sz="2000" dirty="0" smtClean="0">
                <a:latin typeface="+mj-lt"/>
              </a:rPr>
              <a:t>The </a:t>
            </a:r>
            <a:r>
              <a:rPr lang="en-US" sz="2000" dirty="0">
                <a:latin typeface="+mj-lt"/>
              </a:rPr>
              <a:t>listed entity shall give notice in advance of </a:t>
            </a:r>
            <a:r>
              <a:rPr lang="en-US" sz="2000" dirty="0" err="1">
                <a:latin typeface="+mj-lt"/>
              </a:rPr>
              <a:t>atleast</a:t>
            </a:r>
            <a:r>
              <a:rPr lang="en-US" sz="2000" dirty="0">
                <a:latin typeface="+mj-lt"/>
              </a:rPr>
              <a:t> seven working days (excluding the date of intimation and the record date) to stock exchange(s) of record date specifying the purpose of the record </a:t>
            </a:r>
            <a:r>
              <a:rPr lang="en-US" sz="2000" dirty="0" smtClean="0">
                <a:latin typeface="+mj-lt"/>
              </a:rPr>
              <a:t>date.</a:t>
            </a:r>
          </a:p>
          <a:p>
            <a:pPr algn="just">
              <a:lnSpc>
                <a:spcPct val="70000"/>
              </a:lnSpc>
              <a:spcBef>
                <a:spcPts val="400"/>
              </a:spcBef>
            </a:pPr>
            <a:r>
              <a:rPr lang="en-US" sz="2000" dirty="0" smtClean="0">
                <a:latin typeface="+mj-lt"/>
              </a:rPr>
              <a:t>The </a:t>
            </a:r>
            <a:r>
              <a:rPr lang="en-US" sz="2000" dirty="0">
                <a:latin typeface="+mj-lt"/>
              </a:rPr>
              <a:t>listed entity shall recommend or declare all dividend and/or cash bonuses </a:t>
            </a:r>
            <a:r>
              <a:rPr lang="en-US" sz="2000" b="1" dirty="0" smtClean="0">
                <a:latin typeface="+mj-lt"/>
              </a:rPr>
              <a:t>at least five working days </a:t>
            </a:r>
            <a:r>
              <a:rPr lang="en-US" sz="2000" dirty="0">
                <a:latin typeface="+mj-lt"/>
              </a:rPr>
              <a:t>(excluding the date of intimation and the record date) </a:t>
            </a:r>
            <a:r>
              <a:rPr lang="en-US" sz="2000" b="1" dirty="0">
                <a:latin typeface="+mj-lt"/>
              </a:rPr>
              <a:t>before the record date fixed for the purpose</a:t>
            </a:r>
            <a:r>
              <a:rPr lang="en-US" sz="2000" dirty="0">
                <a:latin typeface="+mj-lt"/>
              </a:rPr>
              <a:t>.</a:t>
            </a:r>
          </a:p>
          <a:p>
            <a:pPr algn="just">
              <a:lnSpc>
                <a:spcPct val="70000"/>
              </a:lnSpc>
              <a:spcBef>
                <a:spcPts val="400"/>
              </a:spcBef>
            </a:pPr>
            <a:r>
              <a:rPr lang="en-US" sz="2000" dirty="0" smtClean="0">
                <a:latin typeface="+mj-lt"/>
              </a:rPr>
              <a:t>The </a:t>
            </a:r>
            <a:r>
              <a:rPr lang="en-US" sz="2000" dirty="0">
                <a:latin typeface="+mj-lt"/>
              </a:rPr>
              <a:t>listed entity shall ensure the time gap of at least thirty days between two record dates.</a:t>
            </a:r>
          </a:p>
          <a:p>
            <a:pPr algn="just">
              <a:lnSpc>
                <a:spcPct val="70000"/>
              </a:lnSpc>
              <a:spcBef>
                <a:spcPts val="400"/>
              </a:spcBef>
            </a:pPr>
            <a:r>
              <a:rPr lang="en-US" sz="2000" dirty="0" smtClean="0">
                <a:latin typeface="+mj-lt"/>
              </a:rPr>
              <a:t>For </a:t>
            </a:r>
            <a:r>
              <a:rPr lang="en-US" sz="2000" dirty="0">
                <a:latin typeface="+mj-lt"/>
              </a:rPr>
              <a:t>securities held in physical form, the listed entity may, announce dates of closure of its transfer books in place of record </a:t>
            </a:r>
            <a:r>
              <a:rPr lang="en-US" sz="2000" dirty="0" smtClean="0">
                <a:latin typeface="+mj-lt"/>
              </a:rPr>
              <a:t>date to comply the above requirement.</a:t>
            </a:r>
            <a:endParaRPr lang="en-US" sz="2000" dirty="0">
              <a:latin typeface="+mj-lt"/>
            </a:endParaRPr>
          </a:p>
          <a:p>
            <a:pPr marL="0" indent="0" algn="just">
              <a:lnSpc>
                <a:spcPct val="70000"/>
              </a:lnSpc>
              <a:spcBef>
                <a:spcPts val="400"/>
              </a:spcBef>
              <a:buNone/>
            </a:pPr>
            <a:endParaRPr lang="en-US" sz="2000" dirty="0" smtClean="0"/>
          </a:p>
          <a:p>
            <a:pPr marL="0" indent="0" algn="just">
              <a:lnSpc>
                <a:spcPct val="70000"/>
              </a:lnSpc>
              <a:spcBef>
                <a:spcPts val="400"/>
              </a:spcBef>
              <a:buNone/>
            </a:pPr>
            <a:endParaRPr lang="en-US" sz="2000" dirty="0"/>
          </a:p>
        </p:txBody>
      </p:sp>
    </p:spTree>
    <p:extLst>
      <p:ext uri="{BB962C8B-B14F-4D97-AF65-F5344CB8AC3E}">
        <p14:creationId xmlns:p14="http://schemas.microsoft.com/office/powerpoint/2010/main" val="3887214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1450"/>
            <a:ext cx="10515600" cy="6686550"/>
          </a:xfrm>
        </p:spPr>
        <p:txBody>
          <a:bodyPr>
            <a:noAutofit/>
          </a:bodyPr>
          <a:lstStyle/>
          <a:p>
            <a:pPr marL="0" indent="0">
              <a:lnSpc>
                <a:spcPct val="80000"/>
              </a:lnSpc>
              <a:spcBef>
                <a:spcPts val="600"/>
              </a:spcBef>
              <a:buNone/>
            </a:pPr>
            <a:r>
              <a:rPr lang="en-US" sz="2000" b="1" dirty="0"/>
              <a:t>Regulation 43: Dividends:</a:t>
            </a:r>
            <a:endParaRPr lang="en-US" sz="2000" dirty="0"/>
          </a:p>
          <a:p>
            <a:pPr marL="0" indent="0">
              <a:lnSpc>
                <a:spcPct val="80000"/>
              </a:lnSpc>
              <a:spcBef>
                <a:spcPts val="600"/>
              </a:spcBef>
              <a:buNone/>
            </a:pPr>
            <a:r>
              <a:rPr lang="en-US" sz="2000" dirty="0"/>
              <a:t>The listed entity shall declare and disclose the dividend on per share basis only.</a:t>
            </a:r>
          </a:p>
          <a:p>
            <a:pPr marL="0" indent="0">
              <a:lnSpc>
                <a:spcPct val="80000"/>
              </a:lnSpc>
              <a:spcBef>
                <a:spcPts val="600"/>
              </a:spcBef>
              <a:buNone/>
            </a:pPr>
            <a:r>
              <a:rPr lang="en-US" sz="2000" dirty="0"/>
              <a:t>The listed entity shall not forfeit unclaimed dividends before the claim becomes barred by law and such forfeiture, if effected, shall be annulled in appropriate cases.</a:t>
            </a:r>
          </a:p>
          <a:p>
            <a:pPr marL="0" indent="0">
              <a:lnSpc>
                <a:spcPct val="80000"/>
              </a:lnSpc>
              <a:spcBef>
                <a:spcPts val="600"/>
              </a:spcBef>
              <a:buNone/>
            </a:pPr>
            <a:r>
              <a:rPr lang="en-US" sz="2000" b="1" dirty="0" smtClean="0"/>
              <a:t>Regulation </a:t>
            </a:r>
            <a:r>
              <a:rPr lang="en-US" sz="2000" b="1" dirty="0"/>
              <a:t>44: Voting by shareholders:</a:t>
            </a:r>
            <a:endParaRPr lang="en-US" sz="2000" dirty="0"/>
          </a:p>
          <a:p>
            <a:pPr>
              <a:lnSpc>
                <a:spcPct val="80000"/>
              </a:lnSpc>
              <a:spcBef>
                <a:spcPts val="600"/>
              </a:spcBef>
            </a:pPr>
            <a:r>
              <a:rPr lang="en-US" sz="2000" dirty="0"/>
              <a:t>The listed entity shall provide the facility of remote e-voting facility to its shareholders, in respect of all shareholders' resolutions in compliance with the conditions specified under the Companies (Management and Administration) Rules, 2014, or amendments made thereto.</a:t>
            </a:r>
          </a:p>
          <a:p>
            <a:pPr>
              <a:lnSpc>
                <a:spcPct val="80000"/>
              </a:lnSpc>
              <a:spcBef>
                <a:spcPts val="600"/>
              </a:spcBef>
            </a:pPr>
            <a:r>
              <a:rPr lang="en-US" sz="2000" dirty="0"/>
              <a:t>The listed entity shall submit to the stock exchange, within forty eight hours of conclusion of its General Meeting, details regarding the voting results in the format specified by the Board.</a:t>
            </a:r>
          </a:p>
          <a:p>
            <a:pPr>
              <a:lnSpc>
                <a:spcPct val="80000"/>
              </a:lnSpc>
              <a:spcBef>
                <a:spcPts val="600"/>
              </a:spcBef>
            </a:pPr>
            <a:r>
              <a:rPr lang="en-US" sz="2000" dirty="0"/>
              <a:t>The listed entity shall send proxy forms to holders of securities in all cases mentioning that a holder may vote either for or against each resolution.</a:t>
            </a:r>
          </a:p>
          <a:p>
            <a:pPr marL="0" indent="0">
              <a:lnSpc>
                <a:spcPct val="80000"/>
              </a:lnSpc>
              <a:spcBef>
                <a:spcPts val="600"/>
              </a:spcBef>
              <a:buNone/>
            </a:pPr>
            <a:r>
              <a:rPr lang="en-US" sz="2000" b="1" dirty="0" smtClean="0"/>
              <a:t>Regulation </a:t>
            </a:r>
            <a:r>
              <a:rPr lang="en-US" sz="2000" b="1" dirty="0"/>
              <a:t>45: Change in name of the listed entity:</a:t>
            </a:r>
            <a:endParaRPr lang="en-US" sz="2000" dirty="0"/>
          </a:p>
          <a:p>
            <a:pPr marL="0" indent="0">
              <a:lnSpc>
                <a:spcPct val="80000"/>
              </a:lnSpc>
              <a:spcBef>
                <a:spcPts val="600"/>
              </a:spcBef>
              <a:buNone/>
            </a:pPr>
            <a:r>
              <a:rPr lang="en-US" sz="2000" dirty="0"/>
              <a:t>The listed entity shall be allowed to change its name subject to compliance with the following conditions:</a:t>
            </a:r>
          </a:p>
          <a:p>
            <a:pPr marL="0" indent="0">
              <a:lnSpc>
                <a:spcPct val="80000"/>
              </a:lnSpc>
              <a:spcBef>
                <a:spcPts val="600"/>
              </a:spcBef>
              <a:buNone/>
            </a:pPr>
            <a:r>
              <a:rPr lang="en-US" sz="2000" dirty="0"/>
              <a:t>(a) a time period of at least one year has elapsed from the last name change;</a:t>
            </a:r>
          </a:p>
          <a:p>
            <a:pPr marL="0" indent="0">
              <a:lnSpc>
                <a:spcPct val="80000"/>
              </a:lnSpc>
              <a:spcBef>
                <a:spcPts val="600"/>
              </a:spcBef>
              <a:buNone/>
            </a:pPr>
            <a:r>
              <a:rPr lang="en-US" sz="2000" dirty="0"/>
              <a:t>(b) at least fifty percent. of the total revenue in the preceding one year period has been accounted for by the new activity suggested by the new name; or</a:t>
            </a:r>
          </a:p>
          <a:p>
            <a:pPr marL="0" indent="0">
              <a:lnSpc>
                <a:spcPct val="80000"/>
              </a:lnSpc>
              <a:spcBef>
                <a:spcPts val="600"/>
              </a:spcBef>
              <a:buNone/>
            </a:pPr>
            <a:r>
              <a:rPr lang="en-US" sz="2000" dirty="0"/>
              <a:t>(c) the amount invested in the new activity/project is </a:t>
            </a:r>
            <a:r>
              <a:rPr lang="en-US" sz="2000" dirty="0" err="1"/>
              <a:t>atleast</a:t>
            </a:r>
            <a:r>
              <a:rPr lang="en-US" sz="2000" dirty="0"/>
              <a:t> fifty percent of the assets of the listed entity:</a:t>
            </a:r>
          </a:p>
          <a:p>
            <a:pPr marL="0" indent="0">
              <a:lnSpc>
                <a:spcPct val="80000"/>
              </a:lnSpc>
              <a:spcBef>
                <a:spcPts val="600"/>
              </a:spcBef>
              <a:buNone/>
            </a:pPr>
            <a:r>
              <a:rPr lang="en-US" sz="2000" dirty="0" smtClean="0"/>
              <a:t>If </a:t>
            </a:r>
            <a:r>
              <a:rPr lang="en-US" sz="2000" dirty="0"/>
              <a:t>any listed entity has changed its activities which are not reflected in its name, it shall change its name in line with its activities within a period of six months from the change </a:t>
            </a:r>
            <a:r>
              <a:rPr lang="en-US" sz="2000" dirty="0" smtClean="0"/>
              <a:t>of.</a:t>
            </a:r>
            <a:endParaRPr lang="en-US" sz="2000" dirty="0"/>
          </a:p>
          <a:p>
            <a:endParaRPr lang="en-US" sz="2000" dirty="0"/>
          </a:p>
        </p:txBody>
      </p:sp>
    </p:spTree>
    <p:extLst>
      <p:ext uri="{BB962C8B-B14F-4D97-AF65-F5344CB8AC3E}">
        <p14:creationId xmlns:p14="http://schemas.microsoft.com/office/powerpoint/2010/main" val="403225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2888"/>
            <a:ext cx="10515600" cy="5934075"/>
          </a:xfrm>
        </p:spPr>
        <p:txBody>
          <a:bodyPr>
            <a:normAutofit/>
          </a:bodyPr>
          <a:lstStyle/>
          <a:p>
            <a:pPr marL="0" indent="0">
              <a:lnSpc>
                <a:spcPct val="80000"/>
              </a:lnSpc>
              <a:spcBef>
                <a:spcPts val="600"/>
              </a:spcBef>
              <a:buNone/>
            </a:pPr>
            <a:r>
              <a:rPr lang="en-US" sz="2000" b="1" dirty="0"/>
              <a:t>Regulation </a:t>
            </a:r>
            <a:r>
              <a:rPr lang="en-US" sz="2000" b="1" dirty="0" smtClean="0"/>
              <a:t>47: Advertisements in Newspapers:</a:t>
            </a:r>
            <a:endParaRPr lang="en-US" sz="2000" dirty="0"/>
          </a:p>
          <a:p>
            <a:pPr marL="0" indent="0">
              <a:lnSpc>
                <a:spcPct val="80000"/>
              </a:lnSpc>
              <a:spcBef>
                <a:spcPts val="600"/>
              </a:spcBef>
              <a:buNone/>
            </a:pPr>
            <a:r>
              <a:rPr lang="en-US" sz="2000" dirty="0"/>
              <a:t>The listed entity shall </a:t>
            </a:r>
            <a:r>
              <a:rPr lang="en-US" sz="2000" dirty="0" smtClean="0"/>
              <a:t>publish following information in the newspaper:</a:t>
            </a:r>
            <a:endParaRPr lang="en-US" sz="2000" dirty="0"/>
          </a:p>
          <a:p>
            <a:pPr marL="514350" indent="-514350">
              <a:lnSpc>
                <a:spcPct val="80000"/>
              </a:lnSpc>
              <a:spcBef>
                <a:spcPts val="600"/>
              </a:spcBef>
              <a:buAutoNum type="alphaLcParenBoth"/>
            </a:pPr>
            <a:r>
              <a:rPr lang="en-US" sz="2000" dirty="0" smtClean="0"/>
              <a:t>Notice of the meeting of the Board of Directors where financial results shall be discussed;</a:t>
            </a:r>
          </a:p>
          <a:p>
            <a:pPr marL="514350" indent="-514350">
              <a:lnSpc>
                <a:spcPct val="80000"/>
              </a:lnSpc>
              <a:spcBef>
                <a:spcPts val="600"/>
              </a:spcBef>
              <a:buAutoNum type="alphaLcParenBoth"/>
            </a:pPr>
            <a:r>
              <a:rPr lang="en-US" sz="2000" dirty="0" smtClean="0"/>
              <a:t>Financial Results, as specified in regulations 33, along with the modified opinion or reservation, if any, expressed by the auditors;</a:t>
            </a:r>
          </a:p>
          <a:p>
            <a:pPr marL="514350" indent="-514350">
              <a:lnSpc>
                <a:spcPct val="80000"/>
              </a:lnSpc>
              <a:spcBef>
                <a:spcPts val="600"/>
              </a:spcBef>
              <a:buAutoNum type="alphaLcParenBoth"/>
            </a:pPr>
            <a:r>
              <a:rPr lang="en-US" sz="2000" dirty="0" smtClean="0"/>
              <a:t>Statements of deviation or variation as specified in regulation 32(1) on quarterly basis, after review of audit committee and its explanation in directors report in annual report;</a:t>
            </a:r>
          </a:p>
          <a:p>
            <a:pPr marL="514350" indent="-514350">
              <a:lnSpc>
                <a:spcPct val="80000"/>
              </a:lnSpc>
              <a:spcBef>
                <a:spcPts val="600"/>
              </a:spcBef>
              <a:buAutoNum type="alphaLcParenBoth"/>
            </a:pPr>
            <a:r>
              <a:rPr lang="en-US" sz="2000" dirty="0" smtClean="0"/>
              <a:t>Notices given to shareholders by advertisement.</a:t>
            </a:r>
          </a:p>
          <a:p>
            <a:pPr marL="0" indent="0">
              <a:lnSpc>
                <a:spcPct val="80000"/>
              </a:lnSpc>
              <a:spcBef>
                <a:spcPts val="600"/>
              </a:spcBef>
              <a:buNone/>
            </a:pPr>
            <a:endParaRPr lang="en-US" sz="2000" dirty="0"/>
          </a:p>
          <a:p>
            <a:pPr marL="0" indent="0">
              <a:lnSpc>
                <a:spcPct val="80000"/>
              </a:lnSpc>
              <a:spcBef>
                <a:spcPts val="600"/>
              </a:spcBef>
              <a:buNone/>
            </a:pPr>
            <a:r>
              <a:rPr lang="en-US" sz="2000" dirty="0" smtClean="0"/>
              <a:t>The listed entity shall give a reference in the newspaper publication, to link of the </a:t>
            </a:r>
            <a:r>
              <a:rPr lang="en-US" sz="2000" dirty="0" err="1" smtClean="0"/>
              <a:t>webside</a:t>
            </a:r>
            <a:r>
              <a:rPr lang="en-US" sz="2000" dirty="0" smtClean="0"/>
              <a:t> of listed entity and stock exchange where further details are available.</a:t>
            </a:r>
          </a:p>
          <a:p>
            <a:pPr marL="0" indent="0">
              <a:lnSpc>
                <a:spcPct val="80000"/>
              </a:lnSpc>
              <a:spcBef>
                <a:spcPts val="600"/>
              </a:spcBef>
              <a:buNone/>
            </a:pPr>
            <a:endParaRPr lang="en-US" sz="2000" dirty="0"/>
          </a:p>
          <a:p>
            <a:pPr marL="0" indent="0">
              <a:lnSpc>
                <a:spcPct val="80000"/>
              </a:lnSpc>
              <a:spcBef>
                <a:spcPts val="600"/>
              </a:spcBef>
              <a:buNone/>
            </a:pPr>
            <a:r>
              <a:rPr lang="en-US" sz="2000" dirty="0" smtClean="0"/>
              <a:t>The listed entity shall publish the information in newspaper simultaneously with the submission of the same to the stock exchange.</a:t>
            </a:r>
          </a:p>
          <a:p>
            <a:pPr marL="0" indent="0">
              <a:lnSpc>
                <a:spcPct val="80000"/>
              </a:lnSpc>
              <a:spcBef>
                <a:spcPts val="600"/>
              </a:spcBef>
              <a:buNone/>
            </a:pPr>
            <a:r>
              <a:rPr lang="en-US" sz="2000" dirty="0" smtClean="0"/>
              <a:t>Provided that the financial results shall be published within 48 hours of conclusion of the meeting of the board of directors at which the financial results were approved.</a:t>
            </a:r>
          </a:p>
          <a:p>
            <a:pPr marL="0" indent="0">
              <a:lnSpc>
                <a:spcPct val="80000"/>
              </a:lnSpc>
              <a:spcBef>
                <a:spcPts val="600"/>
              </a:spcBef>
              <a:buNone/>
            </a:pPr>
            <a:endParaRPr lang="en-US" sz="2000" dirty="0"/>
          </a:p>
          <a:p>
            <a:pPr marL="0" indent="0">
              <a:lnSpc>
                <a:spcPct val="80000"/>
              </a:lnSpc>
              <a:spcBef>
                <a:spcPts val="600"/>
              </a:spcBef>
              <a:buNone/>
            </a:pPr>
            <a:r>
              <a:rPr lang="en-US" sz="2000" dirty="0" smtClean="0"/>
              <a:t>The information shall be published in at least one English national daily circulating in whole or </a:t>
            </a:r>
            <a:r>
              <a:rPr lang="en-US" sz="2000" dirty="0" err="1" smtClean="0"/>
              <a:t>substiantially</a:t>
            </a:r>
            <a:r>
              <a:rPr lang="en-US" sz="2000" dirty="0" smtClean="0"/>
              <a:t> the whole of </a:t>
            </a:r>
            <a:r>
              <a:rPr lang="en-US" sz="2000" dirty="0" err="1" smtClean="0"/>
              <a:t>india</a:t>
            </a:r>
            <a:r>
              <a:rPr lang="en-US" sz="2000" dirty="0" smtClean="0"/>
              <a:t> and one daily newspaper published in the regional language where the registered office of the company is situated.</a:t>
            </a:r>
          </a:p>
        </p:txBody>
      </p:sp>
    </p:spTree>
    <p:extLst>
      <p:ext uri="{BB962C8B-B14F-4D97-AF65-F5344CB8AC3E}">
        <p14:creationId xmlns:p14="http://schemas.microsoft.com/office/powerpoint/2010/main" val="225252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300"/>
            <a:ext cx="10515600" cy="6062663"/>
          </a:xfrm>
        </p:spPr>
        <p:txBody>
          <a:bodyPr>
            <a:normAutofit/>
          </a:bodyPr>
          <a:lstStyle/>
          <a:p>
            <a:pPr marL="0" indent="0" algn="ctr">
              <a:buNone/>
            </a:pPr>
            <a:r>
              <a:rPr lang="en-US" sz="2000" b="1" dirty="0" smtClean="0">
                <a:latin typeface="+mj-lt"/>
              </a:rPr>
              <a:t>PROCEDURE </a:t>
            </a:r>
            <a:r>
              <a:rPr lang="en-US" sz="2000" b="1" dirty="0">
                <a:latin typeface="+mj-lt"/>
              </a:rPr>
              <a:t>FOR ACTION IN CASE OF DEFAULT</a:t>
            </a:r>
            <a:endParaRPr lang="en-US" sz="2000" dirty="0">
              <a:latin typeface="+mj-lt"/>
            </a:endParaRPr>
          </a:p>
          <a:p>
            <a:pPr marL="0" indent="0" algn="just">
              <a:buNone/>
            </a:pPr>
            <a:r>
              <a:rPr lang="en-US" sz="2000" dirty="0" smtClean="0">
                <a:latin typeface="+mj-lt"/>
              </a:rPr>
              <a:t>The </a:t>
            </a:r>
            <a:r>
              <a:rPr lang="en-US" sz="2000" dirty="0">
                <a:latin typeface="+mj-lt"/>
              </a:rPr>
              <a:t>listed entity or any other person thereof who contravenes any of the provisions of these regulations, shall, in addition to liability for action in terms of the securities laws, be liable for the following actions by the respective stock exchange(s), in the manner specified in circulars or guidelines issued by the Board:</a:t>
            </a:r>
          </a:p>
          <a:p>
            <a:pPr marL="0" indent="0" algn="just">
              <a:buNone/>
            </a:pPr>
            <a:r>
              <a:rPr lang="en-US" sz="2000" dirty="0">
                <a:latin typeface="+mj-lt"/>
              </a:rPr>
              <a:t>(a) imposition of fines;</a:t>
            </a:r>
          </a:p>
          <a:p>
            <a:pPr marL="0" indent="0" algn="just">
              <a:buNone/>
            </a:pPr>
            <a:r>
              <a:rPr lang="en-US" sz="2000" dirty="0">
                <a:latin typeface="+mj-lt"/>
              </a:rPr>
              <a:t>(b) suspension of trading;</a:t>
            </a:r>
          </a:p>
          <a:p>
            <a:pPr marL="0" indent="0" algn="just">
              <a:buNone/>
            </a:pPr>
            <a:r>
              <a:rPr lang="en-US" sz="2000" dirty="0">
                <a:latin typeface="+mj-lt"/>
              </a:rPr>
              <a:t>(c) </a:t>
            </a:r>
            <a:r>
              <a:rPr lang="en-US" sz="2000" b="1" dirty="0">
                <a:latin typeface="+mj-lt"/>
              </a:rPr>
              <a:t>freezing of promoter/promoter group holding of designated securities, as may be applicable, in coordination with depositories.</a:t>
            </a:r>
            <a:endParaRPr lang="en-US" sz="2000" dirty="0">
              <a:latin typeface="+mj-lt"/>
            </a:endParaRPr>
          </a:p>
          <a:p>
            <a:pPr marL="0" indent="0" algn="just">
              <a:buNone/>
            </a:pPr>
            <a:r>
              <a:rPr lang="en-US" sz="2000" dirty="0">
                <a:latin typeface="+mj-lt"/>
              </a:rPr>
              <a:t>(d) any other action as may be specified by the Board from time to time</a:t>
            </a:r>
          </a:p>
          <a:p>
            <a:pPr marL="0" indent="0" algn="just">
              <a:buNone/>
            </a:pPr>
            <a:r>
              <a:rPr lang="en-US" sz="2000" dirty="0" smtClean="0">
                <a:latin typeface="+mj-lt"/>
              </a:rPr>
              <a:t>The </a:t>
            </a:r>
            <a:r>
              <a:rPr lang="en-US" sz="2000" dirty="0">
                <a:latin typeface="+mj-lt"/>
              </a:rPr>
              <a:t>manner of revocation of actions specified in clauses (b) and (c</a:t>
            </a:r>
            <a:r>
              <a:rPr lang="en-US" sz="2000" dirty="0" smtClean="0">
                <a:latin typeface="+mj-lt"/>
              </a:rPr>
              <a:t>) above, </a:t>
            </a:r>
            <a:r>
              <a:rPr lang="en-US" sz="2000" dirty="0">
                <a:latin typeface="+mj-lt"/>
              </a:rPr>
              <a:t>shall be as specified in circulars or guidelines issued by the Board</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1760451919"/>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Thankyou.</a:t>
            </a:r>
            <a:endParaRPr lang="en-US" dirty="0"/>
          </a:p>
        </p:txBody>
      </p:sp>
    </p:spTree>
    <p:extLst>
      <p:ext uri="{BB962C8B-B14F-4D97-AF65-F5344CB8AC3E}">
        <p14:creationId xmlns:p14="http://schemas.microsoft.com/office/powerpoint/2010/main" val="2547937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541"/>
            <a:ext cx="10515600" cy="1804680"/>
          </a:xfrm>
        </p:spPr>
        <p:txBody>
          <a:bodyPr>
            <a:normAutofit fontScale="90000"/>
          </a:bodyPr>
          <a:lstStyle/>
          <a:p>
            <a:r>
              <a:rPr lang="en-US" sz="3200" b="1" dirty="0"/>
              <a:t>Chapter IV – Corporate Governance</a:t>
            </a:r>
            <a:r>
              <a:rPr lang="en-US" sz="3200" b="1" dirty="0" smtClean="0"/>
              <a:t>:</a:t>
            </a:r>
            <a:br>
              <a:rPr lang="en-US" sz="3200" b="1" dirty="0" smtClean="0"/>
            </a:br>
            <a:r>
              <a:rPr lang="en-US" sz="2700" dirty="0"/>
              <a:t>The purpose of this entire Chapter is to Stronger the Governance and Less Government. The under lying objective under this chapter is broadly divided into 6 </a:t>
            </a:r>
            <a:r>
              <a:rPr lang="en-US" sz="2700" dirty="0" smtClean="0"/>
              <a:t>parts:</a:t>
            </a:r>
            <a:r>
              <a:rPr lang="en-US" sz="2800" dirty="0"/>
              <a:t/>
            </a:r>
            <a:br>
              <a:rPr lang="en-US" sz="2800" dirty="0"/>
            </a:br>
            <a:endParaRPr lang="en-US" sz="3200" dirty="0"/>
          </a:p>
        </p:txBody>
      </p:sp>
      <p:sp>
        <p:nvSpPr>
          <p:cNvPr id="4" name="Content Placeholder 3"/>
          <p:cNvSpPr>
            <a:spLocks noGrp="1"/>
          </p:cNvSpPr>
          <p:nvPr>
            <p:ph idx="1"/>
          </p:nvPr>
        </p:nvSpPr>
        <p:spPr>
          <a:xfrm>
            <a:off x="838200" y="1815153"/>
            <a:ext cx="10515600" cy="4831308"/>
          </a:xfrm>
        </p:spPr>
        <p:txBody>
          <a:bodyPr>
            <a:normAutofit/>
          </a:bodyPr>
          <a:lstStyle/>
          <a:p>
            <a:pPr marL="514350" lvl="0" indent="-514350">
              <a:buAutoNum type="arabicPeriod"/>
            </a:pPr>
            <a:r>
              <a:rPr lang="en-US" sz="2400" dirty="0" smtClean="0">
                <a:latin typeface="+mj-lt"/>
              </a:rPr>
              <a:t>To protect the rights </a:t>
            </a:r>
            <a:r>
              <a:rPr lang="en-US" sz="2400" dirty="0">
                <a:latin typeface="+mj-lt"/>
              </a:rPr>
              <a:t>of </a:t>
            </a:r>
            <a:r>
              <a:rPr lang="en-US" sz="2400" dirty="0" smtClean="0">
                <a:latin typeface="+mj-lt"/>
              </a:rPr>
              <a:t>shareholders and provide them effective opportunity to participate effectively;</a:t>
            </a:r>
          </a:p>
          <a:p>
            <a:pPr marL="514350" lvl="0" indent="-514350">
              <a:buAutoNum type="arabicPeriod"/>
            </a:pPr>
            <a:r>
              <a:rPr lang="en-US" sz="2400" dirty="0" smtClean="0">
                <a:latin typeface="+mj-lt"/>
              </a:rPr>
              <a:t>To disseminate timely information;</a:t>
            </a:r>
          </a:p>
          <a:p>
            <a:pPr marL="514350" lvl="0" indent="-514350">
              <a:buAutoNum type="arabicPeriod"/>
            </a:pPr>
            <a:r>
              <a:rPr lang="en-US" sz="2400" dirty="0">
                <a:latin typeface="+mj-lt"/>
              </a:rPr>
              <a:t>ensure equitable treatment of all shareholders, including minority and foreign </a:t>
            </a:r>
            <a:r>
              <a:rPr lang="en-US" sz="2400" dirty="0" smtClean="0">
                <a:latin typeface="+mj-lt"/>
              </a:rPr>
              <a:t>shareholders</a:t>
            </a:r>
          </a:p>
          <a:p>
            <a:pPr marL="514350" lvl="0" indent="-514350">
              <a:buAutoNum type="arabicPeriod"/>
            </a:pPr>
            <a:r>
              <a:rPr lang="en-US" sz="2400" dirty="0" smtClean="0">
                <a:latin typeface="+mj-lt"/>
              </a:rPr>
              <a:t>Listed entity shall recognize the rights of the stakeholders and encourage their role in effective </a:t>
            </a:r>
            <a:r>
              <a:rPr lang="en-US" sz="2400" dirty="0">
                <a:latin typeface="+mj-lt"/>
              </a:rPr>
              <a:t>corporate </a:t>
            </a:r>
            <a:r>
              <a:rPr lang="en-US" sz="2400" dirty="0" smtClean="0">
                <a:latin typeface="+mj-lt"/>
              </a:rPr>
              <a:t>governance;</a:t>
            </a:r>
          </a:p>
          <a:p>
            <a:pPr marL="514350" lvl="0" indent="-514350">
              <a:buAutoNum type="arabicPeriod"/>
            </a:pPr>
            <a:r>
              <a:rPr lang="en-US" sz="2400" dirty="0">
                <a:latin typeface="+mj-lt"/>
              </a:rPr>
              <a:t>Disclosure and </a:t>
            </a:r>
            <a:r>
              <a:rPr lang="en-US" sz="2400" dirty="0" smtClean="0">
                <a:latin typeface="+mj-lt"/>
              </a:rPr>
              <a:t>transparency;</a:t>
            </a:r>
          </a:p>
          <a:p>
            <a:pPr marL="514350" lvl="0" indent="-514350">
              <a:buAutoNum type="arabicPeriod"/>
            </a:pPr>
            <a:r>
              <a:rPr lang="en-US" sz="2400" dirty="0">
                <a:latin typeface="+mj-lt"/>
              </a:rPr>
              <a:t>Responsibilities of the board of </a:t>
            </a:r>
            <a:r>
              <a:rPr lang="en-US" sz="2400" dirty="0" smtClean="0">
                <a:latin typeface="+mj-lt"/>
              </a:rPr>
              <a:t>directors.</a:t>
            </a:r>
          </a:p>
        </p:txBody>
      </p:sp>
    </p:spTree>
    <p:extLst>
      <p:ext uri="{BB962C8B-B14F-4D97-AF65-F5344CB8AC3E}">
        <p14:creationId xmlns:p14="http://schemas.microsoft.com/office/powerpoint/2010/main" val="195070128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708338"/>
          </a:xfrm>
        </p:spPr>
        <p:txBody>
          <a:bodyPr>
            <a:normAutofit/>
          </a:bodyPr>
          <a:lstStyle/>
          <a:p>
            <a:pPr algn="r"/>
            <a:r>
              <a:rPr lang="en-US" sz="2000" b="1" dirty="0" smtClean="0">
                <a:solidFill>
                  <a:schemeClr val="bg1">
                    <a:lumMod val="65000"/>
                  </a:schemeClr>
                </a:solidFill>
              </a:rPr>
              <a:t>Chapter </a:t>
            </a:r>
            <a:r>
              <a:rPr lang="en-US" sz="2000" b="1" dirty="0">
                <a:solidFill>
                  <a:schemeClr val="bg1">
                    <a:lumMod val="65000"/>
                  </a:schemeClr>
                </a:solidFill>
              </a:rPr>
              <a:t>IV – Corporate </a:t>
            </a:r>
            <a:r>
              <a:rPr lang="en-US" sz="2000" b="1" dirty="0" smtClean="0">
                <a:solidFill>
                  <a:schemeClr val="bg1">
                    <a:lumMod val="65000"/>
                  </a:schemeClr>
                </a:solidFill>
              </a:rPr>
              <a:t>Governance</a:t>
            </a:r>
            <a:endParaRPr lang="en-US" sz="2000" dirty="0">
              <a:solidFill>
                <a:schemeClr val="bg1">
                  <a:lumMod val="65000"/>
                </a:schemeClr>
              </a:solidFill>
            </a:endParaRPr>
          </a:p>
        </p:txBody>
      </p:sp>
      <p:sp>
        <p:nvSpPr>
          <p:cNvPr id="3" name="Subtitle 2"/>
          <p:cNvSpPr>
            <a:spLocks noGrp="1"/>
          </p:cNvSpPr>
          <p:nvPr>
            <p:ph type="subTitle" idx="1"/>
          </p:nvPr>
        </p:nvSpPr>
        <p:spPr>
          <a:xfrm>
            <a:off x="586853" y="708337"/>
            <a:ext cx="10890913" cy="5624224"/>
          </a:xfrm>
        </p:spPr>
        <p:txBody>
          <a:bodyPr>
            <a:normAutofit fontScale="47500" lnSpcReduction="20000"/>
          </a:bodyPr>
          <a:lstStyle/>
          <a:p>
            <a:pPr lvl="0" algn="just"/>
            <a:r>
              <a:rPr lang="en-US" sz="5500" b="1" dirty="0" smtClean="0"/>
              <a:t>6</a:t>
            </a:r>
            <a:r>
              <a:rPr lang="en-US" sz="7000" b="1" dirty="0" smtClean="0"/>
              <a:t>. Responsibility of the Board of Directors: </a:t>
            </a:r>
          </a:p>
          <a:p>
            <a:pPr lvl="0" algn="just"/>
            <a:r>
              <a:rPr lang="en-US" sz="5000" dirty="0" smtClean="0">
                <a:latin typeface="+mj-lt"/>
              </a:rPr>
              <a:t>It is a very vide and major clause. To sum up inter-alia the Board has to ensure following:</a:t>
            </a:r>
          </a:p>
          <a:p>
            <a:pPr marL="342900" lvl="0" indent="-342900" algn="just">
              <a:buFont typeface="Arial" panose="020B0604020202020204" pitchFamily="34" charset="0"/>
              <a:buChar char="•"/>
            </a:pPr>
            <a:r>
              <a:rPr lang="en-US" sz="5000" dirty="0">
                <a:latin typeface="+mj-lt"/>
              </a:rPr>
              <a:t>B</a:t>
            </a:r>
            <a:r>
              <a:rPr lang="en-US" sz="5000" dirty="0" smtClean="0">
                <a:latin typeface="+mj-lt"/>
              </a:rPr>
              <a:t>oard </a:t>
            </a:r>
            <a:r>
              <a:rPr lang="en-US" sz="5000" dirty="0">
                <a:latin typeface="+mj-lt"/>
              </a:rPr>
              <a:t>of directors shall set a corporate culture and the values by which executives throughout a group shall </a:t>
            </a:r>
            <a:r>
              <a:rPr lang="en-US" sz="5000" dirty="0" smtClean="0">
                <a:latin typeface="+mj-lt"/>
              </a:rPr>
              <a:t>behave;</a:t>
            </a:r>
          </a:p>
          <a:p>
            <a:pPr marL="342900" lvl="0" indent="-342900" algn="just">
              <a:buFont typeface="Arial" panose="020B0604020202020204" pitchFamily="34" charset="0"/>
              <a:buChar char="•"/>
            </a:pPr>
            <a:r>
              <a:rPr lang="en-US" sz="5000" dirty="0" smtClean="0">
                <a:latin typeface="+mj-lt"/>
              </a:rPr>
              <a:t>Members </a:t>
            </a:r>
            <a:r>
              <a:rPr lang="en-US" sz="5000" dirty="0">
                <a:latin typeface="+mj-lt"/>
              </a:rPr>
              <a:t>of the board of directors shall act on a fully informed basis, in good faith, with due diligence and care, and in the best interest of the listed entity and the </a:t>
            </a:r>
            <a:r>
              <a:rPr lang="en-US" sz="5000" dirty="0" smtClean="0">
                <a:latin typeface="+mj-lt"/>
              </a:rPr>
              <a:t>shareholders</a:t>
            </a:r>
            <a:r>
              <a:rPr lang="en-US" sz="5000" dirty="0">
                <a:latin typeface="+mj-lt"/>
              </a:rPr>
              <a:t>;</a:t>
            </a:r>
            <a:endParaRPr lang="en-US" sz="5000" dirty="0" smtClean="0">
              <a:latin typeface="+mj-lt"/>
            </a:endParaRPr>
          </a:p>
          <a:p>
            <a:pPr marL="342900" lvl="0" indent="-342900" algn="just">
              <a:buFont typeface="Arial" panose="020B0604020202020204" pitchFamily="34" charset="0"/>
              <a:buChar char="•"/>
            </a:pPr>
            <a:r>
              <a:rPr lang="en-US" sz="5000" dirty="0" smtClean="0">
                <a:latin typeface="+mj-lt"/>
              </a:rPr>
              <a:t>Disclosure of interest, transparency in conduct and Confidentiality;</a:t>
            </a:r>
          </a:p>
          <a:p>
            <a:pPr marL="342900" lvl="0" indent="-342900" algn="just">
              <a:buFont typeface="Arial" panose="020B0604020202020204" pitchFamily="34" charset="0"/>
              <a:buChar char="•"/>
            </a:pPr>
            <a:r>
              <a:rPr lang="en-US" sz="5000" dirty="0" smtClean="0">
                <a:latin typeface="+mj-lt"/>
              </a:rPr>
              <a:t>The decisions of the Directors shall be informed,  transparent and in the best interest of the shareholders;</a:t>
            </a:r>
          </a:p>
          <a:p>
            <a:pPr marL="342900" lvl="0" indent="-342900" algn="just">
              <a:buFont typeface="Arial" panose="020B0604020202020204" pitchFamily="34" charset="0"/>
              <a:buChar char="•"/>
            </a:pPr>
            <a:r>
              <a:rPr lang="en-US" sz="5000" dirty="0" smtClean="0">
                <a:latin typeface="+mj-lt"/>
              </a:rPr>
              <a:t>The Board while being positive, should not be over-optimism </a:t>
            </a:r>
            <a:r>
              <a:rPr lang="en-US" sz="5000" dirty="0">
                <a:latin typeface="+mj-lt"/>
              </a:rPr>
              <a:t>that either leads to significant risks not being </a:t>
            </a:r>
            <a:r>
              <a:rPr lang="en-US" sz="5000" dirty="0" smtClean="0">
                <a:latin typeface="+mj-lt"/>
              </a:rPr>
              <a:t>recognized </a:t>
            </a:r>
            <a:r>
              <a:rPr lang="en-US" sz="5000" dirty="0">
                <a:latin typeface="+mj-lt"/>
              </a:rPr>
              <a:t>or exposes the listed entity to excessive risk</a:t>
            </a:r>
            <a:endParaRPr lang="en-US" sz="5000" dirty="0" smtClean="0">
              <a:latin typeface="+mj-lt"/>
            </a:endParaRPr>
          </a:p>
          <a:p>
            <a:pPr marL="342900" lvl="0" indent="-342900" algn="just">
              <a:buFont typeface="Arial" panose="020B0604020202020204" pitchFamily="34" charset="0"/>
              <a:buChar char="•"/>
            </a:pPr>
            <a:r>
              <a:rPr lang="en-US" sz="5000" dirty="0" smtClean="0">
                <a:latin typeface="+mj-lt"/>
              </a:rPr>
              <a:t>Monitor, review and guide the management regarding corporate strategy, major decisions, plans of actions, risk policy, annual budgets, capital expenditure and acquisition and disinvestment; </a:t>
            </a:r>
          </a:p>
          <a:p>
            <a:pPr algn="r"/>
            <a:r>
              <a:rPr lang="en-US" sz="5000" dirty="0" err="1" smtClean="0">
                <a:latin typeface="+mj-lt"/>
              </a:rPr>
              <a:t>Cont</a:t>
            </a:r>
            <a:r>
              <a:rPr lang="en-US" sz="5000" dirty="0" smtClean="0">
                <a:latin typeface="+mj-lt"/>
              </a:rPr>
              <a:t>…</a:t>
            </a:r>
          </a:p>
        </p:txBody>
      </p:sp>
    </p:spTree>
    <p:extLst>
      <p:ext uri="{BB962C8B-B14F-4D97-AF65-F5344CB8AC3E}">
        <p14:creationId xmlns:p14="http://schemas.microsoft.com/office/powerpoint/2010/main" val="9013300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3639"/>
            <a:ext cx="10515600" cy="5713324"/>
          </a:xfrm>
        </p:spPr>
        <p:txBody>
          <a:bodyPr>
            <a:normAutofit lnSpcReduction="10000"/>
          </a:bodyPr>
          <a:lstStyle/>
          <a:p>
            <a:pPr marL="0" lvl="0" indent="0" algn="r">
              <a:buNone/>
            </a:pPr>
            <a:r>
              <a:rPr lang="en-US" sz="2200" dirty="0">
                <a:solidFill>
                  <a:schemeClr val="bg1">
                    <a:lumMod val="65000"/>
                  </a:schemeClr>
                </a:solidFill>
              </a:rPr>
              <a:t>Chapter IV – Corporate Governance</a:t>
            </a:r>
            <a:endParaRPr lang="en-US" sz="2200" dirty="0" smtClean="0">
              <a:solidFill>
                <a:schemeClr val="bg1">
                  <a:lumMod val="65000"/>
                </a:schemeClr>
              </a:solidFill>
            </a:endParaRPr>
          </a:p>
          <a:p>
            <a:pPr marL="0" lvl="0" indent="0">
              <a:buNone/>
            </a:pPr>
            <a:r>
              <a:rPr lang="en-US" b="1" dirty="0" smtClean="0">
                <a:solidFill>
                  <a:schemeClr val="bg1">
                    <a:lumMod val="65000"/>
                  </a:schemeClr>
                </a:solidFill>
              </a:rPr>
              <a:t>6</a:t>
            </a:r>
            <a:r>
              <a:rPr lang="en-US" b="1" dirty="0">
                <a:solidFill>
                  <a:schemeClr val="bg1">
                    <a:lumMod val="65000"/>
                  </a:schemeClr>
                </a:solidFill>
              </a:rPr>
              <a:t>. Responsibility of the Board of Directors: </a:t>
            </a:r>
          </a:p>
          <a:p>
            <a:pPr marL="342900" lvl="0" indent="-342900" algn="just"/>
            <a:r>
              <a:rPr lang="en-US" sz="2400" dirty="0" smtClean="0">
                <a:latin typeface="+mj-lt"/>
              </a:rPr>
              <a:t>Selecting</a:t>
            </a:r>
            <a:r>
              <a:rPr lang="en-US" sz="2400" dirty="0">
                <a:latin typeface="+mj-lt"/>
              </a:rPr>
              <a:t>, monitoring and replacing, if required, KMPs and to have a suitable nomination &amp; remuneration policy;</a:t>
            </a:r>
          </a:p>
          <a:p>
            <a:pPr marL="342900" indent="-342900" algn="just"/>
            <a:r>
              <a:rPr lang="en-US" sz="2400" dirty="0" smtClean="0">
                <a:latin typeface="+mj-lt"/>
              </a:rPr>
              <a:t>Ensuring </a:t>
            </a:r>
            <a:r>
              <a:rPr lang="en-US" sz="2400" dirty="0">
                <a:latin typeface="+mj-lt"/>
              </a:rPr>
              <a:t>the integrity of the listed entity’s accounting and financial reporting systems, independent audit, risk management, financial and operational control;</a:t>
            </a:r>
          </a:p>
          <a:p>
            <a:pPr marL="342900" indent="-342900" algn="just"/>
            <a:r>
              <a:rPr lang="en-US" sz="2400" dirty="0">
                <a:latin typeface="+mj-lt"/>
              </a:rPr>
              <a:t>When committees of the board of directors are established, their mandate, composition and working procedures shall be well defined and disclosed by the board of directors;</a:t>
            </a:r>
          </a:p>
          <a:p>
            <a:pPr marL="342900" indent="-342900" algn="just"/>
            <a:r>
              <a:rPr lang="en-US" sz="2400" dirty="0">
                <a:latin typeface="+mj-lt"/>
              </a:rPr>
              <a:t>Monitoring and managing potential conflicts of interest of management, members of the board of directors and shareholders, including misuse of corporate assets and abuse in related party transactions;</a:t>
            </a:r>
          </a:p>
          <a:p>
            <a:pPr marL="342900" indent="-342900" algn="just"/>
            <a:r>
              <a:rPr lang="en-US" sz="2400" dirty="0">
                <a:latin typeface="+mj-lt"/>
              </a:rPr>
              <a:t>The board of directors and senior management shall facilitate the independent directors to perform their role effectively as a member of the board of directors and also a member of a committee of board of </a:t>
            </a:r>
            <a:r>
              <a:rPr lang="en-US" sz="2400" dirty="0" smtClean="0">
                <a:latin typeface="+mj-lt"/>
              </a:rPr>
              <a:t>directors.</a:t>
            </a:r>
            <a:endParaRPr lang="en-US" sz="2400" dirty="0">
              <a:latin typeface="+mj-lt"/>
            </a:endParaRPr>
          </a:p>
        </p:txBody>
      </p:sp>
    </p:spTree>
    <p:extLst>
      <p:ext uri="{BB962C8B-B14F-4D97-AF65-F5344CB8AC3E}">
        <p14:creationId xmlns:p14="http://schemas.microsoft.com/office/powerpoint/2010/main" val="35327612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1475"/>
            <a:ext cx="10515600" cy="6300788"/>
          </a:xfrm>
        </p:spPr>
        <p:txBody>
          <a:bodyPr>
            <a:noAutofit/>
          </a:bodyPr>
          <a:lstStyle/>
          <a:p>
            <a:pPr marL="0" indent="0" algn="ctr">
              <a:buNone/>
            </a:pPr>
            <a:r>
              <a:rPr lang="en-US" sz="2000" b="1" dirty="0" smtClean="0"/>
              <a:t>COMMON OBLIGATIONS TO THE LISTED ENTITY</a:t>
            </a:r>
          </a:p>
          <a:p>
            <a:pPr marL="271463" indent="-271463" algn="just">
              <a:buAutoNum type="arabicPeriod"/>
            </a:pPr>
            <a:r>
              <a:rPr lang="en-US" sz="2000" dirty="0" smtClean="0">
                <a:latin typeface="+mj-lt"/>
              </a:rPr>
              <a:t>A </a:t>
            </a:r>
            <a:r>
              <a:rPr lang="en-US" sz="2000" dirty="0">
                <a:latin typeface="+mj-lt"/>
              </a:rPr>
              <a:t>listed entity shall appoint a qualified </a:t>
            </a:r>
            <a:r>
              <a:rPr lang="en-US" sz="2000" b="1" dirty="0">
                <a:latin typeface="+mj-lt"/>
              </a:rPr>
              <a:t>C</a:t>
            </a:r>
            <a:r>
              <a:rPr lang="en-US" sz="2000" b="1" dirty="0" smtClean="0">
                <a:latin typeface="+mj-lt"/>
              </a:rPr>
              <a:t>ompany </a:t>
            </a:r>
            <a:r>
              <a:rPr lang="en-US" sz="2000" b="1" dirty="0">
                <a:latin typeface="+mj-lt"/>
              </a:rPr>
              <a:t>S</a:t>
            </a:r>
            <a:r>
              <a:rPr lang="en-US" sz="2000" b="1" dirty="0" smtClean="0">
                <a:latin typeface="+mj-lt"/>
              </a:rPr>
              <a:t>ecretary</a:t>
            </a:r>
            <a:r>
              <a:rPr lang="en-US" sz="2000" dirty="0" smtClean="0">
                <a:latin typeface="+mj-lt"/>
              </a:rPr>
              <a:t> </a:t>
            </a:r>
            <a:r>
              <a:rPr lang="en-US" sz="2000" dirty="0">
                <a:latin typeface="+mj-lt"/>
              </a:rPr>
              <a:t>as the C</a:t>
            </a:r>
            <a:r>
              <a:rPr lang="en-US" sz="2000" dirty="0" smtClean="0">
                <a:latin typeface="+mj-lt"/>
              </a:rPr>
              <a:t>ompliance Officer;</a:t>
            </a:r>
          </a:p>
          <a:p>
            <a:pPr marL="571500" indent="0" algn="just">
              <a:buNone/>
            </a:pPr>
            <a:r>
              <a:rPr lang="en-US" sz="2000" dirty="0" smtClean="0">
                <a:latin typeface="+mj-lt"/>
              </a:rPr>
              <a:t>Who shall ensure conformity </a:t>
            </a:r>
            <a:r>
              <a:rPr lang="en-US" sz="2000" dirty="0">
                <a:latin typeface="+mj-lt"/>
              </a:rPr>
              <a:t>with the regulatory provisions applicable to the listed entity in letter and spirit</a:t>
            </a:r>
            <a:r>
              <a:rPr lang="en-US" sz="2000" dirty="0" smtClean="0">
                <a:latin typeface="+mj-lt"/>
              </a:rPr>
              <a:t>. Co-ordination </a:t>
            </a:r>
            <a:r>
              <a:rPr lang="en-US" sz="2000" dirty="0">
                <a:latin typeface="+mj-lt"/>
              </a:rPr>
              <a:t>with and </a:t>
            </a:r>
            <a:r>
              <a:rPr lang="en-US" sz="2000" dirty="0" smtClean="0">
                <a:latin typeface="+mj-lt"/>
              </a:rPr>
              <a:t>report </a:t>
            </a:r>
            <a:r>
              <a:rPr lang="en-US" sz="2000" dirty="0">
                <a:latin typeface="+mj-lt"/>
              </a:rPr>
              <a:t>to the Board, </a:t>
            </a:r>
            <a:r>
              <a:rPr lang="en-US" sz="2000" dirty="0" smtClean="0">
                <a:latin typeface="+mj-lt"/>
              </a:rPr>
              <a:t>stock </a:t>
            </a:r>
            <a:r>
              <a:rPr lang="en-US" sz="2000" dirty="0">
                <a:latin typeface="+mj-lt"/>
              </a:rPr>
              <a:t>exchange(s) and </a:t>
            </a:r>
            <a:r>
              <a:rPr lang="en-US" sz="2000" dirty="0" smtClean="0">
                <a:latin typeface="+mj-lt"/>
              </a:rPr>
              <a:t>depositories. Ensuring </a:t>
            </a:r>
            <a:r>
              <a:rPr lang="en-US" sz="2000" dirty="0">
                <a:latin typeface="+mj-lt"/>
              </a:rPr>
              <a:t>that the correct procedures have been followed that would result in the correctness, authenticity and comprehensiveness of the information, statements and reports filed by the listed entity under these regulations</a:t>
            </a:r>
            <a:r>
              <a:rPr lang="en-US" sz="2000" dirty="0" smtClean="0">
                <a:latin typeface="+mj-lt"/>
              </a:rPr>
              <a:t>. He shall also responsible to monitor email </a:t>
            </a:r>
            <a:r>
              <a:rPr lang="en-US" sz="2000" dirty="0">
                <a:latin typeface="+mj-lt"/>
              </a:rPr>
              <a:t>address of grievance redressal division as designated by the listed entity for the purpose of registering complaints by </a:t>
            </a:r>
            <a:r>
              <a:rPr lang="en-US" sz="2000" dirty="0" smtClean="0">
                <a:latin typeface="+mj-lt"/>
              </a:rPr>
              <a:t>investors.</a:t>
            </a:r>
            <a:endParaRPr lang="en-US" sz="2000" dirty="0">
              <a:latin typeface="+mj-lt"/>
            </a:endParaRPr>
          </a:p>
          <a:p>
            <a:pPr marL="0" indent="0" algn="just">
              <a:buNone/>
            </a:pPr>
            <a:r>
              <a:rPr lang="en-US" sz="2000" b="1" dirty="0" smtClean="0">
                <a:latin typeface="+mj-lt"/>
              </a:rPr>
              <a:t>2. </a:t>
            </a:r>
            <a:r>
              <a:rPr lang="en-US" sz="2000" dirty="0">
                <a:latin typeface="+mj-lt"/>
              </a:rPr>
              <a:t>L</a:t>
            </a:r>
            <a:r>
              <a:rPr lang="en-US" sz="2000" dirty="0" smtClean="0">
                <a:latin typeface="+mj-lt"/>
              </a:rPr>
              <a:t>isted </a:t>
            </a:r>
            <a:r>
              <a:rPr lang="en-US" sz="2000" dirty="0">
                <a:latin typeface="+mj-lt"/>
              </a:rPr>
              <a:t>entity shall appoint </a:t>
            </a:r>
            <a:r>
              <a:rPr lang="en-US" sz="2000" b="1" dirty="0">
                <a:latin typeface="+mj-lt"/>
              </a:rPr>
              <a:t>a </a:t>
            </a:r>
            <a:r>
              <a:rPr lang="en-US" sz="2000" b="1" dirty="0" smtClean="0">
                <a:latin typeface="+mj-lt"/>
              </a:rPr>
              <a:t>Share </a:t>
            </a:r>
            <a:r>
              <a:rPr lang="en-US" sz="2000" b="1" dirty="0">
                <a:latin typeface="+mj-lt"/>
              </a:rPr>
              <a:t>T</a:t>
            </a:r>
            <a:r>
              <a:rPr lang="en-US" sz="2000" b="1" dirty="0" smtClean="0">
                <a:latin typeface="+mj-lt"/>
              </a:rPr>
              <a:t>ransfer </a:t>
            </a:r>
            <a:r>
              <a:rPr lang="en-US" sz="2000" b="1" dirty="0">
                <a:latin typeface="+mj-lt"/>
              </a:rPr>
              <a:t>A</a:t>
            </a:r>
            <a:r>
              <a:rPr lang="en-US" sz="2000" b="1" dirty="0" smtClean="0">
                <a:latin typeface="+mj-lt"/>
              </a:rPr>
              <a:t>gent</a:t>
            </a:r>
            <a:r>
              <a:rPr lang="en-US" sz="2000" dirty="0" smtClean="0">
                <a:latin typeface="+mj-lt"/>
              </a:rPr>
              <a:t> </a:t>
            </a:r>
            <a:r>
              <a:rPr lang="en-US" sz="2000" dirty="0">
                <a:latin typeface="+mj-lt"/>
              </a:rPr>
              <a:t>or manage the </a:t>
            </a:r>
            <a:r>
              <a:rPr lang="en-US" sz="2000" dirty="0" smtClean="0">
                <a:latin typeface="+mj-lt"/>
              </a:rPr>
              <a:t>share transfer </a:t>
            </a:r>
            <a:r>
              <a:rPr lang="en-US" sz="2000" dirty="0">
                <a:latin typeface="+mj-lt"/>
              </a:rPr>
              <a:t>facility </a:t>
            </a:r>
            <a:r>
              <a:rPr lang="en-US" sz="2000" dirty="0" smtClean="0">
                <a:latin typeface="+mj-lt"/>
              </a:rPr>
              <a:t>in-house;</a:t>
            </a:r>
          </a:p>
          <a:p>
            <a:pPr marL="542925" indent="0" algn="just">
              <a:buNone/>
            </a:pPr>
            <a:r>
              <a:rPr lang="en-US" sz="2000" dirty="0">
                <a:latin typeface="+mj-lt"/>
              </a:rPr>
              <a:t>Provided that, in the case of in-house share transfer facility, as and when the total number of holders of securities of the listed entity exceeds one lakh, the listed entity shall either register with the Board as a Category II share transfer agent or appoint Registrar to an issue and share transfer agent registered with the Board</a:t>
            </a:r>
            <a:r>
              <a:rPr lang="en-US" sz="2000" dirty="0" smtClean="0">
                <a:latin typeface="+mj-lt"/>
              </a:rPr>
              <a:t>.</a:t>
            </a:r>
            <a:endParaRPr lang="en-US" sz="2000" dirty="0">
              <a:latin typeface="+mj-lt"/>
            </a:endParaRPr>
          </a:p>
          <a:p>
            <a:pPr marL="542925" indent="0" algn="just">
              <a:buNone/>
            </a:pPr>
            <a:r>
              <a:rPr lang="en-US" sz="2000" dirty="0" smtClean="0">
                <a:latin typeface="+mj-lt"/>
              </a:rPr>
              <a:t>The </a:t>
            </a:r>
            <a:r>
              <a:rPr lang="en-US" sz="2000" dirty="0">
                <a:latin typeface="+mj-lt"/>
              </a:rPr>
              <a:t>listed entity shall submit a compliance certificate to the exchange, duly signed by both the compliance officer of the listed entity and the authorized representative of the share transfer agent, wherever applicable, within one month of end of each half of the financial </a:t>
            </a:r>
            <a:r>
              <a:rPr lang="en-US" sz="2000" dirty="0" smtClean="0">
                <a:latin typeface="+mj-lt"/>
              </a:rPr>
              <a:t>year.</a:t>
            </a:r>
          </a:p>
          <a:p>
            <a:pPr marL="542925" indent="0" algn="just">
              <a:buNone/>
            </a:pPr>
            <a:r>
              <a:rPr lang="en-US" sz="2000" dirty="0" smtClean="0">
                <a:latin typeface="+mj-lt"/>
              </a:rPr>
              <a:t>The </a:t>
            </a:r>
            <a:r>
              <a:rPr lang="en-US" sz="2000" dirty="0">
                <a:latin typeface="+mj-lt"/>
              </a:rPr>
              <a:t>listed entity shall intimate such </a:t>
            </a:r>
            <a:r>
              <a:rPr lang="en-US" sz="2000" dirty="0" smtClean="0">
                <a:latin typeface="+mj-lt"/>
              </a:rPr>
              <a:t>appointment to </a:t>
            </a:r>
            <a:r>
              <a:rPr lang="en-US" sz="2000" dirty="0">
                <a:latin typeface="+mj-lt"/>
              </a:rPr>
              <a:t>the stock exchange(s) within seven days of entering into the </a:t>
            </a:r>
            <a:r>
              <a:rPr lang="en-US" sz="2000" dirty="0" smtClean="0">
                <a:latin typeface="+mj-lt"/>
              </a:rPr>
              <a:t>agreement and the agreement need also to be </a:t>
            </a:r>
            <a:r>
              <a:rPr lang="en-US" sz="2000" dirty="0">
                <a:latin typeface="+mj-lt"/>
              </a:rPr>
              <a:t>placed in the subsequent meeting of the board of </a:t>
            </a:r>
            <a:r>
              <a:rPr lang="en-US" sz="2000" dirty="0" smtClean="0">
                <a:latin typeface="+mj-lt"/>
              </a:rPr>
              <a:t>directors.</a:t>
            </a:r>
            <a:endParaRPr lang="en-US" sz="2000" dirty="0">
              <a:latin typeface="+mj-lt"/>
            </a:endParaRPr>
          </a:p>
          <a:p>
            <a:pPr marL="0" indent="0" algn="just">
              <a:buNone/>
            </a:pPr>
            <a:endParaRPr lang="en-US" sz="2000" b="1" dirty="0" smtClean="0"/>
          </a:p>
        </p:txBody>
      </p:sp>
    </p:spTree>
    <p:extLst>
      <p:ext uri="{BB962C8B-B14F-4D97-AF65-F5344CB8AC3E}">
        <p14:creationId xmlns:p14="http://schemas.microsoft.com/office/powerpoint/2010/main" val="23414470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300"/>
            <a:ext cx="10515600" cy="6357938"/>
          </a:xfrm>
        </p:spPr>
        <p:txBody>
          <a:bodyPr>
            <a:normAutofit/>
          </a:bodyPr>
          <a:lstStyle/>
          <a:p>
            <a:pPr marL="0" indent="0" algn="r">
              <a:buNone/>
            </a:pPr>
            <a:r>
              <a:rPr lang="en-US" sz="2000" b="1" dirty="0">
                <a:solidFill>
                  <a:schemeClr val="bg1">
                    <a:lumMod val="65000"/>
                  </a:schemeClr>
                </a:solidFill>
              </a:rPr>
              <a:t>COMMON OBLIGATIONS TO THE LISTED ENTITY</a:t>
            </a:r>
          </a:p>
          <a:p>
            <a:pPr marL="0" indent="0" algn="just">
              <a:buNone/>
            </a:pPr>
            <a:r>
              <a:rPr lang="en-US" sz="2000" dirty="0" smtClean="0">
                <a:latin typeface="+mj-lt"/>
              </a:rPr>
              <a:t>3. Co-operation with the intermediaries registered with the Board.;</a:t>
            </a:r>
          </a:p>
          <a:p>
            <a:pPr marL="0" indent="0" algn="just">
              <a:buNone/>
            </a:pPr>
            <a:r>
              <a:rPr lang="en-US" sz="2000" dirty="0" smtClean="0">
                <a:latin typeface="+mj-lt"/>
              </a:rPr>
              <a:t>4. Preservation of documents:</a:t>
            </a:r>
          </a:p>
          <a:p>
            <a:pPr marL="357188" indent="0" algn="just">
              <a:buNone/>
            </a:pPr>
            <a:r>
              <a:rPr lang="en-US" sz="2000" dirty="0">
                <a:latin typeface="+mj-lt"/>
              </a:rPr>
              <a:t>The listed entity shall have a policy for preservation of documents, approved </a:t>
            </a:r>
            <a:r>
              <a:rPr lang="en-US" sz="2000" dirty="0" smtClean="0">
                <a:latin typeface="+mj-lt"/>
              </a:rPr>
              <a:t>by its </a:t>
            </a:r>
            <a:r>
              <a:rPr lang="en-US" sz="2000" dirty="0">
                <a:latin typeface="+mj-lt"/>
              </a:rPr>
              <a:t>board of directors, classifying them in at least two categories as follows-</a:t>
            </a:r>
          </a:p>
          <a:p>
            <a:pPr marL="357188" indent="0" algn="just">
              <a:buNone/>
            </a:pPr>
            <a:r>
              <a:rPr lang="en-US" sz="2000" dirty="0" smtClean="0">
                <a:latin typeface="+mj-lt"/>
              </a:rPr>
              <a:t>   (</a:t>
            </a:r>
            <a:r>
              <a:rPr lang="en-US" sz="2000" dirty="0">
                <a:latin typeface="+mj-lt"/>
              </a:rPr>
              <a:t>a) documents whose preservation shall be permanent in nature ;</a:t>
            </a:r>
          </a:p>
          <a:p>
            <a:pPr marL="1071563" indent="-714375" algn="just">
              <a:buNone/>
            </a:pPr>
            <a:r>
              <a:rPr lang="en-US" sz="2000" dirty="0" smtClean="0">
                <a:latin typeface="+mj-lt"/>
              </a:rPr>
              <a:t>   (b) </a:t>
            </a:r>
            <a:r>
              <a:rPr lang="en-US" sz="2000" dirty="0">
                <a:latin typeface="+mj-lt"/>
              </a:rPr>
              <a:t>documents with preservation period of not less than eight years </a:t>
            </a:r>
            <a:r>
              <a:rPr lang="en-US" sz="2000" dirty="0" smtClean="0">
                <a:latin typeface="+mj-lt"/>
              </a:rPr>
              <a:t>after </a:t>
            </a:r>
            <a:r>
              <a:rPr lang="en-US" sz="2000" dirty="0">
                <a:latin typeface="+mj-lt"/>
              </a:rPr>
              <a:t>completion of the relevant transactions:</a:t>
            </a:r>
          </a:p>
          <a:p>
            <a:pPr marL="357188" indent="0" algn="just">
              <a:buNone/>
            </a:pPr>
            <a:r>
              <a:rPr lang="en-US" sz="2000" dirty="0" smtClean="0">
                <a:latin typeface="+mj-lt"/>
              </a:rPr>
              <a:t>Provided </a:t>
            </a:r>
            <a:r>
              <a:rPr lang="en-US" sz="2000" dirty="0">
                <a:latin typeface="+mj-lt"/>
              </a:rPr>
              <a:t>that the listed entity may keep documents specified in clauses (a) and (b</a:t>
            </a:r>
            <a:r>
              <a:rPr lang="en-US" sz="2000" dirty="0" smtClean="0">
                <a:latin typeface="+mj-lt"/>
              </a:rPr>
              <a:t>) in </a:t>
            </a:r>
            <a:r>
              <a:rPr lang="en-US" sz="2000" dirty="0">
                <a:latin typeface="+mj-lt"/>
              </a:rPr>
              <a:t>electronic mode</a:t>
            </a:r>
            <a:r>
              <a:rPr lang="en-US" sz="2000" dirty="0" smtClean="0">
                <a:latin typeface="+mj-lt"/>
              </a:rPr>
              <a:t>.</a:t>
            </a:r>
          </a:p>
          <a:p>
            <a:pPr marL="271463" indent="-271463" algn="just">
              <a:buNone/>
            </a:pPr>
            <a:r>
              <a:rPr lang="en-US" sz="2000" dirty="0" smtClean="0">
                <a:latin typeface="+mj-lt"/>
              </a:rPr>
              <a:t>5. Filing of information: reports</a:t>
            </a:r>
            <a:r>
              <a:rPr lang="en-US" sz="2000" dirty="0">
                <a:latin typeface="+mj-lt"/>
              </a:rPr>
              <a:t>, statements, documents, filings </a:t>
            </a:r>
            <a:r>
              <a:rPr lang="en-US" sz="2000" dirty="0" smtClean="0">
                <a:latin typeface="+mj-lt"/>
              </a:rPr>
              <a:t>and any </a:t>
            </a:r>
            <a:r>
              <a:rPr lang="en-US" sz="2000" dirty="0">
                <a:latin typeface="+mj-lt"/>
              </a:rPr>
              <a:t>other information with the recognised stock exchange(s) on </a:t>
            </a:r>
            <a:r>
              <a:rPr lang="en-US" sz="2000" dirty="0" smtClean="0">
                <a:latin typeface="+mj-lt"/>
              </a:rPr>
              <a:t>the electronic platform </a:t>
            </a:r>
            <a:r>
              <a:rPr lang="en-US" sz="2000" dirty="0">
                <a:latin typeface="+mj-lt"/>
              </a:rPr>
              <a:t>as specified by the Board or the recognised stock exchange(s</a:t>
            </a:r>
            <a:r>
              <a:rPr lang="en-US" sz="2000" dirty="0" smtClean="0">
                <a:latin typeface="+mj-lt"/>
              </a:rPr>
              <a:t>).</a:t>
            </a:r>
            <a:r>
              <a:rPr lang="en-US" sz="2000" dirty="0">
                <a:latin typeface="+mj-lt"/>
              </a:rPr>
              <a:t> scheme of arrangement /amalgamation /merger /reconstruction /reduction of capital etc. to be presented to any Court or tribunal does not in any way violate, override or limit the provisions of securities laws or requirements of the stock exchange(s).</a:t>
            </a:r>
          </a:p>
          <a:p>
            <a:pPr marL="271463" indent="-271463" algn="just">
              <a:buNone/>
            </a:pPr>
            <a:r>
              <a:rPr lang="en-US" sz="2000" dirty="0" smtClean="0">
                <a:latin typeface="+mj-lt"/>
              </a:rPr>
              <a:t>6. </a:t>
            </a:r>
            <a:r>
              <a:rPr lang="en-US" sz="2000" dirty="0">
                <a:latin typeface="+mj-lt"/>
              </a:rPr>
              <a:t>Payment of dividend or interest or redemption or repayment: Only through Electronic mode. Provided that where it is not possible to use electronic mode of payment, ‘payable-at-par’ warrants or </a:t>
            </a:r>
            <a:r>
              <a:rPr lang="en-US" sz="2000" dirty="0" err="1">
                <a:latin typeface="+mj-lt"/>
              </a:rPr>
              <a:t>cheques</a:t>
            </a:r>
            <a:r>
              <a:rPr lang="en-US" sz="2000" dirty="0">
                <a:latin typeface="+mj-lt"/>
              </a:rPr>
              <a:t> may be issued. In case of  amount of the physical warrant exceeds </a:t>
            </a:r>
            <a:r>
              <a:rPr lang="en-US" sz="2000" dirty="0" err="1">
                <a:latin typeface="+mj-lt"/>
              </a:rPr>
              <a:t>Rs</a:t>
            </a:r>
            <a:r>
              <a:rPr lang="en-US" sz="2000" dirty="0">
                <a:latin typeface="+mj-lt"/>
              </a:rPr>
              <a:t>. 1000 the same shall be send by speed post</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29715388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28352" y="872588"/>
            <a:ext cx="10515600" cy="5591274"/>
          </a:xfrm>
          <a:prstGeom prst="rect">
            <a:avLst/>
          </a:prstGeom>
        </p:spPr>
        <p:txBody>
          <a:bodyPr>
            <a:spAutoFit/>
          </a:bodyPr>
          <a:lstStyle/>
          <a:p>
            <a:pPr marL="357188" indent="-357188" algn="r">
              <a:buNone/>
            </a:pPr>
            <a:r>
              <a:rPr lang="en-US" sz="2000" b="1" dirty="0">
                <a:solidFill>
                  <a:schemeClr val="bg1">
                    <a:lumMod val="65000"/>
                  </a:schemeClr>
                </a:solidFill>
              </a:rPr>
              <a:t>COMMON OBLIGATIONS TO THE LISTED ENTITY</a:t>
            </a:r>
          </a:p>
          <a:p>
            <a:pPr marL="357188" indent="-357188" algn="just">
              <a:buNone/>
            </a:pPr>
            <a:endParaRPr lang="en-US" sz="2200" dirty="0" smtClean="0">
              <a:latin typeface="+mj-lt"/>
            </a:endParaRPr>
          </a:p>
          <a:p>
            <a:pPr marL="357188" indent="-357188" algn="just">
              <a:buNone/>
            </a:pPr>
            <a:r>
              <a:rPr lang="en-US" sz="2200" dirty="0" smtClean="0">
                <a:latin typeface="+mj-lt"/>
              </a:rPr>
              <a:t>7. Scheme </a:t>
            </a:r>
            <a:r>
              <a:rPr lang="en-US" sz="2200" dirty="0">
                <a:latin typeface="+mj-lt"/>
              </a:rPr>
              <a:t>of Arrangement: Any scheme of arrangement /amalgamation /merger /reconstruction /reduction of capital etc. to be presented to any Court or tribunal does not in any way violate, override or limit the provisions of securities laws or requirements of the stock exchange(s</a:t>
            </a:r>
            <a:r>
              <a:rPr lang="en-US" sz="2200" dirty="0" smtClean="0">
                <a:latin typeface="+mj-lt"/>
              </a:rPr>
              <a:t>).</a:t>
            </a:r>
            <a:endParaRPr lang="en-US" sz="2200" dirty="0">
              <a:latin typeface="+mj-lt"/>
            </a:endParaRPr>
          </a:p>
          <a:p>
            <a:pPr marL="357188" indent="-357188" algn="just">
              <a:buNone/>
            </a:pPr>
            <a:r>
              <a:rPr lang="en-US" sz="2200" dirty="0" smtClean="0">
                <a:latin typeface="+mj-lt"/>
              </a:rPr>
              <a:t>8. Listed entity shall ensure the expeditious redressal of investor grievances and shall registered with SCORES </a:t>
            </a:r>
            <a:r>
              <a:rPr lang="en-US" sz="2400" dirty="0">
                <a:latin typeface="+mj-lt"/>
              </a:rPr>
              <a:t>platform or such other electronic platform or system of the Board as shall be mandated from time to time, in order to handle investor complaints </a:t>
            </a:r>
            <a:r>
              <a:rPr lang="en-US" sz="2400" dirty="0" smtClean="0">
                <a:latin typeface="+mj-lt"/>
              </a:rPr>
              <a:t>electronically</a:t>
            </a:r>
            <a:r>
              <a:rPr lang="en-US" sz="2200" dirty="0" smtClean="0">
                <a:latin typeface="+mj-lt"/>
              </a:rPr>
              <a:t>.</a:t>
            </a:r>
          </a:p>
          <a:p>
            <a:pPr marL="357188" indent="-357188" algn="just">
              <a:buNone/>
            </a:pPr>
            <a:r>
              <a:rPr lang="en-US" sz="2200" dirty="0">
                <a:latin typeface="+mj-lt"/>
              </a:rPr>
              <a:t>	</a:t>
            </a:r>
            <a:r>
              <a:rPr lang="en-US" sz="2200" dirty="0" smtClean="0">
                <a:latin typeface="+mj-lt"/>
              </a:rPr>
              <a:t>It shall file </a:t>
            </a:r>
            <a:r>
              <a:rPr lang="en-US" sz="2200" dirty="0">
                <a:latin typeface="+mj-lt"/>
              </a:rPr>
              <a:t>with the recognised stock exchange(s) on a quarterly basis, within twenty one days from the end of each quarter, a statement giving the number of investor complaints pending at the beginning of the quarter, those received during the quarter, disposed of during the quarter and those remaining unresolved at the end of the quarter. The statement as specified in sub-regulation (3) shall be placed, on quarterly basis, before the board of directors of the listed entity</a:t>
            </a:r>
            <a:r>
              <a:rPr lang="en-US" sz="2200" dirty="0" smtClean="0">
                <a:latin typeface="+mj-lt"/>
              </a:rPr>
              <a:t>.</a:t>
            </a:r>
          </a:p>
        </p:txBody>
      </p:sp>
    </p:spTree>
    <p:extLst>
      <p:ext uri="{BB962C8B-B14F-4D97-AF65-F5344CB8AC3E}">
        <p14:creationId xmlns:p14="http://schemas.microsoft.com/office/powerpoint/2010/main" val="682667462"/>
      </p:ext>
    </p:extLst>
  </p:cSld>
  <p:clrMapOvr>
    <a:masterClrMapping/>
  </p:clrMapOvr>
  <p:transition spd="slow">
    <p:wheel spokes="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1954</TotalTime>
  <Words>7910</Words>
  <Application>Microsoft Office PowerPoint</Application>
  <PresentationFormat>Widescreen</PresentationFormat>
  <Paragraphs>346</Paragraphs>
  <Slides>38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Roboto-Regular</vt:lpstr>
      <vt:lpstr>Times New Roman</vt:lpstr>
      <vt:lpstr>Office Theme</vt:lpstr>
      <vt:lpstr>PowerPoint Presentation</vt:lpstr>
      <vt:lpstr>PowerPoint Presentation</vt:lpstr>
      <vt:lpstr>Principles governing disclosures: </vt:lpstr>
      <vt:lpstr>Chapter IV – Corporate Governance: The purpose of this entire Chapter is to Stronger the Governance and Less Government. The under lying objective under this chapter is broadly divided into 6 parts: </vt:lpstr>
      <vt:lpstr>Chapter IV – Corporate Governance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XBRL FILING</dc:title>
  <dc:creator>Ankur Srivastava</dc:creator>
  <cp:lastModifiedBy>Ankur Srivastava</cp:lastModifiedBy>
  <cp:revision>63</cp:revision>
  <dcterms:created xsi:type="dcterms:W3CDTF">2015-10-13T09:36:35Z</dcterms:created>
  <dcterms:modified xsi:type="dcterms:W3CDTF">2016-04-22T07:59:18Z</dcterms:modified>
</cp:coreProperties>
</file>