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7" r:id="rId2"/>
    <p:sldId id="263" r:id="rId3"/>
    <p:sldId id="264" r:id="rId4"/>
    <p:sldId id="266" r:id="rId5"/>
    <p:sldId id="270" r:id="rId6"/>
    <p:sldId id="273" r:id="rId7"/>
    <p:sldId id="274" r:id="rId8"/>
    <p:sldId id="276" r:id="rId9"/>
    <p:sldId id="278" r:id="rId10"/>
    <p:sldId id="279"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684" autoAdjust="0"/>
  </p:normalViewPr>
  <p:slideViewPr>
    <p:cSldViewPr>
      <p:cViewPr varScale="1">
        <p:scale>
          <a:sx n="69" d="100"/>
          <a:sy n="69" d="100"/>
        </p:scale>
        <p:origin x="-1404" y="-102"/>
      </p:cViewPr>
      <p:guideLst>
        <p:guide orient="horz" pos="2160"/>
        <p:guide pos="2880"/>
      </p:guideLst>
    </p:cSldViewPr>
  </p:slideViewPr>
  <p:outlineViewPr>
    <p:cViewPr>
      <p:scale>
        <a:sx n="33" d="100"/>
        <a:sy n="33" d="100"/>
      </p:scale>
      <p:origin x="48" y="978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C4339DA2-80A7-4E72-8470-F0748028BC7C}" type="datetimeFigureOut">
              <a:rPr lang="en-US" smtClean="0"/>
              <a:pPr/>
              <a:t>3/12/2016</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46694BE8-EE69-4DC9-941B-75D01F12CAE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4339DA2-80A7-4E72-8470-F0748028BC7C}" type="datetimeFigureOut">
              <a:rPr lang="en-US" smtClean="0"/>
              <a:pPr/>
              <a:t>3/12/2016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6694BE8-EE69-4DC9-941B-75D01F12CAE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4339DA2-80A7-4E72-8470-F0748028BC7C}" type="datetimeFigureOut">
              <a:rPr lang="en-US" smtClean="0"/>
              <a:pPr/>
              <a:t>3/12/2016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6694BE8-EE69-4DC9-941B-75D01F12CAE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4339DA2-80A7-4E72-8470-F0748028BC7C}" type="datetimeFigureOut">
              <a:rPr lang="en-US" smtClean="0"/>
              <a:pPr/>
              <a:t>3/12/2016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6694BE8-EE69-4DC9-941B-75D01F12CAEF}"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4339DA2-80A7-4E72-8470-F0748028BC7C}" type="datetimeFigureOut">
              <a:rPr lang="en-US" smtClean="0"/>
              <a:pPr/>
              <a:t>3/12/2016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6694BE8-EE69-4DC9-941B-75D01F12CAEF}"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4339DA2-80A7-4E72-8470-F0748028BC7C}" type="datetimeFigureOut">
              <a:rPr lang="en-US" smtClean="0"/>
              <a:pPr/>
              <a:t>3/12/2016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6694BE8-EE69-4DC9-941B-75D01F12CAEF}"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4339DA2-80A7-4E72-8470-F0748028BC7C}" type="datetimeFigureOut">
              <a:rPr lang="en-US" smtClean="0"/>
              <a:pPr/>
              <a:t>3/12/2016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46694BE8-EE69-4DC9-941B-75D01F12CAE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C4339DA2-80A7-4E72-8470-F0748028BC7C}" type="datetimeFigureOut">
              <a:rPr lang="en-US" smtClean="0"/>
              <a:pPr/>
              <a:t>3/12/2016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46694BE8-EE69-4DC9-941B-75D01F12CAEF}"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C4339DA2-80A7-4E72-8470-F0748028BC7C}" type="datetimeFigureOut">
              <a:rPr lang="en-US" smtClean="0"/>
              <a:pPr/>
              <a:t>3/12/2016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46694BE8-EE69-4DC9-941B-75D01F12CAE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C4339DA2-80A7-4E72-8470-F0748028BC7C}" type="datetimeFigureOut">
              <a:rPr lang="en-US" smtClean="0"/>
              <a:pPr/>
              <a:t>3/12/2016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6694BE8-EE69-4DC9-941B-75D01F12CAE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C4339DA2-80A7-4E72-8470-F0748028BC7C}" type="datetimeFigureOut">
              <a:rPr lang="en-US" smtClean="0"/>
              <a:pPr/>
              <a:t>3/12/2016</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46694BE8-EE69-4DC9-941B-75D01F12CAEF}"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C4339DA2-80A7-4E72-8470-F0748028BC7C}" type="datetimeFigureOut">
              <a:rPr lang="en-US" smtClean="0"/>
              <a:pPr/>
              <a:t>3/12/2016</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6694BE8-EE69-4DC9-941B-75D01F12CAE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990600"/>
            <a:ext cx="8610600" cy="4800600"/>
          </a:xfrm>
        </p:spPr>
        <p:txBody>
          <a:bodyPr>
            <a:normAutofit fontScale="85000" lnSpcReduction="20000"/>
          </a:bodyPr>
          <a:lstStyle/>
          <a:p>
            <a:pPr algn="just">
              <a:buNone/>
            </a:pPr>
            <a:r>
              <a:rPr lang="en-US" sz="2800" dirty="0" smtClean="0">
                <a:solidFill>
                  <a:srgbClr val="000000"/>
                </a:solidFill>
                <a:latin typeface="Calibri" pitchFamily="34" charset="0"/>
              </a:rPr>
              <a:t>	The Income Tax Act was passed in 1961 and has been amended every year through the Finance Act. Thus the Income Tax Act today is very difficult to interpret and has resulted in many disputes and court cases. Now such tax system is required which is broad base, simple and transparent as well as which fulfills the international need. Keeping this in view, there has been proposal to replace the existing Income Tax Act, 1961. Direct Tax Code,2009 is a draft proposal to make existing tax structure easy and simple so that tax payers themselves can compute and file Income Tax return .DTC is designed to provide stability in the tax regime as it is based on well accepted principles of taxation and best international practices. 12th August 2009, DTC Bill 2009 discussion paper released. The basic objective of this tax code is to broad base the tax umbrella.  It is expected that the new code will facilitate higher consumerism and thereby promote economic growth.</a:t>
            </a:r>
            <a:endParaRPr lang="en-US" sz="2800" dirty="0" smtClean="0">
              <a:latin typeface="Calibri" pitchFamily="34" charset="0"/>
            </a:endParaRPr>
          </a:p>
        </p:txBody>
      </p:sp>
      <p:sp>
        <p:nvSpPr>
          <p:cNvPr id="3" name="Title 2"/>
          <p:cNvSpPr>
            <a:spLocks noGrp="1"/>
          </p:cNvSpPr>
          <p:nvPr>
            <p:ph type="title"/>
          </p:nvPr>
        </p:nvSpPr>
        <p:spPr>
          <a:xfrm>
            <a:off x="457200" y="0"/>
            <a:ext cx="8229600" cy="914400"/>
          </a:xfrm>
        </p:spPr>
        <p:txBody>
          <a:bodyPr>
            <a:normAutofit/>
          </a:bodyPr>
          <a:lstStyle/>
          <a:p>
            <a:pPr algn="ctr"/>
            <a:r>
              <a:rPr lang="en-US" sz="3200" dirty="0" smtClean="0">
                <a:solidFill>
                  <a:srgbClr val="000000"/>
                </a:solidFill>
                <a:latin typeface="Calibri Bold"/>
              </a:rPr>
              <a:t>NEED FOR DIRECT TAX CODE (DTC)</a:t>
            </a:r>
            <a:endParaRPr lang="en-US" sz="3200" dirty="0"/>
          </a:p>
        </p:txBody>
      </p:sp>
    </p:spTree>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762001"/>
            <a:ext cx="8534400" cy="5029199"/>
          </a:xfrm>
        </p:spPr>
        <p:txBody>
          <a:bodyPr>
            <a:normAutofit fontScale="92500" lnSpcReduction="10000"/>
          </a:bodyPr>
          <a:lstStyle/>
          <a:p>
            <a:pPr marL="109538" indent="0" algn="just">
              <a:buNone/>
            </a:pPr>
            <a:r>
              <a:rPr lang="en-US" sz="2000" dirty="0" smtClean="0">
                <a:latin typeface="Calibri" pitchFamily="34" charset="0"/>
              </a:rPr>
              <a:t>The Direct Tax Code (DTC) Bill, 2010 has lapsed with the dissolution of the 15</a:t>
            </a:r>
            <a:r>
              <a:rPr lang="en-US" sz="2000" baseline="30000" dirty="0" smtClean="0">
                <a:latin typeface="Calibri" pitchFamily="34" charset="0"/>
              </a:rPr>
              <a:t>th</a:t>
            </a:r>
            <a:r>
              <a:rPr lang="en-US" sz="2000" dirty="0" smtClean="0">
                <a:latin typeface="Calibri" pitchFamily="34" charset="0"/>
              </a:rPr>
              <a:t> Lok Sabha. “There is no great merit in going ahead with the Direct Tax Code as it exists today. Most of the provision of the DTC have already been included in the Income Tax Act. Among the very few aspects of DTC which were left out, we have addressed some of the issues in the present budget”, said Finance Minister while presenting the Budget for 2015-16 in the month of February, 2015.</a:t>
            </a:r>
          </a:p>
          <a:p>
            <a:pPr marL="109538" indent="0" algn="just">
              <a:buNone/>
            </a:pPr>
            <a:r>
              <a:rPr lang="en-US" sz="2000" dirty="0" smtClean="0">
                <a:latin typeface="Calibri" pitchFamily="34" charset="0"/>
              </a:rPr>
              <a:t>However, "The government should go ahead with the DTC with its good provisions and implement the same within a stipulated deadline along the lines of the GST regime," the Standing Committee on Finance said in its report, which was tabled in Parliament on 24</a:t>
            </a:r>
            <a:r>
              <a:rPr lang="en-US" sz="2000" baseline="30000" dirty="0" smtClean="0">
                <a:latin typeface="Calibri" pitchFamily="34" charset="0"/>
              </a:rPr>
              <a:t>th</a:t>
            </a:r>
            <a:r>
              <a:rPr lang="en-US" sz="2000" dirty="0" smtClean="0">
                <a:latin typeface="Calibri" pitchFamily="34" charset="0"/>
              </a:rPr>
              <a:t> April, 2015. The committee also underlined the need for preparing a time-bound plan to realise the tax arrears which are not disputed and can be collected. The quantum of undisputed or uncollected arrears in direct taxes in 2012-13 was Rs 1.07 lakh crore, which rose to Rs 1.32 lakh crore in 2013-14. "The huge pendency of tax arrears clearly shows failure of tax policy and administration", the report said.</a:t>
            </a:r>
          </a:p>
          <a:p>
            <a:pPr marL="109538" indent="0" algn="just">
              <a:buNone/>
            </a:pPr>
            <a:r>
              <a:rPr lang="en-US" sz="2000" dirty="0" smtClean="0">
                <a:latin typeface="Calibri" pitchFamily="34" charset="0"/>
              </a:rPr>
              <a:t>The Government of India has to take a required step to implement DTC as early as possible with fresh look &amp; criticism from others.</a:t>
            </a:r>
          </a:p>
        </p:txBody>
      </p:sp>
      <p:sp>
        <p:nvSpPr>
          <p:cNvPr id="3" name="Title 2"/>
          <p:cNvSpPr>
            <a:spLocks noGrp="1"/>
          </p:cNvSpPr>
          <p:nvPr>
            <p:ph type="title"/>
          </p:nvPr>
        </p:nvSpPr>
        <p:spPr>
          <a:xfrm>
            <a:off x="457200" y="0"/>
            <a:ext cx="8229600" cy="715962"/>
          </a:xfrm>
        </p:spPr>
        <p:txBody>
          <a:bodyPr>
            <a:normAutofit/>
          </a:bodyPr>
          <a:lstStyle/>
          <a:p>
            <a:pPr algn="ctr"/>
            <a:r>
              <a:rPr lang="en-US" sz="3200" dirty="0" smtClean="0">
                <a:solidFill>
                  <a:schemeClr val="tx1"/>
                </a:solidFill>
                <a:latin typeface="Calibri Bold"/>
              </a:rPr>
              <a:t>CURRENT SCENARIO	</a:t>
            </a:r>
            <a:endParaRPr lang="en-US" sz="3200" dirty="0">
              <a:solidFill>
                <a:schemeClr val="tx1"/>
              </a:solidFill>
              <a:latin typeface="Calibri Bold"/>
            </a:endParaRPr>
          </a:p>
        </p:txBody>
      </p:sp>
    </p:spTree>
  </p:cSld>
  <p:clrMapOvr>
    <a:masterClrMapping/>
  </p:clrMapOvr>
  <p:transition>
    <p:randomBar dir="vert"/>
    <p:sndAc>
      <p:stSnd>
        <p:snd r:embed="rId2" name="explode.wav" builtIn="1"/>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685800"/>
            <a:ext cx="8534400" cy="5181600"/>
          </a:xfrm>
        </p:spPr>
        <p:txBody>
          <a:bodyPr>
            <a:noAutofit/>
          </a:bodyPr>
          <a:lstStyle/>
          <a:p>
            <a:pPr algn="just"/>
            <a:r>
              <a:rPr lang="en-US" sz="2000" dirty="0" smtClean="0">
                <a:solidFill>
                  <a:srgbClr val="000000"/>
                </a:solidFill>
                <a:latin typeface="Calibri"/>
              </a:rPr>
              <a:t>MAT will be calculated on 'Book Profit' as against the 'Value of Gross Assets‘. </a:t>
            </a:r>
          </a:p>
          <a:p>
            <a:pPr algn="just"/>
            <a:r>
              <a:rPr lang="en-US" sz="2000" dirty="0" smtClean="0">
                <a:solidFill>
                  <a:srgbClr val="000000"/>
                </a:solidFill>
                <a:latin typeface="Calibri"/>
              </a:rPr>
              <a:t>Salary -  Exempt Exempt Exempt (EEE) scheme will be applicable for GPF, PPF,  RPFs, Pension Scheme, Approved pure life insurance products and annuity schemes instead of Exempt Exempt Tax(EET).</a:t>
            </a:r>
          </a:p>
          <a:p>
            <a:pPr algn="just"/>
            <a:r>
              <a:rPr lang="en-US" sz="2000" dirty="0" smtClean="0">
                <a:solidFill>
                  <a:srgbClr val="000000"/>
                </a:solidFill>
                <a:latin typeface="Calibri"/>
              </a:rPr>
              <a:t>Amount received under Gratuity, voluntary retirement scheme, commutation of encashment of leave will be exempt, subject to specified limits, for all employees.</a:t>
            </a:r>
          </a:p>
          <a:p>
            <a:pPr algn="just"/>
            <a:r>
              <a:rPr lang="en-US" sz="2000" dirty="0" smtClean="0">
                <a:solidFill>
                  <a:srgbClr val="000000"/>
                </a:solidFill>
                <a:latin typeface="Calibri"/>
              </a:rPr>
              <a:t>Rent free accommodation will not be taxed at market value. </a:t>
            </a:r>
          </a:p>
          <a:p>
            <a:pPr algn="just"/>
            <a:r>
              <a:rPr lang="en-US" sz="2000" dirty="0" smtClean="0">
                <a:solidFill>
                  <a:srgbClr val="000000"/>
                </a:solidFill>
                <a:latin typeface="Calibri"/>
              </a:rPr>
              <a:t>In case of house property which is not let out, the gross rent will be nil. </a:t>
            </a:r>
          </a:p>
          <a:p>
            <a:pPr algn="just"/>
            <a:r>
              <a:rPr lang="en-US" sz="2000" dirty="0" smtClean="0">
                <a:solidFill>
                  <a:srgbClr val="000000"/>
                </a:solidFill>
                <a:latin typeface="Calibri"/>
              </a:rPr>
              <a:t>In case of self occupied property exemption upto 1.5 </a:t>
            </a:r>
            <a:r>
              <a:rPr lang="en-US" sz="2000" dirty="0" err="1" smtClean="0">
                <a:solidFill>
                  <a:srgbClr val="000000"/>
                </a:solidFill>
                <a:latin typeface="Calibri"/>
              </a:rPr>
              <a:t>Lakhs</a:t>
            </a:r>
            <a:r>
              <a:rPr lang="en-US" sz="2000" dirty="0" smtClean="0">
                <a:solidFill>
                  <a:srgbClr val="000000"/>
                </a:solidFill>
                <a:latin typeface="Calibri"/>
              </a:rPr>
              <a:t> will be allowed. </a:t>
            </a:r>
          </a:p>
          <a:p>
            <a:pPr algn="just"/>
            <a:r>
              <a:rPr lang="en-US" sz="2000" dirty="0" smtClean="0">
                <a:solidFill>
                  <a:srgbClr val="000000"/>
                </a:solidFill>
                <a:latin typeface="Calibri"/>
              </a:rPr>
              <a:t>Capital gains on other assets held for more than one year will be computed on indexed cost method basis (base year will be 1.4.2000).</a:t>
            </a:r>
          </a:p>
          <a:p>
            <a:pPr algn="just"/>
            <a:r>
              <a:rPr lang="en-US" sz="2000" dirty="0" smtClean="0">
                <a:latin typeface="Calibri" pitchFamily="34" charset="0"/>
              </a:rPr>
              <a:t>If STT is payable, only half of short term capital gain will be taxed and long term capital gain are still exempted.</a:t>
            </a:r>
            <a:endParaRPr lang="en-US" sz="2000" dirty="0">
              <a:latin typeface="Calibri" pitchFamily="34" charset="0"/>
            </a:endParaRPr>
          </a:p>
        </p:txBody>
      </p:sp>
      <p:sp>
        <p:nvSpPr>
          <p:cNvPr id="3" name="Title 2"/>
          <p:cNvSpPr>
            <a:spLocks noGrp="1"/>
          </p:cNvSpPr>
          <p:nvPr>
            <p:ph type="title"/>
          </p:nvPr>
        </p:nvSpPr>
        <p:spPr>
          <a:xfrm>
            <a:off x="457200" y="-30162"/>
            <a:ext cx="8229600" cy="792162"/>
          </a:xfrm>
        </p:spPr>
        <p:txBody>
          <a:bodyPr>
            <a:normAutofit/>
          </a:bodyPr>
          <a:lstStyle/>
          <a:p>
            <a:pPr algn="ctr"/>
            <a:r>
              <a:rPr lang="en-US" sz="3200" dirty="0" smtClean="0">
                <a:solidFill>
                  <a:srgbClr val="000000"/>
                </a:solidFill>
                <a:latin typeface="Calibri Bold"/>
              </a:rPr>
              <a:t>HIGHLIGHTS OF DTC, 2010</a:t>
            </a:r>
            <a:endParaRPr lang="en-US" sz="3200" dirty="0"/>
          </a:p>
        </p:txBody>
      </p:sp>
    </p:spTree>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304800"/>
            <a:ext cx="8534400" cy="5334000"/>
          </a:xfrm>
        </p:spPr>
        <p:txBody>
          <a:bodyPr>
            <a:noAutofit/>
          </a:bodyPr>
          <a:lstStyle/>
          <a:p>
            <a:pPr algn="just"/>
            <a:endParaRPr lang="en-US" sz="2000" dirty="0" smtClean="0">
              <a:solidFill>
                <a:srgbClr val="000000"/>
              </a:solidFill>
              <a:latin typeface="Calibri"/>
            </a:endParaRPr>
          </a:p>
          <a:p>
            <a:pPr algn="just"/>
            <a:r>
              <a:rPr lang="en-US" sz="2000" dirty="0" smtClean="0">
                <a:solidFill>
                  <a:srgbClr val="000000"/>
                </a:solidFill>
                <a:latin typeface="Calibri"/>
              </a:rPr>
              <a:t>The income of a public religious institutions and income from charitable activities of the trust / institution will be exempt but donor will not be eligible for deduction on account of donation.</a:t>
            </a:r>
          </a:p>
          <a:p>
            <a:pPr algn="just"/>
            <a:r>
              <a:rPr lang="en-US" sz="2000" dirty="0" smtClean="0">
                <a:solidFill>
                  <a:srgbClr val="000000"/>
                </a:solidFill>
                <a:latin typeface="Calibri"/>
              </a:rPr>
              <a:t>Donation from NPO to NPO will be considered as application of income.</a:t>
            </a:r>
          </a:p>
          <a:p>
            <a:pPr algn="just"/>
            <a:r>
              <a:rPr lang="en-US" sz="2000" dirty="0" smtClean="0">
                <a:solidFill>
                  <a:srgbClr val="000000"/>
                </a:solidFill>
                <a:latin typeface="Calibri"/>
              </a:rPr>
              <a:t>Company incorporated outside India - Place of effective management' to be defined. </a:t>
            </a:r>
          </a:p>
          <a:p>
            <a:pPr algn="just"/>
            <a:r>
              <a:rPr lang="en-US" sz="2000" dirty="0" smtClean="0">
                <a:solidFill>
                  <a:srgbClr val="000000"/>
                </a:solidFill>
                <a:latin typeface="Calibri"/>
              </a:rPr>
              <a:t>General Anti-Avoidance Rule (GAAR) to be implemented with the forum of Dispute Resolution Panel (DRP).</a:t>
            </a:r>
          </a:p>
          <a:p>
            <a:pPr algn="just"/>
            <a:endParaRPr lang="en-US" sz="2000" dirty="0" smtClean="0">
              <a:solidFill>
                <a:srgbClr val="000000"/>
              </a:solidFill>
              <a:latin typeface="Calibri"/>
            </a:endParaRPr>
          </a:p>
          <a:p>
            <a:pPr algn="just"/>
            <a:endParaRPr lang="en-US" sz="2000" dirty="0"/>
          </a:p>
        </p:txBody>
      </p:sp>
    </p:spTree>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Autofit/>
          </a:bodyPr>
          <a:lstStyle/>
          <a:p>
            <a:pPr algn="ctr"/>
            <a:r>
              <a:rPr lang="en-US" sz="2800" dirty="0" smtClean="0">
                <a:solidFill>
                  <a:srgbClr val="000000"/>
                </a:solidFill>
                <a:latin typeface="Calibri Bold"/>
              </a:rPr>
              <a:t>DIFFERENCE BETWEEN INCOME TAX ACT, 1961 AND DIRECT TAX CODE BILL, 2010</a:t>
            </a:r>
            <a:endParaRPr lang="en-US" sz="2800" dirty="0"/>
          </a:p>
        </p:txBody>
      </p:sp>
      <p:graphicFrame>
        <p:nvGraphicFramePr>
          <p:cNvPr id="8" name="Table 7"/>
          <p:cNvGraphicFramePr>
            <a:graphicFrameLocks noGrp="1"/>
          </p:cNvGraphicFramePr>
          <p:nvPr/>
        </p:nvGraphicFramePr>
        <p:xfrm>
          <a:off x="228600" y="1219200"/>
          <a:ext cx="8686800" cy="5212080"/>
        </p:xfrm>
        <a:graphic>
          <a:graphicData uri="http://schemas.openxmlformats.org/drawingml/2006/table">
            <a:tbl>
              <a:tblPr firstRow="1" bandRow="1">
                <a:tableStyleId>{5C22544A-7EE6-4342-B048-85BDC9FD1C3A}</a:tableStyleId>
              </a:tblPr>
              <a:tblGrid>
                <a:gridCol w="4343400"/>
                <a:gridCol w="4343400"/>
              </a:tblGrid>
              <a:tr h="44398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Bold"/>
                        </a:rPr>
                        <a:t>INCOME TAX ACT, 1961 </a:t>
                      </a:r>
                    </a:p>
                    <a:p>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Bold"/>
                        </a:rPr>
                        <a:t>DIRECT TAX CODE BILL, 2010 </a:t>
                      </a:r>
                    </a:p>
                    <a:p>
                      <a:pPr algn="ctr"/>
                      <a:endParaRPr lang="en-US" dirty="0"/>
                    </a:p>
                  </a:txBody>
                  <a:tcPr/>
                </a:tc>
              </a:tr>
              <a:tr h="815002">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At present there are two legislation i.e.</a:t>
                      </a:r>
                      <a:r>
                        <a:rPr lang="en-US" sz="1800" baseline="0" dirty="0" smtClean="0">
                          <a:solidFill>
                            <a:srgbClr val="000000"/>
                          </a:solidFill>
                          <a:latin typeface="Calibri"/>
                        </a:rPr>
                        <a:t> </a:t>
                      </a:r>
                      <a:r>
                        <a:rPr lang="en-US" sz="1800" dirty="0" smtClean="0">
                          <a:solidFill>
                            <a:srgbClr val="000000"/>
                          </a:solidFill>
                          <a:latin typeface="Calibri"/>
                        </a:rPr>
                        <a:t>Income Tax Act,1961 and Wealth Tax Act,1957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Single code for income Tax Act and Wealth Tax Act. </a:t>
                      </a:r>
                    </a:p>
                  </a:txBody>
                  <a:tcPr/>
                </a:tc>
              </a:tr>
              <a:tr h="815002">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There are three kinds of Residential status i.e. ‘Resident’ ‘Non Resident’ and ‘resident but not ordinarily resident’.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Residential status of “Resident but not ordinarily resident” has been done away with. </a:t>
                      </a:r>
                    </a:p>
                  </a:txBody>
                  <a:tcPr/>
                </a:tc>
              </a:tr>
              <a:tr h="622813">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There are ‘previous year’ and ‘assessment year’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To eliminate confusion only ‘Financial Year’ will prevail. </a:t>
                      </a:r>
                    </a:p>
                  </a:txBody>
                  <a:tcPr/>
                </a:tc>
              </a:tr>
              <a:tr h="815002">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Date of filing of tax returns 31st July for non-business, Non-corporate assessee and 30th Sept for others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Date of filing of tax return preponed to  30th June for non-business non- corporate assessee and 31st Aug for others. </a:t>
                      </a:r>
                    </a:p>
                  </a:txBody>
                  <a:tcPr/>
                </a:tc>
              </a:tr>
              <a:tr h="815002">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The corporate tax rate of domestic company is 30% and for foreign company ,it is 40% business losses can be carry forward for 8 yrs. dividend distribution is at 15%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The corporate Tax rate of all companies reduced to 25%, business losses can be carry forward for unlimited period. Dividend Distribution Tax remains at 15%. </a:t>
                      </a:r>
                    </a:p>
                  </a:txBody>
                  <a:tcPr/>
                </a:tc>
              </a:tr>
            </a:tbl>
          </a:graphicData>
        </a:graphic>
      </p:graphicFrame>
    </p:spTree>
  </p:cSld>
  <p:clrMapOvr>
    <a:masterClrMapping/>
  </p:clrMapOvr>
  <p:transition spd="slow">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nvGraphicFramePr>
        <p:xfrm>
          <a:off x="228600" y="152400"/>
          <a:ext cx="8686800" cy="6553200"/>
        </p:xfrm>
        <a:graphic>
          <a:graphicData uri="http://schemas.openxmlformats.org/drawingml/2006/table">
            <a:tbl>
              <a:tblPr firstRow="1" bandRow="1">
                <a:tableStyleId>{5C22544A-7EE6-4342-B048-85BDC9FD1C3A}</a:tableStyleId>
              </a:tblPr>
              <a:tblGrid>
                <a:gridCol w="4343400"/>
                <a:gridCol w="4343400"/>
              </a:tblGrid>
              <a:tr h="381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Bold"/>
                        </a:rPr>
                        <a:t>INCOME TAX ACT, 1961 </a:t>
                      </a:r>
                    </a:p>
                    <a:p>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Bold"/>
                        </a:rPr>
                        <a:t>DIRECT TAX CODE BILL, 2010</a:t>
                      </a:r>
                    </a:p>
                    <a:p>
                      <a:pPr algn="ctr"/>
                      <a:endParaRPr lang="en-US" dirty="0"/>
                    </a:p>
                  </a:txBody>
                  <a:tcPr/>
                </a:tc>
              </a:tr>
              <a:tr h="87027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MAT at 15% is levied on ‘Book Profit’. Further MAT tax credit is allowed to be carried forward up to ten assessment year.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Basis for levy of MAT is 20% on book profits, carry forward of such MAT tax credit has been denied. </a:t>
                      </a:r>
                    </a:p>
                  </a:txBody>
                  <a:tcPr/>
                </a:tc>
              </a:tr>
              <a:tr h="103632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Income from salary includes all perquisites such as house rent, leave travel assistance, children education allowances, etc. is exempt up to a certain limit.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All such exemption withdrawn. </a:t>
                      </a:r>
                    </a:p>
                  </a:txBody>
                  <a:tcPr/>
                </a:tc>
              </a:tr>
              <a:tr h="1328593">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700" dirty="0" smtClean="0">
                          <a:solidFill>
                            <a:srgbClr val="000000"/>
                          </a:solidFill>
                          <a:latin typeface="Calibri"/>
                        </a:rPr>
                        <a:t>Self occupied house property whose gross rent is taken as NIL, used to get deduction for repair based on annual value in case of rented house property is 30%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700" dirty="0" smtClean="0">
                          <a:solidFill>
                            <a:srgbClr val="000000"/>
                          </a:solidFill>
                          <a:latin typeface="Calibri"/>
                        </a:rPr>
                        <a:t>Self-occupied house property whose gross rent is taken as NIL, will not get deduction of interest on loan. Deduction for repair on annual value in case of rented house property is proposed to reduce to 20%. </a:t>
                      </a:r>
                    </a:p>
                  </a:txBody>
                  <a:tcPr/>
                </a:tc>
              </a:tr>
              <a:tr h="1648632">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700" dirty="0" smtClean="0">
                          <a:solidFill>
                            <a:srgbClr val="000000"/>
                          </a:solidFill>
                          <a:latin typeface="Calibri"/>
                        </a:rPr>
                        <a:t>There is no such provision for upfront determination of the arm’s length pricing or pricing methodology.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700" dirty="0" smtClean="0">
                          <a:solidFill>
                            <a:srgbClr val="000000"/>
                          </a:solidFill>
                          <a:latin typeface="Calibri"/>
                        </a:rPr>
                        <a:t>Transfer Pricing matter will be well settled under proposed Advance Pricing Agreement</a:t>
                      </a:r>
                      <a:r>
                        <a:rPr lang="en-US" sz="1700" baseline="0" dirty="0" smtClean="0">
                          <a:solidFill>
                            <a:srgbClr val="000000"/>
                          </a:solidFill>
                          <a:latin typeface="Calibri"/>
                        </a:rPr>
                        <a:t> </a:t>
                      </a:r>
                      <a:r>
                        <a:rPr lang="en-US" sz="1700" dirty="0" smtClean="0">
                          <a:solidFill>
                            <a:srgbClr val="000000"/>
                          </a:solidFill>
                          <a:latin typeface="Calibri"/>
                        </a:rPr>
                        <a:t>(APA), under which an agreement between the taxpayer and the tax  authorities  for  the  upfront  determination  of  the  arm’s  length pricing/pricing methodology of an international transaction will be made but shall not be effective for more than five consecutive years. </a:t>
                      </a:r>
                    </a:p>
                  </a:txBody>
                  <a:tcPr/>
                </a:tc>
              </a:tr>
            </a:tbl>
          </a:graphicData>
        </a:graphic>
      </p:graphicFrame>
    </p:spTree>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762000"/>
            <a:ext cx="8229600" cy="685800"/>
          </a:xfrm>
        </p:spPr>
        <p:txBody>
          <a:bodyPr>
            <a:noAutofit/>
          </a:bodyPr>
          <a:lstStyle/>
          <a:p>
            <a:pPr marL="365125" indent="-23813">
              <a:buNone/>
            </a:pPr>
            <a:endParaRPr lang="en-US" sz="1800" dirty="0" smtClean="0">
              <a:solidFill>
                <a:srgbClr val="000000"/>
              </a:solidFill>
              <a:latin typeface="Calibri"/>
            </a:endParaRPr>
          </a:p>
          <a:p>
            <a:pPr>
              <a:buNone/>
            </a:pPr>
            <a:r>
              <a:rPr lang="en-US" sz="1800" dirty="0" smtClean="0">
                <a:solidFill>
                  <a:srgbClr val="000000"/>
                </a:solidFill>
                <a:latin typeface="Baskerville Old Face" pitchFamily="18" charset="0"/>
              </a:rPr>
              <a:t>	FOR MEN AND WOMEN</a:t>
            </a:r>
            <a:r>
              <a:rPr lang="en-US" sz="1800" b="1" dirty="0" smtClean="0">
                <a:solidFill>
                  <a:srgbClr val="000000"/>
                </a:solidFill>
                <a:latin typeface="Calibri Bold"/>
              </a:rPr>
              <a:t>:</a:t>
            </a:r>
          </a:p>
          <a:p>
            <a:pPr>
              <a:buNone/>
            </a:pPr>
            <a:endParaRPr lang="en-US" sz="1800" dirty="0"/>
          </a:p>
        </p:txBody>
      </p:sp>
      <p:sp>
        <p:nvSpPr>
          <p:cNvPr id="3" name="Title 2"/>
          <p:cNvSpPr>
            <a:spLocks noGrp="1"/>
          </p:cNvSpPr>
          <p:nvPr>
            <p:ph type="title"/>
          </p:nvPr>
        </p:nvSpPr>
        <p:spPr>
          <a:xfrm>
            <a:off x="457200" y="76200"/>
            <a:ext cx="8229600" cy="609600"/>
          </a:xfrm>
        </p:spPr>
        <p:txBody>
          <a:bodyPr>
            <a:normAutofit/>
          </a:bodyPr>
          <a:lstStyle/>
          <a:p>
            <a:pPr algn="ctr"/>
            <a:r>
              <a:rPr lang="en-US" sz="3200" dirty="0" smtClean="0">
                <a:solidFill>
                  <a:srgbClr val="000000"/>
                </a:solidFill>
                <a:latin typeface="Calibri Bold"/>
              </a:rPr>
              <a:t>TAX STRUCTURE </a:t>
            </a:r>
            <a:endParaRPr lang="en-US" sz="3200" dirty="0"/>
          </a:p>
        </p:txBody>
      </p:sp>
      <p:graphicFrame>
        <p:nvGraphicFramePr>
          <p:cNvPr id="4" name="Table 3"/>
          <p:cNvGraphicFramePr>
            <a:graphicFrameLocks noGrp="1"/>
          </p:cNvGraphicFramePr>
          <p:nvPr/>
        </p:nvGraphicFramePr>
        <p:xfrm>
          <a:off x="685800" y="1665014"/>
          <a:ext cx="7696200" cy="2651760"/>
        </p:xfrm>
        <a:graphic>
          <a:graphicData uri="http://schemas.openxmlformats.org/drawingml/2006/table">
            <a:tbl>
              <a:tblPr firstRow="1" bandRow="1">
                <a:tableStyleId>{5C22544A-7EE6-4342-B048-85BDC9FD1C3A}</a:tableStyleId>
              </a:tblPr>
              <a:tblGrid>
                <a:gridCol w="2157813"/>
                <a:gridCol w="2733230"/>
                <a:gridCol w="2805157"/>
              </a:tblGrid>
              <a:tr h="56773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Bold"/>
                        </a:rPr>
                        <a:t>Rate of tax on income</a:t>
                      </a:r>
                    </a:p>
                  </a:txBody>
                  <a:tcPr/>
                </a:tc>
                <a:tc>
                  <a:txBody>
                    <a:bodyPr/>
                    <a:lstStyle/>
                    <a:p>
                      <a:r>
                        <a:rPr lang="en-US" sz="1800" dirty="0" smtClean="0">
                          <a:solidFill>
                            <a:srgbClr val="000000"/>
                          </a:solidFill>
                          <a:latin typeface="Calibri Bold"/>
                        </a:rPr>
                        <a:t>Income slab as per Income tax act, 1961</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Bold"/>
                        </a:rPr>
                        <a:t>Direct Tax Code, 2010</a:t>
                      </a:r>
                    </a:p>
                  </a:txBody>
                  <a:tcPr/>
                </a:tc>
              </a:tr>
              <a:tr h="324419">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Tax free income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Up to  1,60,000 p.a.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Up to Rs 2,00,000 p.a. </a:t>
                      </a:r>
                    </a:p>
                  </a:txBody>
                  <a:tcPr/>
                </a:tc>
              </a:tr>
              <a:tr h="28956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10% taxation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Rs 1,60,000 to Rs 5,00,000 p.a.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Rs 2,00,000 to Rs 5,00,000 p.a. </a:t>
                      </a:r>
                    </a:p>
                  </a:txBody>
                  <a:tcPr/>
                </a:tc>
              </a:tr>
              <a:tr h="407626">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20% taxation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Rs 5,00,000 to Rs 8,00,000 p.a.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Rs 5,00,000 to Rs 10,00,000 p.a. </a:t>
                      </a:r>
                    </a:p>
                  </a:txBody>
                  <a:tcPr/>
                </a:tc>
              </a:tr>
              <a:tr h="324419">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30% taxation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Rs 8,00,000 and above p.a.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0000"/>
                          </a:solidFill>
                          <a:latin typeface="Calibri"/>
                        </a:rPr>
                        <a:t>Rs 10,00,000 and above p.a. </a:t>
                      </a:r>
                    </a:p>
                  </a:txBody>
                  <a:tcPr/>
                </a:tc>
              </a:tr>
            </a:tbl>
          </a:graphicData>
        </a:graphic>
      </p:graphicFrame>
    </p:spTree>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960437"/>
            <a:ext cx="8686800" cy="5135563"/>
          </a:xfrm>
        </p:spPr>
        <p:txBody>
          <a:bodyPr>
            <a:normAutofit lnSpcReduction="10000"/>
          </a:bodyPr>
          <a:lstStyle/>
          <a:p>
            <a:pPr algn="just"/>
            <a:r>
              <a:rPr lang="en-US" sz="1900" b="1" dirty="0" smtClean="0">
                <a:solidFill>
                  <a:srgbClr val="000000"/>
                </a:solidFill>
                <a:latin typeface="Calibri Bold"/>
              </a:rPr>
              <a:t>Single code for direct taxes:</a:t>
            </a:r>
            <a:r>
              <a:rPr lang="en-US" sz="1900" dirty="0" smtClean="0">
                <a:solidFill>
                  <a:srgbClr val="000000"/>
                </a:solidFill>
                <a:latin typeface="Calibri"/>
              </a:rPr>
              <a:t> The new code envisages a system where all the direct taxes are brought under one single code and a common procedure for them. </a:t>
            </a:r>
          </a:p>
          <a:p>
            <a:pPr algn="just"/>
            <a:r>
              <a:rPr lang="en-US" sz="1900" b="1" dirty="0" smtClean="0">
                <a:solidFill>
                  <a:srgbClr val="000000"/>
                </a:solidFill>
                <a:latin typeface="Calibri Bold"/>
              </a:rPr>
              <a:t>Jargon free:</a:t>
            </a:r>
            <a:r>
              <a:rPr lang="en-US" sz="1900" dirty="0" smtClean="0">
                <a:solidFill>
                  <a:srgbClr val="000000"/>
                </a:solidFill>
                <a:latin typeface="Calibri"/>
              </a:rPr>
              <a:t> The number of taxpayers in the country is on the rise due to various factors like higher incomes, better technology and stricter enforcements. </a:t>
            </a:r>
          </a:p>
          <a:p>
            <a:pPr algn="just"/>
            <a:r>
              <a:rPr lang="en-US" sz="1900" b="1" dirty="0" smtClean="0">
                <a:solidFill>
                  <a:srgbClr val="000000"/>
                </a:solidFill>
                <a:latin typeface="Calibri Bold"/>
              </a:rPr>
              <a:t>Read less, understand better:</a:t>
            </a:r>
            <a:r>
              <a:rPr lang="en-US" sz="1900" dirty="0" smtClean="0">
                <a:solidFill>
                  <a:srgbClr val="000000"/>
                </a:solidFill>
                <a:latin typeface="Calibri"/>
              </a:rPr>
              <a:t> Unlike earlier each sub-section will be limited to a couple of sentences and convey only one point. To further simplify the understanding tables and formulae will be used which will give a pin-point explanation of the applicable rule.</a:t>
            </a:r>
          </a:p>
          <a:p>
            <a:pPr algn="just"/>
            <a:r>
              <a:rPr lang="en-US" sz="1900" b="1" dirty="0" smtClean="0">
                <a:solidFill>
                  <a:srgbClr val="000000"/>
                </a:solidFill>
                <a:latin typeface="Calibri Bold"/>
              </a:rPr>
              <a:t>Avoid ambiguity</a:t>
            </a:r>
            <a:r>
              <a:rPr lang="en-US" sz="1900" b="1" dirty="0" smtClean="0">
                <a:solidFill>
                  <a:srgbClr val="000000"/>
                </a:solidFill>
                <a:latin typeface="Calibri"/>
              </a:rPr>
              <a:t>:</a:t>
            </a:r>
            <a:r>
              <a:rPr lang="en-US" sz="1900" dirty="0" smtClean="0">
                <a:solidFill>
                  <a:srgbClr val="000000"/>
                </a:solidFill>
                <a:latin typeface="Calibri"/>
              </a:rPr>
              <a:t> Ambiguity in terms of interpretation by all stakeholders (taxpayers, collectors and facilitators) will be avoided. </a:t>
            </a:r>
          </a:p>
          <a:p>
            <a:pPr algn="just"/>
            <a:r>
              <a:rPr lang="en-US" sz="1900" b="1" dirty="0" smtClean="0">
                <a:solidFill>
                  <a:srgbClr val="000000"/>
                </a:solidFill>
                <a:latin typeface="Calibri Bold"/>
              </a:rPr>
              <a:t>Flexibility:</a:t>
            </a:r>
            <a:r>
              <a:rPr lang="en-US" sz="1900" dirty="0" smtClean="0">
                <a:solidFill>
                  <a:srgbClr val="000000"/>
                </a:solidFill>
                <a:latin typeface="Calibri"/>
              </a:rPr>
              <a:t> The new code has been developed to give it the highest levels of flexibility to ensure that any changes occurring due to economic conditions/requirements can easily be imbibed with actually doing any amendments to the rules. </a:t>
            </a:r>
          </a:p>
          <a:p>
            <a:pPr algn="just"/>
            <a:r>
              <a:rPr lang="en-US" sz="1900" b="1" dirty="0" smtClean="0">
                <a:solidFill>
                  <a:srgbClr val="000000"/>
                </a:solidFill>
                <a:latin typeface="Calibri Bold"/>
              </a:rPr>
              <a:t>Consolidation of provisions:</a:t>
            </a:r>
            <a:r>
              <a:rPr lang="en-US" sz="1900" dirty="0" smtClean="0">
                <a:solidFill>
                  <a:srgbClr val="000000"/>
                </a:solidFill>
                <a:latin typeface="Calibri"/>
              </a:rPr>
              <a:t> All the provisions including definitions, procedures, rates of taxes and incentives have been combined together into one set of documents. </a:t>
            </a:r>
          </a:p>
          <a:p>
            <a:pPr algn="just">
              <a:buNone/>
            </a:pPr>
            <a:endParaRPr lang="en-US" sz="1800" dirty="0" smtClean="0">
              <a:solidFill>
                <a:srgbClr val="000000"/>
              </a:solidFill>
              <a:latin typeface="Calibri"/>
            </a:endParaRPr>
          </a:p>
          <a:p>
            <a:pPr algn="just"/>
            <a:endParaRPr lang="en-US" sz="1800" dirty="0" smtClean="0">
              <a:solidFill>
                <a:srgbClr val="000000"/>
              </a:solidFill>
              <a:latin typeface="Calibri"/>
            </a:endParaRPr>
          </a:p>
          <a:p>
            <a:pPr algn="just"/>
            <a:endParaRPr lang="en-US" sz="1800" dirty="0" smtClean="0">
              <a:solidFill>
                <a:srgbClr val="000000"/>
              </a:solidFill>
              <a:latin typeface="Calibri"/>
            </a:endParaRPr>
          </a:p>
          <a:p>
            <a:pPr algn="just"/>
            <a:endParaRPr lang="en-US" sz="1800" dirty="0"/>
          </a:p>
        </p:txBody>
      </p:sp>
      <p:sp>
        <p:nvSpPr>
          <p:cNvPr id="3" name="Title 2"/>
          <p:cNvSpPr>
            <a:spLocks noGrp="1"/>
          </p:cNvSpPr>
          <p:nvPr>
            <p:ph type="title"/>
          </p:nvPr>
        </p:nvSpPr>
        <p:spPr>
          <a:xfrm>
            <a:off x="457200" y="76200"/>
            <a:ext cx="8229600" cy="762000"/>
          </a:xfrm>
        </p:spPr>
        <p:txBody>
          <a:bodyPr>
            <a:noAutofit/>
          </a:bodyPr>
          <a:lstStyle/>
          <a:p>
            <a:r>
              <a:rPr lang="en-US" sz="3200" dirty="0" smtClean="0">
                <a:solidFill>
                  <a:srgbClr val="000000"/>
                </a:solidFill>
                <a:latin typeface="Calibri Bold"/>
              </a:rPr>
              <a:t>ADVANTAGES OF DIRECT TAX CODE</a:t>
            </a:r>
            <a:endParaRPr lang="en-US" sz="3200" dirty="0"/>
          </a:p>
        </p:txBody>
      </p:sp>
    </p:spTree>
  </p:cSld>
  <p:clrMapOvr>
    <a:masterClrMapping/>
  </p:clrMapOvr>
  <p:transition spd="slow">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14400"/>
            <a:ext cx="8229600" cy="4953000"/>
          </a:xfrm>
        </p:spPr>
        <p:txBody>
          <a:bodyPr>
            <a:noAutofit/>
          </a:bodyPr>
          <a:lstStyle/>
          <a:p>
            <a:pPr algn="just"/>
            <a:r>
              <a:rPr lang="en-US" sz="1700" dirty="0" smtClean="0">
                <a:solidFill>
                  <a:srgbClr val="000000"/>
                </a:solidFill>
                <a:latin typeface="Calibri" pitchFamily="34" charset="0"/>
              </a:rPr>
              <a:t>The Draft Direct Taxes Code, 2009 that was published for public feedback had the intent of simplifying tax legislation and widening the tax base. The Bill reverses some of the provisions of that Draft Code.</a:t>
            </a:r>
          </a:p>
          <a:p>
            <a:pPr algn="just"/>
            <a:r>
              <a:rPr lang="en-US" sz="1700" dirty="0" smtClean="0">
                <a:solidFill>
                  <a:srgbClr val="000000"/>
                </a:solidFill>
                <a:latin typeface="Calibri" pitchFamily="34" charset="0"/>
              </a:rPr>
              <a:t>Tax exemptions for individuals have been retained while most exemptions for corporates removed.  The tax rates for individuals have been lowered. The taxes paid by corporates will form a greater part of the government’s revenue than earlier. </a:t>
            </a:r>
          </a:p>
          <a:p>
            <a:pPr algn="just"/>
            <a:r>
              <a:rPr lang="en-US" sz="1700" dirty="0" smtClean="0">
                <a:solidFill>
                  <a:srgbClr val="000000"/>
                </a:solidFill>
                <a:latin typeface="Calibri" pitchFamily="34" charset="0"/>
              </a:rPr>
              <a:t>The Bill may increase the burden of compliance in two ways. There are no guidelines to indicate in what situations the General Anti Avoidance Rules will be implemented.  Additionally, the Bill requires income from different units of the same business to compute their tax liability separately. </a:t>
            </a:r>
          </a:p>
          <a:p>
            <a:pPr algn="just"/>
            <a:r>
              <a:rPr lang="en-US" sz="1700" dirty="0" smtClean="0">
                <a:solidFill>
                  <a:srgbClr val="000000"/>
                </a:solidFill>
                <a:latin typeface="Calibri" pitchFamily="34" charset="0"/>
              </a:rPr>
              <a:t>The Bill retains the Dividend Distribution Tax and the Security Transaction Tax.  These taxes are levied at a uniform rate irrespective of the amount of income or profit, and go against the principle of progressive taxation of individuals. </a:t>
            </a:r>
          </a:p>
          <a:p>
            <a:pPr algn="just"/>
            <a:r>
              <a:rPr lang="en-US" sz="1700" dirty="0" smtClean="0">
                <a:solidFill>
                  <a:srgbClr val="000000"/>
                </a:solidFill>
                <a:latin typeface="Calibri" pitchFamily="34" charset="0"/>
              </a:rPr>
              <a:t>The Bill seeks to tax foreign companies if their place of ‘effective management’ is in India at any time of the year.  It is unclear as to what would constitute effective management of a foreign company in India. </a:t>
            </a:r>
          </a:p>
          <a:p>
            <a:pPr algn="just"/>
            <a:r>
              <a:rPr lang="en-US" sz="1700" dirty="0" smtClean="0">
                <a:solidFill>
                  <a:srgbClr val="000000"/>
                </a:solidFill>
                <a:latin typeface="Calibri" pitchFamily="34" charset="0"/>
              </a:rPr>
              <a:t>From DTC, 2010, Projection for loss of revenue for the exchequer and impact on fiscal deficit are as follows:</a:t>
            </a:r>
          </a:p>
          <a:p>
            <a:pPr algn="just"/>
            <a:endParaRPr lang="en-US" sz="1700" dirty="0" smtClean="0">
              <a:solidFill>
                <a:srgbClr val="000000"/>
              </a:solidFill>
              <a:latin typeface="Calibri" pitchFamily="34" charset="0"/>
            </a:endParaRPr>
          </a:p>
          <a:p>
            <a:pPr algn="just"/>
            <a:endParaRPr lang="en-US" sz="1700" dirty="0" smtClean="0">
              <a:solidFill>
                <a:srgbClr val="000000"/>
              </a:solidFill>
              <a:latin typeface="Calibri" pitchFamily="34" charset="0"/>
            </a:endParaRPr>
          </a:p>
          <a:p>
            <a:pPr algn="just"/>
            <a:endParaRPr lang="en-US" sz="1700" dirty="0">
              <a:latin typeface="Calibri" pitchFamily="34" charset="0"/>
            </a:endParaRPr>
          </a:p>
        </p:txBody>
      </p:sp>
      <p:sp>
        <p:nvSpPr>
          <p:cNvPr id="3" name="Title 2"/>
          <p:cNvSpPr>
            <a:spLocks noGrp="1"/>
          </p:cNvSpPr>
          <p:nvPr>
            <p:ph type="title"/>
          </p:nvPr>
        </p:nvSpPr>
        <p:spPr>
          <a:xfrm>
            <a:off x="457200" y="0"/>
            <a:ext cx="8229600" cy="838200"/>
          </a:xfrm>
        </p:spPr>
        <p:txBody>
          <a:bodyPr>
            <a:normAutofit/>
          </a:bodyPr>
          <a:lstStyle/>
          <a:p>
            <a:pPr algn="ctr"/>
            <a:r>
              <a:rPr lang="en-US" sz="3200" dirty="0" smtClean="0">
                <a:solidFill>
                  <a:schemeClr val="tx1"/>
                </a:solidFill>
                <a:latin typeface="Calibri Bold"/>
              </a:rPr>
              <a:t>KEY ISSUES AND ANALYSIS </a:t>
            </a:r>
            <a:endParaRPr lang="en-US" sz="3200" dirty="0">
              <a:solidFill>
                <a:schemeClr val="tx1"/>
              </a:solidFill>
              <a:latin typeface="Calibri Bold"/>
            </a:endParaRPr>
          </a:p>
        </p:txBody>
      </p:sp>
    </p:spTree>
  </p:cSld>
  <p:clrMapOvr>
    <a:masterClrMapping/>
  </p:clrMapOvr>
  <p:transition spd="slow">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114181"/>
            <a:ext cx="7399783" cy="800219"/>
          </a:xfrm>
          <a:prstGeom prst="rect">
            <a:avLst/>
          </a:prstGeom>
        </p:spPr>
        <p:txBody>
          <a:bodyPr wrap="none">
            <a:spAutoFit/>
          </a:bodyPr>
          <a:lstStyle/>
          <a:p>
            <a:r>
              <a:rPr lang="en-US" sz="3200" b="1" dirty="0" smtClean="0">
                <a:latin typeface="Calibri Bold"/>
              </a:rPr>
              <a:t>Projections for direct tax collections:</a:t>
            </a:r>
          </a:p>
          <a:p>
            <a:pPr algn="r"/>
            <a:r>
              <a:rPr lang="en-US" sz="1400" b="1" dirty="0" smtClean="0">
                <a:latin typeface="Calibri Bold"/>
              </a:rPr>
              <a:t>(In </a:t>
            </a:r>
            <a:r>
              <a:rPr lang="en-US" sz="1400" b="1" dirty="0" err="1" smtClean="0">
                <a:latin typeface="Calibri Bold"/>
              </a:rPr>
              <a:t>Rs.Lakhs</a:t>
            </a:r>
            <a:r>
              <a:rPr lang="en-US" sz="1400" b="1" dirty="0" smtClean="0">
                <a:latin typeface="Calibri Bold"/>
              </a:rPr>
              <a:t>)</a:t>
            </a:r>
            <a:endParaRPr lang="en-US" sz="1400" dirty="0">
              <a:latin typeface="Calibri Bold"/>
            </a:endParaRPr>
          </a:p>
        </p:txBody>
      </p:sp>
      <p:graphicFrame>
        <p:nvGraphicFramePr>
          <p:cNvPr id="4" name="Table 3"/>
          <p:cNvGraphicFramePr>
            <a:graphicFrameLocks noGrp="1"/>
          </p:cNvGraphicFramePr>
          <p:nvPr/>
        </p:nvGraphicFramePr>
        <p:xfrm>
          <a:off x="457200" y="828144"/>
          <a:ext cx="8229600" cy="3972456"/>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1172546">
                <a:tc>
                  <a:txBody>
                    <a:bodyPr/>
                    <a:lstStyle/>
                    <a:p>
                      <a:r>
                        <a:rPr kumimoji="0" lang="en-US" sz="1700" b="1" kern="1200" baseline="0" dirty="0" smtClean="0">
                          <a:solidFill>
                            <a:schemeClr val="lt1"/>
                          </a:solidFill>
                          <a:latin typeface="Calibri" pitchFamily="34" charset="0"/>
                          <a:ea typeface="+mn-ea"/>
                          <a:cs typeface="+mn-cs"/>
                        </a:rPr>
                        <a:t>Particulars</a:t>
                      </a:r>
                      <a:endParaRPr lang="en-US" sz="1700" dirty="0">
                        <a:latin typeface="Calibri" pitchFamily="34" charset="0"/>
                      </a:endParaRPr>
                    </a:p>
                  </a:txBody>
                  <a:tcPr/>
                </a:tc>
                <a:tc>
                  <a:txBody>
                    <a:bodyPr/>
                    <a:lstStyle/>
                    <a:p>
                      <a:r>
                        <a:rPr kumimoji="0" lang="en-US" sz="1700" b="1" kern="1200" baseline="0" dirty="0" smtClean="0">
                          <a:solidFill>
                            <a:schemeClr val="lt1"/>
                          </a:solidFill>
                          <a:latin typeface="Calibri" pitchFamily="34" charset="0"/>
                          <a:ea typeface="+mn-ea"/>
                          <a:cs typeface="+mn-cs"/>
                        </a:rPr>
                        <a:t>2011-12 (Budget</a:t>
                      </a:r>
                    </a:p>
                    <a:p>
                      <a:r>
                        <a:rPr kumimoji="0" lang="en-US" sz="1700" b="1" kern="1200" baseline="0" dirty="0" smtClean="0">
                          <a:solidFill>
                            <a:schemeClr val="lt1"/>
                          </a:solidFill>
                          <a:latin typeface="Calibri" pitchFamily="34" charset="0"/>
                          <a:ea typeface="+mn-ea"/>
                          <a:cs typeface="+mn-cs"/>
                        </a:rPr>
                        <a:t>Estimates)</a:t>
                      </a:r>
                      <a:endParaRPr lang="en-US" sz="1700" dirty="0">
                        <a:latin typeface="Calibri" pitchFamily="34" charset="0"/>
                      </a:endParaRPr>
                    </a:p>
                  </a:txBody>
                  <a:tcPr/>
                </a:tc>
                <a:tc>
                  <a:txBody>
                    <a:bodyPr/>
                    <a:lstStyle/>
                    <a:p>
                      <a:r>
                        <a:rPr kumimoji="0" lang="en-US" sz="1700" b="1" kern="1200" baseline="0" dirty="0" smtClean="0">
                          <a:solidFill>
                            <a:schemeClr val="lt1"/>
                          </a:solidFill>
                          <a:latin typeface="Calibri" pitchFamily="34" charset="0"/>
                          <a:ea typeface="+mn-ea"/>
                          <a:cs typeface="+mn-cs"/>
                        </a:rPr>
                        <a:t>Potential collection</a:t>
                      </a:r>
                    </a:p>
                    <a:p>
                      <a:r>
                        <a:rPr kumimoji="0" lang="en-US" sz="1700" b="1" kern="1200" baseline="0" dirty="0" smtClean="0">
                          <a:solidFill>
                            <a:schemeClr val="lt1"/>
                          </a:solidFill>
                          <a:latin typeface="Calibri" pitchFamily="34" charset="0"/>
                          <a:ea typeface="+mn-ea"/>
                          <a:cs typeface="+mn-cs"/>
                        </a:rPr>
                        <a:t>in 2012-13 at</a:t>
                      </a:r>
                    </a:p>
                    <a:p>
                      <a:r>
                        <a:rPr kumimoji="0" lang="en-US" sz="1700" b="1" kern="1200" baseline="0" dirty="0" smtClean="0">
                          <a:solidFill>
                            <a:schemeClr val="lt1"/>
                          </a:solidFill>
                          <a:latin typeface="Calibri" pitchFamily="34" charset="0"/>
                          <a:ea typeface="+mn-ea"/>
                          <a:cs typeface="+mn-cs"/>
                        </a:rPr>
                        <a:t>Existing Rates* of</a:t>
                      </a:r>
                    </a:p>
                    <a:p>
                      <a:r>
                        <a:rPr kumimoji="0" lang="en-US" sz="1700" b="1" kern="1200" baseline="0" dirty="0" smtClean="0">
                          <a:solidFill>
                            <a:schemeClr val="lt1"/>
                          </a:solidFill>
                          <a:latin typeface="Calibri" pitchFamily="34" charset="0"/>
                          <a:ea typeface="+mn-ea"/>
                          <a:cs typeface="+mn-cs"/>
                        </a:rPr>
                        <a:t>2011-12</a:t>
                      </a:r>
                      <a:endParaRPr lang="en-US" sz="1700" dirty="0">
                        <a:latin typeface="Calibri" pitchFamily="34" charset="0"/>
                      </a:endParaRPr>
                    </a:p>
                  </a:txBody>
                  <a:tcPr/>
                </a:tc>
                <a:tc>
                  <a:txBody>
                    <a:bodyPr/>
                    <a:lstStyle/>
                    <a:p>
                      <a:r>
                        <a:rPr kumimoji="0" lang="en-US" sz="1700" b="1" kern="1200" baseline="0" dirty="0" smtClean="0">
                          <a:solidFill>
                            <a:schemeClr val="lt1"/>
                          </a:solidFill>
                          <a:latin typeface="Calibri" pitchFamily="34" charset="0"/>
                          <a:ea typeface="+mn-ea"/>
                          <a:cs typeface="+mn-cs"/>
                        </a:rPr>
                        <a:t>Loss due to</a:t>
                      </a:r>
                    </a:p>
                    <a:p>
                      <a:r>
                        <a:rPr kumimoji="0" lang="en-US" sz="1700" b="1" kern="1200" baseline="0" dirty="0" smtClean="0">
                          <a:solidFill>
                            <a:schemeClr val="lt1"/>
                          </a:solidFill>
                          <a:latin typeface="Calibri" pitchFamily="34" charset="0"/>
                          <a:ea typeface="+mn-ea"/>
                          <a:cs typeface="+mn-cs"/>
                        </a:rPr>
                        <a:t>lower DTC</a:t>
                      </a:r>
                    </a:p>
                    <a:p>
                      <a:r>
                        <a:rPr kumimoji="0" lang="en-US" sz="1700" b="1" kern="1200" baseline="0" dirty="0" smtClean="0">
                          <a:solidFill>
                            <a:schemeClr val="lt1"/>
                          </a:solidFill>
                          <a:latin typeface="Calibri" pitchFamily="34" charset="0"/>
                          <a:ea typeface="+mn-ea"/>
                          <a:cs typeface="+mn-cs"/>
                        </a:rPr>
                        <a:t>Rates</a:t>
                      </a:r>
                      <a:endParaRPr lang="en-US" sz="1700" dirty="0">
                        <a:latin typeface="Calibri" pitchFamily="34" charset="0"/>
                      </a:endParaRPr>
                    </a:p>
                  </a:txBody>
                  <a:tcPr/>
                </a:tc>
                <a:tc>
                  <a:txBody>
                    <a:bodyPr/>
                    <a:lstStyle/>
                    <a:p>
                      <a:r>
                        <a:rPr kumimoji="0" lang="en-US" sz="1700" b="1" kern="1200" baseline="0" dirty="0" smtClean="0">
                          <a:solidFill>
                            <a:schemeClr val="lt1"/>
                          </a:solidFill>
                          <a:latin typeface="Calibri" pitchFamily="34" charset="0"/>
                          <a:ea typeface="+mn-ea"/>
                          <a:cs typeface="+mn-cs"/>
                        </a:rPr>
                        <a:t>Estimated</a:t>
                      </a:r>
                    </a:p>
                    <a:p>
                      <a:r>
                        <a:rPr kumimoji="0" lang="en-US" sz="1700" b="1" kern="1200" baseline="0" dirty="0" smtClean="0">
                          <a:solidFill>
                            <a:schemeClr val="lt1"/>
                          </a:solidFill>
                          <a:latin typeface="Calibri" pitchFamily="34" charset="0"/>
                          <a:ea typeface="+mn-ea"/>
                          <a:cs typeface="+mn-cs"/>
                        </a:rPr>
                        <a:t>collection in</a:t>
                      </a:r>
                    </a:p>
                    <a:p>
                      <a:r>
                        <a:rPr kumimoji="0" lang="en-US" sz="1700" b="1" kern="1200" baseline="0" dirty="0" smtClean="0">
                          <a:solidFill>
                            <a:schemeClr val="lt1"/>
                          </a:solidFill>
                          <a:latin typeface="Calibri" pitchFamily="34" charset="0"/>
                          <a:ea typeface="+mn-ea"/>
                          <a:cs typeface="+mn-cs"/>
                        </a:rPr>
                        <a:t>2012-13</a:t>
                      </a:r>
                      <a:endParaRPr lang="en-US" sz="1700" dirty="0">
                        <a:latin typeface="Calibri" pitchFamily="34" charset="0"/>
                      </a:endParaRPr>
                    </a:p>
                  </a:txBody>
                  <a:tcPr/>
                </a:tc>
              </a:tr>
              <a:tr h="319106">
                <a:tc>
                  <a:txBody>
                    <a:bodyPr/>
                    <a:lstStyle/>
                    <a:p>
                      <a:pPr algn="ctr"/>
                      <a:r>
                        <a:rPr lang="en-US" sz="1700" dirty="0" smtClean="0">
                          <a:latin typeface="Calibri" pitchFamily="34" charset="0"/>
                        </a:rPr>
                        <a:t>1</a:t>
                      </a:r>
                      <a:endParaRPr lang="en-US" sz="1700" dirty="0">
                        <a:latin typeface="Calibri" pitchFamily="34" charset="0"/>
                      </a:endParaRPr>
                    </a:p>
                  </a:txBody>
                  <a:tcPr/>
                </a:tc>
                <a:tc>
                  <a:txBody>
                    <a:bodyPr/>
                    <a:lstStyle/>
                    <a:p>
                      <a:pPr algn="ctr"/>
                      <a:r>
                        <a:rPr lang="en-US" sz="1700" dirty="0" smtClean="0">
                          <a:latin typeface="Calibri" pitchFamily="34" charset="0"/>
                        </a:rPr>
                        <a:t>2</a:t>
                      </a:r>
                      <a:endParaRPr lang="en-US" sz="1700" dirty="0">
                        <a:latin typeface="Calibri" pitchFamily="34" charset="0"/>
                      </a:endParaRPr>
                    </a:p>
                  </a:txBody>
                  <a:tcPr/>
                </a:tc>
                <a:tc>
                  <a:txBody>
                    <a:bodyPr/>
                    <a:lstStyle/>
                    <a:p>
                      <a:pPr algn="ctr"/>
                      <a:r>
                        <a:rPr lang="en-US" sz="1700" dirty="0" smtClean="0">
                          <a:latin typeface="Calibri" pitchFamily="34" charset="0"/>
                        </a:rPr>
                        <a:t>3</a:t>
                      </a:r>
                      <a:endParaRPr lang="en-US" sz="1700" dirty="0">
                        <a:latin typeface="Calibri" pitchFamily="34" charset="0"/>
                      </a:endParaRPr>
                    </a:p>
                  </a:txBody>
                  <a:tcPr/>
                </a:tc>
                <a:tc>
                  <a:txBody>
                    <a:bodyPr/>
                    <a:lstStyle/>
                    <a:p>
                      <a:pPr algn="ctr"/>
                      <a:r>
                        <a:rPr lang="en-US" sz="1700" dirty="0" smtClean="0">
                          <a:latin typeface="Calibri" pitchFamily="34" charset="0"/>
                        </a:rPr>
                        <a:t>4</a:t>
                      </a:r>
                      <a:endParaRPr lang="en-US" sz="1700" dirty="0">
                        <a:latin typeface="Calibri" pitchFamily="34" charset="0"/>
                      </a:endParaRPr>
                    </a:p>
                  </a:txBody>
                  <a:tcPr/>
                </a:tc>
                <a:tc>
                  <a:txBody>
                    <a:bodyPr/>
                    <a:lstStyle/>
                    <a:p>
                      <a:pPr algn="ctr"/>
                      <a:r>
                        <a:rPr lang="en-US" sz="1700" dirty="0" smtClean="0">
                          <a:latin typeface="Calibri" pitchFamily="34" charset="0"/>
                        </a:rPr>
                        <a:t>(3-4)</a:t>
                      </a:r>
                      <a:endParaRPr lang="en-US" sz="1700" dirty="0">
                        <a:latin typeface="Calibri" pitchFamily="34" charset="0"/>
                      </a:endParaRPr>
                    </a:p>
                  </a:txBody>
                  <a:tcPr/>
                </a:tc>
              </a:tr>
              <a:tr h="303866">
                <a:tc>
                  <a:txBody>
                    <a:bodyPr/>
                    <a:lstStyle/>
                    <a:p>
                      <a:r>
                        <a:rPr lang="en-US" sz="1700" dirty="0" smtClean="0">
                          <a:latin typeface="Calibri" pitchFamily="34" charset="0"/>
                        </a:rPr>
                        <a:t>Corporate Income Tax (CIT)</a:t>
                      </a:r>
                    </a:p>
                  </a:txBody>
                  <a:tcPr/>
                </a:tc>
                <a:tc>
                  <a:txBody>
                    <a:bodyPr/>
                    <a:lstStyle/>
                    <a:p>
                      <a:pPr algn="ctr"/>
                      <a:r>
                        <a:rPr lang="en-US" sz="1700" dirty="0" smtClean="0">
                          <a:latin typeface="Calibri" pitchFamily="34" charset="0"/>
                        </a:rPr>
                        <a:t>3,59,990</a:t>
                      </a:r>
                      <a:endParaRPr lang="en-US" sz="1700" dirty="0">
                        <a:latin typeface="Calibri" pitchFamily="34" charset="0"/>
                      </a:endParaRPr>
                    </a:p>
                  </a:txBody>
                  <a:tcPr/>
                </a:tc>
                <a:tc>
                  <a:txBody>
                    <a:bodyPr/>
                    <a:lstStyle/>
                    <a:p>
                      <a:pPr algn="ctr"/>
                      <a:r>
                        <a:rPr lang="en-US" sz="1700" dirty="0" smtClean="0">
                          <a:latin typeface="Calibri" pitchFamily="34" charset="0"/>
                        </a:rPr>
                        <a:t>4,37,603</a:t>
                      </a:r>
                      <a:endParaRPr lang="en-US" sz="1700" dirty="0">
                        <a:latin typeface="Calibri" pitchFamily="34" charset="0"/>
                      </a:endParaRPr>
                    </a:p>
                  </a:txBody>
                  <a:tcPr/>
                </a:tc>
                <a:tc>
                  <a:txBody>
                    <a:bodyPr/>
                    <a:lstStyle/>
                    <a:p>
                      <a:pPr algn="ctr"/>
                      <a:r>
                        <a:rPr lang="en-US" sz="1700" dirty="0" smtClean="0">
                          <a:latin typeface="Calibri" pitchFamily="34" charset="0"/>
                        </a:rPr>
                        <a:t>32,415**</a:t>
                      </a:r>
                      <a:endParaRPr lang="en-US" sz="1700" dirty="0">
                        <a:latin typeface="Calibri" pitchFamily="34" charset="0"/>
                      </a:endParaRPr>
                    </a:p>
                  </a:txBody>
                  <a:tcPr/>
                </a:tc>
                <a:tc>
                  <a:txBody>
                    <a:bodyPr/>
                    <a:lstStyle/>
                    <a:p>
                      <a:pPr algn="ctr"/>
                      <a:r>
                        <a:rPr lang="en-US" sz="1700" dirty="0" smtClean="0">
                          <a:latin typeface="Calibri" pitchFamily="34" charset="0"/>
                        </a:rPr>
                        <a:t>4,05,188</a:t>
                      </a:r>
                      <a:endParaRPr lang="en-US" sz="1700" dirty="0">
                        <a:latin typeface="Calibri" pitchFamily="34" charset="0"/>
                      </a:endParaRPr>
                    </a:p>
                  </a:txBody>
                  <a:tcPr/>
                </a:tc>
              </a:tr>
              <a:tr h="212426">
                <a:tc>
                  <a:txBody>
                    <a:bodyPr/>
                    <a:lstStyle/>
                    <a:p>
                      <a:r>
                        <a:rPr lang="en-US" sz="1700" dirty="0" smtClean="0">
                          <a:latin typeface="Calibri" pitchFamily="34" charset="0"/>
                        </a:rPr>
                        <a:t>Personal Income Tax (PIT)</a:t>
                      </a:r>
                      <a:endParaRPr lang="en-US" sz="1700" dirty="0">
                        <a:latin typeface="Calibri" pitchFamily="34" charset="0"/>
                      </a:endParaRPr>
                    </a:p>
                  </a:txBody>
                  <a:tcPr/>
                </a:tc>
                <a:tc>
                  <a:txBody>
                    <a:bodyPr/>
                    <a:lstStyle/>
                    <a:p>
                      <a:pPr algn="ctr"/>
                      <a:r>
                        <a:rPr lang="en-US" sz="1700" dirty="0" smtClean="0">
                          <a:latin typeface="Calibri" pitchFamily="34" charset="0"/>
                        </a:rPr>
                        <a:t>1,72,661</a:t>
                      </a:r>
                      <a:endParaRPr lang="en-US" sz="1700" dirty="0">
                        <a:latin typeface="Calibri" pitchFamily="34" charset="0"/>
                      </a:endParaRPr>
                    </a:p>
                  </a:txBody>
                  <a:tcPr/>
                </a:tc>
                <a:tc>
                  <a:txBody>
                    <a:bodyPr/>
                    <a:lstStyle/>
                    <a:p>
                      <a:pPr algn="ctr"/>
                      <a:r>
                        <a:rPr lang="en-US" sz="1700" dirty="0" smtClean="0">
                          <a:latin typeface="Calibri" pitchFamily="34" charset="0"/>
                        </a:rPr>
                        <a:t>2,09,886</a:t>
                      </a:r>
                      <a:endParaRPr lang="en-US" sz="1700" dirty="0">
                        <a:latin typeface="Calibri" pitchFamily="34" charset="0"/>
                      </a:endParaRPr>
                    </a:p>
                  </a:txBody>
                  <a:tcPr/>
                </a:tc>
                <a:tc>
                  <a:txBody>
                    <a:bodyPr/>
                    <a:lstStyle/>
                    <a:p>
                      <a:pPr algn="ctr"/>
                      <a:r>
                        <a:rPr lang="en-US" sz="1700" dirty="0" smtClean="0">
                          <a:latin typeface="Calibri" pitchFamily="34" charset="0"/>
                        </a:rPr>
                        <a:t>7,000***</a:t>
                      </a:r>
                      <a:endParaRPr lang="en-US" sz="1700" dirty="0">
                        <a:latin typeface="Calibri" pitchFamily="34" charset="0"/>
                      </a:endParaRPr>
                    </a:p>
                  </a:txBody>
                  <a:tcPr/>
                </a:tc>
                <a:tc>
                  <a:txBody>
                    <a:bodyPr/>
                    <a:lstStyle/>
                    <a:p>
                      <a:pPr algn="ctr"/>
                      <a:r>
                        <a:rPr lang="en-US" sz="1700" dirty="0" smtClean="0">
                          <a:latin typeface="Calibri" pitchFamily="34" charset="0"/>
                        </a:rPr>
                        <a:t>2,02,886</a:t>
                      </a:r>
                      <a:endParaRPr lang="en-US" sz="1700" dirty="0">
                        <a:latin typeface="Calibri" pitchFamily="34" charset="0"/>
                      </a:endParaRPr>
                    </a:p>
                  </a:txBody>
                  <a:tcPr/>
                </a:tc>
              </a:tr>
              <a:tr h="378408">
                <a:tc>
                  <a:txBody>
                    <a:bodyPr/>
                    <a:lstStyle/>
                    <a:p>
                      <a:r>
                        <a:rPr lang="en-US" sz="1700" dirty="0" smtClean="0">
                          <a:latin typeface="Calibri" pitchFamily="34" charset="0"/>
                        </a:rPr>
                        <a:t>Total</a:t>
                      </a:r>
                      <a:endParaRPr lang="en-US" sz="1700" dirty="0">
                        <a:latin typeface="Calibri" pitchFamily="34" charset="0"/>
                      </a:endParaRPr>
                    </a:p>
                  </a:txBody>
                  <a:tcPr/>
                </a:tc>
                <a:tc>
                  <a:txBody>
                    <a:bodyPr/>
                    <a:lstStyle/>
                    <a:p>
                      <a:pPr algn="ctr"/>
                      <a:r>
                        <a:rPr lang="en-US" sz="1700" dirty="0" smtClean="0">
                          <a:latin typeface="Calibri" pitchFamily="34" charset="0"/>
                        </a:rPr>
                        <a:t>5,32,651</a:t>
                      </a:r>
                      <a:endParaRPr lang="en-US" sz="1700" dirty="0">
                        <a:latin typeface="Calibri" pitchFamily="34" charset="0"/>
                      </a:endParaRPr>
                    </a:p>
                  </a:txBody>
                  <a:tcPr/>
                </a:tc>
                <a:tc>
                  <a:txBody>
                    <a:bodyPr/>
                    <a:lstStyle/>
                    <a:p>
                      <a:pPr algn="ctr"/>
                      <a:r>
                        <a:rPr lang="en-US" sz="1700" dirty="0" smtClean="0">
                          <a:latin typeface="Calibri" pitchFamily="34" charset="0"/>
                        </a:rPr>
                        <a:t>6,47,489</a:t>
                      </a:r>
                      <a:endParaRPr lang="en-US" sz="1700" dirty="0">
                        <a:latin typeface="Calibri" pitchFamily="34" charset="0"/>
                      </a:endParaRPr>
                    </a:p>
                  </a:txBody>
                  <a:tcPr/>
                </a:tc>
                <a:tc>
                  <a:txBody>
                    <a:bodyPr/>
                    <a:lstStyle/>
                    <a:p>
                      <a:pPr algn="ctr"/>
                      <a:r>
                        <a:rPr lang="en-US" sz="1700" dirty="0" smtClean="0">
                          <a:latin typeface="Calibri" pitchFamily="34" charset="0"/>
                        </a:rPr>
                        <a:t>-</a:t>
                      </a:r>
                      <a:endParaRPr lang="en-US" sz="1700" dirty="0">
                        <a:latin typeface="Calibri" pitchFamily="34" charset="0"/>
                      </a:endParaRPr>
                    </a:p>
                  </a:txBody>
                  <a:tcPr/>
                </a:tc>
                <a:tc>
                  <a:txBody>
                    <a:bodyPr/>
                    <a:lstStyle/>
                    <a:p>
                      <a:pPr algn="ctr"/>
                      <a:r>
                        <a:rPr lang="en-US" sz="1700" dirty="0" smtClean="0">
                          <a:latin typeface="Calibri" pitchFamily="34" charset="0"/>
                        </a:rPr>
                        <a:t>6,08,074</a:t>
                      </a:r>
                      <a:endParaRPr lang="en-US" sz="1700" dirty="0">
                        <a:latin typeface="Calibri" pitchFamily="34" charset="0"/>
                      </a:endParaRPr>
                    </a:p>
                  </a:txBody>
                  <a:tcPr/>
                </a:tc>
              </a:tr>
              <a:tr h="378408">
                <a:tc>
                  <a:txBody>
                    <a:bodyPr/>
                    <a:lstStyle/>
                    <a:p>
                      <a:r>
                        <a:rPr lang="en-US" sz="1700" b="1" dirty="0" smtClean="0">
                          <a:latin typeface="Calibri" pitchFamily="34" charset="0"/>
                        </a:rPr>
                        <a:t>Growth</a:t>
                      </a:r>
                      <a:endParaRPr lang="en-US" sz="1700" b="1" dirty="0">
                        <a:latin typeface="Calibri" pitchFamily="34" charset="0"/>
                      </a:endParaRPr>
                    </a:p>
                  </a:txBody>
                  <a:tcPr/>
                </a:tc>
                <a:tc>
                  <a:txBody>
                    <a:bodyPr/>
                    <a:lstStyle/>
                    <a:p>
                      <a:endParaRPr lang="en-US" sz="1700" b="1" dirty="0">
                        <a:latin typeface="Calibri" pitchFamily="34" charset="0"/>
                      </a:endParaRPr>
                    </a:p>
                  </a:txBody>
                  <a:tcPr/>
                </a:tc>
                <a:tc>
                  <a:txBody>
                    <a:bodyPr/>
                    <a:lstStyle/>
                    <a:p>
                      <a:pPr algn="ctr"/>
                      <a:r>
                        <a:rPr lang="en-US" sz="1700" b="1" dirty="0" smtClean="0">
                          <a:latin typeface="Calibri" pitchFamily="34" charset="0"/>
                        </a:rPr>
                        <a:t>21.56%</a:t>
                      </a:r>
                      <a:endParaRPr lang="en-US" sz="1700" b="1" dirty="0">
                        <a:latin typeface="Calibri" pitchFamily="34" charset="0"/>
                      </a:endParaRPr>
                    </a:p>
                  </a:txBody>
                  <a:tcPr/>
                </a:tc>
                <a:tc>
                  <a:txBody>
                    <a:bodyPr/>
                    <a:lstStyle/>
                    <a:p>
                      <a:pPr algn="ctr"/>
                      <a:endParaRPr lang="en-US" sz="1700" b="1" dirty="0">
                        <a:latin typeface="Calibri" pitchFamily="34" charset="0"/>
                      </a:endParaRPr>
                    </a:p>
                  </a:txBody>
                  <a:tcPr/>
                </a:tc>
                <a:tc>
                  <a:txBody>
                    <a:bodyPr/>
                    <a:lstStyle/>
                    <a:p>
                      <a:pPr algn="ctr"/>
                      <a:r>
                        <a:rPr lang="en-US" sz="1700" b="1" dirty="0" smtClean="0">
                          <a:latin typeface="Calibri" pitchFamily="34" charset="0"/>
                        </a:rPr>
                        <a:t>14.16%</a:t>
                      </a:r>
                      <a:endParaRPr lang="en-US" sz="1700" b="1" dirty="0">
                        <a:latin typeface="Calibri" pitchFamily="34" charset="0"/>
                      </a:endParaRPr>
                    </a:p>
                  </a:txBody>
                  <a:tcPr/>
                </a:tc>
              </a:tr>
            </a:tbl>
          </a:graphicData>
        </a:graphic>
      </p:graphicFrame>
      <p:sp>
        <p:nvSpPr>
          <p:cNvPr id="5" name="Rectangle 4"/>
          <p:cNvSpPr/>
          <p:nvPr/>
        </p:nvSpPr>
        <p:spPr>
          <a:xfrm>
            <a:off x="457200" y="4895671"/>
            <a:ext cx="8229600" cy="1200329"/>
          </a:xfrm>
          <a:prstGeom prst="rect">
            <a:avLst/>
          </a:prstGeom>
        </p:spPr>
        <p:txBody>
          <a:bodyPr wrap="square">
            <a:spAutoFit/>
          </a:bodyPr>
          <a:lstStyle/>
          <a:p>
            <a:pPr marL="109538" indent="-109538"/>
            <a:r>
              <a:rPr lang="en-US" dirty="0" smtClean="0">
                <a:latin typeface="Calibri" pitchFamily="34" charset="0"/>
              </a:rPr>
              <a:t>*Existing GDP growth of 14%, buoyancy 1.54 (Average of last five years excluding     (2008-09) = 14 X 1.54=21.56%</a:t>
            </a:r>
          </a:p>
          <a:p>
            <a:r>
              <a:rPr lang="en-US" dirty="0" smtClean="0">
                <a:latin typeface="Calibri" pitchFamily="34" charset="0"/>
              </a:rPr>
              <a:t>**Reduction in collections due to lowering of tax rate from 32.4% to 30%</a:t>
            </a:r>
          </a:p>
          <a:p>
            <a:r>
              <a:rPr lang="en-US" dirty="0" smtClean="0">
                <a:latin typeface="Calibri" pitchFamily="34" charset="0"/>
              </a:rPr>
              <a:t>***Reduction on account of higher exemption limit and broader tax slab</a:t>
            </a:r>
            <a:endParaRPr lang="en-US" dirty="0">
              <a:latin typeface="Calibri" pitchFamily="34" charset="0"/>
            </a:endParaRPr>
          </a:p>
        </p:txBody>
      </p:sp>
    </p:spTree>
  </p:cSld>
  <p:clrMapOvr>
    <a:masterClrMapping/>
  </p:clrMapOvr>
  <p:transition spd="slow">
    <p:randomBa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398</TotalTime>
  <Words>1566</Words>
  <Application>Microsoft Office PowerPoint</Application>
  <PresentationFormat>On-screen Show (4:3)</PresentationFormat>
  <Paragraphs>119</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Concourse</vt:lpstr>
      <vt:lpstr>NEED FOR DIRECT TAX CODE (DTC)</vt:lpstr>
      <vt:lpstr>HIGHLIGHTS OF DTC, 2010</vt:lpstr>
      <vt:lpstr>Slide 3</vt:lpstr>
      <vt:lpstr>DIFFERENCE BETWEEN INCOME TAX ACT, 1961 AND DIRECT TAX CODE BILL, 2010</vt:lpstr>
      <vt:lpstr>Slide 5</vt:lpstr>
      <vt:lpstr>TAX STRUCTURE </vt:lpstr>
      <vt:lpstr>ADVANTAGES OF DIRECT TAX CODE</vt:lpstr>
      <vt:lpstr>KEY ISSUES AND ANALYSIS </vt:lpstr>
      <vt:lpstr>Slide 9</vt:lpstr>
      <vt:lpstr>CURRENT SCENARIO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dasgupta</dc:creator>
  <cp:lastModifiedBy>admin</cp:lastModifiedBy>
  <cp:revision>45</cp:revision>
  <dcterms:created xsi:type="dcterms:W3CDTF">2016-03-09T10:06:43Z</dcterms:created>
  <dcterms:modified xsi:type="dcterms:W3CDTF">2016-03-12T09:18:31Z</dcterms:modified>
</cp:coreProperties>
</file>