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2" r:id="rId1"/>
  </p:sldMasterIdLst>
  <p:notesMasterIdLst>
    <p:notesMasterId r:id="rId56"/>
  </p:notesMasterIdLst>
  <p:handoutMasterIdLst>
    <p:handoutMasterId r:id="rId57"/>
  </p:handoutMasterIdLst>
  <p:sldIdLst>
    <p:sldId id="300" r:id="rId2"/>
    <p:sldId id="305" r:id="rId3"/>
    <p:sldId id="306" r:id="rId4"/>
    <p:sldId id="307" r:id="rId5"/>
    <p:sldId id="308" r:id="rId6"/>
    <p:sldId id="310" r:id="rId7"/>
    <p:sldId id="311" r:id="rId8"/>
    <p:sldId id="313" r:id="rId9"/>
    <p:sldId id="314" r:id="rId10"/>
    <p:sldId id="315" r:id="rId11"/>
    <p:sldId id="316" r:id="rId12"/>
    <p:sldId id="317" r:id="rId13"/>
    <p:sldId id="318" r:id="rId14"/>
    <p:sldId id="339" r:id="rId15"/>
    <p:sldId id="340" r:id="rId16"/>
    <p:sldId id="341" r:id="rId17"/>
    <p:sldId id="342" r:id="rId18"/>
    <p:sldId id="320" r:id="rId19"/>
    <p:sldId id="321" r:id="rId20"/>
    <p:sldId id="358" r:id="rId21"/>
    <p:sldId id="322" r:id="rId22"/>
    <p:sldId id="323" r:id="rId23"/>
    <p:sldId id="359" r:id="rId24"/>
    <p:sldId id="360" r:id="rId25"/>
    <p:sldId id="361" r:id="rId26"/>
    <p:sldId id="324" r:id="rId27"/>
    <p:sldId id="325" r:id="rId28"/>
    <p:sldId id="326" r:id="rId29"/>
    <p:sldId id="327" r:id="rId30"/>
    <p:sldId id="329" r:id="rId31"/>
    <p:sldId id="346" r:id="rId32"/>
    <p:sldId id="374" r:id="rId33"/>
    <p:sldId id="375" r:id="rId34"/>
    <p:sldId id="376" r:id="rId35"/>
    <p:sldId id="372" r:id="rId36"/>
    <p:sldId id="371" r:id="rId37"/>
    <p:sldId id="373" r:id="rId38"/>
    <p:sldId id="362" r:id="rId39"/>
    <p:sldId id="347" r:id="rId40"/>
    <p:sldId id="363" r:id="rId41"/>
    <p:sldId id="364" r:id="rId42"/>
    <p:sldId id="370" r:id="rId43"/>
    <p:sldId id="365" r:id="rId44"/>
    <p:sldId id="366" r:id="rId45"/>
    <p:sldId id="367" r:id="rId46"/>
    <p:sldId id="369" r:id="rId47"/>
    <p:sldId id="353" r:id="rId48"/>
    <p:sldId id="354" r:id="rId49"/>
    <p:sldId id="349" r:id="rId50"/>
    <p:sldId id="352" r:id="rId51"/>
    <p:sldId id="350" r:id="rId52"/>
    <p:sldId id="351" r:id="rId53"/>
    <p:sldId id="348" r:id="rId54"/>
    <p:sldId id="304" r:id="rId55"/>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7755D5"/>
    <a:srgbClr val="5440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484" autoAdjust="0"/>
  </p:normalViewPr>
  <p:slideViewPr>
    <p:cSldViewPr>
      <p:cViewPr>
        <p:scale>
          <a:sx n="61" d="100"/>
          <a:sy n="61" d="100"/>
        </p:scale>
        <p:origin x="-2214" y="-6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6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8BE4E-8198-4DA0-8055-03D65C683ED6}" type="doc">
      <dgm:prSet loTypeId="urn:microsoft.com/office/officeart/2005/8/layout/radial5" loCatId="cycle" qsTypeId="urn:microsoft.com/office/officeart/2005/8/quickstyle/3d2" qsCatId="3D" csTypeId="urn:microsoft.com/office/officeart/2005/8/colors/accent1_2" csCatId="accent1" phldr="1"/>
      <dgm:spPr/>
      <dgm:t>
        <a:bodyPr/>
        <a:lstStyle/>
        <a:p>
          <a:endParaRPr lang="en-US"/>
        </a:p>
      </dgm:t>
    </dgm:pt>
    <dgm:pt modelId="{4D55802C-F1EF-4235-8E50-70FB67015600}">
      <dgm:prSet phldrT="[Text]" custT="1"/>
      <dgm:spPr/>
      <dgm:t>
        <a:bodyPr/>
        <a:lstStyle/>
        <a:p>
          <a:pPr algn="ctr"/>
          <a:r>
            <a:rPr lang="en-US" sz="2400" b="1" dirty="0" smtClean="0"/>
            <a:t>Source</a:t>
          </a:r>
          <a:endParaRPr lang="en-US" sz="2400" b="1" dirty="0"/>
        </a:p>
      </dgm:t>
    </dgm:pt>
    <dgm:pt modelId="{58997D56-840A-4C86-8BC8-35A1806A4C2C}" type="parTrans" cxnId="{F916CC29-6E31-45A1-8098-F2D6B439B0CA}">
      <dgm:prSet/>
      <dgm:spPr/>
      <dgm:t>
        <a:bodyPr/>
        <a:lstStyle/>
        <a:p>
          <a:pPr algn="ctr"/>
          <a:endParaRPr lang="en-US"/>
        </a:p>
      </dgm:t>
    </dgm:pt>
    <dgm:pt modelId="{C37C23BE-612F-4687-B848-8784D4FFB209}" type="sibTrans" cxnId="{F916CC29-6E31-45A1-8098-F2D6B439B0CA}">
      <dgm:prSet/>
      <dgm:spPr/>
      <dgm:t>
        <a:bodyPr/>
        <a:lstStyle/>
        <a:p>
          <a:pPr algn="ctr"/>
          <a:endParaRPr lang="en-US"/>
        </a:p>
      </dgm:t>
    </dgm:pt>
    <dgm:pt modelId="{581A6F20-9259-4CB8-9DC4-B38CD66E7DD7}">
      <dgm:prSet phldrT="[Text]" custT="1"/>
      <dgm:spPr/>
      <dgm:t>
        <a:bodyPr/>
        <a:lstStyle/>
        <a:p>
          <a:pPr algn="ctr"/>
          <a:r>
            <a:rPr lang="en-US" sz="1400" b="1" dirty="0" smtClean="0"/>
            <a:t>Finance Act, 1994</a:t>
          </a:r>
          <a:endParaRPr lang="en-US" sz="1400" b="1" dirty="0"/>
        </a:p>
      </dgm:t>
    </dgm:pt>
    <dgm:pt modelId="{0344A156-FDBE-4A65-9462-2284DD618EC5}" type="parTrans" cxnId="{6E05FB33-3B5B-4B8D-B026-C137F489FFD5}">
      <dgm:prSet/>
      <dgm:spPr/>
      <dgm:t>
        <a:bodyPr/>
        <a:lstStyle/>
        <a:p>
          <a:pPr algn="ctr"/>
          <a:endParaRPr lang="en-US"/>
        </a:p>
      </dgm:t>
    </dgm:pt>
    <dgm:pt modelId="{507C1862-601C-470E-93C8-124666FDC21E}" type="sibTrans" cxnId="{6E05FB33-3B5B-4B8D-B026-C137F489FFD5}">
      <dgm:prSet/>
      <dgm:spPr/>
      <dgm:t>
        <a:bodyPr/>
        <a:lstStyle/>
        <a:p>
          <a:pPr algn="ctr"/>
          <a:endParaRPr lang="en-US"/>
        </a:p>
      </dgm:t>
    </dgm:pt>
    <dgm:pt modelId="{0E00E206-8837-4B14-AC2E-6E101F35163B}">
      <dgm:prSet custT="1"/>
      <dgm:spPr/>
      <dgm:t>
        <a:bodyPr/>
        <a:lstStyle/>
        <a:p>
          <a:pPr algn="ctr"/>
          <a:r>
            <a:rPr lang="en-US" sz="1400" b="1" dirty="0" smtClean="0"/>
            <a:t>Rules</a:t>
          </a:r>
        </a:p>
      </dgm:t>
    </dgm:pt>
    <dgm:pt modelId="{355326FC-90E3-4EAF-B558-073CB5C2B30A}" type="parTrans" cxnId="{CE4CCCA0-1039-43D6-8A2D-10AD8BA1CA7C}">
      <dgm:prSet/>
      <dgm:spPr/>
      <dgm:t>
        <a:bodyPr/>
        <a:lstStyle/>
        <a:p>
          <a:pPr algn="ctr"/>
          <a:endParaRPr lang="en-US"/>
        </a:p>
      </dgm:t>
    </dgm:pt>
    <dgm:pt modelId="{102DF667-EB36-47C9-9D26-26A5389C1543}" type="sibTrans" cxnId="{CE4CCCA0-1039-43D6-8A2D-10AD8BA1CA7C}">
      <dgm:prSet/>
      <dgm:spPr/>
      <dgm:t>
        <a:bodyPr/>
        <a:lstStyle/>
        <a:p>
          <a:pPr algn="ctr"/>
          <a:endParaRPr lang="en-US"/>
        </a:p>
      </dgm:t>
    </dgm:pt>
    <dgm:pt modelId="{025AD71B-E7C9-45BB-8784-2466572EB8A3}">
      <dgm:prSet custT="1"/>
      <dgm:spPr/>
      <dgm:t>
        <a:bodyPr/>
        <a:lstStyle/>
        <a:p>
          <a:pPr algn="ctr"/>
          <a:r>
            <a:rPr lang="en-US" sz="1400" b="1" dirty="0" smtClean="0"/>
            <a:t>Notifications</a:t>
          </a:r>
        </a:p>
      </dgm:t>
    </dgm:pt>
    <dgm:pt modelId="{B4E465D9-59DD-49A8-A0AD-A7A8E93D8197}" type="parTrans" cxnId="{90CACA58-B879-43FD-A4AD-E8F5F12AAB24}">
      <dgm:prSet/>
      <dgm:spPr/>
      <dgm:t>
        <a:bodyPr/>
        <a:lstStyle/>
        <a:p>
          <a:pPr algn="ctr"/>
          <a:endParaRPr lang="en-US"/>
        </a:p>
      </dgm:t>
    </dgm:pt>
    <dgm:pt modelId="{161C4FA8-D5E5-43E6-A208-60AB6DE943CF}" type="sibTrans" cxnId="{90CACA58-B879-43FD-A4AD-E8F5F12AAB24}">
      <dgm:prSet/>
      <dgm:spPr/>
      <dgm:t>
        <a:bodyPr/>
        <a:lstStyle/>
        <a:p>
          <a:pPr algn="ctr"/>
          <a:endParaRPr lang="en-US"/>
        </a:p>
      </dgm:t>
    </dgm:pt>
    <dgm:pt modelId="{7E9DEA17-7401-4041-BF14-CA41333AE0AB}">
      <dgm:prSet custT="1"/>
      <dgm:spPr/>
      <dgm:t>
        <a:bodyPr/>
        <a:lstStyle/>
        <a:p>
          <a:pPr algn="ctr"/>
          <a:r>
            <a:rPr lang="en-US" sz="1400" b="1" dirty="0" smtClean="0"/>
            <a:t>Circulars</a:t>
          </a:r>
        </a:p>
      </dgm:t>
    </dgm:pt>
    <dgm:pt modelId="{5254A9F5-DA94-4BF5-B304-344FCA540745}" type="parTrans" cxnId="{B343F0B2-48AE-48E5-AB24-88D2A1E6A67C}">
      <dgm:prSet/>
      <dgm:spPr/>
      <dgm:t>
        <a:bodyPr/>
        <a:lstStyle/>
        <a:p>
          <a:pPr algn="ctr"/>
          <a:endParaRPr lang="en-US"/>
        </a:p>
      </dgm:t>
    </dgm:pt>
    <dgm:pt modelId="{8BF23540-9D48-4D0C-819D-5FE3D0986F0F}" type="sibTrans" cxnId="{B343F0B2-48AE-48E5-AB24-88D2A1E6A67C}">
      <dgm:prSet/>
      <dgm:spPr/>
      <dgm:t>
        <a:bodyPr/>
        <a:lstStyle/>
        <a:p>
          <a:pPr algn="ctr"/>
          <a:endParaRPr lang="en-US"/>
        </a:p>
      </dgm:t>
    </dgm:pt>
    <dgm:pt modelId="{76DE2B86-B4E1-4A86-AD62-13B4073744B2}">
      <dgm:prSet custT="1"/>
      <dgm:spPr/>
      <dgm:t>
        <a:bodyPr/>
        <a:lstStyle/>
        <a:p>
          <a:pPr algn="ctr"/>
          <a:r>
            <a:rPr lang="en-US" sz="1400" b="1" dirty="0" smtClean="0"/>
            <a:t>Case Laws</a:t>
          </a:r>
        </a:p>
      </dgm:t>
    </dgm:pt>
    <dgm:pt modelId="{8028DDBC-5093-400C-A963-A2EBF53EF4DE}" type="parTrans" cxnId="{7B1D303D-8C4B-4A8E-96C2-207022C77C1B}">
      <dgm:prSet/>
      <dgm:spPr/>
      <dgm:t>
        <a:bodyPr/>
        <a:lstStyle/>
        <a:p>
          <a:pPr algn="ctr"/>
          <a:endParaRPr lang="en-US"/>
        </a:p>
      </dgm:t>
    </dgm:pt>
    <dgm:pt modelId="{74526A15-2D38-4608-AC4B-9B3D3CE96F3C}" type="sibTrans" cxnId="{7B1D303D-8C4B-4A8E-96C2-207022C77C1B}">
      <dgm:prSet/>
      <dgm:spPr/>
      <dgm:t>
        <a:bodyPr/>
        <a:lstStyle/>
        <a:p>
          <a:pPr algn="ctr"/>
          <a:endParaRPr lang="en-US"/>
        </a:p>
      </dgm:t>
    </dgm:pt>
    <dgm:pt modelId="{B1001297-C6B0-4AC4-B6BB-0ED3B65979A0}">
      <dgm:prSet custT="1"/>
      <dgm:spPr/>
      <dgm:t>
        <a:bodyPr/>
        <a:lstStyle/>
        <a:p>
          <a:pPr algn="ctr"/>
          <a:r>
            <a:rPr lang="en-US" sz="1400" b="1" dirty="0" smtClean="0"/>
            <a:t>Trade Notice</a:t>
          </a:r>
          <a:endParaRPr lang="en-US" sz="1400" b="1" dirty="0"/>
        </a:p>
      </dgm:t>
    </dgm:pt>
    <dgm:pt modelId="{8FB526A5-71C8-4888-8044-1B8112AA69BD}" type="parTrans" cxnId="{4FF84058-E82F-4FC5-8644-5BED1F1FE606}">
      <dgm:prSet/>
      <dgm:spPr/>
      <dgm:t>
        <a:bodyPr/>
        <a:lstStyle/>
        <a:p>
          <a:pPr algn="ctr"/>
          <a:endParaRPr lang="en-US"/>
        </a:p>
      </dgm:t>
    </dgm:pt>
    <dgm:pt modelId="{2B3CBB7D-4846-4A59-BFF5-1FD482A5A7BF}" type="sibTrans" cxnId="{4FF84058-E82F-4FC5-8644-5BED1F1FE606}">
      <dgm:prSet/>
      <dgm:spPr/>
      <dgm:t>
        <a:bodyPr/>
        <a:lstStyle/>
        <a:p>
          <a:pPr algn="ctr"/>
          <a:endParaRPr lang="en-US"/>
        </a:p>
      </dgm:t>
    </dgm:pt>
    <dgm:pt modelId="{9FBCA4FF-B2F1-48AC-8B91-05A181C1F1D3}" type="pres">
      <dgm:prSet presAssocID="{9208BE4E-8198-4DA0-8055-03D65C683ED6}" presName="Name0" presStyleCnt="0">
        <dgm:presLayoutVars>
          <dgm:chMax val="1"/>
          <dgm:dir/>
          <dgm:animLvl val="ctr"/>
          <dgm:resizeHandles val="exact"/>
        </dgm:presLayoutVars>
      </dgm:prSet>
      <dgm:spPr/>
      <dgm:t>
        <a:bodyPr/>
        <a:lstStyle/>
        <a:p>
          <a:endParaRPr lang="en-US"/>
        </a:p>
      </dgm:t>
    </dgm:pt>
    <dgm:pt modelId="{77E34F63-FF62-46BB-B21A-6974EC6F8989}" type="pres">
      <dgm:prSet presAssocID="{4D55802C-F1EF-4235-8E50-70FB67015600}" presName="centerShape" presStyleLbl="node0" presStyleIdx="0" presStyleCnt="1" custScaleX="127138" custScaleY="111806"/>
      <dgm:spPr/>
      <dgm:t>
        <a:bodyPr/>
        <a:lstStyle/>
        <a:p>
          <a:endParaRPr lang="en-US"/>
        </a:p>
      </dgm:t>
    </dgm:pt>
    <dgm:pt modelId="{AA51280C-CAA1-4CD6-94B8-90FD58200575}" type="pres">
      <dgm:prSet presAssocID="{0344A156-FDBE-4A65-9462-2284DD618EC5}" presName="parTrans" presStyleLbl="sibTrans2D1" presStyleIdx="0" presStyleCnt="6" custScaleX="127138" custScaleY="111806"/>
      <dgm:spPr/>
      <dgm:t>
        <a:bodyPr/>
        <a:lstStyle/>
        <a:p>
          <a:endParaRPr lang="en-US"/>
        </a:p>
      </dgm:t>
    </dgm:pt>
    <dgm:pt modelId="{C804CE06-AECB-4637-B61F-BBBA3E61F7A2}" type="pres">
      <dgm:prSet presAssocID="{0344A156-FDBE-4A65-9462-2284DD618EC5}" presName="connectorText" presStyleLbl="sibTrans2D1" presStyleIdx="0" presStyleCnt="6"/>
      <dgm:spPr/>
      <dgm:t>
        <a:bodyPr/>
        <a:lstStyle/>
        <a:p>
          <a:endParaRPr lang="en-US"/>
        </a:p>
      </dgm:t>
    </dgm:pt>
    <dgm:pt modelId="{E9949987-3DA7-47C1-9737-825342D80A03}" type="pres">
      <dgm:prSet presAssocID="{581A6F20-9259-4CB8-9DC4-B38CD66E7DD7}" presName="node" presStyleLbl="node1" presStyleIdx="0" presStyleCnt="6" custScaleX="127138" custScaleY="111806">
        <dgm:presLayoutVars>
          <dgm:bulletEnabled val="1"/>
        </dgm:presLayoutVars>
      </dgm:prSet>
      <dgm:spPr/>
      <dgm:t>
        <a:bodyPr/>
        <a:lstStyle/>
        <a:p>
          <a:endParaRPr lang="en-US"/>
        </a:p>
      </dgm:t>
    </dgm:pt>
    <dgm:pt modelId="{B0A9DBD8-04B0-4993-8F4C-C08A2135F8DD}" type="pres">
      <dgm:prSet presAssocID="{355326FC-90E3-4EAF-B558-073CB5C2B30A}" presName="parTrans" presStyleLbl="sibTrans2D1" presStyleIdx="1" presStyleCnt="6" custScaleX="127138" custScaleY="111806"/>
      <dgm:spPr/>
      <dgm:t>
        <a:bodyPr/>
        <a:lstStyle/>
        <a:p>
          <a:endParaRPr lang="en-US"/>
        </a:p>
      </dgm:t>
    </dgm:pt>
    <dgm:pt modelId="{3DC41988-0C27-4498-B766-9C207C45A37C}" type="pres">
      <dgm:prSet presAssocID="{355326FC-90E3-4EAF-B558-073CB5C2B30A}" presName="connectorText" presStyleLbl="sibTrans2D1" presStyleIdx="1" presStyleCnt="6"/>
      <dgm:spPr/>
      <dgm:t>
        <a:bodyPr/>
        <a:lstStyle/>
        <a:p>
          <a:endParaRPr lang="en-US"/>
        </a:p>
      </dgm:t>
    </dgm:pt>
    <dgm:pt modelId="{51C88628-011A-4478-BFD8-DF6A50E9007C}" type="pres">
      <dgm:prSet presAssocID="{0E00E206-8837-4B14-AC2E-6E101F35163B}" presName="node" presStyleLbl="node1" presStyleIdx="1" presStyleCnt="6" custScaleX="127138" custScaleY="111806">
        <dgm:presLayoutVars>
          <dgm:bulletEnabled val="1"/>
        </dgm:presLayoutVars>
      </dgm:prSet>
      <dgm:spPr/>
      <dgm:t>
        <a:bodyPr/>
        <a:lstStyle/>
        <a:p>
          <a:endParaRPr lang="en-US"/>
        </a:p>
      </dgm:t>
    </dgm:pt>
    <dgm:pt modelId="{83A8BB3A-0577-406C-BB6C-1E9E14A9F733}" type="pres">
      <dgm:prSet presAssocID="{B4E465D9-59DD-49A8-A0AD-A7A8E93D8197}" presName="parTrans" presStyleLbl="sibTrans2D1" presStyleIdx="2" presStyleCnt="6" custScaleX="127138" custScaleY="111806"/>
      <dgm:spPr/>
      <dgm:t>
        <a:bodyPr/>
        <a:lstStyle/>
        <a:p>
          <a:endParaRPr lang="en-US"/>
        </a:p>
      </dgm:t>
    </dgm:pt>
    <dgm:pt modelId="{48C87723-29A8-4B99-86F3-80C76E20F5B0}" type="pres">
      <dgm:prSet presAssocID="{B4E465D9-59DD-49A8-A0AD-A7A8E93D8197}" presName="connectorText" presStyleLbl="sibTrans2D1" presStyleIdx="2" presStyleCnt="6"/>
      <dgm:spPr/>
      <dgm:t>
        <a:bodyPr/>
        <a:lstStyle/>
        <a:p>
          <a:endParaRPr lang="en-US"/>
        </a:p>
      </dgm:t>
    </dgm:pt>
    <dgm:pt modelId="{26BAE82E-18CF-4CD9-98B6-1027E022C6DE}" type="pres">
      <dgm:prSet presAssocID="{025AD71B-E7C9-45BB-8784-2466572EB8A3}" presName="node" presStyleLbl="node1" presStyleIdx="2" presStyleCnt="6" custScaleX="127138" custScaleY="111806">
        <dgm:presLayoutVars>
          <dgm:bulletEnabled val="1"/>
        </dgm:presLayoutVars>
      </dgm:prSet>
      <dgm:spPr/>
      <dgm:t>
        <a:bodyPr/>
        <a:lstStyle/>
        <a:p>
          <a:endParaRPr lang="en-US"/>
        </a:p>
      </dgm:t>
    </dgm:pt>
    <dgm:pt modelId="{C1F171E8-4FC3-4352-A3D9-022D048E130D}" type="pres">
      <dgm:prSet presAssocID="{5254A9F5-DA94-4BF5-B304-344FCA540745}" presName="parTrans" presStyleLbl="sibTrans2D1" presStyleIdx="3" presStyleCnt="6"/>
      <dgm:spPr/>
      <dgm:t>
        <a:bodyPr/>
        <a:lstStyle/>
        <a:p>
          <a:endParaRPr lang="en-US"/>
        </a:p>
      </dgm:t>
    </dgm:pt>
    <dgm:pt modelId="{9621B629-F14C-461C-8B69-C3245346FDAF}" type="pres">
      <dgm:prSet presAssocID="{5254A9F5-DA94-4BF5-B304-344FCA540745}" presName="connectorText" presStyleLbl="sibTrans2D1" presStyleIdx="3" presStyleCnt="6"/>
      <dgm:spPr/>
      <dgm:t>
        <a:bodyPr/>
        <a:lstStyle/>
        <a:p>
          <a:endParaRPr lang="en-US"/>
        </a:p>
      </dgm:t>
    </dgm:pt>
    <dgm:pt modelId="{304B2A38-D019-4E30-9CFB-7054CAFEE26D}" type="pres">
      <dgm:prSet presAssocID="{7E9DEA17-7401-4041-BF14-CA41333AE0AB}" presName="node" presStyleLbl="node1" presStyleIdx="3" presStyleCnt="6" custScaleX="127138" custScaleY="111806" custRadScaleRad="87722" custRadScaleInc="5357">
        <dgm:presLayoutVars>
          <dgm:bulletEnabled val="1"/>
        </dgm:presLayoutVars>
      </dgm:prSet>
      <dgm:spPr/>
      <dgm:t>
        <a:bodyPr/>
        <a:lstStyle/>
        <a:p>
          <a:endParaRPr lang="en-US"/>
        </a:p>
      </dgm:t>
    </dgm:pt>
    <dgm:pt modelId="{5412F1DF-087C-420F-9C1F-0642EAC05D9F}" type="pres">
      <dgm:prSet presAssocID="{8028DDBC-5093-400C-A963-A2EBF53EF4DE}" presName="parTrans" presStyleLbl="sibTrans2D1" presStyleIdx="4" presStyleCnt="6" custScaleX="127138" custScaleY="111806"/>
      <dgm:spPr/>
      <dgm:t>
        <a:bodyPr/>
        <a:lstStyle/>
        <a:p>
          <a:endParaRPr lang="en-US"/>
        </a:p>
      </dgm:t>
    </dgm:pt>
    <dgm:pt modelId="{0BB73728-5D9C-475B-A76F-1CFE46648247}" type="pres">
      <dgm:prSet presAssocID="{8028DDBC-5093-400C-A963-A2EBF53EF4DE}" presName="connectorText" presStyleLbl="sibTrans2D1" presStyleIdx="4" presStyleCnt="6"/>
      <dgm:spPr/>
      <dgm:t>
        <a:bodyPr/>
        <a:lstStyle/>
        <a:p>
          <a:endParaRPr lang="en-US"/>
        </a:p>
      </dgm:t>
    </dgm:pt>
    <dgm:pt modelId="{16E95E17-B347-42B2-BDBD-E29413F17C37}" type="pres">
      <dgm:prSet presAssocID="{76DE2B86-B4E1-4A86-AD62-13B4073744B2}" presName="node" presStyleLbl="node1" presStyleIdx="4" presStyleCnt="6" custScaleX="127138" custScaleY="111806">
        <dgm:presLayoutVars>
          <dgm:bulletEnabled val="1"/>
        </dgm:presLayoutVars>
      </dgm:prSet>
      <dgm:spPr/>
      <dgm:t>
        <a:bodyPr/>
        <a:lstStyle/>
        <a:p>
          <a:endParaRPr lang="en-US"/>
        </a:p>
      </dgm:t>
    </dgm:pt>
    <dgm:pt modelId="{D0B79AAC-79DB-4290-9AB8-8644A9317871}" type="pres">
      <dgm:prSet presAssocID="{8FB526A5-71C8-4888-8044-1B8112AA69BD}" presName="parTrans" presStyleLbl="sibTrans2D1" presStyleIdx="5" presStyleCnt="6" custScaleX="127138" custScaleY="111806"/>
      <dgm:spPr/>
      <dgm:t>
        <a:bodyPr/>
        <a:lstStyle/>
        <a:p>
          <a:endParaRPr lang="en-US"/>
        </a:p>
      </dgm:t>
    </dgm:pt>
    <dgm:pt modelId="{37A8F0FA-552B-4ACB-B891-C06A6F9F8FE4}" type="pres">
      <dgm:prSet presAssocID="{8FB526A5-71C8-4888-8044-1B8112AA69BD}" presName="connectorText" presStyleLbl="sibTrans2D1" presStyleIdx="5" presStyleCnt="6"/>
      <dgm:spPr/>
      <dgm:t>
        <a:bodyPr/>
        <a:lstStyle/>
        <a:p>
          <a:endParaRPr lang="en-US"/>
        </a:p>
      </dgm:t>
    </dgm:pt>
    <dgm:pt modelId="{AD0A3789-5849-4040-83A0-B02B2584E108}" type="pres">
      <dgm:prSet presAssocID="{B1001297-C6B0-4AC4-B6BB-0ED3B65979A0}" presName="node" presStyleLbl="node1" presStyleIdx="5" presStyleCnt="6" custScaleX="127138" custScaleY="111806">
        <dgm:presLayoutVars>
          <dgm:bulletEnabled val="1"/>
        </dgm:presLayoutVars>
      </dgm:prSet>
      <dgm:spPr/>
      <dgm:t>
        <a:bodyPr/>
        <a:lstStyle/>
        <a:p>
          <a:endParaRPr lang="en-US"/>
        </a:p>
      </dgm:t>
    </dgm:pt>
  </dgm:ptLst>
  <dgm:cxnLst>
    <dgm:cxn modelId="{06C37ED4-6FCB-5544-BB4F-6DAD4F925F14}" type="presOf" srcId="{B1001297-C6B0-4AC4-B6BB-0ED3B65979A0}" destId="{AD0A3789-5849-4040-83A0-B02B2584E108}" srcOrd="0" destOrd="0" presId="urn:microsoft.com/office/officeart/2005/8/layout/radial5"/>
    <dgm:cxn modelId="{6C577DC9-B8B4-B84B-B8D7-465EB62CE943}" type="presOf" srcId="{8028DDBC-5093-400C-A963-A2EBF53EF4DE}" destId="{5412F1DF-087C-420F-9C1F-0642EAC05D9F}" srcOrd="0" destOrd="0" presId="urn:microsoft.com/office/officeart/2005/8/layout/radial5"/>
    <dgm:cxn modelId="{7B1D303D-8C4B-4A8E-96C2-207022C77C1B}" srcId="{4D55802C-F1EF-4235-8E50-70FB67015600}" destId="{76DE2B86-B4E1-4A86-AD62-13B4073744B2}" srcOrd="4" destOrd="0" parTransId="{8028DDBC-5093-400C-A963-A2EBF53EF4DE}" sibTransId="{74526A15-2D38-4608-AC4B-9B3D3CE96F3C}"/>
    <dgm:cxn modelId="{049BF7F4-F0B4-B241-923D-1AD663FC91CB}" type="presOf" srcId="{5254A9F5-DA94-4BF5-B304-344FCA540745}" destId="{C1F171E8-4FC3-4352-A3D9-022D048E130D}" srcOrd="0" destOrd="0" presId="urn:microsoft.com/office/officeart/2005/8/layout/radial5"/>
    <dgm:cxn modelId="{C8D91E3B-393B-F44B-99B3-E8CD9114F5A2}" type="presOf" srcId="{5254A9F5-DA94-4BF5-B304-344FCA540745}" destId="{9621B629-F14C-461C-8B69-C3245346FDAF}" srcOrd="1" destOrd="0" presId="urn:microsoft.com/office/officeart/2005/8/layout/radial5"/>
    <dgm:cxn modelId="{3B57EAE0-85B1-DE45-83EB-D25E9B5B9A9D}" type="presOf" srcId="{76DE2B86-B4E1-4A86-AD62-13B4073744B2}" destId="{16E95E17-B347-42B2-BDBD-E29413F17C37}" srcOrd="0" destOrd="0" presId="urn:microsoft.com/office/officeart/2005/8/layout/radial5"/>
    <dgm:cxn modelId="{43734E91-6BE7-E940-9176-52A8E9ABE3FD}" type="presOf" srcId="{8FB526A5-71C8-4888-8044-1B8112AA69BD}" destId="{D0B79AAC-79DB-4290-9AB8-8644A9317871}" srcOrd="0" destOrd="0" presId="urn:microsoft.com/office/officeart/2005/8/layout/radial5"/>
    <dgm:cxn modelId="{90CACA58-B879-43FD-A4AD-E8F5F12AAB24}" srcId="{4D55802C-F1EF-4235-8E50-70FB67015600}" destId="{025AD71B-E7C9-45BB-8784-2466572EB8A3}" srcOrd="2" destOrd="0" parTransId="{B4E465D9-59DD-49A8-A0AD-A7A8E93D8197}" sibTransId="{161C4FA8-D5E5-43E6-A208-60AB6DE943CF}"/>
    <dgm:cxn modelId="{D1CDDDBB-5769-6848-89AF-E8B0D0F6DC7F}" type="presOf" srcId="{025AD71B-E7C9-45BB-8784-2466572EB8A3}" destId="{26BAE82E-18CF-4CD9-98B6-1027E022C6DE}" srcOrd="0" destOrd="0" presId="urn:microsoft.com/office/officeart/2005/8/layout/radial5"/>
    <dgm:cxn modelId="{7FDB609A-BF6C-494D-83AA-177FE2C978E6}" type="presOf" srcId="{355326FC-90E3-4EAF-B558-073CB5C2B30A}" destId="{B0A9DBD8-04B0-4993-8F4C-C08A2135F8DD}" srcOrd="0" destOrd="0" presId="urn:microsoft.com/office/officeart/2005/8/layout/radial5"/>
    <dgm:cxn modelId="{280B8C71-3326-7B46-B0C0-A886553657CD}" type="presOf" srcId="{7E9DEA17-7401-4041-BF14-CA41333AE0AB}" destId="{304B2A38-D019-4E30-9CFB-7054CAFEE26D}" srcOrd="0" destOrd="0" presId="urn:microsoft.com/office/officeart/2005/8/layout/radial5"/>
    <dgm:cxn modelId="{5D249AAF-E971-4947-A26B-9CAF6AF35522}" type="presOf" srcId="{0E00E206-8837-4B14-AC2E-6E101F35163B}" destId="{51C88628-011A-4478-BFD8-DF6A50E9007C}" srcOrd="0" destOrd="0" presId="urn:microsoft.com/office/officeart/2005/8/layout/radial5"/>
    <dgm:cxn modelId="{6E05FB33-3B5B-4B8D-B026-C137F489FFD5}" srcId="{4D55802C-F1EF-4235-8E50-70FB67015600}" destId="{581A6F20-9259-4CB8-9DC4-B38CD66E7DD7}" srcOrd="0" destOrd="0" parTransId="{0344A156-FDBE-4A65-9462-2284DD618EC5}" sibTransId="{507C1862-601C-470E-93C8-124666FDC21E}"/>
    <dgm:cxn modelId="{B343F0B2-48AE-48E5-AB24-88D2A1E6A67C}" srcId="{4D55802C-F1EF-4235-8E50-70FB67015600}" destId="{7E9DEA17-7401-4041-BF14-CA41333AE0AB}" srcOrd="3" destOrd="0" parTransId="{5254A9F5-DA94-4BF5-B304-344FCA540745}" sibTransId="{8BF23540-9D48-4D0C-819D-5FE3D0986F0F}"/>
    <dgm:cxn modelId="{0B2F0B9C-B912-3B46-A79C-7879DE2296CB}" type="presOf" srcId="{0344A156-FDBE-4A65-9462-2284DD618EC5}" destId="{AA51280C-CAA1-4CD6-94B8-90FD58200575}" srcOrd="0" destOrd="0" presId="urn:microsoft.com/office/officeart/2005/8/layout/radial5"/>
    <dgm:cxn modelId="{47076541-6755-3446-8D07-FE0508164C1A}" type="presOf" srcId="{8FB526A5-71C8-4888-8044-1B8112AA69BD}" destId="{37A8F0FA-552B-4ACB-B891-C06A6F9F8FE4}" srcOrd="1" destOrd="0" presId="urn:microsoft.com/office/officeart/2005/8/layout/radial5"/>
    <dgm:cxn modelId="{33D0DBBF-AA0C-4B41-8784-0B03A02DD6A9}" type="presOf" srcId="{355326FC-90E3-4EAF-B558-073CB5C2B30A}" destId="{3DC41988-0C27-4498-B766-9C207C45A37C}" srcOrd="1" destOrd="0" presId="urn:microsoft.com/office/officeart/2005/8/layout/radial5"/>
    <dgm:cxn modelId="{D2003BCD-907B-9346-B8FD-E60986E3FC92}" type="presOf" srcId="{B4E465D9-59DD-49A8-A0AD-A7A8E93D8197}" destId="{83A8BB3A-0577-406C-BB6C-1E9E14A9F733}" srcOrd="0" destOrd="0" presId="urn:microsoft.com/office/officeart/2005/8/layout/radial5"/>
    <dgm:cxn modelId="{47A7A118-FF39-8148-8CF6-517D40F8A6BB}" type="presOf" srcId="{8028DDBC-5093-400C-A963-A2EBF53EF4DE}" destId="{0BB73728-5D9C-475B-A76F-1CFE46648247}" srcOrd="1" destOrd="0" presId="urn:microsoft.com/office/officeart/2005/8/layout/radial5"/>
    <dgm:cxn modelId="{D8AEEC9D-21D3-E74D-A281-AB033AB7809F}" type="presOf" srcId="{0344A156-FDBE-4A65-9462-2284DD618EC5}" destId="{C804CE06-AECB-4637-B61F-BBBA3E61F7A2}" srcOrd="1" destOrd="0" presId="urn:microsoft.com/office/officeart/2005/8/layout/radial5"/>
    <dgm:cxn modelId="{111371D8-F7DA-C746-9B0C-F204BA3B9E37}" type="presOf" srcId="{581A6F20-9259-4CB8-9DC4-B38CD66E7DD7}" destId="{E9949987-3DA7-47C1-9737-825342D80A03}" srcOrd="0" destOrd="0" presId="urn:microsoft.com/office/officeart/2005/8/layout/radial5"/>
    <dgm:cxn modelId="{4FF84058-E82F-4FC5-8644-5BED1F1FE606}" srcId="{4D55802C-F1EF-4235-8E50-70FB67015600}" destId="{B1001297-C6B0-4AC4-B6BB-0ED3B65979A0}" srcOrd="5" destOrd="0" parTransId="{8FB526A5-71C8-4888-8044-1B8112AA69BD}" sibTransId="{2B3CBB7D-4846-4A59-BFF5-1FD482A5A7BF}"/>
    <dgm:cxn modelId="{F664523A-616B-3C48-BC19-B1356AA5187B}" type="presOf" srcId="{4D55802C-F1EF-4235-8E50-70FB67015600}" destId="{77E34F63-FF62-46BB-B21A-6974EC6F8989}" srcOrd="0" destOrd="0" presId="urn:microsoft.com/office/officeart/2005/8/layout/radial5"/>
    <dgm:cxn modelId="{6DA4F8F4-8325-2E4E-9D71-70ABBBAD33DB}" type="presOf" srcId="{B4E465D9-59DD-49A8-A0AD-A7A8E93D8197}" destId="{48C87723-29A8-4B99-86F3-80C76E20F5B0}" srcOrd="1" destOrd="0" presId="urn:microsoft.com/office/officeart/2005/8/layout/radial5"/>
    <dgm:cxn modelId="{CE4CCCA0-1039-43D6-8A2D-10AD8BA1CA7C}" srcId="{4D55802C-F1EF-4235-8E50-70FB67015600}" destId="{0E00E206-8837-4B14-AC2E-6E101F35163B}" srcOrd="1" destOrd="0" parTransId="{355326FC-90E3-4EAF-B558-073CB5C2B30A}" sibTransId="{102DF667-EB36-47C9-9D26-26A5389C1543}"/>
    <dgm:cxn modelId="{6139AFC7-E3A1-874B-A24A-D7962844519A}" type="presOf" srcId="{9208BE4E-8198-4DA0-8055-03D65C683ED6}" destId="{9FBCA4FF-B2F1-48AC-8B91-05A181C1F1D3}" srcOrd="0" destOrd="0" presId="urn:microsoft.com/office/officeart/2005/8/layout/radial5"/>
    <dgm:cxn modelId="{F916CC29-6E31-45A1-8098-F2D6B439B0CA}" srcId="{9208BE4E-8198-4DA0-8055-03D65C683ED6}" destId="{4D55802C-F1EF-4235-8E50-70FB67015600}" srcOrd="0" destOrd="0" parTransId="{58997D56-840A-4C86-8BC8-35A1806A4C2C}" sibTransId="{C37C23BE-612F-4687-B848-8784D4FFB209}"/>
    <dgm:cxn modelId="{2242B4C6-2459-054C-B9F7-87F4C09A10D9}" type="presParOf" srcId="{9FBCA4FF-B2F1-48AC-8B91-05A181C1F1D3}" destId="{77E34F63-FF62-46BB-B21A-6974EC6F8989}" srcOrd="0" destOrd="0" presId="urn:microsoft.com/office/officeart/2005/8/layout/radial5"/>
    <dgm:cxn modelId="{5A07EFE6-3D4E-254A-B66C-439B405E619C}" type="presParOf" srcId="{9FBCA4FF-B2F1-48AC-8B91-05A181C1F1D3}" destId="{AA51280C-CAA1-4CD6-94B8-90FD58200575}" srcOrd="1" destOrd="0" presId="urn:microsoft.com/office/officeart/2005/8/layout/radial5"/>
    <dgm:cxn modelId="{6DAC11E9-B618-154F-8993-F3CE45F71F8A}" type="presParOf" srcId="{AA51280C-CAA1-4CD6-94B8-90FD58200575}" destId="{C804CE06-AECB-4637-B61F-BBBA3E61F7A2}" srcOrd="0" destOrd="0" presId="urn:microsoft.com/office/officeart/2005/8/layout/radial5"/>
    <dgm:cxn modelId="{F9FED6CB-741D-A942-931B-FE7730F0A756}" type="presParOf" srcId="{9FBCA4FF-B2F1-48AC-8B91-05A181C1F1D3}" destId="{E9949987-3DA7-47C1-9737-825342D80A03}" srcOrd="2" destOrd="0" presId="urn:microsoft.com/office/officeart/2005/8/layout/radial5"/>
    <dgm:cxn modelId="{43C132F9-E75C-BC49-BE50-B368414289AD}" type="presParOf" srcId="{9FBCA4FF-B2F1-48AC-8B91-05A181C1F1D3}" destId="{B0A9DBD8-04B0-4993-8F4C-C08A2135F8DD}" srcOrd="3" destOrd="0" presId="urn:microsoft.com/office/officeart/2005/8/layout/radial5"/>
    <dgm:cxn modelId="{C38ADB97-15C4-7E47-9C5D-9E548901C2E7}" type="presParOf" srcId="{B0A9DBD8-04B0-4993-8F4C-C08A2135F8DD}" destId="{3DC41988-0C27-4498-B766-9C207C45A37C}" srcOrd="0" destOrd="0" presId="urn:microsoft.com/office/officeart/2005/8/layout/radial5"/>
    <dgm:cxn modelId="{01AA1E33-B8F6-E340-955A-747A2A8490FD}" type="presParOf" srcId="{9FBCA4FF-B2F1-48AC-8B91-05A181C1F1D3}" destId="{51C88628-011A-4478-BFD8-DF6A50E9007C}" srcOrd="4" destOrd="0" presId="urn:microsoft.com/office/officeart/2005/8/layout/radial5"/>
    <dgm:cxn modelId="{9C8CFD79-1988-E949-821F-BE9571E39AC2}" type="presParOf" srcId="{9FBCA4FF-B2F1-48AC-8B91-05A181C1F1D3}" destId="{83A8BB3A-0577-406C-BB6C-1E9E14A9F733}" srcOrd="5" destOrd="0" presId="urn:microsoft.com/office/officeart/2005/8/layout/radial5"/>
    <dgm:cxn modelId="{A192AE90-4956-9743-969D-C3BEA2801839}" type="presParOf" srcId="{83A8BB3A-0577-406C-BB6C-1E9E14A9F733}" destId="{48C87723-29A8-4B99-86F3-80C76E20F5B0}" srcOrd="0" destOrd="0" presId="urn:microsoft.com/office/officeart/2005/8/layout/radial5"/>
    <dgm:cxn modelId="{EFCB40BD-91DE-C54C-B5EC-20BB89BE92D6}" type="presParOf" srcId="{9FBCA4FF-B2F1-48AC-8B91-05A181C1F1D3}" destId="{26BAE82E-18CF-4CD9-98B6-1027E022C6DE}" srcOrd="6" destOrd="0" presId="urn:microsoft.com/office/officeart/2005/8/layout/radial5"/>
    <dgm:cxn modelId="{AEB951D6-CE25-C14C-89BC-435500925122}" type="presParOf" srcId="{9FBCA4FF-B2F1-48AC-8B91-05A181C1F1D3}" destId="{C1F171E8-4FC3-4352-A3D9-022D048E130D}" srcOrd="7" destOrd="0" presId="urn:microsoft.com/office/officeart/2005/8/layout/radial5"/>
    <dgm:cxn modelId="{13C7EC15-E698-6C47-A418-F16B2F1FE37E}" type="presParOf" srcId="{C1F171E8-4FC3-4352-A3D9-022D048E130D}" destId="{9621B629-F14C-461C-8B69-C3245346FDAF}" srcOrd="0" destOrd="0" presId="urn:microsoft.com/office/officeart/2005/8/layout/radial5"/>
    <dgm:cxn modelId="{EC990429-63CC-754C-BD2D-02C12836A15D}" type="presParOf" srcId="{9FBCA4FF-B2F1-48AC-8B91-05A181C1F1D3}" destId="{304B2A38-D019-4E30-9CFB-7054CAFEE26D}" srcOrd="8" destOrd="0" presId="urn:microsoft.com/office/officeart/2005/8/layout/radial5"/>
    <dgm:cxn modelId="{1DF2776C-42C2-244C-906A-BFFC3F7A723E}" type="presParOf" srcId="{9FBCA4FF-B2F1-48AC-8B91-05A181C1F1D3}" destId="{5412F1DF-087C-420F-9C1F-0642EAC05D9F}" srcOrd="9" destOrd="0" presId="urn:microsoft.com/office/officeart/2005/8/layout/radial5"/>
    <dgm:cxn modelId="{49E7DC45-09DA-F94C-AC75-CC52A96384E5}" type="presParOf" srcId="{5412F1DF-087C-420F-9C1F-0642EAC05D9F}" destId="{0BB73728-5D9C-475B-A76F-1CFE46648247}" srcOrd="0" destOrd="0" presId="urn:microsoft.com/office/officeart/2005/8/layout/radial5"/>
    <dgm:cxn modelId="{8B26255F-B6A9-134C-B7AD-B3369741C3B8}" type="presParOf" srcId="{9FBCA4FF-B2F1-48AC-8B91-05A181C1F1D3}" destId="{16E95E17-B347-42B2-BDBD-E29413F17C37}" srcOrd="10" destOrd="0" presId="urn:microsoft.com/office/officeart/2005/8/layout/radial5"/>
    <dgm:cxn modelId="{7A2245D9-367B-754B-A92C-DA9C85F5F695}" type="presParOf" srcId="{9FBCA4FF-B2F1-48AC-8B91-05A181C1F1D3}" destId="{D0B79AAC-79DB-4290-9AB8-8644A9317871}" srcOrd="11" destOrd="0" presId="urn:microsoft.com/office/officeart/2005/8/layout/radial5"/>
    <dgm:cxn modelId="{6854BEBC-185C-C94F-B65F-081CEE671C66}" type="presParOf" srcId="{D0B79AAC-79DB-4290-9AB8-8644A9317871}" destId="{37A8F0FA-552B-4ACB-B891-C06A6F9F8FE4}" srcOrd="0" destOrd="0" presId="urn:microsoft.com/office/officeart/2005/8/layout/radial5"/>
    <dgm:cxn modelId="{889208D6-3AF7-9944-83BD-8FA8B9E1B228}" type="presParOf" srcId="{9FBCA4FF-B2F1-48AC-8B91-05A181C1F1D3}" destId="{AD0A3789-5849-4040-83A0-B02B2584E108}"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34F63-FF62-46BB-B21A-6974EC6F8989}">
      <dsp:nvSpPr>
        <dsp:cNvPr id="0" name=""/>
        <dsp:cNvSpPr/>
      </dsp:nvSpPr>
      <dsp:spPr>
        <a:xfrm>
          <a:off x="3173211" y="1910566"/>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t>Source</a:t>
          </a:r>
          <a:endParaRPr lang="en-US" sz="2400" b="1" kern="1200" dirty="0"/>
        </a:p>
      </dsp:txBody>
      <dsp:txXfrm>
        <a:off x="3437837" y="2143279"/>
        <a:ext cx="1277724" cy="1123640"/>
      </dsp:txXfrm>
    </dsp:sp>
    <dsp:sp modelId="{AA51280C-CAA1-4CD6-94B8-90FD58200575}">
      <dsp:nvSpPr>
        <dsp:cNvPr id="0" name=""/>
        <dsp:cNvSpPr/>
      </dsp:nvSpPr>
      <dsp:spPr>
        <a:xfrm rot="16200000">
          <a:off x="3940832" y="1444840"/>
          <a:ext cx="271734" cy="54028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3981592" y="1593656"/>
        <a:ext cx="190214" cy="324170"/>
      </dsp:txXfrm>
    </dsp:sp>
    <dsp:sp modelId="{E9949987-3DA7-47C1-9737-825342D80A03}">
      <dsp:nvSpPr>
        <dsp:cNvPr id="0" name=""/>
        <dsp:cNvSpPr/>
      </dsp:nvSpPr>
      <dsp:spPr>
        <a:xfrm>
          <a:off x="3173211" y="-81768"/>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Finance Act, 1994</a:t>
          </a:r>
          <a:endParaRPr lang="en-US" sz="1400" b="1" kern="1200" dirty="0"/>
        </a:p>
      </dsp:txBody>
      <dsp:txXfrm>
        <a:off x="3437837" y="150945"/>
        <a:ext cx="1277724" cy="1123640"/>
      </dsp:txXfrm>
    </dsp:sp>
    <dsp:sp modelId="{B0A9DBD8-04B0-4993-8F4C-C08A2135F8DD}">
      <dsp:nvSpPr>
        <dsp:cNvPr id="0" name=""/>
        <dsp:cNvSpPr/>
      </dsp:nvSpPr>
      <dsp:spPr>
        <a:xfrm rot="19800000">
          <a:off x="4852585" y="1938735"/>
          <a:ext cx="167194" cy="54028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4855945" y="2059331"/>
        <a:ext cx="117036" cy="324170"/>
      </dsp:txXfrm>
    </dsp:sp>
    <dsp:sp modelId="{51C88628-011A-4478-BFD8-DF6A50E9007C}">
      <dsp:nvSpPr>
        <dsp:cNvPr id="0" name=""/>
        <dsp:cNvSpPr/>
      </dsp:nvSpPr>
      <dsp:spPr>
        <a:xfrm>
          <a:off x="4898624" y="914399"/>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Rules</a:t>
          </a:r>
        </a:p>
      </dsp:txBody>
      <dsp:txXfrm>
        <a:off x="5163250" y="1147112"/>
        <a:ext cx="1277724" cy="1123640"/>
      </dsp:txXfrm>
    </dsp:sp>
    <dsp:sp modelId="{83A8BB3A-0577-406C-BB6C-1E9E14A9F733}">
      <dsp:nvSpPr>
        <dsp:cNvPr id="0" name=""/>
        <dsp:cNvSpPr/>
      </dsp:nvSpPr>
      <dsp:spPr>
        <a:xfrm rot="1800000">
          <a:off x="4852585" y="2931181"/>
          <a:ext cx="167194" cy="54028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a:off x="4855945" y="3026698"/>
        <a:ext cx="117036" cy="324170"/>
      </dsp:txXfrm>
    </dsp:sp>
    <dsp:sp modelId="{26BAE82E-18CF-4CD9-98B6-1027E022C6DE}">
      <dsp:nvSpPr>
        <dsp:cNvPr id="0" name=""/>
        <dsp:cNvSpPr/>
      </dsp:nvSpPr>
      <dsp:spPr>
        <a:xfrm>
          <a:off x="4898624" y="2906734"/>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Notifications</a:t>
          </a:r>
        </a:p>
      </dsp:txBody>
      <dsp:txXfrm>
        <a:off x="5163250" y="3139447"/>
        <a:ext cx="1277724" cy="1123640"/>
      </dsp:txXfrm>
    </dsp:sp>
    <dsp:sp modelId="{C1F171E8-4FC3-4352-A3D9-022D048E130D}">
      <dsp:nvSpPr>
        <dsp:cNvPr id="0" name=""/>
        <dsp:cNvSpPr/>
      </dsp:nvSpPr>
      <dsp:spPr>
        <a:xfrm rot="5496426">
          <a:off x="4010254" y="3334621"/>
          <a:ext cx="84009" cy="48323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4023209" y="3418670"/>
        <a:ext cx="58806" cy="289940"/>
      </dsp:txXfrm>
    </dsp:sp>
    <dsp:sp modelId="{304B2A38-D019-4E30-9CFB-7054CAFEE26D}">
      <dsp:nvSpPr>
        <dsp:cNvPr id="0" name=""/>
        <dsp:cNvSpPr/>
      </dsp:nvSpPr>
      <dsp:spPr>
        <a:xfrm>
          <a:off x="3124196" y="3657595"/>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Circulars</a:t>
          </a:r>
        </a:p>
      </dsp:txBody>
      <dsp:txXfrm>
        <a:off x="3388822" y="3890308"/>
        <a:ext cx="1277724" cy="1123640"/>
      </dsp:txXfrm>
    </dsp:sp>
    <dsp:sp modelId="{5412F1DF-087C-420F-9C1F-0642EAC05D9F}">
      <dsp:nvSpPr>
        <dsp:cNvPr id="0" name=""/>
        <dsp:cNvSpPr/>
      </dsp:nvSpPr>
      <dsp:spPr>
        <a:xfrm rot="9000000">
          <a:off x="3133619" y="2931181"/>
          <a:ext cx="167194" cy="54028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3180417" y="3026698"/>
        <a:ext cx="117036" cy="324170"/>
      </dsp:txXfrm>
    </dsp:sp>
    <dsp:sp modelId="{16E95E17-B347-42B2-BDBD-E29413F17C37}">
      <dsp:nvSpPr>
        <dsp:cNvPr id="0" name=""/>
        <dsp:cNvSpPr/>
      </dsp:nvSpPr>
      <dsp:spPr>
        <a:xfrm>
          <a:off x="1447799" y="2906734"/>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Case Laws</a:t>
          </a:r>
        </a:p>
      </dsp:txBody>
      <dsp:txXfrm>
        <a:off x="1712425" y="3139447"/>
        <a:ext cx="1277724" cy="1123640"/>
      </dsp:txXfrm>
    </dsp:sp>
    <dsp:sp modelId="{D0B79AAC-79DB-4290-9AB8-8644A9317871}">
      <dsp:nvSpPr>
        <dsp:cNvPr id="0" name=""/>
        <dsp:cNvSpPr/>
      </dsp:nvSpPr>
      <dsp:spPr>
        <a:xfrm rot="12600000">
          <a:off x="3133619" y="1938735"/>
          <a:ext cx="167194" cy="540282"/>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n-US" sz="2300" kern="1200"/>
        </a:p>
      </dsp:txBody>
      <dsp:txXfrm rot="10800000">
        <a:off x="3180417" y="2059331"/>
        <a:ext cx="117036" cy="324170"/>
      </dsp:txXfrm>
    </dsp:sp>
    <dsp:sp modelId="{AD0A3789-5849-4040-83A0-B02B2584E108}">
      <dsp:nvSpPr>
        <dsp:cNvPr id="0" name=""/>
        <dsp:cNvSpPr/>
      </dsp:nvSpPr>
      <dsp:spPr>
        <a:xfrm>
          <a:off x="1447799" y="914399"/>
          <a:ext cx="1806976" cy="15890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Trade Notice</a:t>
          </a:r>
          <a:endParaRPr lang="en-US" sz="1400" b="1" kern="1200" dirty="0"/>
        </a:p>
      </dsp:txBody>
      <dsp:txXfrm>
        <a:off x="1712425" y="1147112"/>
        <a:ext cx="1277724" cy="112364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6D3ED87-29ED-496B-BDA6-3C7BAF6DE1BC}" type="datetimeFigureOut">
              <a:rPr lang="en-US"/>
              <a:pPr>
                <a:defRPr/>
              </a:pPr>
              <a:t>8/9/2015</a:t>
            </a:fld>
            <a:endParaRPr lang="en-US"/>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83163AEB-D184-439A-992F-5DF480D0F4E6}" type="slidenum">
              <a:rPr lang="en-US"/>
              <a:pPr>
                <a:defRPr/>
              </a:pPr>
              <a:t>‹#›</a:t>
            </a:fld>
            <a:endParaRPr lang="en-US"/>
          </a:p>
        </p:txBody>
      </p:sp>
    </p:spTree>
    <p:extLst>
      <p:ext uri="{BB962C8B-B14F-4D97-AF65-F5344CB8AC3E}">
        <p14:creationId xmlns:p14="http://schemas.microsoft.com/office/powerpoint/2010/main" val="1088913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CCF21E40-A0BB-434D-AE0E-621F2D77A453}" type="datetimeFigureOut">
              <a:rPr lang="en-US"/>
              <a:pPr>
                <a:defRPr/>
              </a:pPr>
              <a:t>8/9/2015</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02642B32-FB78-42A9-A7A7-8BF7B2A536CA}" type="slidenum">
              <a:rPr lang="en-US"/>
              <a:pPr>
                <a:defRPr/>
              </a:pPr>
              <a:t>‹#›</a:t>
            </a:fld>
            <a:endParaRPr lang="en-US"/>
          </a:p>
        </p:txBody>
      </p:sp>
    </p:spTree>
    <p:extLst>
      <p:ext uri="{BB962C8B-B14F-4D97-AF65-F5344CB8AC3E}">
        <p14:creationId xmlns:p14="http://schemas.microsoft.com/office/powerpoint/2010/main" val="22899569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3</a:t>
            </a:fld>
            <a:endParaRPr lang="en-US"/>
          </a:p>
        </p:txBody>
      </p:sp>
    </p:spTree>
    <p:extLst>
      <p:ext uri="{BB962C8B-B14F-4D97-AF65-F5344CB8AC3E}">
        <p14:creationId xmlns:p14="http://schemas.microsoft.com/office/powerpoint/2010/main" val="115030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13</a:t>
            </a:fld>
            <a:endParaRPr lang="en-US"/>
          </a:p>
        </p:txBody>
      </p:sp>
    </p:spTree>
    <p:extLst>
      <p:ext uri="{BB962C8B-B14F-4D97-AF65-F5344CB8AC3E}">
        <p14:creationId xmlns:p14="http://schemas.microsoft.com/office/powerpoint/2010/main" val="1040169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sz="3500" dirty="0"/>
          </a:p>
        </p:txBody>
      </p:sp>
      <p:sp>
        <p:nvSpPr>
          <p:cNvPr id="4" name="Slide Number Placeholder 3"/>
          <p:cNvSpPr>
            <a:spLocks noGrp="1"/>
          </p:cNvSpPr>
          <p:nvPr>
            <p:ph type="sldNum" sz="quarter" idx="10"/>
          </p:nvPr>
        </p:nvSpPr>
        <p:spPr/>
        <p:txBody>
          <a:bodyPr/>
          <a:lstStyle/>
          <a:p>
            <a:pPr>
              <a:defRPr/>
            </a:pPr>
            <a:fld id="{02642B32-FB78-42A9-A7A7-8BF7B2A536CA}" type="slidenum">
              <a:rPr lang="en-US" smtClean="0"/>
              <a:pPr>
                <a:defRPr/>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4</a:t>
            </a:fld>
            <a:endParaRPr lang="en-US"/>
          </a:p>
        </p:txBody>
      </p:sp>
    </p:spTree>
    <p:extLst>
      <p:ext uri="{BB962C8B-B14F-4D97-AF65-F5344CB8AC3E}">
        <p14:creationId xmlns:p14="http://schemas.microsoft.com/office/powerpoint/2010/main" val="50566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5</a:t>
            </a:fld>
            <a:endParaRPr lang="en-US"/>
          </a:p>
        </p:txBody>
      </p:sp>
    </p:spTree>
    <p:extLst>
      <p:ext uri="{BB962C8B-B14F-4D97-AF65-F5344CB8AC3E}">
        <p14:creationId xmlns:p14="http://schemas.microsoft.com/office/powerpoint/2010/main" val="1225895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6</a:t>
            </a:fld>
            <a:endParaRPr lang="en-US"/>
          </a:p>
        </p:txBody>
      </p:sp>
    </p:spTree>
    <p:extLst>
      <p:ext uri="{BB962C8B-B14F-4D97-AF65-F5344CB8AC3E}">
        <p14:creationId xmlns:p14="http://schemas.microsoft.com/office/powerpoint/2010/main" val="3926146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7</a:t>
            </a:fld>
            <a:endParaRPr lang="en-US"/>
          </a:p>
        </p:txBody>
      </p:sp>
    </p:spTree>
    <p:extLst>
      <p:ext uri="{BB962C8B-B14F-4D97-AF65-F5344CB8AC3E}">
        <p14:creationId xmlns:p14="http://schemas.microsoft.com/office/powerpoint/2010/main" val="863413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8</a:t>
            </a:fld>
            <a:endParaRPr lang="en-US"/>
          </a:p>
        </p:txBody>
      </p:sp>
    </p:spTree>
    <p:extLst>
      <p:ext uri="{BB962C8B-B14F-4D97-AF65-F5344CB8AC3E}">
        <p14:creationId xmlns:p14="http://schemas.microsoft.com/office/powerpoint/2010/main" val="1204643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9</a:t>
            </a:fld>
            <a:endParaRPr lang="en-US"/>
          </a:p>
        </p:txBody>
      </p:sp>
    </p:spTree>
    <p:extLst>
      <p:ext uri="{BB962C8B-B14F-4D97-AF65-F5344CB8AC3E}">
        <p14:creationId xmlns:p14="http://schemas.microsoft.com/office/powerpoint/2010/main" val="780671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11</a:t>
            </a:fld>
            <a:endParaRPr lang="en-US"/>
          </a:p>
        </p:txBody>
      </p:sp>
    </p:spTree>
    <p:extLst>
      <p:ext uri="{BB962C8B-B14F-4D97-AF65-F5344CB8AC3E}">
        <p14:creationId xmlns:p14="http://schemas.microsoft.com/office/powerpoint/2010/main" val="191864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45271F4E-DE6F-4AF2-AA53-071E935C99BC}" type="slidenum">
              <a:rPr lang="en-US" smtClean="0"/>
              <a:pPr/>
              <a:t>12</a:t>
            </a:fld>
            <a:endParaRPr lang="en-US"/>
          </a:p>
        </p:txBody>
      </p:sp>
    </p:spTree>
    <p:extLst>
      <p:ext uri="{BB962C8B-B14F-4D97-AF65-F5344CB8AC3E}">
        <p14:creationId xmlns:p14="http://schemas.microsoft.com/office/powerpoint/2010/main" val="3570470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48995DA-7E26-479B-B305-122FB3EB17D5}" type="datetimeFigureOut">
              <a:rPr lang="en-US"/>
              <a:pPr>
                <a:defRPr/>
              </a:pPr>
              <a:t>8/9/2015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99B5D65-0208-4B56-BDF1-C78B243BEA9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46D81DC-6330-47D4-B8DD-F98DD304D331}" type="datetimeFigureOut">
              <a:rPr lang="en-US"/>
              <a:pPr>
                <a:defRPr/>
              </a:pPr>
              <a:t>8/9/2015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8C2BB4-9443-4DA4-8290-64B0FE3A6B3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AF5E9DD-ACB0-43B6-9D28-1F37CD5C0ABF}" type="datetimeFigureOut">
              <a:rPr lang="en-US"/>
              <a:pPr>
                <a:defRPr/>
              </a:pPr>
              <a:t>8/9/2015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DC170D-FE83-45CD-9E41-32A1EB40374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82938F3-CAE4-4AF3-8287-62E4813DA509}" type="datetimeFigureOut">
              <a:rPr lang="en-US"/>
              <a:pPr>
                <a:defRPr/>
              </a:pPr>
              <a:t>8/9/2015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F28326-C0AC-4E3F-A7F2-39E492DF304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2F6DCF4-D8BD-4892-B5C5-FBCA04B41515}" type="datetimeFigureOut">
              <a:rPr lang="en-US"/>
              <a:pPr>
                <a:defRPr/>
              </a:pPr>
              <a:t>8/9/2015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0B44FC-C845-4517-A616-7B0F58867A6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87DAF2B-F3BB-47E9-9C97-925BD0540C5B}" type="datetimeFigureOut">
              <a:rPr lang="en-US"/>
              <a:pPr>
                <a:defRPr/>
              </a:pPr>
              <a:t>8/9/2015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B689EF-CDF6-4039-94FE-BF667C5A81C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1392083-CCAF-4CD2-9556-0C942F1495AC}" type="datetimeFigureOut">
              <a:rPr lang="en-US"/>
              <a:pPr>
                <a:defRPr/>
              </a:pPr>
              <a:t>8/9/2015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E027404-81E7-4D5A-ABDC-13E61CED409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2926B45-5D6D-427A-A45A-FC332F7FCCB6}" type="datetimeFigureOut">
              <a:rPr lang="en-US"/>
              <a:pPr>
                <a:defRPr/>
              </a:pPr>
              <a:t>8/9/2015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3539FFD-6722-40D0-A40B-48CFB26C392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4C98414-3DE3-4AF5-96CD-4ACAAE0D977D}" type="datetimeFigureOut">
              <a:rPr lang="en-US"/>
              <a:pPr>
                <a:defRPr/>
              </a:pPr>
              <a:t>8/9/2015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D2968FC-21D1-429E-B128-B586F736FE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8C2B696-16A9-476A-A6CD-5BEE49939577}" type="datetimeFigureOut">
              <a:rPr lang="en-US"/>
              <a:pPr>
                <a:defRPr/>
              </a:pPr>
              <a:t>8/9/2015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F06ADA-969B-499C-9E11-2BE6AFF8786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1B5847-64C9-4093-89D7-C3E24AB3A318}" type="datetimeFigureOut">
              <a:rPr lang="en-US"/>
              <a:pPr>
                <a:defRPr/>
              </a:pPr>
              <a:t>8/9/2015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DB4950C-061B-4346-B60C-7B89D4337BF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058AEBB2-FABE-43E7-9206-5AD4753E379A}" type="datetimeFigureOut">
              <a:rPr lang="en-US"/>
              <a:pPr>
                <a:defRPr/>
              </a:pPr>
              <a:t>8/9/2015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6AC6F3AA-E055-4FB4-A42D-BDBA57781A9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akbar@hiregange.com"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Basis of Service Tax as applicable to port service </a:t>
            </a:r>
            <a:endParaRPr lang="en-US" dirty="0"/>
          </a:p>
        </p:txBody>
      </p:sp>
      <p:sp>
        <p:nvSpPr>
          <p:cNvPr id="2" name="Subtitle 4"/>
          <p:cNvSpPr>
            <a:spLocks noGrp="1"/>
          </p:cNvSpPr>
          <p:nvPr>
            <p:ph type="subTitle" idx="1"/>
          </p:nvPr>
        </p:nvSpPr>
        <p:spPr/>
        <p:txBody>
          <a:bodyPr rtlCol="0">
            <a:noAutofit/>
          </a:bodyPr>
          <a:lstStyle/>
          <a:p>
            <a:pPr fontAlgn="auto">
              <a:spcAft>
                <a:spcPts val="0"/>
              </a:spcAft>
              <a:buFont typeface="Arial" pitchFamily="34" charset="0"/>
              <a:buNone/>
              <a:defRPr/>
            </a:pPr>
            <a:endParaRPr lang="en-US" sz="3300" b="1" dirty="0" smtClean="0">
              <a:ln>
                <a:solidFill>
                  <a:schemeClr val="tx1"/>
                </a:solidFill>
              </a:ln>
              <a:solidFill>
                <a:schemeClr val="bg1"/>
              </a:solidFill>
              <a:effectLst>
                <a:outerShdw blurRad="38100" dist="38100" dir="2700000" algn="tl">
                  <a:srgbClr val="000000">
                    <a:alpha val="43137"/>
                  </a:srgbClr>
                </a:outerShdw>
              </a:effectLst>
              <a:latin typeface="+mj-lt"/>
            </a:endParaRPr>
          </a:p>
          <a:p>
            <a:pPr fontAlgn="auto">
              <a:spcAft>
                <a:spcPts val="0"/>
              </a:spcAft>
              <a:buFont typeface="Arial" pitchFamily="34" charset="0"/>
              <a:buNone/>
              <a:defRPr/>
            </a:pPr>
            <a:endParaRPr lang="en-US" sz="3300" b="1" dirty="0" smtClean="0">
              <a:ln>
                <a:solidFill>
                  <a:schemeClr val="tx1"/>
                </a:solidFill>
              </a:ln>
              <a:solidFill>
                <a:schemeClr val="bg1"/>
              </a:solidFill>
              <a:effectLst>
                <a:outerShdw blurRad="38100" dist="38100" dir="2700000" algn="tl">
                  <a:srgbClr val="000000">
                    <a:alpha val="43137"/>
                  </a:srgbClr>
                </a:outerShdw>
              </a:effectLst>
              <a:latin typeface="+mj-lt"/>
            </a:endParaRPr>
          </a:p>
        </p:txBody>
      </p:sp>
      <p:sp>
        <p:nvSpPr>
          <p:cNvPr id="5" name="Rectangle 4"/>
          <p:cNvSpPr/>
          <p:nvPr/>
        </p:nvSpPr>
        <p:spPr>
          <a:xfrm>
            <a:off x="1905000" y="4884107"/>
            <a:ext cx="6324600" cy="600164"/>
          </a:xfrm>
          <a:prstGeom prst="rect">
            <a:avLst/>
          </a:prstGeom>
        </p:spPr>
        <p:txBody>
          <a:bodyPr wrap="square">
            <a:spAutoFit/>
          </a:bodyPr>
          <a:lstStyle/>
          <a:p>
            <a:r>
              <a:rPr lang="en-US" sz="3300" b="1" dirty="0" smtClean="0">
                <a:solidFill>
                  <a:srgbClr val="002060"/>
                </a:solidFill>
                <a:latin typeface="Century" panose="02040604050505020304" pitchFamily="18" charset="0"/>
              </a:rPr>
              <a:t>- CA. Sudhir V S </a:t>
            </a:r>
            <a:endParaRPr lang="en-US" sz="3300" b="1" dirty="0">
              <a:solidFill>
                <a:srgbClr val="002060"/>
              </a:solidFill>
              <a:latin typeface="Century" panose="020406040505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Service </a:t>
            </a:r>
            <a:endParaRPr lang="en-US" dirty="0"/>
          </a:p>
        </p:txBody>
      </p:sp>
      <p:sp>
        <p:nvSpPr>
          <p:cNvPr id="3" name="Content Placeholder 2"/>
          <p:cNvSpPr>
            <a:spLocks noGrp="1"/>
          </p:cNvSpPr>
          <p:nvPr>
            <p:ph idx="1"/>
          </p:nvPr>
        </p:nvSpPr>
        <p:spPr>
          <a:xfrm>
            <a:off x="395536" y="1268760"/>
            <a:ext cx="8229600" cy="4525963"/>
          </a:xfrm>
        </p:spPr>
        <p:txBody>
          <a:bodyPr/>
          <a:lstStyle/>
          <a:p>
            <a:pPr algn="just">
              <a:spcBef>
                <a:spcPts val="0"/>
              </a:spcBef>
            </a:pPr>
            <a:r>
              <a:rPr lang="en-IN" dirty="0" smtClean="0"/>
              <a:t>Any </a:t>
            </a:r>
            <a:r>
              <a:rPr lang="en-IN" dirty="0"/>
              <a:t>activity </a:t>
            </a:r>
            <a:r>
              <a:rPr lang="en-IN" dirty="0" smtClean="0"/>
              <a:t>carried </a:t>
            </a:r>
            <a:r>
              <a:rPr lang="en-IN" dirty="0"/>
              <a:t>out </a:t>
            </a:r>
            <a:r>
              <a:rPr lang="en-IN" dirty="0" smtClean="0"/>
              <a:t>by </a:t>
            </a:r>
            <a:r>
              <a:rPr lang="en-IN" dirty="0"/>
              <a:t>a person </a:t>
            </a:r>
            <a:r>
              <a:rPr lang="en-IN" dirty="0" smtClean="0"/>
              <a:t>for </a:t>
            </a:r>
            <a:r>
              <a:rPr lang="en-IN" dirty="0"/>
              <a:t>another </a:t>
            </a:r>
            <a:r>
              <a:rPr lang="en-IN" dirty="0" smtClean="0"/>
              <a:t>for consideration + Declared Service – Negative List </a:t>
            </a:r>
          </a:p>
          <a:p>
            <a:pPr lvl="0">
              <a:spcBef>
                <a:spcPts val="0"/>
              </a:spcBef>
            </a:pPr>
            <a:r>
              <a:rPr lang="en-US" dirty="0" smtClean="0"/>
              <a:t>Exclusion </a:t>
            </a:r>
          </a:p>
          <a:p>
            <a:pPr lvl="1">
              <a:spcBef>
                <a:spcPts val="0"/>
              </a:spcBef>
            </a:pPr>
            <a:r>
              <a:rPr lang="en-US" dirty="0" smtClean="0"/>
              <a:t>Transfer </a:t>
            </a:r>
            <a:r>
              <a:rPr lang="en-US" dirty="0"/>
              <a:t>of title in goods or immovable property by way of sale, gift or in any other manner</a:t>
            </a:r>
          </a:p>
          <a:p>
            <a:pPr lvl="1">
              <a:spcBef>
                <a:spcPts val="0"/>
              </a:spcBef>
            </a:pPr>
            <a:r>
              <a:rPr lang="en-US" dirty="0"/>
              <a:t>Transaction  in money and actionable claim </a:t>
            </a:r>
          </a:p>
          <a:p>
            <a:pPr lvl="1">
              <a:spcBef>
                <a:spcPts val="0"/>
              </a:spcBef>
            </a:pPr>
            <a:r>
              <a:rPr lang="en-US" dirty="0"/>
              <a:t>Deemed Sale as per 366(29A) of Constitution</a:t>
            </a:r>
          </a:p>
          <a:p>
            <a:pPr lvl="1">
              <a:spcBef>
                <a:spcPts val="0"/>
              </a:spcBef>
            </a:pPr>
            <a:r>
              <a:rPr lang="en-US" dirty="0"/>
              <a:t>Provision of service by employee to employer in course of or in relation to his employment </a:t>
            </a:r>
          </a:p>
          <a:p>
            <a:pPr lvl="1">
              <a:spcBef>
                <a:spcPts val="0"/>
              </a:spcBef>
            </a:pPr>
            <a:r>
              <a:rPr lang="en-US" dirty="0"/>
              <a:t>Fees taken in any court or tribunal established</a:t>
            </a:r>
          </a:p>
          <a:p>
            <a:pPr algn="just">
              <a:lnSpc>
                <a:spcPct val="150000"/>
              </a:lnSpc>
            </a:pPr>
            <a:endParaRPr lang="en-IN" dirty="0" smtClean="0"/>
          </a:p>
          <a:p>
            <a:pPr algn="just">
              <a:lnSpc>
                <a:spcPct val="150000"/>
              </a:lnSpc>
            </a:pPr>
            <a:endParaRPr lang="en-US" dirty="0"/>
          </a:p>
        </p:txBody>
      </p:sp>
    </p:spTree>
    <p:extLst>
      <p:ext uri="{BB962C8B-B14F-4D97-AF65-F5344CB8AC3E}">
        <p14:creationId xmlns:p14="http://schemas.microsoft.com/office/powerpoint/2010/main" val="1627967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Declared Service (9) – Sec. 66E </a:t>
            </a:r>
            <a:endParaRPr lang="en-US" dirty="0"/>
          </a:p>
        </p:txBody>
      </p:sp>
      <p:sp>
        <p:nvSpPr>
          <p:cNvPr id="2" name="Content Placeholder 1"/>
          <p:cNvSpPr>
            <a:spLocks noGrp="1"/>
          </p:cNvSpPr>
          <p:nvPr>
            <p:ph idx="1"/>
          </p:nvPr>
        </p:nvSpPr>
        <p:spPr>
          <a:xfrm>
            <a:off x="457200" y="1481328"/>
            <a:ext cx="8329642" cy="5019506"/>
          </a:xfrm>
        </p:spPr>
        <p:txBody>
          <a:bodyPr>
            <a:normAutofit/>
          </a:bodyPr>
          <a:lstStyle/>
          <a:p>
            <a:pPr algn="just">
              <a:lnSpc>
                <a:spcPct val="150000"/>
              </a:lnSpc>
            </a:pPr>
            <a:r>
              <a:rPr lang="en-US" sz="2100" dirty="0" smtClean="0"/>
              <a:t>Renting of immovable property</a:t>
            </a:r>
          </a:p>
          <a:p>
            <a:pPr algn="just">
              <a:lnSpc>
                <a:spcPct val="150000"/>
              </a:lnSpc>
            </a:pPr>
            <a:r>
              <a:rPr lang="en-US" sz="2100" dirty="0" smtClean="0"/>
              <a:t>Construction of complex, building, civil structure/part</a:t>
            </a:r>
          </a:p>
          <a:p>
            <a:pPr lvl="1" algn="just">
              <a:lnSpc>
                <a:spcPct val="150000"/>
              </a:lnSpc>
            </a:pPr>
            <a:r>
              <a:rPr lang="en-US" sz="2100" dirty="0" smtClean="0"/>
              <a:t>Excludes Complex sold after Completion Certificate</a:t>
            </a:r>
          </a:p>
          <a:p>
            <a:pPr algn="just">
              <a:lnSpc>
                <a:spcPct val="150000"/>
              </a:lnSpc>
            </a:pPr>
            <a:r>
              <a:rPr lang="en-US" sz="2100" dirty="0" smtClean="0"/>
              <a:t>Temporary Transfer or permitting – Use or enjoyment of IPR</a:t>
            </a:r>
          </a:p>
          <a:p>
            <a:pPr algn="just">
              <a:lnSpc>
                <a:spcPct val="150000"/>
              </a:lnSpc>
            </a:pPr>
            <a:r>
              <a:rPr lang="en-US" sz="2100" dirty="0" smtClean="0"/>
              <a:t>Software - development, design, programming, customization, adaptation, upgradation, enhancement, implementation</a:t>
            </a:r>
          </a:p>
          <a:p>
            <a:pPr algn="just">
              <a:lnSpc>
                <a:spcPct val="150000"/>
              </a:lnSpc>
            </a:pPr>
            <a:r>
              <a:rPr lang="en-US" sz="2100" dirty="0" smtClean="0"/>
              <a:t>Agreeing to - obligation - to do an act, refrain from doing, tolerating an act or situation</a:t>
            </a:r>
          </a:p>
          <a:p>
            <a:pPr>
              <a:lnSpc>
                <a:spcPct val="150000"/>
              </a:lnSpc>
            </a:pPr>
            <a:endParaRPr lang="en-US" sz="2100" dirty="0" smtClean="0"/>
          </a:p>
          <a:p>
            <a:pPr>
              <a:buNone/>
            </a:pPr>
            <a:endParaRPr lang="en-US" dirty="0"/>
          </a:p>
        </p:txBody>
      </p:sp>
    </p:spTree>
    <p:extLst>
      <p:ext uri="{BB962C8B-B14F-4D97-AF65-F5344CB8AC3E}">
        <p14:creationId xmlns:p14="http://schemas.microsoft.com/office/powerpoint/2010/main" val="17177478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Declared Service (9) – Sec. 66E </a:t>
            </a:r>
            <a:endParaRPr lang="en-US" dirty="0"/>
          </a:p>
        </p:txBody>
      </p:sp>
      <p:sp>
        <p:nvSpPr>
          <p:cNvPr id="2" name="Content Placeholder 1"/>
          <p:cNvSpPr>
            <a:spLocks noGrp="1"/>
          </p:cNvSpPr>
          <p:nvPr>
            <p:ph idx="1"/>
          </p:nvPr>
        </p:nvSpPr>
        <p:spPr>
          <a:xfrm>
            <a:off x="457200" y="1481328"/>
            <a:ext cx="8258204" cy="4876630"/>
          </a:xfrm>
        </p:spPr>
        <p:txBody>
          <a:bodyPr>
            <a:normAutofit/>
          </a:bodyPr>
          <a:lstStyle/>
          <a:p>
            <a:pPr algn="just">
              <a:lnSpc>
                <a:spcPct val="150000"/>
              </a:lnSpc>
            </a:pPr>
            <a:r>
              <a:rPr lang="en-US" sz="2100" dirty="0" smtClean="0"/>
              <a:t>Transfer of goods - hiring, leasing, licensing of Goods without transfer of right to use goods</a:t>
            </a:r>
          </a:p>
          <a:p>
            <a:pPr algn="just">
              <a:lnSpc>
                <a:spcPct val="150000"/>
              </a:lnSpc>
            </a:pPr>
            <a:r>
              <a:rPr lang="en-US" sz="2100" dirty="0" smtClean="0"/>
              <a:t>Activities in relation to delivery of goods on hire purchase/installment </a:t>
            </a:r>
          </a:p>
          <a:p>
            <a:pPr algn="just">
              <a:lnSpc>
                <a:spcPct val="150000"/>
              </a:lnSpc>
            </a:pPr>
            <a:r>
              <a:rPr lang="en-US" sz="2100" dirty="0" smtClean="0"/>
              <a:t>Service Portion in Works Contract </a:t>
            </a:r>
          </a:p>
          <a:p>
            <a:pPr algn="just">
              <a:lnSpc>
                <a:spcPct val="150000"/>
              </a:lnSpc>
            </a:pPr>
            <a:r>
              <a:rPr lang="en-US" sz="2100" dirty="0" smtClean="0"/>
              <a:t>Service portion in activity involving Food/drinks/ </a:t>
            </a:r>
            <a:r>
              <a:rPr lang="en-US" sz="2100" dirty="0" err="1" smtClean="0"/>
              <a:t>bevarages</a:t>
            </a:r>
            <a:r>
              <a:rPr lang="en-US" sz="2100" dirty="0" smtClean="0"/>
              <a:t> supply</a:t>
            </a:r>
          </a:p>
          <a:p>
            <a:pPr>
              <a:buNone/>
            </a:pPr>
            <a:endParaRPr lang="en-US" dirty="0"/>
          </a:p>
        </p:txBody>
      </p:sp>
    </p:spTree>
    <p:extLst>
      <p:ext uri="{BB962C8B-B14F-4D97-AF65-F5344CB8AC3E}">
        <p14:creationId xmlns:p14="http://schemas.microsoft.com/office/powerpoint/2010/main" val="23334455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Tax Rate</a:t>
            </a:r>
            <a:endParaRPr lang="en-IN" dirty="0"/>
          </a:p>
        </p:txBody>
      </p:sp>
      <p:sp>
        <p:nvSpPr>
          <p:cNvPr id="2" name="Content Placeholder 1"/>
          <p:cNvSpPr>
            <a:spLocks noGrp="1"/>
          </p:cNvSpPr>
          <p:nvPr>
            <p:ph sz="quarter" idx="1"/>
          </p:nvPr>
        </p:nvSpPr>
        <p:spPr/>
        <p:txBody>
          <a:bodyPr/>
          <a:lstStyle/>
          <a:p>
            <a:pPr marL="0" indent="0">
              <a:spcBef>
                <a:spcPts val="0"/>
              </a:spcBef>
              <a:buNone/>
            </a:pPr>
            <a:r>
              <a:rPr lang="en-US" dirty="0" smtClean="0"/>
              <a:t>Normal Rates </a:t>
            </a:r>
          </a:p>
          <a:p>
            <a:pPr>
              <a:spcBef>
                <a:spcPts val="0"/>
              </a:spcBef>
            </a:pPr>
            <a:r>
              <a:rPr lang="en-US" dirty="0" smtClean="0"/>
              <a:t>Service Tax Rate – 14% (earlier 12.36%)</a:t>
            </a:r>
          </a:p>
          <a:p>
            <a:pPr marL="0" indent="0">
              <a:spcBef>
                <a:spcPts val="0"/>
              </a:spcBef>
              <a:buNone/>
            </a:pPr>
            <a:r>
              <a:rPr lang="en-US" dirty="0" smtClean="0"/>
              <a:t>Special Rates</a:t>
            </a:r>
          </a:p>
          <a:p>
            <a:pPr>
              <a:spcBef>
                <a:spcPts val="0"/>
              </a:spcBef>
            </a:pPr>
            <a:r>
              <a:rPr lang="en-US" dirty="0" smtClean="0"/>
              <a:t> Money Exchange </a:t>
            </a:r>
          </a:p>
          <a:p>
            <a:pPr>
              <a:spcBef>
                <a:spcPts val="0"/>
              </a:spcBef>
            </a:pPr>
            <a:r>
              <a:rPr lang="en-US" dirty="0" smtClean="0"/>
              <a:t>Ticketing </a:t>
            </a:r>
            <a:endParaRPr lang="en-IN" dirty="0"/>
          </a:p>
        </p:txBody>
      </p:sp>
    </p:spTree>
    <p:extLst>
      <p:ext uri="{BB962C8B-B14F-4D97-AF65-F5344CB8AC3E}">
        <p14:creationId xmlns:p14="http://schemas.microsoft.com/office/powerpoint/2010/main" val="192066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Negative List of Service </a:t>
            </a:r>
            <a:endParaRPr lang="en-US" dirty="0"/>
          </a:p>
        </p:txBody>
      </p:sp>
      <p:sp>
        <p:nvSpPr>
          <p:cNvPr id="3" name="Content Placeholder 2"/>
          <p:cNvSpPr>
            <a:spLocks noGrp="1"/>
          </p:cNvSpPr>
          <p:nvPr>
            <p:ph idx="1"/>
          </p:nvPr>
        </p:nvSpPr>
        <p:spPr/>
        <p:txBody>
          <a:bodyPr/>
          <a:lstStyle/>
          <a:p>
            <a:r>
              <a:rPr lang="en-US" dirty="0" smtClean="0"/>
              <a:t>Services </a:t>
            </a:r>
            <a:r>
              <a:rPr lang="en-US" dirty="0"/>
              <a:t>by Government or a local authority </a:t>
            </a:r>
            <a:r>
              <a:rPr lang="en-US" dirty="0" smtClean="0"/>
              <a:t>with some exclusions </a:t>
            </a:r>
          </a:p>
          <a:p>
            <a:r>
              <a:rPr lang="en-US" dirty="0"/>
              <a:t>S</a:t>
            </a:r>
            <a:r>
              <a:rPr lang="en-US" dirty="0" smtClean="0"/>
              <a:t>ervices </a:t>
            </a:r>
            <a:r>
              <a:rPr lang="en-US" dirty="0"/>
              <a:t>by the Reserve Bank of India</a:t>
            </a:r>
            <a:r>
              <a:rPr lang="en-US" dirty="0" smtClean="0"/>
              <a:t>;</a:t>
            </a:r>
          </a:p>
          <a:p>
            <a:r>
              <a:rPr lang="en-US" dirty="0"/>
              <a:t>S</a:t>
            </a:r>
            <a:r>
              <a:rPr lang="en-US" dirty="0" smtClean="0"/>
              <a:t>ervices </a:t>
            </a:r>
            <a:r>
              <a:rPr lang="en-US" dirty="0"/>
              <a:t>by a foreign diplomatic mission located in India</a:t>
            </a:r>
            <a:r>
              <a:rPr lang="en-US" dirty="0" smtClean="0"/>
              <a:t>;</a:t>
            </a:r>
          </a:p>
          <a:p>
            <a:r>
              <a:rPr lang="en-US" dirty="0"/>
              <a:t>S</a:t>
            </a:r>
            <a:r>
              <a:rPr lang="en-US" dirty="0" smtClean="0"/>
              <a:t>ervices </a:t>
            </a:r>
            <a:r>
              <a:rPr lang="en-US" dirty="0"/>
              <a:t>relating to agriculture or agricultural produce </a:t>
            </a:r>
            <a:endParaRPr lang="en-US" dirty="0" smtClean="0"/>
          </a:p>
          <a:p>
            <a:r>
              <a:rPr lang="en-US" dirty="0"/>
              <a:t>trading of goods</a:t>
            </a:r>
          </a:p>
        </p:txBody>
      </p:sp>
    </p:spTree>
    <p:extLst>
      <p:ext uri="{BB962C8B-B14F-4D97-AF65-F5344CB8AC3E}">
        <p14:creationId xmlns:p14="http://schemas.microsoft.com/office/powerpoint/2010/main" val="2136594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Negative List of Service </a:t>
            </a:r>
          </a:p>
        </p:txBody>
      </p:sp>
      <p:sp>
        <p:nvSpPr>
          <p:cNvPr id="3" name="Content Placeholder 2"/>
          <p:cNvSpPr>
            <a:spLocks noGrp="1"/>
          </p:cNvSpPr>
          <p:nvPr>
            <p:ph idx="1"/>
          </p:nvPr>
        </p:nvSpPr>
        <p:spPr/>
        <p:txBody>
          <a:bodyPr/>
          <a:lstStyle/>
          <a:p>
            <a:r>
              <a:rPr lang="en-US" dirty="0"/>
              <a:t>selling of space for advertisements in print </a:t>
            </a:r>
            <a:r>
              <a:rPr lang="en-US" dirty="0" smtClean="0"/>
              <a:t>media.</a:t>
            </a:r>
          </a:p>
          <a:p>
            <a:r>
              <a:rPr lang="en-US" dirty="0"/>
              <a:t>service by way of access to a road or a bridge on payment of toll </a:t>
            </a:r>
            <a:r>
              <a:rPr lang="en-US" dirty="0" smtClean="0"/>
              <a:t>charges</a:t>
            </a:r>
          </a:p>
          <a:p>
            <a:r>
              <a:rPr lang="en-US" dirty="0"/>
              <a:t>betting, gambling or </a:t>
            </a:r>
            <a:r>
              <a:rPr lang="en-US" dirty="0" smtClean="0"/>
              <a:t>lottery</a:t>
            </a:r>
          </a:p>
          <a:p>
            <a:r>
              <a:rPr lang="en-US" dirty="0"/>
              <a:t>transmission or distribution of electricity by an electricity transmission or distribution </a:t>
            </a:r>
            <a:r>
              <a:rPr lang="en-US" dirty="0" smtClean="0"/>
              <a:t>utility</a:t>
            </a:r>
          </a:p>
        </p:txBody>
      </p:sp>
    </p:spTree>
    <p:extLst>
      <p:ext uri="{BB962C8B-B14F-4D97-AF65-F5344CB8AC3E}">
        <p14:creationId xmlns:p14="http://schemas.microsoft.com/office/powerpoint/2010/main" val="3627806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Negative List of Service </a:t>
            </a:r>
          </a:p>
        </p:txBody>
      </p:sp>
      <p:sp>
        <p:nvSpPr>
          <p:cNvPr id="3" name="Content Placeholder 2"/>
          <p:cNvSpPr>
            <a:spLocks noGrp="1"/>
          </p:cNvSpPr>
          <p:nvPr>
            <p:ph idx="1"/>
          </p:nvPr>
        </p:nvSpPr>
        <p:spPr/>
        <p:txBody>
          <a:bodyPr/>
          <a:lstStyle/>
          <a:p>
            <a:r>
              <a:rPr lang="en-US" dirty="0"/>
              <a:t>services by way of carrying out any process amounting to manufacture or production of goods excluding alcoholic liquor for human consumption</a:t>
            </a:r>
          </a:p>
          <a:p>
            <a:r>
              <a:rPr lang="en-US" dirty="0"/>
              <a:t>extending deposits, loans or advances </a:t>
            </a:r>
            <a:endParaRPr lang="en-US" dirty="0" smtClean="0"/>
          </a:p>
          <a:p>
            <a:r>
              <a:rPr lang="en-US" dirty="0"/>
              <a:t>service of transportation of passengers, with or without accompanied </a:t>
            </a:r>
            <a:r>
              <a:rPr lang="en-US" dirty="0" smtClean="0"/>
              <a:t>belongings</a:t>
            </a:r>
          </a:p>
          <a:p>
            <a:r>
              <a:rPr lang="en-US" dirty="0" smtClean="0"/>
              <a:t>services </a:t>
            </a:r>
            <a:r>
              <a:rPr lang="en-US" dirty="0"/>
              <a:t>by way of transportation of goods</a:t>
            </a:r>
          </a:p>
        </p:txBody>
      </p:sp>
    </p:spTree>
    <p:extLst>
      <p:ext uri="{BB962C8B-B14F-4D97-AF65-F5344CB8AC3E}">
        <p14:creationId xmlns:p14="http://schemas.microsoft.com/office/powerpoint/2010/main" val="6250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Negative List of Service </a:t>
            </a:r>
          </a:p>
        </p:txBody>
      </p:sp>
      <p:sp>
        <p:nvSpPr>
          <p:cNvPr id="3" name="Content Placeholder 2"/>
          <p:cNvSpPr>
            <a:spLocks noGrp="1"/>
          </p:cNvSpPr>
          <p:nvPr>
            <p:ph idx="1"/>
          </p:nvPr>
        </p:nvSpPr>
        <p:spPr/>
        <p:txBody>
          <a:bodyPr/>
          <a:lstStyle/>
          <a:p>
            <a:r>
              <a:rPr lang="en-US" dirty="0" smtClean="0"/>
              <a:t>funeral</a:t>
            </a:r>
            <a:r>
              <a:rPr lang="en-US" dirty="0"/>
              <a:t>, burial, crematorium or mortuary services including transportation of the deceased.</a:t>
            </a:r>
          </a:p>
          <a:p>
            <a:endParaRPr lang="en-US" dirty="0"/>
          </a:p>
        </p:txBody>
      </p:sp>
    </p:spTree>
    <p:extLst>
      <p:ext uri="{BB962C8B-B14F-4D97-AF65-F5344CB8AC3E}">
        <p14:creationId xmlns:p14="http://schemas.microsoft.com/office/powerpoint/2010/main" val="1700238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Place of Provision of Service </a:t>
            </a:r>
            <a:endParaRPr lang="en-US" dirty="0"/>
          </a:p>
        </p:txBody>
      </p:sp>
      <p:sp>
        <p:nvSpPr>
          <p:cNvPr id="3" name="Content Placeholder 2"/>
          <p:cNvSpPr>
            <a:spLocks noGrp="1"/>
          </p:cNvSpPr>
          <p:nvPr>
            <p:ph sz="quarter" idx="1"/>
          </p:nvPr>
        </p:nvSpPr>
        <p:spPr/>
        <p:txBody>
          <a:bodyPr/>
          <a:lstStyle/>
          <a:p>
            <a:r>
              <a:rPr lang="en-US" dirty="0" smtClean="0"/>
              <a:t>To determine whether the service is provided in taxable territory </a:t>
            </a:r>
          </a:p>
          <a:p>
            <a:r>
              <a:rPr lang="en-US" dirty="0" smtClean="0"/>
              <a:t>Around 10 rules giving PPS in different scenario </a:t>
            </a:r>
          </a:p>
          <a:p>
            <a:r>
              <a:rPr lang="en-US" dirty="0" smtClean="0"/>
              <a:t>To apply the rule from reverse</a:t>
            </a:r>
          </a:p>
          <a:p>
            <a:pPr marL="0" indent="0">
              <a:buNone/>
            </a:pPr>
            <a:endParaRPr lang="en-US" dirty="0"/>
          </a:p>
        </p:txBody>
      </p:sp>
    </p:spTree>
    <p:extLst>
      <p:ext uri="{BB962C8B-B14F-4D97-AF65-F5344CB8AC3E}">
        <p14:creationId xmlns:p14="http://schemas.microsoft.com/office/powerpoint/2010/main" val="3914475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Valuation</a:t>
            </a:r>
            <a:endParaRPr lang="en-US" dirty="0"/>
          </a:p>
        </p:txBody>
      </p:sp>
      <p:sp>
        <p:nvSpPr>
          <p:cNvPr id="3" name="Content Placeholder 2"/>
          <p:cNvSpPr>
            <a:spLocks noGrp="1"/>
          </p:cNvSpPr>
          <p:nvPr>
            <p:ph sz="quarter" idx="1"/>
          </p:nvPr>
        </p:nvSpPr>
        <p:spPr/>
        <p:txBody>
          <a:bodyPr>
            <a:normAutofit fontScale="92500"/>
          </a:bodyPr>
          <a:lstStyle/>
          <a:p>
            <a:r>
              <a:rPr lang="en-US" dirty="0" smtClean="0"/>
              <a:t>Section 67: Gross amount charged </a:t>
            </a:r>
          </a:p>
          <a:p>
            <a:r>
              <a:rPr lang="en-US" dirty="0" smtClean="0"/>
              <a:t>Non-monetary consideration and not determinable</a:t>
            </a:r>
          </a:p>
          <a:p>
            <a:r>
              <a:rPr lang="en-US" dirty="0" smtClean="0"/>
              <a:t>Service Tax Determination of Value Rules, 2006</a:t>
            </a:r>
          </a:p>
          <a:p>
            <a:r>
              <a:rPr lang="en-US" dirty="0" smtClean="0"/>
              <a:t>Specific Exclusion and Inclusion</a:t>
            </a:r>
          </a:p>
          <a:p>
            <a:r>
              <a:rPr lang="en-US" dirty="0" smtClean="0"/>
              <a:t>Reimbursement </a:t>
            </a:r>
            <a:r>
              <a:rPr lang="en-US" dirty="0" err="1" smtClean="0"/>
              <a:t>vis</a:t>
            </a:r>
            <a:r>
              <a:rPr lang="en-US" dirty="0" smtClean="0"/>
              <a:t>-a-</a:t>
            </a:r>
            <a:r>
              <a:rPr lang="en-US" dirty="0" err="1" smtClean="0"/>
              <a:t>vis</a:t>
            </a:r>
            <a:r>
              <a:rPr lang="en-US" dirty="0" smtClean="0"/>
              <a:t> pure agent; </a:t>
            </a:r>
          </a:p>
          <a:p>
            <a:r>
              <a:rPr lang="en-US" dirty="0" smtClean="0"/>
              <a:t>Works Contract Valuation; money changing; restaurants</a:t>
            </a:r>
            <a:endParaRPr lang="en-US" dirty="0"/>
          </a:p>
        </p:txBody>
      </p:sp>
    </p:spTree>
    <p:extLst>
      <p:ext uri="{BB962C8B-B14F-4D97-AF65-F5344CB8AC3E}">
        <p14:creationId xmlns:p14="http://schemas.microsoft.com/office/powerpoint/2010/main" val="1255039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 this evening </a:t>
            </a:r>
            <a:endParaRPr lang="en-US" dirty="0"/>
          </a:p>
        </p:txBody>
      </p:sp>
      <p:sp>
        <p:nvSpPr>
          <p:cNvPr id="3" name="Content Placeholder 2"/>
          <p:cNvSpPr>
            <a:spLocks noGrp="1"/>
          </p:cNvSpPr>
          <p:nvPr>
            <p:ph idx="1"/>
          </p:nvPr>
        </p:nvSpPr>
        <p:spPr/>
        <p:txBody>
          <a:bodyPr/>
          <a:lstStyle/>
          <a:p>
            <a:r>
              <a:rPr lang="en-US" dirty="0" smtClean="0"/>
              <a:t>General Overview </a:t>
            </a:r>
          </a:p>
          <a:p>
            <a:r>
              <a:rPr lang="en-US" dirty="0" smtClean="0"/>
              <a:t>History of services relating to port services under the law prior to July 2012</a:t>
            </a:r>
          </a:p>
          <a:p>
            <a:r>
              <a:rPr lang="en-US" dirty="0" smtClean="0"/>
              <a:t>Present taxability and exemptions </a:t>
            </a:r>
          </a:p>
          <a:p>
            <a:r>
              <a:rPr lang="en-US" dirty="0" smtClean="0"/>
              <a:t>Q&amp;A </a:t>
            </a:r>
            <a:endParaRPr lang="en-US" dirty="0"/>
          </a:p>
        </p:txBody>
      </p:sp>
    </p:spTree>
    <p:extLst>
      <p:ext uri="{BB962C8B-B14F-4D97-AF65-F5344CB8AC3E}">
        <p14:creationId xmlns:p14="http://schemas.microsoft.com/office/powerpoint/2010/main" val="26494468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t>CENVAT Credit</a:t>
            </a:r>
            <a:endParaRPr lang="en-US" sz="4800" b="1" dirty="0"/>
          </a:p>
        </p:txBody>
      </p:sp>
      <p:sp>
        <p:nvSpPr>
          <p:cNvPr id="3" name="Content Placeholder 2"/>
          <p:cNvSpPr>
            <a:spLocks noGrp="1"/>
          </p:cNvSpPr>
          <p:nvPr>
            <p:ph idx="1"/>
          </p:nvPr>
        </p:nvSpPr>
        <p:spPr>
          <a:xfrm>
            <a:off x="457200" y="1340768"/>
            <a:ext cx="8229600" cy="5328592"/>
          </a:xfrm>
        </p:spPr>
        <p:txBody>
          <a:bodyPr/>
          <a:lstStyle/>
          <a:p>
            <a:pPr marL="342900" lvl="1" indent="-342900">
              <a:buFont typeface="Arial" charset="0"/>
              <a:buChar char="•"/>
            </a:pPr>
            <a:r>
              <a:rPr lang="en-US" dirty="0"/>
              <a:t>CENVAT Credit means the amount of taxes paid at the stage of procurement of </a:t>
            </a:r>
            <a:r>
              <a:rPr lang="en-US" dirty="0" smtClean="0"/>
              <a:t>CG &amp; </a:t>
            </a:r>
            <a:r>
              <a:rPr lang="en-US" dirty="0"/>
              <a:t>input services from vendors. </a:t>
            </a:r>
            <a:endParaRPr lang="en-US" sz="2400" dirty="0"/>
          </a:p>
          <a:p>
            <a:pPr marL="342900" lvl="1" indent="-342900">
              <a:buFont typeface="Arial" charset="0"/>
              <a:buChar char="•"/>
            </a:pPr>
            <a:r>
              <a:rPr lang="en-US" dirty="0" smtClean="0"/>
              <a:t>Contractors </a:t>
            </a:r>
            <a:r>
              <a:rPr lang="en-US" dirty="0"/>
              <a:t>can claim the CENVAT credit on following and can pay the net tax to department </a:t>
            </a:r>
            <a:endParaRPr lang="en-US" sz="2400" dirty="0"/>
          </a:p>
          <a:p>
            <a:pPr lvl="2"/>
            <a:r>
              <a:rPr lang="en-US" dirty="0"/>
              <a:t>Input services </a:t>
            </a:r>
            <a:endParaRPr lang="en-US" sz="2000" dirty="0"/>
          </a:p>
          <a:p>
            <a:pPr lvl="2"/>
            <a:r>
              <a:rPr lang="en-US" dirty="0" smtClean="0"/>
              <a:t>Capital Goods</a:t>
            </a:r>
          </a:p>
          <a:p>
            <a:pPr marL="338138" lvl="2"/>
            <a:r>
              <a:rPr lang="en-US" sz="2800" dirty="0" smtClean="0"/>
              <a:t>Time limit for availment- 12 months</a:t>
            </a:r>
          </a:p>
          <a:p>
            <a:pPr marL="338138" lvl="2"/>
            <a:r>
              <a:rPr lang="en-US" sz="2800" dirty="0" smtClean="0"/>
              <a:t>Invoice – rule 4A </a:t>
            </a:r>
          </a:p>
          <a:p>
            <a:pPr marL="338138" lvl="2"/>
            <a:r>
              <a:rPr lang="en-US" dirty="0"/>
              <a:t>For export, place of removal extended to load port hence Credit can be availed on shipping services.</a:t>
            </a:r>
          </a:p>
          <a:p>
            <a:pPr marL="338138" lvl="2"/>
            <a:endParaRPr lang="en-US" dirty="0" smtClean="0"/>
          </a:p>
          <a:p>
            <a:pPr marL="914400" lvl="2" indent="0">
              <a:buNone/>
            </a:pPr>
            <a:endParaRPr lang="en-US" dirty="0"/>
          </a:p>
          <a:p>
            <a:pPr marL="914400" lvl="2" indent="0">
              <a:buNone/>
            </a:pPr>
            <a:endParaRPr lang="en-US" dirty="0" smtClean="0"/>
          </a:p>
          <a:p>
            <a:pPr marL="914400" lvl="2" indent="0">
              <a:buNone/>
            </a:pPr>
            <a:endParaRPr lang="en-US" dirty="0" smtClean="0"/>
          </a:p>
        </p:txBody>
      </p:sp>
    </p:spTree>
    <p:extLst>
      <p:ext uri="{BB962C8B-B14F-4D97-AF65-F5344CB8AC3E}">
        <p14:creationId xmlns:p14="http://schemas.microsoft.com/office/powerpoint/2010/main" val="39306766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Point of Taxation </a:t>
            </a:r>
            <a:endParaRPr lang="en-US" dirty="0"/>
          </a:p>
        </p:txBody>
      </p:sp>
      <p:sp>
        <p:nvSpPr>
          <p:cNvPr id="3" name="Content Placeholder 2"/>
          <p:cNvSpPr>
            <a:spLocks noGrp="1"/>
          </p:cNvSpPr>
          <p:nvPr>
            <p:ph sz="quarter" idx="1"/>
          </p:nvPr>
        </p:nvSpPr>
        <p:spPr/>
        <p:txBody>
          <a:bodyPr>
            <a:normAutofit/>
          </a:bodyPr>
          <a:lstStyle/>
          <a:p>
            <a:r>
              <a:rPr lang="en-US" dirty="0" smtClean="0"/>
              <a:t>Earlier of </a:t>
            </a:r>
          </a:p>
          <a:p>
            <a:r>
              <a:rPr lang="en-US" dirty="0" smtClean="0"/>
              <a:t>Receipt of money </a:t>
            </a:r>
          </a:p>
          <a:p>
            <a:r>
              <a:rPr lang="en-US" dirty="0" smtClean="0"/>
              <a:t>Date of Invoice if within 30days </a:t>
            </a:r>
          </a:p>
          <a:p>
            <a:r>
              <a:rPr lang="en-US" dirty="0" smtClean="0"/>
              <a:t>Completion of service/milestone </a:t>
            </a:r>
          </a:p>
          <a:p>
            <a:r>
              <a:rPr lang="en-US" dirty="0" smtClean="0"/>
              <a:t>Other provisions deal with </a:t>
            </a:r>
          </a:p>
          <a:p>
            <a:pPr lvl="1"/>
            <a:r>
              <a:rPr lang="en-US" dirty="0"/>
              <a:t>R</a:t>
            </a:r>
            <a:r>
              <a:rPr lang="en-US" dirty="0" smtClean="0"/>
              <a:t>everse charge </a:t>
            </a:r>
          </a:p>
          <a:p>
            <a:pPr lvl="1"/>
            <a:r>
              <a:rPr lang="en-US" dirty="0" smtClean="0"/>
              <a:t>Rate change </a:t>
            </a:r>
          </a:p>
          <a:p>
            <a:pPr lvl="1"/>
            <a:r>
              <a:rPr lang="en-US" dirty="0" smtClean="0"/>
              <a:t>New rate etc. </a:t>
            </a:r>
            <a:endParaRPr lang="en-US" dirty="0"/>
          </a:p>
        </p:txBody>
      </p:sp>
    </p:spTree>
    <p:extLst>
      <p:ext uri="{BB962C8B-B14F-4D97-AF65-F5344CB8AC3E}">
        <p14:creationId xmlns:p14="http://schemas.microsoft.com/office/powerpoint/2010/main" val="30332455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Compliances </a:t>
            </a:r>
            <a:endParaRPr lang="en-US" dirty="0"/>
          </a:p>
        </p:txBody>
      </p:sp>
      <p:sp>
        <p:nvSpPr>
          <p:cNvPr id="3" name="Content Placeholder 2"/>
          <p:cNvSpPr>
            <a:spLocks noGrp="1"/>
          </p:cNvSpPr>
          <p:nvPr>
            <p:ph sz="quarter" idx="1"/>
          </p:nvPr>
        </p:nvSpPr>
        <p:spPr/>
        <p:txBody>
          <a:bodyPr/>
          <a:lstStyle/>
          <a:p>
            <a:r>
              <a:rPr lang="en-US" dirty="0" smtClean="0"/>
              <a:t>Self-Assessment by ST-3 </a:t>
            </a:r>
          </a:p>
          <a:p>
            <a:r>
              <a:rPr lang="en-US" dirty="0" smtClean="0"/>
              <a:t>Audit and Investigation by Department </a:t>
            </a:r>
          </a:p>
          <a:p>
            <a:r>
              <a:rPr lang="en-US" dirty="0" smtClean="0"/>
              <a:t>Demand – 18months and 5 years </a:t>
            </a:r>
          </a:p>
          <a:p>
            <a:r>
              <a:rPr lang="en-US" dirty="0" smtClean="0"/>
              <a:t>Penalties u/s 76,77,78</a:t>
            </a:r>
          </a:p>
          <a:p>
            <a:r>
              <a:rPr lang="en-US" dirty="0" smtClean="0"/>
              <a:t>Personal Penalties on Directors etc.</a:t>
            </a:r>
          </a:p>
          <a:p>
            <a:r>
              <a:rPr lang="en-US" dirty="0" smtClean="0"/>
              <a:t>Prosecution  </a:t>
            </a:r>
            <a:endParaRPr lang="en-US" dirty="0"/>
          </a:p>
        </p:txBody>
      </p:sp>
    </p:spTree>
    <p:extLst>
      <p:ext uri="{BB962C8B-B14F-4D97-AF65-F5344CB8AC3E}">
        <p14:creationId xmlns:p14="http://schemas.microsoft.com/office/powerpoint/2010/main" val="1510378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Due dates for paying service </a:t>
            </a:r>
            <a:r>
              <a:rPr lang="en-US" b="1" u="sng" dirty="0" smtClean="0"/>
              <a:t>tax</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702897"/>
              </p:ext>
            </p:extLst>
          </p:nvPr>
        </p:nvGraphicFramePr>
        <p:xfrm>
          <a:off x="899591" y="1628801"/>
          <a:ext cx="7272809" cy="4131294"/>
        </p:xfrm>
        <a:graphic>
          <a:graphicData uri="http://schemas.openxmlformats.org/drawingml/2006/table">
            <a:tbl>
              <a:tblPr firstRow="1" firstCol="1" bandRow="1">
                <a:tableStyleId>{5C22544A-7EE6-4342-B048-85BDC9FD1C3A}</a:tableStyleId>
              </a:tblPr>
              <a:tblGrid>
                <a:gridCol w="2016225"/>
                <a:gridCol w="1800200"/>
                <a:gridCol w="3456384"/>
              </a:tblGrid>
              <a:tr h="743546">
                <a:tc>
                  <a:txBody>
                    <a:bodyPr/>
                    <a:lstStyle/>
                    <a:p>
                      <a:pPr marL="0" marR="0" algn="just">
                        <a:lnSpc>
                          <a:spcPct val="150000"/>
                        </a:lnSpc>
                        <a:spcBef>
                          <a:spcPts val="0"/>
                        </a:spcBef>
                        <a:spcAft>
                          <a:spcPts val="0"/>
                        </a:spcAft>
                      </a:pPr>
                      <a:r>
                        <a:rPr lang="en-US" sz="2000" dirty="0">
                          <a:effectLst/>
                        </a:rPr>
                        <a:t>Constitution of Service Provider </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a:effectLst/>
                        </a:rPr>
                        <a:t>Periodicity </a:t>
                      </a:r>
                      <a:endParaRPr lang="en-US" sz="200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a:effectLst/>
                        </a:rPr>
                        <a:t>Due date</a:t>
                      </a:r>
                      <a:endParaRPr lang="en-US" sz="2000">
                        <a:effectLst/>
                        <a:latin typeface="New York"/>
                        <a:ea typeface="Times New Roman" panose="02020603050405020304" pitchFamily="18" charset="0"/>
                        <a:cs typeface="New York"/>
                      </a:endParaRPr>
                    </a:p>
                  </a:txBody>
                  <a:tcPr marL="68580" marR="68580" marT="0" marB="0"/>
                </a:tc>
              </a:tr>
              <a:tr h="1072298">
                <a:tc>
                  <a:txBody>
                    <a:bodyPr/>
                    <a:lstStyle/>
                    <a:p>
                      <a:pPr marL="0" marR="0" algn="just">
                        <a:lnSpc>
                          <a:spcPct val="150000"/>
                        </a:lnSpc>
                        <a:spcBef>
                          <a:spcPts val="0"/>
                        </a:spcBef>
                        <a:spcAft>
                          <a:spcPts val="0"/>
                        </a:spcAft>
                      </a:pPr>
                      <a:r>
                        <a:rPr lang="en-US" sz="2000" dirty="0">
                          <a:effectLst/>
                        </a:rPr>
                        <a:t>Individual</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dirty="0">
                          <a:effectLst/>
                        </a:rPr>
                        <a:t>Quarterly </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a:effectLst/>
                        </a:rPr>
                        <a:t>6</a:t>
                      </a:r>
                      <a:r>
                        <a:rPr lang="en-US" sz="2000" baseline="30000">
                          <a:effectLst/>
                        </a:rPr>
                        <a:t>th</a:t>
                      </a:r>
                      <a:r>
                        <a:rPr lang="en-US" sz="2000">
                          <a:effectLst/>
                        </a:rPr>
                        <a:t> day of month immediately following quarter  </a:t>
                      </a:r>
                      <a:endParaRPr lang="en-US" sz="2000">
                        <a:effectLst/>
                        <a:latin typeface="New York"/>
                        <a:ea typeface="Times New Roman" panose="02020603050405020304" pitchFamily="18" charset="0"/>
                        <a:cs typeface="New York"/>
                      </a:endParaRPr>
                    </a:p>
                  </a:txBody>
                  <a:tcPr marL="68580" marR="68580" marT="0" marB="0"/>
                </a:tc>
              </a:tr>
              <a:tr h="1072298">
                <a:tc>
                  <a:txBody>
                    <a:bodyPr/>
                    <a:lstStyle/>
                    <a:p>
                      <a:pPr marL="0" marR="0" algn="just">
                        <a:lnSpc>
                          <a:spcPct val="150000"/>
                        </a:lnSpc>
                        <a:spcBef>
                          <a:spcPts val="0"/>
                        </a:spcBef>
                        <a:spcAft>
                          <a:spcPts val="0"/>
                        </a:spcAft>
                      </a:pPr>
                      <a:r>
                        <a:rPr lang="en-US" sz="2000" dirty="0">
                          <a:effectLst/>
                        </a:rPr>
                        <a:t>Partnership firms </a:t>
                      </a:r>
                    </a:p>
                    <a:p>
                      <a:pPr marL="0" marR="0" algn="just">
                        <a:lnSpc>
                          <a:spcPct val="150000"/>
                        </a:lnSpc>
                        <a:spcBef>
                          <a:spcPts val="0"/>
                        </a:spcBef>
                        <a:spcAft>
                          <a:spcPts val="0"/>
                        </a:spcAft>
                      </a:pPr>
                      <a:r>
                        <a:rPr lang="en-US" sz="2000" dirty="0">
                          <a:effectLst/>
                        </a:rPr>
                        <a:t> </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dirty="0">
                          <a:effectLst/>
                        </a:rPr>
                        <a:t>Quarterly </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dirty="0">
                          <a:effectLst/>
                        </a:rPr>
                        <a:t>6</a:t>
                      </a:r>
                      <a:r>
                        <a:rPr lang="en-US" sz="2000" baseline="30000" dirty="0">
                          <a:effectLst/>
                        </a:rPr>
                        <a:t>th</a:t>
                      </a:r>
                      <a:r>
                        <a:rPr lang="en-US" sz="2000" dirty="0">
                          <a:effectLst/>
                        </a:rPr>
                        <a:t> day of month immediately following quarter  </a:t>
                      </a:r>
                      <a:endParaRPr lang="en-US" sz="2000" dirty="0">
                        <a:effectLst/>
                        <a:latin typeface="New York"/>
                        <a:ea typeface="Times New Roman" panose="02020603050405020304" pitchFamily="18" charset="0"/>
                        <a:cs typeface="New York"/>
                      </a:endParaRPr>
                    </a:p>
                  </a:txBody>
                  <a:tcPr marL="68580" marR="68580" marT="0" marB="0"/>
                </a:tc>
              </a:tr>
              <a:tr h="1072298">
                <a:tc>
                  <a:txBody>
                    <a:bodyPr/>
                    <a:lstStyle/>
                    <a:p>
                      <a:pPr marL="0" marR="0" algn="just">
                        <a:lnSpc>
                          <a:spcPct val="150000"/>
                        </a:lnSpc>
                        <a:spcBef>
                          <a:spcPts val="0"/>
                        </a:spcBef>
                        <a:spcAft>
                          <a:spcPts val="0"/>
                        </a:spcAft>
                      </a:pPr>
                      <a:r>
                        <a:rPr lang="en-US" sz="2000">
                          <a:effectLst/>
                        </a:rPr>
                        <a:t>Company/Body Corporate</a:t>
                      </a:r>
                      <a:endParaRPr lang="en-US" sz="200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dirty="0">
                          <a:effectLst/>
                        </a:rPr>
                        <a:t>Monthly </a:t>
                      </a:r>
                      <a:endParaRPr lang="en-US" sz="2000" dirty="0">
                        <a:effectLst/>
                        <a:latin typeface="New York"/>
                        <a:ea typeface="Times New Roman" panose="02020603050405020304" pitchFamily="18" charset="0"/>
                        <a:cs typeface="New York"/>
                      </a:endParaRPr>
                    </a:p>
                  </a:txBody>
                  <a:tcPr marL="68580" marR="68580" marT="0" marB="0"/>
                </a:tc>
                <a:tc>
                  <a:txBody>
                    <a:bodyPr/>
                    <a:lstStyle/>
                    <a:p>
                      <a:pPr marL="0" marR="0" algn="just">
                        <a:lnSpc>
                          <a:spcPct val="150000"/>
                        </a:lnSpc>
                        <a:spcBef>
                          <a:spcPts val="0"/>
                        </a:spcBef>
                        <a:spcAft>
                          <a:spcPts val="0"/>
                        </a:spcAft>
                      </a:pPr>
                      <a:r>
                        <a:rPr lang="en-US" sz="2000" dirty="0">
                          <a:effectLst/>
                        </a:rPr>
                        <a:t>6</a:t>
                      </a:r>
                      <a:r>
                        <a:rPr lang="en-US" sz="2000" baseline="30000" dirty="0">
                          <a:effectLst/>
                        </a:rPr>
                        <a:t>th</a:t>
                      </a:r>
                      <a:r>
                        <a:rPr lang="en-US" sz="2000" dirty="0">
                          <a:effectLst/>
                        </a:rPr>
                        <a:t> day of month immediately calendar month</a:t>
                      </a:r>
                      <a:endParaRPr lang="en-US" sz="2000" dirty="0">
                        <a:effectLst/>
                        <a:latin typeface="New York"/>
                        <a:ea typeface="Times New Roman" panose="02020603050405020304" pitchFamily="18" charset="0"/>
                        <a:cs typeface="New York"/>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10810829"/>
              </p:ext>
            </p:extLst>
          </p:nvPr>
        </p:nvGraphicFramePr>
        <p:xfrm>
          <a:off x="827584" y="6021288"/>
          <a:ext cx="6096000" cy="370840"/>
        </p:xfrm>
        <a:graphic>
          <a:graphicData uri="http://schemas.openxmlformats.org/drawingml/2006/table">
            <a:tbl>
              <a:tblPr firstRow="1" bandRow="1">
                <a:tableStyleId>{5C22544A-7EE6-4342-B048-85BDC9FD1C3A}</a:tableStyleId>
              </a:tblPr>
              <a:tblGrid>
                <a:gridCol w="6096000"/>
              </a:tblGrid>
              <a:tr h="370840">
                <a:tc>
                  <a:txBody>
                    <a:bodyPr/>
                    <a:lstStyle/>
                    <a:p>
                      <a:r>
                        <a:rPr lang="en-US" dirty="0" smtClean="0"/>
                        <a:t>March Month/quarter – 31</a:t>
                      </a:r>
                      <a:r>
                        <a:rPr lang="en-US" baseline="30000" dirty="0" smtClean="0"/>
                        <a:t>st</a:t>
                      </a:r>
                      <a:r>
                        <a:rPr lang="en-US" dirty="0" smtClean="0"/>
                        <a:t> March</a:t>
                      </a:r>
                      <a:endParaRPr lang="en-US" dirty="0"/>
                    </a:p>
                  </a:txBody>
                  <a:tcPr/>
                </a:tc>
              </a:tr>
            </a:tbl>
          </a:graphicData>
        </a:graphic>
      </p:graphicFrame>
    </p:spTree>
    <p:extLst>
      <p:ext uri="{BB962C8B-B14F-4D97-AF65-F5344CB8AC3E}">
        <p14:creationId xmlns:p14="http://schemas.microsoft.com/office/powerpoint/2010/main" val="907069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Rate of interest for delay in paying service tax </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90879643"/>
              </p:ext>
            </p:extLst>
          </p:nvPr>
        </p:nvGraphicFramePr>
        <p:xfrm>
          <a:off x="1403648" y="2060847"/>
          <a:ext cx="6552728" cy="3600400"/>
        </p:xfrm>
        <a:graphic>
          <a:graphicData uri="http://schemas.openxmlformats.org/drawingml/2006/table">
            <a:tbl>
              <a:tblPr firstRow="1" firstCol="1" bandRow="1">
                <a:tableStyleId>{5C22544A-7EE6-4342-B048-85BDC9FD1C3A}</a:tableStyleId>
              </a:tblPr>
              <a:tblGrid>
                <a:gridCol w="3667947"/>
                <a:gridCol w="2884781"/>
              </a:tblGrid>
              <a:tr h="900100">
                <a:tc>
                  <a:txBody>
                    <a:bodyPr/>
                    <a:lstStyle/>
                    <a:p>
                      <a:pPr marL="0" marR="0" algn="just">
                        <a:lnSpc>
                          <a:spcPct val="150000"/>
                        </a:lnSpc>
                        <a:spcBef>
                          <a:spcPts val="0"/>
                        </a:spcBef>
                        <a:spcAft>
                          <a:spcPts val="0"/>
                        </a:spcAft>
                      </a:pPr>
                      <a:r>
                        <a:rPr lang="en-US" sz="2400">
                          <a:effectLst/>
                        </a:rPr>
                        <a:t>Delay</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a:effectLst/>
                        </a:rPr>
                        <a:t>Rate of interest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00100">
                <a:tc>
                  <a:txBody>
                    <a:bodyPr/>
                    <a:lstStyle/>
                    <a:p>
                      <a:pPr marL="0" marR="0" algn="just">
                        <a:lnSpc>
                          <a:spcPct val="150000"/>
                        </a:lnSpc>
                        <a:spcBef>
                          <a:spcPts val="0"/>
                        </a:spcBef>
                        <a:spcAft>
                          <a:spcPts val="0"/>
                        </a:spcAft>
                      </a:pPr>
                      <a:r>
                        <a:rPr lang="en-US" sz="2400">
                          <a:effectLst/>
                        </a:rPr>
                        <a:t>Up to 6 months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dirty="0">
                          <a:effectLst/>
                        </a:rPr>
                        <a:t>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00100">
                <a:tc>
                  <a:txBody>
                    <a:bodyPr/>
                    <a:lstStyle/>
                    <a:p>
                      <a:pPr marL="0" marR="0" algn="just">
                        <a:lnSpc>
                          <a:spcPct val="150000"/>
                        </a:lnSpc>
                        <a:spcBef>
                          <a:spcPts val="0"/>
                        </a:spcBef>
                        <a:spcAft>
                          <a:spcPts val="0"/>
                        </a:spcAft>
                      </a:pPr>
                      <a:r>
                        <a:rPr lang="en-US" sz="2400">
                          <a:effectLst/>
                        </a:rPr>
                        <a:t>For next 6 months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a:effectLst/>
                        </a:rPr>
                        <a:t>24%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00100">
                <a:tc>
                  <a:txBody>
                    <a:bodyPr/>
                    <a:lstStyle/>
                    <a:p>
                      <a:pPr marL="0" marR="0" algn="just">
                        <a:lnSpc>
                          <a:spcPct val="150000"/>
                        </a:lnSpc>
                        <a:spcBef>
                          <a:spcPts val="0"/>
                        </a:spcBef>
                        <a:spcAft>
                          <a:spcPts val="0"/>
                        </a:spcAft>
                      </a:pPr>
                      <a:r>
                        <a:rPr lang="en-US" sz="2400">
                          <a:effectLst/>
                        </a:rPr>
                        <a:t>For period beyond one year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dirty="0">
                          <a:effectLst/>
                        </a:rPr>
                        <a:t>30%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26819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Due dates for filing Service Tax Returns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1545545"/>
              </p:ext>
            </p:extLst>
          </p:nvPr>
        </p:nvGraphicFramePr>
        <p:xfrm>
          <a:off x="1475656" y="1916832"/>
          <a:ext cx="5852160" cy="1645920"/>
        </p:xfrm>
        <a:graphic>
          <a:graphicData uri="http://schemas.openxmlformats.org/drawingml/2006/table">
            <a:tbl>
              <a:tblPr firstRow="1" firstCol="1" bandRow="1">
                <a:tableStyleId>{5C22544A-7EE6-4342-B048-85BDC9FD1C3A}</a:tableStyleId>
              </a:tblPr>
              <a:tblGrid>
                <a:gridCol w="3275798"/>
                <a:gridCol w="2576362"/>
              </a:tblGrid>
              <a:tr h="0">
                <a:tc>
                  <a:txBody>
                    <a:bodyPr/>
                    <a:lstStyle/>
                    <a:p>
                      <a:pPr marL="0" marR="0" algn="just">
                        <a:lnSpc>
                          <a:spcPct val="150000"/>
                        </a:lnSpc>
                        <a:spcBef>
                          <a:spcPts val="0"/>
                        </a:spcBef>
                        <a:spcAft>
                          <a:spcPts val="0"/>
                        </a:spcAft>
                      </a:pPr>
                      <a:r>
                        <a:rPr lang="en-US" sz="2400" dirty="0">
                          <a:effectLst/>
                        </a:rPr>
                        <a:t>Period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a:effectLst/>
                        </a:rPr>
                        <a:t>Due date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50000"/>
                        </a:lnSpc>
                        <a:spcBef>
                          <a:spcPts val="0"/>
                        </a:spcBef>
                        <a:spcAft>
                          <a:spcPts val="0"/>
                        </a:spcAft>
                      </a:pPr>
                      <a:r>
                        <a:rPr lang="en-US" sz="2400">
                          <a:effectLst/>
                        </a:rPr>
                        <a:t>April to September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dirty="0">
                          <a:effectLst/>
                        </a:rPr>
                        <a:t>25</a:t>
                      </a:r>
                      <a:r>
                        <a:rPr lang="en-US" sz="2400" baseline="30000" dirty="0">
                          <a:effectLst/>
                        </a:rPr>
                        <a:t>th</a:t>
                      </a:r>
                      <a:r>
                        <a:rPr lang="en-US" sz="2400" dirty="0">
                          <a:effectLst/>
                        </a:rPr>
                        <a:t> of October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marL="0" marR="0" algn="just">
                        <a:lnSpc>
                          <a:spcPct val="150000"/>
                        </a:lnSpc>
                        <a:spcBef>
                          <a:spcPts val="0"/>
                        </a:spcBef>
                        <a:spcAft>
                          <a:spcPts val="0"/>
                        </a:spcAft>
                      </a:pPr>
                      <a:r>
                        <a:rPr lang="en-US" sz="2400" dirty="0">
                          <a:effectLst/>
                        </a:rPr>
                        <a:t>October to March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50000"/>
                        </a:lnSpc>
                        <a:spcBef>
                          <a:spcPts val="0"/>
                        </a:spcBef>
                        <a:spcAft>
                          <a:spcPts val="1000"/>
                        </a:spcAft>
                      </a:pPr>
                      <a:r>
                        <a:rPr lang="en-US" sz="2400" dirty="0">
                          <a:effectLst/>
                        </a:rPr>
                        <a:t>25</a:t>
                      </a:r>
                      <a:r>
                        <a:rPr lang="en-US" sz="2400" baseline="30000" dirty="0">
                          <a:effectLst/>
                        </a:rPr>
                        <a:t>th</a:t>
                      </a:r>
                      <a:r>
                        <a:rPr lang="en-US" sz="2400" dirty="0">
                          <a:effectLst/>
                        </a:rPr>
                        <a:t> of April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Rectangle 6"/>
          <p:cNvSpPr/>
          <p:nvPr/>
        </p:nvSpPr>
        <p:spPr>
          <a:xfrm>
            <a:off x="1115616" y="4293096"/>
            <a:ext cx="7416824" cy="2016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smtClean="0">
                <a:solidFill>
                  <a:schemeClr val="tx1"/>
                </a:solidFill>
              </a:rPr>
              <a:t>No turnover/ exempt turnover – Nil returns needs to be filed</a:t>
            </a:r>
          </a:p>
          <a:p>
            <a:pPr marL="342900" indent="-342900">
              <a:buAutoNum type="arabicPeriod"/>
            </a:pPr>
            <a:r>
              <a:rPr lang="en-US" sz="2400" dirty="0" smtClean="0">
                <a:solidFill>
                  <a:schemeClr val="tx1"/>
                </a:solidFill>
              </a:rPr>
              <a:t>SP needs to observe the notifications – extension of due date for return</a:t>
            </a:r>
            <a:endParaRPr lang="en-US" sz="2400" dirty="0">
              <a:solidFill>
                <a:schemeClr val="tx1"/>
              </a:solidFill>
            </a:endParaRPr>
          </a:p>
        </p:txBody>
      </p:sp>
    </p:spTree>
    <p:extLst>
      <p:ext uri="{BB962C8B-B14F-4D97-AF65-F5344CB8AC3E}">
        <p14:creationId xmlns:p14="http://schemas.microsoft.com/office/powerpoint/2010/main" val="10204378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65932877"/>
              </p:ext>
            </p:extLst>
          </p:nvPr>
        </p:nvGraphicFramePr>
        <p:xfrm>
          <a:off x="251520" y="836712"/>
          <a:ext cx="8534400" cy="5725500"/>
        </p:xfrm>
        <a:graphic>
          <a:graphicData uri="http://schemas.openxmlformats.org/drawingml/2006/table">
            <a:tbl>
              <a:tblPr firstRow="1" bandRow="1">
                <a:tableStyleId>{69012ECD-51FC-41F1-AA8D-1B2483CD663E}</a:tableStyleId>
              </a:tblPr>
              <a:tblGrid>
                <a:gridCol w="914400"/>
                <a:gridCol w="5029200"/>
                <a:gridCol w="1371600"/>
                <a:gridCol w="1219200"/>
              </a:tblGrid>
              <a:tr h="370862">
                <a:tc>
                  <a:txBody>
                    <a:bodyPr/>
                    <a:lstStyle/>
                    <a:p>
                      <a:pPr algn="ctr"/>
                      <a:r>
                        <a:rPr lang="en-US" sz="1800" dirty="0" smtClean="0">
                          <a:latin typeface="Baskerville Old Face" pitchFamily="18" charset="0"/>
                        </a:rPr>
                        <a:t>S.NO.</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Description</a:t>
                      </a:r>
                      <a:r>
                        <a:rPr lang="en-US" sz="1800" baseline="0" dirty="0" smtClean="0">
                          <a:latin typeface="Baskerville Old Face" pitchFamily="18" charset="0"/>
                        </a:rPr>
                        <a:t>  of Service</a:t>
                      </a:r>
                      <a:endParaRPr lang="en-US" sz="1800" b="0" i="0" dirty="0">
                        <a:solidFill>
                          <a:schemeClr val="tx1"/>
                        </a:solidFill>
                        <a:latin typeface="Baskerville Old Face" pitchFamily="18" charset="0"/>
                      </a:endParaRPr>
                    </a:p>
                  </a:txBody>
                  <a:tcPr marT="45723" marB="45723"/>
                </a:tc>
                <a:tc gridSpan="2">
                  <a:txBody>
                    <a:bodyPr/>
                    <a:lstStyle/>
                    <a:p>
                      <a:pPr algn="ctr"/>
                      <a:r>
                        <a:rPr lang="en-US" sz="1800" dirty="0" smtClean="0">
                          <a:latin typeface="Baskerville Old Face" pitchFamily="18" charset="0"/>
                        </a:rPr>
                        <a:t>%ST</a:t>
                      </a:r>
                      <a:endParaRPr lang="en-US" sz="1800" b="0" i="0" dirty="0">
                        <a:solidFill>
                          <a:schemeClr val="tx1"/>
                        </a:solidFill>
                        <a:latin typeface="Baskerville Old Face" pitchFamily="18" charset="0"/>
                      </a:endParaRPr>
                    </a:p>
                  </a:txBody>
                  <a:tcPr marT="45723" marB="45723"/>
                </a:tc>
                <a:tc hMerge="1">
                  <a:txBody>
                    <a:bodyPr/>
                    <a:lstStyle/>
                    <a:p>
                      <a:pPr algn="ctr"/>
                      <a:endParaRPr lang="en-US" dirty="0"/>
                    </a:p>
                  </a:txBody>
                  <a:tcPr/>
                </a:tc>
              </a:tr>
              <a:tr h="370862">
                <a:tc gridSpan="2">
                  <a:txBody>
                    <a:bodyPr/>
                    <a:lstStyle/>
                    <a:p>
                      <a:pPr algn="ctr"/>
                      <a:endParaRPr lang="en-US" sz="1800" b="0" i="0" dirty="0">
                        <a:solidFill>
                          <a:schemeClr val="tx1"/>
                        </a:solidFill>
                        <a:latin typeface="Baskerville Old Face" pitchFamily="18" charset="0"/>
                      </a:endParaRPr>
                    </a:p>
                  </a:txBody>
                  <a:tcPr marT="45723" marB="45723"/>
                </a:tc>
                <a:tc hMerge="1">
                  <a:txBody>
                    <a:bodyPr/>
                    <a:lstStyle/>
                    <a:p>
                      <a:endParaRPr lang="en-US"/>
                    </a:p>
                  </a:txBody>
                  <a:tcPr/>
                </a:tc>
                <a:tc>
                  <a:txBody>
                    <a:bodyPr/>
                    <a:lstStyle/>
                    <a:p>
                      <a:pPr algn="ctr"/>
                      <a:r>
                        <a:rPr lang="en-US" sz="1800" dirty="0" smtClean="0">
                          <a:latin typeface="Baskerville Old Face" pitchFamily="18" charset="0"/>
                        </a:rPr>
                        <a:t>SP</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SR</a:t>
                      </a:r>
                      <a:endParaRPr lang="en-US" sz="1800" b="0" i="0" dirty="0">
                        <a:solidFill>
                          <a:schemeClr val="tx1"/>
                        </a:solidFill>
                        <a:latin typeface="Baskerville Old Face" pitchFamily="18" charset="0"/>
                      </a:endParaRPr>
                    </a:p>
                  </a:txBody>
                  <a:tcPr marT="45723" marB="45723"/>
                </a:tc>
              </a:tr>
              <a:tr h="640118">
                <a:tc>
                  <a:txBody>
                    <a:bodyPr/>
                    <a:lstStyle/>
                    <a:p>
                      <a:pPr algn="ctr"/>
                      <a:r>
                        <a:rPr lang="en-US" sz="1800" dirty="0" smtClean="0">
                          <a:latin typeface="Baskerville Old Face" pitchFamily="18" charset="0"/>
                        </a:rPr>
                        <a:t>1.</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Insurance</a:t>
                      </a:r>
                      <a:r>
                        <a:rPr lang="en-US" sz="1800" baseline="0" dirty="0" smtClean="0">
                          <a:latin typeface="Baskerville Old Face" pitchFamily="18" charset="0"/>
                        </a:rPr>
                        <a:t> Agent to a person carrying Insurance business </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2.</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Goods</a:t>
                      </a:r>
                      <a:r>
                        <a:rPr lang="en-US" sz="1800" baseline="0" dirty="0" smtClean="0">
                          <a:latin typeface="Baskerville Old Face" pitchFamily="18" charset="0"/>
                        </a:rPr>
                        <a:t> Transportation Agency</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3.</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Sponsorship Services</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65782">
                <a:tc>
                  <a:txBody>
                    <a:bodyPr/>
                    <a:lstStyle/>
                    <a:p>
                      <a:pPr algn="ctr"/>
                      <a:r>
                        <a:rPr lang="en-US" sz="1800" dirty="0" smtClean="0">
                          <a:latin typeface="Baskerville Old Face" pitchFamily="18" charset="0"/>
                        </a:rPr>
                        <a:t>4.</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Advocate</a:t>
                      </a:r>
                      <a:r>
                        <a:rPr lang="en-US" sz="1800" baseline="0" dirty="0" smtClean="0">
                          <a:latin typeface="Baskerville Old Face" pitchFamily="18" charset="0"/>
                        </a:rPr>
                        <a:t> or firm of advocates </a:t>
                      </a:r>
                      <a:r>
                        <a:rPr lang="en-US" sz="1800" baseline="30000" dirty="0" smtClean="0">
                          <a:solidFill>
                            <a:srgbClr val="00B050"/>
                          </a:solidFill>
                          <a:latin typeface="Baskerville Old Face" pitchFamily="18" charset="0"/>
                        </a:rPr>
                        <a:t>2</a:t>
                      </a:r>
                      <a:endParaRPr lang="en-US" sz="1800" b="0" i="0" dirty="0">
                        <a:solidFill>
                          <a:srgbClr val="00B050"/>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640118">
                <a:tc>
                  <a:txBody>
                    <a:bodyPr/>
                    <a:lstStyle/>
                    <a:p>
                      <a:pPr algn="ctr"/>
                      <a:r>
                        <a:rPr lang="en-US" sz="1800" dirty="0" smtClean="0">
                          <a:latin typeface="Baskerville Old Face" pitchFamily="18" charset="0"/>
                        </a:rPr>
                        <a:t>5.</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Support Services</a:t>
                      </a:r>
                      <a:r>
                        <a:rPr lang="en-US" sz="1800" baseline="0" dirty="0" smtClean="0">
                          <a:latin typeface="Baskerville Old Face" pitchFamily="18" charset="0"/>
                        </a:rPr>
                        <a:t> by Govt. except Renting , Posts, transportation of goods or passengers </a:t>
                      </a:r>
                      <a:r>
                        <a:rPr lang="en-US" sz="1800" baseline="30000" dirty="0" smtClean="0">
                          <a:solidFill>
                            <a:srgbClr val="00B050"/>
                          </a:solidFill>
                          <a:latin typeface="Baskerville Old Face" pitchFamily="18" charset="0"/>
                        </a:rPr>
                        <a:t>2</a:t>
                      </a:r>
                      <a:endParaRPr lang="en-US" sz="1800" b="0" i="0" dirty="0">
                        <a:solidFill>
                          <a:srgbClr val="00B050"/>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6.</a:t>
                      </a:r>
                      <a:endParaRPr lang="en-US" sz="1800" b="0" i="0" dirty="0">
                        <a:solidFill>
                          <a:schemeClr val="tx1"/>
                        </a:solidFill>
                        <a:latin typeface="Baskerville Old Face" pitchFamily="18" charset="0"/>
                      </a:endParaRPr>
                    </a:p>
                  </a:txBody>
                  <a:tcPr marT="45723" marB="45723"/>
                </a:tc>
                <a:tc>
                  <a:txBody>
                    <a:bodyPr/>
                    <a:lstStyle/>
                    <a:p>
                      <a:r>
                        <a:rPr lang="en-US" sz="1800" kern="1200" dirty="0" smtClean="0">
                          <a:latin typeface="Baskerville Old Face" pitchFamily="18" charset="0"/>
                        </a:rPr>
                        <a:t>Manpower/Security services</a:t>
                      </a:r>
                      <a:endParaRPr lang="en-US" sz="1800" b="0" i="0" kern="1200" dirty="0">
                        <a:solidFill>
                          <a:srgbClr val="FF0000"/>
                        </a:solidFill>
                        <a:latin typeface="Baskerville Old Face" pitchFamily="18" charset="0"/>
                        <a:ea typeface="+mn-ea"/>
                        <a:cs typeface="+mn-cs"/>
                      </a:endParaRPr>
                    </a:p>
                  </a:txBody>
                  <a:tcPr marT="45723" marB="45723"/>
                </a:tc>
                <a:tc>
                  <a:txBody>
                    <a:bodyPr/>
                    <a:lstStyle/>
                    <a:p>
                      <a:pPr algn="ctr"/>
                      <a:r>
                        <a:rPr lang="en-US" sz="1800" b="0" i="0" dirty="0" smtClean="0">
                          <a:solidFill>
                            <a:schemeClr val="tx1"/>
                          </a:solidFill>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b="0" i="0" dirty="0" smtClean="0">
                          <a:solidFill>
                            <a:schemeClr val="tx1"/>
                          </a:solidFill>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7.</a:t>
                      </a:r>
                      <a:endParaRPr lang="en-US" sz="1800" b="0" i="0" dirty="0">
                        <a:solidFill>
                          <a:schemeClr val="tx1"/>
                        </a:solidFill>
                        <a:latin typeface="Baskerville Old Face" pitchFamily="18" charset="0"/>
                      </a:endParaRPr>
                    </a:p>
                  </a:txBody>
                  <a:tcPr marT="45723" marB="45723"/>
                </a:tc>
                <a:tc>
                  <a:txBody>
                    <a:bodyPr/>
                    <a:lstStyle/>
                    <a:p>
                      <a:pPr marL="0" algn="l" rtl="0" eaLnBrk="1" latinLnBrk="0" hangingPunct="1"/>
                      <a:r>
                        <a:rPr kumimoji="0" lang="en-US" sz="1800" kern="1200" dirty="0" smtClean="0">
                          <a:latin typeface="Baskerville Old Face" pitchFamily="18" charset="0"/>
                        </a:rPr>
                        <a:t>Service portion in Works Contract</a:t>
                      </a:r>
                      <a:r>
                        <a:rPr kumimoji="0" lang="en-US" sz="1800" kern="1200" baseline="30000" dirty="0" smtClean="0">
                          <a:solidFill>
                            <a:srgbClr val="FF0000"/>
                          </a:solidFill>
                          <a:latin typeface="Baskerville Old Face" pitchFamily="18" charset="0"/>
                        </a:rPr>
                        <a:t>1</a:t>
                      </a:r>
                      <a:endParaRPr kumimoji="0" lang="en-US" sz="1800" b="0" i="0" kern="1200" dirty="0">
                        <a:solidFill>
                          <a:srgbClr val="FF0000"/>
                        </a:solidFill>
                        <a:latin typeface="Baskerville Old Face" pitchFamily="18" charset="0"/>
                        <a:ea typeface="+mn-ea"/>
                        <a:cs typeface="+mn-cs"/>
                      </a:endParaRPr>
                    </a:p>
                  </a:txBody>
                  <a:tcPr marT="45723" marB="45723"/>
                </a:tc>
                <a:tc>
                  <a:txBody>
                    <a:bodyPr/>
                    <a:lstStyle/>
                    <a:p>
                      <a:pPr algn="ctr"/>
                      <a:r>
                        <a:rPr lang="en-US" sz="1800" dirty="0" smtClean="0">
                          <a:latin typeface="Baskerville Old Face" pitchFamily="18" charset="0"/>
                        </a:rPr>
                        <a:t>50%</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50%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8.</a:t>
                      </a:r>
                      <a:endParaRPr lang="en-US" sz="1800" b="0" i="0" dirty="0">
                        <a:solidFill>
                          <a:schemeClr val="tx1"/>
                        </a:solidFill>
                        <a:latin typeface="Baskerville Old Face" pitchFamily="18" charset="0"/>
                      </a:endParaRPr>
                    </a:p>
                  </a:txBody>
                  <a:tcPr marT="45723" marB="45723"/>
                </a:tc>
                <a:tc>
                  <a:txBody>
                    <a:bodyPr/>
                    <a:lstStyle/>
                    <a:p>
                      <a:pPr marL="0" algn="l" rtl="0" eaLnBrk="1" latinLnBrk="0" hangingPunct="1"/>
                      <a:r>
                        <a:rPr kumimoji="0" lang="en-US" sz="1800" kern="1200" dirty="0" smtClean="0">
                          <a:latin typeface="Baskerville Old Face" pitchFamily="18" charset="0"/>
                        </a:rPr>
                        <a:t>Hiring of Vehicles (Abated value)</a:t>
                      </a:r>
                      <a:r>
                        <a:rPr kumimoji="0" lang="en-US" sz="1800" kern="1200" baseline="30000" dirty="0" smtClean="0">
                          <a:solidFill>
                            <a:srgbClr val="FF0000"/>
                          </a:solidFill>
                          <a:latin typeface="Baskerville Old Face" pitchFamily="18" charset="0"/>
                        </a:rPr>
                        <a:t>1</a:t>
                      </a:r>
                      <a:endParaRPr kumimoji="0" lang="en-US" sz="1800" b="0" i="0" kern="1200" dirty="0">
                        <a:solidFill>
                          <a:srgbClr val="FF0000"/>
                        </a:solidFill>
                        <a:latin typeface="Baskerville Old Face" pitchFamily="18" charset="0"/>
                        <a:ea typeface="+mn-ea"/>
                        <a:cs typeface="+mn-cs"/>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9.</a:t>
                      </a:r>
                      <a:endParaRPr lang="en-US" sz="1800" b="0" i="0" dirty="0">
                        <a:solidFill>
                          <a:schemeClr val="tx1"/>
                        </a:solidFill>
                        <a:latin typeface="Baskerville Old Face" pitchFamily="18" charset="0"/>
                      </a:endParaRPr>
                    </a:p>
                  </a:txBody>
                  <a:tcPr marT="45723" marB="45723"/>
                </a:tc>
                <a:tc>
                  <a:txBody>
                    <a:bodyPr/>
                    <a:lstStyle/>
                    <a:p>
                      <a:pPr marL="0" algn="l" rtl="0" eaLnBrk="1" latinLnBrk="0" hangingPunct="1"/>
                      <a:r>
                        <a:rPr kumimoji="0" lang="en-US" sz="1800" kern="1200" dirty="0" smtClean="0">
                          <a:latin typeface="Baskerville Old Face" pitchFamily="18" charset="0"/>
                        </a:rPr>
                        <a:t>Hiring of Vehicles (Non-Abated)</a:t>
                      </a:r>
                      <a:r>
                        <a:rPr kumimoji="0" lang="en-US" sz="1800" kern="1200" baseline="30000" dirty="0" smtClean="0">
                          <a:solidFill>
                            <a:srgbClr val="FF0000"/>
                          </a:solidFill>
                          <a:latin typeface="Baskerville Old Face" pitchFamily="18" charset="0"/>
                        </a:rPr>
                        <a:t>1</a:t>
                      </a:r>
                      <a:endParaRPr kumimoji="0" lang="en-US" sz="1800" b="0" i="0" kern="1200" dirty="0">
                        <a:solidFill>
                          <a:srgbClr val="FF0000"/>
                        </a:solidFill>
                        <a:latin typeface="Baskerville Old Face" pitchFamily="18" charset="0"/>
                        <a:ea typeface="+mn-ea"/>
                        <a:cs typeface="+mn-cs"/>
                      </a:endParaRPr>
                    </a:p>
                  </a:txBody>
                  <a:tcPr marT="45723" marB="45723"/>
                </a:tc>
                <a:tc>
                  <a:txBody>
                    <a:bodyPr/>
                    <a:lstStyle/>
                    <a:p>
                      <a:pPr algn="ctr"/>
                      <a:r>
                        <a:rPr lang="en-US" sz="1800" dirty="0" smtClean="0">
                          <a:latin typeface="Baskerville Old Face" pitchFamily="18" charset="0"/>
                        </a:rPr>
                        <a:t>50%</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50%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10.</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Import</a:t>
                      </a:r>
                      <a:r>
                        <a:rPr lang="en-US" sz="1800" baseline="0" dirty="0" smtClean="0">
                          <a:latin typeface="Baskerville Old Face" pitchFamily="18" charset="0"/>
                        </a:rPr>
                        <a:t> of services</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dirty="0" smtClean="0">
                          <a:latin typeface="Baskerville Old Face" pitchFamily="18" charset="0"/>
                        </a:rPr>
                        <a:t>11.</a:t>
                      </a:r>
                      <a:endParaRPr lang="en-US" sz="1800" b="0" i="0" dirty="0">
                        <a:solidFill>
                          <a:schemeClr val="tx1"/>
                        </a:solidFill>
                        <a:latin typeface="Baskerville Old Face" pitchFamily="18" charset="0"/>
                      </a:endParaRPr>
                    </a:p>
                  </a:txBody>
                  <a:tcPr marT="45723" marB="45723"/>
                </a:tc>
                <a:tc>
                  <a:txBody>
                    <a:bodyPr/>
                    <a:lstStyle/>
                    <a:p>
                      <a:r>
                        <a:rPr lang="en-US" sz="1800" dirty="0" smtClean="0">
                          <a:latin typeface="Baskerville Old Face" pitchFamily="18" charset="0"/>
                        </a:rPr>
                        <a:t>Directors</a:t>
                      </a:r>
                      <a:r>
                        <a:rPr lang="en-US" sz="1800" baseline="0" dirty="0" smtClean="0">
                          <a:latin typeface="Baskerville Old Face" pitchFamily="18" charset="0"/>
                        </a:rPr>
                        <a:t> Remuneration( incl. Sitting Fees)</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b="0" i="0" dirty="0" smtClean="0">
                          <a:solidFill>
                            <a:schemeClr val="tx1"/>
                          </a:solidFill>
                          <a:latin typeface="Baskerville Old Face" pitchFamily="18" charset="0"/>
                        </a:rPr>
                        <a:t>12.</a:t>
                      </a:r>
                      <a:endParaRPr lang="en-US" sz="1800" b="0" i="0" dirty="0">
                        <a:solidFill>
                          <a:schemeClr val="tx1"/>
                        </a:solidFill>
                        <a:latin typeface="Baskerville Old Face" pitchFamily="18" charset="0"/>
                      </a:endParaRPr>
                    </a:p>
                  </a:txBody>
                  <a:tcPr marT="45723" marB="45723"/>
                </a:tc>
                <a:tc>
                  <a:txBody>
                    <a:bodyPr/>
                    <a:lstStyle/>
                    <a:p>
                      <a:r>
                        <a:rPr lang="en-US" sz="1800" b="0" i="0" dirty="0" smtClean="0">
                          <a:solidFill>
                            <a:schemeClr val="tx1"/>
                          </a:solidFill>
                          <a:latin typeface="Baskerville Old Face" pitchFamily="18" charset="0"/>
                        </a:rPr>
                        <a:t>Recovery Agency to</a:t>
                      </a:r>
                      <a:r>
                        <a:rPr lang="en-US" sz="1800" b="0" i="0" baseline="0" dirty="0" smtClean="0">
                          <a:solidFill>
                            <a:schemeClr val="tx1"/>
                          </a:solidFill>
                          <a:latin typeface="Baskerville Old Face" pitchFamily="18" charset="0"/>
                        </a:rPr>
                        <a:t> Bank &amp; NBFC</a:t>
                      </a:r>
                      <a:endParaRPr lang="en-US" sz="1800" b="0" i="0" dirty="0">
                        <a:solidFill>
                          <a:schemeClr val="tx1"/>
                        </a:solidFill>
                        <a:latin typeface="Baskerville Old Face" pitchFamily="18" charset="0"/>
                      </a:endParaRPr>
                    </a:p>
                  </a:txBody>
                  <a:tcPr marT="45723" marB="45723"/>
                </a:tc>
                <a:tc>
                  <a:txBody>
                    <a:bodyPr/>
                    <a:lstStyle/>
                    <a:p>
                      <a:pPr algn="ctr"/>
                      <a:r>
                        <a:rPr lang="en-US" sz="1800" b="0" i="0" dirty="0" smtClean="0">
                          <a:solidFill>
                            <a:schemeClr val="tx1"/>
                          </a:solidFill>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b="0" i="0" dirty="0" smtClean="0">
                          <a:solidFill>
                            <a:schemeClr val="tx1"/>
                          </a:solidFill>
                          <a:latin typeface="Baskerville Old Face" pitchFamily="18" charset="0"/>
                        </a:rPr>
                        <a:t>100%</a:t>
                      </a:r>
                      <a:endParaRPr lang="en-US" sz="1800" b="0" i="0" dirty="0">
                        <a:solidFill>
                          <a:schemeClr val="tx1"/>
                        </a:solidFill>
                        <a:latin typeface="Baskerville Old Face" pitchFamily="18" charset="0"/>
                      </a:endParaRPr>
                    </a:p>
                  </a:txBody>
                  <a:tcPr marT="45723" marB="45723"/>
                </a:tc>
              </a:tr>
            </a:tbl>
          </a:graphicData>
        </a:graphic>
      </p:graphicFrame>
      <p:sp>
        <p:nvSpPr>
          <p:cNvPr id="31813" name="TextBox 2"/>
          <p:cNvSpPr txBox="1">
            <a:spLocks noChangeArrowheads="1"/>
          </p:cNvSpPr>
          <p:nvPr/>
        </p:nvSpPr>
        <p:spPr bwMode="auto">
          <a:xfrm>
            <a:off x="683568" y="18864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sz="2400" b="1" i="1" dirty="0">
                <a:solidFill>
                  <a:srgbClr val="0461A0"/>
                </a:solidFill>
                <a:latin typeface="Book Antiqua" pitchFamily="18" charset="0"/>
              </a:rPr>
              <a:t>Reverse Charge-Joint Charge </a:t>
            </a:r>
          </a:p>
        </p:txBody>
      </p:sp>
    </p:spTree>
    <p:extLst>
      <p:ext uri="{BB962C8B-B14F-4D97-AF65-F5344CB8AC3E}">
        <p14:creationId xmlns:p14="http://schemas.microsoft.com/office/powerpoint/2010/main" val="21557208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05159056"/>
              </p:ext>
            </p:extLst>
          </p:nvPr>
        </p:nvGraphicFramePr>
        <p:xfrm>
          <a:off x="228600" y="2209800"/>
          <a:ext cx="8534400" cy="2392790"/>
        </p:xfrm>
        <a:graphic>
          <a:graphicData uri="http://schemas.openxmlformats.org/drawingml/2006/table">
            <a:tbl>
              <a:tblPr firstRow="1" bandRow="1">
                <a:tableStyleId>{69012ECD-51FC-41F1-AA8D-1B2483CD663E}</a:tableStyleId>
              </a:tblPr>
              <a:tblGrid>
                <a:gridCol w="914400"/>
                <a:gridCol w="5029200"/>
                <a:gridCol w="1371600"/>
                <a:gridCol w="1219200"/>
              </a:tblGrid>
              <a:tr h="370862">
                <a:tc>
                  <a:txBody>
                    <a:bodyPr/>
                    <a:lstStyle/>
                    <a:p>
                      <a:pPr algn="ctr"/>
                      <a:r>
                        <a:rPr lang="en-US" sz="1800" dirty="0" smtClean="0">
                          <a:latin typeface="Baskerville Old Face" pitchFamily="18" charset="0"/>
                        </a:rPr>
                        <a:t>S.NO.</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Description</a:t>
                      </a:r>
                      <a:r>
                        <a:rPr lang="en-US" sz="1800" baseline="0" dirty="0" smtClean="0">
                          <a:latin typeface="Baskerville Old Face" pitchFamily="18" charset="0"/>
                        </a:rPr>
                        <a:t>  of Service</a:t>
                      </a:r>
                      <a:endParaRPr lang="en-US" sz="1800" b="0" i="0" dirty="0">
                        <a:solidFill>
                          <a:schemeClr val="tx1"/>
                        </a:solidFill>
                        <a:latin typeface="Baskerville Old Face" pitchFamily="18" charset="0"/>
                      </a:endParaRPr>
                    </a:p>
                  </a:txBody>
                  <a:tcPr marT="45723" marB="45723"/>
                </a:tc>
                <a:tc gridSpan="2">
                  <a:txBody>
                    <a:bodyPr/>
                    <a:lstStyle/>
                    <a:p>
                      <a:pPr algn="ctr"/>
                      <a:r>
                        <a:rPr lang="en-US" sz="1800" dirty="0" smtClean="0">
                          <a:latin typeface="Baskerville Old Face" pitchFamily="18" charset="0"/>
                        </a:rPr>
                        <a:t>%ST</a:t>
                      </a:r>
                      <a:endParaRPr lang="en-US" sz="1800" b="0" i="0" dirty="0">
                        <a:solidFill>
                          <a:schemeClr val="tx1"/>
                        </a:solidFill>
                        <a:latin typeface="Baskerville Old Face" pitchFamily="18" charset="0"/>
                      </a:endParaRPr>
                    </a:p>
                  </a:txBody>
                  <a:tcPr marT="45723" marB="45723"/>
                </a:tc>
                <a:tc hMerge="1">
                  <a:txBody>
                    <a:bodyPr/>
                    <a:lstStyle/>
                    <a:p>
                      <a:pPr algn="ctr"/>
                      <a:endParaRPr lang="en-US" dirty="0"/>
                    </a:p>
                  </a:txBody>
                  <a:tcPr/>
                </a:tc>
              </a:tr>
              <a:tr h="370862">
                <a:tc gridSpan="2">
                  <a:txBody>
                    <a:bodyPr/>
                    <a:lstStyle/>
                    <a:p>
                      <a:pPr algn="ctr"/>
                      <a:endParaRPr lang="en-US" sz="1800" b="0" i="0" dirty="0">
                        <a:solidFill>
                          <a:schemeClr val="tx1"/>
                        </a:solidFill>
                        <a:latin typeface="Baskerville Old Face" pitchFamily="18" charset="0"/>
                      </a:endParaRPr>
                    </a:p>
                  </a:txBody>
                  <a:tcPr marT="45723" marB="45723"/>
                </a:tc>
                <a:tc hMerge="1">
                  <a:txBody>
                    <a:bodyPr/>
                    <a:lstStyle/>
                    <a:p>
                      <a:endParaRPr lang="en-US"/>
                    </a:p>
                  </a:txBody>
                  <a:tcPr/>
                </a:tc>
                <a:tc>
                  <a:txBody>
                    <a:bodyPr/>
                    <a:lstStyle/>
                    <a:p>
                      <a:pPr algn="ctr"/>
                      <a:r>
                        <a:rPr lang="en-US" sz="1800" dirty="0" smtClean="0">
                          <a:latin typeface="Baskerville Old Face" pitchFamily="18" charset="0"/>
                        </a:rPr>
                        <a:t>SP</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SR</a:t>
                      </a:r>
                      <a:endParaRPr lang="en-US" sz="1800" b="0" i="0" dirty="0">
                        <a:solidFill>
                          <a:schemeClr val="tx1"/>
                        </a:solidFill>
                        <a:latin typeface="Baskerville Old Face" pitchFamily="18" charset="0"/>
                      </a:endParaRPr>
                    </a:p>
                  </a:txBody>
                  <a:tcPr marT="45723" marB="45723"/>
                </a:tc>
              </a:tr>
              <a:tr h="640118">
                <a:tc>
                  <a:txBody>
                    <a:bodyPr/>
                    <a:lstStyle/>
                    <a:p>
                      <a:pPr algn="ctr"/>
                      <a:r>
                        <a:rPr lang="en-US" sz="1800" dirty="0" smtClean="0">
                          <a:latin typeface="Baskerville Old Face" pitchFamily="18" charset="0"/>
                        </a:rPr>
                        <a:t>13</a:t>
                      </a:r>
                      <a:endParaRPr lang="en-US" sz="1800" b="0" i="0" dirty="0">
                        <a:solidFill>
                          <a:schemeClr val="tx1"/>
                        </a:solidFill>
                        <a:latin typeface="Baskerville Old Face" pitchFamily="18" charset="0"/>
                      </a:endParaRPr>
                    </a:p>
                  </a:txBody>
                  <a:tcPr marT="45723" marB="45723"/>
                </a:tc>
                <a:tc>
                  <a:txBody>
                    <a:bodyPr/>
                    <a:lstStyle/>
                    <a:p>
                      <a:r>
                        <a:rPr lang="en-US" sz="1800" b="0" i="0" dirty="0" smtClean="0">
                          <a:solidFill>
                            <a:schemeClr val="tx1"/>
                          </a:solidFill>
                          <a:latin typeface="Baskerville Old Face" pitchFamily="18" charset="0"/>
                        </a:rPr>
                        <a:t>Mutual</a:t>
                      </a:r>
                      <a:r>
                        <a:rPr lang="en-US" sz="1800" b="0" i="0" baseline="0" dirty="0" smtClean="0">
                          <a:solidFill>
                            <a:schemeClr val="tx1"/>
                          </a:solidFill>
                          <a:latin typeface="Baskerville Old Face" pitchFamily="18" charset="0"/>
                        </a:rPr>
                        <a:t> fund agent or distributor to a mutual fund or asset management company</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b="0" i="0" dirty="0" smtClean="0">
                          <a:solidFill>
                            <a:schemeClr val="tx1"/>
                          </a:solidFill>
                          <a:latin typeface="Baskerville Old Face" pitchFamily="18" charset="0"/>
                        </a:rPr>
                        <a:t>14</a:t>
                      </a:r>
                      <a:endParaRPr lang="en-US" sz="1800" b="0" i="0" dirty="0">
                        <a:solidFill>
                          <a:schemeClr val="tx1"/>
                        </a:solidFill>
                        <a:latin typeface="Baskerville Old Face" pitchFamily="18" charset="0"/>
                      </a:endParaRPr>
                    </a:p>
                  </a:txBody>
                  <a:tcPr marT="45723" marB="45723"/>
                </a:tc>
                <a:tc>
                  <a:txBody>
                    <a:bodyPr/>
                    <a:lstStyle/>
                    <a:p>
                      <a:r>
                        <a:rPr lang="en-US" sz="1800" b="0" i="0" dirty="0" smtClean="0">
                          <a:solidFill>
                            <a:schemeClr val="tx1"/>
                          </a:solidFill>
                          <a:latin typeface="Baskerville Old Face" pitchFamily="18" charset="0"/>
                        </a:rPr>
                        <a:t>Selling</a:t>
                      </a:r>
                      <a:r>
                        <a:rPr lang="en-US" sz="1800" b="0" i="0" baseline="0" dirty="0" smtClean="0">
                          <a:solidFill>
                            <a:schemeClr val="tx1"/>
                          </a:solidFill>
                          <a:latin typeface="Baskerville Old Face" pitchFamily="18" charset="0"/>
                        </a:rPr>
                        <a:t> or marketing agent of lottery tickets to a lottery distributor or selling agent</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r h="370862">
                <a:tc>
                  <a:txBody>
                    <a:bodyPr/>
                    <a:lstStyle/>
                    <a:p>
                      <a:pPr algn="ctr"/>
                      <a:r>
                        <a:rPr lang="en-US" sz="1800" b="0" i="0" dirty="0" smtClean="0">
                          <a:solidFill>
                            <a:schemeClr val="tx1"/>
                          </a:solidFill>
                          <a:latin typeface="Baskerville Old Face" pitchFamily="18" charset="0"/>
                        </a:rPr>
                        <a:t>15</a:t>
                      </a:r>
                      <a:endParaRPr lang="en-US" sz="1800" b="0" i="0" dirty="0">
                        <a:solidFill>
                          <a:schemeClr val="tx1"/>
                        </a:solidFill>
                        <a:latin typeface="Baskerville Old Face" pitchFamily="18" charset="0"/>
                      </a:endParaRPr>
                    </a:p>
                  </a:txBody>
                  <a:tcPr marT="45723" marB="45723"/>
                </a:tc>
                <a:tc>
                  <a:txBody>
                    <a:bodyPr/>
                    <a:lstStyle/>
                    <a:p>
                      <a:r>
                        <a:rPr lang="en-US" sz="1800" b="0" i="0" dirty="0" smtClean="0">
                          <a:solidFill>
                            <a:schemeClr val="tx1"/>
                          </a:solidFill>
                          <a:latin typeface="Baskerville Old Face" pitchFamily="18" charset="0"/>
                        </a:rPr>
                        <a:t>Aggregator</a:t>
                      </a:r>
                      <a:r>
                        <a:rPr lang="en-US" sz="1800" b="0" i="0" baseline="0" dirty="0" smtClean="0">
                          <a:solidFill>
                            <a:schemeClr val="tx1"/>
                          </a:solidFill>
                          <a:latin typeface="Baskerville Old Face" pitchFamily="18" charset="0"/>
                        </a:rPr>
                        <a:t> services</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NIL</a:t>
                      </a:r>
                      <a:endParaRPr lang="en-US" sz="1800" b="0" i="0" dirty="0">
                        <a:solidFill>
                          <a:schemeClr val="tx1"/>
                        </a:solidFill>
                        <a:latin typeface="Baskerville Old Face" pitchFamily="18" charset="0"/>
                      </a:endParaRPr>
                    </a:p>
                  </a:txBody>
                  <a:tcPr marT="45723" marB="45723"/>
                </a:tc>
                <a:tc>
                  <a:txBody>
                    <a:bodyPr/>
                    <a:lstStyle/>
                    <a:p>
                      <a:pPr algn="ctr"/>
                      <a:r>
                        <a:rPr lang="en-US" sz="1800" dirty="0" smtClean="0">
                          <a:latin typeface="Baskerville Old Face" pitchFamily="18" charset="0"/>
                        </a:rPr>
                        <a:t>100%</a:t>
                      </a:r>
                      <a:endParaRPr lang="en-US" sz="1800" b="0" i="0" dirty="0">
                        <a:solidFill>
                          <a:schemeClr val="tx1"/>
                        </a:solidFill>
                        <a:latin typeface="Baskerville Old Face" pitchFamily="18" charset="0"/>
                      </a:endParaRPr>
                    </a:p>
                  </a:txBody>
                  <a:tcPr marT="45723" marB="45723"/>
                </a:tc>
              </a:tr>
            </a:tbl>
          </a:graphicData>
        </a:graphic>
      </p:graphicFrame>
      <p:sp>
        <p:nvSpPr>
          <p:cNvPr id="3" name="TextBox 2"/>
          <p:cNvSpPr txBox="1">
            <a:spLocks noChangeArrowheads="1"/>
          </p:cNvSpPr>
          <p:nvPr/>
        </p:nvSpPr>
        <p:spPr bwMode="auto">
          <a:xfrm>
            <a:off x="914400" y="533400"/>
            <a:ext cx="7620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r>
              <a:rPr lang="en-US" sz="2400" b="1" i="1" dirty="0">
                <a:solidFill>
                  <a:srgbClr val="0461A0"/>
                </a:solidFill>
                <a:latin typeface="Book Antiqua" pitchFamily="18" charset="0"/>
              </a:rPr>
              <a:t>Reverse Charge-Joint Charge </a:t>
            </a:r>
          </a:p>
        </p:txBody>
      </p:sp>
    </p:spTree>
    <p:extLst>
      <p:ext uri="{BB962C8B-B14F-4D97-AF65-F5344CB8AC3E}">
        <p14:creationId xmlns:p14="http://schemas.microsoft.com/office/powerpoint/2010/main" val="31701823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Services Relating to Port Service </a:t>
            </a:r>
            <a:endParaRPr lang="en-US" dirty="0"/>
          </a:p>
        </p:txBody>
      </p:sp>
      <p:sp>
        <p:nvSpPr>
          <p:cNvPr id="3" name="Content Placeholder 2"/>
          <p:cNvSpPr>
            <a:spLocks noGrp="1"/>
          </p:cNvSpPr>
          <p:nvPr>
            <p:ph idx="1"/>
          </p:nvPr>
        </p:nvSpPr>
        <p:spPr/>
        <p:txBody>
          <a:bodyPr/>
          <a:lstStyle/>
          <a:p>
            <a:r>
              <a:rPr lang="en-US" dirty="0" smtClean="0"/>
              <a:t>Cargo Handling Service</a:t>
            </a:r>
          </a:p>
          <a:p>
            <a:r>
              <a:rPr lang="en-US" dirty="0" smtClean="0"/>
              <a:t>C &amp; F </a:t>
            </a:r>
          </a:p>
          <a:p>
            <a:r>
              <a:rPr lang="en-US" dirty="0" smtClean="0"/>
              <a:t>Construction Services </a:t>
            </a:r>
          </a:p>
          <a:p>
            <a:r>
              <a:rPr lang="en-US" dirty="0" smtClean="0"/>
              <a:t>Repairs and Maintenance Services</a:t>
            </a:r>
          </a:p>
          <a:p>
            <a:r>
              <a:rPr lang="en-US" dirty="0" smtClean="0"/>
              <a:t>Transportation service  </a:t>
            </a:r>
          </a:p>
          <a:p>
            <a:pPr lvl="1"/>
            <a:r>
              <a:rPr lang="en-US" dirty="0" smtClean="0"/>
              <a:t>Road &amp; Rail </a:t>
            </a:r>
          </a:p>
          <a:p>
            <a:r>
              <a:rPr lang="en-US" dirty="0" smtClean="0"/>
              <a:t>Renting of Immovable Properties  </a:t>
            </a:r>
          </a:p>
          <a:p>
            <a:r>
              <a:rPr lang="en-US" dirty="0" smtClean="0"/>
              <a:t>Renting of Equipment</a:t>
            </a:r>
          </a:p>
          <a:p>
            <a:endParaRPr lang="en-US" dirty="0"/>
          </a:p>
        </p:txBody>
      </p:sp>
    </p:spTree>
    <p:extLst>
      <p:ext uri="{BB962C8B-B14F-4D97-AF65-F5344CB8AC3E}">
        <p14:creationId xmlns:p14="http://schemas.microsoft.com/office/powerpoint/2010/main" val="27940065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Relating to Port Service </a:t>
            </a:r>
          </a:p>
        </p:txBody>
      </p:sp>
      <p:sp>
        <p:nvSpPr>
          <p:cNvPr id="3" name="Content Placeholder 2"/>
          <p:cNvSpPr>
            <a:spLocks noGrp="1"/>
          </p:cNvSpPr>
          <p:nvPr>
            <p:ph idx="1"/>
          </p:nvPr>
        </p:nvSpPr>
        <p:spPr/>
        <p:txBody>
          <a:bodyPr/>
          <a:lstStyle/>
          <a:p>
            <a:r>
              <a:rPr lang="en-US" dirty="0" smtClean="0"/>
              <a:t>Ship Management Service </a:t>
            </a:r>
          </a:p>
          <a:p>
            <a:r>
              <a:rPr lang="en-US" dirty="0" smtClean="0"/>
              <a:t>Steamer Agent Service </a:t>
            </a:r>
          </a:p>
          <a:p>
            <a:r>
              <a:rPr lang="en-US" dirty="0" smtClean="0"/>
              <a:t>Storage and Warehousing Service </a:t>
            </a:r>
          </a:p>
          <a:p>
            <a:r>
              <a:rPr lang="en-US" dirty="0" smtClean="0"/>
              <a:t>Technical Inspection and Certification Service</a:t>
            </a:r>
          </a:p>
          <a:p>
            <a:r>
              <a:rPr lang="en-US" dirty="0" smtClean="0"/>
              <a:t>Port Service  </a:t>
            </a:r>
          </a:p>
          <a:p>
            <a:r>
              <a:rPr lang="en-US" dirty="0" smtClean="0"/>
              <a:t>C &amp; F Agents</a:t>
            </a:r>
          </a:p>
          <a:p>
            <a:r>
              <a:rPr lang="en-US" dirty="0" smtClean="0"/>
              <a:t>Stevedores </a:t>
            </a:r>
          </a:p>
          <a:p>
            <a:r>
              <a:rPr lang="en-US" dirty="0" smtClean="0"/>
              <a:t>Dredging services</a:t>
            </a:r>
          </a:p>
          <a:p>
            <a:pPr marL="0" indent="0">
              <a:buNone/>
            </a:pPr>
            <a:endParaRPr lang="en-US" dirty="0"/>
          </a:p>
        </p:txBody>
      </p:sp>
    </p:spTree>
    <p:extLst>
      <p:ext uri="{BB962C8B-B14F-4D97-AF65-F5344CB8AC3E}">
        <p14:creationId xmlns:p14="http://schemas.microsoft.com/office/powerpoint/2010/main" val="3420115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istory.png"/>
          <p:cNvPicPr>
            <a:picLocks noChangeAspect="1"/>
          </p:cNvPicPr>
          <p:nvPr/>
        </p:nvPicPr>
        <p:blipFill>
          <a:blip r:embed="rId3"/>
          <a:stretch>
            <a:fillRect/>
          </a:stretch>
        </p:blipFill>
        <p:spPr>
          <a:xfrm>
            <a:off x="5791200" y="0"/>
            <a:ext cx="3352800" cy="1676400"/>
          </a:xfrm>
          <a:prstGeom prst="ellipse">
            <a:avLst/>
          </a:prstGeom>
          <a:ln>
            <a:noFill/>
          </a:ln>
          <a:effectLst>
            <a:softEdge rad="112500"/>
          </a:effectLst>
        </p:spPr>
      </p:pic>
      <p:sp>
        <p:nvSpPr>
          <p:cNvPr id="3" name="Title 2"/>
          <p:cNvSpPr>
            <a:spLocks noGrp="1"/>
          </p:cNvSpPr>
          <p:nvPr>
            <p:ph type="title"/>
          </p:nvPr>
        </p:nvSpPr>
        <p:spPr/>
        <p:txBody>
          <a:bodyPr/>
          <a:lstStyle/>
          <a:p>
            <a:r>
              <a:rPr lang="en-US" dirty="0" smtClean="0"/>
              <a:t>History</a:t>
            </a:r>
            <a:endParaRPr lang="en-US" dirty="0"/>
          </a:p>
        </p:txBody>
      </p:sp>
      <p:sp>
        <p:nvSpPr>
          <p:cNvPr id="2" name="Content Placeholder 1"/>
          <p:cNvSpPr>
            <a:spLocks noGrp="1"/>
          </p:cNvSpPr>
          <p:nvPr>
            <p:ph sz="quarter" idx="1"/>
          </p:nvPr>
        </p:nvSpPr>
        <p:spPr/>
        <p:txBody>
          <a:bodyPr>
            <a:normAutofit/>
          </a:bodyPr>
          <a:lstStyle/>
          <a:p>
            <a:pPr algn="just">
              <a:lnSpc>
                <a:spcPct val="150000"/>
              </a:lnSpc>
              <a:defRPr/>
            </a:pPr>
            <a:r>
              <a:rPr lang="en-US" sz="2400" dirty="0" smtClean="0"/>
              <a:t>It was collected 3000 Years back like</a:t>
            </a:r>
          </a:p>
          <a:p>
            <a:pPr lvl="1" algn="just">
              <a:lnSpc>
                <a:spcPct val="150000"/>
              </a:lnSpc>
              <a:defRPr/>
            </a:pPr>
            <a:r>
              <a:rPr lang="en-US" sz="2000" dirty="0" smtClean="0"/>
              <a:t>Tax on transportation of goods including ferry tax</a:t>
            </a:r>
          </a:p>
          <a:p>
            <a:pPr lvl="1" algn="just">
              <a:lnSpc>
                <a:spcPct val="150000"/>
              </a:lnSpc>
              <a:defRPr/>
            </a:pPr>
            <a:r>
              <a:rPr lang="en-US" sz="2000" dirty="0" smtClean="0"/>
              <a:t>Tax on entertainment</a:t>
            </a:r>
          </a:p>
          <a:p>
            <a:pPr algn="just">
              <a:lnSpc>
                <a:spcPct val="150000"/>
              </a:lnSpc>
              <a:defRPr/>
            </a:pPr>
            <a:r>
              <a:rPr lang="en-US" sz="2400" dirty="0" smtClean="0"/>
              <a:t>46 services in all as per Kautlaiyas Arthashastra</a:t>
            </a:r>
          </a:p>
          <a:p>
            <a:pPr algn="just">
              <a:lnSpc>
                <a:spcPct val="150000"/>
              </a:lnSpc>
              <a:defRPr/>
            </a:pPr>
            <a:r>
              <a:rPr lang="en-US" sz="2400" dirty="0" smtClean="0"/>
              <a:t>Initially started with 3 Services, increased to more than 100- Covers not only Organized sector but also Unorganized sectors</a:t>
            </a:r>
          </a:p>
          <a:p>
            <a:r>
              <a:rPr lang="en-US" sz="2800" dirty="0" smtClean="0"/>
              <a:t>In 2012 moved to negative based taxation.</a:t>
            </a:r>
          </a:p>
          <a:p>
            <a:endParaRPr lang="en-US" dirty="0"/>
          </a:p>
        </p:txBody>
      </p:sp>
    </p:spTree>
    <p:extLst>
      <p:ext uri="{BB962C8B-B14F-4D97-AF65-F5344CB8AC3E}">
        <p14:creationId xmlns:p14="http://schemas.microsoft.com/office/powerpoint/2010/main" val="39985469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Construction Service </a:t>
            </a:r>
            <a:endParaRPr lang="en-US" dirty="0"/>
          </a:p>
        </p:txBody>
      </p:sp>
      <p:sp>
        <p:nvSpPr>
          <p:cNvPr id="3" name="Content Placeholder 2"/>
          <p:cNvSpPr>
            <a:spLocks noGrp="1"/>
          </p:cNvSpPr>
          <p:nvPr>
            <p:ph idx="1"/>
          </p:nvPr>
        </p:nvSpPr>
        <p:spPr>
          <a:xfrm>
            <a:off x="457200" y="1417638"/>
            <a:ext cx="8229600" cy="5107706"/>
          </a:xfrm>
        </p:spPr>
        <p:txBody>
          <a:bodyPr/>
          <a:lstStyle/>
          <a:p>
            <a:r>
              <a:rPr lang="en-US" dirty="0" smtClean="0"/>
              <a:t>Form 10.09.2004</a:t>
            </a:r>
          </a:p>
          <a:p>
            <a:r>
              <a:rPr lang="en-US" dirty="0" smtClean="0"/>
              <a:t>Earlier Exemption  </a:t>
            </a:r>
          </a:p>
          <a:p>
            <a:pPr lvl="1"/>
            <a:r>
              <a:rPr lang="en-US" dirty="0" smtClean="0"/>
              <a:t>Construction, repair, alteration and renovation of wharves, quays, docks, stages, jetties, piers and railways wholly within the port</a:t>
            </a:r>
          </a:p>
          <a:p>
            <a:r>
              <a:rPr lang="en-US" dirty="0" smtClean="0"/>
              <a:t>Present Exemption </a:t>
            </a:r>
          </a:p>
          <a:p>
            <a:pPr lvl="1"/>
            <a:r>
              <a:rPr lang="en-US" dirty="0" smtClean="0"/>
              <a:t>Nil </a:t>
            </a:r>
          </a:p>
          <a:p>
            <a:pPr lvl="1"/>
            <a:r>
              <a:rPr lang="en-US" dirty="0" smtClean="0"/>
              <a:t>Upto 31.03.2015 Construction, erection commission or installation of port was exempted </a:t>
            </a:r>
            <a:endParaRPr lang="en-US" dirty="0"/>
          </a:p>
        </p:txBody>
      </p:sp>
    </p:spTree>
    <p:extLst>
      <p:ext uri="{BB962C8B-B14F-4D97-AF65-F5344CB8AC3E}">
        <p14:creationId xmlns:p14="http://schemas.microsoft.com/office/powerpoint/2010/main" val="1255251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lstStyle/>
          <a:p>
            <a:r>
              <a:rPr lang="en-US" b="1" u="sng" dirty="0" smtClean="0"/>
              <a:t>Works Contract Service</a:t>
            </a:r>
            <a:endParaRPr lang="en-US" dirty="0"/>
          </a:p>
        </p:txBody>
      </p:sp>
      <p:sp>
        <p:nvSpPr>
          <p:cNvPr id="3" name="Content Placeholder 2"/>
          <p:cNvSpPr>
            <a:spLocks noGrp="1"/>
          </p:cNvSpPr>
          <p:nvPr>
            <p:ph idx="1"/>
          </p:nvPr>
        </p:nvSpPr>
        <p:spPr>
          <a:xfrm>
            <a:off x="457200" y="1052736"/>
            <a:ext cx="8229600" cy="5073427"/>
          </a:xfrm>
        </p:spPr>
        <p:txBody>
          <a:bodyPr/>
          <a:lstStyle/>
          <a:p>
            <a:endParaRPr lang="en-US" dirty="0" smtClean="0"/>
          </a:p>
          <a:p>
            <a:r>
              <a:rPr lang="en-US" dirty="0" smtClean="0"/>
              <a:t>Works contract defined u/s 65B(54)</a:t>
            </a:r>
          </a:p>
          <a:p>
            <a:pPr marL="0" indent="0">
              <a:buNone/>
            </a:pPr>
            <a:endParaRPr lang="en-US" b="1" u="sng" dirty="0" smtClean="0"/>
          </a:p>
          <a:p>
            <a:pPr marL="0" indent="0">
              <a:buNone/>
            </a:pPr>
            <a:r>
              <a:rPr lang="en-US" b="1" u="sng" dirty="0" smtClean="0"/>
              <a:t>Scope </a:t>
            </a:r>
            <a:r>
              <a:rPr lang="en-US" b="1" u="sng" dirty="0"/>
              <a:t>of Works Contract</a:t>
            </a:r>
            <a:endParaRPr lang="en-US" dirty="0"/>
          </a:p>
          <a:p>
            <a:r>
              <a:rPr lang="en-US" dirty="0" smtClean="0"/>
              <a:t>Activity </a:t>
            </a:r>
            <a:r>
              <a:rPr lang="en-US" dirty="0"/>
              <a:t>should be subject to sales </a:t>
            </a:r>
            <a:r>
              <a:rPr lang="en-US" dirty="0" smtClean="0"/>
              <a:t>tax.</a:t>
            </a:r>
          </a:p>
          <a:p>
            <a:r>
              <a:rPr lang="en-US" dirty="0" smtClean="0"/>
              <a:t>Valuation </a:t>
            </a:r>
          </a:p>
          <a:p>
            <a:endParaRPr lang="en-US" dirty="0" smtClean="0"/>
          </a:p>
          <a:p>
            <a:endParaRPr lang="en-US" dirty="0" smtClean="0"/>
          </a:p>
          <a:p>
            <a:endParaRPr lang="en-US" dirty="0"/>
          </a:p>
        </p:txBody>
      </p:sp>
    </p:spTree>
    <p:extLst>
      <p:ext uri="{BB962C8B-B14F-4D97-AF65-F5344CB8AC3E}">
        <p14:creationId xmlns:p14="http://schemas.microsoft.com/office/powerpoint/2010/main" val="32465782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Scope of works contract </a:t>
            </a:r>
            <a:endParaRPr lang="en-IN" dirty="0"/>
          </a:p>
        </p:txBody>
      </p:sp>
      <p:sp>
        <p:nvSpPr>
          <p:cNvPr id="3" name="Content Placeholder 2"/>
          <p:cNvSpPr>
            <a:spLocks noGrp="1"/>
          </p:cNvSpPr>
          <p:nvPr>
            <p:ph idx="1"/>
          </p:nvPr>
        </p:nvSpPr>
        <p:spPr/>
        <p:txBody>
          <a:bodyPr/>
          <a:lstStyle/>
          <a:p>
            <a:pPr lvl="0" algn="just"/>
            <a:r>
              <a:rPr lang="en-US" dirty="0" smtClean="0"/>
              <a:t>The basic requirement is that the activity should be subject to sales tax. However, definition of works contract under service tax and CST/ State VAT is quite different.</a:t>
            </a:r>
            <a:endParaRPr lang="en-IN" dirty="0" smtClean="0"/>
          </a:p>
          <a:p>
            <a:pPr lvl="0" algn="just"/>
            <a:r>
              <a:rPr lang="en-US" dirty="0" smtClean="0"/>
              <a:t>Buildings and structures on land means not only buildings or structures attached to earth but also things permanently fastened to a building or structure attached to earth.</a:t>
            </a:r>
            <a:endParaRPr lang="en-IN" dirty="0" smtClean="0"/>
          </a:p>
          <a:p>
            <a:pPr lvl="0" algn="just"/>
            <a:r>
              <a:rPr lang="en-US" dirty="0" smtClean="0"/>
              <a:t>Pipeline or conduit are structures on land contracts for construction of such structure would be covered under works contract</a:t>
            </a:r>
            <a:endParaRPr lang="en-IN" dirty="0" smtClean="0"/>
          </a:p>
          <a:p>
            <a:pPr algn="just"/>
            <a:endParaRPr lang="en-I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Scope of works contract</a:t>
            </a:r>
            <a:endParaRPr lang="en-IN" dirty="0"/>
          </a:p>
        </p:txBody>
      </p:sp>
      <p:sp>
        <p:nvSpPr>
          <p:cNvPr id="3" name="Content Placeholder 2"/>
          <p:cNvSpPr>
            <a:spLocks noGrp="1"/>
          </p:cNvSpPr>
          <p:nvPr>
            <p:ph idx="1"/>
          </p:nvPr>
        </p:nvSpPr>
        <p:spPr/>
        <p:txBody>
          <a:bodyPr/>
          <a:lstStyle/>
          <a:p>
            <a:pPr lvl="0" algn="just"/>
            <a:r>
              <a:rPr lang="en-US" dirty="0" smtClean="0"/>
              <a:t>Contracts for erection commissioning or installation of plant, machinery, equipment or structures, whether prefabricated or otherwise be treated as a works contract if </a:t>
            </a:r>
            <a:endParaRPr lang="en-IN" dirty="0" smtClean="0"/>
          </a:p>
          <a:p>
            <a:pPr algn="just"/>
            <a:r>
              <a:rPr lang="en-US" dirty="0" smtClean="0"/>
              <a:t>Transfer of property in goods is involved in such a contract; and </a:t>
            </a:r>
            <a:endParaRPr lang="en-IN" dirty="0" smtClean="0"/>
          </a:p>
          <a:p>
            <a:pPr algn="just"/>
            <a:r>
              <a:rPr lang="en-US" dirty="0" smtClean="0"/>
              <a:t>The machinery equipment structures are attached or embedded to earth after erection commissioning or installation </a:t>
            </a:r>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Scope of works contract</a:t>
            </a:r>
            <a:endParaRPr lang="en-IN" dirty="0"/>
          </a:p>
        </p:txBody>
      </p:sp>
      <p:sp>
        <p:nvSpPr>
          <p:cNvPr id="3" name="Content Placeholder 2"/>
          <p:cNvSpPr>
            <a:spLocks noGrp="1"/>
          </p:cNvSpPr>
          <p:nvPr>
            <p:ph idx="1"/>
          </p:nvPr>
        </p:nvSpPr>
        <p:spPr/>
        <p:txBody>
          <a:bodyPr/>
          <a:lstStyle/>
          <a:p>
            <a:pPr lvl="0" algn="just"/>
            <a:r>
              <a:rPr lang="en-US" dirty="0" smtClean="0"/>
              <a:t>Contracts for painting of a building, repair of a building, renovation of a building, wall tiling, flooring be covered under ‘works contract’ </a:t>
            </a:r>
            <a:endParaRPr lang="en-IN" dirty="0" smtClean="0"/>
          </a:p>
          <a:p>
            <a:pPr lvl="0" algn="just"/>
            <a:r>
              <a:rPr lang="en-US" dirty="0" smtClean="0"/>
              <a:t>Pure </a:t>
            </a:r>
            <a:r>
              <a:rPr lang="en-US" dirty="0" err="1" smtClean="0"/>
              <a:t>labour</a:t>
            </a:r>
            <a:r>
              <a:rPr lang="en-US" dirty="0" smtClean="0"/>
              <a:t> contracts are not works contracts</a:t>
            </a:r>
            <a:endParaRPr lang="en-IN" dirty="0" smtClean="0"/>
          </a:p>
          <a:p>
            <a:pPr>
              <a:buNone/>
            </a:pPr>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Works Contract-Valuation</a:t>
            </a:r>
            <a:endParaRPr lang="en-IN" dirty="0"/>
          </a:p>
        </p:txBody>
      </p:sp>
      <p:sp>
        <p:nvSpPr>
          <p:cNvPr id="3" name="Content Placeholder 2"/>
          <p:cNvSpPr>
            <a:spLocks noGrp="1"/>
          </p:cNvSpPr>
          <p:nvPr>
            <p:ph idx="1"/>
          </p:nvPr>
        </p:nvSpPr>
        <p:spPr/>
        <p:txBody>
          <a:bodyPr/>
          <a:lstStyle/>
          <a:p>
            <a:r>
              <a:rPr lang="en-IN" dirty="0" smtClean="0"/>
              <a:t>Taxable value = Gross Bill-Value of material used/sold-VAT paid thereon.</a:t>
            </a:r>
          </a:p>
          <a:p>
            <a:r>
              <a:rPr lang="en-IN" dirty="0" smtClean="0"/>
              <a:t>If the actual value of material sold not known-then-have to follow rules    </a:t>
            </a:r>
            <a:endParaRPr lang="en-I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Works Contract-Valuation</a:t>
            </a:r>
            <a:endParaRPr lang="en-IN" dirty="0"/>
          </a:p>
        </p:txBody>
      </p:sp>
      <p:graphicFrame>
        <p:nvGraphicFramePr>
          <p:cNvPr id="4" name="Content Placeholder 3"/>
          <p:cNvGraphicFramePr>
            <a:graphicFrameLocks noGrp="1"/>
          </p:cNvGraphicFramePr>
          <p:nvPr>
            <p:ph idx="1"/>
          </p:nvPr>
        </p:nvGraphicFramePr>
        <p:xfrm>
          <a:off x="457200" y="1600200"/>
          <a:ext cx="8229600" cy="5029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2400" b="1" kern="1200" dirty="0" smtClean="0">
                          <a:solidFill>
                            <a:schemeClr val="lt1"/>
                          </a:solidFill>
                          <a:latin typeface="+mn-lt"/>
                          <a:ea typeface="+mn-ea"/>
                          <a:cs typeface="+mn-cs"/>
                        </a:rPr>
                        <a:t>Nature of work</a:t>
                      </a:r>
                      <a:endParaRPr lang="en-IN" sz="2400" dirty="0"/>
                    </a:p>
                  </a:txBody>
                  <a:tcPr/>
                </a:tc>
                <a:tc>
                  <a:txBody>
                    <a:bodyPr/>
                    <a:lstStyle/>
                    <a:p>
                      <a:r>
                        <a:rPr lang="en-US" sz="2400" b="1" kern="1200" dirty="0" smtClean="0">
                          <a:solidFill>
                            <a:schemeClr val="lt1"/>
                          </a:solidFill>
                          <a:latin typeface="+mn-lt"/>
                          <a:ea typeface="+mn-ea"/>
                          <a:cs typeface="+mn-cs"/>
                        </a:rPr>
                        <a:t>Taxable value </a:t>
                      </a:r>
                      <a:endParaRPr lang="en-IN" sz="2400" dirty="0"/>
                    </a:p>
                  </a:txBody>
                  <a:tcPr/>
                </a:tc>
              </a:tr>
              <a:tr h="370840">
                <a:tc>
                  <a:txBody>
                    <a:bodyPr/>
                    <a:lstStyle/>
                    <a:p>
                      <a:r>
                        <a:rPr lang="en-US" sz="2400" kern="1200" dirty="0" smtClean="0">
                          <a:solidFill>
                            <a:schemeClr val="dk1"/>
                          </a:solidFill>
                          <a:latin typeface="+mn-lt"/>
                          <a:ea typeface="+mn-ea"/>
                          <a:cs typeface="+mn-cs"/>
                        </a:rPr>
                        <a:t>Construction of buildings, jetty, conveyors, harbor, culverts and erection &amp; installations (original works)</a:t>
                      </a:r>
                      <a:endParaRPr lang="en-IN" sz="2400" dirty="0"/>
                    </a:p>
                  </a:txBody>
                  <a:tcPr/>
                </a:tc>
                <a:tc>
                  <a:txBody>
                    <a:bodyPr/>
                    <a:lstStyle/>
                    <a:p>
                      <a:r>
                        <a:rPr lang="en-US" sz="2400" kern="1200" dirty="0" smtClean="0">
                          <a:solidFill>
                            <a:schemeClr val="dk1"/>
                          </a:solidFill>
                          <a:latin typeface="+mn-lt"/>
                          <a:ea typeface="+mn-ea"/>
                          <a:cs typeface="+mn-cs"/>
                        </a:rPr>
                        <a:t>40% of gross bill (after deducting VAT) (5.6% on gross bill)</a:t>
                      </a:r>
                      <a:endParaRPr lang="en-IN" sz="2400" dirty="0"/>
                    </a:p>
                  </a:txBody>
                  <a:tcPr/>
                </a:tc>
              </a:tr>
              <a:tr h="2758138">
                <a:tc>
                  <a:txBody>
                    <a:bodyPr/>
                    <a:lstStyle/>
                    <a:p>
                      <a:r>
                        <a:rPr lang="en-IN" sz="2400" kern="1200" dirty="0" smtClean="0">
                          <a:solidFill>
                            <a:schemeClr val="dk1"/>
                          </a:solidFill>
                          <a:latin typeface="+mn-lt"/>
                          <a:ea typeface="+mn-ea"/>
                          <a:cs typeface="+mn-cs"/>
                        </a:rPr>
                        <a:t>Maintenance or repair or reconditioning or restoration or servicing of any goods. Completion and finishing services such as glazing, plastering, floor and wall tiling, installation of electrical fittings of an immovable property</a:t>
                      </a:r>
                      <a:endParaRPr lang="en-IN" sz="2400" dirty="0"/>
                    </a:p>
                  </a:txBody>
                  <a:tcPr/>
                </a:tc>
                <a:tc>
                  <a:txBody>
                    <a:bodyPr/>
                    <a:lstStyle/>
                    <a:p>
                      <a:r>
                        <a:rPr lang="en-US" sz="2400" kern="1200" dirty="0" smtClean="0">
                          <a:solidFill>
                            <a:schemeClr val="dk1"/>
                          </a:solidFill>
                          <a:latin typeface="+mn-lt"/>
                          <a:ea typeface="+mn-ea"/>
                          <a:cs typeface="+mn-cs"/>
                        </a:rPr>
                        <a:t>70% of gross bill (9.8% on gross bill)</a:t>
                      </a:r>
                      <a:endParaRPr lang="en-IN" sz="2400"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Sub-contractor</a:t>
            </a:r>
            <a:endParaRPr lang="en-IN" dirty="0"/>
          </a:p>
        </p:txBody>
      </p:sp>
      <p:sp>
        <p:nvSpPr>
          <p:cNvPr id="3" name="Content Placeholder 2"/>
          <p:cNvSpPr>
            <a:spLocks noGrp="1"/>
          </p:cNvSpPr>
          <p:nvPr>
            <p:ph idx="1"/>
          </p:nvPr>
        </p:nvSpPr>
        <p:spPr/>
        <p:txBody>
          <a:bodyPr/>
          <a:lstStyle/>
          <a:p>
            <a:r>
              <a:rPr lang="en-US" dirty="0" smtClean="0"/>
              <a:t>Sub contractor is exempted from service tax if the main contractor is exempted in case of execution of works contract. Serial No. 29(h) of Notification No. 25/2012-S.T dated 20.06.2012 provided such exemption, subject to satisfaction of conditions as follows. </a:t>
            </a:r>
            <a:endParaRPr lang="en-I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b="1" dirty="0" smtClean="0"/>
              <a:t>Exemptions withdrawn w.e.f 01.04.2015</a:t>
            </a:r>
            <a:endParaRPr lang="en-US" sz="3600" b="1" dirty="0"/>
          </a:p>
        </p:txBody>
      </p:sp>
      <p:sp>
        <p:nvSpPr>
          <p:cNvPr id="3" name="Content Placeholder 2"/>
          <p:cNvSpPr>
            <a:spLocks noGrp="1"/>
          </p:cNvSpPr>
          <p:nvPr>
            <p:ph idx="1"/>
          </p:nvPr>
        </p:nvSpPr>
        <p:spPr/>
        <p:txBody>
          <a:bodyPr/>
          <a:lstStyle/>
          <a:p>
            <a:pPr lvl="0" algn="just"/>
            <a:r>
              <a:rPr lang="en-US" dirty="0"/>
              <a:t>Government non commercial constructions/erection/repair &amp; maintenance </a:t>
            </a:r>
          </a:p>
          <a:p>
            <a:pPr lvl="0" algn="just"/>
            <a:r>
              <a:rPr lang="en-US" dirty="0"/>
              <a:t>Residential complex/houses/quarters for government employees for their use</a:t>
            </a:r>
          </a:p>
          <a:p>
            <a:pPr lvl="0" algn="just"/>
            <a:r>
              <a:rPr lang="en-US" dirty="0"/>
              <a:t>Construction/installations within port</a:t>
            </a:r>
          </a:p>
          <a:p>
            <a:pPr lvl="0" algn="just"/>
            <a:r>
              <a:rPr lang="en-US" dirty="0"/>
              <a:t>Construction/installations within airport </a:t>
            </a:r>
            <a:endParaRPr lang="en-US" dirty="0" smtClean="0"/>
          </a:p>
          <a:p>
            <a:pPr algn="just"/>
            <a:r>
              <a:rPr lang="en-US" dirty="0" smtClean="0"/>
              <a:t>SP is </a:t>
            </a:r>
            <a:r>
              <a:rPr lang="en-US" dirty="0"/>
              <a:t>liable for </a:t>
            </a:r>
            <a:r>
              <a:rPr lang="en-US" dirty="0" smtClean="0"/>
              <a:t>ST – even if SR has not </a:t>
            </a:r>
            <a:r>
              <a:rPr lang="en-US" dirty="0"/>
              <a:t>reimbursed the </a:t>
            </a:r>
            <a:r>
              <a:rPr lang="en-US" dirty="0" smtClean="0"/>
              <a:t>ST component</a:t>
            </a:r>
            <a:r>
              <a:rPr lang="en-US" dirty="0"/>
              <a:t>.      </a:t>
            </a:r>
          </a:p>
          <a:p>
            <a:pPr lvl="0" algn="just">
              <a:buNone/>
            </a:pPr>
            <a:endParaRPr lang="en-US" dirty="0"/>
          </a:p>
          <a:p>
            <a:endParaRPr lang="en-US" dirty="0"/>
          </a:p>
        </p:txBody>
      </p:sp>
    </p:spTree>
    <p:extLst>
      <p:ext uri="{BB962C8B-B14F-4D97-AF65-F5344CB8AC3E}">
        <p14:creationId xmlns:p14="http://schemas.microsoft.com/office/powerpoint/2010/main" val="8423619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70186"/>
          </a:xfrm>
        </p:spPr>
        <p:txBody>
          <a:bodyPr/>
          <a:lstStyle/>
          <a:p>
            <a:r>
              <a:rPr lang="en-US" sz="3200" b="1" dirty="0"/>
              <a:t>Tax implications on Site formation/site leveling/site excavation works within port area  </a:t>
            </a:r>
            <a:r>
              <a:rPr lang="en-US" sz="3200" dirty="0"/>
              <a:t/>
            </a:r>
            <a:br>
              <a:rPr lang="en-US" sz="3200" dirty="0"/>
            </a:br>
            <a:endParaRPr lang="en-US" sz="3200" dirty="0"/>
          </a:p>
        </p:txBody>
      </p:sp>
      <p:sp>
        <p:nvSpPr>
          <p:cNvPr id="3" name="Content Placeholder 2"/>
          <p:cNvSpPr>
            <a:spLocks noGrp="1"/>
          </p:cNvSpPr>
          <p:nvPr>
            <p:ph idx="1"/>
          </p:nvPr>
        </p:nvSpPr>
        <p:spPr/>
        <p:txBody>
          <a:bodyPr/>
          <a:lstStyle/>
          <a:p>
            <a:pPr marL="342900" lvl="1" indent="-342900">
              <a:buFont typeface="Arial" charset="0"/>
              <a:buChar char="•"/>
            </a:pPr>
            <a:r>
              <a:rPr lang="en-US" dirty="0" smtClean="0"/>
              <a:t>Site formation/levelling works provides </a:t>
            </a:r>
            <a:r>
              <a:rPr lang="en-US" dirty="0"/>
              <a:t>within Port area </a:t>
            </a:r>
            <a:r>
              <a:rPr lang="en-US" dirty="0" smtClean="0"/>
              <a:t>prior to June 2012 --fully exempted. (Notification No. 17/2005-S.T) </a:t>
            </a:r>
            <a:endParaRPr lang="en-US" sz="2400" dirty="0"/>
          </a:p>
          <a:p>
            <a:pPr marL="342900" lvl="1" indent="-342900">
              <a:buFont typeface="Arial" charset="0"/>
              <a:buChar char="•"/>
            </a:pPr>
            <a:r>
              <a:rPr lang="en-US" dirty="0" smtClean="0"/>
              <a:t>From </a:t>
            </a:r>
            <a:r>
              <a:rPr lang="en-US" dirty="0"/>
              <a:t>01.07.2012 Site formation/levelling works are liable for service </a:t>
            </a:r>
            <a:r>
              <a:rPr lang="en-US" dirty="0" smtClean="0"/>
              <a:t>tax</a:t>
            </a:r>
            <a:endParaRPr lang="en-US" sz="2400" dirty="0"/>
          </a:p>
          <a:p>
            <a:pPr marL="342900" lvl="1" indent="-342900">
              <a:buFont typeface="Arial" charset="0"/>
              <a:buChar char="•"/>
            </a:pPr>
            <a:r>
              <a:rPr lang="en-US" dirty="0" smtClean="0"/>
              <a:t>Therefore </a:t>
            </a:r>
            <a:r>
              <a:rPr lang="en-US" dirty="0"/>
              <a:t>Site formation/levelling works taxable at full </a:t>
            </a:r>
            <a:r>
              <a:rPr lang="en-US" dirty="0" smtClean="0"/>
              <a:t>rate -- </a:t>
            </a:r>
            <a:r>
              <a:rPr lang="en-US" dirty="0"/>
              <a:t>No </a:t>
            </a:r>
            <a:r>
              <a:rPr lang="en-US" dirty="0" smtClean="0"/>
              <a:t>abatement.</a:t>
            </a:r>
            <a:endParaRPr lang="en-US" sz="2400" dirty="0"/>
          </a:p>
          <a:p>
            <a:endParaRPr lang="en-US" dirty="0"/>
          </a:p>
        </p:txBody>
      </p:sp>
    </p:spTree>
    <p:extLst>
      <p:ext uri="{BB962C8B-B14F-4D97-AF65-F5344CB8AC3E}">
        <p14:creationId xmlns:p14="http://schemas.microsoft.com/office/powerpoint/2010/main" val="384917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Birth of Service Tax</a:t>
            </a:r>
            <a:endParaRPr lang="en-US" dirty="0"/>
          </a:p>
        </p:txBody>
      </p:sp>
      <p:sp>
        <p:nvSpPr>
          <p:cNvPr id="2" name="Content Placeholder 1"/>
          <p:cNvSpPr>
            <a:spLocks noGrp="1"/>
          </p:cNvSpPr>
          <p:nvPr>
            <p:ph sz="quarter" idx="1"/>
          </p:nvPr>
        </p:nvSpPr>
        <p:spPr>
          <a:xfrm>
            <a:off x="457200" y="1481328"/>
            <a:ext cx="8229600" cy="4995672"/>
          </a:xfrm>
        </p:spPr>
        <p:txBody>
          <a:bodyPr>
            <a:normAutofit lnSpcReduction="10000"/>
          </a:bodyPr>
          <a:lstStyle/>
          <a:p>
            <a:pPr algn="just">
              <a:lnSpc>
                <a:spcPct val="150000"/>
              </a:lnSpc>
            </a:pPr>
            <a:r>
              <a:rPr lang="en-US" dirty="0" smtClean="0"/>
              <a:t>Service Tax was introduced w.e.f 1st July, 1994 on:- (</a:t>
            </a:r>
            <a:r>
              <a:rPr lang="en-US" sz="2800" dirty="0" smtClean="0"/>
              <a:t>407 Crs)</a:t>
            </a:r>
            <a:endParaRPr lang="en-US" dirty="0" smtClean="0"/>
          </a:p>
          <a:p>
            <a:pPr lvl="1" algn="just">
              <a:lnSpc>
                <a:spcPct val="150000"/>
              </a:lnSpc>
            </a:pPr>
            <a:r>
              <a:rPr lang="en-US" sz="2600" dirty="0" smtClean="0"/>
              <a:t>General Insurance</a:t>
            </a:r>
          </a:p>
          <a:p>
            <a:pPr lvl="1" algn="just">
              <a:lnSpc>
                <a:spcPct val="150000"/>
              </a:lnSpc>
            </a:pPr>
            <a:r>
              <a:rPr lang="en-US" sz="2600" dirty="0" smtClean="0"/>
              <a:t>Stock Broking</a:t>
            </a:r>
          </a:p>
          <a:p>
            <a:pPr lvl="1" algn="just">
              <a:lnSpc>
                <a:spcPct val="150000"/>
              </a:lnSpc>
            </a:pPr>
            <a:r>
              <a:rPr lang="en-US" sz="2600" dirty="0" smtClean="0"/>
              <a:t>Telephone</a:t>
            </a:r>
            <a:endParaRPr lang="en-US" dirty="0" smtClean="0"/>
          </a:p>
          <a:p>
            <a:pPr algn="just">
              <a:lnSpc>
                <a:spcPct val="150000"/>
              </a:lnSpc>
            </a:pPr>
            <a:r>
              <a:rPr lang="en-US" dirty="0" smtClean="0"/>
              <a:t>No separate Act. Governed by Chapter V of Finance Act.</a:t>
            </a:r>
          </a:p>
          <a:p>
            <a:endParaRPr lang="en-US" dirty="0"/>
          </a:p>
        </p:txBody>
      </p:sp>
      <p:pic>
        <p:nvPicPr>
          <p:cNvPr id="6" name="Picture 5" descr="servicetax.jpg"/>
          <p:cNvPicPr>
            <a:picLocks noChangeAspect="1"/>
          </p:cNvPicPr>
          <p:nvPr/>
        </p:nvPicPr>
        <p:blipFill>
          <a:blip r:embed="rId3"/>
          <a:stretch>
            <a:fillRect/>
          </a:stretch>
        </p:blipFill>
        <p:spPr>
          <a:xfrm>
            <a:off x="6422944" y="2133600"/>
            <a:ext cx="2533894"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777154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Dredging </a:t>
            </a:r>
            <a:r>
              <a:rPr lang="en-US" dirty="0"/>
              <a:t/>
            </a:r>
            <a:br>
              <a:rPr lang="en-US" dirty="0"/>
            </a:br>
            <a:endParaRPr lang="en-US" dirty="0"/>
          </a:p>
        </p:txBody>
      </p:sp>
      <p:sp>
        <p:nvSpPr>
          <p:cNvPr id="3" name="Content Placeholder 2"/>
          <p:cNvSpPr>
            <a:spLocks noGrp="1"/>
          </p:cNvSpPr>
          <p:nvPr>
            <p:ph idx="1"/>
          </p:nvPr>
        </p:nvSpPr>
        <p:spPr>
          <a:xfrm>
            <a:off x="457200" y="1052736"/>
            <a:ext cx="8229600" cy="5073427"/>
          </a:xfrm>
        </p:spPr>
        <p:txBody>
          <a:bodyPr/>
          <a:lstStyle/>
          <a:p>
            <a:pPr marL="342900" lvl="1" indent="-342900">
              <a:buFont typeface="Arial" charset="0"/>
              <a:buChar char="•"/>
            </a:pPr>
            <a:r>
              <a:rPr lang="en-US" dirty="0"/>
              <a:t>Dredging services like widening, deepening depth and desilting in sea continuous availability of the desired depths in shipping channels</a:t>
            </a:r>
            <a:r>
              <a:rPr lang="en-US" dirty="0" smtClean="0"/>
              <a:t>.</a:t>
            </a:r>
          </a:p>
          <a:p>
            <a:pPr marL="342900" lvl="1" indent="-342900">
              <a:buFont typeface="Arial" charset="0"/>
              <a:buChar char="•"/>
            </a:pPr>
            <a:r>
              <a:rPr lang="en-US" dirty="0" smtClean="0"/>
              <a:t>Dredging – Taxable – </a:t>
            </a:r>
            <a:r>
              <a:rPr lang="en-US" dirty="0"/>
              <a:t>No abatement </a:t>
            </a:r>
            <a:r>
              <a:rPr lang="en-US" dirty="0" smtClean="0"/>
              <a:t>- not covered in Sec 66D and Notf. 25/2012</a:t>
            </a:r>
          </a:p>
          <a:p>
            <a:pPr marL="342900" lvl="1" indent="-342900">
              <a:buFont typeface="Arial" charset="0"/>
              <a:buChar char="•"/>
            </a:pPr>
            <a:r>
              <a:rPr lang="en-US" dirty="0"/>
              <a:t>Removal of material such as silt, sediments, rocks etc. of ports, harbor are also taxable.</a:t>
            </a:r>
          </a:p>
          <a:p>
            <a:pPr lvl="0"/>
            <a:r>
              <a:rPr lang="en-US" sz="2800" dirty="0" smtClean="0"/>
              <a:t>Dredging </a:t>
            </a:r>
            <a:r>
              <a:rPr lang="en-US" sz="2800" dirty="0"/>
              <a:t>Corporation of India is a Body </a:t>
            </a:r>
            <a:r>
              <a:rPr lang="en-US" sz="2800" dirty="0" smtClean="0"/>
              <a:t>Corporate --  RCM will </a:t>
            </a:r>
            <a:r>
              <a:rPr lang="en-US" sz="2800" dirty="0"/>
              <a:t>apply  </a:t>
            </a:r>
          </a:p>
          <a:p>
            <a:pPr marL="342900" lvl="1" indent="-342900">
              <a:buFont typeface="Arial" charset="0"/>
              <a:buChar char="•"/>
            </a:pPr>
            <a:endParaRPr lang="en-US" sz="2200" dirty="0"/>
          </a:p>
          <a:p>
            <a:endParaRPr lang="en-US" sz="2200" dirty="0"/>
          </a:p>
        </p:txBody>
      </p:sp>
    </p:spTree>
    <p:extLst>
      <p:ext uri="{BB962C8B-B14F-4D97-AF65-F5344CB8AC3E}">
        <p14:creationId xmlns:p14="http://schemas.microsoft.com/office/powerpoint/2010/main" val="5430416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a:t>Shipping &amp; shipping agents </a:t>
            </a:r>
            <a:endParaRPr lang="en-US" dirty="0"/>
          </a:p>
        </p:txBody>
      </p:sp>
      <p:sp>
        <p:nvSpPr>
          <p:cNvPr id="3" name="Content Placeholder 2"/>
          <p:cNvSpPr>
            <a:spLocks noGrp="1"/>
          </p:cNvSpPr>
          <p:nvPr>
            <p:ph idx="1"/>
          </p:nvPr>
        </p:nvSpPr>
        <p:spPr>
          <a:xfrm>
            <a:off x="457200" y="1196752"/>
            <a:ext cx="8229600" cy="5544616"/>
          </a:xfrm>
        </p:spPr>
        <p:txBody>
          <a:bodyPr/>
          <a:lstStyle/>
          <a:p>
            <a:pPr marL="342900" lvl="1" indent="-342900">
              <a:buFont typeface="Arial" charset="0"/>
              <a:buChar char="•"/>
            </a:pPr>
            <a:r>
              <a:rPr lang="en-US" dirty="0"/>
              <a:t>Import transaction completes only when goods reach customs barriers and bill of entry for home consumption is filed. Service tax is not liable on </a:t>
            </a:r>
            <a:r>
              <a:rPr lang="en-US" dirty="0" smtClean="0"/>
              <a:t>daughter vessel charges used for </a:t>
            </a:r>
            <a:r>
              <a:rPr lang="en-IN" dirty="0" smtClean="0"/>
              <a:t>transportation of imported goods from mother vessel to jetty </a:t>
            </a:r>
            <a:r>
              <a:rPr lang="en-US" dirty="0" smtClean="0"/>
              <a:t> -- United </a:t>
            </a:r>
            <a:r>
              <a:rPr lang="en-US" dirty="0"/>
              <a:t>Shippers Ltd Vs CCE </a:t>
            </a:r>
            <a:r>
              <a:rPr lang="fr-FR" dirty="0"/>
              <a:t>2015 (37) S.T.R. 1043 (Tri. - </a:t>
            </a:r>
            <a:r>
              <a:rPr lang="fr-FR" dirty="0" err="1"/>
              <a:t>Mumbai</a:t>
            </a:r>
            <a:r>
              <a:rPr lang="fr-FR" dirty="0" smtClean="0"/>
              <a:t>)</a:t>
            </a:r>
            <a:endParaRPr lang="en-US" sz="2400" dirty="0"/>
          </a:p>
        </p:txBody>
      </p:sp>
    </p:spTree>
    <p:extLst>
      <p:ext uri="{BB962C8B-B14F-4D97-AF65-F5344CB8AC3E}">
        <p14:creationId xmlns:p14="http://schemas.microsoft.com/office/powerpoint/2010/main" val="21026498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Shipping &amp; shipping agents </a:t>
            </a:r>
            <a:endParaRPr lang="en-US" dirty="0"/>
          </a:p>
        </p:txBody>
      </p:sp>
      <p:sp>
        <p:nvSpPr>
          <p:cNvPr id="3" name="Content Placeholder 2"/>
          <p:cNvSpPr>
            <a:spLocks noGrp="1"/>
          </p:cNvSpPr>
          <p:nvPr>
            <p:ph idx="1"/>
          </p:nvPr>
        </p:nvSpPr>
        <p:spPr/>
        <p:txBody>
          <a:bodyPr/>
          <a:lstStyle/>
          <a:p>
            <a:pPr marL="342900" lvl="1" indent="-342900" algn="just">
              <a:buFont typeface="Arial" charset="0"/>
              <a:buChar char="•"/>
            </a:pPr>
            <a:r>
              <a:rPr lang="en-US" dirty="0"/>
              <a:t>Ocean freight, currency adjustment charges, bunkering charges, advance manifest charges-Most of these charges form part of TV in respect of customs matters, -- question of levy of ST on a customs transaction would not arise at all -- APL (India) Pvt. Ltd </a:t>
            </a:r>
            <a:r>
              <a:rPr lang="en-US" dirty="0" err="1"/>
              <a:t>Vs</a:t>
            </a:r>
            <a:r>
              <a:rPr lang="en-US" dirty="0"/>
              <a:t> CST </a:t>
            </a:r>
            <a:r>
              <a:rPr lang="en-IN" dirty="0"/>
              <a:t>2015 (37) S.T.R. 301 (Tri. - Mumbai)</a:t>
            </a:r>
            <a:endParaRPr lang="en-US" sz="2400" dirty="0"/>
          </a:p>
          <a:p>
            <a:endParaRPr lang="en-US" dirty="0"/>
          </a:p>
          <a:p>
            <a:endParaRPr lang="en-US" dirty="0"/>
          </a:p>
          <a:p>
            <a:endParaRPr lang="en-US" dirty="0"/>
          </a:p>
        </p:txBody>
      </p:sp>
    </p:spTree>
    <p:extLst>
      <p:ext uri="{BB962C8B-B14F-4D97-AF65-F5344CB8AC3E}">
        <p14:creationId xmlns:p14="http://schemas.microsoft.com/office/powerpoint/2010/main" val="11322396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0768"/>
            <a:ext cx="8229600" cy="4785395"/>
          </a:xfrm>
        </p:spPr>
        <p:txBody>
          <a:bodyPr/>
          <a:lstStyle/>
          <a:p>
            <a:r>
              <a:rPr lang="en-US" dirty="0"/>
              <a:t>Hiring of ships, vessels and barges along with crew for </a:t>
            </a:r>
            <a:r>
              <a:rPr lang="en-US" dirty="0" smtClean="0"/>
              <a:t>offshore operations</a:t>
            </a:r>
          </a:p>
          <a:p>
            <a:r>
              <a:rPr lang="en-US" dirty="0"/>
              <a:t>activity of berthing and mooring charges, port dues, pilotage and </a:t>
            </a:r>
            <a:r>
              <a:rPr lang="en-US" dirty="0" smtClean="0"/>
              <a:t>towage</a:t>
            </a:r>
          </a:p>
          <a:p>
            <a:r>
              <a:rPr lang="en-US" dirty="0"/>
              <a:t>Repairing, chipping, cleaning and painting of </a:t>
            </a:r>
            <a:r>
              <a:rPr lang="en-US" dirty="0" smtClean="0"/>
              <a:t>ship except provided to Govnt./</a:t>
            </a:r>
            <a:r>
              <a:rPr lang="en-US" dirty="0" err="1" smtClean="0"/>
              <a:t>Govnt</a:t>
            </a:r>
            <a:r>
              <a:rPr lang="en-US" dirty="0" smtClean="0"/>
              <a:t> authority</a:t>
            </a:r>
          </a:p>
          <a:p>
            <a:r>
              <a:rPr lang="en-US" dirty="0" smtClean="0"/>
              <a:t>Exemption is available to Government vessels</a:t>
            </a:r>
          </a:p>
          <a:p>
            <a:r>
              <a:rPr lang="en-US" dirty="0"/>
              <a:t>recreational or pleasure </a:t>
            </a:r>
            <a:r>
              <a:rPr lang="en-US" dirty="0" smtClean="0"/>
              <a:t>trips</a:t>
            </a:r>
          </a:p>
          <a:p>
            <a:pPr>
              <a:buNone/>
            </a:pPr>
            <a:endParaRPr lang="en-US" dirty="0"/>
          </a:p>
        </p:txBody>
      </p:sp>
      <p:sp>
        <p:nvSpPr>
          <p:cNvPr id="4" name="Title 1"/>
          <p:cNvSpPr>
            <a:spLocks noGrp="1"/>
          </p:cNvSpPr>
          <p:nvPr>
            <p:ph type="title"/>
          </p:nvPr>
        </p:nvSpPr>
        <p:spPr>
          <a:xfrm>
            <a:off x="457200" y="274638"/>
            <a:ext cx="8229600" cy="778098"/>
          </a:xfrm>
        </p:spPr>
        <p:txBody>
          <a:bodyPr/>
          <a:lstStyle/>
          <a:p>
            <a:pPr algn="l"/>
            <a:r>
              <a:rPr lang="en-US" dirty="0" smtClean="0"/>
              <a:t>Liable for ST:</a:t>
            </a:r>
            <a:endParaRPr lang="en-US" dirty="0"/>
          </a:p>
        </p:txBody>
      </p:sp>
    </p:spTree>
    <p:extLst>
      <p:ext uri="{BB962C8B-B14F-4D97-AF65-F5344CB8AC3E}">
        <p14:creationId xmlns:p14="http://schemas.microsoft.com/office/powerpoint/2010/main" val="17354413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pPr algn="l"/>
            <a:r>
              <a:rPr lang="en-US" dirty="0" smtClean="0"/>
              <a:t>Contd…</a:t>
            </a:r>
            <a:endParaRPr lang="en-US" dirty="0"/>
          </a:p>
        </p:txBody>
      </p:sp>
      <p:sp>
        <p:nvSpPr>
          <p:cNvPr id="3" name="Content Placeholder 2"/>
          <p:cNvSpPr>
            <a:spLocks noGrp="1"/>
          </p:cNvSpPr>
          <p:nvPr>
            <p:ph idx="1"/>
          </p:nvPr>
        </p:nvSpPr>
        <p:spPr/>
        <p:txBody>
          <a:bodyPr/>
          <a:lstStyle/>
          <a:p>
            <a:pPr marL="342900" lvl="1" indent="-342900">
              <a:buFont typeface="Arial" charset="0"/>
              <a:buChar char="•"/>
            </a:pPr>
            <a:r>
              <a:rPr lang="en-US" dirty="0"/>
              <a:t>Purchase &amp; Sale of cargo space on vessels by shipping agent</a:t>
            </a:r>
          </a:p>
          <a:p>
            <a:r>
              <a:rPr lang="en-US" dirty="0" smtClean="0"/>
              <a:t>Commission </a:t>
            </a:r>
            <a:r>
              <a:rPr lang="en-US" dirty="0"/>
              <a:t>passed on by shipping line to shipper (exporter of goods</a:t>
            </a:r>
            <a:r>
              <a:rPr lang="en-US" dirty="0" smtClean="0"/>
              <a:t>)</a:t>
            </a:r>
          </a:p>
          <a:p>
            <a:r>
              <a:rPr lang="en-US" dirty="0"/>
              <a:t>Booking of cargo space in shipping </a:t>
            </a:r>
            <a:r>
              <a:rPr lang="en-US" dirty="0" smtClean="0"/>
              <a:t>lines</a:t>
            </a:r>
          </a:p>
          <a:p>
            <a:r>
              <a:rPr lang="en-IN" dirty="0" smtClean="0"/>
              <a:t>Services of advertising or canvassing of cargo for shipping lines are also taxable </a:t>
            </a:r>
          </a:p>
        </p:txBody>
      </p:sp>
    </p:spTree>
    <p:extLst>
      <p:ext uri="{BB962C8B-B14F-4D97-AF65-F5344CB8AC3E}">
        <p14:creationId xmlns:p14="http://schemas.microsoft.com/office/powerpoint/2010/main" val="19086027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Contd…</a:t>
            </a:r>
            <a:endParaRPr lang="en-IN" dirty="0"/>
          </a:p>
        </p:txBody>
      </p:sp>
      <p:sp>
        <p:nvSpPr>
          <p:cNvPr id="3" name="Content Placeholder 2"/>
          <p:cNvSpPr>
            <a:spLocks noGrp="1"/>
          </p:cNvSpPr>
          <p:nvPr>
            <p:ph idx="1"/>
          </p:nvPr>
        </p:nvSpPr>
        <p:spPr/>
        <p:txBody>
          <a:bodyPr/>
          <a:lstStyle/>
          <a:p>
            <a:pPr algn="just"/>
            <a:r>
              <a:rPr lang="en-IN" sz="2800" dirty="0" smtClean="0"/>
              <a:t>Ocean freight collected by shipping agent on behalf of shipping may hit by new amended explanation unless Government specifically exclude it.</a:t>
            </a:r>
          </a:p>
          <a:p>
            <a:pPr algn="just"/>
            <a:r>
              <a:rPr lang="en-IN" sz="2800" dirty="0" smtClean="0"/>
              <a:t>Steamer agents incur various types of expenses on behalf of the shipping line such as </a:t>
            </a:r>
            <a:r>
              <a:rPr lang="en-IN" sz="2800" dirty="0" err="1" smtClean="0"/>
              <a:t>pilottage</a:t>
            </a:r>
            <a:r>
              <a:rPr lang="en-IN" sz="2800" dirty="0" smtClean="0"/>
              <a:t> and berth hire charges, Indian Coast light dues paid to the port authorities, For all the above charges the Steamer agent is ordinarily reimbursed by the shipping line. These reimbursements may attract the service tax in terms of explanation added. </a:t>
            </a:r>
          </a:p>
          <a:p>
            <a:pPr>
              <a:buNone/>
            </a:pPr>
            <a:endParaRPr lang="en-IN"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Shipping agent in relation to export cargo</a:t>
            </a:r>
            <a:endParaRPr lang="en-IN" dirty="0"/>
          </a:p>
        </p:txBody>
      </p:sp>
      <p:sp>
        <p:nvSpPr>
          <p:cNvPr id="3" name="Content Placeholder 2"/>
          <p:cNvSpPr>
            <a:spLocks noGrp="1"/>
          </p:cNvSpPr>
          <p:nvPr>
            <p:ph idx="1"/>
          </p:nvPr>
        </p:nvSpPr>
        <p:spPr/>
        <p:txBody>
          <a:bodyPr/>
          <a:lstStyle/>
          <a:p>
            <a:r>
              <a:rPr lang="en-IN" dirty="0" smtClean="0"/>
              <a:t>Handling of foreign shipping lines/export cargo by steamer/shipping agent India liable for service tax.</a:t>
            </a:r>
          </a:p>
          <a:p>
            <a:r>
              <a:rPr lang="en-IN" dirty="0" smtClean="0"/>
              <a:t>It cannot be considered as export of service even though the amount received in foreign exchange </a:t>
            </a:r>
            <a:endParaRPr lang="en-US" dirty="0" smtClean="0"/>
          </a:p>
          <a:p>
            <a:pPr>
              <a:buNone/>
            </a:pPr>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r>
              <a:rPr lang="en-US" dirty="0" smtClean="0"/>
              <a:t>Logistics/transport services		</a:t>
            </a:r>
            <a:endParaRPr lang="en-US" dirty="0"/>
          </a:p>
        </p:txBody>
      </p:sp>
      <p:sp>
        <p:nvSpPr>
          <p:cNvPr id="3" name="Content Placeholder 2"/>
          <p:cNvSpPr>
            <a:spLocks noGrp="1"/>
          </p:cNvSpPr>
          <p:nvPr>
            <p:ph idx="1"/>
          </p:nvPr>
        </p:nvSpPr>
        <p:spPr>
          <a:xfrm>
            <a:off x="457200" y="1124744"/>
            <a:ext cx="8229600" cy="5001419"/>
          </a:xfrm>
        </p:spPr>
        <p:txBody>
          <a:bodyPr/>
          <a:lstStyle/>
          <a:p>
            <a:r>
              <a:rPr lang="en-US" dirty="0" smtClean="0"/>
              <a:t>Transport </a:t>
            </a:r>
            <a:r>
              <a:rPr lang="en-US" dirty="0"/>
              <a:t>of goods by inland water ways </a:t>
            </a:r>
            <a:r>
              <a:rPr lang="en-US" dirty="0" smtClean="0"/>
              <a:t>– No ST</a:t>
            </a:r>
          </a:p>
          <a:p>
            <a:r>
              <a:rPr lang="en-US" dirty="0" smtClean="0"/>
              <a:t>Transport </a:t>
            </a:r>
            <a:r>
              <a:rPr lang="en-US" dirty="0"/>
              <a:t>is for the purpose of export of </a:t>
            </a:r>
            <a:r>
              <a:rPr lang="en-US" dirty="0" smtClean="0"/>
              <a:t>goods - all </a:t>
            </a:r>
            <a:r>
              <a:rPr lang="en-US" dirty="0"/>
              <a:t>the transport of goods by all water ways </a:t>
            </a:r>
            <a:r>
              <a:rPr lang="en-US" dirty="0" smtClean="0"/>
              <a:t>exempted from ST if it is in relation to export</a:t>
            </a:r>
          </a:p>
          <a:p>
            <a:r>
              <a:rPr lang="en-US" dirty="0"/>
              <a:t>Rule 10 of POPS </a:t>
            </a:r>
            <a:r>
              <a:rPr lang="en-US" dirty="0" smtClean="0"/>
              <a:t>Rules – POPS is destination of goods – No ST on freight charges paid to shipping lines-in respect of export goods</a:t>
            </a:r>
          </a:p>
        </p:txBody>
      </p:sp>
    </p:spTree>
    <p:extLst>
      <p:ext uri="{BB962C8B-B14F-4D97-AF65-F5344CB8AC3E}">
        <p14:creationId xmlns:p14="http://schemas.microsoft.com/office/powerpoint/2010/main" val="22213427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Logistics/transport services	</a:t>
            </a:r>
          </a:p>
        </p:txBody>
      </p:sp>
      <p:sp>
        <p:nvSpPr>
          <p:cNvPr id="3" name="Content Placeholder 2"/>
          <p:cNvSpPr>
            <a:spLocks noGrp="1"/>
          </p:cNvSpPr>
          <p:nvPr>
            <p:ph idx="1"/>
          </p:nvPr>
        </p:nvSpPr>
        <p:spPr/>
        <p:txBody>
          <a:bodyPr/>
          <a:lstStyle/>
          <a:p>
            <a:r>
              <a:rPr lang="en-US" dirty="0" smtClean="0"/>
              <a:t>Transportation </a:t>
            </a:r>
            <a:r>
              <a:rPr lang="en-US" dirty="0"/>
              <a:t>of goods from outside India to India by </a:t>
            </a:r>
            <a:r>
              <a:rPr lang="en-US" dirty="0" smtClean="0"/>
              <a:t>vessel/flight up to Customs Station is exempted from service tax.</a:t>
            </a:r>
          </a:p>
          <a:p>
            <a:r>
              <a:rPr lang="en-US" dirty="0" smtClean="0"/>
              <a:t>The above exemption is available even up to place of Inland Container depot as ICD is part of Customs Station</a:t>
            </a:r>
          </a:p>
          <a:p>
            <a:r>
              <a:rPr lang="en-US" dirty="0" smtClean="0"/>
              <a:t>The transportation of agriculture products not liable for service tax </a:t>
            </a:r>
          </a:p>
          <a:p>
            <a:endParaRPr lang="en-US" dirty="0" smtClean="0"/>
          </a:p>
          <a:p>
            <a:pPr>
              <a:buNone/>
            </a:pPr>
            <a:endParaRPr lang="en-US" dirty="0"/>
          </a:p>
          <a:p>
            <a:endParaRPr lang="en-US" dirty="0"/>
          </a:p>
        </p:txBody>
      </p:sp>
    </p:spTree>
    <p:extLst>
      <p:ext uri="{BB962C8B-B14F-4D97-AF65-F5344CB8AC3E}">
        <p14:creationId xmlns:p14="http://schemas.microsoft.com/office/powerpoint/2010/main" val="2019446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lstStyle/>
          <a:p>
            <a:r>
              <a:rPr lang="en-US" dirty="0" smtClean="0"/>
              <a:t>C </a:t>
            </a:r>
            <a:r>
              <a:rPr lang="en-US" dirty="0"/>
              <a:t>&amp;</a:t>
            </a:r>
            <a:r>
              <a:rPr lang="en-US" dirty="0" smtClean="0"/>
              <a:t> F, Cargo handling Agent</a:t>
            </a:r>
            <a:endParaRPr lang="en-US" dirty="0"/>
          </a:p>
        </p:txBody>
      </p:sp>
      <p:sp>
        <p:nvSpPr>
          <p:cNvPr id="3" name="Content Placeholder 2"/>
          <p:cNvSpPr>
            <a:spLocks noGrp="1"/>
          </p:cNvSpPr>
          <p:nvPr>
            <p:ph idx="1"/>
          </p:nvPr>
        </p:nvSpPr>
        <p:spPr>
          <a:xfrm>
            <a:off x="251520" y="980728"/>
            <a:ext cx="8435280" cy="5544616"/>
          </a:xfrm>
        </p:spPr>
        <p:txBody>
          <a:bodyPr/>
          <a:lstStyle/>
          <a:p>
            <a:pPr marL="0" indent="0">
              <a:buNone/>
            </a:pPr>
            <a:r>
              <a:rPr lang="en-US" u="sng" dirty="0" smtClean="0"/>
              <a:t>Full rate of ST is to be applied on following services:</a:t>
            </a:r>
          </a:p>
          <a:p>
            <a:r>
              <a:rPr lang="en-US" dirty="0" smtClean="0"/>
              <a:t>Handling </a:t>
            </a:r>
            <a:r>
              <a:rPr lang="en-US" dirty="0"/>
              <a:t>of Export/import goods in </a:t>
            </a:r>
            <a:r>
              <a:rPr lang="en-US" dirty="0" smtClean="0"/>
              <a:t>port</a:t>
            </a:r>
          </a:p>
          <a:p>
            <a:r>
              <a:rPr lang="en-US" dirty="0" smtClean="0"/>
              <a:t>packing</a:t>
            </a:r>
          </a:p>
          <a:p>
            <a:r>
              <a:rPr lang="en-US" dirty="0"/>
              <a:t>Stevedores-loading &amp; unloading of cargo from ship to </a:t>
            </a:r>
            <a:r>
              <a:rPr lang="en-US" dirty="0" smtClean="0"/>
              <a:t>wharf</a:t>
            </a:r>
          </a:p>
          <a:p>
            <a:r>
              <a:rPr lang="en-US" dirty="0"/>
              <a:t>Stuffing of containers &amp; Terminal </a:t>
            </a:r>
            <a:r>
              <a:rPr lang="en-US" dirty="0" smtClean="0"/>
              <a:t>handling.</a:t>
            </a:r>
          </a:p>
          <a:p>
            <a:r>
              <a:rPr lang="en-US" dirty="0" smtClean="0"/>
              <a:t>No exemption to handling of export cargo</a:t>
            </a:r>
          </a:p>
          <a:p>
            <a:r>
              <a:rPr lang="en-US" dirty="0"/>
              <a:t>reimbursement </a:t>
            </a:r>
            <a:r>
              <a:rPr lang="en-US" dirty="0" smtClean="0"/>
              <a:t>expenditure unless specifically excluded (</a:t>
            </a:r>
            <a:r>
              <a:rPr lang="en-US" dirty="0" err="1" smtClean="0"/>
              <a:t>w.e.f</a:t>
            </a:r>
            <a:r>
              <a:rPr lang="en-US" dirty="0" smtClean="0"/>
              <a:t> 14.5.15)</a:t>
            </a:r>
          </a:p>
          <a:p>
            <a:endParaRPr lang="en-US" dirty="0" smtClean="0"/>
          </a:p>
          <a:p>
            <a:endParaRPr lang="en-US" dirty="0" smtClean="0"/>
          </a:p>
        </p:txBody>
      </p:sp>
    </p:spTree>
    <p:extLst>
      <p:ext uri="{BB962C8B-B14F-4D97-AF65-F5344CB8AC3E}">
        <p14:creationId xmlns:p14="http://schemas.microsoft.com/office/powerpoint/2010/main" val="3479983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Birth contd..</a:t>
            </a:r>
            <a:endParaRPr lang="en-US" dirty="0"/>
          </a:p>
        </p:txBody>
      </p:sp>
      <p:sp>
        <p:nvSpPr>
          <p:cNvPr id="2" name="Content Placeholder 1"/>
          <p:cNvSpPr>
            <a:spLocks noGrp="1"/>
          </p:cNvSpPr>
          <p:nvPr>
            <p:ph sz="quarter" idx="1"/>
          </p:nvPr>
        </p:nvSpPr>
        <p:spPr/>
        <p:txBody>
          <a:bodyPr>
            <a:normAutofit lnSpcReduction="10000"/>
          </a:bodyPr>
          <a:lstStyle/>
          <a:p>
            <a:pPr algn="just">
              <a:lnSpc>
                <a:spcPct val="150000"/>
              </a:lnSpc>
            </a:pPr>
            <a:r>
              <a:rPr lang="en-US" dirty="0" smtClean="0"/>
              <a:t>Completed 18 years in June 2012 – Change to Negative list law</a:t>
            </a:r>
          </a:p>
          <a:p>
            <a:pPr algn="just">
              <a:lnSpc>
                <a:spcPct val="150000"/>
              </a:lnSpc>
            </a:pPr>
            <a:r>
              <a:rPr lang="en-US" dirty="0" smtClean="0"/>
              <a:t>“Service” defined for the first time</a:t>
            </a:r>
          </a:p>
          <a:p>
            <a:pPr algn="just">
              <a:lnSpc>
                <a:spcPct val="150000"/>
              </a:lnSpc>
            </a:pPr>
            <a:r>
              <a:rPr lang="en-US" dirty="0" smtClean="0"/>
              <a:t>All services will be taxed except for</a:t>
            </a:r>
          </a:p>
          <a:p>
            <a:pPr lvl="1" algn="just">
              <a:lnSpc>
                <a:spcPct val="150000"/>
              </a:lnSpc>
            </a:pPr>
            <a:r>
              <a:rPr lang="en-US" sz="2600" dirty="0" smtClean="0"/>
              <a:t>Negative list</a:t>
            </a:r>
          </a:p>
          <a:p>
            <a:pPr lvl="1" algn="just">
              <a:lnSpc>
                <a:spcPct val="150000"/>
              </a:lnSpc>
            </a:pPr>
            <a:r>
              <a:rPr lang="en-US" sz="2600" dirty="0" smtClean="0"/>
              <a:t>Exemptions</a:t>
            </a:r>
          </a:p>
          <a:p>
            <a:endParaRPr lang="en-US" dirty="0"/>
          </a:p>
        </p:txBody>
      </p:sp>
    </p:spTree>
    <p:extLst>
      <p:ext uri="{BB962C8B-B14F-4D97-AF65-F5344CB8AC3E}">
        <p14:creationId xmlns:p14="http://schemas.microsoft.com/office/powerpoint/2010/main" val="22393684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a:t>
            </a:r>
            <a:r>
              <a:rPr lang="en-US" dirty="0" smtClean="0"/>
              <a:t>&amp; </a:t>
            </a:r>
            <a:r>
              <a:rPr lang="en-US" dirty="0"/>
              <a:t>F, Cargo handling Agent</a:t>
            </a:r>
          </a:p>
        </p:txBody>
      </p:sp>
      <p:sp>
        <p:nvSpPr>
          <p:cNvPr id="3" name="Content Placeholder 2"/>
          <p:cNvSpPr>
            <a:spLocks noGrp="1"/>
          </p:cNvSpPr>
          <p:nvPr>
            <p:ph idx="1"/>
          </p:nvPr>
        </p:nvSpPr>
        <p:spPr/>
        <p:txBody>
          <a:bodyPr/>
          <a:lstStyle/>
          <a:p>
            <a:pPr marL="342900" lvl="1" indent="-342900">
              <a:buFont typeface="Arial" charset="0"/>
              <a:buChar char="•"/>
            </a:pPr>
            <a:r>
              <a:rPr lang="en-US" dirty="0"/>
              <a:t>Rack hiring charges/ haulage charges etc., incurred on behalf of shipper liable for service tax </a:t>
            </a:r>
            <a:r>
              <a:rPr lang="en-US" dirty="0" smtClean="0"/>
              <a:t>--- in </a:t>
            </a:r>
            <a:r>
              <a:rPr lang="en-US" dirty="0"/>
              <a:t>hands of C &amp; F agent or Customs Agent may be taxable in terms of new explanation. </a:t>
            </a:r>
            <a:endParaRPr lang="en-US" sz="2400" dirty="0"/>
          </a:p>
          <a:p>
            <a:pPr marL="342900" lvl="1" indent="-342900">
              <a:buFont typeface="Arial" charset="0"/>
              <a:buChar char="•"/>
            </a:pPr>
            <a:endParaRPr lang="en-US" dirty="0"/>
          </a:p>
          <a:p>
            <a:pPr marL="342900" lvl="1" indent="-342900">
              <a:buFont typeface="Arial" charset="0"/>
              <a:buChar char="•"/>
            </a:pPr>
            <a:r>
              <a:rPr lang="en-US" dirty="0" smtClean="0"/>
              <a:t>Unless </a:t>
            </a:r>
            <a:r>
              <a:rPr lang="en-US" dirty="0"/>
              <a:t>otherwise specified </a:t>
            </a:r>
            <a:r>
              <a:rPr lang="en-US" dirty="0" smtClean="0"/>
              <a:t>if the port </a:t>
            </a:r>
            <a:r>
              <a:rPr lang="en-US" dirty="0"/>
              <a:t>fees, statutory levies, landing and container charges, dock fees, examination charges, terminal handling charges, etc paid by the CHA on behalf of shipper </a:t>
            </a:r>
            <a:r>
              <a:rPr lang="en-US" dirty="0" smtClean="0"/>
              <a:t>– CHA is liable.</a:t>
            </a:r>
            <a:endParaRPr lang="en-US" sz="2400" dirty="0"/>
          </a:p>
          <a:p>
            <a:endParaRPr lang="en-US" dirty="0"/>
          </a:p>
        </p:txBody>
      </p:sp>
    </p:spTree>
    <p:extLst>
      <p:ext uri="{BB962C8B-B14F-4D97-AF65-F5344CB8AC3E}">
        <p14:creationId xmlns:p14="http://schemas.microsoft.com/office/powerpoint/2010/main" val="9320799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 &amp; F, Cargo handling Agent</a:t>
            </a:r>
          </a:p>
        </p:txBody>
      </p:sp>
      <p:sp>
        <p:nvSpPr>
          <p:cNvPr id="3" name="Content Placeholder 2"/>
          <p:cNvSpPr>
            <a:spLocks noGrp="1"/>
          </p:cNvSpPr>
          <p:nvPr>
            <p:ph idx="1"/>
          </p:nvPr>
        </p:nvSpPr>
        <p:spPr/>
        <p:txBody>
          <a:bodyPr/>
          <a:lstStyle/>
          <a:p>
            <a:pPr marL="0" indent="0">
              <a:buNone/>
            </a:pPr>
            <a:r>
              <a:rPr lang="en-US" sz="2800" u="sng" dirty="0"/>
              <a:t>No ST:</a:t>
            </a:r>
          </a:p>
          <a:p>
            <a:r>
              <a:rPr lang="en-US" sz="2800" dirty="0"/>
              <a:t>Loading, unloading, packing, storage or warehousing of rice &amp; cotton/ of agricultural produce – No </a:t>
            </a:r>
            <a:r>
              <a:rPr lang="en-US" sz="2800" dirty="0" smtClean="0"/>
              <a:t>ST</a:t>
            </a:r>
          </a:p>
          <a:p>
            <a:r>
              <a:rPr lang="en-US" sz="2800" dirty="0" smtClean="0"/>
              <a:t>If C &amp; F agent or Stevedores handles the agricultural products, such services are not liable for service tax </a:t>
            </a:r>
            <a:endParaRPr lang="en-US" sz="2800" dirty="0"/>
          </a:p>
          <a:p>
            <a:pPr marL="0" indent="0">
              <a:buNone/>
            </a:pPr>
            <a:r>
              <a:rPr lang="en-US" sz="2800" u="sng" dirty="0" smtClean="0"/>
              <a:t>No Abatement:</a:t>
            </a:r>
          </a:p>
          <a:p>
            <a:r>
              <a:rPr lang="en-US" sz="2800" dirty="0" smtClean="0"/>
              <a:t>Cargo handling service &amp; </a:t>
            </a:r>
            <a:r>
              <a:rPr lang="en-US" sz="2800" dirty="0"/>
              <a:t>Stevedores </a:t>
            </a:r>
            <a:r>
              <a:rPr lang="en-US" sz="2800" dirty="0" smtClean="0"/>
              <a:t>services, have to discharge the service tax on full value of consideration </a:t>
            </a:r>
          </a:p>
          <a:p>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266986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r>
              <a:rPr lang="en-US" u="sng" dirty="0"/>
              <a:t>Other important points </a:t>
            </a:r>
            <a:endParaRPr lang="en-US" dirty="0"/>
          </a:p>
        </p:txBody>
      </p:sp>
      <p:sp>
        <p:nvSpPr>
          <p:cNvPr id="3" name="Content Placeholder 2"/>
          <p:cNvSpPr>
            <a:spLocks noGrp="1"/>
          </p:cNvSpPr>
          <p:nvPr>
            <p:ph idx="1"/>
          </p:nvPr>
        </p:nvSpPr>
        <p:spPr>
          <a:xfrm>
            <a:off x="457200" y="1124744"/>
            <a:ext cx="8229600" cy="5001419"/>
          </a:xfrm>
        </p:spPr>
        <p:txBody>
          <a:bodyPr/>
          <a:lstStyle/>
          <a:p>
            <a:endParaRPr lang="en-US" dirty="0" smtClean="0"/>
          </a:p>
          <a:p>
            <a:r>
              <a:rPr lang="en-US" dirty="0" smtClean="0"/>
              <a:t>Port </a:t>
            </a:r>
            <a:r>
              <a:rPr lang="en-US" dirty="0"/>
              <a:t>demurrage charges </a:t>
            </a:r>
            <a:r>
              <a:rPr lang="en-US" dirty="0" smtClean="0"/>
              <a:t>&amp; </a:t>
            </a:r>
            <a:r>
              <a:rPr lang="en-IN" dirty="0" smtClean="0"/>
              <a:t>Container detention charges </a:t>
            </a:r>
            <a:r>
              <a:rPr lang="en-US" dirty="0" smtClean="0"/>
              <a:t>(</a:t>
            </a:r>
            <a:r>
              <a:rPr lang="en-US" dirty="0"/>
              <a:t>not ship demurrage</a:t>
            </a:r>
            <a:r>
              <a:rPr lang="en-US" dirty="0" smtClean="0"/>
              <a:t>)- liable for ST w.e.f 01.07.12</a:t>
            </a:r>
          </a:p>
          <a:p>
            <a:r>
              <a:rPr lang="en-US" dirty="0"/>
              <a:t>Supply of crew to shipping lines or offshore </a:t>
            </a:r>
            <a:r>
              <a:rPr lang="en-US" dirty="0" smtClean="0"/>
              <a:t>companies – ST is liable</a:t>
            </a:r>
          </a:p>
          <a:p>
            <a:r>
              <a:rPr lang="en-US" dirty="0" smtClean="0"/>
              <a:t>RCM</a:t>
            </a:r>
          </a:p>
          <a:p>
            <a:pPr marL="342900" lvl="1" indent="-342900">
              <a:buFont typeface="Arial" charset="0"/>
              <a:buChar char="•"/>
            </a:pPr>
            <a:endParaRPr lang="en-US" sz="2400" dirty="0" smtClean="0"/>
          </a:p>
          <a:p>
            <a:pPr marL="342900" lvl="1" indent="-342900">
              <a:buFont typeface="Arial" charset="0"/>
              <a:buChar char="•"/>
            </a:pPr>
            <a:endParaRPr lang="en-US" sz="2400" dirty="0"/>
          </a:p>
          <a:p>
            <a:pPr marL="342900" lvl="1" indent="-342900">
              <a:buFont typeface="Arial" charset="0"/>
              <a:buChar char="•"/>
            </a:pPr>
            <a:endParaRPr lang="en-US" sz="2400" dirty="0" smtClean="0"/>
          </a:p>
          <a:p>
            <a:pPr marL="342900" lvl="1" indent="-342900">
              <a:buFont typeface="Arial" charset="0"/>
              <a:buChar char="•"/>
            </a:pPr>
            <a:endParaRPr lang="en-US" sz="2400" dirty="0" smtClean="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49645903"/>
              </p:ext>
            </p:extLst>
          </p:nvPr>
        </p:nvGraphicFramePr>
        <p:xfrm>
          <a:off x="899592" y="4941168"/>
          <a:ext cx="6096000" cy="111252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Supplier of crew</a:t>
                      </a:r>
                      <a:endParaRPr lang="en-US" dirty="0"/>
                    </a:p>
                  </a:txBody>
                  <a:tcPr/>
                </a:tc>
                <a:tc>
                  <a:txBody>
                    <a:bodyPr/>
                    <a:lstStyle/>
                    <a:p>
                      <a:r>
                        <a:rPr lang="en-US" dirty="0" smtClean="0"/>
                        <a:t>Not</a:t>
                      </a:r>
                      <a:r>
                        <a:rPr lang="en-US" baseline="0" dirty="0" smtClean="0"/>
                        <a:t> body corporate</a:t>
                      </a:r>
                      <a:endParaRPr lang="en-US" dirty="0"/>
                    </a:p>
                  </a:txBody>
                  <a:tcPr/>
                </a:tc>
              </a:tr>
              <a:tr h="370840">
                <a:tc>
                  <a:txBody>
                    <a:bodyPr/>
                    <a:lstStyle/>
                    <a:p>
                      <a:r>
                        <a:rPr lang="en-US" dirty="0" smtClean="0"/>
                        <a:t>Receiver</a:t>
                      </a:r>
                      <a:endParaRPr lang="en-US" dirty="0"/>
                    </a:p>
                  </a:txBody>
                  <a:tcPr/>
                </a:tc>
                <a:tc>
                  <a:txBody>
                    <a:bodyPr/>
                    <a:lstStyle/>
                    <a:p>
                      <a:r>
                        <a:rPr lang="en-US" dirty="0" smtClean="0"/>
                        <a:t>Body corporate</a:t>
                      </a:r>
                      <a:endParaRPr lang="en-US" dirty="0"/>
                    </a:p>
                  </a:txBody>
                  <a:tcPr/>
                </a:tc>
              </a:tr>
              <a:tr h="370840">
                <a:tc gridSpan="2">
                  <a:txBody>
                    <a:bodyPr/>
                    <a:lstStyle/>
                    <a:p>
                      <a:pPr algn="ctr"/>
                      <a:r>
                        <a:rPr lang="en-US" dirty="0" smtClean="0"/>
                        <a:t>Receiver liable under</a:t>
                      </a:r>
                      <a:r>
                        <a:rPr lang="en-US" baseline="0" dirty="0" smtClean="0"/>
                        <a:t> </a:t>
                      </a:r>
                      <a:r>
                        <a:rPr lang="en-US" dirty="0" smtClean="0"/>
                        <a:t>RCM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42937793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Refund in respect of export cargo </a:t>
            </a:r>
            <a:endParaRPr lang="en-US" dirty="0"/>
          </a:p>
        </p:txBody>
      </p:sp>
      <p:sp>
        <p:nvSpPr>
          <p:cNvPr id="3" name="Content Placeholder 2"/>
          <p:cNvSpPr>
            <a:spLocks noGrp="1"/>
          </p:cNvSpPr>
          <p:nvPr>
            <p:ph idx="1"/>
          </p:nvPr>
        </p:nvSpPr>
        <p:spPr/>
        <p:txBody>
          <a:bodyPr/>
          <a:lstStyle/>
          <a:p>
            <a:pPr marL="342900" lvl="1" indent="-342900">
              <a:buFont typeface="Arial" charset="0"/>
              <a:buChar char="•"/>
            </a:pPr>
            <a:r>
              <a:rPr lang="en-US" dirty="0"/>
              <a:t>If the above services used in respect of export goods, exporter eligible for rebate </a:t>
            </a:r>
            <a:r>
              <a:rPr lang="en-US" dirty="0" smtClean="0"/>
              <a:t>(Notf </a:t>
            </a:r>
            <a:r>
              <a:rPr lang="en-US" dirty="0"/>
              <a:t>No. 41/2012-S.T dated </a:t>
            </a:r>
            <a:r>
              <a:rPr lang="en-US" dirty="0" smtClean="0"/>
              <a:t>29.06.2012) </a:t>
            </a:r>
          </a:p>
          <a:p>
            <a:pPr marL="0" lvl="1" indent="0">
              <a:buNone/>
            </a:pPr>
            <a:r>
              <a:rPr lang="en-US" dirty="0" smtClean="0"/>
              <a:t>				or </a:t>
            </a:r>
          </a:p>
          <a:p>
            <a:pPr marL="342900" lvl="1" indent="-342900">
              <a:buFont typeface="Arial" charset="0"/>
              <a:buChar char="•"/>
            </a:pPr>
            <a:r>
              <a:rPr lang="en-US" dirty="0" smtClean="0"/>
              <a:t>refund </a:t>
            </a:r>
            <a:r>
              <a:rPr lang="en-US" dirty="0"/>
              <a:t>of taxes paid under Rule 5 of CENVAT Credit Rules, 2004</a:t>
            </a:r>
            <a:endParaRPr lang="en-US" sz="2400" dirty="0"/>
          </a:p>
          <a:p>
            <a:endParaRPr lang="en-US" dirty="0"/>
          </a:p>
        </p:txBody>
      </p:sp>
    </p:spTree>
    <p:extLst>
      <p:ext uri="{BB962C8B-B14F-4D97-AF65-F5344CB8AC3E}">
        <p14:creationId xmlns:p14="http://schemas.microsoft.com/office/powerpoint/2010/main" val="10399272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ctrTitle"/>
          </p:nvPr>
        </p:nvSpPr>
        <p:spPr/>
        <p:txBody>
          <a:bodyPr/>
          <a:lstStyle/>
          <a:p>
            <a:endParaRPr lang="en-US" dirty="0" smtClean="0"/>
          </a:p>
        </p:txBody>
      </p:sp>
      <p:sp>
        <p:nvSpPr>
          <p:cNvPr id="17411" name="Subtitle 4"/>
          <p:cNvSpPr>
            <a:spLocks noGrp="1"/>
          </p:cNvSpPr>
          <p:nvPr>
            <p:ph type="subTitle" idx="1"/>
          </p:nvPr>
        </p:nvSpPr>
        <p:spPr/>
        <p:txBody>
          <a:bodyPr rtlCol="0">
            <a:normAutofit fontScale="70000" lnSpcReduction="20000"/>
          </a:bodyPr>
          <a:lstStyle/>
          <a:p>
            <a:pPr fontAlgn="auto">
              <a:spcAft>
                <a:spcPts val="0"/>
              </a:spcAft>
              <a:buFont typeface="Arial" pitchFamily="34" charset="0"/>
              <a:buNone/>
              <a:defRPr/>
            </a:pPr>
            <a:r>
              <a:rPr lang="en-US" b="1" smtClean="0">
                <a:solidFill>
                  <a:srgbClr val="5440A8"/>
                </a:solidFill>
              </a:rPr>
              <a:t>Acknowledgements </a:t>
            </a:r>
            <a:r>
              <a:rPr lang="en-US" b="1" dirty="0" smtClean="0">
                <a:solidFill>
                  <a:srgbClr val="5440A8"/>
                </a:solidFill>
              </a:rPr>
              <a:t>to </a:t>
            </a:r>
            <a:r>
              <a:rPr lang="en-US" b="1" dirty="0" smtClean="0">
                <a:solidFill>
                  <a:srgbClr val="5440A8"/>
                </a:solidFill>
              </a:rPr>
              <a:t>CA Anil </a:t>
            </a:r>
            <a:r>
              <a:rPr lang="en-US" b="1" dirty="0" err="1" smtClean="0">
                <a:solidFill>
                  <a:srgbClr val="5440A8"/>
                </a:solidFill>
              </a:rPr>
              <a:t>Bezawada</a:t>
            </a:r>
            <a:r>
              <a:rPr lang="en-US" b="1" dirty="0" smtClean="0">
                <a:solidFill>
                  <a:srgbClr val="5440A8"/>
                </a:solidFill>
              </a:rPr>
              <a:t> for preparation of ppt.</a:t>
            </a:r>
            <a:endParaRPr lang="en-US" b="1" dirty="0" smtClean="0">
              <a:solidFill>
                <a:srgbClr val="5440A8"/>
              </a:solidFill>
            </a:endParaRP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hlinkClick r:id="rId2"/>
              </a:rPr>
              <a:t>madhukar@hiregange.com</a:t>
            </a:r>
          </a:p>
          <a:p>
            <a:pPr fontAlgn="auto">
              <a:spcAft>
                <a:spcPts val="0"/>
              </a:spcAft>
              <a:buFont typeface="Arial" pitchFamily="34" charset="0"/>
              <a:buNone/>
              <a:defRPr/>
            </a:pPr>
            <a:r>
              <a:rPr lang="en-US" dirty="0" smtClean="0">
                <a:hlinkClick r:id="rId2"/>
              </a:rPr>
              <a:t>sudhir@hiregange.com</a:t>
            </a:r>
            <a:endParaRPr lang="en-US" dirty="0" smtClean="0"/>
          </a:p>
          <a:p>
            <a:pPr fontAlgn="auto">
              <a:spcAft>
                <a:spcPts val="0"/>
              </a:spcAft>
              <a:buFont typeface="Arial" pitchFamily="34" charset="0"/>
              <a:buNone/>
              <a:defRPr/>
            </a:pPr>
            <a:endParaRPr lang="en-US" dirty="0" smtClean="0"/>
          </a:p>
        </p:txBody>
      </p:sp>
      <p:pic>
        <p:nvPicPr>
          <p:cNvPr id="2050" name="Picture 2" descr="https://encrypted-tbn1.gstatic.com/images?q=tbn:ANd9GcRlyyCBTxRaM5m1IHONbVPysKIDvCP2V54t4x2SuvX5zywYp7sYjQ"/>
          <p:cNvPicPr>
            <a:picLocks noChangeAspect="1" noChangeArrowheads="1"/>
          </p:cNvPicPr>
          <p:nvPr/>
        </p:nvPicPr>
        <p:blipFill>
          <a:blip r:embed="rId3"/>
          <a:srcRect/>
          <a:stretch>
            <a:fillRect/>
          </a:stretch>
        </p:blipFill>
        <p:spPr bwMode="auto">
          <a:xfrm>
            <a:off x="0" y="0"/>
            <a:ext cx="8839200" cy="3657600"/>
          </a:xfrm>
          <a:prstGeom prst="rect">
            <a:avLst/>
          </a:prstGeom>
          <a:noFill/>
        </p:spPr>
      </p:pic>
      <p:sp>
        <p:nvSpPr>
          <p:cNvPr id="2" name="TextBox 1"/>
          <p:cNvSpPr txBox="1"/>
          <p:nvPr/>
        </p:nvSpPr>
        <p:spPr>
          <a:xfrm>
            <a:off x="8438045" y="6684618"/>
            <a:ext cx="184666" cy="369332"/>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Sources of Service Tax Law	</a:t>
            </a:r>
            <a:endParaRPr lang="en-US" dirty="0"/>
          </a:p>
        </p:txBody>
      </p:sp>
      <p:graphicFrame>
        <p:nvGraphicFramePr>
          <p:cNvPr id="4" name="Diagram 3"/>
          <p:cNvGraphicFramePr/>
          <p:nvPr>
            <p:extLst>
              <p:ext uri="{D42A27DB-BD31-4B8C-83A1-F6EECF244321}">
                <p14:modId xmlns:p14="http://schemas.microsoft.com/office/powerpoint/2010/main" val="3191423261"/>
              </p:ext>
            </p:extLst>
          </p:nvPr>
        </p:nvGraphicFramePr>
        <p:xfrm>
          <a:off x="381000" y="1524000"/>
          <a:ext cx="81534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2918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Constitutional Aspect</a:t>
            </a:r>
            <a:endParaRPr lang="en-US" dirty="0"/>
          </a:p>
        </p:txBody>
      </p:sp>
      <p:sp>
        <p:nvSpPr>
          <p:cNvPr id="2" name="Content Placeholder 1"/>
          <p:cNvSpPr>
            <a:spLocks noGrp="1"/>
          </p:cNvSpPr>
          <p:nvPr>
            <p:ph sz="quarter" idx="1"/>
          </p:nvPr>
        </p:nvSpPr>
        <p:spPr/>
        <p:txBody>
          <a:bodyPr/>
          <a:lstStyle/>
          <a:p>
            <a:pPr algn="just">
              <a:lnSpc>
                <a:spcPct val="150000"/>
              </a:lnSpc>
            </a:pPr>
            <a:r>
              <a:rPr lang="en-US" sz="2800" dirty="0" smtClean="0"/>
              <a:t>Union List – List 1</a:t>
            </a:r>
          </a:p>
          <a:p>
            <a:pPr algn="just">
              <a:lnSpc>
                <a:spcPct val="150000"/>
              </a:lnSpc>
            </a:pPr>
            <a:r>
              <a:rPr lang="en-US" sz="2800" dirty="0" smtClean="0"/>
              <a:t>Entry No. 92C : “Taxes on Services”</a:t>
            </a:r>
          </a:p>
          <a:p>
            <a:pPr marL="365760" lvl="1" indent="-256032" algn="just">
              <a:lnSpc>
                <a:spcPct val="150000"/>
              </a:lnSpc>
              <a:spcBef>
                <a:spcPts val="400"/>
              </a:spcBef>
              <a:buSzPct val="68000"/>
              <a:buFont typeface="Wingdings 3"/>
              <a:buChar char=""/>
            </a:pPr>
            <a:r>
              <a:rPr lang="en-US" sz="2800" dirty="0" smtClean="0"/>
              <a:t>But levied under Entry 97 - </a:t>
            </a:r>
            <a:r>
              <a:rPr lang="en-US" sz="2800" i="1" dirty="0" smtClean="0"/>
              <a:t>Any other matter not enumerated in List II or List III including any tax not mentioned in either of those lists.</a:t>
            </a:r>
          </a:p>
          <a:p>
            <a:pPr algn="just">
              <a:lnSpc>
                <a:spcPct val="150000"/>
              </a:lnSpc>
            </a:pPr>
            <a:endParaRPr lang="en-US" dirty="0" smtClean="0"/>
          </a:p>
          <a:p>
            <a:endParaRPr lang="en-US" dirty="0"/>
          </a:p>
        </p:txBody>
      </p:sp>
      <p:pic>
        <p:nvPicPr>
          <p:cNvPr id="4" name="Picture 3" descr="3-250x250.jpg"/>
          <p:cNvPicPr>
            <a:picLocks noChangeAspect="1"/>
          </p:cNvPicPr>
          <p:nvPr/>
        </p:nvPicPr>
        <p:blipFill>
          <a:blip r:embed="rId3"/>
          <a:srcRect t="6903"/>
          <a:stretch>
            <a:fillRect/>
          </a:stretch>
        </p:blipFill>
        <p:spPr>
          <a:xfrm>
            <a:off x="7106906" y="0"/>
            <a:ext cx="2037094" cy="23198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36033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Levy – Extent &amp; Application</a:t>
            </a:r>
            <a:endParaRPr lang="en-US" dirty="0"/>
          </a:p>
        </p:txBody>
      </p:sp>
      <p:sp>
        <p:nvSpPr>
          <p:cNvPr id="2" name="Content Placeholder 1"/>
          <p:cNvSpPr>
            <a:spLocks noGrp="1"/>
          </p:cNvSpPr>
          <p:nvPr>
            <p:ph sz="quarter" idx="1"/>
          </p:nvPr>
        </p:nvSpPr>
        <p:spPr>
          <a:xfrm>
            <a:off x="457200" y="1143000"/>
            <a:ext cx="8229600" cy="5257800"/>
          </a:xfrm>
        </p:spPr>
        <p:txBody>
          <a:bodyPr>
            <a:normAutofit/>
          </a:bodyPr>
          <a:lstStyle/>
          <a:p>
            <a:pPr algn="just">
              <a:lnSpc>
                <a:spcPct val="150000"/>
              </a:lnSpc>
            </a:pPr>
            <a:r>
              <a:rPr lang="en-US" dirty="0" smtClean="0"/>
              <a:t>Extends to whole of India except the State of Jammu &amp; Kashmir; - Taxable Territory</a:t>
            </a:r>
          </a:p>
          <a:p>
            <a:pPr algn="just">
              <a:lnSpc>
                <a:spcPct val="150000"/>
              </a:lnSpc>
            </a:pPr>
            <a:r>
              <a:rPr lang="en-US" dirty="0" smtClean="0"/>
              <a:t>Applies to Taxable service provided</a:t>
            </a:r>
          </a:p>
          <a:p>
            <a:pPr algn="just"/>
            <a:endParaRPr lang="en-US" dirty="0"/>
          </a:p>
        </p:txBody>
      </p:sp>
    </p:spTree>
    <p:extLst>
      <p:ext uri="{BB962C8B-B14F-4D97-AF65-F5344CB8AC3E}">
        <p14:creationId xmlns:p14="http://schemas.microsoft.com/office/powerpoint/2010/main" val="2685994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Charging Section – 66B</a:t>
            </a:r>
            <a:endParaRPr lang="en-US" dirty="0"/>
          </a:p>
        </p:txBody>
      </p:sp>
      <p:sp>
        <p:nvSpPr>
          <p:cNvPr id="2" name="Content Placeholder 1"/>
          <p:cNvSpPr>
            <a:spLocks noGrp="1"/>
          </p:cNvSpPr>
          <p:nvPr>
            <p:ph sz="quarter" idx="1"/>
          </p:nvPr>
        </p:nvSpPr>
        <p:spPr>
          <a:xfrm>
            <a:off x="500034" y="1285860"/>
            <a:ext cx="8229600" cy="4733940"/>
          </a:xfrm>
        </p:spPr>
        <p:txBody>
          <a:bodyPr>
            <a:noAutofit/>
          </a:bodyPr>
          <a:lstStyle/>
          <a:p>
            <a:pPr>
              <a:lnSpc>
                <a:spcPct val="150000"/>
              </a:lnSpc>
            </a:pPr>
            <a:r>
              <a:rPr lang="en-US" sz="2300" dirty="0" smtClean="0"/>
              <a:t>There shall be </a:t>
            </a:r>
            <a:r>
              <a:rPr lang="en-US" sz="2300" b="1" i="1" dirty="0" smtClean="0"/>
              <a:t>levied</a:t>
            </a:r>
            <a:r>
              <a:rPr lang="en-US" sz="2300" dirty="0" smtClean="0"/>
              <a:t>  service tax at the rate of </a:t>
            </a:r>
            <a:r>
              <a:rPr lang="en-US" sz="2300" b="1" i="1" dirty="0" smtClean="0"/>
              <a:t>fourteen per cent</a:t>
            </a:r>
          </a:p>
          <a:p>
            <a:pPr>
              <a:lnSpc>
                <a:spcPct val="150000"/>
              </a:lnSpc>
            </a:pPr>
            <a:r>
              <a:rPr lang="en-US" sz="2300" dirty="0" smtClean="0"/>
              <a:t>on the value of </a:t>
            </a:r>
            <a:r>
              <a:rPr lang="en-US" sz="2300" b="1" i="1" dirty="0" smtClean="0"/>
              <a:t>all services</a:t>
            </a:r>
            <a:r>
              <a:rPr lang="en-US" sz="2300" dirty="0" smtClean="0"/>
              <a:t>, </a:t>
            </a:r>
          </a:p>
          <a:p>
            <a:pPr>
              <a:lnSpc>
                <a:spcPct val="150000"/>
              </a:lnSpc>
            </a:pPr>
            <a:r>
              <a:rPr lang="en-US" sz="2300" b="1" i="1" dirty="0" smtClean="0"/>
              <a:t>other than</a:t>
            </a:r>
            <a:r>
              <a:rPr lang="en-US" sz="2300" dirty="0" smtClean="0"/>
              <a:t>  those specified in the </a:t>
            </a:r>
            <a:r>
              <a:rPr lang="en-US" sz="2300" b="1" i="1" dirty="0" smtClean="0"/>
              <a:t>negative list</a:t>
            </a:r>
            <a:r>
              <a:rPr lang="en-US" sz="2300" dirty="0" smtClean="0"/>
              <a:t>, </a:t>
            </a:r>
          </a:p>
          <a:p>
            <a:pPr>
              <a:lnSpc>
                <a:spcPct val="150000"/>
              </a:lnSpc>
            </a:pPr>
            <a:r>
              <a:rPr lang="en-US" sz="2300" dirty="0" smtClean="0"/>
              <a:t>provided or </a:t>
            </a:r>
            <a:r>
              <a:rPr lang="en-US" sz="2300" b="1" i="1" dirty="0" smtClean="0"/>
              <a:t>agreed to be</a:t>
            </a:r>
            <a:r>
              <a:rPr lang="en-US" sz="2300" dirty="0" smtClean="0"/>
              <a:t>  provided </a:t>
            </a:r>
          </a:p>
          <a:p>
            <a:pPr>
              <a:lnSpc>
                <a:spcPct val="150000"/>
              </a:lnSpc>
            </a:pPr>
            <a:r>
              <a:rPr lang="en-US" sz="2300" dirty="0" smtClean="0"/>
              <a:t>in the </a:t>
            </a:r>
            <a:r>
              <a:rPr lang="en-US" sz="2300" b="1" i="1" dirty="0" smtClean="0"/>
              <a:t>taxable territory </a:t>
            </a:r>
          </a:p>
          <a:p>
            <a:pPr>
              <a:lnSpc>
                <a:spcPct val="150000"/>
              </a:lnSpc>
            </a:pPr>
            <a:r>
              <a:rPr lang="en-US" sz="2300" dirty="0" smtClean="0"/>
              <a:t>by one </a:t>
            </a:r>
            <a:r>
              <a:rPr lang="en-US" sz="2300" b="1" i="1" dirty="0" smtClean="0"/>
              <a:t>person to another </a:t>
            </a:r>
          </a:p>
          <a:p>
            <a:pPr>
              <a:lnSpc>
                <a:spcPct val="150000"/>
              </a:lnSpc>
            </a:pPr>
            <a:r>
              <a:rPr lang="en-US" sz="2300" dirty="0" smtClean="0"/>
              <a:t>and </a:t>
            </a:r>
            <a:r>
              <a:rPr lang="en-US" sz="2300" b="1" i="1" dirty="0" smtClean="0"/>
              <a:t>collected</a:t>
            </a:r>
            <a:r>
              <a:rPr lang="en-US" sz="2300" dirty="0" smtClean="0"/>
              <a:t> in such manner as may be </a:t>
            </a:r>
            <a:r>
              <a:rPr lang="en-US" sz="2300" b="1" i="1" dirty="0" smtClean="0"/>
              <a:t>prescribed</a:t>
            </a:r>
            <a:r>
              <a:rPr lang="en-US" sz="2300" dirty="0" smtClean="0"/>
              <a:t>.</a:t>
            </a:r>
          </a:p>
          <a:p>
            <a:endParaRPr lang="en-US" sz="2300" dirty="0"/>
          </a:p>
        </p:txBody>
      </p:sp>
    </p:spTree>
    <p:extLst>
      <p:ext uri="{BB962C8B-B14F-4D97-AF65-F5344CB8AC3E}">
        <p14:creationId xmlns:p14="http://schemas.microsoft.com/office/powerpoint/2010/main" val="1060558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5567</TotalTime>
  <Words>2559</Words>
  <Application>Microsoft Office PowerPoint</Application>
  <PresentationFormat>On-screen Show (4:3)</PresentationFormat>
  <Paragraphs>388</Paragraphs>
  <Slides>54</Slides>
  <Notes>11</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Basis of Service Tax as applicable to port service </vt:lpstr>
      <vt:lpstr>Coverage this evening </vt:lpstr>
      <vt:lpstr>History</vt:lpstr>
      <vt:lpstr>Birth of Service Tax</vt:lpstr>
      <vt:lpstr>Birth contd..</vt:lpstr>
      <vt:lpstr>Sources of Service Tax Law </vt:lpstr>
      <vt:lpstr>Constitutional Aspect</vt:lpstr>
      <vt:lpstr>Levy – Extent &amp; Application</vt:lpstr>
      <vt:lpstr>Charging Section – 66B</vt:lpstr>
      <vt:lpstr>Definition of Service </vt:lpstr>
      <vt:lpstr>Declared Service (9) – Sec. 66E </vt:lpstr>
      <vt:lpstr>Declared Service (9) – Sec. 66E </vt:lpstr>
      <vt:lpstr>Tax Rate</vt:lpstr>
      <vt:lpstr>Negative List of Service </vt:lpstr>
      <vt:lpstr>Negative List of Service </vt:lpstr>
      <vt:lpstr>Negative List of Service </vt:lpstr>
      <vt:lpstr>Negative List of Service </vt:lpstr>
      <vt:lpstr>Place of Provision of Service </vt:lpstr>
      <vt:lpstr>Valuation</vt:lpstr>
      <vt:lpstr>CENVAT Credit</vt:lpstr>
      <vt:lpstr>Point of Taxation </vt:lpstr>
      <vt:lpstr>Compliances </vt:lpstr>
      <vt:lpstr>Due dates for paying service tax</vt:lpstr>
      <vt:lpstr>Rate of interest for delay in paying service tax </vt:lpstr>
      <vt:lpstr>Due dates for filing Service Tax Returns </vt:lpstr>
      <vt:lpstr>PowerPoint Presentation</vt:lpstr>
      <vt:lpstr>PowerPoint Presentation</vt:lpstr>
      <vt:lpstr>Services Relating to Port Service </vt:lpstr>
      <vt:lpstr>Services Relating to Port Service </vt:lpstr>
      <vt:lpstr>Construction Service </vt:lpstr>
      <vt:lpstr>Works Contract Service</vt:lpstr>
      <vt:lpstr>Scope of works contract </vt:lpstr>
      <vt:lpstr>Scope of works contract</vt:lpstr>
      <vt:lpstr>Scope of works contract</vt:lpstr>
      <vt:lpstr>Works Contract-Valuation</vt:lpstr>
      <vt:lpstr>Works Contract-Valuation</vt:lpstr>
      <vt:lpstr>Sub-contractor</vt:lpstr>
      <vt:lpstr>Exemptions withdrawn w.e.f 01.04.2015</vt:lpstr>
      <vt:lpstr>Tax implications on Site formation/site leveling/site excavation works within port area   </vt:lpstr>
      <vt:lpstr>Dredging  </vt:lpstr>
      <vt:lpstr>Shipping &amp; shipping agents </vt:lpstr>
      <vt:lpstr>Shipping &amp; shipping agents </vt:lpstr>
      <vt:lpstr>Liable for ST:</vt:lpstr>
      <vt:lpstr>Contd…</vt:lpstr>
      <vt:lpstr>Contd…</vt:lpstr>
      <vt:lpstr>Shipping agent in relation to export cargo</vt:lpstr>
      <vt:lpstr>Logistics/transport services  </vt:lpstr>
      <vt:lpstr>Logistics/transport services </vt:lpstr>
      <vt:lpstr>C &amp; F, Cargo handling Agent</vt:lpstr>
      <vt:lpstr>C &amp; F, Cargo handling Agent</vt:lpstr>
      <vt:lpstr>C &amp; F, Cargo handling Agent</vt:lpstr>
      <vt:lpstr>Other important points </vt:lpstr>
      <vt:lpstr>Refund in respect of export cargo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Additions in Audit in Indirect Taxation</dc:title>
  <dc:creator>HERE</dc:creator>
  <cp:lastModifiedBy>Akshay</cp:lastModifiedBy>
  <cp:revision>509</cp:revision>
  <dcterms:created xsi:type="dcterms:W3CDTF">2006-08-16T00:00:00Z</dcterms:created>
  <dcterms:modified xsi:type="dcterms:W3CDTF">2015-08-09T10:22:55Z</dcterms:modified>
</cp:coreProperties>
</file>