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26"/>
  </p:handoutMasterIdLst>
  <p:sldIdLst>
    <p:sldId id="275" r:id="rId2"/>
    <p:sldId id="288" r:id="rId3"/>
    <p:sldId id="256" r:id="rId4"/>
    <p:sldId id="257" r:id="rId5"/>
    <p:sldId id="289" r:id="rId6"/>
    <p:sldId id="267" r:id="rId7"/>
    <p:sldId id="287" r:id="rId8"/>
    <p:sldId id="259" r:id="rId9"/>
    <p:sldId id="269" r:id="rId10"/>
    <p:sldId id="258" r:id="rId11"/>
    <p:sldId id="263" r:id="rId12"/>
    <p:sldId id="264" r:id="rId13"/>
    <p:sldId id="268" r:id="rId14"/>
    <p:sldId id="261" r:id="rId15"/>
    <p:sldId id="277" r:id="rId16"/>
    <p:sldId id="262" r:id="rId17"/>
    <p:sldId id="266" r:id="rId18"/>
    <p:sldId id="285" r:id="rId19"/>
    <p:sldId id="286" r:id="rId20"/>
    <p:sldId id="260" r:id="rId21"/>
    <p:sldId id="273" r:id="rId22"/>
    <p:sldId id="279" r:id="rId23"/>
    <p:sldId id="281" r:id="rId24"/>
    <p:sldId id="27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63" autoAdjust="0"/>
    <p:restoredTop sz="94718" autoAdjust="0"/>
  </p:normalViewPr>
  <p:slideViewPr>
    <p:cSldViewPr>
      <p:cViewPr>
        <p:scale>
          <a:sx n="80" d="100"/>
          <a:sy n="80" d="100"/>
        </p:scale>
        <p:origin x="-87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628"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89EE74-A509-4ED8-B59B-4A2DE200FDD1}" type="datetimeFigureOut">
              <a:rPr lang="en-US" smtClean="0"/>
              <a:pPr/>
              <a:t>4/23/2009</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04B07D1-A274-41EB-8317-CDBA9D33FE99}"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A51A61F7-8CBC-47D9-9A7F-3FCEBD65A7B1}"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51A61F7-8CBC-47D9-9A7F-3FCEBD65A7B1}"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51A61F7-8CBC-47D9-9A7F-3FCEBD65A7B1}"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51A61F7-8CBC-47D9-9A7F-3FCEBD65A7B1}"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51A61F7-8CBC-47D9-9A7F-3FCEBD65A7B1}"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51A61F7-8CBC-47D9-9A7F-3FCEBD65A7B1}"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A51A61F7-8CBC-47D9-9A7F-3FCEBD65A7B1}"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A51A61F7-8CBC-47D9-9A7F-3FCEBD65A7B1}"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A51A61F7-8CBC-47D9-9A7F-3FCEBD65A7B1}"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51A61F7-8CBC-47D9-9A7F-3FCEBD65A7B1}"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46B8A1BC-0A0E-40CF-8205-FB81D68E9D3B}" type="datetimeFigureOut">
              <a:rPr lang="en-US" smtClean="0"/>
              <a:pPr/>
              <a:t>4/23/2009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51A61F7-8CBC-47D9-9A7F-3FCEBD65A7B1}"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6B8A1BC-0A0E-40CF-8205-FB81D68E9D3B}" type="datetimeFigureOut">
              <a:rPr lang="en-US" smtClean="0"/>
              <a:pPr/>
              <a:t>4/23/2009</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51A61F7-8CBC-47D9-9A7F-3FCEBD65A7B1}"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428604"/>
            <a:ext cx="7715304" cy="1143000"/>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400" dirty="0" smtClean="0">
                <a:solidFill>
                  <a:schemeClr val="dk1"/>
                </a:solidFill>
                <a:latin typeface="Batang" pitchFamily="18" charset="-127"/>
                <a:ea typeface="Batang" pitchFamily="18" charset="-127"/>
                <a:cs typeface="Arial" pitchFamily="34" charset="0"/>
              </a:rPr>
              <a:t>Interest paid on delayed payment of purchase consideration – allowable or not?</a:t>
            </a:r>
            <a:endParaRPr lang="en-IN" sz="24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1071538" y="1785926"/>
            <a:ext cx="7858180" cy="4525963"/>
          </a:xfrm>
        </p:spPr>
        <p:txBody>
          <a:bodyPr>
            <a:normAutofit fontScale="85000" lnSpcReduction="20000"/>
          </a:bodyPr>
          <a:lstStyle/>
          <a:p>
            <a:pPr marL="0" indent="0" algn="just">
              <a:lnSpc>
                <a:spcPct val="120000"/>
              </a:lnSpc>
              <a:spcBef>
                <a:spcPts val="0"/>
              </a:spcBef>
              <a:buNone/>
            </a:pPr>
            <a:r>
              <a:rPr lang="en-US" dirty="0" smtClean="0"/>
              <a:t>	</a:t>
            </a:r>
            <a:r>
              <a:rPr lang="en-US" sz="2900" dirty="0" smtClean="0"/>
              <a:t>Assessee entered into an agreement for purchase of certain property- land </a:t>
            </a:r>
            <a:r>
              <a:rPr lang="en-US" sz="2900" dirty="0" smtClean="0"/>
              <a:t>&amp; </a:t>
            </a:r>
            <a:r>
              <a:rPr lang="en-US" sz="2900" dirty="0" smtClean="0"/>
              <a:t>building thereon. As per the agreement, it was liable to pay the interest at the agreed rate, if the purchase price was not paid within the specified time. The building standing on the land had been demolished and the proceeds from sale of such scrap were treated as business income of the assessee. </a:t>
            </a:r>
          </a:p>
          <a:p>
            <a:pPr marL="0" indent="0" algn="just">
              <a:lnSpc>
                <a:spcPct val="120000"/>
              </a:lnSpc>
              <a:spcBef>
                <a:spcPts val="0"/>
              </a:spcBef>
              <a:buNone/>
            </a:pPr>
            <a:r>
              <a:rPr lang="en-US" sz="2900" dirty="0" smtClean="0"/>
              <a:t>		Therefore, it was held that interest paid on delayed payment of purchase consideration was allowable as revenue expenditure.</a:t>
            </a:r>
          </a:p>
          <a:p>
            <a:pPr algn="just">
              <a:buNone/>
            </a:pPr>
            <a:r>
              <a:rPr lang="en-US" b="1" dirty="0" smtClean="0"/>
              <a:t>Kerala Roadlines V. CIT</a:t>
            </a:r>
            <a:endParaRPr lang="en-IN" b="1" dirty="0" smtClean="0"/>
          </a:p>
          <a:p>
            <a:pPr>
              <a:buNone/>
            </a:pP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500042"/>
            <a:ext cx="7643866" cy="1470025"/>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Whether notice issued u/s 148 is valid if  </a:t>
            </a:r>
            <a:br>
              <a:rPr lang="en-US" sz="2700" dirty="0" smtClean="0">
                <a:solidFill>
                  <a:schemeClr val="dk1"/>
                </a:solidFill>
                <a:latin typeface="Batang" pitchFamily="18" charset="-127"/>
                <a:ea typeface="Batang" pitchFamily="18" charset="-127"/>
                <a:cs typeface="Arial" pitchFamily="34" charset="0"/>
              </a:rPr>
            </a:br>
            <a:r>
              <a:rPr lang="en-US" sz="2700" dirty="0" smtClean="0">
                <a:solidFill>
                  <a:schemeClr val="dk1"/>
                </a:solidFill>
                <a:latin typeface="Batang" pitchFamily="18" charset="-127"/>
                <a:ea typeface="Batang" pitchFamily="18" charset="-127"/>
                <a:cs typeface="Arial" pitchFamily="34" charset="0"/>
              </a:rPr>
              <a:t>AO recording reasons &amp; AO issuing notice are  different</a:t>
            </a:r>
            <a:r>
              <a:rPr lang="en-US" sz="2700" dirty="0" smtClean="0">
                <a:solidFill>
                  <a:schemeClr val="dk1"/>
                </a:solidFill>
                <a:latin typeface="Batang" pitchFamily="18" charset="-127"/>
                <a:ea typeface="Batang" pitchFamily="18" charset="-127"/>
                <a:cs typeface="Arial" pitchFamily="34" charset="0"/>
              </a:rPr>
              <a:t>?</a:t>
            </a:r>
            <a:endParaRPr lang="en-IN" sz="27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285992"/>
            <a:ext cx="7643866" cy="2928958"/>
          </a:xfrm>
        </p:spPr>
        <p:txBody>
          <a:bodyPr>
            <a:normAutofit/>
          </a:bodyPr>
          <a:lstStyle/>
          <a:p>
            <a:pPr algn="just"/>
            <a:r>
              <a:rPr lang="en-US" sz="2700" dirty="0" smtClean="0">
                <a:solidFill>
                  <a:schemeClr val="tx1"/>
                </a:solidFill>
              </a:rPr>
              <a:t>If the officer who had issued the notice u/s.148 was different from the officer who had recorded the reasons then the notice is considered invalid and deserved to be quashed.</a:t>
            </a:r>
            <a:endParaRPr lang="en-IN" sz="2700" dirty="0" smtClean="0">
              <a:solidFill>
                <a:schemeClr val="tx1"/>
              </a:solidFill>
            </a:endParaRPr>
          </a:p>
          <a:p>
            <a:pPr algn="l"/>
            <a:r>
              <a:rPr lang="en-US" sz="2400" b="1" dirty="0" smtClean="0">
                <a:solidFill>
                  <a:schemeClr val="tx1"/>
                </a:solidFill>
              </a:rPr>
              <a:t>Hynoup Food and Oil Industries Ltd. v. ACIT. (</a:t>
            </a:r>
            <a:r>
              <a:rPr lang="en-US" sz="2400" b="1" dirty="0" err="1" smtClean="0">
                <a:solidFill>
                  <a:schemeClr val="tx1"/>
                </a:solidFill>
              </a:rPr>
              <a:t>Guj</a:t>
            </a:r>
            <a:r>
              <a:rPr lang="en-US" sz="2400" b="1" dirty="0" smtClean="0">
                <a:solidFill>
                  <a:schemeClr val="tx1"/>
                </a:solidFill>
              </a:rPr>
              <a:t>)</a:t>
            </a:r>
            <a:endParaRPr lang="en-IN" sz="2400"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500042"/>
            <a:ext cx="7715304" cy="1470025"/>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Mere affixation of a </a:t>
            </a:r>
            <a:r>
              <a:rPr lang="en-US" sz="2700" dirty="0" smtClean="0">
                <a:solidFill>
                  <a:schemeClr val="dk1"/>
                </a:solidFill>
                <a:latin typeface="Batang" pitchFamily="18" charset="-127"/>
                <a:ea typeface="Batang" pitchFamily="18" charset="-127"/>
                <a:cs typeface="Arial" pitchFamily="34" charset="0"/>
              </a:rPr>
              <a:t>notice under section 148 at </a:t>
            </a:r>
            <a:r>
              <a:rPr lang="en-US" sz="2700" dirty="0" smtClean="0">
                <a:solidFill>
                  <a:schemeClr val="dk1"/>
                </a:solidFill>
                <a:latin typeface="Batang" pitchFamily="18" charset="-127"/>
                <a:ea typeface="Batang" pitchFamily="18" charset="-127"/>
                <a:cs typeface="Arial" pitchFamily="34" charset="0"/>
              </a:rPr>
              <a:t>the premises of assessee... Valid or invalid </a:t>
            </a:r>
            <a:endParaRPr lang="en-IN" sz="27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500306"/>
            <a:ext cx="7715304" cy="3143272"/>
          </a:xfrm>
        </p:spPr>
        <p:txBody>
          <a:bodyPr>
            <a:noAutofit/>
          </a:bodyPr>
          <a:lstStyle/>
          <a:p>
            <a:pPr algn="just"/>
            <a:r>
              <a:rPr lang="en-US" sz="2700" dirty="0" smtClean="0">
                <a:solidFill>
                  <a:schemeClr val="tx1"/>
                </a:solidFill>
              </a:rPr>
              <a:t>Affixation of notice can be done only when assessee or his authorized agent refuses to sign or could not be found. Otherwise reassessment proceeding is  considered  invalid as it requires proper service of notice u/s 148.</a:t>
            </a:r>
          </a:p>
          <a:p>
            <a:pPr algn="just"/>
            <a:r>
              <a:rPr lang="en-US" sz="2400" b="1" dirty="0" smtClean="0">
                <a:solidFill>
                  <a:schemeClr val="tx1"/>
                </a:solidFill>
              </a:rPr>
              <a:t>CIT V. Hotline International Pvt. Ltd. (Delhi) </a:t>
            </a:r>
            <a:endParaRPr lang="en-IN" sz="2400" b="1"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428604"/>
            <a:ext cx="7572428" cy="1314458"/>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Additional income declared during survey, whether considered for calculating allowable remuneration??</a:t>
            </a:r>
            <a:endParaRPr lang="en-IN" sz="27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071678"/>
            <a:ext cx="7786742" cy="2928958"/>
          </a:xfrm>
        </p:spPr>
        <p:txBody>
          <a:bodyPr>
            <a:noAutofit/>
          </a:bodyPr>
          <a:lstStyle/>
          <a:p>
            <a:pPr algn="just"/>
            <a:r>
              <a:rPr lang="en-US" sz="2700" dirty="0" smtClean="0">
                <a:solidFill>
                  <a:schemeClr val="tx1"/>
                </a:solidFill>
              </a:rPr>
              <a:t>Where the additional income declared during survey was held to be income from business, the same shall be taken into consideration for calculating the allowable remuneration to the partners.</a:t>
            </a:r>
          </a:p>
          <a:p>
            <a:pPr algn="just"/>
            <a:r>
              <a:rPr lang="en-US" sz="2400" b="1" dirty="0" smtClean="0">
                <a:solidFill>
                  <a:schemeClr val="tx1"/>
                </a:solidFill>
              </a:rPr>
              <a:t>CIT V. S.K. </a:t>
            </a:r>
            <a:r>
              <a:rPr lang="en-US" sz="2400" b="1" dirty="0" err="1" smtClean="0">
                <a:solidFill>
                  <a:schemeClr val="tx1"/>
                </a:solidFill>
              </a:rPr>
              <a:t>Srigiri</a:t>
            </a:r>
            <a:r>
              <a:rPr lang="en-US" sz="2400" b="1" dirty="0" smtClean="0">
                <a:solidFill>
                  <a:schemeClr val="tx1"/>
                </a:solidFill>
              </a:rPr>
              <a:t> &amp; Brothers. (Karnataka)</a:t>
            </a:r>
            <a:endParaRPr lang="en-IN" sz="2400" b="1"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357166"/>
            <a:ext cx="7786742" cy="1285884"/>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400" dirty="0" smtClean="0">
                <a:solidFill>
                  <a:schemeClr val="dk1"/>
                </a:solidFill>
                <a:latin typeface="Batang" pitchFamily="18" charset="-127"/>
                <a:ea typeface="Batang" pitchFamily="18" charset="-127"/>
                <a:cs typeface="Arial" pitchFamily="34" charset="0"/>
              </a:rPr>
              <a:t>Whether assessee is entitled for compensation in respect of illegal search??</a:t>
            </a:r>
            <a:endParaRPr lang="en-IN" sz="24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214554"/>
            <a:ext cx="7786742" cy="3714776"/>
          </a:xfrm>
        </p:spPr>
        <p:txBody>
          <a:bodyPr>
            <a:noAutofit/>
          </a:bodyPr>
          <a:lstStyle/>
          <a:p>
            <a:pPr algn="just"/>
            <a:r>
              <a:rPr lang="en-US" sz="2700" dirty="0" smtClean="0">
                <a:solidFill>
                  <a:schemeClr val="tx1"/>
                </a:solidFill>
              </a:rPr>
              <a:t>During </a:t>
            </a:r>
            <a:r>
              <a:rPr lang="en-US" sz="2700" dirty="0" smtClean="0">
                <a:solidFill>
                  <a:schemeClr val="tx1"/>
                </a:solidFill>
              </a:rPr>
              <a:t>the search operation cash was seized from the assessee. Later, on enquiry was found that it is not unaccounted income and search itself was invalid. Assessee has demanded interest @ 0.5% on asset seized. The supreme court held that the assessee was entitled to compensation, if not interest, for illegal search.</a:t>
            </a:r>
          </a:p>
          <a:p>
            <a:pPr algn="just"/>
            <a:r>
              <a:rPr lang="en-US" sz="2400" b="1" dirty="0" smtClean="0">
                <a:solidFill>
                  <a:schemeClr val="tx1"/>
                </a:solidFill>
              </a:rPr>
              <a:t>DGIT </a:t>
            </a:r>
            <a:r>
              <a:rPr lang="en-US" sz="2400" b="1" dirty="0" smtClean="0">
                <a:solidFill>
                  <a:schemeClr val="tx1"/>
                </a:solidFill>
              </a:rPr>
              <a:t> V</a:t>
            </a:r>
            <a:r>
              <a:rPr lang="en-US" sz="2400" b="1" dirty="0" smtClean="0">
                <a:solidFill>
                  <a:schemeClr val="tx1"/>
                </a:solidFill>
              </a:rPr>
              <a:t>. </a:t>
            </a:r>
            <a:r>
              <a:rPr lang="en-US" sz="2400" b="1" dirty="0" smtClean="0">
                <a:solidFill>
                  <a:schemeClr val="tx1"/>
                </a:solidFill>
              </a:rPr>
              <a:t> </a:t>
            </a:r>
            <a:r>
              <a:rPr lang="en-US" sz="2400" b="1" dirty="0" err="1" smtClean="0">
                <a:solidFill>
                  <a:schemeClr val="tx1"/>
                </a:solidFill>
              </a:rPr>
              <a:t>Dimonds</a:t>
            </a:r>
            <a:r>
              <a:rPr lang="en-US" sz="2400" b="1" dirty="0" smtClean="0">
                <a:solidFill>
                  <a:schemeClr val="tx1"/>
                </a:solidFill>
              </a:rPr>
              <a:t> Exports Ltd. </a:t>
            </a:r>
            <a:endParaRPr lang="en-IN" sz="2400" b="1"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500042"/>
            <a:ext cx="7786742" cy="1714512"/>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Non- consideration of a decision of jurisdictional court  can be said to be  a ‘mistake apparent from the record’ which could be rectified u/s. 254(2)</a:t>
            </a:r>
            <a:endParaRPr lang="en-IN" sz="27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214414" y="2571744"/>
            <a:ext cx="7572428" cy="3757642"/>
          </a:xfrm>
        </p:spPr>
        <p:txBody>
          <a:bodyPr>
            <a:noAutofit/>
          </a:bodyPr>
          <a:lstStyle/>
          <a:p>
            <a:pPr algn="just"/>
            <a:r>
              <a:rPr lang="en-US" sz="2700" dirty="0" smtClean="0">
                <a:solidFill>
                  <a:schemeClr val="tx1"/>
                </a:solidFill>
              </a:rPr>
              <a:t>It is well- settled that a judicial decision acts retrospectively. It is not the function of the Court to pronounce a new rule' but to maintain and expound the old one'. In other words, Judges do not make law, They only discover or find the correct law. The law has always been the same. If a subsequent decision alters the earlier one, it </a:t>
            </a:r>
            <a:r>
              <a:rPr lang="en-US" sz="2700" dirty="0" smtClean="0">
                <a:solidFill>
                  <a:schemeClr val="tx1"/>
                </a:solidFill>
              </a:rPr>
              <a:t>does </a:t>
            </a:r>
            <a:r>
              <a:rPr lang="en-US" sz="2700" dirty="0" smtClean="0">
                <a:solidFill>
                  <a:schemeClr val="tx1"/>
                </a:solidFill>
              </a:rPr>
              <a:t>not make new law. </a:t>
            </a:r>
            <a:endParaRPr lang="en-IN" sz="27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subTitle" idx="1"/>
          </p:nvPr>
        </p:nvSpPr>
        <p:spPr>
          <a:xfrm>
            <a:off x="1142976" y="500042"/>
            <a:ext cx="7715304" cy="5500726"/>
          </a:xfrm>
        </p:spPr>
        <p:txBody>
          <a:bodyPr>
            <a:noAutofit/>
          </a:bodyPr>
          <a:lstStyle/>
          <a:p>
            <a:pPr algn="just"/>
            <a:r>
              <a:rPr lang="en-US" sz="2700" dirty="0" smtClean="0">
                <a:solidFill>
                  <a:schemeClr val="tx1"/>
                </a:solidFill>
              </a:rPr>
              <a:t>It only discovers the correct principle of law which has to be applied retrospectively. To put it differently, even where an earlier decision of the Court operated for quite some time, the decision rendered later on would have retrospective effect clarifying the legal position which was earlier not correctly understood.”</a:t>
            </a:r>
            <a:endParaRPr lang="en-IN" sz="2700" dirty="0" smtClean="0">
              <a:solidFill>
                <a:schemeClr val="tx1"/>
              </a:solidFill>
            </a:endParaRPr>
          </a:p>
          <a:p>
            <a:pPr algn="just"/>
            <a:r>
              <a:rPr lang="en-US" sz="2700" dirty="0" smtClean="0">
                <a:solidFill>
                  <a:schemeClr val="tx1"/>
                </a:solidFill>
              </a:rPr>
              <a:t> 	</a:t>
            </a:r>
            <a:endParaRPr lang="en-US" sz="2700" dirty="0" smtClean="0">
              <a:solidFill>
                <a:schemeClr val="tx1"/>
              </a:solidFill>
            </a:endParaRPr>
          </a:p>
          <a:p>
            <a:pPr algn="just"/>
            <a:r>
              <a:rPr lang="en-US" sz="2700" dirty="0" smtClean="0">
                <a:solidFill>
                  <a:schemeClr val="tx1"/>
                </a:solidFill>
              </a:rPr>
              <a:t>	</a:t>
            </a:r>
            <a:r>
              <a:rPr lang="en-US" sz="2700" dirty="0" smtClean="0">
                <a:solidFill>
                  <a:schemeClr val="tx1"/>
                </a:solidFill>
              </a:rPr>
              <a:t>Thus </a:t>
            </a:r>
            <a:r>
              <a:rPr lang="en-US" sz="2700" dirty="0" smtClean="0">
                <a:solidFill>
                  <a:schemeClr val="tx1"/>
                </a:solidFill>
              </a:rPr>
              <a:t>the Supreme Court confirmed that non-consideration of a decision of jurisdictional High Court can be said to be a ‘mistake apparent from record’ which could be rectified under section 254(2).</a:t>
            </a:r>
            <a:endParaRPr lang="en-IN" sz="2700" dirty="0" smtClean="0">
              <a:solidFill>
                <a:schemeClr val="tx1"/>
              </a:solidFill>
            </a:endParaRPr>
          </a:p>
          <a:p>
            <a:r>
              <a:rPr lang="en-US" sz="2000" b="1" dirty="0" smtClean="0"/>
              <a:t> </a:t>
            </a:r>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642918"/>
            <a:ext cx="7786742" cy="1470025"/>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What would be the situation if CIT does not pass any order granting /refusing registration U/s 12AA within </a:t>
            </a:r>
            <a:r>
              <a:rPr lang="en-US" sz="2700" dirty="0" smtClean="0">
                <a:solidFill>
                  <a:schemeClr val="dk1"/>
                </a:solidFill>
                <a:latin typeface="Batang" pitchFamily="18" charset="-127"/>
                <a:ea typeface="Batang" pitchFamily="18" charset="-127"/>
                <a:cs typeface="Arial" pitchFamily="34" charset="0"/>
              </a:rPr>
              <a:t> prescribed time limit?</a:t>
            </a:r>
            <a:endParaRPr lang="en-IN" sz="27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500306"/>
            <a:ext cx="7715304" cy="3138494"/>
          </a:xfrm>
        </p:spPr>
        <p:txBody>
          <a:bodyPr>
            <a:noAutofit/>
          </a:bodyPr>
          <a:lstStyle/>
          <a:p>
            <a:pPr algn="just"/>
            <a:r>
              <a:rPr lang="en-US" sz="2700" dirty="0" smtClean="0">
                <a:solidFill>
                  <a:schemeClr val="tx1"/>
                </a:solidFill>
              </a:rPr>
              <a:t>If the CIT does not pass any order granting/ refusing registration, then the CIT is deemed to have allowed registration.</a:t>
            </a:r>
          </a:p>
          <a:p>
            <a:pPr algn="just"/>
            <a:r>
              <a:rPr lang="en-US" sz="2400" b="1" dirty="0" smtClean="0">
                <a:solidFill>
                  <a:schemeClr val="tx1"/>
                </a:solidFill>
              </a:rPr>
              <a:t>Society for promotion of education, adventure sport &amp; conservation of environment V. CIT.</a:t>
            </a:r>
            <a:endParaRPr lang="en-IN" sz="2400" b="1"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357166"/>
            <a:ext cx="7715304" cy="1470025"/>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Deposit of net consideration upon transfer of capital asset by a trust considered as eligible investment U/s. 11(5)</a:t>
            </a:r>
            <a:endParaRPr lang="en-IN" sz="27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143116"/>
            <a:ext cx="7715304" cy="3138494"/>
          </a:xfrm>
        </p:spPr>
        <p:txBody>
          <a:bodyPr>
            <a:noAutofit/>
          </a:bodyPr>
          <a:lstStyle/>
          <a:p>
            <a:pPr algn="just"/>
            <a:r>
              <a:rPr lang="en-US" sz="2700" dirty="0" smtClean="0">
                <a:solidFill>
                  <a:schemeClr val="tx1"/>
                </a:solidFill>
              </a:rPr>
              <a:t>It is considered </a:t>
            </a:r>
            <a:r>
              <a:rPr lang="en-US" sz="2700" dirty="0" smtClean="0">
                <a:solidFill>
                  <a:schemeClr val="tx1"/>
                </a:solidFill>
              </a:rPr>
              <a:t>as an  </a:t>
            </a:r>
            <a:r>
              <a:rPr lang="en-US" sz="2700" dirty="0" smtClean="0">
                <a:solidFill>
                  <a:schemeClr val="tx1"/>
                </a:solidFill>
              </a:rPr>
              <a:t>eligible investment. The Madras High Court held that deposit in current account would fall within the meaning of the words “Deposit in any account with a scheduled bank.”</a:t>
            </a:r>
          </a:p>
          <a:p>
            <a:pPr algn="just"/>
            <a:r>
              <a:rPr lang="en-US" sz="2400" b="1" dirty="0" smtClean="0">
                <a:solidFill>
                  <a:schemeClr val="tx1"/>
                </a:solidFill>
              </a:rPr>
              <a:t>DIT(E) V. Murugappa Chettiar Trust</a:t>
            </a:r>
            <a:endParaRPr lang="en-IN" sz="2400" b="1"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571480"/>
            <a:ext cx="7858180" cy="1714512"/>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200" dirty="0" smtClean="0">
                <a:solidFill>
                  <a:schemeClr val="dk1"/>
                </a:solidFill>
                <a:latin typeface="Batang" pitchFamily="18" charset="-127"/>
                <a:ea typeface="Batang" pitchFamily="18" charset="-127"/>
                <a:cs typeface="Arial" pitchFamily="34" charset="0"/>
              </a:rPr>
              <a:t>Renewal of certificate denied on the ground that one particular expenditure is for an activity which may be termed as spending for a particular religion – whether justified or not ?</a:t>
            </a:r>
            <a:endParaRPr lang="en-IN" sz="22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1142976" y="2571744"/>
            <a:ext cx="7786742" cy="3714776"/>
          </a:xfrm>
        </p:spPr>
        <p:txBody>
          <a:bodyPr>
            <a:normAutofit fontScale="47500" lnSpcReduction="20000"/>
          </a:bodyPr>
          <a:lstStyle/>
          <a:p>
            <a:pPr marL="0" indent="0" algn="just">
              <a:lnSpc>
                <a:spcPct val="120000"/>
              </a:lnSpc>
              <a:spcBef>
                <a:spcPts val="0"/>
              </a:spcBef>
              <a:buNone/>
            </a:pPr>
            <a:r>
              <a:rPr lang="en-US" sz="2800" dirty="0" smtClean="0"/>
              <a:t>	</a:t>
            </a:r>
            <a:r>
              <a:rPr lang="en-US" sz="4400" dirty="0" smtClean="0"/>
              <a:t>The assessee trust was granted exemption certificate U/s.8OG of the Income-tax Act, 1961 for the period from 1-4-2001 to 31-3-2004. However, renewal of the certificate for a further period was refused on the ground that the assessee had incurred expenditure exceeding 5% of its total income on a particular religion, namely, colouring and repairing of Lord Vishnu's temple.</a:t>
            </a:r>
            <a:endParaRPr lang="en-IN" sz="4400" dirty="0" smtClean="0"/>
          </a:p>
          <a:p>
            <a:pPr marL="0" indent="0" algn="just">
              <a:lnSpc>
                <a:spcPct val="120000"/>
              </a:lnSpc>
              <a:spcBef>
                <a:spcPts val="0"/>
              </a:spcBef>
              <a:buNone/>
            </a:pPr>
            <a:r>
              <a:rPr lang="en-US" sz="4400" dirty="0" smtClean="0"/>
              <a:t>	In the instant case, the repairs and renovation of Lord Vishnu's temple did not necessarily mean that expenditure in question was for a particular religion only. </a:t>
            </a:r>
          </a:p>
          <a:p>
            <a:pPr algn="just">
              <a:buNone/>
            </a:pPr>
            <a:r>
              <a:rPr lang="en-US" sz="2700" dirty="0" smtClean="0"/>
              <a:t>	</a:t>
            </a:r>
            <a:endParaRPr lang="en-IN" sz="2700" dirty="0" smtClean="0"/>
          </a:p>
          <a:p>
            <a:pPr algn="just">
              <a:buNone/>
            </a:pPr>
            <a:endParaRPr lang="en-IN" sz="20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2976" y="714356"/>
            <a:ext cx="7786742" cy="4714907"/>
          </a:xfrm>
        </p:spPr>
        <p:txBody>
          <a:bodyPr>
            <a:normAutofit fontScale="55000" lnSpcReduction="20000"/>
          </a:bodyPr>
          <a:lstStyle/>
          <a:p>
            <a:pPr marL="0" indent="0" algn="just">
              <a:lnSpc>
                <a:spcPct val="120000"/>
              </a:lnSpc>
              <a:spcBef>
                <a:spcPts val="0"/>
              </a:spcBef>
              <a:buNone/>
            </a:pPr>
            <a:r>
              <a:rPr lang="en-US" sz="4400" dirty="0" smtClean="0"/>
              <a:t>	</a:t>
            </a:r>
            <a:r>
              <a:rPr lang="en-US" sz="3800" dirty="0" smtClean="0"/>
              <a:t>Hinduism is not one particular religion and different sects following Hindu philosophy do visit temple of Lord Vishnu, be that Jains, Sikhs, Brahmins, etc. There is no watertight compartment between different castes or sects following one particular religion. Freedom of religion is guaranteed by the Constitution of India under Article 25. Therefore, by taking such a narrow approach, it could not be said that character of the charitable trust was lost if one particular expenditure was made for repairs and renovation of Lord Vishnu's temple and that too by way of con­tribution to another trust.</a:t>
            </a:r>
          </a:p>
          <a:p>
            <a:pPr marL="0" indent="0" algn="just">
              <a:lnSpc>
                <a:spcPct val="120000"/>
              </a:lnSpc>
              <a:spcBef>
                <a:spcPts val="0"/>
              </a:spcBef>
              <a:buNone/>
            </a:pPr>
            <a:r>
              <a:rPr lang="en-US" sz="3800" dirty="0" smtClean="0"/>
              <a:t>	Hence it is not </a:t>
            </a:r>
            <a:r>
              <a:rPr lang="en-US" sz="3800" dirty="0" smtClean="0"/>
              <a:t>valid </a:t>
            </a:r>
            <a:r>
              <a:rPr lang="en-US" sz="3800" dirty="0" smtClean="0"/>
              <a:t>to refuse the renewal of exemption.</a:t>
            </a:r>
          </a:p>
          <a:p>
            <a:pPr algn="just">
              <a:buNone/>
            </a:pPr>
            <a:endParaRPr lang="en-US" sz="4400" dirty="0" smtClean="0"/>
          </a:p>
          <a:p>
            <a:pPr algn="just">
              <a:buNone/>
            </a:pPr>
            <a:r>
              <a:rPr lang="en-US" sz="4400" b="1" dirty="0" smtClean="0"/>
              <a:t>Umaid Charitable Trust v. UOI (Raj.)</a:t>
            </a:r>
            <a:endParaRPr lang="en-US" sz="4400" dirty="0" smtClean="0"/>
          </a:p>
          <a:p>
            <a:pPr algn="just">
              <a:buNone/>
            </a:pPr>
            <a:endParaRPr lang="en-US" sz="4400" dirty="0" smtClean="0"/>
          </a:p>
          <a:p>
            <a:pPr algn="just">
              <a:buNone/>
            </a:pPr>
            <a:endParaRPr lang="en-US" sz="4400" dirty="0" smtClean="0"/>
          </a:p>
          <a:p>
            <a:pPr algn="just">
              <a:buNone/>
            </a:pPr>
            <a:endParaRPr lang="en-US" sz="4400" dirty="0" smtClean="0"/>
          </a:p>
          <a:p>
            <a:pPr algn="just">
              <a:buNone/>
            </a:pPr>
            <a:endParaRPr lang="en-US" sz="4400" dirty="0" smtClean="0"/>
          </a:p>
          <a:p>
            <a:pPr>
              <a:buNone/>
            </a:pP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571480"/>
            <a:ext cx="7686700" cy="1643074"/>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200" dirty="0" smtClean="0">
                <a:solidFill>
                  <a:schemeClr val="dk1"/>
                </a:solidFill>
                <a:latin typeface="Batang" pitchFamily="18" charset="-127"/>
                <a:ea typeface="Batang" pitchFamily="18" charset="-127"/>
                <a:cs typeface="Arial" pitchFamily="34" charset="0"/>
              </a:rPr>
              <a:t>Loss on account of revaluation of foreign exchange loan on account of exchange rate prevailing on the last date of the accounting year- Allowable or not?</a:t>
            </a:r>
            <a:endParaRPr lang="en-IN" sz="22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857224" y="2714620"/>
            <a:ext cx="8072494" cy="3143272"/>
          </a:xfrm>
        </p:spPr>
        <p:txBody>
          <a:bodyPr>
            <a:normAutofit/>
          </a:bodyPr>
          <a:lstStyle/>
          <a:p>
            <a:pPr algn="just">
              <a:buNone/>
            </a:pPr>
            <a:r>
              <a:rPr lang="en-US" sz="2400" dirty="0" smtClean="0"/>
              <a:t>		</a:t>
            </a:r>
            <a:r>
              <a:rPr lang="en-US" sz="2500" dirty="0" smtClean="0"/>
              <a:t>Loss on account of revaluation of foreign exchange loan on account of exchange rate prevailing on the last date of the accounting year was not allowable deduction as the same was notional &amp; </a:t>
            </a:r>
            <a:r>
              <a:rPr lang="en-US" sz="2500" dirty="0" smtClean="0"/>
              <a:t>contingent</a:t>
            </a:r>
            <a:r>
              <a:rPr lang="en-US" sz="2500" dirty="0" smtClean="0"/>
              <a:t>. </a:t>
            </a:r>
            <a:endParaRPr lang="en-US" sz="2500" dirty="0" smtClean="0"/>
          </a:p>
          <a:p>
            <a:pPr algn="just">
              <a:buNone/>
            </a:pPr>
            <a:r>
              <a:rPr lang="en-US" sz="2400" b="1" dirty="0" smtClean="0"/>
              <a:t>	</a:t>
            </a:r>
            <a:r>
              <a:rPr lang="en-US" sz="2400" b="1" dirty="0" smtClean="0"/>
              <a:t>CIT  </a:t>
            </a:r>
            <a:r>
              <a:rPr lang="en-US" sz="2400" b="1" dirty="0" smtClean="0"/>
              <a:t>V. ONGC LTD. (Uttarakhand)</a:t>
            </a:r>
          </a:p>
          <a:p>
            <a:pPr algn="just"/>
            <a:endParaRPr lang="en-IN"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4414" y="571480"/>
            <a:ext cx="7643866" cy="1470025"/>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400" dirty="0" smtClean="0">
                <a:solidFill>
                  <a:schemeClr val="dk1"/>
                </a:solidFill>
                <a:latin typeface="Batang" pitchFamily="18" charset="-127"/>
                <a:ea typeface="Batang" pitchFamily="18" charset="-127"/>
                <a:cs typeface="Arial" pitchFamily="34" charset="0"/>
              </a:rPr>
              <a:t>Purchase of packing material carrying printed work of assessee amounts to sale or contract…?? </a:t>
            </a:r>
            <a:endParaRPr lang="en-IN" sz="24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071538" y="2714620"/>
            <a:ext cx="7929618" cy="2500330"/>
          </a:xfrm>
        </p:spPr>
        <p:txBody>
          <a:bodyPr>
            <a:normAutofit/>
          </a:bodyPr>
          <a:lstStyle/>
          <a:p>
            <a:pPr marL="0" algn="just">
              <a:spcBef>
                <a:spcPts val="0"/>
              </a:spcBef>
            </a:pPr>
            <a:r>
              <a:rPr lang="en-US" sz="2400" dirty="0" smtClean="0">
                <a:solidFill>
                  <a:schemeClr val="tx1"/>
                </a:solidFill>
              </a:rPr>
              <a:t>The </a:t>
            </a:r>
            <a:r>
              <a:rPr lang="en-US" sz="2400" dirty="0" smtClean="0">
                <a:solidFill>
                  <a:schemeClr val="tx1"/>
                </a:solidFill>
              </a:rPr>
              <a:t>purchase of particular printed packing material by the assessee is a contract for sale and outside the purview of </a:t>
            </a:r>
            <a:r>
              <a:rPr lang="en-US" sz="2400" dirty="0" err="1" smtClean="0">
                <a:solidFill>
                  <a:schemeClr val="tx1"/>
                </a:solidFill>
              </a:rPr>
              <a:t>Secton</a:t>
            </a:r>
            <a:r>
              <a:rPr lang="en-US" sz="2400" dirty="0" smtClean="0">
                <a:solidFill>
                  <a:schemeClr val="tx1"/>
                </a:solidFill>
              </a:rPr>
              <a:t> </a:t>
            </a:r>
            <a:r>
              <a:rPr lang="en-US" sz="2400" dirty="0" smtClean="0">
                <a:solidFill>
                  <a:schemeClr val="tx1"/>
                </a:solidFill>
              </a:rPr>
              <a:t>194C.“</a:t>
            </a:r>
          </a:p>
          <a:p>
            <a:pPr marL="342900" indent="-342900" algn="just">
              <a:lnSpc>
                <a:spcPct val="80000"/>
              </a:lnSpc>
            </a:pPr>
            <a:endParaRPr lang="en-IN" sz="2400" dirty="0" smtClean="0">
              <a:solidFill>
                <a:schemeClr val="tx1"/>
              </a:solidFill>
            </a:endParaRPr>
          </a:p>
          <a:p>
            <a:pPr marL="0" algn="just">
              <a:lnSpc>
                <a:spcPct val="110000"/>
              </a:lnSpc>
              <a:spcBef>
                <a:spcPts val="0"/>
              </a:spcBef>
            </a:pPr>
            <a:r>
              <a:rPr lang="en-US" sz="2000" b="1" dirty="0" smtClean="0">
                <a:solidFill>
                  <a:schemeClr val="tx1"/>
                </a:solidFill>
              </a:rPr>
              <a:t>CIT v. </a:t>
            </a:r>
            <a:r>
              <a:rPr lang="en-US" sz="2000" b="1" dirty="0" err="1" smtClean="0">
                <a:solidFill>
                  <a:schemeClr val="tx1"/>
                </a:solidFill>
              </a:rPr>
              <a:t>Dy</a:t>
            </a:r>
            <a:r>
              <a:rPr lang="en-US" sz="2000" b="1" dirty="0" smtClean="0">
                <a:solidFill>
                  <a:schemeClr val="tx1"/>
                </a:solidFill>
              </a:rPr>
              <a:t>, Chief Accounts Officer, </a:t>
            </a:r>
            <a:r>
              <a:rPr lang="en-US" sz="2000" b="1" dirty="0" err="1" smtClean="0">
                <a:solidFill>
                  <a:schemeClr val="tx1"/>
                </a:solidFill>
              </a:rPr>
              <a:t>Markfed</a:t>
            </a:r>
            <a:r>
              <a:rPr lang="en-US" sz="2000" b="1" dirty="0" smtClean="0">
                <a:solidFill>
                  <a:schemeClr val="tx1"/>
                </a:solidFill>
              </a:rPr>
              <a:t>, </a:t>
            </a:r>
            <a:r>
              <a:rPr lang="en-US" sz="2000" b="1" dirty="0" err="1" smtClean="0">
                <a:solidFill>
                  <a:schemeClr val="tx1"/>
                </a:solidFill>
              </a:rPr>
              <a:t>Khanna</a:t>
            </a:r>
            <a:r>
              <a:rPr lang="en-US" sz="2000" b="1" dirty="0" smtClean="0">
                <a:solidFill>
                  <a:schemeClr val="tx1"/>
                </a:solidFill>
              </a:rPr>
              <a:t>, (P&amp;H)</a:t>
            </a:r>
            <a:endParaRPr lang="en-IN" sz="2000" b="1"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571480"/>
            <a:ext cx="7858180" cy="1357322"/>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p>
            <a:pPr algn="just">
              <a:spcBef>
                <a:spcPct val="20000"/>
              </a:spcBef>
            </a:pPr>
            <a:r>
              <a:rPr lang="en-US" sz="2400" dirty="0" smtClean="0">
                <a:solidFill>
                  <a:schemeClr val="dk1"/>
                </a:solidFill>
                <a:latin typeface="Batang" pitchFamily="18" charset="-127"/>
                <a:ea typeface="Batang" pitchFamily="18" charset="-127"/>
                <a:cs typeface="Arial" pitchFamily="34" charset="0"/>
              </a:rPr>
              <a:t>Where debt is the amount receivable by the assessee and not the liability payable by the assessee then, any provision made towards irrecoverability of the debt be  considered as provision for liability for 115 JA</a:t>
            </a:r>
            <a:r>
              <a:rPr lang="en-US" sz="2400" dirty="0" smtClean="0">
                <a:solidFill>
                  <a:schemeClr val="dk1"/>
                </a:solidFill>
                <a:latin typeface="Batang" pitchFamily="18" charset="-127"/>
                <a:ea typeface="Batang" pitchFamily="18" charset="-127"/>
                <a:cs typeface="Arial" pitchFamily="34" charset="0"/>
              </a:rPr>
              <a:t>.</a:t>
            </a:r>
            <a:endParaRPr lang="en-IN" sz="24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1142976" y="2143116"/>
            <a:ext cx="7715304" cy="4357718"/>
          </a:xfrm>
        </p:spPr>
        <p:txBody>
          <a:bodyPr>
            <a:normAutofit fontScale="25000" lnSpcReduction="20000"/>
          </a:bodyPr>
          <a:lstStyle/>
          <a:p>
            <a:pPr marL="0" indent="0" algn="just">
              <a:lnSpc>
                <a:spcPct val="120000"/>
              </a:lnSpc>
              <a:spcBef>
                <a:spcPts val="0"/>
              </a:spcBef>
              <a:buNone/>
            </a:pPr>
            <a:r>
              <a:rPr lang="en-US" sz="9600" dirty="0" smtClean="0"/>
              <a:t>	</a:t>
            </a:r>
            <a:r>
              <a:rPr lang="en-US" sz="8000" dirty="0" smtClean="0"/>
              <a:t>Assessee had debited an amount on account of bad debts to the ‘profit and loss account’. The AO added the aforesaid amount to the book profits as per Explanation (c) to section 115JA on the ground that it was a provision for bad &amp; doubtful debts. Appeal against the said order was allowed by the commissioner &amp; that was affirmed by the Tribunal as well as High Court.</a:t>
            </a:r>
            <a:endParaRPr lang="en-IN" sz="8000" dirty="0" smtClean="0"/>
          </a:p>
          <a:p>
            <a:pPr marL="0" indent="0" algn="just">
              <a:lnSpc>
                <a:spcPct val="120000"/>
              </a:lnSpc>
              <a:spcBef>
                <a:spcPts val="0"/>
              </a:spcBef>
              <a:buNone/>
            </a:pPr>
            <a:endParaRPr lang="en-IN" sz="8000" dirty="0" smtClean="0"/>
          </a:p>
          <a:p>
            <a:pPr marL="0" indent="0" algn="just">
              <a:lnSpc>
                <a:spcPct val="120000"/>
              </a:lnSpc>
              <a:spcBef>
                <a:spcPts val="0"/>
              </a:spcBef>
              <a:buNone/>
            </a:pPr>
            <a:r>
              <a:rPr lang="en-US" sz="8000" dirty="0" smtClean="0"/>
              <a:t>The Supreme Court observed that :</a:t>
            </a:r>
            <a:endParaRPr lang="en-IN" sz="8000" dirty="0" smtClean="0"/>
          </a:p>
          <a:p>
            <a:pPr marL="0" indent="0" algn="just">
              <a:lnSpc>
                <a:spcPct val="120000"/>
              </a:lnSpc>
              <a:spcBef>
                <a:spcPts val="0"/>
              </a:spcBef>
              <a:buNone/>
            </a:pPr>
            <a:r>
              <a:rPr lang="en-US" sz="8000" dirty="0" smtClean="0"/>
              <a:t>	Where debt is amount receivable by the assessee and not any liability payable by the assessee, then any provision made towards irrecoverability of the debt cannot be said to provision for liability and therefore cannot be added to the book profit for the purpose of section 115JA.</a:t>
            </a:r>
            <a:endParaRPr lang="en-IN" sz="8000" dirty="0" smtClean="0"/>
          </a:p>
          <a:p>
            <a:pPr>
              <a:buNone/>
            </a:pPr>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642918"/>
            <a:ext cx="7715304" cy="1714512"/>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400" dirty="0" smtClean="0">
                <a:solidFill>
                  <a:schemeClr val="dk1"/>
                </a:solidFill>
                <a:latin typeface="Batang" pitchFamily="18" charset="-127"/>
                <a:ea typeface="Batang" pitchFamily="18" charset="-127"/>
                <a:cs typeface="Arial" pitchFamily="34" charset="0"/>
              </a:rPr>
              <a:t>Whether penalty under section 271(1)(c ) could be levied if the returned income was loss and even after addition made in the assessment the income remained to be </a:t>
            </a:r>
            <a:r>
              <a:rPr lang="en-US" sz="2400" dirty="0" smtClean="0">
                <a:solidFill>
                  <a:schemeClr val="dk1"/>
                </a:solidFill>
                <a:latin typeface="Batang" pitchFamily="18" charset="-127"/>
                <a:ea typeface="Batang" pitchFamily="18" charset="-127"/>
                <a:cs typeface="Arial" pitchFamily="34" charset="0"/>
              </a:rPr>
              <a:t>loss?</a:t>
            </a:r>
            <a:endParaRPr lang="en-IN" sz="24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1142976" y="2714620"/>
            <a:ext cx="7615262" cy="2571768"/>
          </a:xfrm>
        </p:spPr>
        <p:txBody>
          <a:bodyPr>
            <a:normAutofit fontScale="92500" lnSpcReduction="10000"/>
          </a:bodyPr>
          <a:lstStyle/>
          <a:p>
            <a:pPr marL="0" indent="0" algn="just">
              <a:spcBef>
                <a:spcPts val="0"/>
              </a:spcBef>
              <a:buNone/>
            </a:pPr>
            <a:r>
              <a:rPr lang="en-US" sz="2400" dirty="0" smtClean="0"/>
              <a:t>The Court observed that explanation 4(a) to section 271(1) (c ) intended to levy penalty not only in a case where after addition of concealed income, a loss returned, after assessment became positive income but also, in a case where addition of concealed income reduces the returned loss and finally the assessed income is also a loss or a minus figure.</a:t>
            </a:r>
          </a:p>
          <a:p>
            <a:pPr marL="0" indent="0" algn="just">
              <a:spcBef>
                <a:spcPts val="0"/>
              </a:spcBef>
              <a:buNone/>
            </a:pPr>
            <a:endParaRPr lang="en-US" sz="2400" dirty="0" smtClean="0"/>
          </a:p>
          <a:p>
            <a:pPr marL="0" indent="0" algn="just">
              <a:spcBef>
                <a:spcPts val="0"/>
              </a:spcBef>
              <a:buNone/>
            </a:pPr>
            <a:r>
              <a:rPr lang="en-US" sz="2400" b="1" dirty="0" smtClean="0"/>
              <a:t>CIT v Gold Coin Health Food Pvt Ltd  </a:t>
            </a:r>
            <a:endParaRPr lang="en-IN" sz="2400" dirty="0" smtClean="0"/>
          </a:p>
          <a:p>
            <a:pPr algn="just">
              <a:buNone/>
            </a:pPr>
            <a:endParaRPr lang="en-IN"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2976" y="785794"/>
            <a:ext cx="7858180" cy="1143000"/>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p>
            <a:pPr algn="l">
              <a:spcBef>
                <a:spcPct val="20000"/>
              </a:spcBef>
            </a:pPr>
            <a:r>
              <a:rPr lang="en-US" sz="2400" dirty="0" smtClean="0">
                <a:solidFill>
                  <a:schemeClr val="dk1"/>
                </a:solidFill>
                <a:latin typeface="Batang" pitchFamily="18" charset="-127"/>
                <a:ea typeface="Batang" pitchFamily="18" charset="-127"/>
                <a:cs typeface="Arial" pitchFamily="34" charset="0"/>
              </a:rPr>
              <a:t>Whether Agricultural Marketing Committee is considered as local authority?</a:t>
            </a:r>
            <a:br>
              <a:rPr lang="en-US" sz="2400" dirty="0" smtClean="0">
                <a:solidFill>
                  <a:schemeClr val="dk1"/>
                </a:solidFill>
                <a:latin typeface="Batang" pitchFamily="18" charset="-127"/>
                <a:ea typeface="Batang" pitchFamily="18" charset="-127"/>
                <a:cs typeface="Arial" pitchFamily="34" charset="0"/>
              </a:rPr>
            </a:br>
            <a:r>
              <a:rPr lang="en-US" sz="2400" dirty="0" smtClean="0">
                <a:solidFill>
                  <a:schemeClr val="dk1"/>
                </a:solidFill>
                <a:latin typeface="Batang" pitchFamily="18" charset="-127"/>
                <a:ea typeface="Batang" pitchFamily="18" charset="-127"/>
                <a:cs typeface="Arial" pitchFamily="34" charset="0"/>
              </a:rPr>
              <a:t> </a:t>
            </a:r>
            <a:endParaRPr lang="en-IN" sz="24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1142976" y="2357430"/>
            <a:ext cx="7515220" cy="3571900"/>
          </a:xfrm>
        </p:spPr>
        <p:txBody>
          <a:bodyPr>
            <a:normAutofit/>
          </a:bodyPr>
          <a:lstStyle/>
          <a:p>
            <a:pPr marL="0" indent="0" algn="just">
              <a:spcBef>
                <a:spcPts val="0"/>
              </a:spcBef>
              <a:buNone/>
            </a:pPr>
            <a:r>
              <a:rPr lang="en-US" sz="2400" dirty="0" smtClean="0"/>
              <a:t>Agricultural Marketing Committee is not a local authority and, hence, it is not entitled to benefit u/s 10(20) after insertion of Explanation in </a:t>
            </a:r>
            <a:r>
              <a:rPr lang="en-US" sz="2400" dirty="0" smtClean="0"/>
              <a:t>section</a:t>
            </a:r>
            <a:endParaRPr lang="en-US" sz="2400" dirty="0" smtClean="0"/>
          </a:p>
          <a:p>
            <a:pPr marL="0" indent="0" algn="just">
              <a:spcBef>
                <a:spcPts val="0"/>
              </a:spcBef>
              <a:buNone/>
            </a:pPr>
            <a:endParaRPr lang="en-US" sz="2400" dirty="0" smtClean="0"/>
          </a:p>
          <a:p>
            <a:pPr algn="just">
              <a:buNone/>
            </a:pPr>
            <a:r>
              <a:rPr lang="en-US" sz="2000" b="1" dirty="0" smtClean="0"/>
              <a:t>Agricultural Produce Market Committee Vs CIT </a:t>
            </a:r>
            <a:endParaRPr lang="en-IN"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357166"/>
            <a:ext cx="7715304" cy="1143000"/>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400" dirty="0" smtClean="0">
                <a:solidFill>
                  <a:schemeClr val="dk1"/>
                </a:solidFill>
                <a:latin typeface="Batang" pitchFamily="18" charset="-127"/>
                <a:ea typeface="Batang" pitchFamily="18" charset="-127"/>
                <a:cs typeface="Arial" pitchFamily="34" charset="0"/>
              </a:rPr>
              <a:t>Incentive subsidy received by the assessee is a capital receipt</a:t>
            </a:r>
            <a:endParaRPr lang="en-IN" sz="24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1142976" y="1600200"/>
            <a:ext cx="7715304" cy="4525963"/>
          </a:xfrm>
        </p:spPr>
        <p:txBody>
          <a:bodyPr>
            <a:normAutofit fontScale="70000" lnSpcReduction="20000"/>
          </a:bodyPr>
          <a:lstStyle/>
          <a:p>
            <a:pPr marL="0" indent="0" algn="just">
              <a:lnSpc>
                <a:spcPct val="120000"/>
              </a:lnSpc>
              <a:spcBef>
                <a:spcPts val="0"/>
              </a:spcBef>
              <a:buNone/>
            </a:pPr>
            <a:r>
              <a:rPr lang="en-US" dirty="0" smtClean="0"/>
              <a:t>If </a:t>
            </a:r>
            <a:r>
              <a:rPr lang="en-US" dirty="0" smtClean="0"/>
              <a:t>the object of the subsidy was to enable the assessee to run the business more profitably then the receipt is on revenue account. On the other hand if the object of the assistance under subsidy scheme was to enable the assessee to set a new unit or to expand existing unit then the receipt of the subsidy was on capital account. 	</a:t>
            </a:r>
          </a:p>
          <a:p>
            <a:pPr marL="0" indent="0" algn="just">
              <a:lnSpc>
                <a:spcPct val="120000"/>
              </a:lnSpc>
              <a:spcBef>
                <a:spcPts val="0"/>
              </a:spcBef>
              <a:buNone/>
            </a:pPr>
            <a:endParaRPr lang="en-US" dirty="0" smtClean="0"/>
          </a:p>
          <a:p>
            <a:pPr marL="0" indent="0" algn="just">
              <a:lnSpc>
                <a:spcPct val="120000"/>
              </a:lnSpc>
              <a:spcBef>
                <a:spcPts val="0"/>
              </a:spcBef>
              <a:buNone/>
            </a:pPr>
            <a:r>
              <a:rPr lang="en-US" dirty="0" smtClean="0"/>
              <a:t>On </a:t>
            </a:r>
            <a:r>
              <a:rPr lang="en-US" dirty="0" smtClean="0"/>
              <a:t>this basis it was held that since the payment received was not in the course a trade but for setting up new unit, such income was capital receipt – not chargeable to tax. </a:t>
            </a:r>
          </a:p>
          <a:p>
            <a:pPr marL="0" indent="0" algn="just">
              <a:lnSpc>
                <a:spcPct val="120000"/>
              </a:lnSpc>
              <a:spcBef>
                <a:spcPts val="0"/>
              </a:spcBef>
              <a:buNone/>
            </a:pPr>
            <a:endParaRPr lang="en-IN" dirty="0" smtClean="0"/>
          </a:p>
          <a:p>
            <a:pPr marL="0" indent="0">
              <a:lnSpc>
                <a:spcPct val="120000"/>
              </a:lnSpc>
              <a:spcBef>
                <a:spcPts val="0"/>
              </a:spcBef>
              <a:buNone/>
            </a:pPr>
            <a:r>
              <a:rPr lang="en-US" b="1" dirty="0" smtClean="0"/>
              <a:t>CIT Madras v Ponni Sugars and Chemical Ltd </a:t>
            </a:r>
            <a:endParaRPr lang="en-IN" dirty="0" smtClean="0"/>
          </a:p>
          <a:p>
            <a:pPr>
              <a:buNone/>
            </a:pPr>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571480"/>
            <a:ext cx="7715304" cy="1000133"/>
          </a:xfrm>
        </p:spPr>
        <p:style>
          <a:lnRef idx="2">
            <a:schemeClr val="dk1"/>
          </a:lnRef>
          <a:fillRef idx="1">
            <a:schemeClr val="lt1"/>
          </a:fillRef>
          <a:effectRef idx="0">
            <a:schemeClr val="dk1"/>
          </a:effectRef>
          <a:fontRef idx="minor">
            <a:schemeClr val="dk1"/>
          </a:fontRef>
        </p:style>
        <p:txBody>
          <a:bodyPr>
            <a:normAutofit/>
          </a:bodyPr>
          <a:lstStyle/>
          <a:p>
            <a:pPr algn="just">
              <a:spcBef>
                <a:spcPct val="20000"/>
              </a:spcBef>
            </a:pPr>
            <a:r>
              <a:rPr lang="en-US" sz="2700" dirty="0" smtClean="0">
                <a:latin typeface="Batang" pitchFamily="18" charset="-127"/>
                <a:ea typeface="Batang" pitchFamily="18" charset="-127"/>
                <a:cs typeface="Arial" pitchFamily="34" charset="0"/>
              </a:rPr>
              <a:t>Whether ‘Good Service Reward constitutes Bonus</a:t>
            </a:r>
            <a:r>
              <a:rPr lang="en-US" sz="2700" dirty="0" smtClean="0">
                <a:latin typeface="Batang" pitchFamily="18" charset="-127"/>
                <a:ea typeface="Batang" pitchFamily="18" charset="-127"/>
                <a:cs typeface="Arial" pitchFamily="34" charset="0"/>
              </a:rPr>
              <a:t>?</a:t>
            </a:r>
            <a:endParaRPr lang="en-IN" sz="2700" dirty="0">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285992"/>
            <a:ext cx="7715304" cy="2071702"/>
          </a:xfrm>
        </p:spPr>
        <p:txBody>
          <a:bodyPr>
            <a:normAutofit/>
          </a:bodyPr>
          <a:lstStyle/>
          <a:p>
            <a:pPr algn="just"/>
            <a:r>
              <a:rPr lang="en-US" sz="2400" dirty="0" smtClean="0">
                <a:solidFill>
                  <a:schemeClr val="tx1"/>
                </a:solidFill>
              </a:rPr>
              <a:t>As amount having no relation to profit earned it is not amount to bonus &amp; therefore Amount not deductible u/s.36(l)(ii), but deductible u/s.37(l).</a:t>
            </a:r>
            <a:endParaRPr lang="en-IN" sz="2400" dirty="0" smtClean="0">
              <a:solidFill>
                <a:schemeClr val="tx1"/>
              </a:solidFill>
            </a:endParaRPr>
          </a:p>
          <a:p>
            <a:pPr algn="just"/>
            <a:r>
              <a:rPr lang="en-US" sz="2700" b="1" dirty="0" smtClean="0">
                <a:solidFill>
                  <a:schemeClr val="tx1"/>
                </a:solidFill>
              </a:rPr>
              <a:t>Shriram pistons &amp; Rings Ltd. V. CIT</a:t>
            </a:r>
            <a:endParaRPr lang="en-IN" sz="2700" b="1" dirty="0" smtClean="0">
              <a:solidFill>
                <a:schemeClr val="tx1"/>
              </a:solidFill>
            </a:endParaRPr>
          </a:p>
          <a:p>
            <a:pPr algn="just"/>
            <a:endParaRPr lang="en-IN" sz="2700" b="1" dirty="0" smtClean="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642918"/>
            <a:ext cx="7715304" cy="1071570"/>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Whether Ex-gratia payments in excess of statutory limit are allowed as deduction</a:t>
            </a:r>
            <a:r>
              <a:rPr lang="en-US" sz="2700" dirty="0" smtClean="0">
                <a:solidFill>
                  <a:schemeClr val="dk1"/>
                </a:solidFill>
                <a:latin typeface="Batang" pitchFamily="18" charset="-127"/>
                <a:ea typeface="Batang" pitchFamily="18" charset="-127"/>
                <a:cs typeface="Arial" pitchFamily="34" charset="0"/>
              </a:rPr>
              <a:t>?</a:t>
            </a:r>
            <a:endParaRPr lang="en-IN" sz="27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071538" y="2428868"/>
            <a:ext cx="7858180" cy="2786082"/>
          </a:xfrm>
        </p:spPr>
        <p:txBody>
          <a:bodyPr>
            <a:normAutofit/>
          </a:bodyPr>
          <a:lstStyle/>
          <a:p>
            <a:pPr algn="just"/>
            <a:r>
              <a:rPr lang="en-US" sz="2400" dirty="0" smtClean="0">
                <a:solidFill>
                  <a:schemeClr val="tx1"/>
                </a:solidFill>
              </a:rPr>
              <a:t>Even though the payment did not cover contractual payment , ex-gratia payment in excess of the limits prescribed under the payment of bonus act is allowed as deduction.</a:t>
            </a:r>
          </a:p>
          <a:p>
            <a:pPr algn="just"/>
            <a:r>
              <a:rPr lang="en-US" sz="2400" b="1" dirty="0" smtClean="0">
                <a:solidFill>
                  <a:schemeClr val="tx1"/>
                </a:solidFill>
              </a:rPr>
              <a:t>CIT V. Maira ore transport (P) Ltd. (Bombay) </a:t>
            </a:r>
          </a:p>
          <a:p>
            <a:endParaRPr lang="en-US" dirty="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500042"/>
            <a:ext cx="7715304" cy="1357322"/>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200" dirty="0" smtClean="0">
                <a:solidFill>
                  <a:schemeClr val="dk1"/>
                </a:solidFill>
                <a:latin typeface="Batang" pitchFamily="18" charset="-127"/>
                <a:ea typeface="Batang" pitchFamily="18" charset="-127"/>
                <a:cs typeface="Arial" pitchFamily="34" charset="0"/>
              </a:rPr>
              <a:t>Expenditure on implementation of ERP package- Whether Capital or  revenue expenses? </a:t>
            </a:r>
            <a:endParaRPr lang="en-IN" sz="22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785786" y="2643182"/>
            <a:ext cx="8215370" cy="3000396"/>
          </a:xfrm>
        </p:spPr>
        <p:txBody>
          <a:bodyPr>
            <a:normAutofit/>
          </a:bodyPr>
          <a:lstStyle/>
          <a:p>
            <a:pPr lvl="0" algn="just">
              <a:buNone/>
            </a:pPr>
            <a:r>
              <a:rPr lang="en-US" sz="2400" dirty="0" smtClean="0"/>
              <a:t> 	</a:t>
            </a:r>
            <a:r>
              <a:rPr lang="en-US" sz="2500" dirty="0" smtClean="0"/>
              <a:t>Implementation of ERP package is for running business more efficiently and smoothly so cannot be said to be an advantage accruing in the capital field.</a:t>
            </a:r>
            <a:endParaRPr lang="en-IN" sz="2500" dirty="0" smtClean="0"/>
          </a:p>
          <a:p>
            <a:pPr algn="just">
              <a:buNone/>
            </a:pPr>
            <a:r>
              <a:rPr lang="en-US" sz="2500" b="1" dirty="0" smtClean="0"/>
              <a:t>	</a:t>
            </a:r>
            <a:r>
              <a:rPr lang="en-US" sz="2400" b="1" dirty="0" smtClean="0"/>
              <a:t>Glaxo Smith Kline Consumer Healthcare Ltd. V. ACIT </a:t>
            </a:r>
            <a:endParaRPr lang="en-IN" sz="2400" b="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1538" y="571480"/>
            <a:ext cx="7929586" cy="1143008"/>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Repayment of refund of excise duty along with interest as per court order- Applicability of sec </a:t>
            </a:r>
            <a:br>
              <a:rPr lang="en-US" sz="2700" dirty="0" smtClean="0">
                <a:solidFill>
                  <a:schemeClr val="dk1"/>
                </a:solidFill>
                <a:latin typeface="Batang" pitchFamily="18" charset="-127"/>
                <a:ea typeface="Batang" pitchFamily="18" charset="-127"/>
                <a:cs typeface="Arial" pitchFamily="34" charset="0"/>
              </a:rPr>
            </a:br>
            <a:r>
              <a:rPr lang="en-US" sz="2700" dirty="0" smtClean="0">
                <a:solidFill>
                  <a:schemeClr val="dk1"/>
                </a:solidFill>
                <a:latin typeface="Batang" pitchFamily="18" charset="-127"/>
                <a:ea typeface="Batang" pitchFamily="18" charset="-127"/>
                <a:cs typeface="Arial" pitchFamily="34" charset="0"/>
              </a:rPr>
              <a:t>43 B </a:t>
            </a:r>
            <a:endParaRPr lang="en-IN" sz="2700" dirty="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071506" y="2143116"/>
            <a:ext cx="7858212" cy="2928958"/>
          </a:xfrm>
        </p:spPr>
        <p:txBody>
          <a:bodyPr>
            <a:normAutofit/>
          </a:bodyPr>
          <a:lstStyle/>
          <a:p>
            <a:pPr algn="just"/>
            <a:r>
              <a:rPr lang="en-US" sz="2700" dirty="0" smtClean="0">
                <a:solidFill>
                  <a:schemeClr val="tx1"/>
                </a:solidFill>
              </a:rPr>
              <a:t>In a case where assessee </a:t>
            </a:r>
            <a:r>
              <a:rPr lang="en-US" sz="2700" dirty="0" smtClean="0">
                <a:solidFill>
                  <a:schemeClr val="tx1"/>
                </a:solidFill>
              </a:rPr>
              <a:t>has to repay </a:t>
            </a:r>
            <a:r>
              <a:rPr lang="en-US" sz="2700" dirty="0" smtClean="0">
                <a:solidFill>
                  <a:schemeClr val="tx1"/>
                </a:solidFill>
              </a:rPr>
              <a:t>the refund of excise duty along with interest as per the court order, such interest could not be treated as statutory liability and hence </a:t>
            </a:r>
            <a:r>
              <a:rPr lang="en-US" sz="2700" dirty="0" smtClean="0">
                <a:solidFill>
                  <a:schemeClr val="tx1"/>
                </a:solidFill>
              </a:rPr>
              <a:t>Section 43 </a:t>
            </a:r>
            <a:r>
              <a:rPr lang="en-US" sz="2700" dirty="0" smtClean="0">
                <a:solidFill>
                  <a:schemeClr val="tx1"/>
                </a:solidFill>
              </a:rPr>
              <a:t>B is not applicable. </a:t>
            </a:r>
          </a:p>
          <a:p>
            <a:pPr algn="just"/>
            <a:r>
              <a:rPr lang="en-US" sz="2400" b="1" dirty="0" smtClean="0">
                <a:solidFill>
                  <a:schemeClr val="tx1"/>
                </a:solidFill>
              </a:rPr>
              <a:t>CIT V. Dinesh Mills Ltd. (Gujarat) </a:t>
            </a:r>
            <a:endParaRPr lang="en-IN" sz="2400" b="1"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976" y="500042"/>
            <a:ext cx="7643866" cy="1285884"/>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200" dirty="0" smtClean="0">
                <a:solidFill>
                  <a:schemeClr val="dk1"/>
                </a:solidFill>
                <a:latin typeface="Batang" pitchFamily="18" charset="-127"/>
                <a:ea typeface="Batang" pitchFamily="18" charset="-127"/>
                <a:cs typeface="Arial" pitchFamily="34" charset="0"/>
              </a:rPr>
              <a:t>Whether amortization of expenses under Rule 9A subject to section 80 and section 139 of the act?</a:t>
            </a:r>
            <a:endParaRPr lang="en-IN" sz="2200" dirty="0" smtClean="0">
              <a:solidFill>
                <a:schemeClr val="dk1"/>
              </a:solidFill>
              <a:latin typeface="Batang" pitchFamily="18" charset="-127"/>
              <a:ea typeface="Batang" pitchFamily="18" charset="-127"/>
              <a:cs typeface="Arial" pitchFamily="34" charset="0"/>
            </a:endParaRPr>
          </a:p>
        </p:txBody>
      </p:sp>
      <p:sp>
        <p:nvSpPr>
          <p:cNvPr id="3" name="Content Placeholder 2"/>
          <p:cNvSpPr>
            <a:spLocks noGrp="1"/>
          </p:cNvSpPr>
          <p:nvPr>
            <p:ph idx="1"/>
          </p:nvPr>
        </p:nvSpPr>
        <p:spPr>
          <a:xfrm>
            <a:off x="1142976" y="2214554"/>
            <a:ext cx="7715304" cy="3197229"/>
          </a:xfrm>
        </p:spPr>
        <p:txBody>
          <a:bodyPr>
            <a:normAutofit/>
          </a:bodyPr>
          <a:lstStyle/>
          <a:p>
            <a:pPr marL="0" indent="0" algn="just">
              <a:spcBef>
                <a:spcPts val="0"/>
              </a:spcBef>
              <a:buNone/>
            </a:pPr>
            <a:r>
              <a:rPr lang="en-US" sz="2400" dirty="0" smtClean="0"/>
              <a:t>The </a:t>
            </a:r>
            <a:r>
              <a:rPr lang="en-US" sz="2400" dirty="0" smtClean="0"/>
              <a:t>supreme court held that the balance cost of production which amortized under rule 9A(2) and allowed as deduction for the next year is not a business loss. Therefore assessee is entitled to carry forward the balance of cost of production to the next following previous </a:t>
            </a:r>
            <a:r>
              <a:rPr lang="en-US" sz="2400" dirty="0" smtClean="0"/>
              <a:t>year </a:t>
            </a:r>
            <a:r>
              <a:rPr lang="en-US" sz="2400" dirty="0" err="1" smtClean="0"/>
              <a:t>irrespctive</a:t>
            </a:r>
            <a:r>
              <a:rPr lang="en-US" sz="2400" dirty="0" smtClean="0"/>
              <a:t> the </a:t>
            </a:r>
            <a:r>
              <a:rPr lang="en-US" sz="2400" dirty="0" err="1" smtClean="0"/>
              <a:t>dateof</a:t>
            </a:r>
            <a:r>
              <a:rPr lang="en-US" sz="2400" dirty="0" smtClean="0"/>
              <a:t> filing return of income. </a:t>
            </a:r>
            <a:endParaRPr lang="en-US" sz="2400" dirty="0" smtClean="0"/>
          </a:p>
          <a:p>
            <a:pPr algn="just">
              <a:buNone/>
            </a:pPr>
            <a:r>
              <a:rPr lang="en-US" sz="2400" b="1" dirty="0" smtClean="0"/>
              <a:t>CIT  V.  Joseph Valakuzhy.</a:t>
            </a:r>
            <a:endParaRPr lang="en-IN" sz="2400" b="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4414" y="571480"/>
            <a:ext cx="7572428" cy="1357321"/>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700" dirty="0" smtClean="0">
                <a:solidFill>
                  <a:schemeClr val="dk1"/>
                </a:solidFill>
                <a:latin typeface="Batang" pitchFamily="18" charset="-127"/>
                <a:ea typeface="Batang" pitchFamily="18" charset="-127"/>
                <a:cs typeface="Arial" pitchFamily="34" charset="0"/>
              </a:rPr>
              <a:t>Return of income signed by assessee but filed after his death.. valid or invalid? </a:t>
            </a:r>
            <a:endParaRPr lang="en-IN" sz="27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285992"/>
            <a:ext cx="7858180" cy="3643338"/>
          </a:xfrm>
        </p:spPr>
        <p:txBody>
          <a:bodyPr>
            <a:normAutofit/>
          </a:bodyPr>
          <a:lstStyle/>
          <a:p>
            <a:pPr algn="just"/>
            <a:r>
              <a:rPr lang="en-US" sz="2700" dirty="0" smtClean="0">
                <a:solidFill>
                  <a:schemeClr val="tx1"/>
                </a:solidFill>
              </a:rPr>
              <a:t>The return filed with the signatures of the assessee after his death cannot be taken as valid return filed by the assessee himself. </a:t>
            </a:r>
            <a:endParaRPr lang="en-IN" sz="2700" dirty="0" smtClean="0">
              <a:solidFill>
                <a:schemeClr val="tx1"/>
              </a:solidFill>
            </a:endParaRPr>
          </a:p>
          <a:p>
            <a:pPr algn="just"/>
            <a:r>
              <a:rPr lang="en-US" sz="2700" dirty="0" smtClean="0">
                <a:solidFill>
                  <a:schemeClr val="tx1"/>
                </a:solidFill>
              </a:rPr>
              <a:t>The return filed in this case was null and void. No valid assessment could have been made on the basis of an invalid and void return."</a:t>
            </a:r>
            <a:endParaRPr lang="en-IN" sz="2700" dirty="0" smtClean="0">
              <a:solidFill>
                <a:schemeClr val="tx1"/>
              </a:solidFill>
            </a:endParaRPr>
          </a:p>
          <a:p>
            <a:pPr algn="just"/>
            <a:r>
              <a:rPr lang="en-US" sz="2700" b="1" dirty="0" smtClean="0">
                <a:solidFill>
                  <a:schemeClr val="tx1"/>
                </a:solidFill>
              </a:rPr>
              <a:t>CIT v. Moti Ram (P&amp;H)</a:t>
            </a:r>
            <a:endParaRPr lang="en-IN" sz="2700" b="1"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642918"/>
            <a:ext cx="7715304" cy="1571636"/>
          </a:xfr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just">
              <a:spcBef>
                <a:spcPct val="20000"/>
              </a:spcBef>
            </a:pPr>
            <a:r>
              <a:rPr lang="en-US" sz="2400" dirty="0" smtClean="0">
                <a:solidFill>
                  <a:schemeClr val="dk1"/>
                </a:solidFill>
                <a:latin typeface="Batang" pitchFamily="18" charset="-127"/>
                <a:ea typeface="Batang" pitchFamily="18" charset="-127"/>
                <a:cs typeface="Arial" pitchFamily="34" charset="0"/>
              </a:rPr>
              <a:t>Whether non resident employer is subject to FBT in respect of transportation cost of  bringing employees to the place of work in India and back to their residence abroad??</a:t>
            </a:r>
            <a:endParaRPr lang="en-IN" sz="2400" dirty="0" smtClean="0">
              <a:solidFill>
                <a:schemeClr val="dk1"/>
              </a:solidFill>
              <a:latin typeface="Batang" pitchFamily="18" charset="-127"/>
              <a:ea typeface="Batang" pitchFamily="18" charset="-127"/>
              <a:cs typeface="Arial" pitchFamily="34" charset="0"/>
            </a:endParaRPr>
          </a:p>
        </p:txBody>
      </p:sp>
      <p:sp>
        <p:nvSpPr>
          <p:cNvPr id="3" name="Subtitle 2"/>
          <p:cNvSpPr>
            <a:spLocks noGrp="1"/>
          </p:cNvSpPr>
          <p:nvPr>
            <p:ph type="subTitle" idx="1"/>
          </p:nvPr>
        </p:nvSpPr>
        <p:spPr>
          <a:xfrm>
            <a:off x="1142976" y="2428868"/>
            <a:ext cx="7715304" cy="3143272"/>
          </a:xfrm>
        </p:spPr>
        <p:txBody>
          <a:bodyPr>
            <a:normAutofit fontScale="92500"/>
          </a:bodyPr>
          <a:lstStyle/>
          <a:p>
            <a:endParaRPr lang="en-US" dirty="0" smtClean="0"/>
          </a:p>
          <a:p>
            <a:pPr algn="just"/>
            <a:r>
              <a:rPr lang="en-US" sz="2900" dirty="0" smtClean="0">
                <a:solidFill>
                  <a:schemeClr val="tx1"/>
                </a:solidFill>
              </a:rPr>
              <a:t>The transportation cost incurred for the employees from their residence to their place of work is not subject to FBT. The Supreme Court held that it is not necessary that the residence of the employees shall be within India. Accordingly FBT is not applicable.</a:t>
            </a:r>
          </a:p>
          <a:p>
            <a:pPr algn="just"/>
            <a:r>
              <a:rPr lang="en-US" b="1" dirty="0" smtClean="0">
                <a:solidFill>
                  <a:schemeClr val="tx1"/>
                </a:solidFill>
              </a:rPr>
              <a:t>R &amp; B Falcon (A) Pty. Ltd. V. CIT </a:t>
            </a:r>
            <a:endParaRPr lang="en-IN" b="1" dirty="0">
              <a:solidFill>
                <a:schemeClr val="tx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427</TotalTime>
  <Words>1354</Words>
  <Application>Microsoft Office PowerPoint</Application>
  <PresentationFormat>On-screen Show (4:3)</PresentationFormat>
  <Paragraphs>88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Solstice</vt:lpstr>
      <vt:lpstr>Interest paid on delayed payment of purchase consideration – allowable or not?</vt:lpstr>
      <vt:lpstr>Loss on account of revaluation of foreign exchange loan on account of exchange rate prevailing on the last date of the accounting year- Allowable or not?</vt:lpstr>
      <vt:lpstr>Whether ‘Good Service Reward constitutes Bonus?</vt:lpstr>
      <vt:lpstr>Whether Ex-gratia payments in excess of statutory limit are allowed as deduction?</vt:lpstr>
      <vt:lpstr>Expenditure on implementation of ERP package- Whether Capital or  revenue expenses? </vt:lpstr>
      <vt:lpstr>Repayment of refund of excise duty along with interest as per court order- Applicability of sec  43 B </vt:lpstr>
      <vt:lpstr>Whether amortization of expenses under Rule 9A subject to section 80 and section 139 of the act?</vt:lpstr>
      <vt:lpstr>Return of income signed by assessee but filed after his death.. valid or invalid? </vt:lpstr>
      <vt:lpstr>Whether non resident employer is subject to FBT in respect of transportation cost of  bringing employees to the place of work in India and back to their residence abroad??</vt:lpstr>
      <vt:lpstr>Whether notice issued u/s 148 is valid if   AO recording reasons &amp; AO issuing notice are  different?</vt:lpstr>
      <vt:lpstr>Mere affixation of a notice under section 148 at the premises of assessee... Valid or invalid </vt:lpstr>
      <vt:lpstr>Additional income declared during survey, whether considered for calculating allowable remuneration??</vt:lpstr>
      <vt:lpstr>Whether assessee is entitled for compensation in respect of illegal search??</vt:lpstr>
      <vt:lpstr>Non- consideration of a decision of jurisdictional court  can be said to be  a ‘mistake apparent from the record’ which could be rectified u/s. 254(2)</vt:lpstr>
      <vt:lpstr>Slide 15</vt:lpstr>
      <vt:lpstr>What would be the situation if CIT does not pass any order granting /refusing registration U/s 12AA within  prescribed time limit?</vt:lpstr>
      <vt:lpstr>Deposit of net consideration upon transfer of capital asset by a trust considered as eligible investment U/s. 11(5)</vt:lpstr>
      <vt:lpstr>Renewal of certificate denied on the ground that one particular expenditure is for an activity which may be termed as spending for a particular religion – whether justified or not ?</vt:lpstr>
      <vt:lpstr>Slide 19</vt:lpstr>
      <vt:lpstr>Purchase of packing material carrying printed work of assessee amounts to sale or contract…?? </vt:lpstr>
      <vt:lpstr>Where debt is the amount receivable by the assessee and not the liability payable by the assessee then, any provision made towards irrecoverability of the debt be  considered as provision for liability for 115 JA.</vt:lpstr>
      <vt:lpstr>Whether penalty under section 271(1)(c ) could be levied if the returned income was loss and even after addition made in the assessment the income remained to be loss?</vt:lpstr>
      <vt:lpstr>Whether Agricultural Marketing Committee is considered as local authority?  </vt:lpstr>
      <vt:lpstr>Incentive subsidy received by the assessee is a capital receipt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Whether ‘Good Service Reward constitutes Bonus????</dc:title>
  <dc:creator>Patanjali</dc:creator>
  <cp:lastModifiedBy>Patanjali</cp:lastModifiedBy>
  <cp:revision>103</cp:revision>
  <dcterms:created xsi:type="dcterms:W3CDTF">2009-04-22T14:42:14Z</dcterms:created>
  <dcterms:modified xsi:type="dcterms:W3CDTF">2009-04-23T12:11:51Z</dcterms:modified>
</cp:coreProperties>
</file>