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5" r:id="rId19"/>
    <p:sldId id="276" r:id="rId20"/>
    <p:sldId id="277" r:id="rId21"/>
    <p:sldId id="278" r:id="rId22"/>
    <p:sldId id="279" r:id="rId23"/>
    <p:sldId id="280" r:id="rId24"/>
    <p:sldId id="281" r:id="rId25"/>
    <p:sldId id="282" r:id="rId26"/>
    <p:sldId id="28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13" autoAdjust="0"/>
  </p:normalViewPr>
  <p:slideViewPr>
    <p:cSldViewPr>
      <p:cViewPr>
        <p:scale>
          <a:sx n="94" d="100"/>
          <a:sy n="94" d="100"/>
        </p:scale>
        <p:origin x="-1278" y="17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0FD1367-36B3-4708-A6E9-CAD69ADD0691}" type="datetimeFigureOut">
              <a:rPr lang="en-US" smtClean="0"/>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CCE46-230F-43FB-AAD8-D2D5D86B90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D1367-36B3-4708-A6E9-CAD69ADD0691}" type="datetimeFigureOut">
              <a:rPr lang="en-US" smtClean="0"/>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CCE46-230F-43FB-AAD8-D2D5D86B90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0FD1367-36B3-4708-A6E9-CAD69ADD0691}" type="datetimeFigureOut">
              <a:rPr lang="en-US" smtClean="0"/>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CCE46-230F-43FB-AAD8-D2D5D86B904B}"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FD1367-36B3-4708-A6E9-CAD69ADD0691}" type="datetimeFigureOut">
              <a:rPr lang="en-US" smtClean="0"/>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CCE46-230F-43FB-AAD8-D2D5D86B904B}"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FD1367-36B3-4708-A6E9-CAD69ADD0691}" type="datetimeFigureOut">
              <a:rPr lang="en-US" smtClean="0"/>
              <a:t>27/06/2017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4CCE46-230F-43FB-AAD8-D2D5D86B90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0FD1367-36B3-4708-A6E9-CAD69ADD0691}" type="datetimeFigureOut">
              <a:rPr lang="en-US" smtClean="0"/>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CCE46-230F-43FB-AAD8-D2D5D86B904B}"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0FD1367-36B3-4708-A6E9-CAD69ADD0691}" type="datetimeFigureOut">
              <a:rPr lang="en-US" smtClean="0"/>
              <a:t>27/06/2017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4CCE46-230F-43FB-AAD8-D2D5D86B90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FD1367-36B3-4708-A6E9-CAD69ADD0691}" type="datetimeFigureOut">
              <a:rPr lang="en-US" smtClean="0"/>
              <a:t>27/06/2017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4CCE46-230F-43FB-AAD8-D2D5D86B90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0FD1367-36B3-4708-A6E9-CAD69ADD0691}" type="datetimeFigureOut">
              <a:rPr lang="en-US" smtClean="0"/>
              <a:t>27/06/2017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4CCE46-230F-43FB-AAD8-D2D5D86B90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0FD1367-36B3-4708-A6E9-CAD69ADD0691}" type="datetimeFigureOut">
              <a:rPr lang="en-US" smtClean="0"/>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CCE46-230F-43FB-AAD8-D2D5D86B904B}"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FD1367-36B3-4708-A6E9-CAD69ADD0691}" type="datetimeFigureOut">
              <a:rPr lang="en-US" smtClean="0"/>
              <a:t>27/06/2017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4CCE46-230F-43FB-AAD8-D2D5D86B904B}"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0FD1367-36B3-4708-A6E9-CAD69ADD0691}" type="datetimeFigureOut">
              <a:rPr lang="en-US" smtClean="0"/>
              <a:t>27/06/2017</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24CCE46-230F-43FB-AAD8-D2D5D86B904B}"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58" r:id="rId10"/>
    <p:sldLayoutId id="214748425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TRANSITIONAL PROVISIONS</a:t>
            </a:r>
            <a:br>
              <a:rPr lang="en-US" dirty="0" smtClean="0"/>
            </a:br>
            <a:r>
              <a:rPr lang="en-US" dirty="0" smtClean="0"/>
              <a:t>CHAPTER XX</a:t>
            </a:r>
            <a:endParaRPr lang="en-US" dirty="0"/>
          </a:p>
        </p:txBody>
      </p:sp>
      <p:sp>
        <p:nvSpPr>
          <p:cNvPr id="3" name="Subtitle 2"/>
          <p:cNvSpPr>
            <a:spLocks noGrp="1"/>
          </p:cNvSpPr>
          <p:nvPr>
            <p:ph type="subTitle" idx="1"/>
          </p:nvPr>
        </p:nvSpPr>
        <p:spPr/>
        <p:txBody>
          <a:bodyPr/>
          <a:lstStyle/>
          <a:p>
            <a:r>
              <a:rPr lang="en-US" dirty="0" smtClean="0"/>
              <a:t>KEY </a:t>
            </a:r>
            <a:r>
              <a:rPr lang="en-US" dirty="0" smtClean="0"/>
              <a:t>HIGHLIGHTS</a:t>
            </a:r>
          </a:p>
          <a:p>
            <a:r>
              <a:rPr lang="en-US" dirty="0" smtClean="0"/>
              <a:t>CA PRADEEP SHARMA 9891483597</a:t>
            </a:r>
            <a:endParaRPr lang="en-US" dirty="0"/>
          </a:p>
        </p:txBody>
      </p:sp>
    </p:spTree>
    <p:extLst>
      <p:ext uri="{BB962C8B-B14F-4D97-AF65-F5344CB8AC3E}">
        <p14:creationId xmlns:p14="http://schemas.microsoft.com/office/powerpoint/2010/main" val="41806191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800" dirty="0"/>
              <a:t>Notwithstanding anything to the contrary contained in this </a:t>
            </a:r>
            <a:r>
              <a:rPr lang="en-US" sz="1800" dirty="0" smtClean="0"/>
              <a:t>Act</a:t>
            </a:r>
          </a:p>
          <a:p>
            <a:r>
              <a:rPr lang="en-US" sz="1800" dirty="0" smtClean="0"/>
              <a:t>ITC in respect of service received prior to appointed day</a:t>
            </a:r>
          </a:p>
          <a:p>
            <a:r>
              <a:rPr lang="en-US" sz="1800" dirty="0" smtClean="0"/>
              <a:t>By ISD</a:t>
            </a:r>
          </a:p>
          <a:p>
            <a:r>
              <a:rPr lang="en-US" sz="1800" dirty="0" smtClean="0"/>
              <a:t>Eligible </a:t>
            </a:r>
            <a:r>
              <a:rPr lang="en-US" sz="1800" dirty="0"/>
              <a:t>for distribution as credit under this Act </a:t>
            </a:r>
            <a:endParaRPr lang="en-US" sz="1800" dirty="0" smtClean="0"/>
          </a:p>
          <a:p>
            <a:r>
              <a:rPr lang="en-US" sz="1800" dirty="0" smtClean="0"/>
              <a:t>Even </a:t>
            </a:r>
            <a:r>
              <a:rPr lang="en-US" sz="1800" dirty="0"/>
              <a:t>if the invoices relating to such services are received on or after the appointed day.</a:t>
            </a:r>
          </a:p>
          <a:p>
            <a:pPr marL="0" indent="0">
              <a:buNone/>
            </a:pPr>
            <a:endParaRPr lang="en-US" sz="1800" dirty="0"/>
          </a:p>
        </p:txBody>
      </p:sp>
      <p:sp>
        <p:nvSpPr>
          <p:cNvPr id="3" name="Title 2"/>
          <p:cNvSpPr>
            <a:spLocks noGrp="1"/>
          </p:cNvSpPr>
          <p:nvPr>
            <p:ph type="title"/>
          </p:nvPr>
        </p:nvSpPr>
        <p:spPr/>
        <p:txBody>
          <a:bodyPr>
            <a:normAutofit/>
          </a:bodyPr>
          <a:lstStyle/>
          <a:p>
            <a:r>
              <a:rPr lang="en-US" sz="1800" dirty="0" smtClean="0"/>
              <a:t>Section 140(7) ITC by ISD for service receive prior to appointed day</a:t>
            </a:r>
            <a:endParaRPr lang="en-US" sz="1800" dirty="0"/>
          </a:p>
        </p:txBody>
      </p:sp>
    </p:spTree>
    <p:extLst>
      <p:ext uri="{BB962C8B-B14F-4D97-AF65-F5344CB8AC3E}">
        <p14:creationId xmlns:p14="http://schemas.microsoft.com/office/powerpoint/2010/main" val="1410670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600" dirty="0"/>
              <a:t>Applicable to register person </a:t>
            </a:r>
            <a:r>
              <a:rPr lang="en-US" sz="1600" dirty="0" smtClean="0"/>
              <a:t>having centralized registration under existing law</a:t>
            </a:r>
          </a:p>
          <a:p>
            <a:r>
              <a:rPr lang="en-US" sz="1600" dirty="0" smtClean="0"/>
              <a:t>Take Credit shown in return</a:t>
            </a:r>
            <a:endParaRPr lang="en-US" sz="1600" dirty="0"/>
          </a:p>
          <a:p>
            <a:r>
              <a:rPr lang="en-US" sz="1600" dirty="0"/>
              <a:t>Return period ending with the day immediately preceding the appointed </a:t>
            </a:r>
            <a:r>
              <a:rPr lang="en-US" sz="1600" dirty="0" smtClean="0"/>
              <a:t>day</a:t>
            </a:r>
          </a:p>
          <a:p>
            <a:r>
              <a:rPr lang="en-US" sz="1600" dirty="0" smtClean="0"/>
              <a:t>May </a:t>
            </a:r>
            <a:r>
              <a:rPr lang="en-US" sz="1600" dirty="0"/>
              <a:t>be transferred to any of the registered persons having the same Permanent Account Number </a:t>
            </a:r>
          </a:p>
          <a:p>
            <a:pPr marL="114300" indent="0">
              <a:buNone/>
            </a:pPr>
            <a:endParaRPr lang="en-US" sz="1600" dirty="0"/>
          </a:p>
          <a:p>
            <a:pPr marL="114300" indent="0">
              <a:buNone/>
            </a:pPr>
            <a:r>
              <a:rPr lang="en-US" sz="1600" dirty="0"/>
              <a:t>CONDITION</a:t>
            </a:r>
          </a:p>
          <a:p>
            <a:r>
              <a:rPr lang="en-US" sz="1600" dirty="0"/>
              <a:t>Should be allowed under GST (Less chance</a:t>
            </a:r>
            <a:r>
              <a:rPr lang="en-US" sz="1600" dirty="0" smtClean="0"/>
              <a:t>)</a:t>
            </a:r>
            <a:endParaRPr lang="en-US" sz="1600" dirty="0"/>
          </a:p>
          <a:p>
            <a:pPr algn="just"/>
            <a:r>
              <a:rPr lang="en-US" sz="1600" dirty="0" smtClean="0"/>
              <a:t>Furnishes </a:t>
            </a:r>
            <a:r>
              <a:rPr lang="en-US" sz="1600" dirty="0"/>
              <a:t>his return for the period ending with the day immediately preceding the appointed day within three months of the appointed day, such credit shall be allowed subject to the condition that the said return is either an original return or a revised return where the credit has been reduced from that claimed earlier</a:t>
            </a:r>
          </a:p>
          <a:p>
            <a:endParaRPr lang="en-US" sz="1600" dirty="0" smtClean="0"/>
          </a:p>
          <a:p>
            <a:pPr marL="0" indent="0">
              <a:buNone/>
            </a:pPr>
            <a:endParaRPr lang="en-US" sz="1800" dirty="0"/>
          </a:p>
          <a:p>
            <a:pPr marL="0" indent="0">
              <a:buNone/>
            </a:pPr>
            <a:endParaRPr lang="en-US" sz="1800" dirty="0"/>
          </a:p>
        </p:txBody>
      </p:sp>
      <p:sp>
        <p:nvSpPr>
          <p:cNvPr id="3" name="Title 2"/>
          <p:cNvSpPr>
            <a:spLocks noGrp="1"/>
          </p:cNvSpPr>
          <p:nvPr>
            <p:ph type="title"/>
          </p:nvPr>
        </p:nvSpPr>
        <p:spPr/>
        <p:txBody>
          <a:bodyPr>
            <a:normAutofit/>
          </a:bodyPr>
          <a:lstStyle/>
          <a:p>
            <a:r>
              <a:rPr lang="en-US" sz="1800" dirty="0" smtClean="0"/>
              <a:t>Section 140(8) ITC by ISD for service receive prior to appointed day</a:t>
            </a:r>
            <a:endParaRPr lang="en-US" sz="1800" dirty="0"/>
          </a:p>
        </p:txBody>
      </p:sp>
    </p:spTree>
    <p:extLst>
      <p:ext uri="{BB962C8B-B14F-4D97-AF65-F5344CB8AC3E}">
        <p14:creationId xmlns:p14="http://schemas.microsoft.com/office/powerpoint/2010/main" val="485611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600" dirty="0"/>
              <a:t>CENVAT credit availed for the input services provided under the existing law </a:t>
            </a:r>
            <a:endParaRPr lang="en-US" sz="1600" dirty="0" smtClean="0"/>
          </a:p>
          <a:p>
            <a:r>
              <a:rPr lang="en-US" sz="1600" dirty="0" smtClean="0"/>
              <a:t>has </a:t>
            </a:r>
            <a:r>
              <a:rPr lang="en-US" sz="1600" dirty="0"/>
              <a:t>been reversed due to non-payment of the consideration within a period of 3</a:t>
            </a:r>
            <a:r>
              <a:rPr lang="en-US" sz="1600" dirty="0" smtClean="0"/>
              <a:t> </a:t>
            </a:r>
            <a:r>
              <a:rPr lang="en-US" sz="1600" dirty="0"/>
              <a:t>months, </a:t>
            </a:r>
            <a:endParaRPr lang="en-US" sz="1600" dirty="0" smtClean="0"/>
          </a:p>
          <a:p>
            <a:r>
              <a:rPr lang="en-US" sz="1600" dirty="0" smtClean="0"/>
              <a:t>such </a:t>
            </a:r>
            <a:r>
              <a:rPr lang="en-US" sz="1600" dirty="0"/>
              <a:t>credit can be reclaimed subject to the condition </a:t>
            </a:r>
            <a:endParaRPr lang="en-US" sz="1600" dirty="0" smtClean="0"/>
          </a:p>
          <a:p>
            <a:r>
              <a:rPr lang="en-US" sz="1600" dirty="0" smtClean="0"/>
              <a:t>that </a:t>
            </a:r>
            <a:r>
              <a:rPr lang="en-US" sz="1600" dirty="0"/>
              <a:t>the registered person has made the payment of the consideration for that supply of services within a period </a:t>
            </a:r>
            <a:r>
              <a:rPr lang="en-US" sz="1600" dirty="0" smtClean="0"/>
              <a:t>of 3 </a:t>
            </a:r>
            <a:r>
              <a:rPr lang="en-US" sz="1600" dirty="0"/>
              <a:t>months from the appointed day</a:t>
            </a:r>
          </a:p>
          <a:p>
            <a:pPr marL="0" indent="0">
              <a:buNone/>
            </a:pPr>
            <a:endParaRPr lang="en-US" sz="1600" dirty="0" smtClean="0"/>
          </a:p>
          <a:p>
            <a:pPr marL="0" indent="0">
              <a:buNone/>
            </a:pPr>
            <a:endParaRPr lang="en-US" sz="1800" dirty="0"/>
          </a:p>
          <a:p>
            <a:pPr marL="0" indent="0">
              <a:buNone/>
            </a:pPr>
            <a:endParaRPr lang="en-US" sz="1800" dirty="0"/>
          </a:p>
        </p:txBody>
      </p:sp>
      <p:sp>
        <p:nvSpPr>
          <p:cNvPr id="3" name="Title 2"/>
          <p:cNvSpPr>
            <a:spLocks noGrp="1"/>
          </p:cNvSpPr>
          <p:nvPr>
            <p:ph type="title"/>
          </p:nvPr>
        </p:nvSpPr>
        <p:spPr/>
        <p:txBody>
          <a:bodyPr>
            <a:normAutofit/>
          </a:bodyPr>
          <a:lstStyle/>
          <a:p>
            <a:r>
              <a:rPr lang="en-US" sz="1800" dirty="0" smtClean="0"/>
              <a:t>Section 140(9) Reclaim of credit of Input Service</a:t>
            </a:r>
            <a:endParaRPr lang="en-US" sz="1800" dirty="0"/>
          </a:p>
        </p:txBody>
      </p:sp>
    </p:spTree>
    <p:extLst>
      <p:ext uri="{BB962C8B-B14F-4D97-AF65-F5344CB8AC3E}">
        <p14:creationId xmlns:p14="http://schemas.microsoft.com/office/powerpoint/2010/main" val="253986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1300" dirty="0"/>
              <a:t>the additional duty of excise </a:t>
            </a:r>
            <a:r>
              <a:rPr lang="en-US" sz="1300" dirty="0" err="1"/>
              <a:t>leviable</a:t>
            </a:r>
            <a:r>
              <a:rPr lang="en-US" sz="1300" dirty="0"/>
              <a:t> under section 3 of the Additional Duties of Excise (Goods of Special Importance) Act, 1957</a:t>
            </a:r>
            <a:r>
              <a:rPr lang="en-US" sz="1300" dirty="0" smtClean="0"/>
              <a:t>; (GSI)</a:t>
            </a:r>
          </a:p>
          <a:p>
            <a:pPr marL="0" indent="0">
              <a:buNone/>
            </a:pPr>
            <a:endParaRPr lang="en-US" sz="1300" dirty="0" smtClean="0"/>
          </a:p>
          <a:p>
            <a:r>
              <a:rPr lang="en-US" sz="1300" dirty="0" smtClean="0"/>
              <a:t>the </a:t>
            </a:r>
            <a:r>
              <a:rPr lang="en-US" sz="1300" dirty="0"/>
              <a:t>additional duty </a:t>
            </a:r>
            <a:r>
              <a:rPr lang="en-US" sz="1300" dirty="0" err="1"/>
              <a:t>leviable</a:t>
            </a:r>
            <a:r>
              <a:rPr lang="en-US" sz="1300" dirty="0"/>
              <a:t> under sub-section (1) of section 3 of the Customs Tariff Act, 1975; </a:t>
            </a:r>
            <a:r>
              <a:rPr lang="en-US" sz="1300" dirty="0" smtClean="0"/>
              <a:t> (CVD)</a:t>
            </a:r>
          </a:p>
          <a:p>
            <a:pPr marL="0" indent="0">
              <a:buNone/>
            </a:pPr>
            <a:endParaRPr lang="en-US" sz="1300" dirty="0" smtClean="0"/>
          </a:p>
          <a:p>
            <a:r>
              <a:rPr lang="en-US" sz="1300" dirty="0"/>
              <a:t>the additional duty </a:t>
            </a:r>
            <a:r>
              <a:rPr lang="en-US" sz="1300" dirty="0" err="1"/>
              <a:t>leviable</a:t>
            </a:r>
            <a:r>
              <a:rPr lang="en-US" sz="1300" dirty="0"/>
              <a:t> under sub-section (5) of section 3 of the Customs Tariff Act, 1975</a:t>
            </a:r>
            <a:r>
              <a:rPr lang="en-US" sz="1300" dirty="0" smtClean="0"/>
              <a:t>; (SAD)</a:t>
            </a:r>
          </a:p>
          <a:p>
            <a:pPr marL="0" indent="0">
              <a:buNone/>
            </a:pPr>
            <a:endParaRPr lang="en-US" sz="1300" dirty="0" smtClean="0"/>
          </a:p>
          <a:p>
            <a:r>
              <a:rPr lang="en-US" sz="1300" dirty="0"/>
              <a:t>the additional duty of excise </a:t>
            </a:r>
            <a:r>
              <a:rPr lang="en-US" sz="1300" dirty="0" err="1"/>
              <a:t>leviable</a:t>
            </a:r>
            <a:r>
              <a:rPr lang="en-US" sz="1300" dirty="0"/>
              <a:t> under section 3 of the Additional Duties of Excise (Textile and Textile Articles) Act, </a:t>
            </a:r>
            <a:r>
              <a:rPr lang="en-US" sz="1300" dirty="0" smtClean="0"/>
              <a:t>1978</a:t>
            </a:r>
          </a:p>
          <a:p>
            <a:endParaRPr lang="en-US" sz="1300" dirty="0" smtClean="0"/>
          </a:p>
          <a:p>
            <a:r>
              <a:rPr lang="en-US" sz="1300" dirty="0"/>
              <a:t>the duty of excise specified in the First Schedule to the Central Excise Tariff Act, 1985; </a:t>
            </a:r>
          </a:p>
          <a:p>
            <a:r>
              <a:rPr lang="en-US" sz="1300" dirty="0" smtClean="0"/>
              <a:t>the </a:t>
            </a:r>
            <a:r>
              <a:rPr lang="en-US" sz="1300" dirty="0"/>
              <a:t>duty of excise specified in the Second Schedule to the Central Excise Tariff Act, 1985; and </a:t>
            </a:r>
            <a:endParaRPr lang="en-US" sz="1300" dirty="0" smtClean="0"/>
          </a:p>
          <a:p>
            <a:endParaRPr lang="en-US" sz="1300" dirty="0"/>
          </a:p>
          <a:p>
            <a:r>
              <a:rPr lang="en-US" sz="1300" dirty="0" smtClean="0"/>
              <a:t>the </a:t>
            </a:r>
            <a:r>
              <a:rPr lang="en-US" sz="1300" dirty="0"/>
              <a:t>National Calamity Contingent Duty </a:t>
            </a:r>
            <a:r>
              <a:rPr lang="en-US" sz="1300" dirty="0" err="1"/>
              <a:t>leviable</a:t>
            </a:r>
            <a:r>
              <a:rPr lang="en-US" sz="1300" dirty="0"/>
              <a:t> under section 136 of the Finance Act, 2001</a:t>
            </a:r>
            <a:r>
              <a:rPr lang="en-US" sz="1300" dirty="0" smtClean="0"/>
              <a:t>,</a:t>
            </a:r>
          </a:p>
          <a:p>
            <a:endParaRPr lang="en-US" sz="1300" dirty="0" smtClean="0"/>
          </a:p>
          <a:p>
            <a:r>
              <a:rPr lang="en-US" sz="1300" dirty="0" smtClean="0"/>
              <a:t>Service Tax (Explanation 2)</a:t>
            </a:r>
          </a:p>
          <a:p>
            <a:pPr marL="0" indent="0">
              <a:buNone/>
            </a:pPr>
            <a:endParaRPr lang="en-US" sz="1800" dirty="0"/>
          </a:p>
          <a:p>
            <a:pPr marL="0" indent="0">
              <a:buNone/>
            </a:pPr>
            <a:endParaRPr lang="en-US" sz="1800" dirty="0"/>
          </a:p>
        </p:txBody>
      </p:sp>
      <p:sp>
        <p:nvSpPr>
          <p:cNvPr id="3" name="Title 2"/>
          <p:cNvSpPr>
            <a:spLocks noGrp="1"/>
          </p:cNvSpPr>
          <p:nvPr>
            <p:ph type="title"/>
          </p:nvPr>
        </p:nvSpPr>
        <p:spPr/>
        <p:txBody>
          <a:bodyPr>
            <a:normAutofit/>
          </a:bodyPr>
          <a:lstStyle/>
          <a:p>
            <a:r>
              <a:rPr lang="en-US" sz="1800" dirty="0" smtClean="0"/>
              <a:t>Section 140(10) Meaning of Eligible Duties &amp; Taxes</a:t>
            </a:r>
            <a:endParaRPr lang="en-US" sz="1800" dirty="0"/>
          </a:p>
        </p:txBody>
      </p:sp>
    </p:spTree>
    <p:extLst>
      <p:ext uri="{BB962C8B-B14F-4D97-AF65-F5344CB8AC3E}">
        <p14:creationId xmlns:p14="http://schemas.microsoft.com/office/powerpoint/2010/main" val="3593123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400" dirty="0" smtClean="0"/>
              <a:t>Where inputs/SFG/FG had </a:t>
            </a:r>
            <a:r>
              <a:rPr lang="en-US" sz="1400" dirty="0"/>
              <a:t>been removed as such or removed after being partially processed </a:t>
            </a:r>
            <a:endParaRPr lang="en-US" sz="1400" dirty="0" smtClean="0"/>
          </a:p>
          <a:p>
            <a:r>
              <a:rPr lang="en-US" sz="1400" dirty="0" smtClean="0"/>
              <a:t>to </a:t>
            </a:r>
            <a:r>
              <a:rPr lang="en-US" sz="1400" dirty="0"/>
              <a:t>a job worker for further processing, testing, repair, reconditioning or any other purpose </a:t>
            </a:r>
            <a:endParaRPr lang="en-US" sz="1400" dirty="0" smtClean="0"/>
          </a:p>
          <a:p>
            <a:r>
              <a:rPr lang="en-US" sz="1400" dirty="0" smtClean="0"/>
              <a:t>prior </a:t>
            </a:r>
            <a:r>
              <a:rPr lang="en-US" sz="1400" dirty="0"/>
              <a:t>to the appointed day </a:t>
            </a:r>
            <a:endParaRPr lang="en-US" sz="1400" dirty="0" smtClean="0"/>
          </a:p>
          <a:p>
            <a:r>
              <a:rPr lang="en-US" sz="1400" dirty="0" smtClean="0"/>
              <a:t>and </a:t>
            </a:r>
            <a:r>
              <a:rPr lang="en-US" sz="1400" dirty="0"/>
              <a:t>such </a:t>
            </a:r>
            <a:r>
              <a:rPr lang="en-US" sz="1400" dirty="0" smtClean="0"/>
              <a:t>inputs/SFG/FG </a:t>
            </a:r>
            <a:r>
              <a:rPr lang="en-US" sz="1400" dirty="0"/>
              <a:t>are returned to the said place on or after the appointed day, </a:t>
            </a:r>
            <a:endParaRPr lang="en-US" sz="1400" dirty="0" smtClean="0"/>
          </a:p>
          <a:p>
            <a:r>
              <a:rPr lang="en-US" sz="1400" dirty="0" smtClean="0"/>
              <a:t>no </a:t>
            </a:r>
            <a:r>
              <a:rPr lang="en-US" sz="1400" dirty="0"/>
              <a:t>tax shall be payable </a:t>
            </a:r>
            <a:endParaRPr lang="en-US" sz="1400" dirty="0" smtClean="0"/>
          </a:p>
          <a:p>
            <a:r>
              <a:rPr lang="en-US" sz="1400" dirty="0" smtClean="0"/>
              <a:t>if </a:t>
            </a:r>
            <a:r>
              <a:rPr lang="en-US" sz="1400" dirty="0"/>
              <a:t>such inputs, </a:t>
            </a:r>
            <a:r>
              <a:rPr lang="en-US" sz="1400" dirty="0" smtClean="0"/>
              <a:t>after processing </a:t>
            </a:r>
            <a:r>
              <a:rPr lang="en-US" sz="1400" dirty="0"/>
              <a:t>are returned to the said place </a:t>
            </a:r>
            <a:endParaRPr lang="en-US" sz="1400" dirty="0" smtClean="0"/>
          </a:p>
          <a:p>
            <a:r>
              <a:rPr lang="en-US" sz="1400" dirty="0" smtClean="0"/>
              <a:t>within 6 </a:t>
            </a:r>
            <a:r>
              <a:rPr lang="en-US" sz="1400" dirty="0"/>
              <a:t>months from the appointed day: </a:t>
            </a:r>
            <a:r>
              <a:rPr lang="en-US" sz="1400" dirty="0" smtClean="0"/>
              <a:t> (+2)</a:t>
            </a:r>
          </a:p>
          <a:p>
            <a:endParaRPr lang="en-US" sz="1400" dirty="0" smtClean="0"/>
          </a:p>
          <a:p>
            <a:pPr marL="0" indent="0">
              <a:buNone/>
            </a:pPr>
            <a:r>
              <a:rPr lang="en-US" sz="1400" dirty="0" smtClean="0"/>
              <a:t>Proviso</a:t>
            </a:r>
          </a:p>
          <a:p>
            <a:r>
              <a:rPr lang="en-US" sz="1400" dirty="0" smtClean="0"/>
              <a:t>if </a:t>
            </a:r>
            <a:r>
              <a:rPr lang="en-US" sz="1400" dirty="0"/>
              <a:t>such inputs are not returned within the period specified in this sub-section, </a:t>
            </a:r>
            <a:endParaRPr lang="en-US" sz="1400" dirty="0" smtClean="0"/>
          </a:p>
          <a:p>
            <a:r>
              <a:rPr lang="en-US" sz="1400" dirty="0" smtClean="0"/>
              <a:t>the </a:t>
            </a:r>
            <a:r>
              <a:rPr lang="en-US" sz="1400" dirty="0"/>
              <a:t>input tax credit shall be liable to be recovered in accordance with the provisions of clause (a) of sub-section (8) of section 142</a:t>
            </a:r>
            <a:endParaRPr lang="en-US" sz="1300" dirty="0" smtClean="0"/>
          </a:p>
          <a:p>
            <a:pPr marL="0" indent="0">
              <a:buNone/>
            </a:pPr>
            <a:endParaRPr lang="en-US" sz="1800" dirty="0"/>
          </a:p>
          <a:p>
            <a:pPr marL="0" indent="0">
              <a:buNone/>
            </a:pPr>
            <a:endParaRPr lang="en-US" sz="1800" dirty="0"/>
          </a:p>
        </p:txBody>
      </p:sp>
      <p:sp>
        <p:nvSpPr>
          <p:cNvPr id="3" name="Title 2"/>
          <p:cNvSpPr>
            <a:spLocks noGrp="1"/>
          </p:cNvSpPr>
          <p:nvPr>
            <p:ph type="title"/>
          </p:nvPr>
        </p:nvSpPr>
        <p:spPr/>
        <p:txBody>
          <a:bodyPr>
            <a:normAutofit/>
          </a:bodyPr>
          <a:lstStyle/>
          <a:p>
            <a:r>
              <a:rPr lang="en-US" sz="3200" dirty="0" smtClean="0"/>
              <a:t>SECTION 141 JOB WORKER</a:t>
            </a:r>
            <a:r>
              <a:rPr lang="en-US" sz="1800" dirty="0" smtClean="0"/>
              <a:t/>
            </a:r>
            <a:br>
              <a:rPr lang="en-US" sz="1800" dirty="0" smtClean="0"/>
            </a:br>
            <a:r>
              <a:rPr lang="en-US" sz="1800" dirty="0" smtClean="0"/>
              <a:t>Section 141(1,2 &amp; 3) Inputs/SFG/FG removed and return after appointed day</a:t>
            </a:r>
            <a:endParaRPr lang="en-US" sz="1800" dirty="0"/>
          </a:p>
        </p:txBody>
      </p:sp>
    </p:spTree>
    <p:extLst>
      <p:ext uri="{BB962C8B-B14F-4D97-AF65-F5344CB8AC3E}">
        <p14:creationId xmlns:p14="http://schemas.microsoft.com/office/powerpoint/2010/main" val="3739797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SECTION 142 (OTHERS)</a:t>
            </a:r>
            <a:br>
              <a:rPr lang="en-US" sz="1800" dirty="0" smtClean="0"/>
            </a:br>
            <a:r>
              <a:rPr lang="en-US" sz="1800" dirty="0" smtClean="0"/>
              <a:t>Section 142(1)  Duty/tax paid goods return after appointed day</a:t>
            </a:r>
            <a:endParaRPr lang="en-US" sz="1800" dirty="0"/>
          </a:p>
        </p:txBody>
      </p:sp>
      <p:sp>
        <p:nvSpPr>
          <p:cNvPr id="2" name="Content Placeholder 1"/>
          <p:cNvSpPr>
            <a:spLocks noGrp="1"/>
          </p:cNvSpPr>
          <p:nvPr>
            <p:ph idx="1"/>
          </p:nvPr>
        </p:nvSpPr>
        <p:spPr/>
        <p:txBody>
          <a:bodyPr>
            <a:normAutofit/>
          </a:bodyPr>
          <a:lstStyle/>
          <a:p>
            <a:r>
              <a:rPr lang="en-US" sz="1400" dirty="0" smtClean="0"/>
              <a:t>Goods on which duty paid under existing law (sold not being earlier 6 month from appointed day)</a:t>
            </a:r>
          </a:p>
          <a:p>
            <a:r>
              <a:rPr lang="en-US" sz="1400" dirty="0" smtClean="0"/>
              <a:t>Are returned after appointed day (with 6 month)</a:t>
            </a:r>
          </a:p>
          <a:p>
            <a:r>
              <a:rPr lang="en-US" sz="1400" dirty="0" smtClean="0"/>
              <a:t>Registered person can claim refund under existing law</a:t>
            </a:r>
          </a:p>
          <a:p>
            <a:r>
              <a:rPr lang="en-US" sz="1400" dirty="0" smtClean="0"/>
              <a:t>Goods identifiable </a:t>
            </a:r>
          </a:p>
          <a:p>
            <a:pPr marL="0" indent="0">
              <a:buNone/>
            </a:pPr>
            <a:endParaRPr lang="en-US" sz="1400" dirty="0" smtClean="0"/>
          </a:p>
          <a:p>
            <a:pPr marL="0" indent="0">
              <a:buNone/>
            </a:pPr>
            <a:r>
              <a:rPr lang="en-US" sz="1400" dirty="0" smtClean="0"/>
              <a:t>Proviso</a:t>
            </a:r>
          </a:p>
          <a:p>
            <a:r>
              <a:rPr lang="en-US" sz="1400" dirty="0" smtClean="0"/>
              <a:t>if </a:t>
            </a:r>
            <a:r>
              <a:rPr lang="en-US" sz="1400" dirty="0"/>
              <a:t>such inputs are not returned within the period specified in this sub-section, </a:t>
            </a:r>
            <a:endParaRPr lang="en-US" sz="1400" dirty="0" smtClean="0"/>
          </a:p>
          <a:p>
            <a:r>
              <a:rPr lang="en-US" sz="1400" dirty="0" smtClean="0"/>
              <a:t>the </a:t>
            </a:r>
            <a:r>
              <a:rPr lang="en-US" sz="1400" dirty="0"/>
              <a:t>input tax credit shall be liable to be recovered in accordance with the provisions of clause (a) of sub-section (8) of section </a:t>
            </a:r>
            <a:r>
              <a:rPr lang="en-US" sz="1400" dirty="0" smtClean="0"/>
              <a:t>142 (Recover under this law)</a:t>
            </a:r>
            <a:endParaRPr lang="en-US" sz="1300" dirty="0" smtClean="0"/>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2493473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142(2)  Increase/Decrease in price after appointed day</a:t>
            </a:r>
            <a:endParaRPr lang="en-US" sz="1800" dirty="0"/>
          </a:p>
        </p:txBody>
      </p:sp>
      <p:sp>
        <p:nvSpPr>
          <p:cNvPr id="2" name="Content Placeholder 1"/>
          <p:cNvSpPr>
            <a:spLocks noGrp="1"/>
          </p:cNvSpPr>
          <p:nvPr>
            <p:ph idx="1"/>
          </p:nvPr>
        </p:nvSpPr>
        <p:spPr/>
        <p:txBody>
          <a:bodyPr>
            <a:normAutofit/>
          </a:bodyPr>
          <a:lstStyle/>
          <a:p>
            <a:r>
              <a:rPr lang="en-US" sz="1400" dirty="0" smtClean="0"/>
              <a:t>In </a:t>
            </a:r>
            <a:r>
              <a:rPr lang="en-US" sz="1400" dirty="0"/>
              <a:t>pursuance of a contract entered into prior to the appointed day, </a:t>
            </a:r>
            <a:endParaRPr lang="en-US" sz="1400" dirty="0" smtClean="0"/>
          </a:p>
          <a:p>
            <a:r>
              <a:rPr lang="en-US" sz="1400" dirty="0" smtClean="0"/>
              <a:t>the </a:t>
            </a:r>
            <a:r>
              <a:rPr lang="en-US" sz="1400" dirty="0"/>
              <a:t>price of any goods or services or both is revised </a:t>
            </a:r>
            <a:r>
              <a:rPr lang="en-US" sz="1400" dirty="0" smtClean="0"/>
              <a:t>upwards/downward </a:t>
            </a:r>
            <a:r>
              <a:rPr lang="en-US" sz="1400" dirty="0"/>
              <a:t>on or after the appointed </a:t>
            </a:r>
            <a:r>
              <a:rPr lang="en-US" sz="1400" dirty="0" smtClean="0"/>
              <a:t>day,</a:t>
            </a:r>
          </a:p>
          <a:p>
            <a:r>
              <a:rPr lang="en-US" sz="1400" dirty="0" smtClean="0"/>
              <a:t>the </a:t>
            </a:r>
            <a:r>
              <a:rPr lang="en-US" sz="1400" dirty="0"/>
              <a:t>registered person </a:t>
            </a:r>
            <a:r>
              <a:rPr lang="en-US" sz="1400" dirty="0" smtClean="0"/>
              <a:t>shall issue a </a:t>
            </a:r>
            <a:r>
              <a:rPr lang="en-US" sz="1400" dirty="0"/>
              <a:t>supplementary </a:t>
            </a:r>
            <a:r>
              <a:rPr lang="en-US" sz="1400" dirty="0" smtClean="0"/>
              <a:t>invoice/debit note/credit note,</a:t>
            </a:r>
          </a:p>
          <a:p>
            <a:r>
              <a:rPr lang="en-US" sz="1400" dirty="0" smtClean="0"/>
              <a:t>within 30 </a:t>
            </a:r>
            <a:r>
              <a:rPr lang="en-US" sz="1400" dirty="0"/>
              <a:t>days of such price revision </a:t>
            </a:r>
            <a:endParaRPr lang="en-US" sz="1400" dirty="0" smtClean="0"/>
          </a:p>
          <a:p>
            <a:r>
              <a:rPr lang="en-US" sz="1400" dirty="0" smtClean="0"/>
              <a:t>such </a:t>
            </a:r>
            <a:r>
              <a:rPr lang="en-US" sz="1400" dirty="0"/>
              <a:t>supplementary </a:t>
            </a:r>
            <a:r>
              <a:rPr lang="en-US" sz="1400" dirty="0" smtClean="0"/>
              <a:t>invoice/debit note/credit note </a:t>
            </a:r>
            <a:r>
              <a:rPr lang="en-US" sz="1400" dirty="0"/>
              <a:t>shall be deemed to have been issued in respect of an outward supply made under this </a:t>
            </a:r>
            <a:r>
              <a:rPr lang="en-US" sz="1400" dirty="0" smtClean="0"/>
              <a:t>Act</a:t>
            </a:r>
          </a:p>
          <a:p>
            <a:endParaRPr lang="en-US" sz="1400" dirty="0" smtClean="0"/>
          </a:p>
          <a:p>
            <a:pPr marL="0" indent="0">
              <a:buNone/>
            </a:pPr>
            <a:r>
              <a:rPr lang="en-US" sz="1400" dirty="0" smtClean="0"/>
              <a:t>Proviso</a:t>
            </a:r>
          </a:p>
          <a:p>
            <a:pPr algn="just"/>
            <a:r>
              <a:rPr lang="en-US" sz="1400" dirty="0"/>
              <a:t>the registered person shall be allowed to reduce his tax liability on account of issue of the credit note only if the recipient of the credit note has reduced his input tax credit corresponding to such reduction of tax </a:t>
            </a:r>
            <a:r>
              <a:rPr lang="en-US" sz="1400" dirty="0" smtClean="0"/>
              <a:t>liability </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2764268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142(3,4  &amp; 5 )  Refund in case of exported goods or services</a:t>
            </a:r>
            <a:endParaRPr lang="en-US" sz="1800" dirty="0"/>
          </a:p>
        </p:txBody>
      </p:sp>
      <p:sp>
        <p:nvSpPr>
          <p:cNvPr id="2" name="Content Placeholder 1"/>
          <p:cNvSpPr>
            <a:spLocks noGrp="1"/>
          </p:cNvSpPr>
          <p:nvPr>
            <p:ph idx="1"/>
          </p:nvPr>
        </p:nvSpPr>
        <p:spPr>
          <a:xfrm>
            <a:off x="457200" y="2677160"/>
            <a:ext cx="4343400" cy="2275840"/>
          </a:xfrm>
        </p:spPr>
        <p:txBody>
          <a:bodyPr>
            <a:normAutofit/>
          </a:bodyPr>
          <a:lstStyle/>
          <a:p>
            <a:pPr marL="0" indent="0" algn="ctr">
              <a:buNone/>
            </a:pPr>
            <a:r>
              <a:rPr lang="en-US" sz="1400" dirty="0" smtClean="0"/>
              <a:t>Refund Type (in existing law)</a:t>
            </a:r>
          </a:p>
          <a:p>
            <a:pPr algn="just"/>
            <a:r>
              <a:rPr lang="en-US" sz="1400" dirty="0" smtClean="0"/>
              <a:t>For CENVAT Credit, duty, tax interest or other amount </a:t>
            </a:r>
          </a:p>
          <a:p>
            <a:pPr marL="0" indent="0" algn="just">
              <a:buNone/>
            </a:pPr>
            <a:endParaRPr lang="en-US" sz="1400" dirty="0" smtClean="0"/>
          </a:p>
          <a:p>
            <a:pPr algn="just"/>
            <a:r>
              <a:rPr lang="en-US" sz="1400" dirty="0" smtClean="0"/>
              <a:t>In relation to goods or services exported before or after appointed day</a:t>
            </a:r>
          </a:p>
          <a:p>
            <a:pPr marL="0" indent="0" algn="just">
              <a:buNone/>
            </a:pPr>
            <a:endParaRPr lang="en-US" sz="1400" dirty="0" smtClean="0"/>
          </a:p>
          <a:p>
            <a:pPr algn="just"/>
            <a:r>
              <a:rPr lang="en-US" sz="1400" dirty="0" smtClean="0"/>
              <a:t>In relation to services not provided</a:t>
            </a:r>
          </a:p>
          <a:p>
            <a:pPr marL="0" indent="0" algn="just">
              <a:buNone/>
            </a:pPr>
            <a:endParaRPr lang="en-US" sz="1400" dirty="0" smtClean="0"/>
          </a:p>
          <a:p>
            <a:pPr marL="0" indent="0">
              <a:buNone/>
            </a:pPr>
            <a:endParaRPr lang="en-US" sz="1800" dirty="0"/>
          </a:p>
          <a:p>
            <a:pPr marL="0" indent="0">
              <a:buNone/>
            </a:pPr>
            <a:endParaRPr lang="en-US" sz="1800" dirty="0"/>
          </a:p>
        </p:txBody>
      </p:sp>
      <p:sp>
        <p:nvSpPr>
          <p:cNvPr id="4" name="Content Placeholder 1"/>
          <p:cNvSpPr txBox="1">
            <a:spLocks/>
          </p:cNvSpPr>
          <p:nvPr/>
        </p:nvSpPr>
        <p:spPr>
          <a:xfrm>
            <a:off x="4876800" y="2651760"/>
            <a:ext cx="3719406" cy="2067560"/>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buNone/>
            </a:pPr>
            <a:r>
              <a:rPr lang="en-US" sz="1400" dirty="0" smtClean="0"/>
              <a:t>Time of Refund Claim</a:t>
            </a:r>
          </a:p>
          <a:p>
            <a:pPr algn="just"/>
            <a:r>
              <a:rPr lang="en-US" sz="1400" dirty="0" smtClean="0"/>
              <a:t>Before, on and after appointed day</a:t>
            </a:r>
          </a:p>
          <a:p>
            <a:pPr marL="0" indent="0" algn="just">
              <a:buNone/>
            </a:pPr>
            <a:endParaRPr lang="en-US" sz="1400" dirty="0" smtClean="0"/>
          </a:p>
          <a:p>
            <a:pPr marL="0" indent="0" algn="just">
              <a:buNone/>
            </a:pPr>
            <a:endParaRPr lang="en-US" sz="1400" dirty="0" smtClean="0"/>
          </a:p>
          <a:p>
            <a:pPr algn="just"/>
            <a:r>
              <a:rPr lang="en-US" sz="1400" dirty="0" smtClean="0"/>
              <a:t>After appointed day</a:t>
            </a:r>
          </a:p>
          <a:p>
            <a:pPr marL="0" indent="0" algn="just">
              <a:buNone/>
            </a:pPr>
            <a:endParaRPr lang="en-US" sz="1400" dirty="0"/>
          </a:p>
          <a:p>
            <a:pPr algn="just"/>
            <a:endParaRPr lang="en-US" sz="1400" dirty="0" smtClean="0"/>
          </a:p>
          <a:p>
            <a:pPr algn="just"/>
            <a:r>
              <a:rPr lang="en-US" sz="1400" dirty="0" smtClean="0"/>
              <a:t>After appointed day</a:t>
            </a:r>
          </a:p>
          <a:p>
            <a:pPr marL="0" indent="0">
              <a:buFont typeface="Symbol" pitchFamily="18" charset="2"/>
              <a:buNone/>
            </a:pPr>
            <a:endParaRPr lang="en-US" sz="1800" dirty="0" smtClean="0"/>
          </a:p>
          <a:p>
            <a:pPr marL="0" indent="0">
              <a:buFont typeface="Symbol" pitchFamily="18" charset="2"/>
              <a:buNone/>
            </a:pPr>
            <a:endParaRPr lang="en-US" sz="1800" dirty="0"/>
          </a:p>
        </p:txBody>
      </p:sp>
      <p:sp>
        <p:nvSpPr>
          <p:cNvPr id="5" name="Content Placeholder 1"/>
          <p:cNvSpPr txBox="1">
            <a:spLocks/>
          </p:cNvSpPr>
          <p:nvPr/>
        </p:nvSpPr>
        <p:spPr>
          <a:xfrm>
            <a:off x="661246" y="4800600"/>
            <a:ext cx="7924800" cy="1676400"/>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lgn="just"/>
            <a:r>
              <a:rPr lang="en-US" sz="1400" dirty="0"/>
              <a:t>Shall be disposed of in accordance with the provisions of existing law and any amount eventually accruing to him shall be paid in </a:t>
            </a:r>
            <a:r>
              <a:rPr lang="en-US" sz="1400" dirty="0" smtClean="0"/>
              <a:t>cash</a:t>
            </a:r>
          </a:p>
          <a:p>
            <a:pPr marL="0" indent="0" algn="just">
              <a:buNone/>
            </a:pPr>
            <a:endParaRPr lang="en-US" sz="1400" dirty="0" smtClean="0"/>
          </a:p>
          <a:p>
            <a:pPr marL="0" indent="0">
              <a:buNone/>
            </a:pPr>
            <a:r>
              <a:rPr lang="en-US" sz="1400" dirty="0" smtClean="0"/>
              <a:t>Proviso (for 3 &amp; 4)</a:t>
            </a:r>
          </a:p>
          <a:p>
            <a:pPr marL="0" indent="0">
              <a:buNone/>
            </a:pPr>
            <a:endParaRPr lang="en-US" sz="1400" dirty="0"/>
          </a:p>
          <a:p>
            <a:pPr algn="just"/>
            <a:r>
              <a:rPr lang="en-US" sz="1400" dirty="0"/>
              <a:t>Provided that where any claim for refund of CENVAT credit is fully or partially rejected, the amount so rejected shall lapse: </a:t>
            </a:r>
          </a:p>
          <a:p>
            <a:pPr marL="0" indent="0" algn="just">
              <a:buNone/>
            </a:pPr>
            <a:endParaRPr lang="en-US" sz="1400" dirty="0"/>
          </a:p>
          <a:p>
            <a:pPr algn="just"/>
            <a:r>
              <a:rPr lang="en-US" sz="1400" dirty="0"/>
              <a:t>Provided further that no refund shall be allowed of any amount of CENVAT credit where the balance of the said amount as on the appointed day has been carried forward under this Act.</a:t>
            </a:r>
          </a:p>
          <a:p>
            <a:pPr marL="0" indent="0">
              <a:buNone/>
            </a:pPr>
            <a:endParaRPr lang="en-US" sz="1800" dirty="0"/>
          </a:p>
          <a:p>
            <a:pPr algn="just"/>
            <a:endParaRPr lang="en-US" sz="1400" dirty="0" smtClean="0"/>
          </a:p>
          <a:p>
            <a:pPr algn="just"/>
            <a:endParaRPr lang="en-US" sz="1400" dirty="0" smtClean="0"/>
          </a:p>
          <a:p>
            <a:pPr marL="0" indent="0">
              <a:buFont typeface="Symbol" pitchFamily="18" charset="2"/>
              <a:buNone/>
            </a:pPr>
            <a:endParaRPr lang="en-US" sz="1800" dirty="0" smtClean="0"/>
          </a:p>
          <a:p>
            <a:pPr marL="0" indent="0">
              <a:buFont typeface="Symbol" pitchFamily="18" charset="2"/>
              <a:buNone/>
            </a:pPr>
            <a:endParaRPr lang="en-US" sz="1800" dirty="0"/>
          </a:p>
        </p:txBody>
      </p:sp>
    </p:spTree>
    <p:extLst>
      <p:ext uri="{BB962C8B-B14F-4D97-AF65-F5344CB8AC3E}">
        <p14:creationId xmlns:p14="http://schemas.microsoft.com/office/powerpoint/2010/main" val="2287257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142(6, 7 &amp; 8)  In case of CENVAT/Output duty or tax/assessment, proceeding under appeal, review or reference etc./Return Revise</a:t>
            </a:r>
            <a:endParaRPr lang="en-US" sz="1800" dirty="0"/>
          </a:p>
        </p:txBody>
      </p:sp>
      <p:sp>
        <p:nvSpPr>
          <p:cNvPr id="2" name="Content Placeholder 1"/>
          <p:cNvSpPr>
            <a:spLocks noGrp="1"/>
          </p:cNvSpPr>
          <p:nvPr>
            <p:ph idx="1"/>
          </p:nvPr>
        </p:nvSpPr>
        <p:spPr/>
        <p:txBody>
          <a:bodyPr>
            <a:normAutofit fontScale="92500" lnSpcReduction="20000"/>
          </a:bodyPr>
          <a:lstStyle/>
          <a:p>
            <a:pPr algn="just"/>
            <a:r>
              <a:rPr lang="en-US" sz="1400" dirty="0" smtClean="0"/>
              <a:t>Every </a:t>
            </a:r>
            <a:r>
              <a:rPr lang="en-US" sz="1400" dirty="0"/>
              <a:t>proceeding of appeal, review or </a:t>
            </a:r>
            <a:r>
              <a:rPr lang="en-US" sz="1400" dirty="0" smtClean="0"/>
              <a:t>reference </a:t>
            </a:r>
            <a:r>
              <a:rPr lang="en-US" sz="1400" dirty="0"/>
              <a:t>relating to a </a:t>
            </a:r>
            <a:r>
              <a:rPr lang="en-US" sz="1400" b="1" dirty="0"/>
              <a:t>claim for CENVAT </a:t>
            </a:r>
            <a:r>
              <a:rPr lang="en-US" sz="1400" b="1" dirty="0" smtClean="0"/>
              <a:t>credit/output duty or tax/amount of tax, interest, penalty</a:t>
            </a:r>
          </a:p>
          <a:p>
            <a:pPr algn="just"/>
            <a:r>
              <a:rPr lang="en-US" sz="1400" dirty="0" smtClean="0"/>
              <a:t>initiated </a:t>
            </a:r>
            <a:r>
              <a:rPr lang="en-US" sz="1400" dirty="0"/>
              <a:t>whether before, on or after the appointed day under the existing law </a:t>
            </a:r>
            <a:endParaRPr lang="en-US" sz="1400" dirty="0" smtClean="0"/>
          </a:p>
          <a:p>
            <a:pPr algn="just"/>
            <a:r>
              <a:rPr lang="en-US" sz="1400" dirty="0" smtClean="0"/>
              <a:t>shall </a:t>
            </a:r>
            <a:r>
              <a:rPr lang="en-US" sz="1400" dirty="0"/>
              <a:t>be disposed of in accordance with the provisions of existing law, </a:t>
            </a:r>
            <a:endParaRPr lang="en-US" sz="1400" dirty="0" smtClean="0"/>
          </a:p>
          <a:p>
            <a:pPr algn="just"/>
            <a:r>
              <a:rPr lang="en-US" sz="1400" dirty="0" smtClean="0"/>
              <a:t>and </a:t>
            </a:r>
            <a:r>
              <a:rPr lang="en-US" sz="1400" dirty="0"/>
              <a:t>any amount of </a:t>
            </a:r>
            <a:r>
              <a:rPr lang="en-US" sz="1400" dirty="0" smtClean="0"/>
              <a:t>credit/amount </a:t>
            </a:r>
            <a:r>
              <a:rPr lang="en-US" sz="1400" dirty="0"/>
              <a:t>found to be </a:t>
            </a:r>
            <a:r>
              <a:rPr lang="en-US" sz="1400" dirty="0" smtClean="0"/>
              <a:t>admissible, shall </a:t>
            </a:r>
            <a:r>
              <a:rPr lang="en-US" sz="1400" dirty="0"/>
              <a:t>be refunded to him in cash, </a:t>
            </a:r>
            <a:endParaRPr lang="en-US" sz="1400" dirty="0" smtClean="0"/>
          </a:p>
          <a:p>
            <a:pPr algn="just"/>
            <a:r>
              <a:rPr lang="en-US" sz="1400" dirty="0" smtClean="0"/>
              <a:t>and </a:t>
            </a:r>
            <a:r>
              <a:rPr lang="en-US" sz="1400" dirty="0"/>
              <a:t>the amount rejected, if any, shall not be admissible as input tax credit under this </a:t>
            </a:r>
            <a:r>
              <a:rPr lang="en-US" sz="1400" dirty="0" smtClean="0"/>
              <a:t>Act:</a:t>
            </a:r>
          </a:p>
          <a:p>
            <a:pPr marL="0" indent="0" algn="just">
              <a:buNone/>
            </a:pPr>
            <a:endParaRPr lang="en-US" sz="1400" dirty="0" smtClean="0"/>
          </a:p>
          <a:p>
            <a:pPr marL="0" indent="0" algn="just">
              <a:buNone/>
            </a:pPr>
            <a:r>
              <a:rPr lang="en-US" sz="1400" dirty="0" smtClean="0"/>
              <a:t>Provided </a:t>
            </a:r>
            <a:r>
              <a:rPr lang="en-US" sz="1400" dirty="0"/>
              <a:t>that no refund shall be allowed of any amount of CENVAT credit where the balance of the said amount as on the appointed day has been carried forward under this Act; </a:t>
            </a:r>
          </a:p>
          <a:p>
            <a:pPr algn="just"/>
            <a:endParaRPr lang="en-US" sz="1400" dirty="0" smtClean="0"/>
          </a:p>
          <a:p>
            <a:pPr algn="just"/>
            <a:r>
              <a:rPr lang="en-US" sz="1400" dirty="0" smtClean="0"/>
              <a:t>every </a:t>
            </a:r>
            <a:r>
              <a:rPr lang="en-US" sz="1400" dirty="0"/>
              <a:t>proceeding of appeal, review or reference relating to </a:t>
            </a:r>
            <a:r>
              <a:rPr lang="en-US" sz="1400" b="1" dirty="0"/>
              <a:t>recovery of CENVAT</a:t>
            </a:r>
            <a:r>
              <a:rPr lang="en-US" sz="1400" dirty="0"/>
              <a:t> </a:t>
            </a:r>
            <a:r>
              <a:rPr lang="en-US" sz="1400" b="1" dirty="0" smtClean="0"/>
              <a:t>credit/output duty or tax/amount of tax, interest, penalty</a:t>
            </a:r>
          </a:p>
          <a:p>
            <a:pPr algn="just"/>
            <a:r>
              <a:rPr lang="en-US" sz="1400" dirty="0" smtClean="0"/>
              <a:t>initiated </a:t>
            </a:r>
            <a:r>
              <a:rPr lang="en-US" sz="1400" dirty="0"/>
              <a:t>whether before, on or after the appointed day under the existing law </a:t>
            </a:r>
            <a:endParaRPr lang="en-US" sz="1400" dirty="0" smtClean="0"/>
          </a:p>
          <a:p>
            <a:pPr algn="just"/>
            <a:r>
              <a:rPr lang="en-US" sz="1400" dirty="0" smtClean="0"/>
              <a:t>shall </a:t>
            </a:r>
            <a:r>
              <a:rPr lang="en-US" sz="1400" dirty="0"/>
              <a:t>be disposed of in accordance with the provisions of existing law </a:t>
            </a:r>
            <a:endParaRPr lang="en-US" sz="1400" dirty="0" smtClean="0"/>
          </a:p>
          <a:p>
            <a:pPr algn="just"/>
            <a:r>
              <a:rPr lang="en-US" sz="1400" dirty="0" smtClean="0"/>
              <a:t>and </a:t>
            </a:r>
            <a:r>
              <a:rPr lang="en-US" sz="1400" dirty="0"/>
              <a:t>if any amount of </a:t>
            </a:r>
            <a:r>
              <a:rPr lang="en-US" sz="1400" dirty="0" smtClean="0"/>
              <a:t>credit/amount </a:t>
            </a:r>
            <a:r>
              <a:rPr lang="en-US" sz="1400" dirty="0"/>
              <a:t>becomes recoverable </a:t>
            </a:r>
            <a:endParaRPr lang="en-US" sz="1400" dirty="0" smtClean="0"/>
          </a:p>
          <a:p>
            <a:pPr algn="just"/>
            <a:r>
              <a:rPr lang="en-US" sz="1400" dirty="0" smtClean="0"/>
              <a:t>the </a:t>
            </a:r>
            <a:r>
              <a:rPr lang="en-US" sz="1400" dirty="0"/>
              <a:t>same shall, unless recovered under the existing law, be recovered as an arrear of tax under this Act and the amount so recovered shall not be admissible as input tax credit under this Act</a:t>
            </a:r>
            <a:endParaRPr lang="en-US" sz="1400" dirty="0" smtClean="0"/>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944785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142(9)  Return of existing law (Revised after appointed day)</a:t>
            </a:r>
            <a:endParaRPr lang="en-US" sz="1800" dirty="0"/>
          </a:p>
        </p:txBody>
      </p:sp>
      <p:sp>
        <p:nvSpPr>
          <p:cNvPr id="2" name="Content Placeholder 1"/>
          <p:cNvSpPr>
            <a:spLocks noGrp="1"/>
          </p:cNvSpPr>
          <p:nvPr>
            <p:ph idx="1"/>
          </p:nvPr>
        </p:nvSpPr>
        <p:spPr/>
        <p:txBody>
          <a:bodyPr>
            <a:normAutofit/>
          </a:bodyPr>
          <a:lstStyle/>
          <a:p>
            <a:pPr algn="just"/>
            <a:r>
              <a:rPr lang="en-US" sz="1400" dirty="0" smtClean="0"/>
              <a:t>Where return furnished under existing law</a:t>
            </a:r>
          </a:p>
          <a:p>
            <a:pPr algn="just"/>
            <a:r>
              <a:rPr lang="en-US" sz="1400" dirty="0"/>
              <a:t>revised after the appointed day </a:t>
            </a:r>
            <a:r>
              <a:rPr lang="en-US" sz="1400" dirty="0" smtClean="0"/>
              <a:t>and</a:t>
            </a:r>
          </a:p>
          <a:p>
            <a:pPr algn="just"/>
            <a:r>
              <a:rPr lang="en-US" sz="1400" dirty="0" smtClean="0"/>
              <a:t>And in pursuance of revision </a:t>
            </a:r>
            <a:r>
              <a:rPr lang="en-US" sz="1400" dirty="0"/>
              <a:t>any amount  </a:t>
            </a:r>
            <a:r>
              <a:rPr lang="en-US" sz="1400" dirty="0" smtClean="0"/>
              <a:t>is found to be refundable, shall </a:t>
            </a:r>
            <a:r>
              <a:rPr lang="en-US" sz="1400" dirty="0"/>
              <a:t>be refunded to him in cash, </a:t>
            </a:r>
            <a:endParaRPr lang="en-US" sz="1400" dirty="0" smtClean="0"/>
          </a:p>
          <a:p>
            <a:pPr algn="just"/>
            <a:r>
              <a:rPr lang="en-US" sz="1400" dirty="0" smtClean="0"/>
              <a:t>and </a:t>
            </a:r>
            <a:r>
              <a:rPr lang="en-US" sz="1400" dirty="0"/>
              <a:t>the amount rejected, if any, shall not be admissible as input tax credit under this </a:t>
            </a:r>
            <a:r>
              <a:rPr lang="en-US" sz="1400" dirty="0" smtClean="0"/>
              <a:t>Act:</a:t>
            </a:r>
          </a:p>
          <a:p>
            <a:pPr marL="0" indent="0" algn="just">
              <a:buNone/>
            </a:pPr>
            <a:endParaRPr lang="en-US" sz="1400" dirty="0" smtClean="0"/>
          </a:p>
          <a:p>
            <a:pPr marL="0" indent="0" algn="just">
              <a:buNone/>
            </a:pPr>
            <a:endParaRPr lang="en-US" sz="1400" dirty="0" smtClean="0"/>
          </a:p>
          <a:p>
            <a:pPr algn="just"/>
            <a:r>
              <a:rPr lang="en-US" sz="1400" dirty="0"/>
              <a:t>Where return furnished under existing law</a:t>
            </a:r>
          </a:p>
          <a:p>
            <a:pPr algn="just"/>
            <a:r>
              <a:rPr lang="en-US" sz="1400" dirty="0"/>
              <a:t>revised after the appointed day and</a:t>
            </a:r>
          </a:p>
          <a:p>
            <a:pPr algn="just"/>
            <a:r>
              <a:rPr lang="en-US" sz="1400" dirty="0"/>
              <a:t>And in pursuance of revision any amount  is found to be </a:t>
            </a:r>
            <a:r>
              <a:rPr lang="en-US" sz="1400" dirty="0" smtClean="0"/>
              <a:t>recoverable/CENVAT credit found to be inadmissible </a:t>
            </a:r>
            <a:endParaRPr lang="en-US" sz="1400" dirty="0"/>
          </a:p>
          <a:p>
            <a:pPr algn="just"/>
            <a:r>
              <a:rPr lang="en-US" sz="1400" dirty="0"/>
              <a:t>unless recovered under the existing law, be recovered as an arrear of tax under this Act and the amount so recovered shall not be admissible as input tax credit under this Act:</a:t>
            </a:r>
          </a:p>
          <a:p>
            <a:pPr marL="0" indent="0">
              <a:buNone/>
            </a:pPr>
            <a:endParaRPr lang="en-US" sz="1800" dirty="0"/>
          </a:p>
          <a:p>
            <a:pPr marL="0" indent="0">
              <a:buNone/>
            </a:pPr>
            <a:endParaRPr lang="en-US" sz="1800" dirty="0"/>
          </a:p>
        </p:txBody>
      </p:sp>
    </p:spTree>
    <p:extLst>
      <p:ext uri="{BB962C8B-B14F-4D97-AF65-F5344CB8AC3E}">
        <p14:creationId xmlns:p14="http://schemas.microsoft.com/office/powerpoint/2010/main" val="1568416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ln>
            <a:solidFill>
              <a:schemeClr val="tx1"/>
            </a:solidFill>
          </a:ln>
        </p:spPr>
        <p:txBody>
          <a:bodyPr>
            <a:normAutofit/>
          </a:bodyPr>
          <a:lstStyle/>
          <a:p>
            <a:r>
              <a:rPr lang="en-US" sz="1900" dirty="0" smtClean="0"/>
              <a:t>Applicable to register person except composition levy</a:t>
            </a:r>
          </a:p>
          <a:p>
            <a:r>
              <a:rPr lang="en-US" sz="1900" dirty="0" smtClean="0"/>
              <a:t>Take CENVAT Credit shown as per return</a:t>
            </a:r>
          </a:p>
          <a:p>
            <a:r>
              <a:rPr lang="en-US" sz="1900" dirty="0" smtClean="0"/>
              <a:t>Return period ending with the day immediately preceding the appointed day</a:t>
            </a:r>
          </a:p>
          <a:p>
            <a:pPr marL="114300" indent="0">
              <a:buNone/>
            </a:pPr>
            <a:endParaRPr lang="en-US" sz="1900" dirty="0"/>
          </a:p>
          <a:p>
            <a:pPr marL="114300" indent="0">
              <a:buNone/>
            </a:pPr>
            <a:r>
              <a:rPr lang="en-US" sz="1900" dirty="0" smtClean="0"/>
              <a:t>CONDITION</a:t>
            </a:r>
          </a:p>
          <a:p>
            <a:r>
              <a:rPr lang="en-US" sz="1900" dirty="0" smtClean="0"/>
              <a:t>Should be allowed under GST (Less chance)</a:t>
            </a:r>
          </a:p>
          <a:p>
            <a:r>
              <a:rPr lang="en-US" sz="1900" dirty="0" smtClean="0"/>
              <a:t>Filed return under existing law (Previous six month)</a:t>
            </a:r>
          </a:p>
          <a:p>
            <a:r>
              <a:rPr lang="en-US" sz="1900" dirty="0" smtClean="0"/>
              <a:t>Credit not relates to goods cleared under exemption notification under GST</a:t>
            </a:r>
          </a:p>
          <a:p>
            <a:endParaRPr lang="en-US" dirty="0"/>
          </a:p>
          <a:p>
            <a:endParaRPr lang="en-US" dirty="0" smtClean="0"/>
          </a:p>
          <a:p>
            <a:endParaRPr lang="en-US" dirty="0"/>
          </a:p>
          <a:p>
            <a:endParaRPr lang="en-US" dirty="0" smtClean="0"/>
          </a:p>
          <a:p>
            <a:endParaRPr lang="en-US" dirty="0" smtClean="0"/>
          </a:p>
          <a:p>
            <a:endParaRPr lang="en-US" dirty="0" smtClean="0"/>
          </a:p>
          <a:p>
            <a:endParaRPr lang="en-US" dirty="0" smtClean="0"/>
          </a:p>
          <a:p>
            <a:pPr marL="342900" indent="-342900">
              <a:buClr>
                <a:schemeClr val="tx1"/>
              </a:buClr>
              <a:buFont typeface="Wingdings" pitchFamily="2" charset="2"/>
              <a:buChar char="ü"/>
            </a:pPr>
            <a:endParaRPr lang="en-US" dirty="0" smtClean="0"/>
          </a:p>
        </p:txBody>
      </p:sp>
      <p:sp>
        <p:nvSpPr>
          <p:cNvPr id="2" name="Title 1"/>
          <p:cNvSpPr>
            <a:spLocks noGrp="1"/>
          </p:cNvSpPr>
          <p:nvPr>
            <p:ph type="title"/>
          </p:nvPr>
        </p:nvSpPr>
        <p:spPr/>
        <p:txBody>
          <a:bodyPr>
            <a:normAutofit fontScale="90000"/>
          </a:bodyPr>
          <a:lstStyle/>
          <a:p>
            <a:r>
              <a:rPr lang="en-US" sz="4000" dirty="0" smtClean="0"/>
              <a:t>Section 140 (Input Credit of Existing Law)</a:t>
            </a:r>
            <a:r>
              <a:rPr lang="en-US" dirty="0" smtClean="0"/>
              <a:t/>
            </a:r>
            <a:br>
              <a:rPr lang="en-US" dirty="0" smtClean="0"/>
            </a:br>
            <a:r>
              <a:rPr lang="en-US" sz="1800" dirty="0" smtClean="0"/>
              <a:t>Section 140(1) C/F </a:t>
            </a:r>
            <a:r>
              <a:rPr lang="en-US" sz="1800" dirty="0" err="1" smtClean="0"/>
              <a:t>Cenvat</a:t>
            </a:r>
            <a:r>
              <a:rPr lang="en-US" sz="1800" dirty="0" smtClean="0"/>
              <a:t> credit claimed in return</a:t>
            </a:r>
            <a:endParaRPr lang="en-US" sz="1800" dirty="0"/>
          </a:p>
        </p:txBody>
      </p:sp>
    </p:spTree>
    <p:extLst>
      <p:ext uri="{BB962C8B-B14F-4D97-AF65-F5344CB8AC3E}">
        <p14:creationId xmlns:p14="http://schemas.microsoft.com/office/powerpoint/2010/main" val="29195963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142(10 &amp; 11)  Others</a:t>
            </a:r>
            <a:endParaRPr lang="en-US" sz="1800" dirty="0"/>
          </a:p>
        </p:txBody>
      </p:sp>
      <p:sp>
        <p:nvSpPr>
          <p:cNvPr id="2" name="Content Placeholder 1"/>
          <p:cNvSpPr>
            <a:spLocks noGrp="1"/>
          </p:cNvSpPr>
          <p:nvPr>
            <p:ph idx="1"/>
          </p:nvPr>
        </p:nvSpPr>
        <p:spPr>
          <a:xfrm>
            <a:off x="872067" y="2675467"/>
            <a:ext cx="2556933" cy="3450696"/>
          </a:xfrm>
        </p:spPr>
        <p:txBody>
          <a:bodyPr>
            <a:normAutofit/>
          </a:bodyPr>
          <a:lstStyle/>
          <a:p>
            <a:pPr algn="just"/>
            <a:r>
              <a:rPr lang="en-US" sz="1400" dirty="0"/>
              <a:t>Save as otherwise provided in this Chapter, </a:t>
            </a:r>
          </a:p>
          <a:p>
            <a:pPr algn="just"/>
            <a:endParaRPr lang="en-US" sz="1400" dirty="0" smtClean="0"/>
          </a:p>
          <a:p>
            <a:pPr algn="just"/>
            <a:r>
              <a:rPr lang="en-US" sz="1400" dirty="0" smtClean="0"/>
              <a:t>the </a:t>
            </a:r>
            <a:r>
              <a:rPr lang="en-US" sz="1400" dirty="0"/>
              <a:t>goods or services or both supplied on or after the appointed day </a:t>
            </a:r>
            <a:endParaRPr lang="en-US" sz="1400" dirty="0" smtClean="0"/>
          </a:p>
          <a:p>
            <a:pPr algn="just"/>
            <a:endParaRPr lang="en-US" sz="1400" dirty="0" smtClean="0"/>
          </a:p>
          <a:p>
            <a:pPr algn="just"/>
            <a:r>
              <a:rPr lang="en-US" sz="1400" dirty="0" smtClean="0"/>
              <a:t>in </a:t>
            </a:r>
            <a:r>
              <a:rPr lang="en-US" sz="1400" dirty="0"/>
              <a:t>pursuance of a contract entered into prior to the appointed day </a:t>
            </a:r>
            <a:endParaRPr lang="en-US" sz="1400" dirty="0" smtClean="0"/>
          </a:p>
          <a:p>
            <a:pPr algn="just"/>
            <a:endParaRPr lang="en-US" sz="1400" dirty="0"/>
          </a:p>
          <a:p>
            <a:pPr algn="just"/>
            <a:r>
              <a:rPr lang="en-US" sz="1400" dirty="0" smtClean="0"/>
              <a:t>shall </a:t>
            </a:r>
            <a:r>
              <a:rPr lang="en-US" sz="1400" dirty="0"/>
              <a:t>be liable to tax under the provisions of this Act</a:t>
            </a:r>
            <a:endParaRPr lang="en-US" sz="1800" dirty="0"/>
          </a:p>
          <a:p>
            <a:pPr marL="0" indent="0">
              <a:buNone/>
            </a:pPr>
            <a:endParaRPr lang="en-US" sz="1800" dirty="0"/>
          </a:p>
        </p:txBody>
      </p:sp>
      <p:sp>
        <p:nvSpPr>
          <p:cNvPr id="4" name="Content Placeholder 1"/>
          <p:cNvSpPr txBox="1">
            <a:spLocks/>
          </p:cNvSpPr>
          <p:nvPr/>
        </p:nvSpPr>
        <p:spPr>
          <a:xfrm>
            <a:off x="3886199" y="2667000"/>
            <a:ext cx="4724401" cy="3810000"/>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lgn="just"/>
            <a:r>
              <a:rPr lang="en-US" sz="1400" dirty="0" smtClean="0"/>
              <a:t>notwithstanding </a:t>
            </a:r>
            <a:r>
              <a:rPr lang="en-US" sz="1400" dirty="0"/>
              <a:t>anything contained in section 12, </a:t>
            </a:r>
            <a:endParaRPr lang="en-US" sz="1400" dirty="0" smtClean="0"/>
          </a:p>
          <a:p>
            <a:pPr algn="just"/>
            <a:r>
              <a:rPr lang="en-US" sz="1400" dirty="0" smtClean="0"/>
              <a:t>no </a:t>
            </a:r>
            <a:r>
              <a:rPr lang="en-US" sz="1400" dirty="0"/>
              <a:t>tax shall be payable on goods under this Act to the extent the tax was </a:t>
            </a:r>
            <a:r>
              <a:rPr lang="en-US" sz="1400" dirty="0" err="1"/>
              <a:t>leviable</a:t>
            </a:r>
            <a:r>
              <a:rPr lang="en-US" sz="1400" dirty="0"/>
              <a:t> on the said goods under the Value Added Tax Act of the </a:t>
            </a:r>
            <a:r>
              <a:rPr lang="en-US" sz="1400" dirty="0" smtClean="0"/>
              <a:t>State;</a:t>
            </a:r>
          </a:p>
          <a:p>
            <a:pPr algn="just"/>
            <a:endParaRPr lang="en-US" sz="1400" dirty="0"/>
          </a:p>
          <a:p>
            <a:pPr algn="just"/>
            <a:r>
              <a:rPr lang="en-US" sz="1400" dirty="0" smtClean="0"/>
              <a:t>notwithstanding </a:t>
            </a:r>
            <a:r>
              <a:rPr lang="en-US" sz="1400" dirty="0"/>
              <a:t>anything contained in section 13, </a:t>
            </a:r>
            <a:endParaRPr lang="en-US" sz="1400" dirty="0" smtClean="0"/>
          </a:p>
          <a:p>
            <a:pPr algn="just"/>
            <a:r>
              <a:rPr lang="en-US" sz="1400" dirty="0" smtClean="0"/>
              <a:t>no </a:t>
            </a:r>
            <a:r>
              <a:rPr lang="en-US" sz="1400" dirty="0"/>
              <a:t>tax shall be payable on services under this Act to the extent the tax was </a:t>
            </a:r>
            <a:r>
              <a:rPr lang="en-US" sz="1400" dirty="0" err="1"/>
              <a:t>leviable</a:t>
            </a:r>
            <a:r>
              <a:rPr lang="en-US" sz="1400" dirty="0"/>
              <a:t> on the said services under Chapter V of the Finance Act, 1994; </a:t>
            </a:r>
            <a:endParaRPr lang="en-US" sz="1400" dirty="0" smtClean="0"/>
          </a:p>
          <a:p>
            <a:pPr algn="just"/>
            <a:endParaRPr lang="en-US" sz="1400" dirty="0"/>
          </a:p>
          <a:p>
            <a:pPr algn="just"/>
            <a:r>
              <a:rPr lang="en-US" sz="1400" dirty="0" smtClean="0"/>
              <a:t>where </a:t>
            </a:r>
            <a:r>
              <a:rPr lang="en-US" sz="1400" dirty="0"/>
              <a:t>tax was paid on any supply both under the Value Added Tax Act and under Chapter V of the Finance Act, 1994, tax shall be </a:t>
            </a:r>
            <a:r>
              <a:rPr lang="en-US" sz="1400" dirty="0" err="1"/>
              <a:t>leviable</a:t>
            </a:r>
            <a:r>
              <a:rPr lang="en-US" sz="1400" dirty="0"/>
              <a:t> under this Act and the taxable person shall be entitled to take credit of value added tax or service tax paid under the existing law to the extent of supplies made after the appointed day and such credit shall be calculated in such manner as may be prescribed</a:t>
            </a:r>
            <a:r>
              <a:rPr lang="en-US" sz="1400" dirty="0" smtClean="0"/>
              <a:t>. </a:t>
            </a:r>
            <a:r>
              <a:rPr lang="en-US" sz="1400" b="1" i="1" dirty="0" smtClean="0"/>
              <a:t>(Like work contract ) </a:t>
            </a:r>
          </a:p>
          <a:p>
            <a:pPr marL="0" indent="0" algn="just">
              <a:buNone/>
            </a:pPr>
            <a:endParaRPr lang="en-US" sz="1400" b="1" i="1" dirty="0" smtClean="0"/>
          </a:p>
          <a:p>
            <a:pPr marL="0" indent="0" algn="just">
              <a:buNone/>
            </a:pPr>
            <a:r>
              <a:rPr lang="en-US" sz="1400" b="1" i="1" dirty="0" smtClean="0"/>
              <a:t>Rule 2 </a:t>
            </a:r>
            <a:r>
              <a:rPr lang="en-US" sz="1400" dirty="0" smtClean="0"/>
              <a:t>furnishing </a:t>
            </a:r>
            <a:r>
              <a:rPr lang="en-US" sz="1400" dirty="0"/>
              <a:t>the proportion of supply on which VAT or service tax has been paid before the appointed day but the supply is made after the appointed day, and the ITC admissible thereon</a:t>
            </a:r>
            <a:endParaRPr lang="en-US" sz="1400" b="1" i="1" dirty="0" smtClean="0"/>
          </a:p>
          <a:p>
            <a:pPr marL="0" indent="0" algn="just">
              <a:buNone/>
            </a:pPr>
            <a:endParaRPr lang="en-US" sz="1800" b="1" i="1" dirty="0" smtClean="0"/>
          </a:p>
          <a:p>
            <a:pPr marL="0" indent="0">
              <a:buFont typeface="Symbol" pitchFamily="18" charset="2"/>
              <a:buNone/>
            </a:pPr>
            <a:endParaRPr lang="en-US" sz="1800" dirty="0"/>
          </a:p>
        </p:txBody>
      </p:sp>
    </p:spTree>
    <p:extLst>
      <p:ext uri="{BB962C8B-B14F-4D97-AF65-F5344CB8AC3E}">
        <p14:creationId xmlns:p14="http://schemas.microsoft.com/office/powerpoint/2010/main" val="373467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142(12)  Goods sent on approval basis and rejected after appointed day</a:t>
            </a:r>
            <a:endParaRPr lang="en-US" sz="1800" dirty="0"/>
          </a:p>
        </p:txBody>
      </p:sp>
      <p:sp>
        <p:nvSpPr>
          <p:cNvPr id="2" name="Content Placeholder 1"/>
          <p:cNvSpPr>
            <a:spLocks noGrp="1"/>
          </p:cNvSpPr>
          <p:nvPr>
            <p:ph idx="1"/>
          </p:nvPr>
        </p:nvSpPr>
        <p:spPr/>
        <p:txBody>
          <a:bodyPr>
            <a:normAutofit/>
          </a:bodyPr>
          <a:lstStyle/>
          <a:p>
            <a:pPr algn="just"/>
            <a:r>
              <a:rPr lang="en-US" sz="1400" dirty="0"/>
              <a:t>Where any goods sent on approval basis, </a:t>
            </a:r>
            <a:endParaRPr lang="en-US" sz="1400" dirty="0" smtClean="0"/>
          </a:p>
          <a:p>
            <a:pPr algn="just"/>
            <a:r>
              <a:rPr lang="en-US" sz="1400" dirty="0" smtClean="0"/>
              <a:t>No earlier than  6 month from the </a:t>
            </a:r>
            <a:r>
              <a:rPr lang="en-US" sz="1400" dirty="0"/>
              <a:t>appointed day, </a:t>
            </a:r>
            <a:endParaRPr lang="en-US" sz="1400" dirty="0" smtClean="0"/>
          </a:p>
          <a:p>
            <a:pPr algn="just"/>
            <a:r>
              <a:rPr lang="en-US" sz="1400" dirty="0" smtClean="0"/>
              <a:t>are </a:t>
            </a:r>
            <a:r>
              <a:rPr lang="en-US" sz="1400" dirty="0"/>
              <a:t>rejected or not approved by the buyer and returned to the seller on or after the appointed day, </a:t>
            </a:r>
            <a:endParaRPr lang="en-US" sz="1400" dirty="0" smtClean="0"/>
          </a:p>
          <a:p>
            <a:pPr algn="just"/>
            <a:r>
              <a:rPr lang="en-US" sz="1400" dirty="0" smtClean="0"/>
              <a:t>no </a:t>
            </a:r>
            <a:r>
              <a:rPr lang="en-US" sz="1400" dirty="0"/>
              <a:t>tax shall be payable thereon </a:t>
            </a:r>
            <a:endParaRPr lang="en-US" sz="1400" dirty="0" smtClean="0"/>
          </a:p>
          <a:p>
            <a:pPr algn="just"/>
            <a:r>
              <a:rPr lang="en-US" sz="1400" dirty="0" smtClean="0"/>
              <a:t>if </a:t>
            </a:r>
            <a:r>
              <a:rPr lang="en-US" sz="1400" dirty="0"/>
              <a:t>such goods are returned within </a:t>
            </a:r>
            <a:r>
              <a:rPr lang="en-US" sz="1400" dirty="0" smtClean="0"/>
              <a:t>six </a:t>
            </a:r>
            <a:r>
              <a:rPr lang="en-US" sz="1400" dirty="0"/>
              <a:t>months from the appointed day: </a:t>
            </a:r>
            <a:r>
              <a:rPr lang="en-US" sz="1400" dirty="0" smtClean="0"/>
              <a:t> (+2)</a:t>
            </a:r>
            <a:endParaRPr lang="en-US" sz="1400" dirty="0"/>
          </a:p>
          <a:p>
            <a:pPr marL="0" indent="0" algn="just">
              <a:buNone/>
            </a:pPr>
            <a:endParaRPr lang="en-US" sz="1400" dirty="0" smtClean="0"/>
          </a:p>
          <a:p>
            <a:pPr marL="0" indent="0" algn="just">
              <a:buNone/>
            </a:pPr>
            <a:r>
              <a:rPr lang="en-US" sz="1400" dirty="0" smtClean="0"/>
              <a:t>Proviso</a:t>
            </a:r>
          </a:p>
          <a:p>
            <a:pPr algn="just"/>
            <a:r>
              <a:rPr lang="en-US" sz="1400" dirty="0" smtClean="0"/>
              <a:t>Provided </a:t>
            </a:r>
            <a:r>
              <a:rPr lang="en-US" sz="1400" dirty="0"/>
              <a:t>also that tax shall be payable by the person </a:t>
            </a:r>
            <a:r>
              <a:rPr lang="en-US" sz="1400" b="1" dirty="0"/>
              <a:t>who has sent the </a:t>
            </a:r>
            <a:r>
              <a:rPr lang="en-US" sz="1400" b="1" dirty="0" smtClean="0"/>
              <a:t>goods </a:t>
            </a:r>
            <a:r>
              <a:rPr lang="en-US" sz="1400" b="1" dirty="0"/>
              <a:t>on approval </a:t>
            </a:r>
            <a:r>
              <a:rPr lang="en-US" sz="1400" b="1" dirty="0" smtClean="0"/>
              <a:t>basis/</a:t>
            </a:r>
            <a:r>
              <a:rPr lang="en-US" sz="1400" b="1" dirty="0"/>
              <a:t> by the person returning the goods</a:t>
            </a:r>
            <a:r>
              <a:rPr lang="en-US" sz="1400" b="1" dirty="0" smtClean="0"/>
              <a:t> </a:t>
            </a:r>
            <a:r>
              <a:rPr lang="en-US" sz="1400" dirty="0"/>
              <a:t>if such goods are liable to tax under this Act, and are not returned within a period specified in this sub-section</a:t>
            </a:r>
            <a:endParaRPr lang="en-US" sz="1800" dirty="0"/>
          </a:p>
          <a:p>
            <a:pPr marL="0" indent="0">
              <a:buNone/>
            </a:pPr>
            <a:endParaRPr lang="en-US" sz="1800" dirty="0"/>
          </a:p>
        </p:txBody>
      </p:sp>
    </p:spTree>
    <p:extLst>
      <p:ext uri="{BB962C8B-B14F-4D97-AF65-F5344CB8AC3E}">
        <p14:creationId xmlns:p14="http://schemas.microsoft.com/office/powerpoint/2010/main" val="2145623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Section 142(13)  Goods sent on approval basis and rejected after appointed day</a:t>
            </a:r>
            <a:endParaRPr lang="en-US" sz="1800" dirty="0"/>
          </a:p>
        </p:txBody>
      </p:sp>
      <p:sp>
        <p:nvSpPr>
          <p:cNvPr id="2" name="Content Placeholder 1"/>
          <p:cNvSpPr>
            <a:spLocks noGrp="1"/>
          </p:cNvSpPr>
          <p:nvPr>
            <p:ph idx="1"/>
          </p:nvPr>
        </p:nvSpPr>
        <p:spPr>
          <a:xfrm>
            <a:off x="872067" y="2675467"/>
            <a:ext cx="7408333" cy="1820333"/>
          </a:xfrm>
        </p:spPr>
        <p:txBody>
          <a:bodyPr>
            <a:normAutofit/>
          </a:bodyPr>
          <a:lstStyle/>
          <a:p>
            <a:pPr algn="just"/>
            <a:r>
              <a:rPr lang="en-US" sz="1400" dirty="0"/>
              <a:t>Where a supplier has made any sale of goods in respect of </a:t>
            </a:r>
            <a:endParaRPr lang="en-US" sz="1400" dirty="0" smtClean="0"/>
          </a:p>
          <a:p>
            <a:pPr algn="just"/>
            <a:r>
              <a:rPr lang="en-US" sz="1400" dirty="0" smtClean="0"/>
              <a:t>which </a:t>
            </a:r>
            <a:r>
              <a:rPr lang="en-US" sz="1400" dirty="0"/>
              <a:t>tax was required to be deducted at source under any law of a State or Union territory relating to Value Added Tax </a:t>
            </a:r>
            <a:endParaRPr lang="en-US" sz="1400" dirty="0" smtClean="0"/>
          </a:p>
          <a:p>
            <a:pPr algn="just"/>
            <a:r>
              <a:rPr lang="en-US" sz="1400" dirty="0" smtClean="0"/>
              <a:t>and </a:t>
            </a:r>
            <a:r>
              <a:rPr lang="en-US" sz="1400" dirty="0"/>
              <a:t>has also issued an invoice for the same before the appointed day, </a:t>
            </a:r>
            <a:endParaRPr lang="en-US" sz="1400" dirty="0" smtClean="0"/>
          </a:p>
          <a:p>
            <a:pPr algn="just"/>
            <a:r>
              <a:rPr lang="en-US" sz="1400" dirty="0" smtClean="0"/>
              <a:t>no </a:t>
            </a:r>
            <a:r>
              <a:rPr lang="en-US" sz="1400" dirty="0"/>
              <a:t>deduction of tax at source under section 51 shall be made by the </a:t>
            </a:r>
            <a:r>
              <a:rPr lang="en-US" sz="1400" dirty="0" err="1"/>
              <a:t>deductor</a:t>
            </a:r>
            <a:r>
              <a:rPr lang="en-US" sz="1400" dirty="0"/>
              <a:t> under the said section </a:t>
            </a:r>
            <a:endParaRPr lang="en-US" sz="1400" dirty="0" smtClean="0"/>
          </a:p>
          <a:p>
            <a:pPr algn="just"/>
            <a:r>
              <a:rPr lang="en-US" sz="1400" dirty="0" smtClean="0"/>
              <a:t>where </a:t>
            </a:r>
            <a:r>
              <a:rPr lang="en-US" sz="1400" dirty="0"/>
              <a:t>payment to the said supplier is made on or after the appointed day.</a:t>
            </a:r>
            <a:endParaRPr lang="en-US" sz="1800" dirty="0"/>
          </a:p>
        </p:txBody>
      </p:sp>
      <p:sp>
        <p:nvSpPr>
          <p:cNvPr id="4" name="Content Placeholder 1"/>
          <p:cNvSpPr txBox="1">
            <a:spLocks/>
          </p:cNvSpPr>
          <p:nvPr/>
        </p:nvSpPr>
        <p:spPr>
          <a:xfrm>
            <a:off x="1009227" y="4800600"/>
            <a:ext cx="7408333" cy="1820333"/>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lgn="just"/>
            <a:r>
              <a:rPr lang="en-US" sz="1800" dirty="0"/>
              <a:t>Explanation.––For the purposes of this Chapter, the expressions “capital goods”, “Central Value Added Tax (CENVAT) credit”, “first stage dealer”, “second stage dealer”, or “manufacture” shall have the same meaning as respectively assigned to them in the Central Excise Act, 1944 or the rules made thereunder.</a:t>
            </a:r>
          </a:p>
        </p:txBody>
      </p:sp>
    </p:spTree>
    <p:extLst>
      <p:ext uri="{BB962C8B-B14F-4D97-AF65-F5344CB8AC3E}">
        <p14:creationId xmlns:p14="http://schemas.microsoft.com/office/powerpoint/2010/main" val="1637933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TRANSITIONAL PROVISIONS (RULES)</a:t>
            </a:r>
            <a:endParaRPr lang="en-US" sz="1800" dirty="0"/>
          </a:p>
        </p:txBody>
      </p:sp>
      <p:sp>
        <p:nvSpPr>
          <p:cNvPr id="2" name="Content Placeholder 1"/>
          <p:cNvSpPr>
            <a:spLocks noGrp="1"/>
          </p:cNvSpPr>
          <p:nvPr>
            <p:ph idx="1"/>
          </p:nvPr>
        </p:nvSpPr>
        <p:spPr>
          <a:xfrm>
            <a:off x="872067" y="2675467"/>
            <a:ext cx="7408333" cy="3801533"/>
          </a:xfrm>
        </p:spPr>
        <p:txBody>
          <a:bodyPr>
            <a:normAutofit lnSpcReduction="10000"/>
          </a:bodyPr>
          <a:lstStyle/>
          <a:p>
            <a:pPr algn="just"/>
            <a:r>
              <a:rPr lang="en-US" sz="1400" dirty="0" smtClean="0"/>
              <a:t>Every person in section 140 who wants to C/f CENVAT Credit + 142(11)(c)  + 141 + 142(12)</a:t>
            </a:r>
          </a:p>
          <a:p>
            <a:pPr algn="just"/>
            <a:r>
              <a:rPr lang="en-US" sz="1400" dirty="0" smtClean="0"/>
              <a:t>Submit declaration in FORM GST TRAN-01 and amount credit in ELECTRONIC CREDIT LEDGER in Form GST PMT – 2 </a:t>
            </a:r>
          </a:p>
          <a:p>
            <a:pPr algn="just"/>
            <a:r>
              <a:rPr lang="en-US" sz="1400" dirty="0" smtClean="0"/>
              <a:t>Within 90 days (+90)</a:t>
            </a:r>
          </a:p>
          <a:p>
            <a:pPr marL="0" indent="0" algn="just">
              <a:buNone/>
            </a:pPr>
            <a:endParaRPr lang="en-US" sz="1400" dirty="0" smtClean="0"/>
          </a:p>
          <a:p>
            <a:pPr algn="just"/>
            <a:r>
              <a:rPr lang="en-US" sz="1400" dirty="0" smtClean="0"/>
              <a:t>For 140(3) unregistered person not holding document of tax paid Credit = 60%  of CGST &gt; 9% (or equal) or Credit = 40% of CGST in other case</a:t>
            </a:r>
          </a:p>
          <a:p>
            <a:pPr algn="just"/>
            <a:r>
              <a:rPr lang="en-US" sz="1400" dirty="0" smtClean="0"/>
              <a:t>Credit = 30% or 20% in case of IGST</a:t>
            </a:r>
          </a:p>
          <a:p>
            <a:pPr algn="just"/>
            <a:r>
              <a:rPr lang="en-US" sz="1400" dirty="0" smtClean="0"/>
              <a:t>Scheme available only for six months</a:t>
            </a:r>
          </a:p>
          <a:p>
            <a:pPr marL="0" indent="0" algn="just">
              <a:buNone/>
            </a:pPr>
            <a:r>
              <a:rPr lang="en-US" sz="1400" dirty="0" smtClean="0"/>
              <a:t>Condition</a:t>
            </a:r>
          </a:p>
          <a:p>
            <a:pPr algn="just"/>
            <a:r>
              <a:rPr lang="en-US" sz="1400" dirty="0" smtClean="0"/>
              <a:t>Documents should be available</a:t>
            </a:r>
          </a:p>
          <a:p>
            <a:pPr algn="just"/>
            <a:r>
              <a:rPr lang="en-US" sz="1400" dirty="0"/>
              <a:t>such goods were not unconditionally exempt from the whole of the duty of excise </a:t>
            </a:r>
            <a:endParaRPr lang="en-US" sz="1400" dirty="0" smtClean="0"/>
          </a:p>
          <a:p>
            <a:pPr algn="just"/>
            <a:r>
              <a:rPr lang="en-US" sz="1400" dirty="0" smtClean="0"/>
              <a:t>Submit detail of stock in Form GST TRAN 2</a:t>
            </a:r>
          </a:p>
          <a:p>
            <a:pPr algn="just"/>
            <a:r>
              <a:rPr lang="en-US" sz="1400" dirty="0" smtClean="0"/>
              <a:t>Credit shown in Electronic cash ledger Form GST PMT 2</a:t>
            </a:r>
          </a:p>
          <a:p>
            <a:pPr algn="just"/>
            <a:r>
              <a:rPr lang="en-US" sz="1400" dirty="0" smtClean="0"/>
              <a:t>Easily identified</a:t>
            </a:r>
          </a:p>
          <a:p>
            <a:pPr algn="just"/>
            <a:endParaRPr lang="en-US" sz="1400" dirty="0" smtClean="0"/>
          </a:p>
          <a:p>
            <a:pPr algn="just"/>
            <a:endParaRPr lang="en-US" sz="1400" dirty="0" smtClean="0"/>
          </a:p>
          <a:p>
            <a:pPr marL="0" indent="0" algn="just">
              <a:buNone/>
            </a:pPr>
            <a:endParaRPr lang="en-US" sz="1400" dirty="0"/>
          </a:p>
          <a:p>
            <a:pPr marL="0" indent="0" algn="just">
              <a:buNone/>
            </a:pPr>
            <a:endParaRPr lang="en-US" sz="1400" dirty="0" smtClean="0"/>
          </a:p>
          <a:p>
            <a:pPr algn="just"/>
            <a:endParaRPr lang="en-US" sz="1400" dirty="0" smtClean="0"/>
          </a:p>
        </p:txBody>
      </p:sp>
    </p:spTree>
    <p:extLst>
      <p:ext uri="{BB962C8B-B14F-4D97-AF65-F5344CB8AC3E}">
        <p14:creationId xmlns:p14="http://schemas.microsoft.com/office/powerpoint/2010/main" val="2003161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TRANSITIONAL PROVISIONS (SGST RULES)</a:t>
            </a:r>
            <a:endParaRPr lang="en-US" sz="1800" dirty="0"/>
          </a:p>
        </p:txBody>
      </p:sp>
      <p:sp>
        <p:nvSpPr>
          <p:cNvPr id="2" name="Content Placeholder 1"/>
          <p:cNvSpPr>
            <a:spLocks noGrp="1"/>
          </p:cNvSpPr>
          <p:nvPr>
            <p:ph idx="1"/>
          </p:nvPr>
        </p:nvSpPr>
        <p:spPr>
          <a:xfrm>
            <a:off x="872067" y="2675467"/>
            <a:ext cx="7408333" cy="3801533"/>
          </a:xfrm>
        </p:spPr>
        <p:txBody>
          <a:bodyPr>
            <a:normAutofit fontScale="92500" lnSpcReduction="20000"/>
          </a:bodyPr>
          <a:lstStyle/>
          <a:p>
            <a:pPr algn="just"/>
            <a:r>
              <a:rPr lang="en-US" sz="1400" dirty="0"/>
              <a:t>A registered person, holding stock of goods which have suffered tax at the first point of their sale in the State </a:t>
            </a:r>
            <a:endParaRPr lang="en-US" sz="1400" dirty="0" smtClean="0"/>
          </a:p>
          <a:p>
            <a:pPr algn="just"/>
            <a:r>
              <a:rPr lang="en-US" sz="1400" dirty="0" smtClean="0"/>
              <a:t>and </a:t>
            </a:r>
            <a:r>
              <a:rPr lang="en-US" sz="1400" dirty="0"/>
              <a:t>the subsequent sales of which are not subject to tax in the State </a:t>
            </a:r>
            <a:endParaRPr lang="en-US" sz="1400" dirty="0" smtClean="0"/>
          </a:p>
          <a:p>
            <a:pPr algn="just"/>
            <a:r>
              <a:rPr lang="en-US" sz="1400" dirty="0" smtClean="0"/>
              <a:t>availing </a:t>
            </a:r>
            <a:r>
              <a:rPr lang="en-US" sz="1400" dirty="0"/>
              <a:t>credit in accordance with the proviso to sub-section (3) of section 140 shall be allowed to avail input tax credit on goods held in stock on the appointed day in respect of which he is not in possession of any document evidencing payment of value added tax. </a:t>
            </a:r>
          </a:p>
          <a:p>
            <a:pPr algn="just"/>
            <a:endParaRPr lang="en-US" sz="1400" dirty="0" smtClean="0"/>
          </a:p>
          <a:p>
            <a:pPr algn="just"/>
            <a:r>
              <a:rPr lang="en-US" sz="1400" dirty="0"/>
              <a:t>For 140(3) unregistered person not holding document of tax paid Credit = 60%  of </a:t>
            </a:r>
            <a:r>
              <a:rPr lang="en-US" sz="1400" dirty="0" smtClean="0"/>
              <a:t>SGST </a:t>
            </a:r>
            <a:r>
              <a:rPr lang="en-US" sz="1400" dirty="0"/>
              <a:t>&gt; 9% (or equal) or Credit = 40% of </a:t>
            </a:r>
            <a:r>
              <a:rPr lang="en-US" sz="1400" dirty="0" smtClean="0"/>
              <a:t>SGST </a:t>
            </a:r>
            <a:r>
              <a:rPr lang="en-US" sz="1400" dirty="0"/>
              <a:t>in other case</a:t>
            </a:r>
          </a:p>
          <a:p>
            <a:pPr algn="just"/>
            <a:r>
              <a:rPr lang="en-US" sz="1400" dirty="0"/>
              <a:t>Credit = 30% or 20% in case of IGST</a:t>
            </a:r>
          </a:p>
          <a:p>
            <a:pPr algn="just"/>
            <a:r>
              <a:rPr lang="en-US" sz="1400" dirty="0"/>
              <a:t>Scheme available only for six </a:t>
            </a:r>
            <a:r>
              <a:rPr lang="en-US" sz="1400" dirty="0" smtClean="0"/>
              <a:t>months</a:t>
            </a:r>
            <a:endParaRPr lang="en-US" sz="1400" dirty="0"/>
          </a:p>
          <a:p>
            <a:pPr algn="just"/>
            <a:endParaRPr lang="en-US" sz="1400" dirty="0" smtClean="0"/>
          </a:p>
          <a:p>
            <a:pPr marL="0" indent="0" algn="just">
              <a:buNone/>
            </a:pPr>
            <a:r>
              <a:rPr lang="en-US" sz="1400" dirty="0"/>
              <a:t>Condition</a:t>
            </a:r>
          </a:p>
          <a:p>
            <a:pPr algn="just"/>
            <a:r>
              <a:rPr lang="en-US" sz="1400" dirty="0"/>
              <a:t>Documents should be available</a:t>
            </a:r>
          </a:p>
          <a:p>
            <a:pPr algn="just"/>
            <a:r>
              <a:rPr lang="en-US" sz="1400" dirty="0"/>
              <a:t>such goods were not unconditionally exempt from the whole of the duty of excise </a:t>
            </a:r>
          </a:p>
          <a:p>
            <a:pPr algn="just"/>
            <a:r>
              <a:rPr lang="en-US" sz="1400" dirty="0"/>
              <a:t>Submit detail of stock in Form GST TRAN 2</a:t>
            </a:r>
          </a:p>
          <a:p>
            <a:pPr algn="just"/>
            <a:r>
              <a:rPr lang="en-US" sz="1400" dirty="0"/>
              <a:t>Credit shown in Electronic cash ledger Form GST PMT 2</a:t>
            </a:r>
          </a:p>
          <a:p>
            <a:pPr algn="just"/>
            <a:r>
              <a:rPr lang="en-US" sz="1400" dirty="0"/>
              <a:t>Easily identified</a:t>
            </a:r>
          </a:p>
          <a:p>
            <a:pPr algn="just"/>
            <a:endParaRPr lang="en-US" sz="1400" dirty="0" smtClean="0"/>
          </a:p>
          <a:p>
            <a:pPr marL="0" indent="0" algn="just">
              <a:buNone/>
            </a:pPr>
            <a:endParaRPr lang="en-US" sz="1400" dirty="0"/>
          </a:p>
          <a:p>
            <a:pPr marL="0" indent="0" algn="just">
              <a:buNone/>
            </a:pPr>
            <a:endParaRPr lang="en-US" sz="1400" dirty="0" smtClean="0"/>
          </a:p>
          <a:p>
            <a:pPr algn="just"/>
            <a:endParaRPr lang="en-US" sz="1400" dirty="0" smtClean="0"/>
          </a:p>
        </p:txBody>
      </p:sp>
    </p:spTree>
    <p:extLst>
      <p:ext uri="{BB962C8B-B14F-4D97-AF65-F5344CB8AC3E}">
        <p14:creationId xmlns:p14="http://schemas.microsoft.com/office/powerpoint/2010/main" val="2099559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r>
              <a:rPr lang="en-US" sz="1800" dirty="0" smtClean="0"/>
              <a:t>Form TRAN 1 Requirement</a:t>
            </a:r>
            <a:endParaRPr lang="en-US" sz="1800" dirty="0"/>
          </a:p>
        </p:txBody>
      </p:sp>
      <p:sp>
        <p:nvSpPr>
          <p:cNvPr id="2" name="Content Placeholder 1"/>
          <p:cNvSpPr>
            <a:spLocks noGrp="1"/>
          </p:cNvSpPr>
          <p:nvPr>
            <p:ph idx="1"/>
          </p:nvPr>
        </p:nvSpPr>
        <p:spPr>
          <a:xfrm>
            <a:off x="872067" y="2675467"/>
            <a:ext cx="7408333" cy="3801533"/>
          </a:xfrm>
        </p:spPr>
        <p:txBody>
          <a:bodyPr>
            <a:normAutofit/>
          </a:bodyPr>
          <a:lstStyle/>
          <a:p>
            <a:pPr algn="just"/>
            <a:r>
              <a:rPr lang="en-US" sz="1400" dirty="0" smtClean="0"/>
              <a:t>If we have credit in return in existing law </a:t>
            </a:r>
          </a:p>
          <a:p>
            <a:pPr algn="just"/>
            <a:r>
              <a:rPr lang="en-US" sz="1400" dirty="0" smtClean="0"/>
              <a:t>regarding sale/import/export etc. </a:t>
            </a:r>
          </a:p>
          <a:p>
            <a:pPr algn="just"/>
            <a:r>
              <a:rPr lang="en-US" sz="1400" dirty="0" smtClean="0"/>
              <a:t>in relation to which FORM C/H/F/I requires </a:t>
            </a:r>
          </a:p>
          <a:p>
            <a:pPr algn="just"/>
            <a:r>
              <a:rPr lang="en-US" sz="1400" dirty="0" smtClean="0"/>
              <a:t>then we have to collect such form for claim such credit in GST</a:t>
            </a:r>
          </a:p>
          <a:p>
            <a:pPr algn="just"/>
            <a:r>
              <a:rPr lang="en-US" sz="1400" dirty="0" smtClean="0"/>
              <a:t>From period of 1 April’ 2015 to  30</a:t>
            </a:r>
            <a:r>
              <a:rPr lang="en-US" sz="1400" baseline="30000" dirty="0" smtClean="0"/>
              <a:t>th</a:t>
            </a:r>
            <a:r>
              <a:rPr lang="en-US" sz="1400" dirty="0" smtClean="0"/>
              <a:t> June 2017</a:t>
            </a:r>
          </a:p>
          <a:p>
            <a:pPr algn="just"/>
            <a:endParaRPr lang="en-US" sz="1400" dirty="0"/>
          </a:p>
          <a:p>
            <a:pPr algn="just"/>
            <a:r>
              <a:rPr lang="en-US" sz="1400" dirty="0" smtClean="0"/>
              <a:t>If we have not received form C/F/H/I then  liability for differential tax will be reduce from ITC and reversal of credit which was earlier done is added back in ITC</a:t>
            </a:r>
          </a:p>
          <a:p>
            <a:pPr algn="just"/>
            <a:endParaRPr lang="en-US" sz="1400" dirty="0"/>
          </a:p>
          <a:p>
            <a:pPr algn="just"/>
            <a:r>
              <a:rPr lang="en-US" sz="1400" dirty="0" smtClean="0"/>
              <a:t>In case of un availed CENVAT Credit in relation capital goods we need Invoice containing registration number of supplier, receipt in existing law, value, duty etc.</a:t>
            </a:r>
          </a:p>
          <a:p>
            <a:pPr algn="just"/>
            <a:endParaRPr lang="en-US" sz="1400" dirty="0"/>
          </a:p>
          <a:p>
            <a:pPr algn="just"/>
            <a:r>
              <a:rPr lang="en-US" sz="1400" dirty="0" smtClean="0"/>
              <a:t>For credit in case of documents in relation to duty  available or not then require a) Description b) unit c) </a:t>
            </a:r>
            <a:r>
              <a:rPr lang="en-US" sz="1400" dirty="0" err="1" smtClean="0"/>
              <a:t>Qty</a:t>
            </a:r>
            <a:r>
              <a:rPr lang="en-US" sz="1400" dirty="0" smtClean="0"/>
              <a:t> d) </a:t>
            </a:r>
            <a:r>
              <a:rPr lang="en-US" sz="1400" smtClean="0"/>
              <a:t>Value </a:t>
            </a:r>
            <a:endParaRPr lang="en-US" sz="1400" dirty="0" smtClean="0"/>
          </a:p>
          <a:p>
            <a:pPr algn="just"/>
            <a:endParaRPr lang="en-US" sz="1400" dirty="0" smtClean="0"/>
          </a:p>
          <a:p>
            <a:pPr marL="0" indent="0" algn="just">
              <a:buNone/>
            </a:pPr>
            <a:endParaRPr lang="en-US" sz="1400" dirty="0"/>
          </a:p>
          <a:p>
            <a:pPr marL="0" indent="0" algn="just">
              <a:buNone/>
            </a:pPr>
            <a:endParaRPr lang="en-US" sz="1400" dirty="0" smtClean="0"/>
          </a:p>
          <a:p>
            <a:pPr algn="just"/>
            <a:endParaRPr lang="en-US" sz="1400" dirty="0" smtClean="0"/>
          </a:p>
        </p:txBody>
      </p:sp>
    </p:spTree>
    <p:extLst>
      <p:ext uri="{BB962C8B-B14F-4D97-AF65-F5344CB8AC3E}">
        <p14:creationId xmlns:p14="http://schemas.microsoft.com/office/powerpoint/2010/main" val="34680900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1800" dirty="0" smtClean="0"/>
              <a:t/>
            </a:r>
            <a:br>
              <a:rPr lang="en-US" sz="1800" dirty="0" smtClean="0"/>
            </a:br>
            <a:endParaRPr lang="en-US" sz="1800" dirty="0"/>
          </a:p>
        </p:txBody>
      </p:sp>
      <p:sp>
        <p:nvSpPr>
          <p:cNvPr id="2" name="Content Placeholder 1"/>
          <p:cNvSpPr>
            <a:spLocks noGrp="1"/>
          </p:cNvSpPr>
          <p:nvPr>
            <p:ph idx="1"/>
          </p:nvPr>
        </p:nvSpPr>
        <p:spPr>
          <a:xfrm>
            <a:off x="872067" y="2675467"/>
            <a:ext cx="7408333" cy="3801533"/>
          </a:xfrm>
        </p:spPr>
        <p:txBody>
          <a:bodyPr>
            <a:normAutofit/>
          </a:bodyPr>
          <a:lstStyle/>
          <a:p>
            <a:pPr marL="0" indent="0" algn="ctr">
              <a:buNone/>
            </a:pPr>
            <a:r>
              <a:rPr lang="en-US" sz="5400" dirty="0" smtClean="0"/>
              <a:t>THANKS</a:t>
            </a:r>
          </a:p>
          <a:p>
            <a:pPr marL="0" indent="0" algn="ctr">
              <a:buNone/>
            </a:pPr>
            <a:r>
              <a:rPr lang="en-US" sz="5400" dirty="0" smtClean="0"/>
              <a:t>CA PRADEEP SHARMA</a:t>
            </a:r>
          </a:p>
          <a:p>
            <a:pPr marL="0" indent="0" algn="ctr">
              <a:buNone/>
            </a:pPr>
            <a:r>
              <a:rPr lang="en-US" sz="5400" dirty="0" smtClean="0"/>
              <a:t>9891483597</a:t>
            </a:r>
            <a:endParaRPr lang="en-US" sz="5400" dirty="0" smtClean="0"/>
          </a:p>
          <a:p>
            <a:pPr marL="0" indent="0" algn="just">
              <a:buNone/>
            </a:pPr>
            <a:endParaRPr lang="en-US" sz="1400" dirty="0"/>
          </a:p>
          <a:p>
            <a:pPr marL="0" indent="0" algn="just">
              <a:buNone/>
            </a:pPr>
            <a:endParaRPr lang="en-US" sz="1400" dirty="0" smtClean="0"/>
          </a:p>
          <a:p>
            <a:pPr algn="just"/>
            <a:endParaRPr lang="en-US" sz="1400" dirty="0" smtClean="0"/>
          </a:p>
        </p:txBody>
      </p:sp>
    </p:spTree>
    <p:extLst>
      <p:ext uri="{BB962C8B-B14F-4D97-AF65-F5344CB8AC3E}">
        <p14:creationId xmlns:p14="http://schemas.microsoft.com/office/powerpoint/2010/main" val="2758670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Applicable to registered person except composite dealer</a:t>
            </a:r>
          </a:p>
          <a:p>
            <a:r>
              <a:rPr lang="en-US" dirty="0" smtClean="0"/>
              <a:t>C/f un availed credit of capital goods in GST which is not c/f in return</a:t>
            </a:r>
          </a:p>
          <a:p>
            <a:pPr marL="0" indent="0">
              <a:buNone/>
            </a:pPr>
            <a:endParaRPr lang="en-US" dirty="0"/>
          </a:p>
          <a:p>
            <a:pPr marL="0" indent="0">
              <a:buNone/>
            </a:pPr>
            <a:r>
              <a:rPr lang="en-US" dirty="0" smtClean="0"/>
              <a:t>Condition</a:t>
            </a:r>
          </a:p>
          <a:p>
            <a:pPr marL="0" indent="0">
              <a:buNone/>
            </a:pPr>
            <a:r>
              <a:rPr lang="en-US" dirty="0" smtClean="0"/>
              <a:t>Credit available in existing law as well as GST law</a:t>
            </a:r>
          </a:p>
          <a:p>
            <a:pPr marL="0" indent="0">
              <a:buNone/>
            </a:pPr>
            <a:endParaRPr lang="en-US" dirty="0" smtClean="0"/>
          </a:p>
          <a:p>
            <a:endParaRPr lang="en-US" dirty="0" smtClean="0"/>
          </a:p>
        </p:txBody>
      </p:sp>
      <p:sp>
        <p:nvSpPr>
          <p:cNvPr id="3" name="Title 2"/>
          <p:cNvSpPr>
            <a:spLocks noGrp="1"/>
          </p:cNvSpPr>
          <p:nvPr>
            <p:ph type="title"/>
          </p:nvPr>
        </p:nvSpPr>
        <p:spPr/>
        <p:txBody>
          <a:bodyPr>
            <a:normAutofit/>
          </a:bodyPr>
          <a:lstStyle/>
          <a:p>
            <a:r>
              <a:rPr lang="en-US" sz="1800" dirty="0" smtClean="0"/>
              <a:t>Section 140(2) un availed Credit of Capital Goods</a:t>
            </a:r>
            <a:endParaRPr lang="en-US" sz="1800" dirty="0"/>
          </a:p>
        </p:txBody>
      </p:sp>
    </p:spTree>
    <p:extLst>
      <p:ext uri="{BB962C8B-B14F-4D97-AF65-F5344CB8AC3E}">
        <p14:creationId xmlns:p14="http://schemas.microsoft.com/office/powerpoint/2010/main" val="321467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1800" dirty="0" smtClean="0"/>
              <a:t>Applicable to </a:t>
            </a:r>
          </a:p>
          <a:p>
            <a:r>
              <a:rPr lang="en-US" sz="1800" dirty="0" smtClean="0"/>
              <a:t>Unregistered persons in existing law (any law)</a:t>
            </a:r>
          </a:p>
          <a:p>
            <a:r>
              <a:rPr lang="en-US" sz="1800" dirty="0" smtClean="0"/>
              <a:t>Was engaged in manufacture of exempted goods, services</a:t>
            </a:r>
          </a:p>
          <a:p>
            <a:r>
              <a:rPr lang="en-US" sz="1800" dirty="0" smtClean="0"/>
              <a:t>Was providing work contract availing benefit of NN 26/2012</a:t>
            </a:r>
          </a:p>
          <a:p>
            <a:r>
              <a:rPr lang="en-US" sz="1800" dirty="0" smtClean="0"/>
              <a:t>First stage </a:t>
            </a:r>
            <a:r>
              <a:rPr lang="en-US" sz="1800" dirty="0"/>
              <a:t>d</a:t>
            </a:r>
            <a:r>
              <a:rPr lang="en-US" sz="1800" dirty="0" smtClean="0"/>
              <a:t>ealer</a:t>
            </a:r>
          </a:p>
          <a:p>
            <a:r>
              <a:rPr lang="en-US" sz="1800" dirty="0" smtClean="0"/>
              <a:t>Second stage dealer</a:t>
            </a:r>
          </a:p>
          <a:p>
            <a:r>
              <a:rPr lang="en-US" sz="1800" dirty="0" smtClean="0"/>
              <a:t>Registered Importer</a:t>
            </a:r>
          </a:p>
          <a:p>
            <a:r>
              <a:rPr lang="en-US" sz="1800" dirty="0" smtClean="0"/>
              <a:t>Deport of a manufacturer.</a:t>
            </a:r>
          </a:p>
          <a:p>
            <a:pPr marL="0" indent="0">
              <a:buNone/>
            </a:pPr>
            <a:endParaRPr lang="en-US" dirty="0"/>
          </a:p>
        </p:txBody>
      </p:sp>
      <p:sp>
        <p:nvSpPr>
          <p:cNvPr id="3" name="Title 2"/>
          <p:cNvSpPr>
            <a:spLocks noGrp="1"/>
          </p:cNvSpPr>
          <p:nvPr>
            <p:ph type="title"/>
          </p:nvPr>
        </p:nvSpPr>
        <p:spPr/>
        <p:txBody>
          <a:bodyPr/>
          <a:lstStyle/>
          <a:p>
            <a:r>
              <a:rPr lang="en-US" sz="1800" dirty="0" smtClean="0"/>
              <a:t>Section 140(3)  CENVAT  Credit in Certain Cases</a:t>
            </a:r>
            <a:endParaRPr lang="en-US" sz="1800" dirty="0"/>
          </a:p>
        </p:txBody>
      </p:sp>
    </p:spTree>
    <p:extLst>
      <p:ext uri="{BB962C8B-B14F-4D97-AF65-F5344CB8AC3E}">
        <p14:creationId xmlns:p14="http://schemas.microsoft.com/office/powerpoint/2010/main" val="2727380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smtClean="0"/>
              <a:t>Take credit </a:t>
            </a:r>
            <a:r>
              <a:rPr lang="en-US" sz="2000" dirty="0"/>
              <a:t>of eligible duties </a:t>
            </a:r>
            <a:r>
              <a:rPr lang="en-US" sz="2000" dirty="0" smtClean="0"/>
              <a:t>of inputs/ in SFG/ in FG </a:t>
            </a:r>
            <a:r>
              <a:rPr lang="en-US" sz="2000" dirty="0"/>
              <a:t>held in stock </a:t>
            </a:r>
            <a:r>
              <a:rPr lang="en-US" sz="2000" dirty="0" smtClean="0"/>
              <a:t>on the appointed day</a:t>
            </a:r>
          </a:p>
          <a:p>
            <a:pPr marL="0" indent="0">
              <a:buNone/>
            </a:pPr>
            <a:endParaRPr lang="en-US" sz="2000" dirty="0" smtClean="0"/>
          </a:p>
          <a:p>
            <a:pPr marL="0" indent="0">
              <a:buNone/>
            </a:pPr>
            <a:r>
              <a:rPr lang="en-US" sz="2000" dirty="0" smtClean="0"/>
              <a:t>CONDITIONS</a:t>
            </a:r>
          </a:p>
          <a:p>
            <a:r>
              <a:rPr lang="en-US" sz="2000" dirty="0"/>
              <a:t>intended to be used for making </a:t>
            </a:r>
            <a:r>
              <a:rPr lang="en-US" sz="2000" dirty="0" smtClean="0"/>
              <a:t>taxable supplies </a:t>
            </a:r>
            <a:r>
              <a:rPr lang="en-US" sz="2000" dirty="0"/>
              <a:t>under this </a:t>
            </a:r>
            <a:r>
              <a:rPr lang="en-US" sz="2000" dirty="0" smtClean="0"/>
              <a:t>Act</a:t>
            </a:r>
          </a:p>
          <a:p>
            <a:r>
              <a:rPr lang="en-US" sz="2000" dirty="0" smtClean="0"/>
              <a:t>Eligibility under this act</a:t>
            </a:r>
          </a:p>
          <a:p>
            <a:r>
              <a:rPr lang="en-US" sz="2000" dirty="0" smtClean="0"/>
              <a:t>Possession of Invoice/other documents &lt; 12 months</a:t>
            </a:r>
          </a:p>
          <a:p>
            <a:r>
              <a:rPr lang="en-US" sz="2000" dirty="0" smtClean="0"/>
              <a:t>Service provider not eligible to abatement in this Act</a:t>
            </a:r>
          </a:p>
          <a:p>
            <a:endParaRPr lang="en-US" dirty="0" smtClean="0"/>
          </a:p>
          <a:p>
            <a:endParaRPr lang="en-US" dirty="0"/>
          </a:p>
        </p:txBody>
      </p:sp>
      <p:sp>
        <p:nvSpPr>
          <p:cNvPr id="3" name="Title 2"/>
          <p:cNvSpPr>
            <a:spLocks noGrp="1"/>
          </p:cNvSpPr>
          <p:nvPr>
            <p:ph type="title"/>
          </p:nvPr>
        </p:nvSpPr>
        <p:spPr/>
        <p:txBody>
          <a:bodyPr>
            <a:normAutofit/>
          </a:bodyPr>
          <a:lstStyle/>
          <a:p>
            <a:r>
              <a:rPr lang="en-US" sz="1800" dirty="0" smtClean="0"/>
              <a:t>Section 140(3) </a:t>
            </a:r>
            <a:r>
              <a:rPr lang="en-US" sz="1800" dirty="0" err="1" smtClean="0"/>
              <a:t>Cont</a:t>
            </a:r>
            <a:r>
              <a:rPr lang="en-US" sz="1800" dirty="0" smtClean="0"/>
              <a:t>….</a:t>
            </a:r>
            <a:endParaRPr lang="en-US" sz="1800" dirty="0"/>
          </a:p>
        </p:txBody>
      </p:sp>
    </p:spTree>
    <p:extLst>
      <p:ext uri="{BB962C8B-B14F-4D97-AF65-F5344CB8AC3E}">
        <p14:creationId xmlns:p14="http://schemas.microsoft.com/office/powerpoint/2010/main" val="1180288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smtClean="0"/>
              <a:t>Proviso (Mainly for Traders)</a:t>
            </a:r>
          </a:p>
          <a:p>
            <a:r>
              <a:rPr lang="en-US" sz="1800" dirty="0" smtClean="0"/>
              <a:t>Except manufacturer or supplier of service</a:t>
            </a:r>
          </a:p>
          <a:p>
            <a:r>
              <a:rPr lang="en-US" sz="1800" dirty="0" smtClean="0"/>
              <a:t>A registered person </a:t>
            </a:r>
            <a:r>
              <a:rPr lang="en-US" sz="1800" dirty="0"/>
              <a:t>is not in possession of an invoice or any other </a:t>
            </a:r>
            <a:r>
              <a:rPr lang="en-US" sz="1800" dirty="0" smtClean="0"/>
              <a:t>documents </a:t>
            </a:r>
            <a:r>
              <a:rPr lang="en-US" sz="1800" dirty="0"/>
              <a:t>evidencing payment </a:t>
            </a:r>
            <a:r>
              <a:rPr lang="en-US" sz="1800" dirty="0" smtClean="0"/>
              <a:t>of duty </a:t>
            </a:r>
            <a:r>
              <a:rPr lang="en-US" sz="1800" dirty="0"/>
              <a:t>in respect of inputs</a:t>
            </a:r>
            <a:endParaRPr lang="en-US" sz="1800" dirty="0" smtClean="0"/>
          </a:p>
          <a:p>
            <a:r>
              <a:rPr lang="en-US" sz="1800" dirty="0"/>
              <a:t>then, such registered person shall, subject to such </a:t>
            </a:r>
            <a:r>
              <a:rPr lang="en-US" sz="1800" dirty="0" smtClean="0"/>
              <a:t>conditions, limitations </a:t>
            </a:r>
            <a:r>
              <a:rPr lang="en-US" sz="1800" dirty="0"/>
              <a:t>and safeguards as may be </a:t>
            </a:r>
            <a:r>
              <a:rPr lang="en-US" sz="1800" dirty="0" smtClean="0"/>
              <a:t>prescribed</a:t>
            </a:r>
          </a:p>
          <a:p>
            <a:r>
              <a:rPr lang="en-US" sz="1800" dirty="0"/>
              <a:t>a</a:t>
            </a:r>
            <a:r>
              <a:rPr lang="en-US" sz="1800" dirty="0" smtClean="0"/>
              <a:t>llowed to take credit</a:t>
            </a:r>
          </a:p>
          <a:p>
            <a:endParaRPr lang="en-US" dirty="0"/>
          </a:p>
        </p:txBody>
      </p:sp>
      <p:sp>
        <p:nvSpPr>
          <p:cNvPr id="3" name="Title 2"/>
          <p:cNvSpPr>
            <a:spLocks noGrp="1"/>
          </p:cNvSpPr>
          <p:nvPr>
            <p:ph type="title"/>
          </p:nvPr>
        </p:nvSpPr>
        <p:spPr/>
        <p:txBody>
          <a:bodyPr>
            <a:normAutofit/>
          </a:bodyPr>
          <a:lstStyle/>
          <a:p>
            <a:r>
              <a:rPr lang="en-US" sz="2000" dirty="0" smtClean="0"/>
              <a:t>Section 140 (3) </a:t>
            </a:r>
            <a:r>
              <a:rPr lang="en-US" sz="2000" dirty="0" err="1" smtClean="0"/>
              <a:t>Cont</a:t>
            </a:r>
            <a:r>
              <a:rPr lang="en-US" sz="2000" dirty="0" smtClean="0"/>
              <a:t>….</a:t>
            </a:r>
            <a:endParaRPr lang="en-US" sz="2000" dirty="0"/>
          </a:p>
        </p:txBody>
      </p:sp>
    </p:spTree>
    <p:extLst>
      <p:ext uri="{BB962C8B-B14F-4D97-AF65-F5344CB8AC3E}">
        <p14:creationId xmlns:p14="http://schemas.microsoft.com/office/powerpoint/2010/main" val="153087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smtClean="0"/>
              <a:t>A registered person who was providing taxable as well as exempted services/goods</a:t>
            </a:r>
          </a:p>
          <a:p>
            <a:r>
              <a:rPr lang="en-US" sz="1800" dirty="0" smtClean="0"/>
              <a:t>And liable for tax under this act</a:t>
            </a:r>
          </a:p>
          <a:p>
            <a:r>
              <a:rPr lang="en-US" sz="1800" dirty="0" smtClean="0"/>
              <a:t>Take credit of </a:t>
            </a:r>
          </a:p>
          <a:p>
            <a:r>
              <a:rPr lang="en-US" sz="1800" dirty="0" smtClean="0"/>
              <a:t>CENVAT Credit as per return + </a:t>
            </a:r>
            <a:r>
              <a:rPr lang="en-US" sz="1800" dirty="0"/>
              <a:t>Take credit of eligible duties of inputs/ in SFG/ in FG held in stock on the appointed </a:t>
            </a:r>
            <a:r>
              <a:rPr lang="en-US" sz="1800" dirty="0" smtClean="0"/>
              <a:t>day as per section 140(3)</a:t>
            </a:r>
            <a:endParaRPr lang="en-US" sz="1800" dirty="0"/>
          </a:p>
          <a:p>
            <a:endParaRPr lang="en-US" sz="1800" dirty="0" smtClean="0"/>
          </a:p>
          <a:p>
            <a:endParaRPr lang="en-US" sz="1800" dirty="0" smtClean="0"/>
          </a:p>
          <a:p>
            <a:endParaRPr lang="en-US" dirty="0"/>
          </a:p>
        </p:txBody>
      </p:sp>
      <p:sp>
        <p:nvSpPr>
          <p:cNvPr id="3" name="Title 2"/>
          <p:cNvSpPr>
            <a:spLocks noGrp="1"/>
          </p:cNvSpPr>
          <p:nvPr>
            <p:ph type="title"/>
          </p:nvPr>
        </p:nvSpPr>
        <p:spPr/>
        <p:txBody>
          <a:bodyPr>
            <a:normAutofit/>
          </a:bodyPr>
          <a:lstStyle/>
          <a:p>
            <a:r>
              <a:rPr lang="en-US" sz="2000" dirty="0" smtClean="0"/>
              <a:t>Section 140 (</a:t>
            </a:r>
            <a:r>
              <a:rPr lang="en-US" sz="2000" dirty="0"/>
              <a:t>4</a:t>
            </a:r>
            <a:r>
              <a:rPr lang="en-US" sz="2000" dirty="0" smtClean="0"/>
              <a:t>) Taxable and Exempted Goods/Services</a:t>
            </a:r>
            <a:endParaRPr lang="en-US" sz="2000" dirty="0"/>
          </a:p>
        </p:txBody>
      </p:sp>
    </p:spTree>
    <p:extLst>
      <p:ext uri="{BB962C8B-B14F-4D97-AF65-F5344CB8AC3E}">
        <p14:creationId xmlns:p14="http://schemas.microsoft.com/office/powerpoint/2010/main" val="1006563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800" dirty="0" smtClean="0"/>
              <a:t>Registered </a:t>
            </a:r>
            <a:r>
              <a:rPr lang="en-US" sz="1800" dirty="0"/>
              <a:t>person shall be entitled to </a:t>
            </a:r>
            <a:r>
              <a:rPr lang="en-US" sz="1800" dirty="0" smtClean="0"/>
              <a:t>take</a:t>
            </a:r>
          </a:p>
          <a:p>
            <a:r>
              <a:rPr lang="en-US" sz="1800" dirty="0" smtClean="0"/>
              <a:t>Credit </a:t>
            </a:r>
            <a:r>
              <a:rPr lang="en-US" sz="1800" dirty="0"/>
              <a:t>of eligible duties and taxes in respect of inputs or input </a:t>
            </a:r>
            <a:r>
              <a:rPr lang="en-US" sz="1800" dirty="0" smtClean="0"/>
              <a:t>services</a:t>
            </a:r>
          </a:p>
          <a:p>
            <a:r>
              <a:rPr lang="en-US" sz="1800" dirty="0" smtClean="0"/>
              <a:t>Received </a:t>
            </a:r>
            <a:r>
              <a:rPr lang="en-US" sz="1800" dirty="0"/>
              <a:t>on or after the appointed </a:t>
            </a:r>
            <a:r>
              <a:rPr lang="en-US" sz="1800" dirty="0" smtClean="0"/>
              <a:t>day (like advance payment)</a:t>
            </a:r>
          </a:p>
          <a:p>
            <a:r>
              <a:rPr lang="en-US" sz="1800" dirty="0" smtClean="0"/>
              <a:t>But </a:t>
            </a:r>
            <a:r>
              <a:rPr lang="en-US" sz="1800" dirty="0"/>
              <a:t>the duty or tax in respect of which has been paid by the supplier under the existing </a:t>
            </a:r>
            <a:r>
              <a:rPr lang="en-US" sz="1800" dirty="0" smtClean="0"/>
              <a:t>law</a:t>
            </a:r>
          </a:p>
          <a:p>
            <a:pPr marL="0" indent="0">
              <a:buNone/>
            </a:pPr>
            <a:endParaRPr lang="en-US" sz="1800" dirty="0" smtClean="0"/>
          </a:p>
          <a:p>
            <a:pPr marL="0" indent="0">
              <a:buNone/>
            </a:pPr>
            <a:r>
              <a:rPr lang="en-US" sz="1800" dirty="0" smtClean="0"/>
              <a:t>CONDITION</a:t>
            </a:r>
          </a:p>
          <a:p>
            <a:r>
              <a:rPr lang="en-US" sz="1800" dirty="0" smtClean="0"/>
              <a:t>Invoice </a:t>
            </a:r>
            <a:r>
              <a:rPr lang="en-US" sz="1800" dirty="0"/>
              <a:t>or any other duty or tax paying document </a:t>
            </a:r>
            <a:r>
              <a:rPr lang="en-US" sz="1800" dirty="0" smtClean="0"/>
              <a:t>recorded </a:t>
            </a:r>
            <a:r>
              <a:rPr lang="en-US" sz="1800" dirty="0"/>
              <a:t>in the books </a:t>
            </a:r>
            <a:r>
              <a:rPr lang="en-US" sz="1800" dirty="0" smtClean="0"/>
              <a:t>within </a:t>
            </a:r>
            <a:r>
              <a:rPr lang="en-US" sz="1800" dirty="0"/>
              <a:t>a period of </a:t>
            </a:r>
            <a:r>
              <a:rPr lang="en-US" sz="1800" dirty="0" smtClean="0"/>
              <a:t>30 </a:t>
            </a:r>
            <a:r>
              <a:rPr lang="en-US" sz="1800" dirty="0"/>
              <a:t>days from the appointed </a:t>
            </a:r>
            <a:r>
              <a:rPr lang="en-US" sz="1800" dirty="0" smtClean="0"/>
              <a:t>day (+30)</a:t>
            </a:r>
          </a:p>
          <a:p>
            <a:endParaRPr lang="en-US" sz="1800" dirty="0"/>
          </a:p>
        </p:txBody>
      </p:sp>
      <p:sp>
        <p:nvSpPr>
          <p:cNvPr id="3" name="Title 2"/>
          <p:cNvSpPr>
            <a:spLocks noGrp="1"/>
          </p:cNvSpPr>
          <p:nvPr>
            <p:ph type="title"/>
          </p:nvPr>
        </p:nvSpPr>
        <p:spPr/>
        <p:txBody>
          <a:bodyPr>
            <a:normAutofit/>
          </a:bodyPr>
          <a:lstStyle/>
          <a:p>
            <a:r>
              <a:rPr lang="en-US" sz="1800" dirty="0" smtClean="0"/>
              <a:t>Section 140(5) Input/Input Services received on &amp; after appointed day</a:t>
            </a:r>
            <a:endParaRPr lang="en-US" sz="1800" dirty="0"/>
          </a:p>
        </p:txBody>
      </p:sp>
    </p:spTree>
    <p:extLst>
      <p:ext uri="{BB962C8B-B14F-4D97-AF65-F5344CB8AC3E}">
        <p14:creationId xmlns:p14="http://schemas.microsoft.com/office/powerpoint/2010/main" val="3251658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800" dirty="0" smtClean="0"/>
              <a:t>Registered </a:t>
            </a:r>
            <a:r>
              <a:rPr lang="en-US" sz="1800" dirty="0"/>
              <a:t>person </a:t>
            </a:r>
            <a:r>
              <a:rPr lang="en-US" sz="1800" dirty="0" smtClean="0"/>
              <a:t>who was liable to pay tax at fixed rate (composition scheme) or paying fixed amount (like compound levy in excise)</a:t>
            </a:r>
          </a:p>
          <a:p>
            <a:r>
              <a:rPr lang="en-US" sz="1800" dirty="0"/>
              <a:t>Take credit of eligible duties of inputs/ in SFG/ in FG held in stock on the appointed </a:t>
            </a:r>
            <a:r>
              <a:rPr lang="en-US" sz="1800" dirty="0" smtClean="0"/>
              <a:t>day</a:t>
            </a:r>
          </a:p>
          <a:p>
            <a:pPr marL="0" indent="0">
              <a:buNone/>
            </a:pPr>
            <a:endParaRPr lang="en-US" sz="1800" dirty="0"/>
          </a:p>
          <a:p>
            <a:pPr marL="0" indent="0">
              <a:buNone/>
            </a:pPr>
            <a:r>
              <a:rPr lang="en-US" sz="1800" dirty="0" smtClean="0"/>
              <a:t>CONDITION</a:t>
            </a:r>
          </a:p>
          <a:p>
            <a:r>
              <a:rPr lang="en-US" sz="1800" dirty="0"/>
              <a:t>intended to be used for making taxable supplies under this Act</a:t>
            </a:r>
          </a:p>
          <a:p>
            <a:r>
              <a:rPr lang="en-US" sz="1800" dirty="0"/>
              <a:t>Eligibility under this act</a:t>
            </a:r>
          </a:p>
          <a:p>
            <a:r>
              <a:rPr lang="en-US" sz="1800" dirty="0"/>
              <a:t>Possession of Invoice/other documents &lt; 12 months</a:t>
            </a:r>
          </a:p>
          <a:p>
            <a:r>
              <a:rPr lang="en-US" sz="1800" dirty="0" smtClean="0"/>
              <a:t>Not paying tax U/s 10 this Act (Composition Scheme)</a:t>
            </a:r>
            <a:endParaRPr lang="en-US" sz="1800" dirty="0"/>
          </a:p>
          <a:p>
            <a:endParaRPr lang="en-US" sz="1800" dirty="0"/>
          </a:p>
        </p:txBody>
      </p:sp>
      <p:sp>
        <p:nvSpPr>
          <p:cNvPr id="3" name="Title 2"/>
          <p:cNvSpPr>
            <a:spLocks noGrp="1"/>
          </p:cNvSpPr>
          <p:nvPr>
            <p:ph type="title"/>
          </p:nvPr>
        </p:nvSpPr>
        <p:spPr/>
        <p:txBody>
          <a:bodyPr>
            <a:normAutofit/>
          </a:bodyPr>
          <a:lstStyle/>
          <a:p>
            <a:r>
              <a:rPr lang="en-US" sz="1800" dirty="0" smtClean="0"/>
              <a:t>Section 140(6) Input/Input Services received on &amp; after appointed day</a:t>
            </a:r>
            <a:endParaRPr lang="en-US" sz="1800" dirty="0"/>
          </a:p>
        </p:txBody>
      </p:sp>
    </p:spTree>
    <p:extLst>
      <p:ext uri="{BB962C8B-B14F-4D97-AF65-F5344CB8AC3E}">
        <p14:creationId xmlns:p14="http://schemas.microsoft.com/office/powerpoint/2010/main" val="91692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754</TotalTime>
  <Words>2691</Words>
  <Application>Microsoft Office PowerPoint</Application>
  <PresentationFormat>On-screen Show (4:3)</PresentationFormat>
  <Paragraphs>274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Waveform</vt:lpstr>
      <vt:lpstr>TRANSITIONAL PROVISIONS CHAPTER XX</vt:lpstr>
      <vt:lpstr>Section 140 (Input Credit of Existing Law) Section 140(1) C/F Cenvat credit claimed in return</vt:lpstr>
      <vt:lpstr>Section 140(2) un availed Credit of Capital Goods</vt:lpstr>
      <vt:lpstr>Section 140(3)  CENVAT  Credit in Certain Cases</vt:lpstr>
      <vt:lpstr>Section 140(3) Cont….</vt:lpstr>
      <vt:lpstr>Section 140 (3) Cont….</vt:lpstr>
      <vt:lpstr>Section 140 (4) Taxable and Exempted Goods/Services</vt:lpstr>
      <vt:lpstr>Section 140(5) Input/Input Services received on &amp; after appointed day</vt:lpstr>
      <vt:lpstr>Section 140(6) Input/Input Services received on &amp; after appointed day</vt:lpstr>
      <vt:lpstr>Section 140(7) ITC by ISD for service receive prior to appointed day</vt:lpstr>
      <vt:lpstr>Section 140(8) ITC by ISD for service receive prior to appointed day</vt:lpstr>
      <vt:lpstr>Section 140(9) Reclaim of credit of Input Service</vt:lpstr>
      <vt:lpstr>Section 140(10) Meaning of Eligible Duties &amp; Taxes</vt:lpstr>
      <vt:lpstr>SECTION 141 JOB WORKER Section 141(1,2 &amp; 3) Inputs/SFG/FG removed and return after appointed day</vt:lpstr>
      <vt:lpstr>SECTION 142 (OTHERS) Section 142(1)  Duty/tax paid goods return after appointed day</vt:lpstr>
      <vt:lpstr> Section 142(2)  Increase/Decrease in price after appointed day</vt:lpstr>
      <vt:lpstr> Section 142(3,4  &amp; 5 )  Refund in case of exported goods or services</vt:lpstr>
      <vt:lpstr> Section 142(6, 7 &amp; 8)  In case of CENVAT/Output duty or tax/assessment, proceeding under appeal, review or reference etc./Return Revise</vt:lpstr>
      <vt:lpstr> Section 142(9)  Return of existing law (Revised after appointed day)</vt:lpstr>
      <vt:lpstr> Section 142(10 &amp; 11)  Others</vt:lpstr>
      <vt:lpstr> Section 142(12)  Goods sent on approval basis and rejected after appointed day</vt:lpstr>
      <vt:lpstr> Section 142(13)  Goods sent on approval basis and rejected after appointed day</vt:lpstr>
      <vt:lpstr> TRANSITIONAL PROVISIONS (RULES)</vt:lpstr>
      <vt:lpstr> TRANSITIONAL PROVISIONS (SGST RULES)</vt:lpstr>
      <vt:lpstr> Form TRAN 1 Requirement</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 TAX</dc:title>
  <dc:creator>Pradeep Kumar Sharma</dc:creator>
  <cp:lastModifiedBy>Pradeep Kumar Sharma</cp:lastModifiedBy>
  <cp:revision>64</cp:revision>
  <dcterms:created xsi:type="dcterms:W3CDTF">2017-06-26T06:48:23Z</dcterms:created>
  <dcterms:modified xsi:type="dcterms:W3CDTF">2017-06-27T11:32:24Z</dcterms:modified>
</cp:coreProperties>
</file>