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1" r:id="rId2"/>
    <p:sldId id="257" r:id="rId3"/>
    <p:sldId id="288" r:id="rId4"/>
    <p:sldId id="289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A605F1D-86DF-4719-85E1-C83666FAF5C8}" type="datetimeFigureOut">
              <a:rPr lang="en-US" smtClean="0"/>
              <a:pPr/>
              <a:t>26/04/2014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8C3D6AB-874F-4F15-AFF5-6541E13E69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split orient="vert" dir="in"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09800"/>
            <a:ext cx="848354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Managerial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Remuneration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smtClean="0"/>
              <a:t>EFFECTIVE CAPITAL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24400" y="1524000"/>
            <a:ext cx="4419600" cy="731520"/>
          </a:xfrm>
        </p:spPr>
        <p:txBody>
          <a:bodyPr/>
          <a:lstStyle/>
          <a:p>
            <a:r>
              <a:rPr lang="en-US" dirty="0" smtClean="0"/>
              <a:t>LIMIT SHALL NOT EXCEED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(-) or &lt; 5 crore</a:t>
            </a:r>
          </a:p>
          <a:p>
            <a:endParaRPr lang="en-US" sz="2400" dirty="0" smtClean="0"/>
          </a:p>
          <a:p>
            <a:r>
              <a:rPr lang="en-US" sz="2400" dirty="0" smtClean="0"/>
              <a:t>&gt; 5 crore but &lt; 100 crore</a:t>
            </a:r>
          </a:p>
          <a:p>
            <a:endParaRPr lang="en-US" sz="2400" dirty="0" smtClean="0"/>
          </a:p>
          <a:p>
            <a:r>
              <a:rPr lang="en-US" sz="2400" dirty="0" smtClean="0"/>
              <a:t>&gt;100 crore but &lt; 250 crore</a:t>
            </a:r>
          </a:p>
          <a:p>
            <a:endParaRPr lang="en-US" sz="2400" dirty="0" smtClean="0"/>
          </a:p>
          <a:p>
            <a:r>
              <a:rPr lang="en-US" sz="2400" dirty="0" smtClean="0"/>
              <a:t> 250 crore &amp; above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30 lakhs</a:t>
            </a:r>
          </a:p>
          <a:p>
            <a:endParaRPr lang="en-US" sz="2400" dirty="0" smtClean="0"/>
          </a:p>
          <a:p>
            <a:r>
              <a:rPr lang="en-US" sz="2400" dirty="0" smtClean="0"/>
              <a:t>42 lakhs</a:t>
            </a:r>
          </a:p>
          <a:p>
            <a:endParaRPr lang="en-US" sz="2400" dirty="0" smtClean="0"/>
          </a:p>
          <a:p>
            <a:r>
              <a:rPr lang="en-US" sz="2400" dirty="0" smtClean="0"/>
              <a:t>60 lakhs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60 lakhs +0.01% of capital in excess of 250 crore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219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3"/>
                </a:solidFill>
                <a:latin typeface="Algerian" pitchFamily="82" charset="0"/>
              </a:rPr>
              <a:t>COMPANIES HAVING INADEQUATE PROFIT</a:t>
            </a:r>
          </a:p>
        </p:txBody>
      </p:sp>
    </p:spTree>
  </p:cSld>
  <p:clrMapOvr>
    <a:masterClrMapping/>
  </p:clrMapOvr>
  <p:transition spd="med">
    <p:split orient="vert"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990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3"/>
                </a:solidFill>
                <a:latin typeface="Algerian" pitchFamily="82" charset="0"/>
              </a:rPr>
              <a:t>COMPANIES HAVING INADEQUATE PROFIT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If a Managerial Person was not a shareholder, employee or a director of the company at any time during preceding two years to his appointment shall have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2.5% of the current relevant profit.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split orient="vert"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3"/>
                </a:solidFill>
                <a:latin typeface="Algerian" pitchFamily="82" charset="0"/>
              </a:rPr>
              <a:t>PROVISIONS FOR INDEPENDENT DIRECTORS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Different Sitting fees prescribed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Not to receive stock options.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Reimbursement of expenses for participation in BM are allowed.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Profit based commission, subject to shareholders approval in GM.</a:t>
            </a:r>
            <a:endParaRPr lang="en-US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2057400"/>
            <a:ext cx="7772400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THANKS</a:t>
            </a:r>
            <a:endParaRPr 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med"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INTRODUCTION</a:t>
            </a:r>
            <a:endParaRPr lang="en-US" sz="4000" dirty="0">
              <a:solidFill>
                <a:schemeClr val="accent3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Section 197 &amp; Chapter XIII of the Companies Act,2013 deals</a:t>
            </a:r>
          </a:p>
          <a:p>
            <a:pPr algn="just">
              <a:buFont typeface="Wingdings" pitchFamily="2" charset="2"/>
              <a:buChar char="§"/>
            </a:pPr>
            <a:endParaRPr lang="en-US" sz="2400" dirty="0" smtClean="0">
              <a:latin typeface="Cambria Math" pitchFamily="18" charset="0"/>
              <a:ea typeface="Cambria Math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According to section 197 of the Companies Act 2013 total remuneration to be paid to directors, manager and managing director should not exceed 11% of the net profits. </a:t>
            </a:r>
          </a:p>
          <a:p>
            <a:pPr algn="just">
              <a:buFont typeface="Wingdings" pitchFamily="2" charset="2"/>
              <a:buChar char="§"/>
            </a:pPr>
            <a:endParaRPr lang="en-US" sz="2400" dirty="0" smtClean="0">
              <a:latin typeface="Cambria Math" pitchFamily="18" charset="0"/>
              <a:ea typeface="Cambria Math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Categories of Managerial Person have been covered like           (Managing Director, Whole time Director, Non whole time/part time director &amp; Manager)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>
              <a:latin typeface="Corbel" pitchFamily="34" charset="0"/>
            </a:endParaRPr>
          </a:p>
          <a:p>
            <a:pPr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APPLICABILITY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sz="3600" dirty="0" smtClean="0"/>
              <a:t>The Provisions of Managerial Remuneration shall be applicable only to Listed &amp; Public Companies.</a:t>
            </a:r>
            <a:endParaRPr lang="en-US" sz="3600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sz="2800" smtClean="0">
                <a:latin typeface="Cambria Math" pitchFamily="18" charset="0"/>
                <a:ea typeface="Cambria Math" pitchFamily="18" charset="0"/>
              </a:rPr>
              <a:t>CATEGORIES OF PERSONNEL</a:t>
            </a:r>
            <a:endParaRPr lang="en-US" sz="28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half" idx="3"/>
          </p:nvPr>
        </p:nvSpPr>
        <p:spPr>
          <a:xfrm>
            <a:off x="4800600" y="1447800"/>
            <a:ext cx="4041775" cy="731520"/>
          </a:xfrm>
        </p:spPr>
        <p:txBody>
          <a:bodyPr/>
          <a:lstStyle/>
          <a:p>
            <a:pPr algn="ctr"/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MAXIMUM </a:t>
            </a:r>
          </a:p>
          <a:p>
            <a:pPr algn="ctr"/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PERCENTAGE</a:t>
            </a:r>
            <a:endParaRPr lang="en-US" sz="28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Total managerial remuneration</a:t>
            </a:r>
          </a:p>
          <a:p>
            <a:pPr>
              <a:buNone/>
            </a:pP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Director in whole-time employment	</a:t>
            </a:r>
            <a:r>
              <a:rPr lang="en-US" sz="2800" dirty="0" smtClean="0">
                <a:latin typeface="Corbel" pitchFamily="34" charset="0"/>
              </a:rPr>
              <a:t> 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	11% of the net profit of the company in that financial year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(maximum ceiling limit)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	5% of net profit if there is 1 MD or WTD or 10 % of net profit if more than 1 such directors.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800" dirty="0">
              <a:latin typeface="Corbe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lgerian" pitchFamily="82" charset="0"/>
              </a:rPr>
              <a:t>PROVISIONS OF THE ACT </a:t>
            </a:r>
            <a:endParaRPr lang="en-US" sz="4000" dirty="0">
              <a:latin typeface="Algerian" pitchFamily="82" charset="0"/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PROVISIONS OF THE ACT</a:t>
            </a:r>
            <a:endParaRPr lang="en-US" sz="4000" dirty="0">
              <a:solidFill>
                <a:schemeClr val="accent3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Non Whole time directors	</a:t>
            </a:r>
          </a:p>
          <a:p>
            <a:pPr>
              <a:buNone/>
            </a:pPr>
            <a:endParaRPr lang="en-US" sz="2800" dirty="0" smtClean="0">
              <a:latin typeface="Corbel" pitchFamily="34" charset="0"/>
            </a:endParaRPr>
          </a:p>
          <a:p>
            <a:pPr>
              <a:buNone/>
            </a:pPr>
            <a:endParaRPr lang="en-US" sz="2800" dirty="0" smtClean="0">
              <a:latin typeface="Corbel" pitchFamily="34" charset="0"/>
            </a:endParaRPr>
          </a:p>
          <a:p>
            <a:pPr>
              <a:buNone/>
            </a:pPr>
            <a:endParaRPr lang="en-US" sz="2800" dirty="0">
              <a:latin typeface="Corbe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orbel" pitchFamily="34" charset="0"/>
              </a:rPr>
              <a:t>	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1% of net profit if there is a MD/WTD or Manager or 3% of net profit if no such designation.</a:t>
            </a:r>
          </a:p>
          <a:p>
            <a:pPr>
              <a:buNone/>
            </a:pPr>
            <a:endParaRPr lang="en-US" sz="2800" dirty="0" smtClean="0">
              <a:latin typeface="Corbel" pitchFamily="34" charset="0"/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CONTINUED</a:t>
            </a:r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Any increase in Managerial Remuneration must be through approval by shareholders in GM.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Sitting Fees paid to directors is to outside the limit of 11% of Managerial Remuneration.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Approval for appointed must be made by: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AOA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Resolution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Special Resolution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CONTINUED.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Extra remuneration can be paid to professionally qualified directors after necessary approval.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No MD/WTD or Manager can be appointed for more than 5 years, reappointment can be made only in fifth year.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Minimum age 21 years &amp; Maximum 70 years (can be increased by SR).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CONTINUED..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Appointment is to be approved by BOD, subsequently by shareholders in GM by SR.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A MD/WTD cannot disown its liability on the ground that its appointment has not been approved by shareholder in GM.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File return in 60 days.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ransition spd="med">
    <p:split orient="vert"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66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  <a:latin typeface="Algerian" pitchFamily="82" charset="0"/>
              </a:rPr>
              <a:t>INCREASE IN MANAGERIAL REMUNERATION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For Companies having adequate profit: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Overall payment above 11% require members approval with CG.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No CG approval is required if it is to increased from 5%, 10%, 1% or 3%, however members approval is required. </a:t>
            </a:r>
            <a:endParaRPr lang="en-US" dirty="0"/>
          </a:p>
        </p:txBody>
      </p:sp>
    </p:spTree>
  </p:cSld>
  <p:clrMapOvr>
    <a:masterClrMapping/>
  </p:clrMapOvr>
  <p:transition spd="med">
    <p:split orient="vert" dir="in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848</TotalTime>
  <Words>422</Words>
  <Application>Microsoft Office PowerPoint</Application>
  <PresentationFormat>On-screen Show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Slide 1</vt:lpstr>
      <vt:lpstr>INTRODUCTION</vt:lpstr>
      <vt:lpstr>APPLICABILITY</vt:lpstr>
      <vt:lpstr>PROVISIONS OF THE ACT </vt:lpstr>
      <vt:lpstr>PROVISIONS OF THE ACT</vt:lpstr>
      <vt:lpstr>CONTINUED..</vt:lpstr>
      <vt:lpstr>CONTINUED..</vt:lpstr>
      <vt:lpstr>CONTINUED..</vt:lpstr>
      <vt:lpstr>INCREASE IN MANAGERIAL REMUNERATION</vt:lpstr>
      <vt:lpstr>COMPANIES HAVING INADEQUATE PROFIT</vt:lpstr>
      <vt:lpstr>COMPANIES HAVING INADEQUATE PROFIT</vt:lpstr>
      <vt:lpstr>PROVISIONS FOR INDEPENDENT DIRECTORS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REMUNERATION</dc:title>
  <dc:creator>Bunny</dc:creator>
  <cp:lastModifiedBy>Radhika Mam</cp:lastModifiedBy>
  <cp:revision>84</cp:revision>
  <dcterms:created xsi:type="dcterms:W3CDTF">2010-11-17T17:20:11Z</dcterms:created>
  <dcterms:modified xsi:type="dcterms:W3CDTF">2014-04-26T07:46:02Z</dcterms:modified>
</cp:coreProperties>
</file>