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27"/>
  </p:notesMasterIdLst>
  <p:sldIdLst>
    <p:sldId id="256" r:id="rId2"/>
    <p:sldId id="281" r:id="rId3"/>
    <p:sldId id="282" r:id="rId4"/>
    <p:sldId id="257" r:id="rId5"/>
    <p:sldId id="258" r:id="rId6"/>
    <p:sldId id="259" r:id="rId7"/>
    <p:sldId id="283" r:id="rId8"/>
    <p:sldId id="261" r:id="rId9"/>
    <p:sldId id="262" r:id="rId10"/>
    <p:sldId id="265" r:id="rId11"/>
    <p:sldId id="266" r:id="rId12"/>
    <p:sldId id="267" r:id="rId13"/>
    <p:sldId id="271" r:id="rId14"/>
    <p:sldId id="272" r:id="rId15"/>
    <p:sldId id="273" r:id="rId16"/>
    <p:sldId id="274" r:id="rId17"/>
    <p:sldId id="276" r:id="rId18"/>
    <p:sldId id="278" r:id="rId19"/>
    <p:sldId id="279" r:id="rId20"/>
    <p:sldId id="284" r:id="rId21"/>
    <p:sldId id="285" r:id="rId22"/>
    <p:sldId id="286" r:id="rId23"/>
    <p:sldId id="287" r:id="rId24"/>
    <p:sldId id="288" r:id="rId25"/>
    <p:sldId id="28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85" autoAdjust="0"/>
  </p:normalViewPr>
  <p:slideViewPr>
    <p:cSldViewPr>
      <p:cViewPr>
        <p:scale>
          <a:sx n="75" d="100"/>
          <a:sy n="75" d="100"/>
        </p:scale>
        <p:origin x="-1152"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39025C-D0F0-492B-8777-4469931C4ABB}" type="datetimeFigureOut">
              <a:rPr lang="en-US" smtClean="0"/>
              <a:t>9/28/2016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C4D317-8079-4879-8463-E84BAF1CDA4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0C4D317-8079-4879-8463-E84BAF1CDA46}"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ctr"/>
            <a:endParaRPr lang="en-US" dirty="0"/>
          </a:p>
        </p:txBody>
      </p:sp>
      <p:sp>
        <p:nvSpPr>
          <p:cNvPr id="4" name="Slide Number Placeholder 3"/>
          <p:cNvSpPr>
            <a:spLocks noGrp="1"/>
          </p:cNvSpPr>
          <p:nvPr>
            <p:ph type="sldNum" sz="quarter" idx="10"/>
          </p:nvPr>
        </p:nvSpPr>
        <p:spPr/>
        <p:txBody>
          <a:bodyPr/>
          <a:lstStyle/>
          <a:p>
            <a:fld id="{40C4D317-8079-4879-8463-E84BAF1CDA46}"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9/28/2016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9/28/2016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mailto:shailesh@forecoreprofessionals.com" TargetMode="External"/><Relationship Id="rId2" Type="http://schemas.openxmlformats.org/officeDocument/2006/relationships/hyperlink" Target="mailto:services@forecoreprofessionals.com"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80000"/>
                <a:satMod val="400000"/>
                <a:alpha val="89000"/>
              </a:schemeClr>
            </a:gs>
            <a:gs pos="25000">
              <a:schemeClr val="bg2">
                <a:tint val="83000"/>
                <a:satMod val="320000"/>
              </a:schemeClr>
            </a:gs>
            <a:gs pos="100000">
              <a:schemeClr val="bg2">
                <a:shade val="15000"/>
                <a:satMod val="320000"/>
              </a:schemeClr>
            </a:gs>
          </a:gsLst>
          <a:path path="circle">
            <a:fillToRect l="10000" t="110000" r="10000" b="100000"/>
          </a:path>
        </a:grad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a:xfrm>
            <a:off x="228600" y="1371600"/>
            <a:ext cx="8915400" cy="1828800"/>
          </a:xfrm>
        </p:spPr>
        <p:txBody>
          <a:bodyPr>
            <a:normAutofit/>
          </a:bodyPr>
          <a:lstStyle/>
          <a:p>
            <a:pPr algn="ctr"/>
            <a:r>
              <a:rPr lang="en-US" sz="4400" dirty="0" smtClean="0">
                <a:solidFill>
                  <a:schemeClr val="tx1">
                    <a:lumMod val="65000"/>
                    <a:lumOff val="35000"/>
                  </a:schemeClr>
                </a:solidFill>
              </a:rPr>
              <a:t>INSOLVECY AND BANKRUPRTCY CODE,2016</a:t>
            </a:r>
            <a:endParaRPr lang="en-US" sz="4400" dirty="0">
              <a:solidFill>
                <a:schemeClr val="tx1">
                  <a:lumMod val="65000"/>
                  <a:lumOff val="35000"/>
                </a:schemeClr>
              </a:solidFill>
            </a:endParaRPr>
          </a:p>
        </p:txBody>
      </p:sp>
      <p:sp>
        <p:nvSpPr>
          <p:cNvPr id="7" name="Subtitle 6"/>
          <p:cNvSpPr>
            <a:spLocks noGrp="1"/>
          </p:cNvSpPr>
          <p:nvPr>
            <p:ph type="subTitle" idx="1"/>
          </p:nvPr>
        </p:nvSpPr>
        <p:spPr>
          <a:xfrm>
            <a:off x="533400" y="3429000"/>
            <a:ext cx="7854696" cy="2438400"/>
          </a:xfrm>
        </p:spPr>
        <p:txBody>
          <a:bodyPr>
            <a:normAutofit fontScale="62500" lnSpcReduction="20000"/>
          </a:bodyPr>
          <a:lstStyle/>
          <a:p>
            <a:pPr algn="ctr"/>
            <a:endParaRPr lang="en-US" dirty="0" smtClean="0"/>
          </a:p>
          <a:p>
            <a:pPr algn="ctr"/>
            <a:endParaRPr lang="en-US" dirty="0" smtClean="0"/>
          </a:p>
          <a:p>
            <a:endParaRPr lang="en-US" b="1" dirty="0" smtClean="0"/>
          </a:p>
          <a:p>
            <a:endParaRPr lang="en-US" b="1" dirty="0" smtClean="0"/>
          </a:p>
          <a:p>
            <a:endParaRPr lang="en-US" b="1" dirty="0" smtClean="0"/>
          </a:p>
          <a:p>
            <a:endParaRPr lang="en-US" b="1" dirty="0" smtClean="0"/>
          </a:p>
          <a:p>
            <a:r>
              <a:rPr lang="en-US" sz="3200" b="1" dirty="0" smtClean="0"/>
              <a:t>Forecore Professionals LLP</a:t>
            </a:r>
            <a:endParaRPr lang="en-US" sz="3200" dirty="0" smtClean="0"/>
          </a:p>
          <a:p>
            <a:pPr algn="ctr"/>
            <a:r>
              <a:rPr lang="en-US" sz="2200" b="1" dirty="0" smtClean="0"/>
              <a:t>                                                                                                            </a:t>
            </a:r>
            <a:r>
              <a:rPr lang="en-US" sz="2200" dirty="0" smtClean="0"/>
              <a:t>Corporate Legal &amp; Financial Advisory</a:t>
            </a:r>
          </a:p>
          <a:p>
            <a:pPr algn="ctr"/>
            <a:r>
              <a:rPr lang="en-US" b="1" dirty="0" smtClean="0"/>
              <a:t> </a:t>
            </a:r>
            <a:r>
              <a:rPr lang="en-US" b="1" i="1" dirty="0" smtClean="0"/>
              <a:t>                                                            </a:t>
            </a:r>
            <a:endParaRPr lang="en-US" dirty="0" smtClean="0"/>
          </a:p>
          <a:p>
            <a:pPr algn="ctr"/>
            <a:endParaRPr lang="en-US" dirty="0"/>
          </a:p>
        </p:txBody>
      </p:sp>
      <p:pic>
        <p:nvPicPr>
          <p:cNvPr id="5" name="Picture 4"/>
          <p:cNvPicPr/>
          <p:nvPr/>
        </p:nvPicPr>
        <p:blipFill>
          <a:blip r:embed="rId3" cstate="print"/>
          <a:srcRect/>
          <a:stretch>
            <a:fillRect/>
          </a:stretch>
        </p:blipFill>
        <p:spPr bwMode="auto">
          <a:xfrm>
            <a:off x="5638800" y="4038600"/>
            <a:ext cx="2133601" cy="733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85800"/>
            <a:ext cx="8305800" cy="6478697"/>
          </a:xfrm>
          <a:prstGeom prst="rect">
            <a:avLst/>
          </a:prstGeom>
        </p:spPr>
        <p:txBody>
          <a:bodyPr wrap="square">
            <a:spAutoFit/>
          </a:bodyPr>
          <a:lstStyle/>
          <a:p>
            <a:pPr marL="236538" indent="-236538" algn="just">
              <a:buFont typeface="Wingdings" pitchFamily="2" charset="2"/>
              <a:buChar char="v"/>
            </a:pPr>
            <a:r>
              <a:rPr lang="en-US" i="1" dirty="0" smtClean="0"/>
              <a:t>Where the application for corporate insolvency resolution process is made by a </a:t>
            </a:r>
            <a:r>
              <a:rPr lang="en-US" dirty="0" smtClean="0"/>
              <a:t>financial creditor or the corporate debtor, the resolution professional, shall be appointed as the interim resolution professional, if no disciplinary proceedings are pending against him.</a:t>
            </a:r>
          </a:p>
          <a:p>
            <a:pPr marL="117475" indent="-117475" algn="just"/>
            <a:endParaRPr lang="en-US" sz="100" dirty="0" smtClean="0"/>
          </a:p>
          <a:p>
            <a:pPr marL="574675" indent="-574675"/>
            <a:endParaRPr lang="en-US" sz="900" dirty="0" smtClean="0"/>
          </a:p>
          <a:p>
            <a:pPr marL="236538" indent="-236538" algn="just">
              <a:buFont typeface="Wingdings" pitchFamily="2" charset="2"/>
              <a:buChar char="v"/>
            </a:pPr>
            <a:r>
              <a:rPr lang="en-US" i="1" dirty="0" smtClean="0"/>
              <a:t>The term of the interim resolution professional shall not exceed 30 days from </a:t>
            </a:r>
            <a:r>
              <a:rPr lang="en-US" dirty="0" smtClean="0"/>
              <a:t>date of his appointment.</a:t>
            </a:r>
          </a:p>
          <a:p>
            <a:pPr marL="236538" indent="-236538" algn="just"/>
            <a:endParaRPr lang="en-US" sz="1100" dirty="0" smtClean="0"/>
          </a:p>
          <a:p>
            <a:pPr algn="just"/>
            <a:endParaRPr lang="en-US" sz="400" b="1" dirty="0" smtClean="0"/>
          </a:p>
          <a:p>
            <a:pPr algn="just"/>
            <a:r>
              <a:rPr lang="en-US" b="1" dirty="0" smtClean="0"/>
              <a:t>Management of affairs of corporate debtor by interim resolution professional.(Section 17)</a:t>
            </a:r>
          </a:p>
          <a:p>
            <a:endParaRPr lang="en-US" sz="500" b="1" dirty="0" smtClean="0"/>
          </a:p>
          <a:p>
            <a:r>
              <a:rPr lang="en-US" b="1" dirty="0" smtClean="0"/>
              <a:t>From the date of appointment :</a:t>
            </a:r>
          </a:p>
          <a:p>
            <a:pPr marL="117475" indent="-117475" algn="just">
              <a:buFont typeface="Wingdings" pitchFamily="2" charset="2"/>
              <a:buChar char="v"/>
            </a:pPr>
            <a:r>
              <a:rPr lang="en-US" i="1" dirty="0" smtClean="0"/>
              <a:t> </a:t>
            </a:r>
            <a:r>
              <a:rPr lang="en-US" dirty="0" smtClean="0"/>
              <a:t>the management of the affairs of the corporate debtor shall vest in the interim resolution professional;</a:t>
            </a:r>
          </a:p>
          <a:p>
            <a:pPr marL="117475" indent="-117475" algn="just"/>
            <a:endParaRPr lang="en-US" sz="200" dirty="0" smtClean="0"/>
          </a:p>
          <a:p>
            <a:pPr marL="117475" indent="-117475" algn="just">
              <a:buFont typeface="Wingdings" pitchFamily="2" charset="2"/>
              <a:buChar char="v"/>
            </a:pPr>
            <a:r>
              <a:rPr lang="en-US" dirty="0" smtClean="0"/>
              <a:t> the powers of the board of directors or the partners of the corporate debtor, shall stand suspended and be exercised by the interim resolution professional;</a:t>
            </a:r>
          </a:p>
          <a:p>
            <a:pPr marL="117475" indent="-117475" algn="just"/>
            <a:endParaRPr lang="en-US" sz="400" dirty="0" smtClean="0"/>
          </a:p>
          <a:p>
            <a:pPr marL="117475" indent="-117475" algn="just">
              <a:buFont typeface="Wingdings" pitchFamily="2" charset="2"/>
              <a:buChar char="v"/>
            </a:pPr>
            <a:r>
              <a:rPr lang="en-US" dirty="0" smtClean="0"/>
              <a:t>the officers and managers of the corporate debtor shall report to the interim resolution professional and provide access to such documents and records of the corporate debtor as may be required by the interim resolution professional;</a:t>
            </a:r>
          </a:p>
          <a:p>
            <a:pPr marL="117475" indent="-117475" algn="just"/>
            <a:endParaRPr lang="en-US" sz="500" dirty="0" smtClean="0"/>
          </a:p>
          <a:p>
            <a:pPr marL="117475" indent="-117475" algn="just">
              <a:buFont typeface="Wingdings" pitchFamily="2" charset="2"/>
              <a:buChar char="v"/>
            </a:pPr>
            <a:r>
              <a:rPr lang="en-US" dirty="0" smtClean="0"/>
              <a:t>the financial institutions maintaining accounts of the corporate debtor shall  act on the instructions of the interim resolution professional and furnish all information relating to the corporate debtor available with them .</a:t>
            </a:r>
          </a:p>
          <a:p>
            <a:pPr marL="117475" indent="-117475" algn="just"/>
            <a:endParaRPr lang="en-US" sz="700" dirty="0" smtClean="0"/>
          </a:p>
          <a:p>
            <a:pPr marL="117475" indent="-117475" algn="just"/>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85800"/>
            <a:ext cx="8839200" cy="7301999"/>
          </a:xfrm>
          <a:prstGeom prst="rect">
            <a:avLst/>
          </a:prstGeom>
        </p:spPr>
        <p:txBody>
          <a:bodyPr wrap="square">
            <a:spAutoFit/>
          </a:bodyPr>
          <a:lstStyle/>
          <a:p>
            <a:endParaRPr lang="en-US" sz="1100" dirty="0" smtClean="0"/>
          </a:p>
          <a:p>
            <a:pPr algn="just"/>
            <a:r>
              <a:rPr lang="en-US" b="1" dirty="0" smtClean="0"/>
              <a:t>Management of operations of corporate debtor as going concern.(Section 20)</a:t>
            </a:r>
          </a:p>
          <a:p>
            <a:endParaRPr lang="en-US" sz="600" b="1" dirty="0" smtClean="0"/>
          </a:p>
          <a:p>
            <a:pPr marL="280988" indent="-280988" algn="just">
              <a:buFont typeface="Wingdings" pitchFamily="2" charset="2"/>
              <a:buChar char="v"/>
            </a:pPr>
            <a:r>
              <a:rPr lang="en-US" dirty="0" smtClean="0"/>
              <a:t>The interim resolution professional shall make every endeavour to protect and preserve the value of the property of the corporate debtor and manage the operations of the corporate debtor as a going concern.</a:t>
            </a:r>
          </a:p>
          <a:p>
            <a:endParaRPr lang="en-US" b="1" dirty="0" smtClean="0"/>
          </a:p>
          <a:p>
            <a:r>
              <a:rPr lang="en-US" b="1" dirty="0" smtClean="0"/>
              <a:t>Committee of creditors.( Section 21)</a:t>
            </a:r>
          </a:p>
          <a:p>
            <a:endParaRPr lang="en-US" sz="400" b="1" dirty="0" smtClean="0"/>
          </a:p>
          <a:p>
            <a:pPr marL="236538" indent="-236538" algn="just">
              <a:buFont typeface="Wingdings" pitchFamily="2" charset="2"/>
              <a:buChar char="v"/>
            </a:pPr>
            <a:r>
              <a:rPr lang="en-US" dirty="0" smtClean="0"/>
              <a:t>The interim resolution professional shall after collation of all claims received against the corporate debtor and determination of the financial position of the corporate debtor, constitute a committee of creditors.</a:t>
            </a:r>
          </a:p>
          <a:p>
            <a:endParaRPr lang="en-US" sz="600" dirty="0" smtClean="0"/>
          </a:p>
          <a:p>
            <a:pPr marL="280988" indent="-280988" algn="just">
              <a:buFont typeface="Wingdings" pitchFamily="2" charset="2"/>
              <a:buChar char="v"/>
            </a:pPr>
            <a:r>
              <a:rPr lang="en-US" dirty="0" smtClean="0"/>
              <a:t>The committee of creditors shall comprise all financial creditors of the corporate Debtor.</a:t>
            </a:r>
          </a:p>
          <a:p>
            <a:endParaRPr lang="en-US" sz="1050" dirty="0" smtClean="0"/>
          </a:p>
          <a:p>
            <a:r>
              <a:rPr lang="en-US" b="1" dirty="0" smtClean="0"/>
              <a:t>Appointment of resolution professional.(Section 22)</a:t>
            </a:r>
          </a:p>
          <a:p>
            <a:endParaRPr lang="en-US" sz="700" b="1" dirty="0" smtClean="0"/>
          </a:p>
          <a:p>
            <a:pPr marL="176213" indent="-176213" algn="just">
              <a:buFont typeface="Wingdings" pitchFamily="2" charset="2"/>
              <a:buChar char="v"/>
            </a:pPr>
            <a:r>
              <a:rPr lang="en-US" dirty="0" smtClean="0"/>
              <a:t>First meeting of the committee of creditors to be held </a:t>
            </a:r>
            <a:r>
              <a:rPr lang="en-US" i="1" dirty="0" smtClean="0"/>
              <a:t>within seven days </a:t>
            </a:r>
            <a:r>
              <a:rPr lang="en-US" dirty="0" smtClean="0"/>
              <a:t>of the constitution of the committee of creditors.</a:t>
            </a:r>
          </a:p>
          <a:p>
            <a:pPr algn="just"/>
            <a:endParaRPr lang="en-US" sz="400" dirty="0" smtClean="0"/>
          </a:p>
          <a:p>
            <a:pPr marL="236538" indent="-236538" algn="just">
              <a:buFont typeface="Wingdings" pitchFamily="2" charset="2"/>
              <a:buChar char="v"/>
            </a:pPr>
            <a:r>
              <a:rPr lang="en-US" i="1" dirty="0" smtClean="0"/>
              <a:t>The committee of creditors, may, in the first meeting, by a majority vote </a:t>
            </a:r>
            <a:r>
              <a:rPr lang="en-US" dirty="0" smtClean="0"/>
              <a:t>of not less than 75% of the voting share of the financial creditors, either resolve to appoint the interim resolution professional as a resolution professional or to replace the interim resolution professional by another resolution professional.</a:t>
            </a:r>
          </a:p>
          <a:p>
            <a:pPr algn="just"/>
            <a:endParaRPr lang="en-US" sz="600" dirty="0" smtClean="0"/>
          </a:p>
          <a:p>
            <a:pPr algn="just"/>
            <a:endParaRPr lang="en-US" dirty="0" smtClean="0"/>
          </a:p>
          <a:p>
            <a:pPr algn="just"/>
            <a:endParaRPr lang="en-US" dirty="0" smtClean="0"/>
          </a:p>
          <a:p>
            <a:endParaRPr lang="en-US" b="1"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09600"/>
            <a:ext cx="8534400" cy="8048357"/>
          </a:xfrm>
          <a:prstGeom prst="rect">
            <a:avLst/>
          </a:prstGeom>
        </p:spPr>
        <p:txBody>
          <a:bodyPr wrap="square">
            <a:spAutoFit/>
          </a:bodyPr>
          <a:lstStyle/>
          <a:p>
            <a:r>
              <a:rPr lang="en-US" dirty="0" smtClean="0"/>
              <a:t>Where the committee of creditors resolves ;</a:t>
            </a:r>
            <a:endParaRPr lang="en-US" i="1" dirty="0" smtClean="0"/>
          </a:p>
          <a:p>
            <a:pPr marL="398463" indent="-398463" algn="just">
              <a:buFont typeface="Wingdings" pitchFamily="2" charset="2"/>
              <a:buChar char="v"/>
            </a:pPr>
            <a:r>
              <a:rPr lang="en-US" i="1" dirty="0" smtClean="0"/>
              <a:t>to continue the interim resolution professional as resolution professional, it </a:t>
            </a:r>
            <a:r>
              <a:rPr lang="en-US" dirty="0" smtClean="0"/>
              <a:t>shall communicate its decision to the interim resolution professional, the corporate debtor and the Adjudicating Authority; or</a:t>
            </a:r>
          </a:p>
          <a:p>
            <a:pPr marL="398463" indent="-398463" algn="just">
              <a:buFont typeface="Wingdings" pitchFamily="2" charset="2"/>
              <a:buChar char="v"/>
            </a:pPr>
            <a:r>
              <a:rPr lang="en-US" i="1" dirty="0" smtClean="0"/>
              <a:t>to replace the interim resolution professional, it shall file an application before </a:t>
            </a:r>
            <a:r>
              <a:rPr lang="en-US" dirty="0" smtClean="0"/>
              <a:t>the Adjudicating Authority for the appointment of the proposed resolution professional.</a:t>
            </a:r>
          </a:p>
          <a:p>
            <a:pPr algn="just"/>
            <a:endParaRPr lang="en-US" sz="900" b="1" dirty="0" smtClean="0"/>
          </a:p>
          <a:p>
            <a:pPr algn="just"/>
            <a:r>
              <a:rPr lang="en-US" b="1" dirty="0" smtClean="0"/>
              <a:t>Resolution professional to  Conduct Corporate Insolvency Resolution process.(Section 23)</a:t>
            </a:r>
          </a:p>
          <a:p>
            <a:pPr algn="just"/>
            <a:endParaRPr lang="en-US" sz="400" b="1" i="1" dirty="0" smtClean="0"/>
          </a:p>
          <a:p>
            <a:pPr marL="280988" indent="-280988" algn="just">
              <a:buFont typeface="Wingdings" pitchFamily="2" charset="2"/>
              <a:buChar char="v"/>
            </a:pPr>
            <a:r>
              <a:rPr lang="en-US" i="1" dirty="0" smtClean="0"/>
              <a:t>Resolution professional shall exercise powers and perform duties as are vested </a:t>
            </a:r>
            <a:r>
              <a:rPr lang="en-US" dirty="0" smtClean="0"/>
              <a:t>or conferred on the interim resolution professional under this Chapter.</a:t>
            </a:r>
          </a:p>
          <a:p>
            <a:endParaRPr lang="en-US" sz="200" dirty="0" smtClean="0"/>
          </a:p>
          <a:p>
            <a:pPr marL="236538" indent="-236538" algn="just">
              <a:buFont typeface="Wingdings" pitchFamily="2" charset="2"/>
              <a:buChar char="v"/>
            </a:pPr>
            <a:r>
              <a:rPr lang="en-US" i="1" dirty="0" smtClean="0"/>
              <a:t>In case of any appointment of a resolution professional, the interim resolution professional shall provide all the </a:t>
            </a:r>
            <a:r>
              <a:rPr lang="en-US" dirty="0" smtClean="0"/>
              <a:t>information, documents and records pertaining to the corporate debtor in his possession and knowledge to the resolution professional.</a:t>
            </a:r>
          </a:p>
          <a:p>
            <a:endParaRPr lang="en-US" sz="100" dirty="0" smtClean="0"/>
          </a:p>
          <a:p>
            <a:r>
              <a:rPr lang="en-US" b="1" dirty="0" smtClean="0"/>
              <a:t>Preparation of Information memorandum.( Section 29)</a:t>
            </a:r>
          </a:p>
          <a:p>
            <a:endParaRPr lang="en-US" sz="300" b="1" dirty="0" smtClean="0"/>
          </a:p>
          <a:p>
            <a:pPr marL="280988" indent="-280988" algn="just">
              <a:buFont typeface="Wingdings" pitchFamily="2" charset="2"/>
              <a:buChar char="v"/>
            </a:pPr>
            <a:r>
              <a:rPr lang="en-US" dirty="0" smtClean="0"/>
              <a:t>Resolution professional to prepare an information memorandum as may be specified by the Board for formulating a resolution plan.</a:t>
            </a:r>
          </a:p>
          <a:p>
            <a:endParaRPr lang="en-US" sz="400" dirty="0" smtClean="0"/>
          </a:p>
          <a:p>
            <a:pPr marL="280988" indent="-280988" algn="just">
              <a:buFont typeface="Wingdings" pitchFamily="2" charset="2"/>
              <a:buChar char="v"/>
            </a:pPr>
            <a:r>
              <a:rPr lang="en-US" i="1" dirty="0" smtClean="0"/>
              <a:t>Resolution professional shall provide to the resolution applicant access to all </a:t>
            </a:r>
            <a:r>
              <a:rPr lang="en-US" dirty="0" smtClean="0"/>
              <a:t>relevant information in physical and electronic form, provided such resolution applicant undertakes—</a:t>
            </a:r>
          </a:p>
          <a:p>
            <a:pPr marL="280988" indent="-280988" algn="just"/>
            <a:endParaRPr lang="en-US" sz="800" dirty="0" smtClean="0"/>
          </a:p>
          <a:p>
            <a:pPr marL="280988" indent="-280988" algn="just"/>
            <a:endParaRPr lang="en-US" dirty="0" smtClean="0"/>
          </a:p>
          <a:p>
            <a:endParaRPr lang="en-US" dirty="0" smtClean="0"/>
          </a:p>
          <a:p>
            <a:endParaRPr lang="en-US" dirty="0" smtClean="0"/>
          </a:p>
          <a:p>
            <a:pPr algn="just"/>
            <a:endParaRPr lang="en-US" b="1" i="1" dirty="0" smtClean="0"/>
          </a:p>
          <a:p>
            <a:endParaRPr lang="en-US" b="1" i="1"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12845"/>
            <a:ext cx="8458200" cy="7532831"/>
          </a:xfrm>
          <a:prstGeom prst="rect">
            <a:avLst/>
          </a:prstGeom>
        </p:spPr>
        <p:txBody>
          <a:bodyPr wrap="square">
            <a:spAutoFit/>
          </a:bodyPr>
          <a:lstStyle/>
          <a:p>
            <a:pPr algn="just"/>
            <a:endParaRPr lang="en-US" dirty="0" smtClean="0"/>
          </a:p>
          <a:p>
            <a:pPr marL="398463" indent="-117475" algn="just">
              <a:buFont typeface="Arial" pitchFamily="34" charset="0"/>
              <a:buChar char="•"/>
            </a:pPr>
            <a:r>
              <a:rPr lang="en-US" i="1" dirty="0" smtClean="0"/>
              <a:t> to comply with provisions of law for the time being in force relating to </a:t>
            </a:r>
            <a:r>
              <a:rPr lang="en-US" dirty="0" smtClean="0"/>
              <a:t>confidentiality and insider trading;</a:t>
            </a:r>
          </a:p>
          <a:p>
            <a:pPr marL="117475" indent="-117475" algn="just"/>
            <a:endParaRPr lang="en-US" sz="700" dirty="0" smtClean="0"/>
          </a:p>
          <a:p>
            <a:pPr marL="457200" indent="-117475" algn="just">
              <a:buFont typeface="Arial" pitchFamily="34" charset="0"/>
              <a:buChar char="•"/>
            </a:pPr>
            <a:r>
              <a:rPr lang="en-US" i="1" dirty="0" smtClean="0"/>
              <a:t>to protect any intellectual property of the corporate debtor it may have access </a:t>
            </a:r>
            <a:r>
              <a:rPr lang="en-US" dirty="0" smtClean="0"/>
              <a:t>to; and</a:t>
            </a:r>
          </a:p>
          <a:p>
            <a:pPr marL="117475"/>
            <a:endParaRPr lang="en-US" sz="300" dirty="0" smtClean="0"/>
          </a:p>
          <a:p>
            <a:pPr marL="398463" indent="-58738" algn="just">
              <a:buFont typeface="Arial" pitchFamily="34" charset="0"/>
              <a:buChar char="•"/>
            </a:pPr>
            <a:r>
              <a:rPr lang="en-US" i="1" dirty="0" smtClean="0"/>
              <a:t> not to share relevant information with third parties </a:t>
            </a:r>
            <a:r>
              <a:rPr lang="en-US" dirty="0" smtClean="0"/>
              <a:t>.</a:t>
            </a:r>
          </a:p>
          <a:p>
            <a:pPr algn="just"/>
            <a:endParaRPr lang="en-US" sz="1050" b="1" dirty="0" smtClean="0"/>
          </a:p>
          <a:p>
            <a:pPr algn="just"/>
            <a:r>
              <a:rPr lang="en-US" b="1" dirty="0" smtClean="0"/>
              <a:t>Submission of Resolution plan.(Section 30)</a:t>
            </a:r>
          </a:p>
          <a:p>
            <a:pPr algn="just"/>
            <a:endParaRPr lang="en-US" sz="700" dirty="0" smtClean="0"/>
          </a:p>
          <a:p>
            <a:pPr marL="236538" indent="-236538" algn="just">
              <a:buFont typeface="Wingdings" pitchFamily="2" charset="2"/>
              <a:buChar char="v"/>
            </a:pPr>
            <a:r>
              <a:rPr lang="en-US" dirty="0" smtClean="0"/>
              <a:t>A resolution applicant may submit a resolution plan to the resolution professional prepared on the basis of the information memorandum.</a:t>
            </a:r>
          </a:p>
          <a:p>
            <a:pPr algn="just"/>
            <a:endParaRPr lang="en-US" sz="600" dirty="0" smtClean="0"/>
          </a:p>
          <a:p>
            <a:pPr marL="236538" indent="-236538" algn="just">
              <a:buFont typeface="Wingdings" pitchFamily="2" charset="2"/>
              <a:buChar char="v"/>
            </a:pPr>
            <a:r>
              <a:rPr lang="en-US" i="1" dirty="0" smtClean="0"/>
              <a:t>The resolution professional shall examine each resolution plan received by him to confirm that each resolution plan—</a:t>
            </a:r>
          </a:p>
          <a:p>
            <a:pPr marL="117475" indent="-117475" algn="just">
              <a:buFont typeface="Wingdings" pitchFamily="2" charset="2"/>
              <a:buChar char="ü"/>
            </a:pPr>
            <a:r>
              <a:rPr lang="en-US" i="1" dirty="0" smtClean="0"/>
              <a:t>provides for the payment of insolvency resolution process costs in a manner </a:t>
            </a:r>
            <a:r>
              <a:rPr lang="en-US" dirty="0" smtClean="0"/>
              <a:t>specified by the Board ;</a:t>
            </a:r>
          </a:p>
          <a:p>
            <a:pPr marL="176213" indent="-176213" algn="just">
              <a:buFont typeface="Wingdings" pitchFamily="2" charset="2"/>
              <a:buChar char="ü"/>
            </a:pPr>
            <a:r>
              <a:rPr lang="en-US" i="1" dirty="0" smtClean="0"/>
              <a:t>provides for the repayment of the debts of operational creditors in such </a:t>
            </a:r>
            <a:r>
              <a:rPr lang="en-US" dirty="0" smtClean="0"/>
              <a:t>manner as may be specified by the Board ;</a:t>
            </a:r>
          </a:p>
          <a:p>
            <a:pPr marL="176213" indent="-176213" algn="just">
              <a:buFont typeface="Wingdings" pitchFamily="2" charset="2"/>
              <a:buChar char="ü"/>
            </a:pPr>
            <a:r>
              <a:rPr lang="en-US" i="1" dirty="0" smtClean="0"/>
              <a:t> provides for the management of the affairs of the Corporate debtor after </a:t>
            </a:r>
            <a:r>
              <a:rPr lang="en-US" dirty="0" smtClean="0"/>
              <a:t>approval of the resolution plan;</a:t>
            </a:r>
          </a:p>
          <a:p>
            <a:pPr algn="just">
              <a:buFont typeface="Wingdings" pitchFamily="2" charset="2"/>
              <a:buChar char="ü"/>
            </a:pPr>
            <a:r>
              <a:rPr lang="en-US" i="1" dirty="0" smtClean="0"/>
              <a:t>the implementation and supervision of the resolution plan;</a:t>
            </a:r>
          </a:p>
          <a:p>
            <a:pPr algn="just">
              <a:buFont typeface="Wingdings" pitchFamily="2" charset="2"/>
              <a:buChar char="ü"/>
            </a:pPr>
            <a:r>
              <a:rPr lang="en-US" i="1" dirty="0" smtClean="0"/>
              <a:t> does not contravene any of the provisions of the law for the time being in </a:t>
            </a:r>
            <a:r>
              <a:rPr lang="en-US" dirty="0" smtClean="0"/>
              <a:t>force;</a:t>
            </a:r>
          </a:p>
          <a:p>
            <a:pPr algn="just">
              <a:buFont typeface="Wingdings" pitchFamily="2" charset="2"/>
              <a:buChar char="ü"/>
            </a:pPr>
            <a:r>
              <a:rPr lang="en-US" i="1" dirty="0" smtClean="0"/>
              <a:t> conforms to such other requirements as may be specified by the Board.</a:t>
            </a:r>
          </a:p>
          <a:p>
            <a:pPr algn="just"/>
            <a:endParaRPr lang="en-US" sz="1050" i="1" dirty="0" smtClean="0"/>
          </a:p>
          <a:p>
            <a:pPr algn="just"/>
            <a:endParaRPr lang="en-US" i="1" dirty="0" smtClean="0"/>
          </a:p>
          <a:p>
            <a:pPr algn="just"/>
            <a:endParaRPr lang="en-US" i="1" dirty="0" smtClean="0"/>
          </a:p>
          <a:p>
            <a:pPr algn="just"/>
            <a:endParaRPr lang="en-US" dirty="0" smtClean="0"/>
          </a:p>
          <a:p>
            <a:pPr algn="just"/>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761998"/>
            <a:ext cx="8305800" cy="6040115"/>
          </a:xfrm>
          <a:prstGeom prst="rect">
            <a:avLst/>
          </a:prstGeom>
        </p:spPr>
        <p:txBody>
          <a:bodyPr wrap="square">
            <a:spAutoFit/>
          </a:bodyPr>
          <a:lstStyle/>
          <a:p>
            <a:endParaRPr lang="en-US" i="1" dirty="0" smtClean="0"/>
          </a:p>
          <a:p>
            <a:pPr marL="236538" indent="-236538" algn="just">
              <a:buFont typeface="Wingdings" pitchFamily="2" charset="2"/>
              <a:buChar char="v"/>
            </a:pPr>
            <a:r>
              <a:rPr lang="en-US" dirty="0" smtClean="0"/>
              <a:t>Resolution professionals to present  resolution plan before Committee of Creditors for their approval by a vote of not less than seventy five percent of voting share</a:t>
            </a:r>
          </a:p>
          <a:p>
            <a:pPr algn="just"/>
            <a:endParaRPr lang="en-US" sz="600" i="1" dirty="0" smtClean="0"/>
          </a:p>
          <a:p>
            <a:pPr marL="236538" indent="-236538" algn="just">
              <a:buFont typeface="Wingdings" pitchFamily="2" charset="2"/>
              <a:buChar char="v"/>
            </a:pPr>
            <a:r>
              <a:rPr lang="en-US" dirty="0" smtClean="0"/>
              <a:t>After approval of Resolution Plan by Committee of Creditors the Resolution professional shall submit to the Adjudicating Authority </a:t>
            </a:r>
          </a:p>
          <a:p>
            <a:endParaRPr lang="en-US" b="1" dirty="0" smtClean="0"/>
          </a:p>
          <a:p>
            <a:r>
              <a:rPr lang="en-US" b="1" dirty="0" smtClean="0"/>
              <a:t>Approval of Resolution plan. ( Section 31)</a:t>
            </a:r>
          </a:p>
          <a:p>
            <a:endParaRPr lang="en-US" sz="1000" dirty="0" smtClean="0"/>
          </a:p>
          <a:p>
            <a:pPr marL="236538" indent="-236538" algn="just">
              <a:buFont typeface="Wingdings" pitchFamily="2" charset="2"/>
              <a:buChar char="v"/>
            </a:pPr>
            <a:r>
              <a:rPr lang="en-US" dirty="0" smtClean="0"/>
              <a:t>If the Adjudicating Authority is satisfied that the resolution plan as approved by the committee of creditors meets the requirements, it shall approve the resolution plan which shall be binding on the corporate debtor and its employees, members, creditors, guarantors and other stakeholders involved in the resolution plan.</a:t>
            </a:r>
          </a:p>
          <a:p>
            <a:endParaRPr lang="en-US" sz="1050" i="1" dirty="0" smtClean="0"/>
          </a:p>
          <a:p>
            <a:pPr marL="236538" indent="-236538" algn="just">
              <a:buFont typeface="Wingdings" pitchFamily="2" charset="2"/>
              <a:buChar char="v"/>
            </a:pPr>
            <a:r>
              <a:rPr lang="en-US" i="1" dirty="0" smtClean="0"/>
              <a:t>Where the Adjudicating Authority is satisfied that the resolution plan does not </a:t>
            </a:r>
            <a:r>
              <a:rPr lang="en-US" dirty="0" smtClean="0"/>
              <a:t>confirm to the requirements</a:t>
            </a:r>
            <a:r>
              <a:rPr lang="en-US" i="1" dirty="0" smtClean="0"/>
              <a:t>, it may, by an order, reject the </a:t>
            </a:r>
            <a:r>
              <a:rPr lang="en-US" dirty="0" smtClean="0"/>
              <a:t>resolution plan.</a:t>
            </a:r>
          </a:p>
          <a:p>
            <a:endParaRPr lang="en-US" b="1" dirty="0" smtClean="0"/>
          </a:p>
          <a:p>
            <a:r>
              <a:rPr lang="en-US" b="1" dirty="0" smtClean="0"/>
              <a:t>Appeal</a:t>
            </a:r>
            <a:r>
              <a:rPr lang="en-US" b="1" i="1" dirty="0" smtClean="0"/>
              <a:t>( Section 32)</a:t>
            </a:r>
          </a:p>
          <a:p>
            <a:endParaRPr lang="en-US" sz="1050" b="1" dirty="0" smtClean="0"/>
          </a:p>
          <a:p>
            <a:pPr marL="280988" indent="-280988" algn="just">
              <a:buFont typeface="Wingdings" pitchFamily="2" charset="2"/>
              <a:buChar char="v"/>
            </a:pPr>
            <a:r>
              <a:rPr lang="en-US" dirty="0" smtClean="0"/>
              <a:t>Any appeal from an order approving the resolution plan shall be in the manner and on the grounds laid down in sub-section (</a:t>
            </a:r>
            <a:r>
              <a:rPr lang="en-US" i="1" dirty="0" smtClean="0"/>
              <a:t>3) of section 61.</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762000"/>
            <a:ext cx="5867400" cy="400110"/>
          </a:xfrm>
          <a:prstGeom prst="rect">
            <a:avLst/>
          </a:prstGeom>
          <a:noFill/>
        </p:spPr>
        <p:txBody>
          <a:bodyPr wrap="square" rtlCol="0">
            <a:spAutoFit/>
          </a:bodyPr>
          <a:lstStyle/>
          <a:p>
            <a:pPr algn="ctr"/>
            <a:r>
              <a:rPr lang="en-US" sz="2000" b="1" dirty="0" smtClean="0">
                <a:solidFill>
                  <a:srgbClr val="0070C0"/>
                </a:solidFill>
              </a:rPr>
              <a:t>LIQUIDATION  PROCESS  CHAPTER-III</a:t>
            </a:r>
            <a:endParaRPr lang="en-US" sz="2000" b="1" dirty="0">
              <a:solidFill>
                <a:srgbClr val="0070C0"/>
              </a:solidFill>
            </a:endParaRPr>
          </a:p>
        </p:txBody>
      </p:sp>
      <p:sp>
        <p:nvSpPr>
          <p:cNvPr id="5" name="TextBox 4"/>
          <p:cNvSpPr txBox="1"/>
          <p:nvPr/>
        </p:nvSpPr>
        <p:spPr>
          <a:xfrm>
            <a:off x="304800" y="1143000"/>
            <a:ext cx="8610600" cy="7786747"/>
          </a:xfrm>
          <a:prstGeom prst="rect">
            <a:avLst/>
          </a:prstGeom>
          <a:noFill/>
        </p:spPr>
        <p:txBody>
          <a:bodyPr wrap="square" rtlCol="0">
            <a:spAutoFit/>
          </a:bodyPr>
          <a:lstStyle/>
          <a:p>
            <a:r>
              <a:rPr lang="en-US" sz="2000" b="1" dirty="0" smtClean="0"/>
              <a:t>Initiation of Liquidation  (Section 33)</a:t>
            </a:r>
          </a:p>
          <a:p>
            <a:endParaRPr lang="en-US" sz="200" b="1" dirty="0" smtClean="0"/>
          </a:p>
          <a:p>
            <a:r>
              <a:rPr lang="en-US" sz="2000" b="1" i="1" dirty="0" smtClean="0"/>
              <a:t>When  Liquidation can be initiated against Corporate Debtor?</a:t>
            </a:r>
          </a:p>
          <a:p>
            <a:endParaRPr lang="en-US" sz="500" dirty="0" smtClean="0"/>
          </a:p>
          <a:p>
            <a:pPr>
              <a:buFont typeface="Wingdings" pitchFamily="2" charset="2"/>
              <a:buChar char="ü"/>
            </a:pPr>
            <a:r>
              <a:rPr lang="en-US" sz="2000" dirty="0" smtClean="0"/>
              <a:t>Where the Adjudicating Authority, —</a:t>
            </a:r>
          </a:p>
          <a:p>
            <a:endParaRPr lang="en-US" sz="300" dirty="0" smtClean="0"/>
          </a:p>
          <a:p>
            <a:pPr marL="457200" indent="-220663" algn="just">
              <a:buFont typeface="Wingdings" pitchFamily="2" charset="2"/>
              <a:buChar char="v"/>
            </a:pPr>
            <a:r>
              <a:rPr lang="en-US" sz="2000" i="1" dirty="0" smtClean="0"/>
              <a:t>before the expiry of the insolvency resolution process period or the maximum </a:t>
            </a:r>
            <a:r>
              <a:rPr lang="en-US" sz="2000" dirty="0" smtClean="0"/>
              <a:t>period permitted for completion of the corporate insolvency resolution process under  section 12 or the fast track corporate insolvency resolution process under section 56,</a:t>
            </a:r>
          </a:p>
          <a:p>
            <a:pPr algn="just"/>
            <a:endParaRPr lang="en-US" sz="100" dirty="0" smtClean="0"/>
          </a:p>
          <a:p>
            <a:pPr marL="176213" algn="just"/>
            <a:r>
              <a:rPr lang="en-US" sz="2000" dirty="0" smtClean="0"/>
              <a:t>as the case may be, does not receive a resolution plan under sub-section (</a:t>
            </a:r>
            <a:r>
              <a:rPr lang="en-US" sz="2000" i="1" dirty="0" smtClean="0"/>
              <a:t>6) of </a:t>
            </a:r>
            <a:r>
              <a:rPr lang="en-US" sz="2000" dirty="0" smtClean="0"/>
              <a:t>section 30; or</a:t>
            </a:r>
          </a:p>
          <a:p>
            <a:pPr algn="just"/>
            <a:endParaRPr lang="en-US" sz="200" i="1" dirty="0" smtClean="0"/>
          </a:p>
          <a:p>
            <a:pPr marL="515938" indent="-234950" algn="just">
              <a:buFont typeface="Wingdings" pitchFamily="2" charset="2"/>
              <a:buChar char="v"/>
            </a:pPr>
            <a:r>
              <a:rPr lang="en-US" sz="2000" i="1" dirty="0" smtClean="0"/>
              <a:t>rejects the resolution plan under section 31 for the non-compliance of the </a:t>
            </a:r>
            <a:r>
              <a:rPr lang="en-US" sz="2000" dirty="0" smtClean="0"/>
              <a:t>requirements specified therein.</a:t>
            </a:r>
          </a:p>
          <a:p>
            <a:pPr marL="515938" indent="-234950" algn="just"/>
            <a:endParaRPr lang="en-US" sz="100" dirty="0" smtClean="0"/>
          </a:p>
          <a:p>
            <a:pPr marL="236538" indent="-236538" algn="just">
              <a:buFont typeface="Wingdings" pitchFamily="2" charset="2"/>
              <a:buChar char="ü"/>
            </a:pPr>
            <a:r>
              <a:rPr lang="en-US" sz="2000" dirty="0" smtClean="0"/>
              <a:t>Where the resolution professional, intimates the Adjudicating Authority of the decision of the committee of creditors to liquidate the corporate debtor, the Adjudicating Authority shall pass a liquidation order </a:t>
            </a:r>
            <a:r>
              <a:rPr lang="en-US" sz="2000" i="1" dirty="0" smtClean="0"/>
              <a:t>.</a:t>
            </a:r>
          </a:p>
          <a:p>
            <a:pPr marL="236538" indent="-236538" algn="just">
              <a:buFont typeface="Wingdings" pitchFamily="2" charset="2"/>
              <a:buChar char="ü"/>
            </a:pPr>
            <a:r>
              <a:rPr lang="en-US" sz="2000" dirty="0" smtClean="0"/>
              <a:t>Where the resolution plan approved by the Adjudicating Authority is contravened by the concerned corporate debtor, any person other than the corporate debtor, whose interests are prejudicially affected by such contravention, may make an application for a liquidation order </a:t>
            </a:r>
            <a:r>
              <a:rPr lang="en-US" sz="2000" i="1" dirty="0" smtClean="0"/>
              <a:t>.</a:t>
            </a:r>
          </a:p>
          <a:p>
            <a:pPr marL="236538" indent="-236538" algn="just">
              <a:buFont typeface="Wingdings" pitchFamily="2" charset="2"/>
              <a:buChar char="ü"/>
            </a:pPr>
            <a:endParaRPr lang="en-US" sz="2000" i="1" dirty="0" smtClean="0"/>
          </a:p>
          <a:p>
            <a:pPr marL="515938" indent="-234950" algn="just"/>
            <a:endParaRPr lang="en-US" sz="2000" dirty="0" smtClean="0"/>
          </a:p>
          <a:p>
            <a:pPr marL="515938" indent="-234950" algn="just"/>
            <a:endParaRPr lang="en-US" sz="2000" dirty="0" smtClean="0"/>
          </a:p>
          <a:p>
            <a:pPr marL="515938" indent="-234950" algn="just"/>
            <a:endParaRPr lang="en-US" sz="2000" dirty="0" smtClean="0"/>
          </a:p>
          <a:p>
            <a:endParaRPr lang="en-US" sz="2000" dirty="0" smtClean="0"/>
          </a:p>
          <a:p>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533401"/>
            <a:ext cx="8458200" cy="6586418"/>
          </a:xfrm>
          <a:prstGeom prst="rect">
            <a:avLst/>
          </a:prstGeom>
        </p:spPr>
        <p:txBody>
          <a:bodyPr wrap="square">
            <a:spAutoFit/>
          </a:bodyPr>
          <a:lstStyle/>
          <a:p>
            <a:endParaRPr lang="en-US" b="1" dirty="0" smtClean="0"/>
          </a:p>
          <a:p>
            <a:r>
              <a:rPr lang="en-US" b="1" dirty="0" smtClean="0"/>
              <a:t>Appointment of liquidator and fee to be paid.( Section 34)</a:t>
            </a:r>
          </a:p>
          <a:p>
            <a:endParaRPr lang="en-US" sz="400" dirty="0" smtClean="0"/>
          </a:p>
          <a:p>
            <a:pPr marL="236538" indent="-236538" algn="just">
              <a:buFont typeface="Wingdings" pitchFamily="2" charset="2"/>
              <a:buChar char="v"/>
            </a:pPr>
            <a:r>
              <a:rPr lang="en-US" dirty="0" smtClean="0"/>
              <a:t>Where the Adjudicating Authority passes an order for liquidation of the corporate debtor, the resolution professional appointed for the corporate insolvency resolution process shall act as the liquidator for the purposes of liquidation unless replaced by the Adjudicating Authority </a:t>
            </a:r>
            <a:r>
              <a:rPr lang="en-US" i="1" dirty="0" smtClean="0"/>
              <a:t>.</a:t>
            </a:r>
          </a:p>
          <a:p>
            <a:pPr algn="just"/>
            <a:endParaRPr lang="en-US" sz="800" i="1" dirty="0" smtClean="0"/>
          </a:p>
          <a:p>
            <a:pPr algn="just"/>
            <a:r>
              <a:rPr lang="en-US" b="1" dirty="0" smtClean="0"/>
              <a:t>Liquidation estate. (Section 36)</a:t>
            </a:r>
          </a:p>
          <a:p>
            <a:pPr algn="just"/>
            <a:endParaRPr lang="en-US" sz="500" dirty="0" smtClean="0"/>
          </a:p>
          <a:p>
            <a:pPr marL="236538" indent="-236538" algn="just">
              <a:buFont typeface="Wingdings" pitchFamily="2" charset="2"/>
              <a:buChar char="v"/>
            </a:pPr>
            <a:r>
              <a:rPr lang="en-US" dirty="0" smtClean="0"/>
              <a:t>For the purposes of liquidation, the liquidator to form an estate of the  assets.</a:t>
            </a:r>
          </a:p>
          <a:p>
            <a:pPr algn="just"/>
            <a:endParaRPr lang="en-US" sz="300" dirty="0" smtClean="0"/>
          </a:p>
          <a:p>
            <a:pPr marL="236538" indent="-236538" algn="just">
              <a:buFont typeface="Wingdings" pitchFamily="2" charset="2"/>
              <a:buChar char="v"/>
            </a:pPr>
            <a:r>
              <a:rPr lang="en-US" i="1" dirty="0" smtClean="0"/>
              <a:t>The liquidator shall hold the liquidation estate as a fiduciary for the benefit of all the </a:t>
            </a:r>
            <a:r>
              <a:rPr lang="en-US" dirty="0" smtClean="0"/>
              <a:t>creditors.</a:t>
            </a:r>
          </a:p>
          <a:p>
            <a:pPr algn="just"/>
            <a:endParaRPr lang="en-US" sz="500" dirty="0" smtClean="0"/>
          </a:p>
          <a:p>
            <a:pPr algn="just"/>
            <a:r>
              <a:rPr lang="en-US" b="1" dirty="0" smtClean="0"/>
              <a:t>Verification of claims.(Section 39)</a:t>
            </a:r>
          </a:p>
          <a:p>
            <a:pPr algn="just"/>
            <a:endParaRPr lang="en-US" sz="400" b="1" dirty="0" smtClean="0"/>
          </a:p>
          <a:p>
            <a:pPr marL="236538" indent="-236538" algn="just">
              <a:buFont typeface="Wingdings" pitchFamily="2" charset="2"/>
              <a:buChar char="v"/>
            </a:pPr>
            <a:r>
              <a:rPr lang="en-US" dirty="0" smtClean="0"/>
              <a:t>Liquidator to verify the claims submitted within such time as specified by the Board.</a:t>
            </a:r>
          </a:p>
          <a:p>
            <a:pPr algn="just"/>
            <a:endParaRPr lang="en-US" sz="200" dirty="0" smtClean="0"/>
          </a:p>
          <a:p>
            <a:pPr marL="280988" indent="-280988" algn="just">
              <a:buFont typeface="Wingdings" pitchFamily="2" charset="2"/>
              <a:buChar char="v"/>
            </a:pPr>
            <a:r>
              <a:rPr lang="en-US" i="1" dirty="0" smtClean="0"/>
              <a:t>Liquidator may require any creditor or the corporate debtor or any other person </a:t>
            </a:r>
            <a:r>
              <a:rPr lang="en-US" dirty="0" smtClean="0"/>
              <a:t>to produce any other document or evidence which he thinks necessary for the purpose of verifying the whole or any part of the claim.</a:t>
            </a:r>
          </a:p>
          <a:p>
            <a:pPr marL="280988" indent="-280988" algn="just"/>
            <a:endParaRPr lang="en-US" sz="800" dirty="0" smtClean="0"/>
          </a:p>
          <a:p>
            <a:r>
              <a:rPr lang="en-US" b="1" dirty="0" smtClean="0"/>
              <a:t>Admission or rejection of claims.( Section 40)</a:t>
            </a:r>
          </a:p>
          <a:p>
            <a:endParaRPr lang="en-US" sz="500" b="1" dirty="0" smtClean="0"/>
          </a:p>
          <a:p>
            <a:pPr marL="236538" indent="-236538" algn="just">
              <a:buFont typeface="Wingdings" pitchFamily="2" charset="2"/>
              <a:buChar char="v"/>
            </a:pPr>
            <a:r>
              <a:rPr lang="en-US" dirty="0" smtClean="0"/>
              <a:t>Liquidator after verification of claims may either admit or reject the claim, in whole or in part,provided that where he rejects a claim, he shall record in writing the reasons for such rejection.</a:t>
            </a:r>
          </a:p>
          <a:p>
            <a:pPr marL="280988" indent="-280988" algn="just"/>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9600"/>
            <a:ext cx="8686800" cy="8694688"/>
          </a:xfrm>
          <a:prstGeom prst="rect">
            <a:avLst/>
          </a:prstGeom>
        </p:spPr>
        <p:txBody>
          <a:bodyPr wrap="square">
            <a:spAutoFit/>
          </a:bodyPr>
          <a:lstStyle/>
          <a:p>
            <a:pPr marL="236538" indent="-236538" algn="just"/>
            <a:endParaRPr lang="en-US" sz="500" dirty="0" smtClean="0"/>
          </a:p>
          <a:p>
            <a:pPr marL="236538" indent="-236538" algn="just"/>
            <a:endParaRPr lang="en-US" sz="500" dirty="0" smtClean="0"/>
          </a:p>
          <a:p>
            <a:pPr marL="236538" indent="-236538" algn="just"/>
            <a:endParaRPr lang="en-US" sz="500" dirty="0" smtClean="0"/>
          </a:p>
          <a:p>
            <a:pPr marL="236538" indent="-236538" algn="just">
              <a:buFont typeface="Wingdings" pitchFamily="2" charset="2"/>
              <a:buChar char="v"/>
            </a:pPr>
            <a:r>
              <a:rPr lang="en-US" i="1" dirty="0" smtClean="0"/>
              <a:t>Liquidator shall communicate his decision of admission or rejection of claims </a:t>
            </a:r>
            <a:r>
              <a:rPr lang="en-US" dirty="0" smtClean="0"/>
              <a:t>to the creditor and corporate debtor within seven days of such admission or rejection of claims.</a:t>
            </a:r>
          </a:p>
          <a:p>
            <a:pPr marL="236538" indent="-236538" algn="just"/>
            <a:endParaRPr lang="en-US" sz="400" dirty="0" smtClean="0"/>
          </a:p>
          <a:p>
            <a:endParaRPr lang="en-US" sz="100" dirty="0" smtClean="0"/>
          </a:p>
          <a:p>
            <a:r>
              <a:rPr lang="en-US" b="1" dirty="0" smtClean="0"/>
              <a:t>Order in cases of undervalued transactions. (Section 48)</a:t>
            </a:r>
          </a:p>
          <a:p>
            <a:endParaRPr lang="en-US" sz="100" dirty="0" smtClean="0"/>
          </a:p>
          <a:p>
            <a:pPr algn="just"/>
            <a:r>
              <a:rPr lang="en-US" dirty="0" smtClean="0"/>
              <a:t>The order of the Adjudicating Authority </a:t>
            </a:r>
            <a:r>
              <a:rPr lang="en-US" i="1" dirty="0" smtClean="0"/>
              <a:t> may </a:t>
            </a:r>
            <a:r>
              <a:rPr lang="en-US" dirty="0" smtClean="0"/>
              <a:t>provide for the following:—</a:t>
            </a:r>
          </a:p>
          <a:p>
            <a:pPr marL="339725" indent="-339725" algn="just">
              <a:buFont typeface="Wingdings" pitchFamily="2" charset="2"/>
              <a:buChar char="ü"/>
            </a:pPr>
            <a:r>
              <a:rPr lang="en-US" i="1" dirty="0" smtClean="0"/>
              <a:t>require any property transferred as part of the transaction, to be vested in the </a:t>
            </a:r>
            <a:r>
              <a:rPr lang="en-US" dirty="0" smtClean="0"/>
              <a:t>corporate debtor;</a:t>
            </a:r>
          </a:p>
          <a:p>
            <a:pPr marL="339725" indent="-339725" algn="just">
              <a:buFont typeface="Wingdings" pitchFamily="2" charset="2"/>
              <a:buChar char="ü"/>
            </a:pPr>
            <a:r>
              <a:rPr lang="en-US" i="1" dirty="0" smtClean="0"/>
              <a:t>release or discharge (in whole or in part) any security interest granted by the </a:t>
            </a:r>
            <a:r>
              <a:rPr lang="en-US" dirty="0" smtClean="0"/>
              <a:t>corporate debtor;</a:t>
            </a:r>
          </a:p>
          <a:p>
            <a:pPr marL="339725" indent="-339725" algn="just">
              <a:buFont typeface="Wingdings" pitchFamily="2" charset="2"/>
              <a:buChar char="ü"/>
            </a:pPr>
            <a:r>
              <a:rPr lang="en-US" i="1" dirty="0" smtClean="0"/>
              <a:t>require any person to pay such sums, in respect of benefits received by such </a:t>
            </a:r>
            <a:r>
              <a:rPr lang="en-US" dirty="0" smtClean="0"/>
              <a:t>person, to the liquidator or the resolution professional as the case may be, as the Adjudicating Authority may direct; or</a:t>
            </a:r>
          </a:p>
          <a:p>
            <a:pPr marL="398463" indent="-398463" algn="just">
              <a:buFont typeface="Wingdings" pitchFamily="2" charset="2"/>
              <a:buChar char="ü"/>
            </a:pPr>
            <a:r>
              <a:rPr lang="en-US" i="1" dirty="0" smtClean="0"/>
              <a:t>require the payment of such consideration for the transaction as may be </a:t>
            </a:r>
            <a:r>
              <a:rPr lang="en-US" dirty="0" smtClean="0"/>
              <a:t>determined by an independent expert.</a:t>
            </a:r>
          </a:p>
          <a:p>
            <a:pPr marL="398463" indent="-398463" algn="just"/>
            <a:endParaRPr lang="en-US" sz="500" dirty="0" smtClean="0"/>
          </a:p>
          <a:p>
            <a:r>
              <a:rPr lang="en-US" b="1" dirty="0" smtClean="0"/>
              <a:t>Extortionate Credit transactions.( Section 50)</a:t>
            </a:r>
          </a:p>
          <a:p>
            <a:pPr marL="236538" indent="-236538" algn="just">
              <a:buFont typeface="Wingdings" pitchFamily="2" charset="2"/>
              <a:buChar char="v"/>
            </a:pPr>
            <a:r>
              <a:rPr lang="en-US" dirty="0" smtClean="0"/>
              <a:t>Where the corporate debtor been a party to an extortionate credit transaction involving the receipt of financial or operational debt during the period within 2  years preceding the insolvency commencement date, the liquidator or the resolution professional, may make an application for avoidance of such transaction to the Adjudicating Authority if the terms of such transaction required exorbitant payments to be made by the corporate debtor.</a:t>
            </a:r>
          </a:p>
          <a:p>
            <a:pPr marL="398463" indent="-398463" algn="just"/>
            <a:endParaRPr lang="en-US" dirty="0" smtClean="0"/>
          </a:p>
          <a:p>
            <a:endParaRPr lang="en-US" dirty="0" smtClean="0"/>
          </a:p>
          <a:p>
            <a:pPr marL="398463" indent="-398463"/>
            <a:endParaRPr lang="en-US" dirty="0" smtClean="0"/>
          </a:p>
          <a:p>
            <a:pPr marL="398463" indent="-398463"/>
            <a:endParaRPr lang="en-US" dirty="0" smtClean="0"/>
          </a:p>
          <a:p>
            <a:pPr marL="398463" indent="-398463"/>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81000"/>
            <a:ext cx="8534400" cy="6855723"/>
          </a:xfrm>
          <a:prstGeom prst="rect">
            <a:avLst/>
          </a:prstGeom>
        </p:spPr>
        <p:txBody>
          <a:bodyPr wrap="square">
            <a:spAutoFit/>
          </a:bodyPr>
          <a:lstStyle/>
          <a:p>
            <a:endParaRPr lang="en-US" sz="1050" dirty="0" smtClean="0"/>
          </a:p>
          <a:p>
            <a:pPr algn="just"/>
            <a:endParaRPr lang="en-US" sz="400" dirty="0" smtClean="0"/>
          </a:p>
          <a:p>
            <a:pPr algn="just"/>
            <a:endParaRPr lang="en-US" i="1" dirty="0" smtClean="0"/>
          </a:p>
          <a:p>
            <a:pPr algn="just"/>
            <a:r>
              <a:rPr lang="en-US" i="1" dirty="0" smtClean="0"/>
              <a:t>The Board may specify the circumstances in which a transactions which shall be </a:t>
            </a:r>
            <a:r>
              <a:rPr lang="en-US" dirty="0" smtClean="0"/>
              <a:t>covered under sub-section (</a:t>
            </a:r>
            <a:r>
              <a:rPr lang="en-US" i="1" dirty="0" smtClean="0"/>
              <a:t>1)</a:t>
            </a:r>
            <a:endParaRPr lang="en-US" dirty="0" smtClean="0"/>
          </a:p>
          <a:p>
            <a:endParaRPr lang="en-US" sz="500" dirty="0" smtClean="0"/>
          </a:p>
          <a:p>
            <a:pPr algn="just"/>
            <a:r>
              <a:rPr lang="en-US" b="1" dirty="0" smtClean="0"/>
              <a:t>Orders of Adjudicating Authority in respect of Extortionate Credit transactions.(Section 51)</a:t>
            </a:r>
          </a:p>
          <a:p>
            <a:endParaRPr lang="en-US" sz="400" dirty="0" smtClean="0"/>
          </a:p>
          <a:p>
            <a:pPr marL="176213" indent="-176213" algn="just">
              <a:buFont typeface="Wingdings" pitchFamily="2" charset="2"/>
              <a:buChar char="v"/>
            </a:pPr>
            <a:r>
              <a:rPr lang="en-US" dirty="0" smtClean="0"/>
              <a:t>Where the Adjudicating Authority </a:t>
            </a:r>
            <a:r>
              <a:rPr lang="en-US" i="1" dirty="0" smtClean="0"/>
              <a:t>is satisfied that the terms of a credit transaction required </a:t>
            </a:r>
            <a:r>
              <a:rPr lang="en-US" dirty="0" smtClean="0"/>
              <a:t>exorbitant payments to be made by the corporate debtor, it shall, by an order—</a:t>
            </a:r>
          </a:p>
          <a:p>
            <a:endParaRPr lang="en-US" sz="200" i="1" dirty="0" smtClean="0"/>
          </a:p>
          <a:p>
            <a:pPr>
              <a:buFont typeface="Wingdings" pitchFamily="2" charset="2"/>
              <a:buChar char="ü"/>
            </a:pPr>
            <a:r>
              <a:rPr lang="en-US" i="1" dirty="0" smtClean="0"/>
              <a:t> restore the position as it existed prior to such transaction;</a:t>
            </a:r>
          </a:p>
          <a:p>
            <a:pPr marL="339725" indent="-339725" algn="just">
              <a:buFont typeface="Wingdings" pitchFamily="2" charset="2"/>
              <a:buChar char="ü"/>
            </a:pPr>
            <a:r>
              <a:rPr lang="en-US" i="1" dirty="0" smtClean="0"/>
              <a:t>set aside the whole or part of the debt created on account of the extortionate </a:t>
            </a:r>
            <a:r>
              <a:rPr lang="en-US" dirty="0" smtClean="0"/>
              <a:t>credit transaction;</a:t>
            </a:r>
          </a:p>
          <a:p>
            <a:pPr>
              <a:buFont typeface="Wingdings" pitchFamily="2" charset="2"/>
              <a:buChar char="ü"/>
            </a:pPr>
            <a:r>
              <a:rPr lang="en-US" i="1" dirty="0" smtClean="0"/>
              <a:t> modify the terms of the transaction;</a:t>
            </a:r>
          </a:p>
          <a:p>
            <a:pPr marL="176213" indent="-176213" algn="just">
              <a:buFont typeface="Wingdings" pitchFamily="2" charset="2"/>
              <a:buChar char="ü"/>
            </a:pPr>
            <a:r>
              <a:rPr lang="en-US" i="1" dirty="0" smtClean="0"/>
              <a:t>require any person who is, or was, a party to the transaction to repay any </a:t>
            </a:r>
            <a:r>
              <a:rPr lang="en-US" dirty="0" smtClean="0"/>
              <a:t>amount received by such person; or</a:t>
            </a:r>
          </a:p>
          <a:p>
            <a:pPr marL="176213" indent="-176213" algn="just">
              <a:buFont typeface="Wingdings" pitchFamily="2" charset="2"/>
              <a:buChar char="ü"/>
            </a:pPr>
            <a:r>
              <a:rPr lang="en-US" i="1" dirty="0" smtClean="0"/>
              <a:t>require any security interest that was created as part of the extortionate </a:t>
            </a:r>
            <a:r>
              <a:rPr lang="en-US" dirty="0" smtClean="0"/>
              <a:t>credit transaction to be relinquished in favour of the liquidator or the resolution professional, as the case may be.</a:t>
            </a:r>
          </a:p>
          <a:p>
            <a:pPr marL="176213" indent="-176213">
              <a:buFont typeface="Wingdings" pitchFamily="2" charset="2"/>
              <a:buChar char="ü"/>
            </a:pPr>
            <a:endParaRPr lang="en-US" i="1" dirty="0" smtClean="0"/>
          </a:p>
          <a:p>
            <a:pPr marL="176213" indent="-176213" algn="just"/>
            <a:endParaRPr lang="en-US" dirty="0" smtClean="0"/>
          </a:p>
          <a:p>
            <a:pPr algn="just"/>
            <a:endParaRPr lang="en-US" dirty="0" smtClean="0"/>
          </a:p>
          <a:p>
            <a:pPr algn="just"/>
            <a:endParaRPr lang="en-US" dirty="0" smtClean="0"/>
          </a:p>
          <a:p>
            <a:pPr algn="just"/>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838200"/>
            <a:ext cx="8382000" cy="4524315"/>
          </a:xfrm>
          <a:prstGeom prst="rect">
            <a:avLst/>
          </a:prstGeom>
        </p:spPr>
        <p:txBody>
          <a:bodyPr wrap="square">
            <a:spAutoFit/>
          </a:bodyPr>
          <a:lstStyle/>
          <a:p>
            <a:pPr marL="339725" indent="-339725"/>
            <a:endParaRPr lang="en-US" dirty="0" smtClean="0"/>
          </a:p>
          <a:p>
            <a:endParaRPr lang="en-US" dirty="0" smtClean="0"/>
          </a:p>
          <a:p>
            <a:r>
              <a:rPr lang="en-US" b="1" u="sng" dirty="0" smtClean="0"/>
              <a:t>Dissolution of corporate debtor.(Section 54)</a:t>
            </a:r>
          </a:p>
          <a:p>
            <a:endParaRPr lang="en-US" dirty="0" smtClean="0"/>
          </a:p>
          <a:p>
            <a:pPr marL="236538" indent="-236538" algn="just">
              <a:buFont typeface="Wingdings" pitchFamily="2" charset="2"/>
              <a:buChar char="v"/>
            </a:pPr>
            <a:r>
              <a:rPr lang="en-US" dirty="0" smtClean="0"/>
              <a:t>Where the assets of the corporate debtor have been completely liquidated- Liquidator shall make an application to the Adjudicating Authority for the dissolution of such corporate debtor.</a:t>
            </a:r>
          </a:p>
          <a:p>
            <a:pPr algn="just"/>
            <a:endParaRPr lang="en-US" dirty="0" smtClean="0"/>
          </a:p>
          <a:p>
            <a:pPr marL="280988" indent="-280988" algn="just">
              <a:buFont typeface="Wingdings" pitchFamily="2" charset="2"/>
              <a:buChar char="v"/>
            </a:pPr>
            <a:r>
              <a:rPr lang="en-US" i="1" dirty="0" smtClean="0"/>
              <a:t> The Adjudicating Authority shall on application filed by the liquidator order that the corporate debtor shall be dissolved from the date of that order </a:t>
            </a:r>
            <a:r>
              <a:rPr lang="en-US" dirty="0" smtClean="0"/>
              <a:t>and the corporate debtor shall be dissolved accordingly.</a:t>
            </a:r>
          </a:p>
          <a:p>
            <a:pPr algn="just"/>
            <a:endParaRPr lang="en-US" dirty="0" smtClean="0"/>
          </a:p>
          <a:p>
            <a:pPr marL="280988" indent="-280988" algn="just">
              <a:buFont typeface="Wingdings" pitchFamily="2" charset="2"/>
              <a:buChar char="v"/>
            </a:pPr>
            <a:r>
              <a:rPr lang="en-US" i="1" dirty="0" smtClean="0"/>
              <a:t>A copy of an order shall within seven days from the date of </a:t>
            </a:r>
            <a:r>
              <a:rPr lang="en-US" dirty="0" smtClean="0"/>
              <a:t>such order, be forwarded to the authority with which the corporate debtor is registered.</a:t>
            </a:r>
          </a:p>
          <a:p>
            <a:pPr marL="339725" indent="-339725" algn="just"/>
            <a:endParaRPr lang="en-US" dirty="0" smtClean="0"/>
          </a:p>
          <a:p>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990600"/>
            <a:ext cx="7772400" cy="6407959"/>
          </a:xfrm>
          <a:prstGeom prst="rect">
            <a:avLst/>
          </a:prstGeom>
          <a:noFill/>
        </p:spPr>
        <p:txBody>
          <a:bodyPr wrap="square" rtlCol="0">
            <a:spAutoFit/>
          </a:bodyPr>
          <a:lstStyle/>
          <a:p>
            <a:r>
              <a:rPr lang="en-US" b="1" i="1" u="sng" dirty="0" smtClean="0"/>
              <a:t>BACKGROUND:</a:t>
            </a:r>
          </a:p>
          <a:p>
            <a:endParaRPr lang="en-US" sz="1200" dirty="0" smtClean="0"/>
          </a:p>
          <a:p>
            <a:pPr marL="280988" indent="-280988" algn="just">
              <a:buFont typeface="Wingdings" pitchFamily="2" charset="2"/>
              <a:buChar char="v"/>
            </a:pPr>
            <a:r>
              <a:rPr lang="en-US" sz="2000" dirty="0" smtClean="0"/>
              <a:t>Presently, there are, in fact, several laws that deal with insolvency for companies, such as the Sick Industrial Companies Act, the Recovery of Debt Due to Banks and Financial Institutions Act, and Securitisation and Reconstruction of Financial Assets and Enforcement of Security Interest Act, 2002 (SARFAESI). </a:t>
            </a:r>
          </a:p>
          <a:p>
            <a:pPr algn="just"/>
            <a:endParaRPr lang="en-US" sz="1050" dirty="0" smtClean="0"/>
          </a:p>
          <a:p>
            <a:pPr marL="280988" indent="-280988" algn="just">
              <a:buFont typeface="Wingdings" pitchFamily="2" charset="2"/>
              <a:buChar char="v"/>
            </a:pPr>
            <a:r>
              <a:rPr lang="en-US" sz="2000" dirty="0" smtClean="0"/>
              <a:t>However, this multiplicity of laws has been a problem in the way of banks failing to recover their loans. For example, DRTs are dealing with a backlog of Rs 4 trillion worth of cases. For the last three financial years, less than 20% of cases taken up by various channels such as DRTs, Lok Adalats and SARFAESI courts have been successfully resolved.</a:t>
            </a:r>
          </a:p>
          <a:p>
            <a:endParaRPr lang="en-US" sz="1000" dirty="0" smtClean="0"/>
          </a:p>
          <a:p>
            <a:r>
              <a:rPr lang="en-US" sz="2000" b="1" i="1" u="sng" dirty="0" smtClean="0"/>
              <a:t>What exactly will the new law do that is different?</a:t>
            </a:r>
          </a:p>
          <a:p>
            <a:endParaRPr lang="en-US" sz="800" dirty="0" smtClean="0"/>
          </a:p>
          <a:p>
            <a:pPr marL="280988" indent="-280988" algn="just">
              <a:buFont typeface="Wingdings" pitchFamily="2" charset="2"/>
              <a:buChar char="v"/>
            </a:pPr>
            <a:r>
              <a:rPr lang="en-US" sz="2000" dirty="0" smtClean="0"/>
              <a:t>For one, the new Bill seeks to consolidate all existing laws. Secondly, it specifies a timeframe — 180 days after the process is initiated, plus a 90-day extension — for resolving insolvency.</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04800"/>
            <a:ext cx="8915400" cy="10102766"/>
          </a:xfrm>
          <a:prstGeom prst="rect">
            <a:avLst/>
          </a:prstGeom>
          <a:noFill/>
        </p:spPr>
        <p:txBody>
          <a:bodyPr wrap="square" rtlCol="0">
            <a:spAutoFit/>
          </a:bodyPr>
          <a:lstStyle/>
          <a:p>
            <a:r>
              <a:rPr lang="en-US" b="1" dirty="0" smtClean="0"/>
              <a:t> </a:t>
            </a:r>
          </a:p>
          <a:p>
            <a:endParaRPr lang="en-US" b="1" dirty="0" smtClean="0">
              <a:solidFill>
                <a:srgbClr val="0070C0"/>
              </a:solidFill>
            </a:endParaRPr>
          </a:p>
          <a:p>
            <a:r>
              <a:rPr lang="en-US" b="1" dirty="0" smtClean="0">
                <a:solidFill>
                  <a:srgbClr val="0070C0"/>
                </a:solidFill>
              </a:rPr>
              <a:t>FAST TRACK CORPORATE INSOLVENCY RESOLUTION PROCESS (CHAPTER IV)</a:t>
            </a:r>
          </a:p>
          <a:p>
            <a:endParaRPr lang="en-US" sz="1050" b="1" dirty="0" smtClean="0"/>
          </a:p>
          <a:p>
            <a:r>
              <a:rPr lang="en-US" b="1" dirty="0" smtClean="0"/>
              <a:t>Fast track corporation insolvency Resolution process ( Section 55)</a:t>
            </a:r>
          </a:p>
          <a:p>
            <a:endParaRPr lang="en-US" sz="800" b="1" dirty="0" smtClean="0"/>
          </a:p>
          <a:p>
            <a:pPr algn="just"/>
            <a:r>
              <a:rPr lang="en-US" i="1" dirty="0" smtClean="0"/>
              <a:t>An application for fast track corporate insolvency resolution process may be made </a:t>
            </a:r>
            <a:r>
              <a:rPr lang="en-US" dirty="0" smtClean="0"/>
              <a:t>in respect of the following corporate debtors, namely:—</a:t>
            </a:r>
          </a:p>
          <a:p>
            <a:pPr algn="just"/>
            <a:endParaRPr lang="en-US" sz="1000" dirty="0" smtClean="0"/>
          </a:p>
          <a:p>
            <a:pPr marL="398463" indent="-398463" algn="just">
              <a:buAutoNum type="alphaLcParenBoth"/>
            </a:pPr>
            <a:r>
              <a:rPr lang="en-US" i="1" dirty="0" smtClean="0"/>
              <a:t>a corporate debtor with assets and income below a level as may be notified </a:t>
            </a:r>
            <a:r>
              <a:rPr lang="en-US" dirty="0" smtClean="0"/>
              <a:t>by the Central Government; or</a:t>
            </a:r>
          </a:p>
          <a:p>
            <a:pPr marL="398463" indent="-398463" algn="just"/>
            <a:endParaRPr lang="en-US" sz="600" dirty="0" smtClean="0"/>
          </a:p>
          <a:p>
            <a:pPr marL="339725" indent="-339725" algn="just"/>
            <a:r>
              <a:rPr lang="en-US" dirty="0" smtClean="0"/>
              <a:t>(</a:t>
            </a:r>
            <a:r>
              <a:rPr lang="en-US" i="1" dirty="0" smtClean="0"/>
              <a:t>b) a corporate debtor with such class of creditors or such amount of debt as </a:t>
            </a:r>
            <a:r>
              <a:rPr lang="en-US" dirty="0" smtClean="0"/>
              <a:t>may be notified by the Central Government; or</a:t>
            </a:r>
          </a:p>
          <a:p>
            <a:pPr marL="339725" indent="-339725" algn="just"/>
            <a:endParaRPr lang="en-US" sz="600" dirty="0" smtClean="0"/>
          </a:p>
          <a:p>
            <a:pPr marL="339725" indent="-339725" algn="just"/>
            <a:r>
              <a:rPr lang="en-US" dirty="0" smtClean="0"/>
              <a:t>(</a:t>
            </a:r>
            <a:r>
              <a:rPr lang="en-US" i="1" dirty="0" smtClean="0"/>
              <a:t>c) such other category of corporate persons as may be notified by the Central </a:t>
            </a:r>
            <a:r>
              <a:rPr lang="en-US" dirty="0" smtClean="0"/>
              <a:t>Government.</a:t>
            </a:r>
          </a:p>
          <a:p>
            <a:pPr marL="339725" indent="-339725" algn="just"/>
            <a:endParaRPr lang="en-US" sz="1000" b="1" dirty="0" smtClean="0"/>
          </a:p>
          <a:p>
            <a:pPr algn="just"/>
            <a:r>
              <a:rPr lang="en-US" b="1" dirty="0" smtClean="0"/>
              <a:t>Time period for completion of fast track Corporate Insolvency Resolution process.(Section 56)</a:t>
            </a:r>
          </a:p>
          <a:p>
            <a:pPr algn="just"/>
            <a:endParaRPr lang="en-US" sz="600" b="1" dirty="0" smtClean="0"/>
          </a:p>
          <a:p>
            <a:pPr marL="176213" indent="-176213" algn="just">
              <a:buFont typeface="Wingdings" pitchFamily="2" charset="2"/>
              <a:buChar char="v"/>
            </a:pPr>
            <a:r>
              <a:rPr lang="en-US" dirty="0" smtClean="0"/>
              <a:t>Within a period of ninety days from the insolvency commencement date.</a:t>
            </a:r>
          </a:p>
          <a:p>
            <a:pPr marL="176213" indent="-176213" algn="just"/>
            <a:endParaRPr lang="en-US" sz="1100" dirty="0" smtClean="0"/>
          </a:p>
          <a:p>
            <a:pPr marL="176213" indent="-176213" algn="just">
              <a:buFont typeface="Wingdings" pitchFamily="2" charset="2"/>
              <a:buChar char="v"/>
            </a:pPr>
            <a:r>
              <a:rPr lang="en-US" dirty="0" smtClean="0"/>
              <a:t> Adjudicating Authority if satisfied may, by order, extend the duration of such process beyond the said period of ninety days by such further period, as it thinks fit, but not exceeding forty-five days.</a:t>
            </a:r>
          </a:p>
          <a:p>
            <a:pPr marL="176213" indent="-176213" algn="just">
              <a:buFont typeface="Wingdings" pitchFamily="2" charset="2"/>
              <a:buChar char="v"/>
            </a:pPr>
            <a:endParaRPr lang="en-US"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smtClean="0"/>
          </a:p>
          <a:p>
            <a:endParaRPr lang="en-US"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62000"/>
            <a:ext cx="8077200" cy="3585597"/>
          </a:xfrm>
          <a:prstGeom prst="rect">
            <a:avLst/>
          </a:prstGeom>
          <a:noFill/>
        </p:spPr>
        <p:txBody>
          <a:bodyPr wrap="square" rtlCol="0">
            <a:spAutoFit/>
          </a:bodyPr>
          <a:lstStyle/>
          <a:p>
            <a:pPr algn="just"/>
            <a:endParaRPr lang="en-US" dirty="0" smtClean="0"/>
          </a:p>
          <a:p>
            <a:pPr algn="just"/>
            <a:r>
              <a:rPr lang="en-US" b="1" dirty="0" smtClean="0"/>
              <a:t>Manner of initiating fast track corporate Insolvency Resolution process.(Section 57)</a:t>
            </a:r>
          </a:p>
          <a:p>
            <a:endParaRPr lang="en-US" sz="1100" dirty="0" smtClean="0"/>
          </a:p>
          <a:p>
            <a:pPr marL="236538" indent="-236538" algn="just">
              <a:buFont typeface="Wingdings" pitchFamily="2" charset="2"/>
              <a:buChar char="v"/>
            </a:pPr>
            <a:r>
              <a:rPr lang="en-US" dirty="0" smtClean="0"/>
              <a:t>An application may be  filed by a </a:t>
            </a:r>
            <a:r>
              <a:rPr lang="en-US" b="1" dirty="0" smtClean="0"/>
              <a:t>creditor </a:t>
            </a:r>
            <a:r>
              <a:rPr lang="en-US" dirty="0" smtClean="0"/>
              <a:t>or </a:t>
            </a:r>
            <a:r>
              <a:rPr lang="en-US" b="1" dirty="0" smtClean="0"/>
              <a:t>corporate debtor </a:t>
            </a:r>
            <a:r>
              <a:rPr lang="en-US" dirty="0" smtClean="0"/>
              <a:t>as the case may be, along with-</a:t>
            </a:r>
          </a:p>
          <a:p>
            <a:pPr marL="236538" indent="-236538" algn="just"/>
            <a:endParaRPr lang="en-US" sz="1050" dirty="0" smtClean="0"/>
          </a:p>
          <a:p>
            <a:pPr marL="342900" indent="-342900" algn="just">
              <a:buFont typeface="Wingdings" pitchFamily="2" charset="2"/>
              <a:buChar char="Ø"/>
            </a:pPr>
            <a:r>
              <a:rPr lang="en-US" i="1" dirty="0" smtClean="0"/>
              <a:t>the proof of the existence of default as evidenced by records available with </a:t>
            </a:r>
            <a:r>
              <a:rPr lang="en-US" dirty="0" smtClean="0"/>
              <a:t>an information utility or such other means as may be specified by the Board; and</a:t>
            </a:r>
          </a:p>
          <a:p>
            <a:pPr marL="342900" indent="-342900" algn="just">
              <a:buFont typeface="Wingdings" pitchFamily="2" charset="2"/>
              <a:buChar char="Ø"/>
            </a:pPr>
            <a:r>
              <a:rPr lang="en-US" i="1" dirty="0" smtClean="0"/>
              <a:t>such other information as may be specified by the Board to establish that the </a:t>
            </a:r>
            <a:r>
              <a:rPr lang="en-US" dirty="0" smtClean="0"/>
              <a:t>corporate debtor is eligible for fast track corporate insolvency resolution process.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838200"/>
            <a:ext cx="8534400" cy="4878259"/>
          </a:xfrm>
          <a:prstGeom prst="rect">
            <a:avLst/>
          </a:prstGeom>
          <a:noFill/>
        </p:spPr>
        <p:txBody>
          <a:bodyPr wrap="square" rtlCol="0">
            <a:spAutoFit/>
          </a:bodyPr>
          <a:lstStyle/>
          <a:p>
            <a:r>
              <a:rPr lang="en-US" b="1" dirty="0" smtClean="0">
                <a:solidFill>
                  <a:srgbClr val="0070C0"/>
                </a:solidFill>
              </a:rPr>
              <a:t>VOLUNTARY LIQUIDATION OF CORPORATE PERSONS  (CHAPTER V)</a:t>
            </a:r>
          </a:p>
          <a:p>
            <a:endParaRPr lang="en-US" sz="1000" dirty="0" smtClean="0"/>
          </a:p>
          <a:p>
            <a:r>
              <a:rPr lang="en-US" b="1" dirty="0" smtClean="0"/>
              <a:t>Voluntary  Liquidation of Corporate Persons  (Section 59):</a:t>
            </a:r>
          </a:p>
          <a:p>
            <a:endParaRPr lang="en-US" sz="1000" b="1" dirty="0" smtClean="0"/>
          </a:p>
          <a:p>
            <a:pPr marL="342900" indent="-342900" algn="just">
              <a:buFont typeface="Wingdings" pitchFamily="2" charset="2"/>
              <a:buChar char="v"/>
            </a:pPr>
            <a:r>
              <a:rPr lang="en-US" b="1" dirty="0" smtClean="0"/>
              <a:t> </a:t>
            </a:r>
            <a:r>
              <a:rPr lang="en-US" i="1" dirty="0" smtClean="0"/>
              <a:t>A Corporate Person who intends to liquidate itself voluntarily and has not </a:t>
            </a:r>
            <a:r>
              <a:rPr lang="en-US" dirty="0" smtClean="0"/>
              <a:t>committed any default may initiate voluntary liquidation proceedings .</a:t>
            </a:r>
          </a:p>
          <a:p>
            <a:pPr marL="342900" indent="-342900" algn="just"/>
            <a:endParaRPr lang="en-US" sz="500" dirty="0" smtClean="0"/>
          </a:p>
          <a:p>
            <a:pPr marL="398463" indent="-398463" algn="just">
              <a:buFont typeface="Wingdings" pitchFamily="2" charset="2"/>
              <a:buChar char="v"/>
            </a:pPr>
            <a:r>
              <a:rPr lang="en-US" i="1" dirty="0" smtClean="0"/>
              <a:t>The voluntary liquidation of a corporate person shall meet </a:t>
            </a:r>
            <a:r>
              <a:rPr lang="en-US" dirty="0" smtClean="0"/>
              <a:t>such conditions and procedural requirements as may be specified by the Board.</a:t>
            </a:r>
          </a:p>
          <a:p>
            <a:endParaRPr lang="en-US" sz="1000" dirty="0" smtClean="0"/>
          </a:p>
          <a:p>
            <a:pPr marL="339725" indent="-339725" algn="just"/>
            <a:r>
              <a:rPr lang="en-US" i="1" dirty="0" smtClean="0"/>
              <a:t>      F</a:t>
            </a:r>
            <a:r>
              <a:rPr lang="en-US" dirty="0" smtClean="0"/>
              <a:t>ollowing conditions needs to be complied with, namely:—</a:t>
            </a:r>
          </a:p>
          <a:p>
            <a:pPr marL="339725" indent="-339725" algn="just"/>
            <a:endParaRPr lang="en-US" sz="500" dirty="0" smtClean="0"/>
          </a:p>
          <a:p>
            <a:pPr marL="280988" indent="-280988" algn="just">
              <a:buFont typeface="Wingdings" pitchFamily="2" charset="2"/>
              <a:buChar char="Ø"/>
            </a:pPr>
            <a:r>
              <a:rPr lang="en-US" b="1" i="1" dirty="0" smtClean="0"/>
              <a:t> A declaration from majority of the directors of the company verified by an  </a:t>
            </a:r>
            <a:r>
              <a:rPr lang="en-US" b="1" dirty="0" smtClean="0"/>
              <a:t>affidavit stating that—</a:t>
            </a:r>
          </a:p>
          <a:p>
            <a:pPr algn="just"/>
            <a:endParaRPr lang="en-US" sz="700" b="1" dirty="0" smtClean="0"/>
          </a:p>
          <a:p>
            <a:pPr marL="280988" indent="-280988" algn="just">
              <a:buFont typeface="Wingdings" pitchFamily="2" charset="2"/>
              <a:buChar char="ü"/>
            </a:pPr>
            <a:r>
              <a:rPr lang="en-US" i="1" dirty="0" smtClean="0"/>
              <a:t>they have made a full inquiry into the affairs of the company and they </a:t>
            </a:r>
            <a:r>
              <a:rPr lang="en-US" dirty="0" smtClean="0"/>
              <a:t>have formed an opinion that either the company has no debt or that it will be able to pay its debts in full from the proceeds of assets to be sold in the voluntary liquidation; and</a:t>
            </a:r>
          </a:p>
          <a:p>
            <a:pPr marL="280988" indent="-280988" algn="just">
              <a:buFont typeface="Wingdings" pitchFamily="2" charset="2"/>
              <a:buChar char="ü"/>
            </a:pPr>
            <a:r>
              <a:rPr lang="en-US" i="1" dirty="0" smtClean="0"/>
              <a:t>the company is not being liquidated to defraud any person;</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762000"/>
            <a:ext cx="8382000" cy="5670783"/>
          </a:xfrm>
          <a:prstGeom prst="rect">
            <a:avLst/>
          </a:prstGeom>
          <a:noFill/>
        </p:spPr>
        <p:txBody>
          <a:bodyPr wrap="square" rtlCol="0">
            <a:spAutoFit/>
          </a:bodyPr>
          <a:lstStyle/>
          <a:p>
            <a:r>
              <a:rPr lang="en-US" i="1" dirty="0" smtClean="0"/>
              <a:t> </a:t>
            </a:r>
          </a:p>
          <a:p>
            <a:pPr marL="176213" indent="-176213" algn="just">
              <a:buFont typeface="Wingdings" pitchFamily="2" charset="2"/>
              <a:buChar char="Ø"/>
            </a:pPr>
            <a:r>
              <a:rPr lang="en-US" b="1" i="1" dirty="0" smtClean="0"/>
              <a:t>Declaration shall be accompanied with the following </a:t>
            </a:r>
            <a:r>
              <a:rPr lang="en-US" b="1" dirty="0" smtClean="0"/>
              <a:t>documents, namely:—</a:t>
            </a:r>
          </a:p>
          <a:p>
            <a:pPr marL="236538" indent="-236538" algn="just">
              <a:buFont typeface="Wingdings" pitchFamily="2" charset="2"/>
              <a:buChar char="ü"/>
            </a:pPr>
            <a:r>
              <a:rPr lang="en-US" i="1" dirty="0" smtClean="0"/>
              <a:t> audited financial statements and record of business operations of the  </a:t>
            </a:r>
            <a:r>
              <a:rPr lang="en-US" dirty="0" smtClean="0"/>
              <a:t>company for the previous two years or for the period since its incorporation, whichever is later;</a:t>
            </a:r>
          </a:p>
          <a:p>
            <a:pPr marL="176213" indent="-176213" algn="just">
              <a:buFont typeface="Wingdings" pitchFamily="2" charset="2"/>
              <a:buChar char="ü"/>
            </a:pPr>
            <a:r>
              <a:rPr lang="en-US" i="1" dirty="0" smtClean="0"/>
              <a:t>a report of the valuation of the assets of the company, if any prepared </a:t>
            </a:r>
            <a:r>
              <a:rPr lang="en-US" dirty="0" smtClean="0"/>
              <a:t>by a registered valuer;</a:t>
            </a:r>
          </a:p>
          <a:p>
            <a:pPr marL="176213" indent="-176213" algn="just"/>
            <a:endParaRPr lang="en-US" sz="1000" dirty="0" smtClean="0"/>
          </a:p>
          <a:p>
            <a:pPr algn="just">
              <a:buFont typeface="Wingdings" pitchFamily="2" charset="2"/>
              <a:buChar char="Ø"/>
            </a:pPr>
            <a:r>
              <a:rPr lang="en-US" b="1" i="1" dirty="0" smtClean="0"/>
              <a:t>Within four weeks of a declaration made, there shall be—</a:t>
            </a:r>
          </a:p>
          <a:p>
            <a:pPr marL="176213" indent="-176213" algn="just">
              <a:buFont typeface="Wingdings" pitchFamily="2" charset="2"/>
              <a:buChar char="ü"/>
            </a:pPr>
            <a:r>
              <a:rPr lang="en-US" i="1" dirty="0" smtClean="0"/>
              <a:t>a special resolution in a general meeting </a:t>
            </a:r>
            <a:r>
              <a:rPr lang="en-US" dirty="0" smtClean="0"/>
              <a:t>requiring the company to be liquidated voluntarily and appointing an insolvency professional to act as the liquidator; or</a:t>
            </a:r>
          </a:p>
          <a:p>
            <a:pPr marL="236538" indent="-236538" algn="just">
              <a:buFont typeface="Wingdings" pitchFamily="2" charset="2"/>
              <a:buChar char="ü"/>
            </a:pPr>
            <a:r>
              <a:rPr lang="en-US" i="1" dirty="0" smtClean="0"/>
              <a:t>a resolution of the members of the company in a general meeting </a:t>
            </a:r>
            <a:r>
              <a:rPr lang="en-US" dirty="0" smtClean="0"/>
              <a:t>requiring the company to be liquidated voluntarily as a result of expiry of the period of its duration, if any, fixed by its articles or on the occurrence of any event in respect of which the articles provide that the company shall be dissolved, and appointing an insolvency professional to act as the liquidator:</a:t>
            </a:r>
          </a:p>
          <a:p>
            <a:pPr algn="just"/>
            <a:endParaRPr lang="en-US" sz="1050" dirty="0" smtClean="0"/>
          </a:p>
          <a:p>
            <a:pPr algn="just"/>
            <a:r>
              <a:rPr lang="en-US" dirty="0" smtClean="0"/>
              <a:t>Provided that the company owes any debt to any person, creditors representing two thirds in value of the debt of the company shall approve the resolution passed </a:t>
            </a:r>
            <a:r>
              <a:rPr lang="en-US" i="1" dirty="0" smtClean="0"/>
              <a:t> within seven days of such resolution.</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717857"/>
            <a:ext cx="8686800" cy="5524589"/>
          </a:xfrm>
          <a:prstGeom prst="rect">
            <a:avLst/>
          </a:prstGeom>
          <a:noFill/>
        </p:spPr>
        <p:txBody>
          <a:bodyPr wrap="square" rtlCol="0">
            <a:spAutoFit/>
          </a:bodyPr>
          <a:lstStyle/>
          <a:p>
            <a:endParaRPr lang="en-US" dirty="0" smtClean="0"/>
          </a:p>
          <a:p>
            <a:pPr marL="236538" indent="-236538" algn="just">
              <a:buFont typeface="Wingdings" pitchFamily="2" charset="2"/>
              <a:buChar char="v"/>
            </a:pPr>
            <a:r>
              <a:rPr lang="en-US" i="1" dirty="0" smtClean="0"/>
              <a:t>The company to notify the Registrar of Companies and the Board about the </a:t>
            </a:r>
            <a:r>
              <a:rPr lang="en-US" dirty="0" smtClean="0"/>
              <a:t>resolution </a:t>
            </a:r>
            <a:r>
              <a:rPr lang="en-US" i="1" dirty="0" smtClean="0"/>
              <a:t>to liquidate the company within seven days of such resolution </a:t>
            </a:r>
            <a:r>
              <a:rPr lang="en-US" dirty="0" smtClean="0"/>
              <a:t>or the subsequent approval by the creditors, as the case may be.</a:t>
            </a:r>
            <a:endParaRPr lang="en-US" i="1" dirty="0" smtClean="0"/>
          </a:p>
          <a:p>
            <a:pPr marL="236538" indent="-236538" algn="just"/>
            <a:endParaRPr lang="en-US" sz="900" i="1" dirty="0" smtClean="0"/>
          </a:p>
          <a:p>
            <a:pPr marL="236538" indent="-236538" algn="just">
              <a:buFont typeface="Wingdings" pitchFamily="2" charset="2"/>
              <a:buChar char="v"/>
            </a:pPr>
            <a:r>
              <a:rPr lang="en-US" dirty="0" smtClean="0"/>
              <a:t>Liquidator to make an application to the Adjudicating Authority for the dissolution of such corporate person, </a:t>
            </a:r>
            <a:r>
              <a:rPr lang="en-US" i="1" dirty="0" smtClean="0"/>
              <a:t>where the affairs of the corporate person have been completely wound up, and its </a:t>
            </a:r>
            <a:r>
              <a:rPr lang="en-US" dirty="0" smtClean="0"/>
              <a:t>assets completely liquidated,.</a:t>
            </a:r>
          </a:p>
          <a:p>
            <a:pPr marL="236538" indent="-236538" algn="just"/>
            <a:endParaRPr lang="en-US" sz="1000" dirty="0" smtClean="0"/>
          </a:p>
          <a:p>
            <a:pPr marL="280988" indent="-280988" algn="just">
              <a:buFont typeface="Wingdings" pitchFamily="2" charset="2"/>
              <a:buChar char="v"/>
            </a:pPr>
            <a:r>
              <a:rPr lang="en-US" i="1" dirty="0" smtClean="0"/>
              <a:t>The Adjudicating Authority shall on an application filed by the liquidator, pass an order that the corporate debtor shall be dissolved from the date of </a:t>
            </a:r>
            <a:r>
              <a:rPr lang="en-US" dirty="0" smtClean="0"/>
              <a:t>that order and the corporate debtor shall be dissolved accordingly.</a:t>
            </a:r>
          </a:p>
          <a:p>
            <a:pPr algn="just"/>
            <a:endParaRPr lang="en-US" sz="1000" dirty="0" smtClean="0"/>
          </a:p>
          <a:p>
            <a:pPr marL="280988" indent="-280988" algn="just">
              <a:buFont typeface="Wingdings" pitchFamily="2" charset="2"/>
              <a:buChar char="v"/>
            </a:pPr>
            <a:r>
              <a:rPr lang="en-US" i="1" dirty="0" smtClean="0"/>
              <a:t>A copy of an order shall within fourteen days from the date </a:t>
            </a:r>
            <a:r>
              <a:rPr lang="en-US" dirty="0" smtClean="0"/>
              <a:t>of such order, be forwarded to the authority with which the corporate person is registered</a:t>
            </a:r>
            <a:r>
              <a:rPr lang="en-US" dirty="0" smtClean="0"/>
              <a:t>.</a:t>
            </a:r>
          </a:p>
          <a:p>
            <a:pPr marL="280988" indent="-280988" algn="just">
              <a:buFont typeface="Wingdings" pitchFamily="2" charset="2"/>
              <a:buChar char="v"/>
            </a:pPr>
            <a:endParaRPr lang="en-US" dirty="0" smtClean="0"/>
          </a:p>
          <a:p>
            <a:pPr marL="280988" indent="-280988" algn="just"/>
            <a:endParaRPr lang="en-US" dirty="0" smtClean="0"/>
          </a:p>
          <a:p>
            <a:pPr marL="280988" indent="-280988" algn="ctr"/>
            <a:r>
              <a:rPr lang="en-US" dirty="0" smtClean="0"/>
              <a:t>XXXXXXXXXXXXX</a:t>
            </a:r>
            <a:endParaRPr lang="en-US" dirty="0" smtClean="0"/>
          </a:p>
          <a:p>
            <a:pPr algn="just"/>
            <a:endParaRPr lang="en-US" dirty="0" smtClean="0"/>
          </a:p>
          <a:p>
            <a:pPr marL="280988" indent="-280988" algn="just"/>
            <a:endParaRPr lang="en-US" i="1" dirty="0" smtClean="0"/>
          </a:p>
          <a:p>
            <a:pPr algn="just"/>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1600200"/>
            <a:ext cx="8264525" cy="2057400"/>
          </a:xfrm>
          <a:prstGeom prst="rect">
            <a:avLst/>
          </a:prstGeom>
        </p:spPr>
        <p:txBody>
          <a:bodyPr>
            <a:noAutofit/>
          </a:bodyPr>
          <a:lstStyle/>
          <a:p>
            <a:r>
              <a:rPr lang="en-US" sz="1200" dirty="0" smtClean="0"/>
              <a:t> </a:t>
            </a:r>
          </a:p>
          <a:p>
            <a:r>
              <a:rPr lang="en-US" sz="1200" b="1" dirty="0" smtClean="0"/>
              <a:t>DISCLAIMER:</a:t>
            </a:r>
            <a:endParaRPr lang="en-US" sz="1200" b="1" dirty="0" smtClean="0"/>
          </a:p>
          <a:p>
            <a:r>
              <a:rPr lang="en-US" sz="1200" dirty="0" smtClean="0"/>
              <a:t> </a:t>
            </a:r>
          </a:p>
          <a:p>
            <a:pPr algn="just"/>
            <a:r>
              <a:rPr lang="en-IN" sz="1200" dirty="0" smtClean="0"/>
              <a:t>This </a:t>
            </a:r>
            <a:r>
              <a:rPr lang="en-IN" sz="1200" dirty="0" smtClean="0"/>
              <a:t>note is </a:t>
            </a:r>
            <a:r>
              <a:rPr lang="en-IN" sz="1200" dirty="0" smtClean="0"/>
              <a:t>being sent to you for knowledge and informational purposes only and is intended merely to highlight issues. The information and/or observations contained in this document do not constitute legal advice and should not be acted upon in any specific situation without appropriate legal advice.</a:t>
            </a:r>
            <a:endParaRPr lang="en-US" sz="1200" dirty="0" smtClean="0"/>
          </a:p>
          <a:p>
            <a:r>
              <a:rPr lang="en-IN" sz="1200" dirty="0" smtClean="0"/>
              <a:t> </a:t>
            </a:r>
            <a:endParaRPr lang="en-US" sz="1200" dirty="0" smtClean="0"/>
          </a:p>
          <a:p>
            <a:pPr algn="just"/>
            <a:r>
              <a:rPr lang="en-US" sz="1200" dirty="0" smtClean="0"/>
              <a:t>The views expressed here do not necessarily constitute the final opinion of Forecore Professionals LLP on the issues reported herein and should you have any queries in relation to any of the issues reported herein, do write to us at </a:t>
            </a:r>
            <a:r>
              <a:rPr lang="en-IN" sz="1200" u="sng" dirty="0" smtClean="0">
                <a:hlinkClick r:id="rId2"/>
              </a:rPr>
              <a:t>services@forecoreprofessionals.com</a:t>
            </a:r>
            <a:r>
              <a:rPr lang="en-US" sz="1200" dirty="0" smtClean="0"/>
              <a:t>/ </a:t>
            </a:r>
            <a:r>
              <a:rPr lang="en-US" sz="1200" u="sng" dirty="0" smtClean="0">
                <a:hlinkClick r:id="rId3"/>
              </a:rPr>
              <a:t>shailesh@forecoreprofessionals.com</a:t>
            </a:r>
            <a:r>
              <a:rPr lang="en-US" sz="1200" dirty="0" smtClean="0"/>
              <a:t> or please feel free to contact us at the following co-ordinates: </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IN" sz="2000" b="0" i="0" u="none" strike="noStrike" kern="1200" cap="none" spc="0" normalizeH="0" baseline="0" noProof="0" dirty="0" smtClean="0">
              <a:ln>
                <a:noFill/>
              </a:ln>
              <a:solidFill>
                <a:schemeClr val="tx2"/>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IN" sz="2000" dirty="0" smtClean="0">
              <a:solidFill>
                <a:schemeClr val="tx2"/>
              </a:solidFill>
              <a:latin typeface="+mj-lt"/>
              <a:ea typeface="+mj-ea"/>
              <a:cs typeface="+mj-cs"/>
            </a:endParaRPr>
          </a:p>
          <a:p>
            <a:pPr lvl="0" algn="ctr">
              <a:spcBef>
                <a:spcPct val="0"/>
              </a:spcBef>
              <a:defRPr/>
            </a:pPr>
            <a:r>
              <a:rPr lang="en-IN" sz="2000" b="1" dirty="0" smtClean="0">
                <a:solidFill>
                  <a:schemeClr val="tx2"/>
                </a:solidFill>
              </a:rPr>
              <a:t>Forecore Professionals LLP</a:t>
            </a:r>
            <a:r>
              <a:rPr lang="en-US" sz="2000" b="1" dirty="0" smtClean="0">
                <a:solidFill>
                  <a:schemeClr val="tx2"/>
                </a:solidFill>
              </a:rPr>
              <a:t/>
            </a:r>
            <a:br>
              <a:rPr lang="en-US" sz="2000" b="1" dirty="0" smtClean="0">
                <a:solidFill>
                  <a:schemeClr val="tx2"/>
                </a:solidFill>
              </a:rPr>
            </a:br>
            <a:r>
              <a:rPr lang="en-IN" sz="2000" b="1" dirty="0" smtClean="0">
                <a:solidFill>
                  <a:schemeClr val="tx2"/>
                </a:solidFill>
              </a:rPr>
              <a:t>Registered office: A-115, 302, Third Floor, Vakil Chambers, </a:t>
            </a:r>
            <a:r>
              <a:rPr lang="en-US" sz="2000" b="1" dirty="0" smtClean="0">
                <a:solidFill>
                  <a:schemeClr val="tx2"/>
                </a:solidFill>
              </a:rPr>
              <a:t/>
            </a:r>
            <a:br>
              <a:rPr lang="en-US" sz="2000" b="1" dirty="0" smtClean="0">
                <a:solidFill>
                  <a:schemeClr val="tx2"/>
                </a:solidFill>
              </a:rPr>
            </a:br>
            <a:r>
              <a:rPr lang="en-IN" sz="2000" b="1" dirty="0" smtClean="0">
                <a:solidFill>
                  <a:schemeClr val="tx2"/>
                </a:solidFill>
              </a:rPr>
              <a:t>Shakarpur, Delhi – 110 092</a:t>
            </a:r>
            <a:r>
              <a:rPr lang="en-US" sz="2000" b="1" dirty="0" smtClean="0">
                <a:solidFill>
                  <a:schemeClr val="tx2"/>
                </a:solidFill>
              </a:rPr>
              <a:t/>
            </a:r>
            <a:br>
              <a:rPr lang="en-US" sz="2000" b="1" dirty="0" smtClean="0">
                <a:solidFill>
                  <a:schemeClr val="tx2"/>
                </a:solidFill>
              </a:rPr>
            </a:br>
            <a:r>
              <a:rPr lang="en-IN" sz="2000" b="1" dirty="0" smtClean="0">
                <a:solidFill>
                  <a:schemeClr val="tx2"/>
                </a:solidFill>
                <a:sym typeface="Wingdings 2"/>
              </a:rPr>
              <a:t></a:t>
            </a:r>
            <a:r>
              <a:rPr lang="en-IN" sz="2000" b="1" dirty="0" smtClean="0">
                <a:solidFill>
                  <a:schemeClr val="tx2"/>
                </a:solidFill>
              </a:rPr>
              <a:t>: +91 11 4302 0133</a:t>
            </a:r>
            <a:r>
              <a:rPr lang="en-US" sz="2000" b="1" dirty="0" smtClean="0">
                <a:solidFill>
                  <a:schemeClr val="tx2"/>
                </a:solidFill>
              </a:rPr>
              <a:t/>
            </a:r>
            <a:br>
              <a:rPr lang="en-US" sz="2000" b="1" dirty="0" smtClean="0">
                <a:solidFill>
                  <a:schemeClr val="tx2"/>
                </a:solidFill>
              </a:rPr>
            </a:br>
            <a:r>
              <a:rPr lang="en-IN" sz="2000" b="1" dirty="0" smtClean="0">
                <a:solidFill>
                  <a:schemeClr val="tx2"/>
                </a:solidFill>
                <a:sym typeface="Wingdings"/>
              </a:rPr>
              <a:t></a:t>
            </a:r>
            <a:r>
              <a:rPr lang="en-IN" sz="2000" b="1" dirty="0" smtClean="0">
                <a:solidFill>
                  <a:schemeClr val="tx2"/>
                </a:solidFill>
              </a:rPr>
              <a:t>: www.forecoreprofessionals.com</a:t>
            </a:r>
            <a:r>
              <a:rPr lang="en-US" sz="2000" b="1" dirty="0" smtClean="0">
                <a:solidFill>
                  <a:schemeClr val="tx2"/>
                </a:solidFill>
              </a:rPr>
              <a:t/>
            </a:r>
            <a:br>
              <a:rPr lang="en-US" sz="2000" b="1" dirty="0" smtClean="0">
                <a:solidFill>
                  <a:schemeClr val="tx2"/>
                </a:solidFill>
              </a:rPr>
            </a:br>
            <a:r>
              <a:rPr lang="en-IN" sz="2000" b="1" dirty="0" smtClean="0">
                <a:solidFill>
                  <a:schemeClr val="tx2"/>
                </a:solidFill>
                <a:sym typeface="Wingdings"/>
              </a:rPr>
              <a:t></a:t>
            </a:r>
            <a:r>
              <a:rPr lang="en-IN" sz="2000" b="1" dirty="0" smtClean="0">
                <a:solidFill>
                  <a:schemeClr val="tx2"/>
                </a:solidFill>
              </a:rPr>
              <a:t>: </a:t>
            </a:r>
            <a:r>
              <a:rPr lang="en-IN" sz="2000" b="1" u="sng" dirty="0" smtClean="0">
                <a:solidFill>
                  <a:schemeClr val="tx2"/>
                </a:solidFill>
                <a:hlinkClick r:id="rId2"/>
              </a:rPr>
              <a:t>services@forecoreprofessionals.com</a:t>
            </a:r>
            <a:endParaRPr kumimoji="0" lang="en-IN" sz="2000" b="0" i="0" u="none" strike="noStrike" kern="1200" cap="none" spc="0" normalizeH="0" baseline="0" noProof="0" dirty="0" smtClean="0">
              <a:ln>
                <a:noFill/>
              </a:ln>
              <a:solidFill>
                <a:schemeClr val="tx2"/>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lang="en-IN" sz="2000" dirty="0" smtClean="0">
              <a:solidFill>
                <a:schemeClr val="tx2"/>
              </a:solidFill>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IN" sz="2000" b="0" i="0" u="none" strike="noStrike" kern="1200" cap="none" spc="0" normalizeH="0" baseline="0" noProof="0" dirty="0" smtClean="0">
              <a:ln>
                <a:noFill/>
              </a:ln>
              <a:solidFill>
                <a:schemeClr val="tx2"/>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IN" sz="2000" b="0" i="0" u="none" strike="noStrike" kern="1200" cap="none" spc="0" normalizeH="0" baseline="0" noProof="0" dirty="0" smtClean="0">
              <a:ln>
                <a:noFill/>
              </a:ln>
              <a:solidFill>
                <a:schemeClr val="tx2"/>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olidFill>
                <a:effectLst/>
                <a:uLnTx/>
                <a:uFillTx/>
                <a:latin typeface="+mj-lt"/>
                <a:ea typeface="+mj-ea"/>
                <a:cs typeface="+mj-cs"/>
              </a:rPr>
              <a:t/>
            </a:r>
            <a:br>
              <a:rPr kumimoji="0" lang="en-US" sz="3200" b="0" i="0" u="none" strike="noStrike" kern="1200" cap="none" spc="0" normalizeH="0" baseline="0" noProof="0" dirty="0" smtClean="0">
                <a:ln>
                  <a:noFill/>
                </a:ln>
                <a:solidFill>
                  <a:schemeClr val="tx2"/>
                </a:solidFill>
                <a:effectLst/>
                <a:uLnTx/>
                <a:uFillTx/>
                <a:latin typeface="+mj-lt"/>
                <a:ea typeface="+mj-ea"/>
                <a:cs typeface="+mj-cs"/>
              </a:rPr>
            </a:br>
            <a:endParaRPr kumimoji="0" lang="en-US" sz="3200" b="0" i="0" u="none" strike="noStrike" kern="1200" cap="none" spc="0" normalizeH="0" baseline="0" noProof="0" dirty="0" smtClean="0">
              <a:ln>
                <a:noFill/>
              </a:ln>
              <a:solidFill>
                <a:schemeClr val="tx2">
                  <a:satMod val="130000"/>
                </a:schemeClr>
              </a:solidFill>
              <a:effectLst/>
              <a:uLnTx/>
              <a:uFillTx/>
              <a:latin typeface="Aparajita" panose="020B0604020202020204" pitchFamily="34" charset="0"/>
              <a:ea typeface="+mj-ea"/>
              <a:cs typeface="Aparajita" panose="020B0604020202020204" pitchFamily="34" charset="0"/>
            </a:endParaRPr>
          </a:p>
        </p:txBody>
      </p:sp>
      <p:sp>
        <p:nvSpPr>
          <p:cNvPr id="3" name="TextBox 2"/>
          <p:cNvSpPr txBox="1"/>
          <p:nvPr/>
        </p:nvSpPr>
        <p:spPr>
          <a:xfrm>
            <a:off x="533400" y="457200"/>
            <a:ext cx="8229600" cy="2000548"/>
          </a:xfrm>
          <a:prstGeom prst="rect">
            <a:avLst/>
          </a:prstGeom>
          <a:noFill/>
        </p:spPr>
        <p:txBody>
          <a:bodyPr wrap="square">
            <a:spAutoFit/>
          </a:bodyPr>
          <a:lstStyle/>
          <a:p>
            <a:pPr algn="ctr">
              <a:defRPr/>
            </a:pPr>
            <a:endParaRPr lang="en-US" sz="2800" i="1" dirty="0" smtClean="0">
              <a:solidFill>
                <a:schemeClr val="tx2">
                  <a:satMod val="130000"/>
                </a:schemeClr>
              </a:solidFill>
              <a:latin typeface="Aparajita" panose="020B0604020202020204" pitchFamily="34" charset="0"/>
              <a:cs typeface="Aparajita" panose="020B0604020202020204" pitchFamily="34" charset="0"/>
            </a:endParaRPr>
          </a:p>
          <a:p>
            <a:pPr algn="ctr">
              <a:defRPr/>
            </a:pPr>
            <a:r>
              <a:rPr lang="en-US" sz="2800" b="1" i="1" dirty="0" smtClean="0">
                <a:solidFill>
                  <a:schemeClr val="tx2">
                    <a:satMod val="130000"/>
                  </a:schemeClr>
                </a:solidFill>
                <a:latin typeface="Aparajita" panose="020B0604020202020204" pitchFamily="34" charset="0"/>
                <a:cs typeface="Aparajita" panose="020B0604020202020204" pitchFamily="34" charset="0"/>
              </a:rPr>
              <a:t>Thank </a:t>
            </a:r>
            <a:r>
              <a:rPr lang="en-US" sz="2800" b="1" i="1" dirty="0" smtClean="0">
                <a:solidFill>
                  <a:schemeClr val="tx2">
                    <a:satMod val="130000"/>
                  </a:schemeClr>
                </a:solidFill>
                <a:latin typeface="Aparajita" panose="020B0604020202020204" pitchFamily="34" charset="0"/>
                <a:cs typeface="Aparajita" panose="020B0604020202020204" pitchFamily="34" charset="0"/>
              </a:rPr>
              <a:t>you</a:t>
            </a:r>
          </a:p>
          <a:p>
            <a:pPr algn="ctr">
              <a:defRPr/>
            </a:pPr>
            <a:r>
              <a:rPr lang="en-US" sz="1200" dirty="0" smtClean="0"/>
              <a:t>We welcome your suggestions, if any, addressed to the </a:t>
            </a:r>
            <a:r>
              <a:rPr lang="en-US" sz="1200" dirty="0" smtClean="0"/>
              <a:t>undersigned</a:t>
            </a:r>
            <a:endParaRPr lang="en-US" sz="1200" dirty="0" smtClean="0"/>
          </a:p>
          <a:p>
            <a:pPr algn="ctr">
              <a:defRPr/>
            </a:pPr>
            <a:endParaRPr lang="en-US" sz="2800" b="1" dirty="0" smtClean="0"/>
          </a:p>
          <a:p>
            <a:pPr algn="ctr">
              <a:defRPr/>
            </a:pPr>
            <a:r>
              <a:rPr lang="en-US" sz="2800" b="1" i="1" dirty="0" smtClean="0">
                <a:solidFill>
                  <a:schemeClr val="tx2">
                    <a:satMod val="130000"/>
                  </a:schemeClr>
                </a:solidFill>
                <a:latin typeface="Aparajita" panose="020B0604020202020204" pitchFamily="34" charset="0"/>
                <a:cs typeface="Aparajita" panose="020B0604020202020204" pitchFamily="34" charset="0"/>
              </a:rPr>
              <a:t>     </a:t>
            </a:r>
            <a:endParaRPr lang="en-US" sz="28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762000"/>
            <a:ext cx="8077200" cy="5901616"/>
          </a:xfrm>
          <a:prstGeom prst="rect">
            <a:avLst/>
          </a:prstGeom>
          <a:noFill/>
        </p:spPr>
        <p:txBody>
          <a:bodyPr wrap="square" rtlCol="0">
            <a:spAutoFit/>
          </a:bodyPr>
          <a:lstStyle/>
          <a:p>
            <a:pPr algn="just"/>
            <a:r>
              <a:rPr lang="en-US" sz="2000" b="1" i="1" u="sng" dirty="0" smtClean="0"/>
              <a:t>It proposes to do this by creating a host of new institutions. These would include:</a:t>
            </a:r>
          </a:p>
          <a:p>
            <a:pPr algn="just"/>
            <a:endParaRPr lang="en-US" sz="1050" dirty="0" smtClean="0"/>
          </a:p>
          <a:p>
            <a:pPr marL="236538" indent="-236538" algn="just">
              <a:buFont typeface="Wingdings" pitchFamily="2" charset="2"/>
              <a:buChar char="v"/>
            </a:pPr>
            <a:r>
              <a:rPr lang="en-US" sz="2000" dirty="0" smtClean="0"/>
              <a:t> Insolvency Professionals, who will conduct the insolvency resolution process,</a:t>
            </a:r>
          </a:p>
          <a:p>
            <a:pPr marL="236538" indent="-236538" algn="just"/>
            <a:endParaRPr lang="en-US" sz="1000" dirty="0" smtClean="0"/>
          </a:p>
          <a:p>
            <a:pPr marL="176213" indent="-176213" algn="just">
              <a:buFont typeface="Wingdings" pitchFamily="2" charset="2"/>
              <a:buChar char="v"/>
            </a:pPr>
            <a:r>
              <a:rPr lang="en-US" sz="2000" dirty="0" smtClean="0"/>
              <a:t>Insolvency Professional Agencies, who will examine and certify these professionals,</a:t>
            </a:r>
          </a:p>
          <a:p>
            <a:pPr marL="176213" indent="-176213" algn="just"/>
            <a:endParaRPr lang="en-US" sz="1100" dirty="0" smtClean="0"/>
          </a:p>
          <a:p>
            <a:pPr marL="280988" indent="-280988" algn="just">
              <a:buFont typeface="Wingdings" pitchFamily="2" charset="2"/>
              <a:buChar char="v"/>
            </a:pPr>
            <a:r>
              <a:rPr lang="en-US" sz="2000" dirty="0" smtClean="0"/>
              <a:t>Information Utilities, which will collect, collate and disseminate financial information related to debtors, and</a:t>
            </a:r>
          </a:p>
          <a:p>
            <a:pPr marL="280988" indent="-280988" algn="just"/>
            <a:endParaRPr lang="en-US" sz="800" dirty="0" smtClean="0"/>
          </a:p>
          <a:p>
            <a:pPr marL="280988" indent="-280988" algn="just">
              <a:buFont typeface="Wingdings" pitchFamily="2" charset="2"/>
              <a:buChar char="v"/>
            </a:pPr>
            <a:r>
              <a:rPr lang="en-US" sz="2000" dirty="0" smtClean="0"/>
              <a:t>Insolvency and Bankruptcy Board of India, a regulator that will oversee these new entities.</a:t>
            </a:r>
          </a:p>
          <a:p>
            <a:pPr marL="280988" indent="-280988" algn="just"/>
            <a:endParaRPr lang="en-US" sz="2000" dirty="0" smtClean="0"/>
          </a:p>
          <a:p>
            <a:pPr algn="just"/>
            <a:r>
              <a:rPr lang="en-US" sz="2000" b="1" i="1" dirty="0" smtClean="0"/>
              <a:t>The adjudicating authority would be the National Company Law Tribunal (NCLT) for companies and limited liability partnerships, and the Debt Recovery Tribunal (DRT) for individuals and partnership firms</a:t>
            </a:r>
            <a:r>
              <a:rPr lang="en-US" sz="2000" b="1" dirty="0" smtClean="0"/>
              <a:t>.</a:t>
            </a:r>
          </a:p>
          <a:p>
            <a:pPr marL="280988" indent="-280988" algn="just"/>
            <a:endParaRPr lang="en-US" sz="2000"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762000"/>
            <a:ext cx="3733800" cy="738664"/>
          </a:xfrm>
          <a:prstGeom prst="rect">
            <a:avLst/>
          </a:prstGeom>
          <a:noFill/>
        </p:spPr>
        <p:txBody>
          <a:bodyPr wrap="square" rtlCol="0">
            <a:spAutoFit/>
          </a:bodyPr>
          <a:lstStyle/>
          <a:p>
            <a:r>
              <a:rPr lang="en-US" sz="2400" b="1" dirty="0" smtClean="0"/>
              <a:t>Important</a:t>
            </a:r>
            <a:r>
              <a:rPr lang="en-US" b="1" dirty="0" smtClean="0"/>
              <a:t> </a:t>
            </a:r>
            <a:r>
              <a:rPr lang="en-US" sz="2400" b="1" dirty="0" smtClean="0"/>
              <a:t>Definitions</a:t>
            </a:r>
            <a:r>
              <a:rPr lang="en-US" b="1" dirty="0" smtClean="0"/>
              <a:t>:</a:t>
            </a:r>
          </a:p>
          <a:p>
            <a:endParaRPr lang="en-US" b="1" dirty="0"/>
          </a:p>
        </p:txBody>
      </p:sp>
      <p:sp>
        <p:nvSpPr>
          <p:cNvPr id="7" name="TextBox 6"/>
          <p:cNvSpPr txBox="1"/>
          <p:nvPr/>
        </p:nvSpPr>
        <p:spPr>
          <a:xfrm>
            <a:off x="381000" y="1143000"/>
            <a:ext cx="8458200" cy="10125849"/>
          </a:xfrm>
          <a:prstGeom prst="rect">
            <a:avLst/>
          </a:prstGeom>
          <a:noFill/>
        </p:spPr>
        <p:txBody>
          <a:bodyPr wrap="square" rtlCol="0">
            <a:spAutoFit/>
          </a:bodyPr>
          <a:lstStyle/>
          <a:p>
            <a:pPr marL="280988" indent="-280988" algn="just">
              <a:buFont typeface="Wingdings" pitchFamily="2" charset="2"/>
              <a:buChar char="v"/>
            </a:pPr>
            <a:r>
              <a:rPr lang="en-US" b="1" dirty="0" smtClean="0"/>
              <a:t>Corporate Debtor</a:t>
            </a:r>
            <a:r>
              <a:rPr lang="en-US" dirty="0" smtClean="0"/>
              <a:t>" means a corporate person who owes a debt to any person ;</a:t>
            </a:r>
          </a:p>
          <a:p>
            <a:pPr marL="280988" indent="-280988"/>
            <a:endParaRPr lang="en-US" sz="500" dirty="0" smtClean="0"/>
          </a:p>
          <a:p>
            <a:pPr marL="280988" indent="-280988" algn="just">
              <a:buFont typeface="Wingdings" pitchFamily="2" charset="2"/>
              <a:buChar char="v"/>
            </a:pPr>
            <a:r>
              <a:rPr lang="en-US" dirty="0" smtClean="0"/>
              <a:t>“</a:t>
            </a:r>
            <a:r>
              <a:rPr lang="en-US" b="1" dirty="0" smtClean="0"/>
              <a:t>Insolvency Professional</a:t>
            </a:r>
            <a:r>
              <a:rPr lang="en-US" dirty="0" smtClean="0"/>
              <a:t>" means a person enrolled under section 206 with an insolvency professional agency as its member and registered with the Board as an insolvency professional under section 207; </a:t>
            </a:r>
          </a:p>
          <a:p>
            <a:pPr marL="339725"/>
            <a:endParaRPr lang="en-US" sz="800" dirty="0" smtClean="0"/>
          </a:p>
          <a:p>
            <a:pPr marL="339725" indent="-339725" algn="just">
              <a:buFont typeface="Wingdings" pitchFamily="2" charset="2"/>
              <a:buChar char="v"/>
            </a:pPr>
            <a:r>
              <a:rPr lang="en-US" b="1" dirty="0" smtClean="0"/>
              <a:t>“Insolvency Professional Agency</a:t>
            </a:r>
            <a:r>
              <a:rPr lang="en-US" dirty="0" smtClean="0"/>
              <a:t>" means any person registered with the Board  under section 201 as an insolvency professional agency;</a:t>
            </a:r>
          </a:p>
          <a:p>
            <a:pPr marL="339725" indent="-339725"/>
            <a:endParaRPr lang="en-US" sz="500" dirty="0" smtClean="0"/>
          </a:p>
          <a:p>
            <a:pPr marL="280988" indent="-280988" algn="just">
              <a:buFont typeface="Wingdings" pitchFamily="2" charset="2"/>
              <a:buChar char="v"/>
            </a:pPr>
            <a:r>
              <a:rPr lang="en-US" b="1" dirty="0" smtClean="0"/>
              <a:t>“Information Utility</a:t>
            </a:r>
            <a:r>
              <a:rPr lang="en-US" dirty="0" smtClean="0"/>
              <a:t>" means a person who is registered with the Board as  an information utility under section 210;</a:t>
            </a:r>
          </a:p>
          <a:p>
            <a:pPr marL="280988" indent="-280988"/>
            <a:endParaRPr lang="en-US" sz="1100" dirty="0" smtClean="0"/>
          </a:p>
          <a:p>
            <a:pPr marL="280988" indent="-280988" algn="just">
              <a:buFont typeface="Wingdings" pitchFamily="2" charset="2"/>
              <a:buChar char="v"/>
            </a:pPr>
            <a:r>
              <a:rPr lang="en-US" dirty="0" smtClean="0"/>
              <a:t>"</a:t>
            </a:r>
            <a:r>
              <a:rPr lang="en-US" b="1" dirty="0" smtClean="0"/>
              <a:t>Adjudicating Authority</a:t>
            </a:r>
            <a:r>
              <a:rPr lang="en-US" dirty="0" smtClean="0"/>
              <a:t>", for the purposes of this Part, means National Company Law Tribunal constituted under section 408 of the Companies Act, 2013;</a:t>
            </a:r>
          </a:p>
          <a:p>
            <a:pPr marL="280988" indent="-280988" algn="just">
              <a:buFont typeface="Wingdings" pitchFamily="2" charset="2"/>
              <a:buChar char="v"/>
            </a:pPr>
            <a:r>
              <a:rPr lang="en-US" dirty="0" smtClean="0"/>
              <a:t>“</a:t>
            </a:r>
            <a:r>
              <a:rPr lang="en-US" b="1" dirty="0" smtClean="0"/>
              <a:t>Financial Creditor</a:t>
            </a:r>
            <a:r>
              <a:rPr lang="en-US" dirty="0" smtClean="0"/>
              <a:t>" means any person to whom a financial debt is owed and includes a person to whom such debt has been legally assigned or transferred to;</a:t>
            </a:r>
          </a:p>
          <a:p>
            <a:pPr marL="280988" indent="-280988"/>
            <a:endParaRPr lang="en-US" sz="900" dirty="0" smtClean="0"/>
          </a:p>
          <a:p>
            <a:pPr marL="339725" indent="-280988" algn="just">
              <a:buFont typeface="Wingdings" pitchFamily="2" charset="2"/>
              <a:buChar char="v"/>
            </a:pPr>
            <a:r>
              <a:rPr lang="en-US" i="1" dirty="0" smtClean="0"/>
              <a:t>“</a:t>
            </a:r>
            <a:r>
              <a:rPr lang="en-US" b="1" dirty="0" smtClean="0"/>
              <a:t>Financial Debt</a:t>
            </a:r>
            <a:r>
              <a:rPr lang="en-US" dirty="0" smtClean="0"/>
              <a:t>" means a debt along with interest, if any, which is disbursed against the consideration for the time value of money and includes—</a:t>
            </a:r>
          </a:p>
          <a:p>
            <a:r>
              <a:rPr lang="en-US" dirty="0" smtClean="0"/>
              <a:t>       (a) money borrowed against the payment of interest;</a:t>
            </a:r>
          </a:p>
          <a:p>
            <a:pPr marL="738188" indent="-738188" algn="just"/>
            <a:r>
              <a:rPr lang="en-US" dirty="0" smtClean="0"/>
              <a:t>       (b) any amount raised by acceptance under any acceptance credit facility or its    de-mater ialised equivalent;</a:t>
            </a:r>
          </a:p>
          <a:p>
            <a:pPr marL="280988" indent="-280988" algn="just">
              <a:buFont typeface="Wingdings" pitchFamily="2" charset="2"/>
              <a:buChar char="v"/>
            </a:pPr>
            <a:endParaRPr lang="en-US" dirty="0" smtClean="0"/>
          </a:p>
          <a:p>
            <a:endParaRPr lang="en-US" sz="2000"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143000"/>
            <a:ext cx="8458200" cy="5632311"/>
          </a:xfrm>
          <a:prstGeom prst="rect">
            <a:avLst/>
          </a:prstGeom>
        </p:spPr>
        <p:txBody>
          <a:bodyPr wrap="square">
            <a:spAutoFit/>
          </a:bodyPr>
          <a:lstStyle/>
          <a:p>
            <a:pPr marL="796925" indent="-796925" algn="just"/>
            <a:r>
              <a:rPr lang="en-US" dirty="0" smtClean="0"/>
              <a:t>       (c) any amount raised pursuant to any note purchase facility or the issue of  bonds, notes, debentures, loan stock or any similar instrument;</a:t>
            </a:r>
          </a:p>
          <a:p>
            <a:pPr marL="796925" indent="-796925" algn="just"/>
            <a:r>
              <a:rPr lang="en-US" dirty="0" smtClean="0"/>
              <a:t>       (d) the amount of any liability in respect of any lease or hire purchase   contract which is deemed as a finance or capital lease under the Indian Accounting Standards or such other accounting standards as may be prescribed;</a:t>
            </a:r>
          </a:p>
          <a:p>
            <a:pPr marL="855663" indent="-855663" algn="just"/>
            <a:r>
              <a:rPr lang="en-US" dirty="0" smtClean="0"/>
              <a:t>        (e)receivables sold or discounted other than any receivables sold on nonrecourse basis;</a:t>
            </a:r>
          </a:p>
          <a:p>
            <a:pPr marL="796925" indent="-796925" algn="just">
              <a:tabLst>
                <a:tab pos="738188" algn="l"/>
              </a:tabLst>
            </a:pPr>
            <a:r>
              <a:rPr lang="en-US" dirty="0" smtClean="0"/>
              <a:t>        (f) any amount raised under any other transaction, including any forward sale or purchase agreement, having the commercial effect of a borrowing;</a:t>
            </a:r>
          </a:p>
          <a:p>
            <a:pPr marL="796925" indent="-796925" algn="just"/>
            <a:r>
              <a:rPr lang="en-US" dirty="0" smtClean="0"/>
              <a:t>        (</a:t>
            </a:r>
            <a:r>
              <a:rPr lang="en-US" i="1" dirty="0" smtClean="0"/>
              <a:t>g) </a:t>
            </a:r>
            <a:r>
              <a:rPr lang="en-US" dirty="0" smtClean="0"/>
              <a:t>any derivative transaction entered into in connection with protection against or benefit from fluctuation in any rate or price and for calculating the value of any derivative transaction, only the market value of such transaction shall be taken into account;</a:t>
            </a:r>
          </a:p>
          <a:p>
            <a:pPr marL="796925" indent="-796925" algn="just"/>
            <a:r>
              <a:rPr lang="en-US" dirty="0" smtClean="0"/>
              <a:t>        (h) any counter-indemnity obligation in respect of a guarantee, indemnity, bond, documentary letter of credit or any other instrument issued by a bank or financial institution;</a:t>
            </a:r>
          </a:p>
          <a:p>
            <a:pPr marL="857250" indent="-400050" algn="just">
              <a:buAutoNum type="romanLcParenBoth"/>
            </a:pPr>
            <a:r>
              <a:rPr lang="en-US" dirty="0" smtClean="0"/>
              <a:t>the amount of any liability in respect of any of the guarantee or indemnity for any of the items referred to in sub-clauses (a) to (h) of this clause;</a:t>
            </a:r>
          </a:p>
          <a:p>
            <a:pPr marL="796925" indent="-796925" algn="just">
              <a:tabLst>
                <a:tab pos="738188" algn="l"/>
              </a:tabLst>
            </a:pPr>
            <a:endParaRPr lang="en-US"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609600"/>
            <a:ext cx="8686800" cy="6878806"/>
          </a:xfrm>
          <a:prstGeom prst="rect">
            <a:avLst/>
          </a:prstGeom>
        </p:spPr>
        <p:txBody>
          <a:bodyPr wrap="square">
            <a:spAutoFit/>
          </a:bodyPr>
          <a:lstStyle/>
          <a:p>
            <a:pPr marL="339725" indent="-339725" algn="just">
              <a:buFont typeface="Wingdings" pitchFamily="2" charset="2"/>
              <a:buChar char="v"/>
            </a:pPr>
            <a:endParaRPr lang="en-US" i="1" dirty="0" smtClean="0"/>
          </a:p>
          <a:p>
            <a:pPr marL="339725" indent="-339725" algn="just">
              <a:buFont typeface="Wingdings" pitchFamily="2" charset="2"/>
              <a:buChar char="v"/>
            </a:pPr>
            <a:r>
              <a:rPr lang="en-US" i="1" dirty="0" smtClean="0"/>
              <a:t>“</a:t>
            </a:r>
            <a:r>
              <a:rPr lang="en-US" b="1" dirty="0" smtClean="0"/>
              <a:t>Information Memorandum" </a:t>
            </a:r>
            <a:r>
              <a:rPr lang="en-US" dirty="0" smtClean="0"/>
              <a:t>means a memorandum prepared by resolution professional under sub-section (1) of section 29;</a:t>
            </a:r>
          </a:p>
          <a:p>
            <a:pPr marL="339725"/>
            <a:endParaRPr lang="en-US" sz="500" i="1" dirty="0" smtClean="0"/>
          </a:p>
          <a:p>
            <a:pPr marL="280988" indent="-280988" algn="just">
              <a:buFont typeface="Wingdings" pitchFamily="2" charset="2"/>
              <a:buChar char="v"/>
            </a:pPr>
            <a:r>
              <a:rPr lang="en-US" i="1" dirty="0" smtClean="0"/>
              <a:t> ’</a:t>
            </a:r>
            <a:r>
              <a:rPr lang="en-US" b="1" dirty="0" smtClean="0"/>
              <a:t>Liquidator" </a:t>
            </a:r>
            <a:r>
              <a:rPr lang="en-US" dirty="0" smtClean="0"/>
              <a:t>means an insolvency professional appointed as a liquidator in accordance with the provisions of Chapter III or Chapter V of this Part, as the case may be;</a:t>
            </a:r>
          </a:p>
          <a:p>
            <a:pPr marL="280988" indent="58738"/>
            <a:endParaRPr lang="en-US" sz="400" b="1" dirty="0" smtClean="0"/>
          </a:p>
          <a:p>
            <a:pPr marL="280988" indent="-280988">
              <a:buFont typeface="Wingdings" pitchFamily="2" charset="2"/>
              <a:buChar char="v"/>
            </a:pPr>
            <a:r>
              <a:rPr lang="en-US" b="1" dirty="0" smtClean="0"/>
              <a:t>“Operational Creditor" </a:t>
            </a:r>
            <a:r>
              <a:rPr lang="en-US" dirty="0" smtClean="0"/>
              <a:t>means a person to whom an operational debt is owed and includes any person to whom such debt has been legally assigned or transferred;</a:t>
            </a:r>
          </a:p>
          <a:p>
            <a:pPr marL="280988" indent="-280988"/>
            <a:endParaRPr lang="en-US" sz="1000" dirty="0" smtClean="0"/>
          </a:p>
          <a:p>
            <a:pPr marL="280988" indent="-280988" algn="just">
              <a:buFont typeface="Wingdings" pitchFamily="2" charset="2"/>
              <a:buChar char="v"/>
              <a:tabLst>
                <a:tab pos="176213" algn="l"/>
              </a:tabLst>
            </a:pPr>
            <a:r>
              <a:rPr lang="en-US" dirty="0" smtClean="0"/>
              <a:t>“</a:t>
            </a:r>
            <a:r>
              <a:rPr lang="en-US" b="1" dirty="0" smtClean="0"/>
              <a:t>Operational debt</a:t>
            </a:r>
            <a:r>
              <a:rPr lang="en-US" dirty="0" smtClean="0"/>
              <a:t>" means a claim in respect of the provision of goods or   services including employment or a debt in respect of the repayment of dues arising under any law for the time being in force and payable to the Central Government, any State Government or any local authority;</a:t>
            </a:r>
          </a:p>
          <a:p>
            <a:endParaRPr lang="en-US" sz="800" dirty="0" smtClean="0"/>
          </a:p>
          <a:p>
            <a:pPr marL="280988" indent="-280988" algn="just">
              <a:buFont typeface="Wingdings" pitchFamily="2" charset="2"/>
              <a:buChar char="v"/>
            </a:pPr>
            <a:r>
              <a:rPr lang="en-US" dirty="0" smtClean="0"/>
              <a:t>“</a:t>
            </a:r>
            <a:r>
              <a:rPr lang="en-US" b="1" dirty="0" smtClean="0"/>
              <a:t>Resolution Applicant</a:t>
            </a:r>
            <a:r>
              <a:rPr lang="en-US" dirty="0" smtClean="0"/>
              <a:t>" means any person who submits a resolution plan to the resolution professional;</a:t>
            </a:r>
          </a:p>
          <a:p>
            <a:endParaRPr lang="en-US" sz="1100" dirty="0" smtClean="0"/>
          </a:p>
          <a:p>
            <a:pPr marL="236538" indent="-236538" algn="just">
              <a:buFont typeface="Wingdings" pitchFamily="2" charset="2"/>
              <a:buChar char="v"/>
            </a:pPr>
            <a:r>
              <a:rPr lang="en-US" dirty="0" smtClean="0"/>
              <a:t>“</a:t>
            </a:r>
            <a:r>
              <a:rPr lang="en-US" b="1" dirty="0" smtClean="0"/>
              <a:t>Resolution Plan</a:t>
            </a:r>
            <a:r>
              <a:rPr lang="en-US" dirty="0" smtClean="0"/>
              <a:t>" means a plan proposed by any person for insolvency  resolution of the corporate debtor as a going concern in accordance with Part II;</a:t>
            </a:r>
          </a:p>
          <a:p>
            <a:pPr marL="457200" indent="-457200"/>
            <a:endParaRPr lang="en-US" sz="1100" dirty="0" smtClean="0"/>
          </a:p>
          <a:p>
            <a:pPr marL="236538" indent="-236538" algn="just">
              <a:buFont typeface="Wingdings" pitchFamily="2" charset="2"/>
              <a:buChar char="v"/>
            </a:pPr>
            <a:r>
              <a:rPr lang="en-US" dirty="0" smtClean="0"/>
              <a:t>“</a:t>
            </a:r>
            <a:r>
              <a:rPr lang="en-US" b="1" dirty="0" smtClean="0"/>
              <a:t>Resolution Professional", </a:t>
            </a:r>
            <a:r>
              <a:rPr lang="en-US" dirty="0" smtClean="0"/>
              <a:t>for the purposes of this Part, means an insolvency professional appointed to conduct the corporate insolvency resolution process and includes an interim resolution professional.</a:t>
            </a:r>
          </a:p>
          <a:p>
            <a:pPr marL="280988" indent="58738" algn="just"/>
            <a:endParaRPr lang="en-US" dirty="0" smtClean="0"/>
          </a:p>
          <a:p>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143000"/>
            <a:ext cx="7696200" cy="4801314"/>
          </a:xfrm>
          <a:prstGeom prst="rect">
            <a:avLst/>
          </a:prstGeom>
          <a:noFill/>
        </p:spPr>
        <p:txBody>
          <a:bodyPr wrap="square" rtlCol="0">
            <a:spAutoFit/>
          </a:bodyPr>
          <a:lstStyle/>
          <a:p>
            <a:pPr algn="ctr"/>
            <a:r>
              <a:rPr lang="en-US" b="1" u="sng" dirty="0" smtClean="0"/>
              <a:t>ARRANGEMENT OF SECTIONS </a:t>
            </a:r>
          </a:p>
          <a:p>
            <a:pPr algn="just"/>
            <a:endParaRPr lang="en-US" dirty="0" smtClean="0"/>
          </a:p>
          <a:p>
            <a:pPr algn="just"/>
            <a:r>
              <a:rPr lang="en-US" b="1" dirty="0" smtClean="0"/>
              <a:t>PART-I- PRELIMINARY</a:t>
            </a:r>
          </a:p>
          <a:p>
            <a:pPr algn="just"/>
            <a:endParaRPr lang="en-US" dirty="0" smtClean="0"/>
          </a:p>
          <a:p>
            <a:pPr marL="914400" indent="-914400" algn="just"/>
            <a:r>
              <a:rPr lang="en-US" b="1" dirty="0" smtClean="0"/>
              <a:t>PART-II-INSOLVENCY RESOLUTION AND LIQUIDATION FOR CORPORATE PERSONS ( CONTAINS VII CHAPTER)</a:t>
            </a:r>
          </a:p>
          <a:p>
            <a:pPr algn="just"/>
            <a:endParaRPr lang="en-US" dirty="0" smtClean="0"/>
          </a:p>
          <a:p>
            <a:pPr marL="973138" indent="-973138" algn="just"/>
            <a:r>
              <a:rPr lang="en-US" b="1" dirty="0" smtClean="0"/>
              <a:t>PART-III-INSOLVENCY RESOLUTION AND BANKRUPTCY FOR INDIVIDUALS AND PARTNERSHIP FIRMS ( CONTAINS CHAPTER VII)</a:t>
            </a:r>
          </a:p>
          <a:p>
            <a:pPr algn="just"/>
            <a:endParaRPr lang="en-US" dirty="0" smtClean="0"/>
          </a:p>
          <a:p>
            <a:pPr marL="973138" indent="-973138" algn="just"/>
            <a:r>
              <a:rPr lang="en-US" b="1" dirty="0" smtClean="0"/>
              <a:t>PART-IV-REGULATION OF INSOLVENCY PROFESSIONALS, AGENCIES AND INFORMATION UTILITIES ( CHAPTER VII)</a:t>
            </a:r>
          </a:p>
          <a:p>
            <a:pPr algn="just"/>
            <a:endParaRPr lang="en-US" dirty="0" smtClean="0"/>
          </a:p>
          <a:p>
            <a:pPr algn="just"/>
            <a:r>
              <a:rPr lang="en-US" b="1" dirty="0" smtClean="0"/>
              <a:t>PART-V-MISCELLANEOUS</a:t>
            </a:r>
          </a:p>
          <a:p>
            <a:pPr algn="just"/>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1219200"/>
            <a:ext cx="8686800" cy="7570559"/>
          </a:xfrm>
          <a:prstGeom prst="rect">
            <a:avLst/>
          </a:prstGeom>
          <a:noFill/>
        </p:spPr>
        <p:txBody>
          <a:bodyPr wrap="square" rtlCol="0">
            <a:spAutoFit/>
          </a:bodyPr>
          <a:lstStyle/>
          <a:p>
            <a:r>
              <a:rPr lang="en-US" b="1" dirty="0" smtClean="0"/>
              <a:t>Who Can Initiate Corporate Insolvency Resolution Process( Section-6)</a:t>
            </a:r>
          </a:p>
          <a:p>
            <a:pPr>
              <a:buFont typeface="Wingdings" pitchFamily="2" charset="2"/>
              <a:buChar char="ü"/>
            </a:pPr>
            <a:r>
              <a:rPr lang="en-US" dirty="0" smtClean="0"/>
              <a:t>A Financial Creditor</a:t>
            </a:r>
          </a:p>
          <a:p>
            <a:pPr>
              <a:buFont typeface="Wingdings" pitchFamily="2" charset="2"/>
              <a:buChar char="ü"/>
            </a:pPr>
            <a:r>
              <a:rPr lang="en-US" dirty="0" smtClean="0"/>
              <a:t>An Operational Creditor the </a:t>
            </a:r>
          </a:p>
          <a:p>
            <a:pPr>
              <a:buFont typeface="Wingdings" pitchFamily="2" charset="2"/>
              <a:buChar char="ü"/>
            </a:pPr>
            <a:r>
              <a:rPr lang="en-US" dirty="0" smtClean="0"/>
              <a:t>Corporate Debtor Itself</a:t>
            </a:r>
          </a:p>
          <a:p>
            <a:endParaRPr lang="en-US" sz="300" dirty="0" smtClean="0"/>
          </a:p>
          <a:p>
            <a:r>
              <a:rPr lang="en-US" b="1" dirty="0" smtClean="0"/>
              <a:t>Against Whom?</a:t>
            </a:r>
          </a:p>
          <a:p>
            <a:pPr>
              <a:buFont typeface="Wingdings" pitchFamily="2" charset="2"/>
              <a:buChar char="ü"/>
            </a:pPr>
            <a:r>
              <a:rPr lang="en-US" dirty="0" smtClean="0"/>
              <a:t>Corporate Debtor, where he commits a default</a:t>
            </a:r>
          </a:p>
          <a:p>
            <a:endParaRPr lang="en-US" sz="400" dirty="0" smtClean="0"/>
          </a:p>
          <a:p>
            <a:pPr algn="just"/>
            <a:r>
              <a:rPr lang="en-US" b="1" dirty="0" smtClean="0"/>
              <a:t>Initiation of Corporate Insolvency Resolution Process by Financial Creditor ( Section 7)</a:t>
            </a:r>
          </a:p>
          <a:p>
            <a:pPr marL="176213" indent="-176213" algn="just">
              <a:buFont typeface="Wingdings" pitchFamily="2" charset="2"/>
              <a:buChar char="ü"/>
            </a:pPr>
            <a:r>
              <a:rPr lang="en-US" dirty="0" smtClean="0"/>
              <a:t>Either by Financial Creditor itself or jointly with other financial creditors against a corporate Debtor by way of an application for initiating corporate insolvency resolution process before the Adjudicating Authority when a default has occurred.</a:t>
            </a:r>
          </a:p>
          <a:p>
            <a:pPr marL="176213" indent="-176213" algn="just"/>
            <a:endParaRPr lang="en-US" sz="300" dirty="0" smtClean="0"/>
          </a:p>
          <a:p>
            <a:r>
              <a:rPr lang="en-US" b="1" dirty="0" smtClean="0"/>
              <a:t>Insolvency resolution by operational creditor. ( Section 8)</a:t>
            </a:r>
          </a:p>
          <a:p>
            <a:pPr marL="176213" indent="-176213" algn="just">
              <a:buFont typeface="Wingdings" pitchFamily="2" charset="2"/>
              <a:buChar char="ü"/>
            </a:pPr>
            <a:r>
              <a:rPr lang="en-US" dirty="0" smtClean="0"/>
              <a:t>On the occurrence of a default,  OC to deliver a demand notice of unpaid operational debt or copy of an invoice demanding payment of the amount involved in the default to the corporate debt.</a:t>
            </a:r>
          </a:p>
          <a:p>
            <a:pPr algn="just"/>
            <a:r>
              <a:rPr lang="en-US" i="1" dirty="0" smtClean="0"/>
              <a:t>After the expiry of the period of ten days from the date of delivery of the notice or invoice, if the operational creditor does not receive payment from the corporate debtor or notice of the dispute, the operational creditor may file an application before the Adjudicating Authority for initiating a corporate insolvency resolution process. (Section 9)</a:t>
            </a:r>
          </a:p>
          <a:p>
            <a:pPr marL="176213" indent="-176213" algn="just"/>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3" name="TextBox 2"/>
          <p:cNvSpPr txBox="1"/>
          <p:nvPr/>
        </p:nvSpPr>
        <p:spPr>
          <a:xfrm>
            <a:off x="228600" y="381001"/>
            <a:ext cx="8153400" cy="1538883"/>
          </a:xfrm>
          <a:prstGeom prst="rect">
            <a:avLst/>
          </a:prstGeom>
          <a:noFill/>
        </p:spPr>
        <p:txBody>
          <a:bodyPr wrap="square" rtlCol="0">
            <a:spAutoFit/>
          </a:bodyPr>
          <a:lstStyle/>
          <a:p>
            <a:pPr algn="ctr"/>
            <a:endParaRPr lang="en-US" sz="1100" b="1" dirty="0" smtClean="0">
              <a:solidFill>
                <a:srgbClr val="0070C0"/>
              </a:solidFill>
            </a:endParaRPr>
          </a:p>
          <a:p>
            <a:pPr algn="ctr"/>
            <a:r>
              <a:rPr lang="en-US" sz="2000" b="1" dirty="0" smtClean="0">
                <a:solidFill>
                  <a:srgbClr val="0070C0"/>
                </a:solidFill>
              </a:rPr>
              <a:t>PART-II</a:t>
            </a:r>
          </a:p>
          <a:p>
            <a:pPr algn="ctr"/>
            <a:r>
              <a:rPr lang="en-US" sz="2000" b="1" dirty="0" smtClean="0">
                <a:solidFill>
                  <a:srgbClr val="0070C0"/>
                </a:solidFill>
              </a:rPr>
              <a:t>CORPORATE INSOLVENCY  RESOLUTION PROCESS (CHAPTER II)</a:t>
            </a:r>
          </a:p>
          <a:p>
            <a:pPr algn="ctr"/>
            <a:endParaRPr lang="en-US" sz="2000" b="1" dirty="0" smtClean="0">
              <a:solidFill>
                <a:srgbClr val="0070C0"/>
              </a:solidFill>
            </a:endParaRPr>
          </a:p>
          <a:p>
            <a:pPr algn="ctr"/>
            <a:endParaRPr lang="en-US" sz="2000" b="1" dirty="0">
              <a:solidFill>
                <a:srgbClr val="0070C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57200"/>
            <a:ext cx="8991600" cy="9710351"/>
          </a:xfrm>
          <a:prstGeom prst="rect">
            <a:avLst/>
          </a:prstGeom>
        </p:spPr>
        <p:txBody>
          <a:bodyPr wrap="square">
            <a:spAutoFit/>
          </a:bodyPr>
          <a:lstStyle/>
          <a:p>
            <a:endParaRPr lang="en-US" dirty="0" smtClean="0"/>
          </a:p>
          <a:p>
            <a:pPr algn="just"/>
            <a:r>
              <a:rPr lang="en-US" b="1" dirty="0" smtClean="0"/>
              <a:t>Initiation of Corporate Insolvency Resolution process by Corporate applicant.        ( Section 10)</a:t>
            </a:r>
          </a:p>
          <a:p>
            <a:endParaRPr lang="en-US" sz="400" dirty="0" smtClean="0"/>
          </a:p>
          <a:p>
            <a:pPr marL="236538" indent="-236538" algn="just">
              <a:buFont typeface="Wingdings" pitchFamily="2" charset="2"/>
              <a:buChar char="v"/>
            </a:pPr>
            <a:r>
              <a:rPr lang="en-US" dirty="0" smtClean="0"/>
              <a:t>Where a corporate debtor has committed a default, a corporate applicant may file an application for initiating corporate insolvency resolution process with the Adjudicating Authority.</a:t>
            </a:r>
          </a:p>
          <a:p>
            <a:endParaRPr lang="en-US" sz="1100" dirty="0" smtClean="0"/>
          </a:p>
          <a:p>
            <a:r>
              <a:rPr lang="en-US" b="1" dirty="0" smtClean="0"/>
              <a:t>Time-limit for completion of  Insolvency Resolution process.(Section 12)</a:t>
            </a:r>
          </a:p>
          <a:p>
            <a:endParaRPr lang="en-US" sz="1050" b="1" dirty="0" smtClean="0"/>
          </a:p>
          <a:p>
            <a:pPr marL="236538" indent="-236538" algn="just">
              <a:buFont typeface="Wingdings" pitchFamily="2" charset="2"/>
              <a:buChar char="v"/>
            </a:pPr>
            <a:r>
              <a:rPr lang="en-US" dirty="0" smtClean="0"/>
              <a:t>It shall be completed within a period of 180 days from the date of admission of the application;</a:t>
            </a:r>
          </a:p>
          <a:p>
            <a:pPr algn="just">
              <a:buFont typeface="Wingdings" pitchFamily="2" charset="2"/>
              <a:buChar char="v"/>
            </a:pPr>
            <a:r>
              <a:rPr lang="en-US" dirty="0" smtClean="0"/>
              <a:t> May be extended to further period not exceeding 90 days by adjudicating authority.</a:t>
            </a:r>
          </a:p>
          <a:p>
            <a:pPr algn="just"/>
            <a:endParaRPr lang="en-US" sz="1050" dirty="0" smtClean="0"/>
          </a:p>
          <a:p>
            <a:r>
              <a:rPr lang="en-US" b="1" dirty="0" smtClean="0"/>
              <a:t>Declaration of Moratorium and public announcement.( Section 13)</a:t>
            </a:r>
          </a:p>
          <a:p>
            <a:endParaRPr lang="en-US" sz="400" dirty="0" smtClean="0"/>
          </a:p>
          <a:p>
            <a:pPr marL="280988" indent="-280988" algn="just">
              <a:buFont typeface="Wingdings" pitchFamily="2" charset="2"/>
              <a:buChar char="v"/>
            </a:pPr>
            <a:r>
              <a:rPr lang="en-US" dirty="0" smtClean="0"/>
              <a:t>The Adjudicating Authority, after admission of the application under section 7 or section 9 or section 10, shall, by an order-</a:t>
            </a:r>
          </a:p>
          <a:p>
            <a:pPr algn="just"/>
            <a:endParaRPr lang="en-US" sz="100" dirty="0" smtClean="0"/>
          </a:p>
          <a:p>
            <a:pPr>
              <a:buFont typeface="Wingdings" pitchFamily="2" charset="2"/>
              <a:buChar char="ü"/>
            </a:pPr>
            <a:r>
              <a:rPr lang="en-US" i="1" dirty="0" smtClean="0"/>
              <a:t>declare a moratorium for the purposes referred to in section 14;</a:t>
            </a:r>
          </a:p>
          <a:p>
            <a:pPr marL="176213" indent="-176213" algn="just">
              <a:buFont typeface="Wingdings" pitchFamily="2" charset="2"/>
              <a:buChar char="ü"/>
            </a:pPr>
            <a:r>
              <a:rPr lang="en-US" i="1" dirty="0" smtClean="0"/>
              <a:t>cause a public announcement of the initiation of corporate insolvency </a:t>
            </a:r>
            <a:r>
              <a:rPr lang="en-US" dirty="0" smtClean="0"/>
              <a:t>resolution process and call for the submission of claims under section 15; and</a:t>
            </a:r>
          </a:p>
          <a:p>
            <a:pPr marL="117475" indent="-117475" algn="just">
              <a:buFont typeface="Wingdings" pitchFamily="2" charset="2"/>
              <a:buChar char="ü"/>
            </a:pPr>
            <a:r>
              <a:rPr lang="en-US" i="1" dirty="0" smtClean="0"/>
              <a:t>appoint an interim resolution professional in the manner as laid down in </a:t>
            </a:r>
            <a:r>
              <a:rPr lang="en-US" dirty="0" smtClean="0"/>
              <a:t>section 16.</a:t>
            </a:r>
          </a:p>
          <a:p>
            <a:pPr marL="117475" indent="-117475" algn="just"/>
            <a:endParaRPr lang="en-US" sz="900" dirty="0" smtClean="0"/>
          </a:p>
          <a:p>
            <a:r>
              <a:rPr lang="en-US" b="1" dirty="0" smtClean="0"/>
              <a:t>Appointment and tenure of Interim Resolution professional. (Section 16)</a:t>
            </a:r>
          </a:p>
          <a:p>
            <a:endParaRPr lang="en-US" sz="200" dirty="0" smtClean="0"/>
          </a:p>
          <a:p>
            <a:pPr marL="236538" indent="-236538" algn="just">
              <a:buFont typeface="Wingdings" pitchFamily="2" charset="2"/>
              <a:buChar char="v"/>
            </a:pPr>
            <a:r>
              <a:rPr lang="en-US" dirty="0" smtClean="0"/>
              <a:t>An interim resolution professional to be appointed within 14 days from the insolvency commencement date by Adjudicating Authority on recommendation of the Board.;</a:t>
            </a:r>
          </a:p>
          <a:p>
            <a:pPr marL="117475" indent="-117475" algn="just"/>
            <a:endParaRPr lang="en-US" dirty="0" smtClean="0"/>
          </a:p>
          <a:p>
            <a:pPr algn="just"/>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540</TotalTime>
  <Words>3854</Words>
  <Application>Microsoft Office PowerPoint</Application>
  <PresentationFormat>On-screen Show (4:3)</PresentationFormat>
  <Paragraphs>415</Paragraphs>
  <Slides>25</Slides>
  <Notes>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INSOLVECY AND BANKRUPRTCY CODE,2016</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INSOLVECY AND BANKRUPRTCY CODE,2016</dc:title>
  <dc:creator>Sailesh Kr Singh</dc:creator>
  <cp:lastModifiedBy>Sailesh Kr Singh</cp:lastModifiedBy>
  <cp:revision>68</cp:revision>
  <dcterms:created xsi:type="dcterms:W3CDTF">2006-08-16T00:00:00Z</dcterms:created>
  <dcterms:modified xsi:type="dcterms:W3CDTF">2016-09-27T20:41:44Z</dcterms:modified>
</cp:coreProperties>
</file>