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0"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1"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4" r:id="rId59"/>
    <p:sldId id="315" r:id="rId60"/>
    <p:sldId id="316" r:id="rId61"/>
    <p:sldId id="317" r:id="rId62"/>
    <p:sldId id="318" r:id="rId63"/>
    <p:sldId id="319" r:id="rId64"/>
    <p:sldId id="320" r:id="rId65"/>
    <p:sldId id="321" r:id="rId66"/>
    <p:sldId id="322"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CC3399"/>
    <a:srgbClr val="FF99CC"/>
    <a:srgbClr val="CC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31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0AF809B-DFF8-4626-96B2-B52F499893E9}" type="datetimeFigureOut">
              <a:rPr lang="en-IN" smtClean="0"/>
              <a:t>08-03-2017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318643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0AF809B-DFF8-4626-96B2-B52F499893E9}" type="datetimeFigureOut">
              <a:rPr lang="en-IN" smtClean="0"/>
              <a:t>08-03-2017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3340668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0AF809B-DFF8-4626-96B2-B52F499893E9}" type="datetimeFigureOut">
              <a:rPr lang="en-IN" smtClean="0"/>
              <a:t>08-03-2017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3677592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0AF809B-DFF8-4626-96B2-B52F499893E9}" type="datetimeFigureOut">
              <a:rPr lang="en-IN" smtClean="0"/>
              <a:t>08-03-2017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2945078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AF809B-DFF8-4626-96B2-B52F499893E9}" type="datetimeFigureOut">
              <a:rPr lang="en-IN" smtClean="0"/>
              <a:t>08-03-2017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48891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0AF809B-DFF8-4626-96B2-B52F499893E9}" type="datetimeFigureOut">
              <a:rPr lang="en-IN" smtClean="0"/>
              <a:t>08-03-2017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110544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0AF809B-DFF8-4626-96B2-B52F499893E9}" type="datetimeFigureOut">
              <a:rPr lang="en-IN" smtClean="0"/>
              <a:t>08-03-2017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1400563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0AF809B-DFF8-4626-96B2-B52F499893E9}" type="datetimeFigureOut">
              <a:rPr lang="en-IN" smtClean="0"/>
              <a:t>08-03-2017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3250408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AF809B-DFF8-4626-96B2-B52F499893E9}" type="datetimeFigureOut">
              <a:rPr lang="en-IN" smtClean="0"/>
              <a:t>08-03-2017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2764597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AF809B-DFF8-4626-96B2-B52F499893E9}" type="datetimeFigureOut">
              <a:rPr lang="en-IN" smtClean="0"/>
              <a:t>08-03-2017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1471534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AF809B-DFF8-4626-96B2-B52F499893E9}" type="datetimeFigureOut">
              <a:rPr lang="en-IN" smtClean="0"/>
              <a:t>08-03-2017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F51D7C1-C02E-437E-9BD9-508267B347D6}" type="slidenum">
              <a:rPr lang="en-IN" smtClean="0"/>
              <a:t>‹#›</a:t>
            </a:fld>
            <a:endParaRPr lang="en-IN"/>
          </a:p>
        </p:txBody>
      </p:sp>
    </p:spTree>
    <p:extLst>
      <p:ext uri="{BB962C8B-B14F-4D97-AF65-F5344CB8AC3E}">
        <p14:creationId xmlns:p14="http://schemas.microsoft.com/office/powerpoint/2010/main" val="2322139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AF809B-DFF8-4626-96B2-B52F499893E9}" type="datetimeFigureOut">
              <a:rPr lang="en-IN" smtClean="0"/>
              <a:t>08-03-2017</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51D7C1-C02E-437E-9BD9-508267B347D6}" type="slidenum">
              <a:rPr lang="en-IN" smtClean="0"/>
              <a:t>‹#›</a:t>
            </a:fld>
            <a:endParaRPr lang="en-IN"/>
          </a:p>
        </p:txBody>
      </p:sp>
    </p:spTree>
    <p:extLst>
      <p:ext uri="{BB962C8B-B14F-4D97-AF65-F5344CB8AC3E}">
        <p14:creationId xmlns:p14="http://schemas.microsoft.com/office/powerpoint/2010/main" val="995606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6909"/>
            <a:ext cx="9144000" cy="805911"/>
          </a:xfrm>
        </p:spPr>
        <p:txBody>
          <a:bodyPr>
            <a:normAutofit/>
          </a:bodyPr>
          <a:lstStyle/>
          <a:p>
            <a:r>
              <a:rPr lang="en-IN" sz="4000" b="1" dirty="0" smtClean="0">
                <a:solidFill>
                  <a:srgbClr val="FF0000"/>
                </a:solidFill>
              </a:rPr>
              <a:t>Paper 7</a:t>
            </a:r>
            <a:endParaRPr lang="en-IN" b="1" dirty="0">
              <a:solidFill>
                <a:srgbClr val="FF0000"/>
              </a:solidFill>
            </a:endParaRPr>
          </a:p>
        </p:txBody>
      </p:sp>
      <p:sp>
        <p:nvSpPr>
          <p:cNvPr id="3" name="Subtitle 2"/>
          <p:cNvSpPr>
            <a:spLocks noGrp="1"/>
          </p:cNvSpPr>
          <p:nvPr>
            <p:ph type="subTitle" idx="1"/>
          </p:nvPr>
        </p:nvSpPr>
        <p:spPr>
          <a:xfrm>
            <a:off x="1524000" y="2185261"/>
            <a:ext cx="9144000" cy="3072539"/>
          </a:xfrm>
        </p:spPr>
        <p:txBody>
          <a:bodyPr/>
          <a:lstStyle/>
          <a:p>
            <a:endParaRPr lang="en-IN" dirty="0" smtClean="0"/>
          </a:p>
          <a:p>
            <a:r>
              <a:rPr lang="en-IN" sz="4000" b="1" dirty="0" smtClean="0">
                <a:solidFill>
                  <a:srgbClr val="00B050"/>
                </a:solidFill>
              </a:rPr>
              <a:t>Direct Taxation</a:t>
            </a:r>
          </a:p>
          <a:p>
            <a:endParaRPr lang="en-IN" sz="4000" dirty="0"/>
          </a:p>
          <a:p>
            <a:r>
              <a:rPr lang="en-IN" b="1" dirty="0" smtClean="0">
                <a:solidFill>
                  <a:schemeClr val="accent2"/>
                </a:solidFill>
              </a:rPr>
              <a:t>Summarised by </a:t>
            </a:r>
            <a:r>
              <a:rPr lang="en-IN" b="1" dirty="0" err="1" smtClean="0">
                <a:solidFill>
                  <a:schemeClr val="accent2"/>
                </a:solidFill>
              </a:rPr>
              <a:t>Vijaya</a:t>
            </a:r>
            <a:r>
              <a:rPr lang="en-IN" b="1" dirty="0" smtClean="0">
                <a:solidFill>
                  <a:schemeClr val="accent2"/>
                </a:solidFill>
              </a:rPr>
              <a:t> Kumar </a:t>
            </a:r>
            <a:r>
              <a:rPr lang="en-IN" b="1" dirty="0" err="1" smtClean="0">
                <a:solidFill>
                  <a:schemeClr val="accent2"/>
                </a:solidFill>
              </a:rPr>
              <a:t>Poola</a:t>
            </a:r>
            <a:r>
              <a:rPr lang="en-IN" b="1" dirty="0" smtClean="0">
                <a:solidFill>
                  <a:schemeClr val="accent2"/>
                </a:solidFill>
              </a:rPr>
              <a:t> </a:t>
            </a:r>
            <a:r>
              <a:rPr lang="en-IN" b="1" dirty="0" err="1" smtClean="0">
                <a:solidFill>
                  <a:schemeClr val="accent2"/>
                </a:solidFill>
              </a:rPr>
              <a:t>Balija</a:t>
            </a:r>
            <a:endParaRPr lang="en-IN" b="1" dirty="0">
              <a:solidFill>
                <a:schemeClr val="accent2"/>
              </a:solidFill>
            </a:endParaRPr>
          </a:p>
        </p:txBody>
      </p:sp>
    </p:spTree>
    <p:extLst>
      <p:ext uri="{BB962C8B-B14F-4D97-AF65-F5344CB8AC3E}">
        <p14:creationId xmlns:p14="http://schemas.microsoft.com/office/powerpoint/2010/main" val="329212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478" y="170481"/>
            <a:ext cx="11794210" cy="6493790"/>
          </a:xfrm>
        </p:spPr>
        <p:txBody>
          <a:bodyPr>
            <a:normAutofit fontScale="77500" lnSpcReduction="20000"/>
          </a:bodyPr>
          <a:lstStyle/>
          <a:p>
            <a:pPr marL="0" indent="0">
              <a:buNone/>
            </a:pPr>
            <a:r>
              <a:rPr lang="en-IN" dirty="0"/>
              <a:t> </a:t>
            </a:r>
            <a:r>
              <a:rPr lang="en-IN" b="1" dirty="0">
                <a:solidFill>
                  <a:schemeClr val="accent2">
                    <a:lumMod val="75000"/>
                  </a:schemeClr>
                </a:solidFill>
              </a:rPr>
              <a:t>v) </a:t>
            </a:r>
            <a:r>
              <a:rPr lang="en-IN" b="1" dirty="0" smtClean="0">
                <a:solidFill>
                  <a:schemeClr val="accent2">
                    <a:lumMod val="75000"/>
                  </a:schemeClr>
                </a:solidFill>
              </a:rPr>
              <a:t>    Income </a:t>
            </a:r>
            <a:r>
              <a:rPr lang="en-IN" b="1" dirty="0">
                <a:solidFill>
                  <a:schemeClr val="accent2">
                    <a:lumMod val="75000"/>
                  </a:schemeClr>
                </a:solidFill>
              </a:rPr>
              <a:t>2(24</a:t>
            </a:r>
            <a:r>
              <a:rPr lang="en-IN" b="1" dirty="0" smtClean="0">
                <a:solidFill>
                  <a:schemeClr val="accent2">
                    <a:lumMod val="75000"/>
                  </a:schemeClr>
                </a:solidFill>
              </a:rPr>
              <a:t>): </a:t>
            </a:r>
            <a:r>
              <a:rPr lang="en-IN" dirty="0" smtClean="0"/>
              <a:t>Income includes-</a:t>
            </a:r>
          </a:p>
          <a:p>
            <a:pPr marL="514350" indent="-514350">
              <a:buAutoNum type="alphaLcParenR"/>
            </a:pPr>
            <a:r>
              <a:rPr lang="en-IN" dirty="0" smtClean="0"/>
              <a:t>PGBP</a:t>
            </a:r>
          </a:p>
          <a:p>
            <a:pPr marL="514350" indent="-514350">
              <a:buAutoNum type="alphaLcParenR"/>
            </a:pPr>
            <a:r>
              <a:rPr lang="en-IN" dirty="0"/>
              <a:t> </a:t>
            </a:r>
            <a:r>
              <a:rPr lang="en-IN" dirty="0" smtClean="0"/>
              <a:t>dividend</a:t>
            </a:r>
          </a:p>
          <a:p>
            <a:pPr marL="514350" indent="-514350">
              <a:buAutoNum type="alphaLcParenR"/>
            </a:pPr>
            <a:r>
              <a:rPr lang="en-IN" dirty="0"/>
              <a:t> voluntary </a:t>
            </a:r>
            <a:r>
              <a:rPr lang="en-IN" dirty="0" smtClean="0"/>
              <a:t>contributions</a:t>
            </a:r>
          </a:p>
          <a:p>
            <a:pPr marL="514350" indent="-514350">
              <a:buAutoNum type="alphaLcParenR"/>
            </a:pPr>
            <a:r>
              <a:rPr lang="en-IN" dirty="0" smtClean="0"/>
              <a:t> Perquisite</a:t>
            </a:r>
          </a:p>
          <a:p>
            <a:pPr marL="514350" indent="-514350">
              <a:buAutoNum type="alphaLcParenR"/>
            </a:pPr>
            <a:r>
              <a:rPr lang="en-IN" dirty="0"/>
              <a:t> </a:t>
            </a:r>
            <a:r>
              <a:rPr lang="en-IN" dirty="0" smtClean="0"/>
              <a:t>Perquisites by directors and relatives</a:t>
            </a:r>
          </a:p>
          <a:p>
            <a:pPr marL="514350" indent="-514350">
              <a:buAutoNum type="alphaLcParenR"/>
            </a:pPr>
            <a:r>
              <a:rPr lang="en-IN" dirty="0"/>
              <a:t> Perquisites </a:t>
            </a:r>
            <a:r>
              <a:rPr lang="en-IN" dirty="0" smtClean="0"/>
              <a:t>by representative </a:t>
            </a:r>
            <a:r>
              <a:rPr lang="en-IN" dirty="0" err="1" smtClean="0"/>
              <a:t>assessee</a:t>
            </a:r>
            <a:r>
              <a:rPr lang="en-IN" dirty="0" smtClean="0"/>
              <a:t>	</a:t>
            </a:r>
          </a:p>
          <a:p>
            <a:pPr marL="514350" indent="-514350">
              <a:buAutoNum type="alphaLcParenR"/>
            </a:pPr>
            <a:r>
              <a:rPr lang="en-IN" dirty="0"/>
              <a:t> any sum chargeable to income-tax under sub-clauses (ii), (iii), (</a:t>
            </a:r>
            <a:r>
              <a:rPr lang="en-IN" dirty="0" err="1"/>
              <a:t>iiia</a:t>
            </a:r>
            <a:r>
              <a:rPr lang="en-IN" dirty="0"/>
              <a:t>), (</a:t>
            </a:r>
            <a:r>
              <a:rPr lang="en-IN" dirty="0" err="1"/>
              <a:t>iiib</a:t>
            </a:r>
            <a:r>
              <a:rPr lang="en-IN" dirty="0"/>
              <a:t>), (</a:t>
            </a:r>
            <a:r>
              <a:rPr lang="en-IN" dirty="0" err="1"/>
              <a:t>iiic</a:t>
            </a:r>
            <a:r>
              <a:rPr lang="en-IN" dirty="0"/>
              <a:t>), (iv), (v), (</a:t>
            </a:r>
            <a:r>
              <a:rPr lang="en-IN" dirty="0" err="1"/>
              <a:t>va</a:t>
            </a:r>
            <a:r>
              <a:rPr lang="en-IN" dirty="0"/>
              <a:t>) of Section 28, Section 41 or </a:t>
            </a:r>
            <a:r>
              <a:rPr lang="en-IN" dirty="0" smtClean="0"/>
              <a:t>Section59</a:t>
            </a:r>
          </a:p>
          <a:p>
            <a:pPr marL="514350" indent="-514350">
              <a:buAutoNum type="alphaLcParenR"/>
            </a:pPr>
            <a:r>
              <a:rPr lang="en-IN" dirty="0"/>
              <a:t> any </a:t>
            </a:r>
            <a:r>
              <a:rPr lang="en-IN" dirty="0" smtClean="0"/>
              <a:t>CG’s </a:t>
            </a:r>
            <a:r>
              <a:rPr lang="en-IN" dirty="0"/>
              <a:t>chargeable </a:t>
            </a:r>
            <a:r>
              <a:rPr lang="en-IN" dirty="0" smtClean="0"/>
              <a:t>u/s 45</a:t>
            </a:r>
          </a:p>
          <a:p>
            <a:pPr marL="514350" indent="-514350">
              <a:buAutoNum type="alphaLcParenR"/>
            </a:pPr>
            <a:r>
              <a:rPr lang="en-IN" dirty="0"/>
              <a:t> </a:t>
            </a:r>
            <a:r>
              <a:rPr lang="en-IN" dirty="0" smtClean="0"/>
              <a:t>Insurance</a:t>
            </a:r>
          </a:p>
          <a:p>
            <a:pPr marL="514350" indent="-514350">
              <a:buAutoNum type="alphaLcParenR"/>
            </a:pPr>
            <a:r>
              <a:rPr lang="en-IN" dirty="0"/>
              <a:t> </a:t>
            </a:r>
            <a:r>
              <a:rPr lang="en-IN" dirty="0" smtClean="0"/>
              <a:t>Banking</a:t>
            </a:r>
          </a:p>
          <a:p>
            <a:pPr marL="514350" indent="-514350">
              <a:buAutoNum type="alphaLcParenR"/>
            </a:pPr>
            <a:r>
              <a:rPr lang="en-IN" dirty="0"/>
              <a:t> </a:t>
            </a:r>
            <a:r>
              <a:rPr lang="en-IN" dirty="0" smtClean="0"/>
              <a:t>Lottery, crossword puzzles etc.</a:t>
            </a:r>
          </a:p>
          <a:p>
            <a:pPr marL="514350" indent="-514350">
              <a:buAutoNum type="alphaLcParenR"/>
            </a:pPr>
            <a:r>
              <a:rPr lang="en-IN" dirty="0"/>
              <a:t> </a:t>
            </a:r>
            <a:r>
              <a:rPr lang="en-IN" dirty="0" smtClean="0"/>
              <a:t>Contributions received from </a:t>
            </a:r>
            <a:r>
              <a:rPr lang="en-IN" dirty="0" err="1" smtClean="0"/>
              <a:t>ee’s</a:t>
            </a:r>
            <a:r>
              <a:rPr lang="en-IN" dirty="0" smtClean="0"/>
              <a:t> by </a:t>
            </a:r>
            <a:r>
              <a:rPr lang="en-IN" dirty="0" err="1" smtClean="0"/>
              <a:t>er</a:t>
            </a:r>
            <a:endParaRPr lang="en-IN" dirty="0" smtClean="0"/>
          </a:p>
          <a:p>
            <a:pPr marL="514350" indent="-514350">
              <a:buAutoNum type="alphaLcParenR"/>
            </a:pPr>
            <a:r>
              <a:rPr lang="en-IN" dirty="0"/>
              <a:t> </a:t>
            </a:r>
            <a:r>
              <a:rPr lang="en-IN" dirty="0" smtClean="0"/>
              <a:t>KIP</a:t>
            </a:r>
          </a:p>
          <a:p>
            <a:pPr marL="514350" indent="-514350">
              <a:buAutoNum type="alphaLcParenR"/>
            </a:pPr>
            <a:r>
              <a:rPr lang="en-IN" dirty="0"/>
              <a:t> clause (</a:t>
            </a:r>
            <a:r>
              <a:rPr lang="en-IN" dirty="0" err="1"/>
              <a:t>viia</a:t>
            </a:r>
            <a:r>
              <a:rPr lang="en-IN" dirty="0"/>
              <a:t>) or clause (</a:t>
            </a:r>
            <a:r>
              <a:rPr lang="en-IN" dirty="0" err="1"/>
              <a:t>viib</a:t>
            </a:r>
            <a:r>
              <a:rPr lang="en-IN" dirty="0"/>
              <a:t>) of Section 56(2</a:t>
            </a:r>
            <a:r>
              <a:rPr lang="en-IN" dirty="0" smtClean="0"/>
              <a:t>)</a:t>
            </a:r>
          </a:p>
          <a:p>
            <a:pPr marL="514350" indent="-514350">
              <a:buAutoNum type="alphaLcParenR"/>
            </a:pPr>
            <a:r>
              <a:rPr lang="en-IN" dirty="0"/>
              <a:t> clause (ix) of sub-section (2) of section 56</a:t>
            </a:r>
            <a:r>
              <a:rPr lang="en-IN" dirty="0" smtClean="0"/>
              <a:t>.</a:t>
            </a:r>
          </a:p>
          <a:p>
            <a:pPr marL="514350" indent="-514350">
              <a:buAutoNum type="alphaLcParenR"/>
            </a:pPr>
            <a:r>
              <a:rPr lang="en-IN" dirty="0"/>
              <a:t> subsidy or grant or cash incentive or duty drawback or waiver or concession or reimbursement</a:t>
            </a:r>
          </a:p>
        </p:txBody>
      </p:sp>
    </p:spTree>
    <p:extLst>
      <p:ext uri="{BB962C8B-B14F-4D97-AF65-F5344CB8AC3E}">
        <p14:creationId xmlns:p14="http://schemas.microsoft.com/office/powerpoint/2010/main" val="2373740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475" y="170480"/>
            <a:ext cx="11747715" cy="6524787"/>
          </a:xfrm>
        </p:spPr>
        <p:txBody>
          <a:bodyPr/>
          <a:lstStyle/>
          <a:p>
            <a:pPr marL="0" indent="0">
              <a:buNone/>
            </a:pPr>
            <a:r>
              <a:rPr lang="en-IN" b="1" dirty="0">
                <a:solidFill>
                  <a:schemeClr val="accent2">
                    <a:lumMod val="75000"/>
                  </a:schemeClr>
                </a:solidFill>
              </a:rPr>
              <a:t>vi) </a:t>
            </a:r>
            <a:r>
              <a:rPr lang="en-IN" b="1" dirty="0" smtClean="0">
                <a:solidFill>
                  <a:schemeClr val="accent2">
                    <a:lumMod val="75000"/>
                  </a:schemeClr>
                </a:solidFill>
              </a:rPr>
              <a:t>  Assessing </a:t>
            </a:r>
            <a:r>
              <a:rPr lang="en-IN" b="1" dirty="0">
                <a:solidFill>
                  <a:schemeClr val="accent2">
                    <a:lumMod val="75000"/>
                  </a:schemeClr>
                </a:solidFill>
              </a:rPr>
              <a:t>Officer [Section 2(7A</a:t>
            </a:r>
            <a:r>
              <a:rPr lang="en-IN" b="1" dirty="0" smtClean="0">
                <a:solidFill>
                  <a:schemeClr val="accent2">
                    <a:lumMod val="75000"/>
                  </a:schemeClr>
                </a:solidFill>
              </a:rPr>
              <a:t>)]:</a:t>
            </a:r>
          </a:p>
          <a:p>
            <a:pPr marL="0" indent="0">
              <a:buNone/>
            </a:pPr>
            <a:r>
              <a:rPr lang="en-IN" dirty="0" smtClean="0"/>
              <a:t>AO </a:t>
            </a:r>
            <a:r>
              <a:rPr lang="en-IN" dirty="0"/>
              <a:t>means the </a:t>
            </a:r>
            <a:r>
              <a:rPr lang="en-IN" dirty="0" err="1" smtClean="0"/>
              <a:t>Asst</a:t>
            </a:r>
            <a:r>
              <a:rPr lang="en-IN" dirty="0" smtClean="0"/>
              <a:t> C </a:t>
            </a:r>
            <a:r>
              <a:rPr lang="en-IN" dirty="0"/>
              <a:t>or </a:t>
            </a:r>
            <a:r>
              <a:rPr lang="en-IN" dirty="0" smtClean="0"/>
              <a:t>Dep C </a:t>
            </a:r>
            <a:r>
              <a:rPr lang="en-IN" dirty="0"/>
              <a:t>or </a:t>
            </a:r>
            <a:r>
              <a:rPr lang="en-IN" dirty="0" err="1" smtClean="0"/>
              <a:t>Asst</a:t>
            </a:r>
            <a:r>
              <a:rPr lang="en-IN" dirty="0" smtClean="0"/>
              <a:t> D </a:t>
            </a:r>
            <a:r>
              <a:rPr lang="en-IN" dirty="0"/>
              <a:t>or </a:t>
            </a:r>
            <a:r>
              <a:rPr lang="en-IN" dirty="0" smtClean="0"/>
              <a:t>Dep D </a:t>
            </a:r>
            <a:r>
              <a:rPr lang="en-IN" dirty="0"/>
              <a:t>or the </a:t>
            </a:r>
            <a:r>
              <a:rPr lang="en-IN" dirty="0" smtClean="0"/>
              <a:t>IT </a:t>
            </a:r>
            <a:r>
              <a:rPr lang="en-IN" dirty="0"/>
              <a:t>Officer who is vested with the relevant jurisdiction by virtue of directions or orders issued under Section 120(1) or 120(2) or any other provision of this Act, and the </a:t>
            </a:r>
            <a:r>
              <a:rPr lang="en-IN" dirty="0" err="1" smtClean="0"/>
              <a:t>Addl</a:t>
            </a:r>
            <a:r>
              <a:rPr lang="en-IN" dirty="0" smtClean="0"/>
              <a:t> C </a:t>
            </a:r>
            <a:r>
              <a:rPr lang="en-IN" dirty="0"/>
              <a:t>or </a:t>
            </a:r>
            <a:r>
              <a:rPr lang="en-IN" dirty="0" err="1" smtClean="0"/>
              <a:t>Addl</a:t>
            </a:r>
            <a:r>
              <a:rPr lang="en-IN" dirty="0" smtClean="0"/>
              <a:t> J D </a:t>
            </a:r>
            <a:r>
              <a:rPr lang="en-IN" dirty="0"/>
              <a:t>or </a:t>
            </a:r>
            <a:r>
              <a:rPr lang="en-IN" dirty="0" smtClean="0"/>
              <a:t>J C </a:t>
            </a:r>
            <a:r>
              <a:rPr lang="en-IN" dirty="0"/>
              <a:t>or </a:t>
            </a:r>
            <a:r>
              <a:rPr lang="en-IN" dirty="0" smtClean="0"/>
              <a:t>J D </a:t>
            </a:r>
            <a:r>
              <a:rPr lang="en-IN" dirty="0"/>
              <a:t>who is directed under Section 120(4)(b) of that section to exercise or perform all or any of the powers and functions conferred on, or assigned to, an </a:t>
            </a:r>
            <a:r>
              <a:rPr lang="en-IN" dirty="0" smtClean="0"/>
              <a:t>AO </a:t>
            </a:r>
            <a:r>
              <a:rPr lang="en-IN" dirty="0"/>
              <a:t>under this Act</a:t>
            </a:r>
            <a:r>
              <a:rPr lang="en-IN" dirty="0" smtClean="0"/>
              <a:t>.</a:t>
            </a:r>
          </a:p>
          <a:p>
            <a:pPr marL="0" indent="0">
              <a:buNone/>
            </a:pPr>
            <a:r>
              <a:rPr lang="en-IN" b="1" dirty="0">
                <a:solidFill>
                  <a:schemeClr val="accent2">
                    <a:lumMod val="75000"/>
                  </a:schemeClr>
                </a:solidFill>
              </a:rPr>
              <a:t>vii) </a:t>
            </a:r>
            <a:r>
              <a:rPr lang="en-IN" b="1" dirty="0" smtClean="0">
                <a:solidFill>
                  <a:schemeClr val="accent2">
                    <a:lumMod val="75000"/>
                  </a:schemeClr>
                </a:solidFill>
              </a:rPr>
              <a:t>  Gross </a:t>
            </a:r>
            <a:r>
              <a:rPr lang="en-IN" b="1" dirty="0">
                <a:solidFill>
                  <a:schemeClr val="accent2">
                    <a:lumMod val="75000"/>
                  </a:schemeClr>
                </a:solidFill>
              </a:rPr>
              <a:t>total income [Section 80B(5)] </a:t>
            </a:r>
            <a:r>
              <a:rPr lang="en-IN" b="1" dirty="0" smtClean="0">
                <a:solidFill>
                  <a:schemeClr val="accent2">
                    <a:lumMod val="75000"/>
                  </a:schemeClr>
                </a:solidFill>
              </a:rPr>
              <a:t>:</a:t>
            </a:r>
          </a:p>
          <a:p>
            <a:pPr marL="0" indent="0">
              <a:buNone/>
            </a:pPr>
            <a:r>
              <a:rPr lang="en-IN" dirty="0"/>
              <a:t>The total income of an </a:t>
            </a:r>
            <a:r>
              <a:rPr lang="en-IN" dirty="0" err="1"/>
              <a:t>assessee</a:t>
            </a:r>
            <a:r>
              <a:rPr lang="en-IN" dirty="0"/>
              <a:t> before making any deduction under Sections 80C to 80U is called Gross Total Income. In other words, it is the aggregate of income under the five heads of income mentioned under Section 14 of the Act</a:t>
            </a:r>
            <a:r>
              <a:rPr lang="en-IN" dirty="0" smtClean="0"/>
              <a:t>.</a:t>
            </a:r>
          </a:p>
          <a:p>
            <a:pPr marL="571500" indent="-571500">
              <a:buAutoNum type="romanLcParenR" startAt="8"/>
            </a:pPr>
            <a:r>
              <a:rPr lang="en-IN" b="1" dirty="0" smtClean="0">
                <a:solidFill>
                  <a:schemeClr val="accent2">
                    <a:lumMod val="75000"/>
                  </a:schemeClr>
                </a:solidFill>
              </a:rPr>
              <a:t>   Total </a:t>
            </a:r>
            <a:r>
              <a:rPr lang="en-IN" b="1" dirty="0">
                <a:solidFill>
                  <a:schemeClr val="accent2">
                    <a:lumMod val="75000"/>
                  </a:schemeClr>
                </a:solidFill>
              </a:rPr>
              <a:t>income [Section 2(45</a:t>
            </a:r>
            <a:r>
              <a:rPr lang="en-IN" b="1" dirty="0" smtClean="0">
                <a:solidFill>
                  <a:schemeClr val="accent2">
                    <a:lumMod val="75000"/>
                  </a:schemeClr>
                </a:solidFill>
              </a:rPr>
              <a:t>)]:</a:t>
            </a:r>
          </a:p>
          <a:p>
            <a:pPr marL="0" indent="0">
              <a:buNone/>
            </a:pPr>
            <a:r>
              <a:rPr lang="en-IN" dirty="0"/>
              <a:t>It is this income on which an </a:t>
            </a:r>
            <a:r>
              <a:rPr lang="en-IN" dirty="0" err="1"/>
              <a:t>assessee</a:t>
            </a:r>
            <a:r>
              <a:rPr lang="en-IN" dirty="0"/>
              <a:t> pays tax at the rates prescribed by the Finance Act. Under the Act, it is the gross total income as reduced by permissible deductions under Sections 80C to 80U.</a:t>
            </a:r>
          </a:p>
          <a:p>
            <a:pPr marL="0" indent="0">
              <a:buNone/>
            </a:pPr>
            <a:endParaRPr lang="en-IN" dirty="0"/>
          </a:p>
        </p:txBody>
      </p:sp>
    </p:spTree>
    <p:extLst>
      <p:ext uri="{BB962C8B-B14F-4D97-AF65-F5344CB8AC3E}">
        <p14:creationId xmlns:p14="http://schemas.microsoft.com/office/powerpoint/2010/main" val="2100125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479" y="201478"/>
            <a:ext cx="11747714" cy="6509288"/>
          </a:xfrm>
        </p:spPr>
        <p:txBody>
          <a:bodyPr>
            <a:normAutofit fontScale="77500" lnSpcReduction="20000"/>
          </a:bodyPr>
          <a:lstStyle/>
          <a:p>
            <a:pPr marL="514350" indent="-514350">
              <a:buAutoNum type="arabicParenR" startAt="2"/>
            </a:pPr>
            <a:r>
              <a:rPr lang="en-IN" b="1" dirty="0" smtClean="0">
                <a:solidFill>
                  <a:schemeClr val="accent2">
                    <a:lumMod val="75000"/>
                  </a:schemeClr>
                </a:solidFill>
              </a:rPr>
              <a:t>Heads </a:t>
            </a:r>
            <a:r>
              <a:rPr lang="en-IN" b="1" dirty="0">
                <a:solidFill>
                  <a:schemeClr val="accent2">
                    <a:lumMod val="75000"/>
                  </a:schemeClr>
                </a:solidFill>
              </a:rPr>
              <a:t>of income [Section 14</a:t>
            </a:r>
            <a:r>
              <a:rPr lang="en-IN" b="1" dirty="0" smtClean="0">
                <a:solidFill>
                  <a:schemeClr val="accent2">
                    <a:lumMod val="75000"/>
                  </a:schemeClr>
                </a:solidFill>
              </a:rPr>
              <a:t>]:</a:t>
            </a:r>
          </a:p>
          <a:p>
            <a:pPr marL="0" indent="0">
              <a:buNone/>
            </a:pPr>
            <a:r>
              <a:rPr lang="en-IN" dirty="0"/>
              <a:t>According to Section 14 of the Income-tax Act, 1961, for the purpose of computation of total income, all income of an </a:t>
            </a:r>
            <a:r>
              <a:rPr lang="en-IN" dirty="0" err="1"/>
              <a:t>assessee</a:t>
            </a:r>
            <a:r>
              <a:rPr lang="en-IN" dirty="0"/>
              <a:t> shall be classified under the following five heads: </a:t>
            </a:r>
            <a:endParaRPr lang="en-IN" dirty="0" smtClean="0"/>
          </a:p>
          <a:p>
            <a:pPr marL="514350" indent="-514350">
              <a:buAutoNum type="alphaLcParenBoth"/>
            </a:pPr>
            <a:r>
              <a:rPr lang="en-IN" dirty="0" smtClean="0"/>
              <a:t> Income </a:t>
            </a:r>
            <a:r>
              <a:rPr lang="en-IN" dirty="0"/>
              <a:t>under the head </a:t>
            </a:r>
            <a:r>
              <a:rPr lang="en-IN" dirty="0" smtClean="0"/>
              <a:t>“Salaries”. </a:t>
            </a:r>
          </a:p>
          <a:p>
            <a:pPr marL="514350" indent="-514350">
              <a:buAutoNum type="alphaLcParenBoth"/>
            </a:pPr>
            <a:r>
              <a:rPr lang="en-IN" dirty="0" smtClean="0"/>
              <a:t> </a:t>
            </a:r>
            <a:r>
              <a:rPr lang="en-IN" dirty="0"/>
              <a:t>Income from house property</a:t>
            </a:r>
            <a:r>
              <a:rPr lang="en-IN" dirty="0" smtClean="0"/>
              <a:t>.</a:t>
            </a:r>
          </a:p>
          <a:p>
            <a:pPr marL="514350" indent="-514350">
              <a:buAutoNum type="alphaLcParenBoth"/>
            </a:pPr>
            <a:r>
              <a:rPr lang="en-IN" dirty="0"/>
              <a:t> </a:t>
            </a:r>
            <a:r>
              <a:rPr lang="en-IN" dirty="0" smtClean="0"/>
              <a:t>Profits </a:t>
            </a:r>
            <a:r>
              <a:rPr lang="en-IN" dirty="0"/>
              <a:t>and gains of business or profession. </a:t>
            </a:r>
            <a:endParaRPr lang="en-IN" dirty="0" smtClean="0"/>
          </a:p>
          <a:p>
            <a:pPr marL="514350" indent="-514350">
              <a:buAutoNum type="alphaLcParenBoth"/>
            </a:pPr>
            <a:r>
              <a:rPr lang="en-IN" dirty="0"/>
              <a:t> </a:t>
            </a:r>
            <a:r>
              <a:rPr lang="en-IN" dirty="0" smtClean="0"/>
              <a:t>Capital </a:t>
            </a:r>
            <a:r>
              <a:rPr lang="en-IN" dirty="0"/>
              <a:t>gains. </a:t>
            </a:r>
            <a:endParaRPr lang="en-IN" dirty="0" smtClean="0"/>
          </a:p>
          <a:p>
            <a:pPr marL="514350" indent="-514350">
              <a:buAutoNum type="alphaLcParenBoth"/>
            </a:pPr>
            <a:r>
              <a:rPr lang="en-IN" dirty="0"/>
              <a:t> </a:t>
            </a:r>
            <a:r>
              <a:rPr lang="en-IN" dirty="0" smtClean="0"/>
              <a:t>Income </a:t>
            </a:r>
            <a:r>
              <a:rPr lang="en-IN" dirty="0"/>
              <a:t>from other </a:t>
            </a:r>
            <a:r>
              <a:rPr lang="en-IN" dirty="0" smtClean="0"/>
              <a:t>sources</a:t>
            </a:r>
          </a:p>
          <a:p>
            <a:pPr marL="0" indent="0">
              <a:buNone/>
            </a:pPr>
            <a:r>
              <a:rPr lang="en-IN" b="1" dirty="0">
                <a:solidFill>
                  <a:schemeClr val="accent2">
                    <a:lumMod val="75000"/>
                  </a:schemeClr>
                </a:solidFill>
              </a:rPr>
              <a:t>3) Concept of Agricultural Income and Tax issues in respect of Agricultural </a:t>
            </a:r>
            <a:r>
              <a:rPr lang="en-IN" b="1" dirty="0" smtClean="0">
                <a:solidFill>
                  <a:schemeClr val="accent2">
                    <a:lumMod val="75000"/>
                  </a:schemeClr>
                </a:solidFill>
              </a:rPr>
              <a:t>Income:</a:t>
            </a:r>
          </a:p>
          <a:p>
            <a:pPr marL="0" indent="0">
              <a:buNone/>
            </a:pPr>
            <a:r>
              <a:rPr lang="en-IN" b="1" dirty="0"/>
              <a:t>Definition of agricultural income [Section 2(1A</a:t>
            </a:r>
            <a:r>
              <a:rPr lang="en-IN" b="1" dirty="0" smtClean="0"/>
              <a:t>)]:</a:t>
            </a:r>
          </a:p>
          <a:p>
            <a:pPr marL="0" indent="0">
              <a:buNone/>
            </a:pPr>
            <a:r>
              <a:rPr lang="en-IN" b="1" dirty="0"/>
              <a:t>(</a:t>
            </a:r>
            <a:r>
              <a:rPr lang="en-IN" b="1" dirty="0" smtClean="0"/>
              <a:t>A)</a:t>
            </a:r>
            <a:r>
              <a:rPr lang="en-IN" dirty="0" smtClean="0"/>
              <a:t> Agricultural </a:t>
            </a:r>
            <a:r>
              <a:rPr lang="en-IN" dirty="0"/>
              <a:t>rent or revenue [Section 2(1A) (a)]: Any rent or revenue derived from land which is situated in India and is used for agricultural purposes.  </a:t>
            </a:r>
          </a:p>
          <a:p>
            <a:pPr marL="0" indent="0">
              <a:buNone/>
            </a:pPr>
            <a:r>
              <a:rPr lang="en-IN" dirty="0" smtClean="0"/>
              <a:t>Under Section </a:t>
            </a:r>
            <a:r>
              <a:rPr lang="en-IN" dirty="0"/>
              <a:t>2(1A</a:t>
            </a:r>
            <a:r>
              <a:rPr lang="en-IN" dirty="0" smtClean="0"/>
              <a:t>)(a), </a:t>
            </a:r>
            <a:r>
              <a:rPr lang="en-IN" dirty="0"/>
              <a:t>in order to be called agricultural income, the following conditions should be satisfied</a:t>
            </a:r>
            <a:r>
              <a:rPr lang="en-IN" dirty="0" smtClean="0"/>
              <a:t>:</a:t>
            </a:r>
          </a:p>
          <a:p>
            <a:pPr marL="0" indent="0">
              <a:buNone/>
            </a:pPr>
            <a:r>
              <a:rPr lang="en-IN" dirty="0"/>
              <a:t>    (a) The rent or revenue should be derived from </a:t>
            </a:r>
            <a:r>
              <a:rPr lang="en-IN" dirty="0" smtClean="0"/>
              <a:t>land</a:t>
            </a:r>
          </a:p>
          <a:p>
            <a:pPr marL="0" indent="0">
              <a:buNone/>
            </a:pPr>
            <a:r>
              <a:rPr lang="en-IN" dirty="0"/>
              <a:t>    (b)  The land should be situated in </a:t>
            </a:r>
            <a:r>
              <a:rPr lang="en-IN" dirty="0" smtClean="0"/>
              <a:t>India</a:t>
            </a:r>
          </a:p>
          <a:p>
            <a:pPr marL="0" indent="0">
              <a:buNone/>
            </a:pPr>
            <a:r>
              <a:rPr lang="en-IN" dirty="0"/>
              <a:t>    (c)  The land should be used for any agricultural purpose</a:t>
            </a:r>
            <a:r>
              <a:rPr lang="en-IN" dirty="0" smtClean="0"/>
              <a:t>:</a:t>
            </a:r>
          </a:p>
          <a:p>
            <a:pPr marL="0" indent="0">
              <a:buNone/>
            </a:pPr>
            <a:r>
              <a:rPr lang="en-IN" b="1" dirty="0"/>
              <a:t>(B) </a:t>
            </a:r>
            <a:r>
              <a:rPr lang="en-IN" dirty="0"/>
              <a:t>Income from agricultural produce and from marketing process [Section 2(1A) (b</a:t>
            </a:r>
            <a:r>
              <a:rPr lang="en-IN" dirty="0" smtClean="0"/>
              <a:t>)]</a:t>
            </a:r>
          </a:p>
          <a:p>
            <a:pPr marL="0" indent="0">
              <a:buNone/>
            </a:pPr>
            <a:r>
              <a:rPr lang="en-IN" b="1" dirty="0"/>
              <a:t>(C) </a:t>
            </a:r>
            <a:r>
              <a:rPr lang="en-IN" dirty="0"/>
              <a:t>Income from farm buildings [Section 2(1A)(c</a:t>
            </a:r>
            <a:r>
              <a:rPr lang="en-IN" dirty="0" smtClean="0"/>
              <a:t>)]</a:t>
            </a:r>
            <a:endParaRPr lang="en-IN" dirty="0"/>
          </a:p>
        </p:txBody>
      </p:sp>
    </p:spTree>
    <p:extLst>
      <p:ext uri="{BB962C8B-B14F-4D97-AF65-F5344CB8AC3E}">
        <p14:creationId xmlns:p14="http://schemas.microsoft.com/office/powerpoint/2010/main" val="2317815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471" y="170480"/>
            <a:ext cx="11670223" cy="6416299"/>
          </a:xfrm>
        </p:spPr>
        <p:txBody>
          <a:bodyPr>
            <a:normAutofit fontScale="92500"/>
          </a:bodyPr>
          <a:lstStyle/>
          <a:p>
            <a:pPr marL="0" indent="0">
              <a:buNone/>
            </a:pPr>
            <a:r>
              <a:rPr lang="en-IN" b="1" dirty="0"/>
              <a:t>Instances of agricultural income:</a:t>
            </a:r>
            <a:r>
              <a:rPr lang="en-IN" dirty="0"/>
              <a:t> The following are some examples of incomes which have been held to be agricultural </a:t>
            </a:r>
            <a:r>
              <a:rPr lang="en-IN" dirty="0" smtClean="0"/>
              <a:t>income-</a:t>
            </a:r>
          </a:p>
          <a:p>
            <a:r>
              <a:rPr lang="en-IN" dirty="0" smtClean="0"/>
              <a:t> </a:t>
            </a:r>
            <a:r>
              <a:rPr lang="en-IN" dirty="0"/>
              <a:t>Income from use of land for grazing of cattle required for agricultural pursuit.[CIT vs. Rai </a:t>
            </a:r>
            <a:r>
              <a:rPr lang="en-IN" dirty="0" err="1"/>
              <a:t>Shamsherjung</a:t>
            </a:r>
            <a:r>
              <a:rPr lang="en-IN" dirty="0"/>
              <a:t> Bahadur (1953) 24 1TR (All)]. </a:t>
            </a:r>
            <a:endParaRPr lang="en-IN" dirty="0" smtClean="0"/>
          </a:p>
          <a:p>
            <a:r>
              <a:rPr lang="en-IN" dirty="0" smtClean="0"/>
              <a:t> </a:t>
            </a:r>
            <a:r>
              <a:rPr lang="en-IN" dirty="0"/>
              <a:t>Profit on sale of crops after harvest, made by cultivator or receiver of rent-in-kind. </a:t>
            </a:r>
            <a:endParaRPr lang="en-IN" dirty="0" smtClean="0"/>
          </a:p>
          <a:p>
            <a:r>
              <a:rPr lang="en-IN" dirty="0" smtClean="0"/>
              <a:t> </a:t>
            </a:r>
            <a:r>
              <a:rPr lang="en-IN" dirty="0"/>
              <a:t>Compensation received from insurance company for damage caused to the crops by hailstorm or flood. [CIT vs. B. Gupta (Tea) P. Ltd. (1969) 74 1TR 337]. </a:t>
            </a:r>
            <a:endParaRPr lang="en-IN" dirty="0" smtClean="0"/>
          </a:p>
          <a:p>
            <a:r>
              <a:rPr lang="en-IN" dirty="0" smtClean="0"/>
              <a:t>Salary</a:t>
            </a:r>
            <a:r>
              <a:rPr lang="en-IN" dirty="0"/>
              <a:t>, interest on capital, share of profits, etc., received by a partner of a firm having agricultural income. [CIT vs. R.M. Chidambaram Pillai (1977) 106 1TR 292 (SC)]. </a:t>
            </a:r>
            <a:endParaRPr lang="en-IN" dirty="0" smtClean="0"/>
          </a:p>
          <a:p>
            <a:r>
              <a:rPr lang="en-IN" dirty="0" smtClean="0"/>
              <a:t>Income </a:t>
            </a:r>
            <a:r>
              <a:rPr lang="en-IN" dirty="0"/>
              <a:t>from running a dairy which is purely incidental to agriculture.[CIT vs. </a:t>
            </a:r>
            <a:r>
              <a:rPr lang="en-IN" dirty="0" err="1"/>
              <a:t>Kokine</a:t>
            </a:r>
            <a:r>
              <a:rPr lang="en-IN" dirty="0"/>
              <a:t> Dairy Rangoon (1938) 6 ITR 502], </a:t>
            </a:r>
            <a:endParaRPr lang="en-IN" dirty="0" smtClean="0"/>
          </a:p>
          <a:p>
            <a:r>
              <a:rPr lang="en-IN" dirty="0" smtClean="0"/>
              <a:t>Income </a:t>
            </a:r>
            <a:r>
              <a:rPr lang="en-IN" dirty="0"/>
              <a:t>from growing flowers and creepers. </a:t>
            </a:r>
            <a:endParaRPr lang="en-IN" dirty="0" smtClean="0"/>
          </a:p>
          <a:p>
            <a:r>
              <a:rPr lang="en-IN" dirty="0" smtClean="0"/>
              <a:t> </a:t>
            </a:r>
            <a:r>
              <a:rPr lang="en-IN" dirty="0"/>
              <a:t>Income from saplings and seedlings grown in nursery [Explanation 3 to Section 2(1 A) ]</a:t>
            </a:r>
          </a:p>
        </p:txBody>
      </p:sp>
    </p:spTree>
    <p:extLst>
      <p:ext uri="{BB962C8B-B14F-4D97-AF65-F5344CB8AC3E}">
        <p14:creationId xmlns:p14="http://schemas.microsoft.com/office/powerpoint/2010/main" val="3341667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47973" y="247973"/>
            <a:ext cx="11794209" cy="6323308"/>
          </a:xfrm>
        </p:spPr>
        <p:txBody>
          <a:bodyPr>
            <a:normAutofit fontScale="92500" lnSpcReduction="20000"/>
          </a:bodyPr>
          <a:lstStyle/>
          <a:p>
            <a:pPr marL="0" indent="0">
              <a:buNone/>
            </a:pPr>
            <a:r>
              <a:rPr lang="en-IN" b="1" dirty="0"/>
              <a:t>Instances of non-agricultural income:</a:t>
            </a:r>
            <a:r>
              <a:rPr lang="en-IN" dirty="0"/>
              <a:t> The following are some examples of incomes which have been held to be non-agricultural </a:t>
            </a:r>
            <a:r>
              <a:rPr lang="en-IN" dirty="0" smtClean="0"/>
              <a:t>income-</a:t>
            </a:r>
          </a:p>
          <a:p>
            <a:r>
              <a:rPr lang="en-IN" dirty="0" smtClean="0"/>
              <a:t>Income </a:t>
            </a:r>
            <a:r>
              <a:rPr lang="en-IN" dirty="0"/>
              <a:t>from sale of trees, flowers and fruits growing spontaneously in forests. [Rani Tara </a:t>
            </a:r>
            <a:r>
              <a:rPr lang="en-IN" dirty="0" err="1"/>
              <a:t>Kumari</a:t>
            </a:r>
            <a:r>
              <a:rPr lang="en-IN" dirty="0"/>
              <a:t> Devi vs. CIT (1946) 14 ITR 787]. </a:t>
            </a:r>
            <a:endParaRPr lang="en-IN" dirty="0" smtClean="0"/>
          </a:p>
          <a:p>
            <a:r>
              <a:rPr lang="en-IN" dirty="0" smtClean="0"/>
              <a:t>Profits </a:t>
            </a:r>
            <a:r>
              <a:rPr lang="en-IN" dirty="0"/>
              <a:t>arising from purchase and sale of standing crops. [CIT vs. Maddi 20 ITR 151]. </a:t>
            </a:r>
            <a:endParaRPr lang="en-IN" dirty="0" smtClean="0"/>
          </a:p>
          <a:p>
            <a:r>
              <a:rPr lang="en-IN" dirty="0" smtClean="0"/>
              <a:t>Remuneration </a:t>
            </a:r>
            <a:r>
              <a:rPr lang="en-IN" dirty="0"/>
              <a:t>received by a manager as a percentage of profit from a firm having agricultural income. [E.C. Danby vs. CIT [1944] 12 ITR 351 (Pat</a:t>
            </a:r>
            <a:r>
              <a:rPr lang="en-IN" dirty="0" smtClean="0"/>
              <a:t>.)].</a:t>
            </a:r>
          </a:p>
          <a:p>
            <a:r>
              <a:rPr lang="en-IN" dirty="0" smtClean="0"/>
              <a:t>Dividends </a:t>
            </a:r>
            <a:r>
              <a:rPr lang="en-IN" dirty="0"/>
              <a:t>paid by a company from its agricultural incomes.  [Bacha F. </a:t>
            </a:r>
            <a:r>
              <a:rPr lang="en-IN" dirty="0" err="1"/>
              <a:t>Guzdar</a:t>
            </a:r>
            <a:r>
              <a:rPr lang="en-IN" dirty="0"/>
              <a:t> vs. CIT (1955) 27 ITR 1 (S.C</a:t>
            </a:r>
            <a:r>
              <a:rPr lang="en-IN" dirty="0" smtClean="0"/>
              <a:t>.)].</a:t>
            </a:r>
          </a:p>
          <a:p>
            <a:r>
              <a:rPr lang="en-IN" dirty="0" smtClean="0"/>
              <a:t> Income </a:t>
            </a:r>
            <a:r>
              <a:rPr lang="en-IN" dirty="0"/>
              <a:t>from fisheries. [Raja </a:t>
            </a:r>
            <a:r>
              <a:rPr lang="en-IN" dirty="0" err="1"/>
              <a:t>DurgaNarain</a:t>
            </a:r>
            <a:r>
              <a:rPr lang="en-IN" dirty="0"/>
              <a:t> vs. CIT (1947) 15 ITR 235</a:t>
            </a:r>
            <a:r>
              <a:rPr lang="en-IN" dirty="0" smtClean="0"/>
              <a:t>].</a:t>
            </a:r>
          </a:p>
          <a:p>
            <a:r>
              <a:rPr lang="en-IN" dirty="0" smtClean="0"/>
              <a:t> Royalty </a:t>
            </a:r>
            <a:r>
              <a:rPr lang="en-IN" dirty="0"/>
              <a:t>income from mines. [</a:t>
            </a:r>
            <a:r>
              <a:rPr lang="en-IN" dirty="0" err="1"/>
              <a:t>Shiblal</a:t>
            </a:r>
            <a:r>
              <a:rPr lang="en-IN" dirty="0"/>
              <a:t> vs. CIT 2 ITC 425]. </a:t>
            </a:r>
            <a:endParaRPr lang="en-IN" dirty="0" smtClean="0"/>
          </a:p>
          <a:p>
            <a:r>
              <a:rPr lang="en-IN" dirty="0" smtClean="0"/>
              <a:t>Poultry </a:t>
            </a:r>
            <a:r>
              <a:rPr lang="en-IN" dirty="0"/>
              <a:t>farming. [State of Orissa vs. Ram Chandra Choudhury [1962] 46 ITR 246 (Ori)]. </a:t>
            </a:r>
            <a:endParaRPr lang="en-IN" dirty="0" smtClean="0"/>
          </a:p>
          <a:p>
            <a:r>
              <a:rPr lang="en-IN" dirty="0" smtClean="0"/>
              <a:t>Annuity </a:t>
            </a:r>
            <a:r>
              <a:rPr lang="en-IN" dirty="0"/>
              <a:t>received for transfer of agricultural land.[Gopal vs. CIT 3 ITR 237 (PC</a:t>
            </a:r>
            <a:r>
              <a:rPr lang="en-IN" dirty="0" smtClean="0"/>
              <a:t>)].</a:t>
            </a:r>
          </a:p>
          <a:p>
            <a:r>
              <a:rPr lang="en-IN" dirty="0" smtClean="0"/>
              <a:t> Interest </a:t>
            </a:r>
            <a:r>
              <a:rPr lang="en-IN" dirty="0"/>
              <a:t>on arrears of rent payable in respect of agricultural land. [CIT vs. Raja Bahadur </a:t>
            </a:r>
            <a:r>
              <a:rPr lang="en-IN" dirty="0" err="1"/>
              <a:t>Kamakhya</a:t>
            </a:r>
            <a:r>
              <a:rPr lang="en-IN" dirty="0"/>
              <a:t> Narayan Singh [1948] 16 ITR 325 (PC)]. </a:t>
            </a:r>
            <a:endParaRPr lang="en-IN" dirty="0" smtClean="0"/>
          </a:p>
          <a:p>
            <a:r>
              <a:rPr lang="en-IN" dirty="0" smtClean="0"/>
              <a:t>Interest </a:t>
            </a:r>
            <a:r>
              <a:rPr lang="en-IN" dirty="0"/>
              <a:t>received by a money lender in the form of crops. [</a:t>
            </a:r>
            <a:r>
              <a:rPr lang="en-IN" dirty="0" err="1"/>
              <a:t>Cassim</a:t>
            </a:r>
            <a:r>
              <a:rPr lang="en-IN" dirty="0"/>
              <a:t> vs. CIT 6 ITC 41]</a:t>
            </a:r>
          </a:p>
        </p:txBody>
      </p:sp>
    </p:spTree>
    <p:extLst>
      <p:ext uri="{BB962C8B-B14F-4D97-AF65-F5344CB8AC3E}">
        <p14:creationId xmlns:p14="http://schemas.microsoft.com/office/powerpoint/2010/main" val="200494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232474"/>
            <a:ext cx="11794211" cy="6369803"/>
          </a:xfrm>
        </p:spPr>
        <p:txBody>
          <a:bodyPr>
            <a:normAutofit/>
          </a:bodyPr>
          <a:lstStyle/>
          <a:p>
            <a:pPr marL="0" indent="0">
              <a:buNone/>
            </a:pPr>
            <a:r>
              <a:rPr lang="en-IN" b="1" dirty="0"/>
              <a:t>Computation of tax </a:t>
            </a:r>
            <a:r>
              <a:rPr lang="en-IN" b="1" dirty="0" smtClean="0"/>
              <a:t>:</a:t>
            </a:r>
          </a:p>
          <a:p>
            <a:pPr marL="0" indent="0">
              <a:buNone/>
            </a:pPr>
            <a:r>
              <a:rPr lang="en-IN" b="1" dirty="0"/>
              <a:t>Step I:</a:t>
            </a:r>
            <a:r>
              <a:rPr lang="en-IN" dirty="0"/>
              <a:t> The total income and the net agricultural income shall be aggregated and the amount of income tax shall be determined in respect of the aggregate income at the rates </a:t>
            </a:r>
            <a:r>
              <a:rPr lang="en-IN" dirty="0" smtClean="0"/>
              <a:t>specified</a:t>
            </a:r>
            <a:endParaRPr lang="en-IN" dirty="0"/>
          </a:p>
          <a:p>
            <a:pPr marL="0" indent="0">
              <a:buNone/>
            </a:pPr>
            <a:r>
              <a:rPr lang="en-IN" b="1" dirty="0"/>
              <a:t>Step II:</a:t>
            </a:r>
            <a:r>
              <a:rPr lang="en-IN" dirty="0"/>
              <a:t> The net agricultural income shall be increased by </a:t>
            </a:r>
            <a:r>
              <a:rPr lang="en-IN" dirty="0" smtClean="0"/>
              <a:t>basic exemption limit and </a:t>
            </a:r>
            <a:r>
              <a:rPr lang="en-IN" dirty="0"/>
              <a:t>the amount of income-tax shall be </a:t>
            </a:r>
            <a:r>
              <a:rPr lang="en-IN" dirty="0" smtClean="0"/>
              <a:t>determined</a:t>
            </a:r>
            <a:endParaRPr lang="en-IN" dirty="0"/>
          </a:p>
          <a:p>
            <a:pPr marL="0" indent="0">
              <a:buNone/>
            </a:pPr>
            <a:r>
              <a:rPr lang="en-IN" b="1" dirty="0"/>
              <a:t>Step III:</a:t>
            </a:r>
            <a:r>
              <a:rPr lang="en-IN" dirty="0"/>
              <a:t> The amount of </a:t>
            </a:r>
            <a:r>
              <a:rPr lang="en-IN" dirty="0" smtClean="0"/>
              <a:t>income-tax = Step I (-) Step II</a:t>
            </a:r>
            <a:endParaRPr lang="en-IN" dirty="0"/>
          </a:p>
          <a:p>
            <a:pPr marL="0" indent="0">
              <a:buNone/>
            </a:pPr>
            <a:r>
              <a:rPr lang="en-IN" b="1" dirty="0"/>
              <a:t>Step IV:</a:t>
            </a:r>
            <a:r>
              <a:rPr lang="en-IN" dirty="0"/>
              <a:t> </a:t>
            </a:r>
            <a:r>
              <a:rPr lang="en-IN" dirty="0" smtClean="0"/>
              <a:t>Step </a:t>
            </a:r>
            <a:r>
              <a:rPr lang="en-IN" dirty="0"/>
              <a:t>III is to be increased by surcharge or decreased by tax rebate as applicable under Section 87A  </a:t>
            </a:r>
          </a:p>
          <a:p>
            <a:pPr marL="0" indent="0">
              <a:buNone/>
            </a:pPr>
            <a:r>
              <a:rPr lang="en-IN" b="1" dirty="0"/>
              <a:t>Step V:</a:t>
            </a:r>
            <a:r>
              <a:rPr lang="en-IN" dirty="0"/>
              <a:t> </a:t>
            </a:r>
            <a:r>
              <a:rPr lang="en-IN" dirty="0" smtClean="0"/>
              <a:t>Step </a:t>
            </a:r>
            <a:r>
              <a:rPr lang="en-IN" dirty="0"/>
              <a:t>IV is to be increased by Education cess@2% and Secondary and higher Education Cess @ 1% to arrive at the amount of tax payable.</a:t>
            </a:r>
          </a:p>
        </p:txBody>
      </p:sp>
    </p:spTree>
    <p:extLst>
      <p:ext uri="{BB962C8B-B14F-4D97-AF65-F5344CB8AC3E}">
        <p14:creationId xmlns:p14="http://schemas.microsoft.com/office/powerpoint/2010/main" val="1153414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23988"/>
            <a:ext cx="10515600" cy="356460"/>
          </a:xfrm>
        </p:spPr>
        <p:txBody>
          <a:bodyPr>
            <a:normAutofit fontScale="90000"/>
          </a:bodyPr>
          <a:lstStyle/>
          <a:p>
            <a:pPr algn="ctr"/>
            <a:r>
              <a:rPr lang="en-IN" sz="3100" b="1" dirty="0">
                <a:solidFill>
                  <a:srgbClr val="00B050"/>
                </a:solidFill>
              </a:rPr>
              <a:t>S N 3 : Capital And revenue : Receipts and Expenditures</a:t>
            </a:r>
            <a:endParaRPr lang="en-IN" b="1" dirty="0">
              <a:solidFill>
                <a:srgbClr val="00B050"/>
              </a:solidFill>
            </a:endParaRPr>
          </a:p>
        </p:txBody>
      </p:sp>
      <p:sp>
        <p:nvSpPr>
          <p:cNvPr id="3" name="Content Placeholder 2"/>
          <p:cNvSpPr>
            <a:spLocks noGrp="1"/>
          </p:cNvSpPr>
          <p:nvPr>
            <p:ph idx="1"/>
          </p:nvPr>
        </p:nvSpPr>
        <p:spPr>
          <a:xfrm>
            <a:off x="294469" y="588936"/>
            <a:ext cx="11639226" cy="6152827"/>
          </a:xfrm>
        </p:spPr>
        <p:txBody>
          <a:bodyPr>
            <a:normAutofit fontScale="70000" lnSpcReduction="20000"/>
          </a:bodyPr>
          <a:lstStyle/>
          <a:p>
            <a:pPr marL="514350" indent="-514350">
              <a:buAutoNum type="arabicPeriod"/>
            </a:pPr>
            <a:r>
              <a:rPr lang="en-IN" b="1" dirty="0" smtClean="0">
                <a:solidFill>
                  <a:schemeClr val="accent2">
                    <a:lumMod val="75000"/>
                  </a:schemeClr>
                </a:solidFill>
              </a:rPr>
              <a:t>Distinction between Capital and Revenue Receipts:</a:t>
            </a:r>
          </a:p>
          <a:p>
            <a:pPr>
              <a:buFont typeface="Wingdings" panose="05000000000000000000" pitchFamily="2" charset="2"/>
              <a:buChar char="§"/>
            </a:pPr>
            <a:r>
              <a:rPr lang="en-IN" dirty="0" smtClean="0"/>
              <a:t> except </a:t>
            </a:r>
            <a:r>
              <a:rPr lang="en-IN" dirty="0"/>
              <a:t>for those which are specifically exempt under the Income-tax Act, all revenue receipts are taxable. A capital receipt is taxable, subject to the other provisions of the Act, if it falls within the purview of Section 45</a:t>
            </a:r>
            <a:r>
              <a:rPr lang="en-IN" dirty="0" smtClean="0"/>
              <a:t>.</a:t>
            </a:r>
          </a:p>
          <a:p>
            <a:pPr>
              <a:buFont typeface="Wingdings" panose="05000000000000000000" pitchFamily="2" charset="2"/>
              <a:buChar char="§"/>
            </a:pPr>
            <a:r>
              <a:rPr lang="en-IN" dirty="0"/>
              <a:t> </a:t>
            </a:r>
            <a:r>
              <a:rPr lang="en-IN" b="1" dirty="0"/>
              <a:t>the following general principles may be relied upon while making a distinction between capital and revenue receipts</a:t>
            </a:r>
            <a:r>
              <a:rPr lang="en-IN" b="1" dirty="0" smtClean="0"/>
              <a:t>:</a:t>
            </a:r>
          </a:p>
          <a:p>
            <a:pPr marL="514350" indent="-514350">
              <a:buAutoNum type="alphaLcParenBoth"/>
            </a:pPr>
            <a:r>
              <a:rPr lang="en-IN" dirty="0" smtClean="0"/>
              <a:t>Disintegration </a:t>
            </a:r>
            <a:r>
              <a:rPr lang="en-IN" dirty="0"/>
              <a:t>of single sum into capital and </a:t>
            </a:r>
            <a:r>
              <a:rPr lang="en-IN" dirty="0" smtClean="0"/>
              <a:t>income</a:t>
            </a:r>
          </a:p>
          <a:p>
            <a:pPr marL="514350" indent="-514350">
              <a:buAutoNum type="alphaLcParenBoth"/>
            </a:pPr>
            <a:r>
              <a:rPr lang="en-IN" dirty="0" smtClean="0"/>
              <a:t>Lump </a:t>
            </a:r>
            <a:r>
              <a:rPr lang="en-IN" dirty="0"/>
              <a:t>sum and periodic </a:t>
            </a:r>
            <a:r>
              <a:rPr lang="en-IN" dirty="0" smtClean="0"/>
              <a:t>sum</a:t>
            </a:r>
          </a:p>
          <a:p>
            <a:pPr marL="514350" indent="-514350">
              <a:buAutoNum type="alphaLcParenBoth"/>
            </a:pPr>
            <a:r>
              <a:rPr lang="en-IN" dirty="0" smtClean="0"/>
              <a:t>Magnitude </a:t>
            </a:r>
            <a:r>
              <a:rPr lang="en-IN" dirty="0"/>
              <a:t>of </a:t>
            </a:r>
            <a:r>
              <a:rPr lang="en-IN" dirty="0" smtClean="0"/>
              <a:t>receipt</a:t>
            </a:r>
          </a:p>
          <a:p>
            <a:pPr marL="514350" indent="-514350">
              <a:buAutoNum type="alphaLcParenBoth"/>
            </a:pPr>
            <a:r>
              <a:rPr lang="en-IN" dirty="0"/>
              <a:t>Accounting </a:t>
            </a:r>
            <a:r>
              <a:rPr lang="en-IN" dirty="0" smtClean="0"/>
              <a:t>treatments</a:t>
            </a:r>
          </a:p>
          <a:p>
            <a:pPr marL="514350" indent="-514350">
              <a:buAutoNum type="alphaLcParenBoth"/>
            </a:pPr>
            <a:r>
              <a:rPr lang="en-IN" dirty="0"/>
              <a:t>Income from wasting </a:t>
            </a:r>
            <a:r>
              <a:rPr lang="en-IN" dirty="0" smtClean="0"/>
              <a:t>assets</a:t>
            </a:r>
          </a:p>
          <a:p>
            <a:pPr marL="514350" indent="-514350">
              <a:buAutoNum type="alphaLcParenBoth"/>
            </a:pPr>
            <a:r>
              <a:rPr lang="en-IN" dirty="0"/>
              <a:t>Receipt from fixed </a:t>
            </a:r>
            <a:r>
              <a:rPr lang="en-IN" dirty="0" smtClean="0"/>
              <a:t>capital</a:t>
            </a:r>
          </a:p>
          <a:p>
            <a:pPr marL="514350" indent="-514350">
              <a:buAutoNum type="alphaLcParenBoth"/>
            </a:pPr>
            <a:r>
              <a:rPr lang="en-IN" dirty="0"/>
              <a:t>Capital sale and business </a:t>
            </a:r>
            <a:r>
              <a:rPr lang="en-IN" dirty="0" smtClean="0"/>
              <a:t>sale </a:t>
            </a:r>
          </a:p>
          <a:p>
            <a:pPr marL="514350" indent="-514350">
              <a:buAutoNum type="alphaLcParenBoth"/>
            </a:pPr>
            <a:r>
              <a:rPr lang="en-IN" dirty="0"/>
              <a:t>Transactions in the ordinary course of </a:t>
            </a:r>
            <a:r>
              <a:rPr lang="en-IN" dirty="0" smtClean="0"/>
              <a:t>business</a:t>
            </a:r>
          </a:p>
          <a:p>
            <a:pPr marL="514350" indent="-514350">
              <a:buAutoNum type="alphaLcParenBoth"/>
            </a:pPr>
            <a:r>
              <a:rPr lang="en-IN" dirty="0"/>
              <a:t>Shares and </a:t>
            </a:r>
            <a:r>
              <a:rPr lang="en-IN" dirty="0" smtClean="0"/>
              <a:t>securities</a:t>
            </a:r>
          </a:p>
          <a:p>
            <a:pPr>
              <a:buFont typeface="Wingdings" panose="05000000000000000000" pitchFamily="2" charset="2"/>
              <a:buChar char="§"/>
            </a:pPr>
            <a:r>
              <a:rPr lang="en-IN" dirty="0"/>
              <a:t> Instances of transactions which are capital in nature but specifically taxable</a:t>
            </a:r>
            <a:r>
              <a:rPr lang="en-IN" dirty="0" smtClean="0"/>
              <a:t>:</a:t>
            </a:r>
          </a:p>
          <a:p>
            <a:pPr marL="514350" indent="-514350">
              <a:buAutoNum type="arabicPeriod"/>
            </a:pPr>
            <a:r>
              <a:rPr lang="en-IN" dirty="0" smtClean="0"/>
              <a:t>Capital </a:t>
            </a:r>
            <a:r>
              <a:rPr lang="en-IN" dirty="0"/>
              <a:t>gains arising from sale of capital assets defined in section 2(14). [Section 45] </a:t>
            </a:r>
            <a:endParaRPr lang="en-IN" dirty="0" smtClean="0"/>
          </a:p>
          <a:p>
            <a:pPr marL="514350" indent="-514350">
              <a:buAutoNum type="arabicPeriod"/>
            </a:pPr>
            <a:r>
              <a:rPr lang="en-IN" dirty="0" smtClean="0"/>
              <a:t>Compensation </a:t>
            </a:r>
            <a:r>
              <a:rPr lang="en-IN" dirty="0"/>
              <a:t>for termination of service or modification in the terms of service [Section 17(3)] </a:t>
            </a:r>
            <a:endParaRPr lang="en-IN" dirty="0" smtClean="0"/>
          </a:p>
          <a:p>
            <a:pPr marL="514350" indent="-514350">
              <a:buAutoNum type="arabicPeriod"/>
            </a:pPr>
            <a:r>
              <a:rPr lang="en-IN" dirty="0" smtClean="0"/>
              <a:t>Compensation </a:t>
            </a:r>
            <a:r>
              <a:rPr lang="en-IN" dirty="0"/>
              <a:t>or other payments due to or received by the persons specified u/s 28(ii)/ u/s 28(</a:t>
            </a:r>
            <a:r>
              <a:rPr lang="en-IN" dirty="0" err="1"/>
              <a:t>va</a:t>
            </a:r>
            <a:r>
              <a:rPr lang="en-IN" dirty="0"/>
              <a:t>).</a:t>
            </a:r>
            <a:endParaRPr lang="en-IN" dirty="0" smtClean="0"/>
          </a:p>
          <a:p>
            <a:pPr marL="0" indent="0">
              <a:buNone/>
            </a:pPr>
            <a:endParaRPr lang="en-IN" dirty="0" smtClean="0"/>
          </a:p>
        </p:txBody>
      </p:sp>
    </p:spTree>
    <p:extLst>
      <p:ext uri="{BB962C8B-B14F-4D97-AF65-F5344CB8AC3E}">
        <p14:creationId xmlns:p14="http://schemas.microsoft.com/office/powerpoint/2010/main" val="3220635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108488"/>
            <a:ext cx="11825207" cy="6586780"/>
          </a:xfrm>
        </p:spPr>
        <p:txBody>
          <a:bodyPr/>
          <a:lstStyle/>
          <a:p>
            <a:pPr marL="0" indent="0">
              <a:buNone/>
            </a:pPr>
            <a:r>
              <a:rPr lang="en-IN" b="1" dirty="0" smtClean="0">
                <a:solidFill>
                  <a:schemeClr val="accent2">
                    <a:lumMod val="75000"/>
                  </a:schemeClr>
                </a:solidFill>
              </a:rPr>
              <a:t>2. Distinction between Capital expenditures and Revenue Expenditures:</a:t>
            </a:r>
          </a:p>
          <a:p>
            <a:pPr marL="0" indent="0">
              <a:buNone/>
            </a:pPr>
            <a:r>
              <a:rPr lang="en-IN" dirty="0" smtClean="0"/>
              <a:t>Few </a:t>
            </a:r>
            <a:r>
              <a:rPr lang="en-IN" dirty="0"/>
              <a:t>distinguishing tests for capital and revenue expenditures are discussed below</a:t>
            </a:r>
            <a:r>
              <a:rPr lang="en-IN" dirty="0" smtClean="0"/>
              <a:t>:</a:t>
            </a:r>
          </a:p>
          <a:p>
            <a:pPr marL="514350" indent="-514350">
              <a:buAutoNum type="alphaLcParenBoth"/>
            </a:pPr>
            <a:r>
              <a:rPr lang="en-IN" dirty="0" smtClean="0"/>
              <a:t>Acquiring </a:t>
            </a:r>
            <a:r>
              <a:rPr lang="en-IN" dirty="0"/>
              <a:t>asset or advantage of enduring </a:t>
            </a:r>
            <a:r>
              <a:rPr lang="en-IN" dirty="0" smtClean="0"/>
              <a:t>nature</a:t>
            </a:r>
          </a:p>
          <a:p>
            <a:pPr marL="514350" indent="-514350">
              <a:buAutoNum type="alphaLcParenBoth"/>
            </a:pPr>
            <a:r>
              <a:rPr lang="en-IN" dirty="0"/>
              <a:t>Capital assets belonging to third </a:t>
            </a:r>
            <a:r>
              <a:rPr lang="en-IN" dirty="0" smtClean="0"/>
              <a:t>parties</a:t>
            </a:r>
          </a:p>
          <a:p>
            <a:pPr marL="514350" indent="-514350">
              <a:buAutoNum type="alphaLcParenBoth"/>
            </a:pPr>
            <a:r>
              <a:rPr lang="en-IN" dirty="0"/>
              <a:t>Expenditure which facilitates </a:t>
            </a:r>
            <a:r>
              <a:rPr lang="en-IN" dirty="0" err="1"/>
              <a:t>assessee‘s</a:t>
            </a:r>
            <a:r>
              <a:rPr lang="en-IN" dirty="0"/>
              <a:t> </a:t>
            </a:r>
            <a:r>
              <a:rPr lang="en-IN" dirty="0" smtClean="0"/>
              <a:t>business</a:t>
            </a:r>
          </a:p>
          <a:p>
            <a:pPr marL="514350" indent="-514350">
              <a:buAutoNum type="alphaLcParenBoth"/>
            </a:pPr>
            <a:r>
              <a:rPr lang="en-IN" dirty="0"/>
              <a:t>Expenditure related to fixed capital and circulating </a:t>
            </a:r>
            <a:r>
              <a:rPr lang="en-IN" dirty="0" smtClean="0"/>
              <a:t>capital</a:t>
            </a:r>
          </a:p>
          <a:p>
            <a:pPr marL="514350" indent="-514350">
              <a:buAutoNum type="alphaLcParenBoth"/>
            </a:pPr>
            <a:r>
              <a:rPr lang="en-IN" dirty="0"/>
              <a:t>Initial </a:t>
            </a:r>
            <a:r>
              <a:rPr lang="en-IN" dirty="0" smtClean="0"/>
              <a:t>expenditure</a:t>
            </a:r>
          </a:p>
          <a:p>
            <a:pPr marL="514350" indent="-514350">
              <a:buAutoNum type="alphaLcParenBoth"/>
            </a:pPr>
            <a:r>
              <a:rPr lang="en-IN" dirty="0"/>
              <a:t>Expenditure for goodwill, route permits, etc</a:t>
            </a:r>
            <a:r>
              <a:rPr lang="en-IN" dirty="0" smtClean="0"/>
              <a:t>.</a:t>
            </a:r>
          </a:p>
          <a:p>
            <a:pPr marL="514350" indent="-514350">
              <a:buAutoNum type="alphaLcParenBoth"/>
            </a:pPr>
            <a:r>
              <a:rPr lang="en-IN" dirty="0"/>
              <a:t>Payment for know-how, patents and </a:t>
            </a:r>
            <a:r>
              <a:rPr lang="en-IN" dirty="0" smtClean="0"/>
              <a:t>trademarks</a:t>
            </a:r>
          </a:p>
          <a:p>
            <a:pPr marL="514350" indent="-514350">
              <a:buAutoNum type="alphaLcParenBoth"/>
            </a:pPr>
            <a:r>
              <a:rPr lang="en-IN" dirty="0"/>
              <a:t>Buying off </a:t>
            </a:r>
            <a:r>
              <a:rPr lang="en-IN" dirty="0" smtClean="0"/>
              <a:t>competition</a:t>
            </a:r>
          </a:p>
          <a:p>
            <a:pPr marL="514350" indent="-514350">
              <a:buAutoNum type="alphaLcParenBoth"/>
            </a:pPr>
            <a:r>
              <a:rPr lang="en-IN" dirty="0"/>
              <a:t>Legal expenses for maintenance of asset</a:t>
            </a:r>
          </a:p>
        </p:txBody>
      </p:sp>
    </p:spTree>
    <p:extLst>
      <p:ext uri="{BB962C8B-B14F-4D97-AF65-F5344CB8AC3E}">
        <p14:creationId xmlns:p14="http://schemas.microsoft.com/office/powerpoint/2010/main" val="2882509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23987"/>
            <a:ext cx="10515600" cy="418454"/>
          </a:xfrm>
        </p:spPr>
        <p:txBody>
          <a:bodyPr>
            <a:normAutofit fontScale="90000"/>
          </a:bodyPr>
          <a:lstStyle/>
          <a:p>
            <a:pPr algn="ctr"/>
            <a:r>
              <a:rPr lang="en-IN" sz="3100" b="1" dirty="0">
                <a:solidFill>
                  <a:srgbClr val="00B050"/>
                </a:solidFill>
              </a:rPr>
              <a:t>S N 4 : Basis of Charge and scope of total Income</a:t>
            </a:r>
            <a:endParaRPr lang="en-IN" b="1" dirty="0">
              <a:solidFill>
                <a:srgbClr val="00B050"/>
              </a:solidFill>
            </a:endParaRPr>
          </a:p>
        </p:txBody>
      </p:sp>
      <p:sp>
        <p:nvSpPr>
          <p:cNvPr id="3" name="Content Placeholder 2"/>
          <p:cNvSpPr>
            <a:spLocks noGrp="1"/>
          </p:cNvSpPr>
          <p:nvPr>
            <p:ph idx="1"/>
          </p:nvPr>
        </p:nvSpPr>
        <p:spPr>
          <a:xfrm>
            <a:off x="201478" y="712922"/>
            <a:ext cx="11763214" cy="6028841"/>
          </a:xfrm>
        </p:spPr>
        <p:txBody>
          <a:bodyPr/>
          <a:lstStyle/>
          <a:p>
            <a:pPr marL="514350" indent="-514350">
              <a:buAutoNum type="arabicPeriod"/>
            </a:pPr>
            <a:r>
              <a:rPr lang="en-IN" b="1" dirty="0" smtClean="0">
                <a:solidFill>
                  <a:schemeClr val="accent2">
                    <a:lumMod val="75000"/>
                  </a:schemeClr>
                </a:solidFill>
              </a:rPr>
              <a:t>Computation of Total Income:</a:t>
            </a:r>
          </a:p>
          <a:p>
            <a:pPr>
              <a:buFont typeface="Wingdings" panose="05000000000000000000" pitchFamily="2" charset="2"/>
              <a:buChar char="§"/>
            </a:pPr>
            <a:r>
              <a:rPr lang="en-IN" sz="2400" dirty="0"/>
              <a:t> Sections 15 to 59 of the Act lay down the procedure of computation of income under all the five heads mentioned in section 14</a:t>
            </a:r>
            <a:r>
              <a:rPr lang="en-IN" sz="2400" dirty="0" smtClean="0"/>
              <a:t>.</a:t>
            </a:r>
          </a:p>
          <a:p>
            <a:pPr>
              <a:buFont typeface="Wingdings" panose="05000000000000000000" pitchFamily="2" charset="2"/>
              <a:buChar char="§"/>
            </a:pPr>
            <a:r>
              <a:rPr lang="en-IN" sz="2400" dirty="0"/>
              <a:t> The sum total of income under all the five heads is known as Gross Total Income</a:t>
            </a:r>
            <a:r>
              <a:rPr lang="en-IN" sz="2400" dirty="0" smtClean="0"/>
              <a:t>.</a:t>
            </a:r>
          </a:p>
          <a:p>
            <a:pPr>
              <a:buFont typeface="Wingdings" panose="05000000000000000000" pitchFamily="2" charset="2"/>
              <a:buChar char="§"/>
            </a:pPr>
            <a:r>
              <a:rPr lang="en-IN" sz="2400" dirty="0"/>
              <a:t> Total income is obtained after subtracting from the GTI the permissible deductions under </a:t>
            </a:r>
            <a:r>
              <a:rPr lang="en-IN" sz="2400" dirty="0" smtClean="0"/>
              <a:t>Chapter </a:t>
            </a:r>
            <a:r>
              <a:rPr lang="en-IN" sz="2400" dirty="0"/>
              <a:t>VI-A of the Act (Sections 80C -80U</a:t>
            </a:r>
            <a:r>
              <a:rPr lang="en-IN" sz="2400" dirty="0" smtClean="0"/>
              <a:t>).</a:t>
            </a:r>
          </a:p>
          <a:p>
            <a:pPr marL="0" indent="0">
              <a:buNone/>
            </a:pP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936155755"/>
              </p:ext>
            </p:extLst>
          </p:nvPr>
        </p:nvGraphicFramePr>
        <p:xfrm>
          <a:off x="340963" y="3413526"/>
          <a:ext cx="11623728" cy="2958171"/>
        </p:xfrm>
        <a:graphic>
          <a:graphicData uri="http://schemas.openxmlformats.org/drawingml/2006/table">
            <a:tbl>
              <a:tblPr firstRow="1" bandRow="1">
                <a:tableStyleId>{5C22544A-7EE6-4342-B048-85BDC9FD1C3A}</a:tableStyleId>
              </a:tblPr>
              <a:tblGrid>
                <a:gridCol w="9655444"/>
                <a:gridCol w="976393"/>
                <a:gridCol w="991891"/>
              </a:tblGrid>
              <a:tr h="0">
                <a:tc>
                  <a:txBody>
                    <a:bodyPr/>
                    <a:lstStyle/>
                    <a:p>
                      <a:r>
                        <a:rPr lang="en-IN" dirty="0" smtClean="0"/>
                        <a:t>Computation of total income</a:t>
                      </a:r>
                      <a:endParaRPr lang="en-IN" dirty="0"/>
                    </a:p>
                  </a:txBody>
                  <a:tcPr/>
                </a:tc>
                <a:tc>
                  <a:txBody>
                    <a:bodyPr/>
                    <a:lstStyle/>
                    <a:p>
                      <a:endParaRPr lang="en-IN" dirty="0"/>
                    </a:p>
                  </a:txBody>
                  <a:tcPr/>
                </a:tc>
                <a:tc>
                  <a:txBody>
                    <a:bodyPr/>
                    <a:lstStyle/>
                    <a:p>
                      <a:endParaRPr lang="en-IN"/>
                    </a:p>
                  </a:txBody>
                  <a:tcPr/>
                </a:tc>
              </a:tr>
              <a:tr h="332488">
                <a:tc>
                  <a:txBody>
                    <a:bodyPr/>
                    <a:lstStyle/>
                    <a:p>
                      <a:r>
                        <a:rPr lang="en-IN" b="1" dirty="0" smtClean="0"/>
                        <a:t>1. Income under the head "Salaries":</a:t>
                      </a:r>
                      <a:endParaRPr lang="en-IN" b="1" dirty="0"/>
                    </a:p>
                  </a:txBody>
                  <a:tcPr/>
                </a:tc>
                <a:tc>
                  <a:txBody>
                    <a:bodyPr/>
                    <a:lstStyle/>
                    <a:p>
                      <a:endParaRPr lang="en-IN" dirty="0"/>
                    </a:p>
                  </a:txBody>
                  <a:tcPr/>
                </a:tc>
                <a:tc>
                  <a:txBody>
                    <a:bodyPr/>
                    <a:lstStyle/>
                    <a:p>
                      <a:endParaRPr lang="en-IN"/>
                    </a:p>
                  </a:txBody>
                  <a:tcPr/>
                </a:tc>
              </a:tr>
              <a:tr h="332488">
                <a:tc>
                  <a:txBody>
                    <a:bodyPr/>
                    <a:lstStyle/>
                    <a:p>
                      <a:r>
                        <a:rPr lang="en-IN" dirty="0" smtClean="0"/>
                        <a:t>Various components of salary defined u/s 17(1)</a:t>
                      </a:r>
                      <a:endParaRPr lang="en-IN" dirty="0"/>
                    </a:p>
                  </a:txBody>
                  <a:tcPr/>
                </a:tc>
                <a:tc>
                  <a:txBody>
                    <a:bodyPr/>
                    <a:lstStyle/>
                    <a:p>
                      <a:endParaRPr lang="en-IN"/>
                    </a:p>
                  </a:txBody>
                  <a:tcPr/>
                </a:tc>
                <a:tc>
                  <a:txBody>
                    <a:bodyPr/>
                    <a:lstStyle/>
                    <a:p>
                      <a:endParaRPr lang="en-IN" dirty="0"/>
                    </a:p>
                  </a:txBody>
                  <a:tcPr/>
                </a:tc>
              </a:tr>
              <a:tr h="332488">
                <a:tc>
                  <a:txBody>
                    <a:bodyPr/>
                    <a:lstStyle/>
                    <a:p>
                      <a:pPr marL="285750" indent="-285750">
                        <a:buFont typeface="Arial" panose="020B0604020202020204" pitchFamily="34" charset="0"/>
                        <a:buChar char="•"/>
                      </a:pPr>
                      <a:r>
                        <a:rPr lang="en-IN" dirty="0" smtClean="0"/>
                        <a:t>Pay, wages, pension, annuity, etc.</a:t>
                      </a:r>
                      <a:endParaRPr lang="en-IN" dirty="0"/>
                    </a:p>
                  </a:txBody>
                  <a:tcPr/>
                </a:tc>
                <a:tc>
                  <a:txBody>
                    <a:bodyPr/>
                    <a:lstStyle/>
                    <a:p>
                      <a:endParaRPr lang="en-IN"/>
                    </a:p>
                  </a:txBody>
                  <a:tcPr/>
                </a:tc>
                <a:tc>
                  <a:txBody>
                    <a:bodyPr/>
                    <a:lstStyle/>
                    <a:p>
                      <a:endParaRPr lang="en-IN"/>
                    </a:p>
                  </a:txBody>
                  <a:tcPr/>
                </a:tc>
              </a:tr>
              <a:tr h="332488">
                <a:tc>
                  <a:txBody>
                    <a:bodyPr/>
                    <a:lstStyle/>
                    <a:p>
                      <a:pPr marL="285750" indent="-285750">
                        <a:buFont typeface="Arial" panose="020B0604020202020204" pitchFamily="34" charset="0"/>
                        <a:buChar char="•"/>
                      </a:pPr>
                      <a:r>
                        <a:rPr lang="en-IN" dirty="0" smtClean="0"/>
                        <a:t>Taxable allowances</a:t>
                      </a:r>
                      <a:endParaRPr lang="en-IN" dirty="0"/>
                    </a:p>
                  </a:txBody>
                  <a:tcPr/>
                </a:tc>
                <a:tc>
                  <a:txBody>
                    <a:bodyPr/>
                    <a:lstStyle/>
                    <a:p>
                      <a:endParaRPr lang="en-IN"/>
                    </a:p>
                  </a:txBody>
                  <a:tcPr/>
                </a:tc>
                <a:tc>
                  <a:txBody>
                    <a:bodyPr/>
                    <a:lstStyle/>
                    <a:p>
                      <a:endParaRPr lang="en-IN"/>
                    </a:p>
                  </a:txBody>
                  <a:tcPr/>
                </a:tc>
              </a:tr>
              <a:tr h="332488">
                <a:tc>
                  <a:txBody>
                    <a:bodyPr/>
                    <a:lstStyle/>
                    <a:p>
                      <a:pPr marL="285750" indent="-285750">
                        <a:buFont typeface="Arial" panose="020B0604020202020204" pitchFamily="34" charset="0"/>
                        <a:buChar char="•"/>
                      </a:pPr>
                      <a:r>
                        <a:rPr lang="en-IN" dirty="0" smtClean="0"/>
                        <a:t>Perquisites</a:t>
                      </a:r>
                      <a:endParaRPr lang="en-IN" dirty="0"/>
                    </a:p>
                  </a:txBody>
                  <a:tcPr/>
                </a:tc>
                <a:tc>
                  <a:txBody>
                    <a:bodyPr/>
                    <a:lstStyle/>
                    <a:p>
                      <a:endParaRPr lang="en-IN"/>
                    </a:p>
                  </a:txBody>
                  <a:tcPr/>
                </a:tc>
                <a:tc>
                  <a:txBody>
                    <a:bodyPr/>
                    <a:lstStyle/>
                    <a:p>
                      <a:endParaRPr lang="en-IN"/>
                    </a:p>
                  </a:txBody>
                  <a:tcPr/>
                </a:tc>
              </a:tr>
              <a:tr h="332488">
                <a:tc>
                  <a:txBody>
                    <a:bodyPr/>
                    <a:lstStyle/>
                    <a:p>
                      <a:pPr marL="285750" indent="-285750">
                        <a:buFont typeface="Arial" panose="020B0604020202020204" pitchFamily="34" charset="0"/>
                        <a:buChar char="•"/>
                      </a:pPr>
                      <a:r>
                        <a:rPr lang="en-IN" dirty="0" smtClean="0"/>
                        <a:t>Profits in lieu of salary Gross salary</a:t>
                      </a:r>
                      <a:endParaRPr lang="en-IN" dirty="0"/>
                    </a:p>
                  </a:txBody>
                  <a:tcPr/>
                </a:tc>
                <a:tc>
                  <a:txBody>
                    <a:bodyPr/>
                    <a:lstStyle/>
                    <a:p>
                      <a:endParaRPr lang="en-IN"/>
                    </a:p>
                  </a:txBody>
                  <a:tcPr/>
                </a:tc>
                <a:tc>
                  <a:txBody>
                    <a:bodyPr/>
                    <a:lstStyle/>
                    <a:p>
                      <a:endParaRPr lang="en-IN"/>
                    </a:p>
                  </a:txBody>
                  <a:tcPr/>
                </a:tc>
              </a:tr>
              <a:tr h="397851">
                <a:tc>
                  <a:txBody>
                    <a:bodyPr/>
                    <a:lstStyle/>
                    <a:p>
                      <a:r>
                        <a:rPr lang="en-IN" dirty="0" smtClean="0"/>
                        <a:t>Less : Deductions u/s 16 :</a:t>
                      </a:r>
                      <a:endParaRPr lang="en-IN" dirty="0"/>
                    </a:p>
                  </a:txBody>
                  <a:tcPr/>
                </a:tc>
                <a:tc>
                  <a:txBody>
                    <a:bodyPr/>
                    <a:lstStyle/>
                    <a:p>
                      <a:endParaRPr lang="en-IN"/>
                    </a:p>
                  </a:txBody>
                  <a:tcPr/>
                </a:tc>
                <a:tc>
                  <a:txBody>
                    <a:bodyPr/>
                    <a:lstStyle/>
                    <a:p>
                      <a:endParaRPr lang="en-IN" dirty="0"/>
                    </a:p>
                  </a:txBody>
                  <a:tcPr/>
                </a:tc>
              </a:tr>
            </a:tbl>
          </a:graphicData>
        </a:graphic>
      </p:graphicFrame>
    </p:spTree>
    <p:extLst>
      <p:ext uri="{BB962C8B-B14F-4D97-AF65-F5344CB8AC3E}">
        <p14:creationId xmlns:p14="http://schemas.microsoft.com/office/powerpoint/2010/main" val="4112099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1137154138"/>
              </p:ext>
            </p:extLst>
          </p:nvPr>
        </p:nvGraphicFramePr>
        <p:xfrm>
          <a:off x="169863" y="170483"/>
          <a:ext cx="11811000" cy="6492240"/>
        </p:xfrm>
        <a:graphic>
          <a:graphicData uri="http://schemas.openxmlformats.org/drawingml/2006/table">
            <a:tbl>
              <a:tblPr firstRow="1" bandRow="1">
                <a:tableStyleId>{5C22544A-7EE6-4342-B048-85BDC9FD1C3A}</a:tableStyleId>
              </a:tblPr>
              <a:tblGrid>
                <a:gridCol w="10105513"/>
                <a:gridCol w="790414"/>
                <a:gridCol w="915073"/>
              </a:tblGrid>
              <a:tr h="363177">
                <a:tc>
                  <a:txBody>
                    <a:bodyPr/>
                    <a:lstStyle/>
                    <a:p>
                      <a:pPr marL="285750" indent="-285750">
                        <a:buFont typeface="Arial" panose="020B0604020202020204" pitchFamily="34" charset="0"/>
                        <a:buChar char="•"/>
                      </a:pPr>
                      <a:r>
                        <a:rPr lang="en-IN" b="0" dirty="0" smtClean="0">
                          <a:solidFill>
                            <a:schemeClr val="tx1"/>
                          </a:solidFill>
                        </a:rPr>
                        <a:t>Deduction for entertainment allowance</a:t>
                      </a:r>
                      <a:endParaRPr lang="en-IN" b="0" dirty="0">
                        <a:solidFill>
                          <a:schemeClr val="tx1"/>
                        </a:solidFill>
                      </a:endParaRPr>
                    </a:p>
                  </a:txBody>
                  <a:tcPr/>
                </a:tc>
                <a:tc>
                  <a:txBody>
                    <a:bodyPr/>
                    <a:lstStyle/>
                    <a:p>
                      <a:endParaRPr lang="en-IN"/>
                    </a:p>
                  </a:txBody>
                  <a:tcPr/>
                </a:tc>
                <a:tc>
                  <a:txBody>
                    <a:bodyPr/>
                    <a:lstStyle/>
                    <a:p>
                      <a:endParaRPr lang="en-IN"/>
                    </a:p>
                  </a:txBody>
                  <a:tcPr/>
                </a:tc>
              </a:tr>
              <a:tr h="363177">
                <a:tc>
                  <a:txBody>
                    <a:bodyPr/>
                    <a:lstStyle/>
                    <a:p>
                      <a:pPr marL="285750" indent="-285750">
                        <a:buFont typeface="Arial" panose="020B0604020202020204" pitchFamily="34" charset="0"/>
                        <a:buChar char="•"/>
                      </a:pPr>
                      <a:r>
                        <a:rPr lang="en-IN" dirty="0" smtClean="0"/>
                        <a:t>Deduction for professional tax Taxable salary</a:t>
                      </a:r>
                      <a:endParaRPr lang="en-IN" dirty="0"/>
                    </a:p>
                  </a:txBody>
                  <a:tcPr/>
                </a:tc>
                <a:tc>
                  <a:txBody>
                    <a:bodyPr/>
                    <a:lstStyle/>
                    <a:p>
                      <a:endParaRPr lang="en-IN"/>
                    </a:p>
                  </a:txBody>
                  <a:tcPr/>
                </a:tc>
                <a:tc>
                  <a:txBody>
                    <a:bodyPr/>
                    <a:lstStyle/>
                    <a:p>
                      <a:endParaRPr lang="en-IN"/>
                    </a:p>
                  </a:txBody>
                  <a:tcPr/>
                </a:tc>
              </a:tr>
              <a:tr h="363177">
                <a:tc>
                  <a:txBody>
                    <a:bodyPr/>
                    <a:lstStyle/>
                    <a:p>
                      <a:r>
                        <a:rPr lang="en-IN" b="1" dirty="0" smtClean="0"/>
                        <a:t>2. Income from house property:</a:t>
                      </a:r>
                      <a:endParaRPr lang="en-IN" b="1" dirty="0"/>
                    </a:p>
                  </a:txBody>
                  <a:tcPr/>
                </a:tc>
                <a:tc>
                  <a:txBody>
                    <a:bodyPr/>
                    <a:lstStyle/>
                    <a:p>
                      <a:endParaRPr lang="en-IN"/>
                    </a:p>
                  </a:txBody>
                  <a:tcPr/>
                </a:tc>
                <a:tc>
                  <a:txBody>
                    <a:bodyPr/>
                    <a:lstStyle/>
                    <a:p>
                      <a:endParaRPr lang="en-IN"/>
                    </a:p>
                  </a:txBody>
                  <a:tcPr/>
                </a:tc>
              </a:tr>
              <a:tr h="363177">
                <a:tc>
                  <a:txBody>
                    <a:bodyPr/>
                    <a:lstStyle/>
                    <a:p>
                      <a:r>
                        <a:rPr lang="en-IN" dirty="0" smtClean="0"/>
                        <a:t>Gross annual value:</a:t>
                      </a:r>
                      <a:endParaRPr lang="en-IN" dirty="0"/>
                    </a:p>
                  </a:txBody>
                  <a:tcPr/>
                </a:tc>
                <a:tc>
                  <a:txBody>
                    <a:bodyPr/>
                    <a:lstStyle/>
                    <a:p>
                      <a:endParaRPr lang="en-IN"/>
                    </a:p>
                  </a:txBody>
                  <a:tcPr/>
                </a:tc>
                <a:tc>
                  <a:txBody>
                    <a:bodyPr/>
                    <a:lstStyle/>
                    <a:p>
                      <a:endParaRPr lang="en-IN"/>
                    </a:p>
                  </a:txBody>
                  <a:tcPr/>
                </a:tc>
              </a:tr>
              <a:tr h="272769">
                <a:tc>
                  <a:txBody>
                    <a:bodyPr/>
                    <a:lstStyle/>
                    <a:p>
                      <a:r>
                        <a:rPr lang="en-IN" dirty="0" smtClean="0"/>
                        <a:t>Less: Municipal tax Net annual value</a:t>
                      </a:r>
                      <a:endParaRPr lang="en-IN" dirty="0"/>
                    </a:p>
                  </a:txBody>
                  <a:tcPr/>
                </a:tc>
                <a:tc>
                  <a:txBody>
                    <a:bodyPr/>
                    <a:lstStyle/>
                    <a:p>
                      <a:endParaRPr lang="en-IN" dirty="0"/>
                    </a:p>
                  </a:txBody>
                  <a:tcPr/>
                </a:tc>
                <a:tc>
                  <a:txBody>
                    <a:bodyPr/>
                    <a:lstStyle/>
                    <a:p>
                      <a:endParaRPr lang="en-IN"/>
                    </a:p>
                  </a:txBody>
                  <a:tcPr/>
                </a:tc>
              </a:tr>
              <a:tr h="363177">
                <a:tc>
                  <a:txBody>
                    <a:bodyPr/>
                    <a:lstStyle/>
                    <a:p>
                      <a:pPr marL="285750" indent="-285750">
                        <a:buFont typeface="Arial" panose="020B0604020202020204" pitchFamily="34" charset="0"/>
                        <a:buChar char="•"/>
                      </a:pPr>
                      <a:r>
                        <a:rPr lang="en-IN" dirty="0" smtClean="0"/>
                        <a:t>Standard deduction u/s 24 (a),   Interest on borrowed capital u/s 24 (b)</a:t>
                      </a:r>
                      <a:endParaRPr lang="en-IN" dirty="0"/>
                    </a:p>
                  </a:txBody>
                  <a:tcPr/>
                </a:tc>
                <a:tc>
                  <a:txBody>
                    <a:bodyPr/>
                    <a:lstStyle/>
                    <a:p>
                      <a:endParaRPr lang="en-IN"/>
                    </a:p>
                  </a:txBody>
                  <a:tcPr/>
                </a:tc>
                <a:tc>
                  <a:txBody>
                    <a:bodyPr/>
                    <a:lstStyle/>
                    <a:p>
                      <a:endParaRPr lang="en-IN"/>
                    </a:p>
                  </a:txBody>
                  <a:tcPr/>
                </a:tc>
              </a:tr>
              <a:tr h="363177">
                <a:tc>
                  <a:txBody>
                    <a:bodyPr/>
                    <a:lstStyle/>
                    <a:p>
                      <a:r>
                        <a:rPr lang="en-IN" dirty="0" smtClean="0"/>
                        <a:t>Income from house property</a:t>
                      </a:r>
                      <a:endParaRPr lang="en-IN" dirty="0"/>
                    </a:p>
                  </a:txBody>
                  <a:tcPr/>
                </a:tc>
                <a:tc>
                  <a:txBody>
                    <a:bodyPr/>
                    <a:lstStyle/>
                    <a:p>
                      <a:endParaRPr lang="en-IN"/>
                    </a:p>
                  </a:txBody>
                  <a:tcPr/>
                </a:tc>
                <a:tc>
                  <a:txBody>
                    <a:bodyPr/>
                    <a:lstStyle/>
                    <a:p>
                      <a:endParaRPr lang="en-IN"/>
                    </a:p>
                  </a:txBody>
                  <a:tcPr/>
                </a:tc>
              </a:tr>
              <a:tr h="363177">
                <a:tc>
                  <a:txBody>
                    <a:bodyPr/>
                    <a:lstStyle/>
                    <a:p>
                      <a:r>
                        <a:rPr lang="en-IN" b="1" dirty="0" smtClean="0"/>
                        <a:t>3. Profits and gains from business or profession:</a:t>
                      </a:r>
                      <a:endParaRPr lang="en-IN" b="1" dirty="0"/>
                    </a:p>
                  </a:txBody>
                  <a:tcPr/>
                </a:tc>
                <a:tc>
                  <a:txBody>
                    <a:bodyPr/>
                    <a:lstStyle/>
                    <a:p>
                      <a:endParaRPr lang="en-IN"/>
                    </a:p>
                  </a:txBody>
                  <a:tcPr/>
                </a:tc>
                <a:tc>
                  <a:txBody>
                    <a:bodyPr/>
                    <a:lstStyle/>
                    <a:p>
                      <a:endParaRPr lang="en-IN"/>
                    </a:p>
                  </a:txBody>
                  <a:tcPr/>
                </a:tc>
              </a:tr>
              <a:tr h="363177">
                <a:tc>
                  <a:txBody>
                    <a:bodyPr/>
                    <a:lstStyle/>
                    <a:p>
                      <a:r>
                        <a:rPr lang="en-IN" dirty="0" smtClean="0"/>
                        <a:t>Net profit as per Profit and Loss Account</a:t>
                      </a:r>
                      <a:endParaRPr lang="en-IN" dirty="0"/>
                    </a:p>
                  </a:txBody>
                  <a:tcPr/>
                </a:tc>
                <a:tc>
                  <a:txBody>
                    <a:bodyPr/>
                    <a:lstStyle/>
                    <a:p>
                      <a:endParaRPr lang="en-IN"/>
                    </a:p>
                  </a:txBody>
                  <a:tcPr/>
                </a:tc>
                <a:tc>
                  <a:txBody>
                    <a:bodyPr/>
                    <a:lstStyle/>
                    <a:p>
                      <a:endParaRPr lang="en-IN"/>
                    </a:p>
                  </a:txBody>
                  <a:tcPr/>
                </a:tc>
              </a:tr>
              <a:tr h="363177">
                <a:tc>
                  <a:txBody>
                    <a:bodyPr/>
                    <a:lstStyle/>
                    <a:p>
                      <a:r>
                        <a:rPr lang="en-IN" dirty="0" smtClean="0"/>
                        <a:t>Add: Inadmissible expenses</a:t>
                      </a:r>
                      <a:endParaRPr lang="en-IN" dirty="0"/>
                    </a:p>
                  </a:txBody>
                  <a:tcPr/>
                </a:tc>
                <a:tc>
                  <a:txBody>
                    <a:bodyPr/>
                    <a:lstStyle/>
                    <a:p>
                      <a:endParaRPr lang="en-IN"/>
                    </a:p>
                  </a:txBody>
                  <a:tcPr/>
                </a:tc>
                <a:tc>
                  <a:txBody>
                    <a:bodyPr/>
                    <a:lstStyle/>
                    <a:p>
                      <a:endParaRPr lang="en-IN"/>
                    </a:p>
                  </a:txBody>
                  <a:tcPr/>
                </a:tc>
              </a:tr>
              <a:tr h="363177">
                <a:tc>
                  <a:txBody>
                    <a:bodyPr/>
                    <a:lstStyle/>
                    <a:p>
                      <a:r>
                        <a:rPr lang="en-IN" dirty="0" smtClean="0"/>
                        <a:t>Less: Income credited to the Profit and Loss Account but not taxable under the head or exempt from tax  Income from business or profession</a:t>
                      </a:r>
                      <a:endParaRPr lang="en-IN" dirty="0"/>
                    </a:p>
                  </a:txBody>
                  <a:tcPr/>
                </a:tc>
                <a:tc>
                  <a:txBody>
                    <a:bodyPr/>
                    <a:lstStyle/>
                    <a:p>
                      <a:endParaRPr lang="en-IN"/>
                    </a:p>
                  </a:txBody>
                  <a:tcPr/>
                </a:tc>
                <a:tc>
                  <a:txBody>
                    <a:bodyPr/>
                    <a:lstStyle/>
                    <a:p>
                      <a:endParaRPr lang="en-IN"/>
                    </a:p>
                  </a:txBody>
                  <a:tcPr/>
                </a:tc>
              </a:tr>
              <a:tr h="363177">
                <a:tc>
                  <a:txBody>
                    <a:bodyPr/>
                    <a:lstStyle/>
                    <a:p>
                      <a:r>
                        <a:rPr lang="en-IN" b="1" dirty="0" smtClean="0"/>
                        <a:t>4. Capital gains:</a:t>
                      </a:r>
                      <a:endParaRPr lang="en-IN" b="1" dirty="0"/>
                    </a:p>
                  </a:txBody>
                  <a:tcPr/>
                </a:tc>
                <a:tc>
                  <a:txBody>
                    <a:bodyPr/>
                    <a:lstStyle/>
                    <a:p>
                      <a:endParaRPr lang="en-IN"/>
                    </a:p>
                  </a:txBody>
                  <a:tcPr/>
                </a:tc>
                <a:tc>
                  <a:txBody>
                    <a:bodyPr/>
                    <a:lstStyle/>
                    <a:p>
                      <a:endParaRPr lang="en-IN"/>
                    </a:p>
                  </a:txBody>
                  <a:tcPr/>
                </a:tc>
              </a:tr>
              <a:tr h="363177">
                <a:tc>
                  <a:txBody>
                    <a:bodyPr/>
                    <a:lstStyle/>
                    <a:p>
                      <a:pPr marL="285750" indent="-285750">
                        <a:buFont typeface="Arial" panose="020B0604020202020204" pitchFamily="34" charset="0"/>
                        <a:buChar char="•"/>
                      </a:pPr>
                      <a:r>
                        <a:rPr lang="en-IN" dirty="0" smtClean="0"/>
                        <a:t>Short-term capital gains:</a:t>
                      </a:r>
                      <a:endParaRPr lang="en-IN" dirty="0"/>
                    </a:p>
                  </a:txBody>
                  <a:tcPr/>
                </a:tc>
                <a:tc>
                  <a:txBody>
                    <a:bodyPr/>
                    <a:lstStyle/>
                    <a:p>
                      <a:endParaRPr lang="en-IN"/>
                    </a:p>
                  </a:txBody>
                  <a:tcPr/>
                </a:tc>
                <a:tc>
                  <a:txBody>
                    <a:bodyPr/>
                    <a:lstStyle/>
                    <a:p>
                      <a:endParaRPr lang="en-IN"/>
                    </a:p>
                  </a:txBody>
                  <a:tcPr/>
                </a:tc>
              </a:tr>
              <a:tr h="363177">
                <a:tc>
                  <a:txBody>
                    <a:bodyPr/>
                    <a:lstStyle/>
                    <a:p>
                      <a:r>
                        <a:rPr lang="en-IN" dirty="0" smtClean="0"/>
                        <a:t>Consideration received on transfer of short-term capital asset</a:t>
                      </a:r>
                      <a:endParaRPr lang="en-IN" dirty="0"/>
                    </a:p>
                  </a:txBody>
                  <a:tcPr/>
                </a:tc>
                <a:tc>
                  <a:txBody>
                    <a:bodyPr/>
                    <a:lstStyle/>
                    <a:p>
                      <a:endParaRPr lang="en-IN"/>
                    </a:p>
                  </a:txBody>
                  <a:tcPr/>
                </a:tc>
                <a:tc>
                  <a:txBody>
                    <a:bodyPr/>
                    <a:lstStyle/>
                    <a:p>
                      <a:endParaRPr lang="en-IN"/>
                    </a:p>
                  </a:txBody>
                  <a:tcPr/>
                </a:tc>
              </a:tr>
              <a:tr h="363177">
                <a:tc>
                  <a:txBody>
                    <a:bodyPr/>
                    <a:lstStyle/>
                    <a:p>
                      <a:r>
                        <a:rPr lang="en-IN" dirty="0" smtClean="0"/>
                        <a:t>Less: Expenses incidental to transfer</a:t>
                      </a:r>
                      <a:endParaRPr lang="en-IN" dirty="0"/>
                    </a:p>
                  </a:txBody>
                  <a:tcPr/>
                </a:tc>
                <a:tc>
                  <a:txBody>
                    <a:bodyPr/>
                    <a:lstStyle/>
                    <a:p>
                      <a:endParaRPr lang="en-IN"/>
                    </a:p>
                  </a:txBody>
                  <a:tcPr/>
                </a:tc>
                <a:tc>
                  <a:txBody>
                    <a:bodyPr/>
                    <a:lstStyle/>
                    <a:p>
                      <a:endParaRPr lang="en-IN"/>
                    </a:p>
                  </a:txBody>
                  <a:tcPr/>
                </a:tc>
              </a:tr>
              <a:tr h="363177">
                <a:tc>
                  <a:txBody>
                    <a:bodyPr/>
                    <a:lstStyle/>
                    <a:p>
                      <a:r>
                        <a:rPr lang="en-IN" dirty="0" smtClean="0"/>
                        <a:t>Less : Cost of acquisition/improvement of capital asset</a:t>
                      </a:r>
                      <a:endParaRPr lang="en-IN" dirty="0"/>
                    </a:p>
                  </a:txBody>
                  <a:tcPr/>
                </a:tc>
                <a:tc>
                  <a:txBody>
                    <a:bodyPr/>
                    <a:lstStyle/>
                    <a:p>
                      <a:endParaRPr lang="en-IN"/>
                    </a:p>
                  </a:txBody>
                  <a:tcPr/>
                </a:tc>
                <a:tc>
                  <a:txBody>
                    <a:bodyPr/>
                    <a:lstStyle/>
                    <a:p>
                      <a:endParaRPr lang="en-IN"/>
                    </a:p>
                  </a:txBody>
                  <a:tcPr/>
                </a:tc>
              </a:tr>
              <a:tr h="363177">
                <a:tc>
                  <a:txBody>
                    <a:bodyPr/>
                    <a:lstStyle/>
                    <a:p>
                      <a:r>
                        <a:rPr lang="en-IN" dirty="0" smtClean="0"/>
                        <a:t>Less: Exemptions u/s 54B, 54D, 54G, 54GA (A)</a:t>
                      </a:r>
                      <a:endParaRPr lang="en-IN" dirty="0"/>
                    </a:p>
                  </a:txBody>
                  <a:tcPr/>
                </a:tc>
                <a:tc>
                  <a:txBody>
                    <a:bodyPr/>
                    <a:lstStyle/>
                    <a:p>
                      <a:endParaRPr lang="en-IN"/>
                    </a:p>
                  </a:txBody>
                  <a:tcPr/>
                </a:tc>
                <a:tc>
                  <a:txBody>
                    <a:bodyPr/>
                    <a:lstStyle/>
                    <a:p>
                      <a:endParaRPr lang="en-IN" dirty="0"/>
                    </a:p>
                  </a:txBody>
                  <a:tcPr/>
                </a:tc>
              </a:tr>
            </a:tbl>
          </a:graphicData>
        </a:graphic>
      </p:graphicFrame>
    </p:spTree>
    <p:extLst>
      <p:ext uri="{BB962C8B-B14F-4D97-AF65-F5344CB8AC3E}">
        <p14:creationId xmlns:p14="http://schemas.microsoft.com/office/powerpoint/2010/main" val="4173860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83"/>
            <a:ext cx="10515600" cy="1670642"/>
          </a:xfrm>
        </p:spPr>
        <p:txBody>
          <a:bodyPr>
            <a:normAutofit fontScale="90000"/>
          </a:bodyPr>
          <a:lstStyle/>
          <a:p>
            <a:r>
              <a:rPr lang="en-IN" sz="2800" b="1" dirty="0">
                <a:solidFill>
                  <a:srgbClr val="FF0000"/>
                </a:solidFill>
              </a:rPr>
              <a:t>S</a:t>
            </a:r>
            <a:r>
              <a:rPr lang="en-IN" sz="2800" b="1" dirty="0" smtClean="0">
                <a:solidFill>
                  <a:srgbClr val="FF0000"/>
                </a:solidFill>
              </a:rPr>
              <a:t>yllabus structure:</a:t>
            </a:r>
            <a:r>
              <a:rPr lang="en-IN" sz="2800" dirty="0" smtClean="0"/>
              <a:t/>
            </a:r>
            <a:br>
              <a:rPr lang="en-IN" sz="2800" dirty="0" smtClean="0"/>
            </a:br>
            <a:r>
              <a:rPr lang="en-IN" sz="2800" dirty="0" smtClean="0"/>
              <a:t>A . Income Tax Act Basics                                                                                    10%</a:t>
            </a:r>
            <a:br>
              <a:rPr lang="en-IN" sz="2800" dirty="0" smtClean="0"/>
            </a:br>
            <a:r>
              <a:rPr lang="en-IN" sz="2800" dirty="0" smtClean="0"/>
              <a:t>B . Heads of Income and Computation of Total Income and Tax Liability   70% </a:t>
            </a:r>
            <a:br>
              <a:rPr lang="en-IN" sz="2800" dirty="0" smtClean="0"/>
            </a:br>
            <a:r>
              <a:rPr lang="en-IN" sz="2800" dirty="0" smtClean="0"/>
              <a:t>C . Administrative Procedures and ICDS                                                           20%</a:t>
            </a:r>
            <a:endParaRPr lang="en-IN" dirty="0"/>
          </a:p>
        </p:txBody>
      </p:sp>
      <p:sp>
        <p:nvSpPr>
          <p:cNvPr id="3" name="Content Placeholder 2"/>
          <p:cNvSpPr>
            <a:spLocks noGrp="1"/>
          </p:cNvSpPr>
          <p:nvPr>
            <p:ph idx="1"/>
          </p:nvPr>
        </p:nvSpPr>
        <p:spPr>
          <a:xfrm>
            <a:off x="325464" y="1952787"/>
            <a:ext cx="11546238" cy="4711484"/>
          </a:xfrm>
        </p:spPr>
        <p:txBody>
          <a:bodyPr>
            <a:normAutofit fontScale="77500" lnSpcReduction="20000"/>
          </a:bodyPr>
          <a:lstStyle/>
          <a:p>
            <a:pPr marL="0" indent="0">
              <a:buNone/>
            </a:pPr>
            <a:r>
              <a:rPr lang="en-IN" b="1" dirty="0" smtClean="0">
                <a:solidFill>
                  <a:srgbClr val="FF0000"/>
                </a:solidFill>
              </a:rPr>
              <a:t>Syllabus:</a:t>
            </a:r>
          </a:p>
          <a:p>
            <a:pPr marL="0" indent="0">
              <a:buNone/>
            </a:pPr>
            <a:r>
              <a:rPr lang="en-IN" b="1" dirty="0" smtClean="0">
                <a:solidFill>
                  <a:schemeClr val="accent2">
                    <a:lumMod val="75000"/>
                  </a:schemeClr>
                </a:solidFill>
              </a:rPr>
              <a:t>section A : Income tax Act Basics                                                                                    10% </a:t>
            </a:r>
          </a:p>
          <a:p>
            <a:pPr marL="0" indent="0">
              <a:buNone/>
            </a:pPr>
            <a:r>
              <a:rPr lang="en-IN" dirty="0" smtClean="0"/>
              <a:t>1. Introduction to Income Tax Act, 1961 </a:t>
            </a:r>
          </a:p>
          <a:p>
            <a:pPr marL="0" indent="0">
              <a:buNone/>
            </a:pPr>
            <a:r>
              <a:rPr lang="en-IN" dirty="0" smtClean="0"/>
              <a:t>2. Income which do not form part of Total Income (</a:t>
            </a:r>
            <a:r>
              <a:rPr lang="en-IN" b="1" i="1" dirty="0" smtClean="0">
                <a:solidFill>
                  <a:srgbClr val="00B0F0"/>
                </a:solidFill>
              </a:rPr>
              <a:t>Section 10, 11 to 13A</a:t>
            </a:r>
            <a:r>
              <a:rPr lang="en-IN" dirty="0" smtClean="0"/>
              <a:t>)    </a:t>
            </a:r>
          </a:p>
          <a:p>
            <a:pPr marL="0" indent="0">
              <a:buNone/>
            </a:pPr>
            <a:r>
              <a:rPr lang="en-IN" b="1" dirty="0" smtClean="0">
                <a:solidFill>
                  <a:schemeClr val="accent2">
                    <a:lumMod val="75000"/>
                  </a:schemeClr>
                </a:solidFill>
              </a:rPr>
              <a:t>section B: Heads of Income and Computation of total Income and tax Liability -  70%</a:t>
            </a:r>
            <a:r>
              <a:rPr lang="en-IN" dirty="0" smtClean="0"/>
              <a:t>                                                                                               </a:t>
            </a:r>
          </a:p>
          <a:p>
            <a:pPr marL="0" indent="0">
              <a:buNone/>
            </a:pPr>
            <a:r>
              <a:rPr lang="en-IN" dirty="0" smtClean="0"/>
              <a:t>3.  Heads of Income and Computation of Total Income under various heads </a:t>
            </a:r>
          </a:p>
          <a:p>
            <a:pPr marL="0" indent="0">
              <a:buNone/>
            </a:pPr>
            <a:r>
              <a:rPr lang="en-IN" dirty="0" smtClean="0"/>
              <a:t>4. Clubbing Provisions, Set off and Carry forward of Losses, Deductions </a:t>
            </a:r>
          </a:p>
          <a:p>
            <a:pPr marL="0" indent="0">
              <a:buNone/>
            </a:pPr>
            <a:r>
              <a:rPr lang="en-IN" dirty="0" smtClean="0"/>
              <a:t>5. Assessment of Income of different persons </a:t>
            </a:r>
          </a:p>
          <a:p>
            <a:pPr marL="0" indent="0">
              <a:buNone/>
            </a:pPr>
            <a:r>
              <a:rPr lang="en-IN" dirty="0" smtClean="0"/>
              <a:t>6. Corporate Taxation </a:t>
            </a:r>
          </a:p>
          <a:p>
            <a:pPr marL="0" indent="0">
              <a:buNone/>
            </a:pPr>
            <a:r>
              <a:rPr lang="en-IN" dirty="0" smtClean="0"/>
              <a:t>7. TDS, TCS and Advance Tax </a:t>
            </a:r>
          </a:p>
          <a:p>
            <a:pPr marL="0" indent="0">
              <a:buNone/>
            </a:pPr>
            <a:r>
              <a:rPr lang="en-IN" b="1" dirty="0" smtClean="0">
                <a:solidFill>
                  <a:schemeClr val="accent2">
                    <a:lumMod val="75000"/>
                  </a:schemeClr>
                </a:solidFill>
              </a:rPr>
              <a:t>section C: Administrative procedures and ICDs                                                              20% </a:t>
            </a:r>
          </a:p>
          <a:p>
            <a:pPr marL="0" indent="0">
              <a:buNone/>
            </a:pPr>
            <a:r>
              <a:rPr lang="en-IN" dirty="0" smtClean="0"/>
              <a:t>8.  Administrative Procedures </a:t>
            </a:r>
          </a:p>
          <a:p>
            <a:pPr marL="0" indent="0">
              <a:buNone/>
            </a:pPr>
            <a:r>
              <a:rPr lang="en-IN" dirty="0" smtClean="0"/>
              <a:t>9.  Income computation and disclosure standards - Basic Concepts only</a:t>
            </a:r>
            <a:endParaRPr lang="en-IN" dirty="0"/>
          </a:p>
        </p:txBody>
      </p:sp>
    </p:spTree>
    <p:extLst>
      <p:ext uri="{BB962C8B-B14F-4D97-AF65-F5344CB8AC3E}">
        <p14:creationId xmlns:p14="http://schemas.microsoft.com/office/powerpoint/2010/main" val="2246543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76021822"/>
              </p:ext>
            </p:extLst>
          </p:nvPr>
        </p:nvGraphicFramePr>
        <p:xfrm>
          <a:off x="169864" y="521404"/>
          <a:ext cx="11546856" cy="5817402"/>
        </p:xfrm>
        <a:graphic>
          <a:graphicData uri="http://schemas.openxmlformats.org/drawingml/2006/table">
            <a:tbl>
              <a:tblPr firstRow="1" bandRow="1">
                <a:tableStyleId>{5C22544A-7EE6-4342-B048-85BDC9FD1C3A}</a:tableStyleId>
              </a:tblPr>
              <a:tblGrid>
                <a:gridCol w="9873213"/>
                <a:gridCol w="874216"/>
                <a:gridCol w="799427"/>
              </a:tblGrid>
              <a:tr h="658686">
                <a:tc>
                  <a:txBody>
                    <a:bodyPr/>
                    <a:lstStyle/>
                    <a:p>
                      <a:pPr marL="285750" indent="-285750">
                        <a:buFont typeface="Arial" panose="020B0604020202020204" pitchFamily="34" charset="0"/>
                        <a:buChar char="•"/>
                      </a:pPr>
                      <a:r>
                        <a:rPr lang="en-IN" b="1" dirty="0" smtClean="0">
                          <a:solidFill>
                            <a:schemeClr val="tx1"/>
                          </a:solidFill>
                        </a:rPr>
                        <a:t>Long-term capital gains:</a:t>
                      </a:r>
                      <a:endParaRPr lang="en-IN" b="1" dirty="0">
                        <a:solidFill>
                          <a:schemeClr val="tx1"/>
                        </a:solidFill>
                      </a:endParaRPr>
                    </a:p>
                  </a:txBody>
                  <a:tcPr/>
                </a:tc>
                <a:tc>
                  <a:txBody>
                    <a:bodyPr/>
                    <a:lstStyle/>
                    <a:p>
                      <a:endParaRPr lang="en-IN" dirty="0"/>
                    </a:p>
                  </a:txBody>
                  <a:tcPr/>
                </a:tc>
                <a:tc>
                  <a:txBody>
                    <a:bodyPr/>
                    <a:lstStyle/>
                    <a:p>
                      <a:endParaRPr lang="en-IN"/>
                    </a:p>
                  </a:txBody>
                  <a:tcPr/>
                </a:tc>
              </a:tr>
              <a:tr h="429893">
                <a:tc>
                  <a:txBody>
                    <a:bodyPr/>
                    <a:lstStyle/>
                    <a:p>
                      <a:r>
                        <a:rPr lang="en-IN" dirty="0" smtClean="0"/>
                        <a:t>Consideration received on transfer of long-term capital asset</a:t>
                      </a:r>
                      <a:endParaRPr lang="en-IN" dirty="0"/>
                    </a:p>
                  </a:txBody>
                  <a:tcPr/>
                </a:tc>
                <a:tc>
                  <a:txBody>
                    <a:bodyPr/>
                    <a:lstStyle/>
                    <a:p>
                      <a:endParaRPr lang="en-IN"/>
                    </a:p>
                  </a:txBody>
                  <a:tcPr/>
                </a:tc>
                <a:tc>
                  <a:txBody>
                    <a:bodyPr/>
                    <a:lstStyle/>
                    <a:p>
                      <a:endParaRPr lang="en-IN"/>
                    </a:p>
                  </a:txBody>
                  <a:tcPr/>
                </a:tc>
              </a:tr>
              <a:tr h="429893">
                <a:tc>
                  <a:txBody>
                    <a:bodyPr/>
                    <a:lstStyle/>
                    <a:p>
                      <a:r>
                        <a:rPr lang="en-IN" dirty="0" smtClean="0"/>
                        <a:t>Less: Expenses incidental to transfer</a:t>
                      </a:r>
                      <a:endParaRPr lang="en-IN" dirty="0"/>
                    </a:p>
                  </a:txBody>
                  <a:tcPr/>
                </a:tc>
                <a:tc>
                  <a:txBody>
                    <a:bodyPr/>
                    <a:lstStyle/>
                    <a:p>
                      <a:endParaRPr lang="en-IN"/>
                    </a:p>
                  </a:txBody>
                  <a:tcPr/>
                </a:tc>
                <a:tc>
                  <a:txBody>
                    <a:bodyPr/>
                    <a:lstStyle/>
                    <a:p>
                      <a:endParaRPr lang="en-IN"/>
                    </a:p>
                  </a:txBody>
                  <a:tcPr/>
                </a:tc>
              </a:tr>
              <a:tr h="429893">
                <a:tc>
                  <a:txBody>
                    <a:bodyPr/>
                    <a:lstStyle/>
                    <a:p>
                      <a:r>
                        <a:rPr lang="en-IN" dirty="0" smtClean="0"/>
                        <a:t>Less: Indexed cost of acquisition/improvement of capital asset </a:t>
                      </a:r>
                      <a:endParaRPr lang="en-IN" dirty="0"/>
                    </a:p>
                  </a:txBody>
                  <a:tcPr/>
                </a:tc>
                <a:tc>
                  <a:txBody>
                    <a:bodyPr/>
                    <a:lstStyle/>
                    <a:p>
                      <a:endParaRPr lang="en-IN"/>
                    </a:p>
                  </a:txBody>
                  <a:tcPr/>
                </a:tc>
                <a:tc>
                  <a:txBody>
                    <a:bodyPr/>
                    <a:lstStyle/>
                    <a:p>
                      <a:endParaRPr lang="en-IN"/>
                    </a:p>
                  </a:txBody>
                  <a:tcPr/>
                </a:tc>
              </a:tr>
              <a:tr h="429893">
                <a:tc>
                  <a:txBody>
                    <a:bodyPr/>
                    <a:lstStyle/>
                    <a:p>
                      <a:r>
                        <a:rPr lang="en-IN" dirty="0" smtClean="0"/>
                        <a:t>Less: Exemption u/s 54,54B, 54D, 54EC, 54F, 54C, 54CA and 54GB (B)</a:t>
                      </a:r>
                      <a:endParaRPr lang="en-IN" dirty="0"/>
                    </a:p>
                  </a:txBody>
                  <a:tcPr/>
                </a:tc>
                <a:tc>
                  <a:txBody>
                    <a:bodyPr/>
                    <a:lstStyle/>
                    <a:p>
                      <a:endParaRPr lang="en-IN" dirty="0"/>
                    </a:p>
                  </a:txBody>
                  <a:tcPr/>
                </a:tc>
                <a:tc>
                  <a:txBody>
                    <a:bodyPr/>
                    <a:lstStyle/>
                    <a:p>
                      <a:endParaRPr lang="en-IN"/>
                    </a:p>
                  </a:txBody>
                  <a:tcPr/>
                </a:tc>
              </a:tr>
              <a:tr h="429893">
                <a:tc>
                  <a:txBody>
                    <a:bodyPr/>
                    <a:lstStyle/>
                    <a:p>
                      <a:r>
                        <a:rPr lang="en-IN" dirty="0" smtClean="0"/>
                        <a:t>Taxable capital gains [A + B]</a:t>
                      </a:r>
                      <a:endParaRPr lang="en-IN" dirty="0"/>
                    </a:p>
                  </a:txBody>
                  <a:tcPr/>
                </a:tc>
                <a:tc>
                  <a:txBody>
                    <a:bodyPr/>
                    <a:lstStyle/>
                    <a:p>
                      <a:endParaRPr lang="en-IN"/>
                    </a:p>
                  </a:txBody>
                  <a:tcPr/>
                </a:tc>
                <a:tc>
                  <a:txBody>
                    <a:bodyPr/>
                    <a:lstStyle/>
                    <a:p>
                      <a:endParaRPr lang="en-IN"/>
                    </a:p>
                  </a:txBody>
                  <a:tcPr/>
                </a:tc>
              </a:tr>
              <a:tr h="429893">
                <a:tc>
                  <a:txBody>
                    <a:bodyPr/>
                    <a:lstStyle/>
                    <a:p>
                      <a:r>
                        <a:rPr lang="en-IN" b="1" dirty="0" smtClean="0"/>
                        <a:t>5. Income from other sources:</a:t>
                      </a:r>
                      <a:endParaRPr lang="en-IN" b="1" dirty="0"/>
                    </a:p>
                  </a:txBody>
                  <a:tcPr/>
                </a:tc>
                <a:tc>
                  <a:txBody>
                    <a:bodyPr/>
                    <a:lstStyle/>
                    <a:p>
                      <a:endParaRPr lang="en-IN"/>
                    </a:p>
                  </a:txBody>
                  <a:tcPr/>
                </a:tc>
                <a:tc>
                  <a:txBody>
                    <a:bodyPr/>
                    <a:lstStyle/>
                    <a:p>
                      <a:endParaRPr lang="en-IN" dirty="0"/>
                    </a:p>
                  </a:txBody>
                  <a:tcPr/>
                </a:tc>
              </a:tr>
              <a:tr h="429893">
                <a:tc>
                  <a:txBody>
                    <a:bodyPr/>
                    <a:lstStyle/>
                    <a:p>
                      <a:r>
                        <a:rPr lang="en-IN" dirty="0" smtClean="0"/>
                        <a:t>Gross income</a:t>
                      </a:r>
                      <a:endParaRPr lang="en-IN" dirty="0"/>
                    </a:p>
                  </a:txBody>
                  <a:tcPr/>
                </a:tc>
                <a:tc>
                  <a:txBody>
                    <a:bodyPr/>
                    <a:lstStyle/>
                    <a:p>
                      <a:endParaRPr lang="en-IN"/>
                    </a:p>
                  </a:txBody>
                  <a:tcPr/>
                </a:tc>
                <a:tc>
                  <a:txBody>
                    <a:bodyPr/>
                    <a:lstStyle/>
                    <a:p>
                      <a:endParaRPr lang="en-IN"/>
                    </a:p>
                  </a:txBody>
                  <a:tcPr/>
                </a:tc>
              </a:tr>
              <a:tr h="429893">
                <a:tc>
                  <a:txBody>
                    <a:bodyPr/>
                    <a:lstStyle/>
                    <a:p>
                      <a:r>
                        <a:rPr lang="en-IN" dirty="0" smtClean="0"/>
                        <a:t>Less: Deductions for incidental expenses u/s 57</a:t>
                      </a:r>
                      <a:endParaRPr lang="en-IN" dirty="0"/>
                    </a:p>
                  </a:txBody>
                  <a:tcPr/>
                </a:tc>
                <a:tc>
                  <a:txBody>
                    <a:bodyPr/>
                    <a:lstStyle/>
                    <a:p>
                      <a:endParaRPr lang="en-IN"/>
                    </a:p>
                  </a:txBody>
                  <a:tcPr/>
                </a:tc>
                <a:tc>
                  <a:txBody>
                    <a:bodyPr/>
                    <a:lstStyle/>
                    <a:p>
                      <a:endParaRPr lang="en-IN"/>
                    </a:p>
                  </a:txBody>
                  <a:tcPr/>
                </a:tc>
              </a:tr>
              <a:tr h="429893">
                <a:tc>
                  <a:txBody>
                    <a:bodyPr/>
                    <a:lstStyle/>
                    <a:p>
                      <a:r>
                        <a:rPr lang="en-IN" dirty="0" smtClean="0"/>
                        <a:t>Income from other sources</a:t>
                      </a:r>
                      <a:endParaRPr lang="en-IN" dirty="0"/>
                    </a:p>
                  </a:txBody>
                  <a:tcPr/>
                </a:tc>
                <a:tc>
                  <a:txBody>
                    <a:bodyPr/>
                    <a:lstStyle/>
                    <a:p>
                      <a:endParaRPr lang="en-IN" dirty="0"/>
                    </a:p>
                  </a:txBody>
                  <a:tcPr/>
                </a:tc>
                <a:tc>
                  <a:txBody>
                    <a:bodyPr/>
                    <a:lstStyle/>
                    <a:p>
                      <a:endParaRPr lang="en-IN"/>
                    </a:p>
                  </a:txBody>
                  <a:tcPr/>
                </a:tc>
              </a:tr>
              <a:tr h="429893">
                <a:tc>
                  <a:txBody>
                    <a:bodyPr/>
                    <a:lstStyle/>
                    <a:p>
                      <a:r>
                        <a:rPr lang="en-IN" dirty="0" smtClean="0"/>
                        <a:t>Gross total income</a:t>
                      </a:r>
                      <a:endParaRPr lang="en-IN" dirty="0"/>
                    </a:p>
                  </a:txBody>
                  <a:tcPr/>
                </a:tc>
                <a:tc>
                  <a:txBody>
                    <a:bodyPr/>
                    <a:lstStyle/>
                    <a:p>
                      <a:endParaRPr lang="en-IN"/>
                    </a:p>
                  </a:txBody>
                  <a:tcPr/>
                </a:tc>
                <a:tc>
                  <a:txBody>
                    <a:bodyPr/>
                    <a:lstStyle/>
                    <a:p>
                      <a:endParaRPr lang="en-IN"/>
                    </a:p>
                  </a:txBody>
                  <a:tcPr/>
                </a:tc>
              </a:tr>
              <a:tr h="429893">
                <a:tc>
                  <a:txBody>
                    <a:bodyPr/>
                    <a:lstStyle/>
                    <a:p>
                      <a:r>
                        <a:rPr lang="en-IN" dirty="0" smtClean="0"/>
                        <a:t>Less : Deduction u/s 80C - 80U</a:t>
                      </a:r>
                      <a:endParaRPr lang="en-IN" dirty="0"/>
                    </a:p>
                  </a:txBody>
                  <a:tcPr/>
                </a:tc>
                <a:tc>
                  <a:txBody>
                    <a:bodyPr/>
                    <a:lstStyle/>
                    <a:p>
                      <a:endParaRPr lang="en-IN"/>
                    </a:p>
                  </a:txBody>
                  <a:tcPr/>
                </a:tc>
                <a:tc>
                  <a:txBody>
                    <a:bodyPr/>
                    <a:lstStyle/>
                    <a:p>
                      <a:endParaRPr lang="en-IN"/>
                    </a:p>
                  </a:txBody>
                  <a:tcPr/>
                </a:tc>
              </a:tr>
              <a:tr h="429893">
                <a:tc>
                  <a:txBody>
                    <a:bodyPr/>
                    <a:lstStyle/>
                    <a:p>
                      <a:r>
                        <a:rPr lang="en-IN" dirty="0" smtClean="0"/>
                        <a:t>Total income or taxable income</a:t>
                      </a:r>
                      <a:endParaRPr lang="en-IN" dirty="0"/>
                    </a:p>
                  </a:txBody>
                  <a:tcPr/>
                </a:tc>
                <a:tc>
                  <a:txBody>
                    <a:bodyPr/>
                    <a:lstStyle/>
                    <a:p>
                      <a:endParaRPr lang="en-IN"/>
                    </a:p>
                  </a:txBody>
                  <a:tcPr/>
                </a:tc>
                <a:tc>
                  <a:txBody>
                    <a:bodyPr/>
                    <a:lstStyle/>
                    <a:p>
                      <a:endParaRPr lang="en-IN" dirty="0"/>
                    </a:p>
                  </a:txBody>
                  <a:tcPr/>
                </a:tc>
              </a:tr>
            </a:tbl>
          </a:graphicData>
        </a:graphic>
      </p:graphicFrame>
    </p:spTree>
    <p:extLst>
      <p:ext uri="{BB962C8B-B14F-4D97-AF65-F5344CB8AC3E}">
        <p14:creationId xmlns:p14="http://schemas.microsoft.com/office/powerpoint/2010/main" val="2743216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9326446"/>
              </p:ext>
            </p:extLst>
          </p:nvPr>
        </p:nvGraphicFramePr>
        <p:xfrm>
          <a:off x="201613" y="439734"/>
          <a:ext cx="11809413" cy="5310136"/>
        </p:xfrm>
        <a:graphic>
          <a:graphicData uri="http://schemas.openxmlformats.org/drawingml/2006/table">
            <a:tbl>
              <a:tblPr firstRow="1" bandRow="1">
                <a:tableStyleId>{5C22544A-7EE6-4342-B048-85BDC9FD1C3A}</a:tableStyleId>
              </a:tblPr>
              <a:tblGrid>
                <a:gridCol w="10166753"/>
                <a:gridCol w="836909"/>
                <a:gridCol w="805751"/>
              </a:tblGrid>
              <a:tr h="524458">
                <a:tc>
                  <a:txBody>
                    <a:bodyPr/>
                    <a:lstStyle/>
                    <a:p>
                      <a:r>
                        <a:rPr lang="en-IN" b="0" dirty="0" smtClean="0">
                          <a:solidFill>
                            <a:schemeClr val="tx1"/>
                          </a:solidFill>
                        </a:rPr>
                        <a:t>Computation of tax liability:</a:t>
                      </a:r>
                      <a:endParaRPr lang="en-IN" b="0" dirty="0">
                        <a:solidFill>
                          <a:schemeClr val="tx1"/>
                        </a:solidFill>
                      </a:endParaRPr>
                    </a:p>
                  </a:txBody>
                  <a:tcPr/>
                </a:tc>
                <a:tc>
                  <a:txBody>
                    <a:bodyPr/>
                    <a:lstStyle/>
                    <a:p>
                      <a:endParaRPr lang="en-IN"/>
                    </a:p>
                  </a:txBody>
                  <a:tcPr/>
                </a:tc>
                <a:tc>
                  <a:txBody>
                    <a:bodyPr/>
                    <a:lstStyle/>
                    <a:p>
                      <a:endParaRPr lang="en-IN"/>
                    </a:p>
                  </a:txBody>
                  <a:tcPr/>
                </a:tc>
              </a:tr>
              <a:tr h="531742">
                <a:tc>
                  <a:txBody>
                    <a:bodyPr/>
                    <a:lstStyle/>
                    <a:p>
                      <a:r>
                        <a:rPr lang="en-IN" dirty="0" smtClean="0"/>
                        <a:t>Tax on total income [Total income x Rate of tax]</a:t>
                      </a:r>
                      <a:endParaRPr lang="en-IN" dirty="0"/>
                    </a:p>
                  </a:txBody>
                  <a:tcPr/>
                </a:tc>
                <a:tc>
                  <a:txBody>
                    <a:bodyPr/>
                    <a:lstStyle/>
                    <a:p>
                      <a:endParaRPr lang="en-IN"/>
                    </a:p>
                  </a:txBody>
                  <a:tcPr/>
                </a:tc>
                <a:tc>
                  <a:txBody>
                    <a:bodyPr/>
                    <a:lstStyle/>
                    <a:p>
                      <a:endParaRPr lang="en-IN"/>
                    </a:p>
                  </a:txBody>
                  <a:tcPr/>
                </a:tc>
              </a:tr>
              <a:tr h="531742">
                <a:tc>
                  <a:txBody>
                    <a:bodyPr/>
                    <a:lstStyle/>
                    <a:p>
                      <a:r>
                        <a:rPr lang="en-IN" dirty="0" smtClean="0"/>
                        <a:t>Less: Rebate u/s 87A</a:t>
                      </a:r>
                      <a:endParaRPr lang="en-IN" dirty="0"/>
                    </a:p>
                  </a:txBody>
                  <a:tcPr/>
                </a:tc>
                <a:tc>
                  <a:txBody>
                    <a:bodyPr/>
                    <a:lstStyle/>
                    <a:p>
                      <a:endParaRPr lang="en-IN"/>
                    </a:p>
                  </a:txBody>
                  <a:tcPr/>
                </a:tc>
                <a:tc>
                  <a:txBody>
                    <a:bodyPr/>
                    <a:lstStyle/>
                    <a:p>
                      <a:endParaRPr lang="en-IN"/>
                    </a:p>
                  </a:txBody>
                  <a:tcPr/>
                </a:tc>
              </a:tr>
              <a:tr h="531742">
                <a:tc>
                  <a:txBody>
                    <a:bodyPr/>
                    <a:lstStyle/>
                    <a:p>
                      <a:r>
                        <a:rPr lang="en-IN" dirty="0" smtClean="0"/>
                        <a:t>Total tax after rebate</a:t>
                      </a:r>
                      <a:endParaRPr lang="en-IN" dirty="0"/>
                    </a:p>
                  </a:txBody>
                  <a:tcPr/>
                </a:tc>
                <a:tc>
                  <a:txBody>
                    <a:bodyPr/>
                    <a:lstStyle/>
                    <a:p>
                      <a:endParaRPr lang="en-IN"/>
                    </a:p>
                  </a:txBody>
                  <a:tcPr/>
                </a:tc>
                <a:tc>
                  <a:txBody>
                    <a:bodyPr/>
                    <a:lstStyle/>
                    <a:p>
                      <a:endParaRPr lang="en-IN"/>
                    </a:p>
                  </a:txBody>
                  <a:tcPr/>
                </a:tc>
              </a:tr>
              <a:tr h="531742">
                <a:tc>
                  <a:txBody>
                    <a:bodyPr/>
                    <a:lstStyle/>
                    <a:p>
                      <a:r>
                        <a:rPr lang="en-IN" dirty="0" smtClean="0"/>
                        <a:t>Add: Surcharge</a:t>
                      </a:r>
                      <a:endParaRPr lang="en-IN" dirty="0"/>
                    </a:p>
                  </a:txBody>
                  <a:tcPr/>
                </a:tc>
                <a:tc>
                  <a:txBody>
                    <a:bodyPr/>
                    <a:lstStyle/>
                    <a:p>
                      <a:endParaRPr lang="en-IN"/>
                    </a:p>
                  </a:txBody>
                  <a:tcPr/>
                </a:tc>
                <a:tc>
                  <a:txBody>
                    <a:bodyPr/>
                    <a:lstStyle/>
                    <a:p>
                      <a:endParaRPr lang="en-IN"/>
                    </a:p>
                  </a:txBody>
                  <a:tcPr/>
                </a:tc>
              </a:tr>
              <a:tr h="531742">
                <a:tc>
                  <a:txBody>
                    <a:bodyPr/>
                    <a:lstStyle/>
                    <a:p>
                      <a:r>
                        <a:rPr lang="en-IN" dirty="0" smtClean="0"/>
                        <a:t>Tax and surcharge payable</a:t>
                      </a:r>
                      <a:endParaRPr lang="en-IN" dirty="0"/>
                    </a:p>
                  </a:txBody>
                  <a:tcPr/>
                </a:tc>
                <a:tc>
                  <a:txBody>
                    <a:bodyPr/>
                    <a:lstStyle/>
                    <a:p>
                      <a:endParaRPr lang="en-IN"/>
                    </a:p>
                  </a:txBody>
                  <a:tcPr/>
                </a:tc>
                <a:tc>
                  <a:txBody>
                    <a:bodyPr/>
                    <a:lstStyle/>
                    <a:p>
                      <a:endParaRPr lang="en-IN"/>
                    </a:p>
                  </a:txBody>
                  <a:tcPr/>
                </a:tc>
              </a:tr>
              <a:tr h="531742">
                <a:tc>
                  <a:txBody>
                    <a:bodyPr/>
                    <a:lstStyle/>
                    <a:p>
                      <a:r>
                        <a:rPr lang="en-IN" dirty="0" smtClean="0"/>
                        <a:t>Add: Education Cess on income-tax @ 2% of tax and surcharge</a:t>
                      </a:r>
                      <a:endParaRPr lang="en-IN" dirty="0"/>
                    </a:p>
                  </a:txBody>
                  <a:tcPr/>
                </a:tc>
                <a:tc>
                  <a:txBody>
                    <a:bodyPr/>
                    <a:lstStyle/>
                    <a:p>
                      <a:endParaRPr lang="en-IN"/>
                    </a:p>
                  </a:txBody>
                  <a:tcPr/>
                </a:tc>
                <a:tc>
                  <a:txBody>
                    <a:bodyPr/>
                    <a:lstStyle/>
                    <a:p>
                      <a:endParaRPr lang="en-IN"/>
                    </a:p>
                  </a:txBody>
                  <a:tcPr/>
                </a:tc>
              </a:tr>
              <a:tr h="531742">
                <a:tc>
                  <a:txBody>
                    <a:bodyPr/>
                    <a:lstStyle/>
                    <a:p>
                      <a:r>
                        <a:rPr lang="en-IN" dirty="0" smtClean="0"/>
                        <a:t>Add: Secondary and higher education Cess @ 1 % of tax and surcharge</a:t>
                      </a:r>
                      <a:endParaRPr lang="en-IN" dirty="0"/>
                    </a:p>
                  </a:txBody>
                  <a:tcPr/>
                </a:tc>
                <a:tc>
                  <a:txBody>
                    <a:bodyPr/>
                    <a:lstStyle/>
                    <a:p>
                      <a:endParaRPr lang="en-IN"/>
                    </a:p>
                  </a:txBody>
                  <a:tcPr/>
                </a:tc>
                <a:tc>
                  <a:txBody>
                    <a:bodyPr/>
                    <a:lstStyle/>
                    <a:p>
                      <a:endParaRPr lang="en-IN"/>
                    </a:p>
                  </a:txBody>
                  <a:tcPr/>
                </a:tc>
              </a:tr>
              <a:tr h="531742">
                <a:tc>
                  <a:txBody>
                    <a:bodyPr/>
                    <a:lstStyle/>
                    <a:p>
                      <a:r>
                        <a:rPr lang="en-IN" dirty="0" smtClean="0"/>
                        <a:t>Less: Tax relief</a:t>
                      </a:r>
                      <a:endParaRPr lang="en-IN" dirty="0"/>
                    </a:p>
                  </a:txBody>
                  <a:tcPr/>
                </a:tc>
                <a:tc>
                  <a:txBody>
                    <a:bodyPr/>
                    <a:lstStyle/>
                    <a:p>
                      <a:endParaRPr lang="en-IN"/>
                    </a:p>
                  </a:txBody>
                  <a:tcPr/>
                </a:tc>
                <a:tc>
                  <a:txBody>
                    <a:bodyPr/>
                    <a:lstStyle/>
                    <a:p>
                      <a:endParaRPr lang="en-IN"/>
                    </a:p>
                  </a:txBody>
                  <a:tcPr/>
                </a:tc>
              </a:tr>
              <a:tr h="531742">
                <a:tc>
                  <a:txBody>
                    <a:bodyPr/>
                    <a:lstStyle/>
                    <a:p>
                      <a:r>
                        <a:rPr lang="en-IN" dirty="0" smtClean="0"/>
                        <a:t>Tax payable</a:t>
                      </a:r>
                      <a:endParaRPr lang="en-IN" dirty="0"/>
                    </a:p>
                  </a:txBody>
                  <a:tcPr/>
                </a:tc>
                <a:tc>
                  <a:txBody>
                    <a:bodyPr/>
                    <a:lstStyle/>
                    <a:p>
                      <a:endParaRPr lang="en-IN"/>
                    </a:p>
                  </a:txBody>
                  <a:tcPr/>
                </a:tc>
                <a:tc>
                  <a:txBody>
                    <a:bodyPr/>
                    <a:lstStyle/>
                    <a:p>
                      <a:endParaRPr lang="en-IN" dirty="0"/>
                    </a:p>
                  </a:txBody>
                  <a:tcPr/>
                </a:tc>
              </a:tr>
            </a:tbl>
          </a:graphicData>
        </a:graphic>
      </p:graphicFrame>
    </p:spTree>
    <p:extLst>
      <p:ext uri="{BB962C8B-B14F-4D97-AF65-F5344CB8AC3E}">
        <p14:creationId xmlns:p14="http://schemas.microsoft.com/office/powerpoint/2010/main" val="2469184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983" y="216976"/>
            <a:ext cx="11840705" cy="6447295"/>
          </a:xfrm>
        </p:spPr>
        <p:txBody>
          <a:bodyPr>
            <a:normAutofit fontScale="85000" lnSpcReduction="20000"/>
          </a:bodyPr>
          <a:lstStyle/>
          <a:p>
            <a:pPr marL="0" indent="0">
              <a:buNone/>
            </a:pPr>
            <a:r>
              <a:rPr lang="en-IN" b="1" dirty="0" smtClean="0">
                <a:solidFill>
                  <a:schemeClr val="accent2">
                    <a:lumMod val="75000"/>
                  </a:schemeClr>
                </a:solidFill>
              </a:rPr>
              <a:t>2. Rates of Tax:</a:t>
            </a:r>
          </a:p>
          <a:p>
            <a:pPr>
              <a:buFont typeface="Wingdings" panose="05000000000000000000" pitchFamily="2" charset="2"/>
              <a:buChar char="§"/>
            </a:pPr>
            <a:r>
              <a:rPr lang="en-IN" dirty="0"/>
              <a:t> The rates of tax are mentioned in the First Schedule of the Finance Act. </a:t>
            </a:r>
            <a:endParaRPr lang="en-IN" dirty="0" smtClean="0"/>
          </a:p>
          <a:p>
            <a:pPr marL="0" indent="0">
              <a:buNone/>
            </a:pPr>
            <a:r>
              <a:rPr lang="en-IN" dirty="0" smtClean="0"/>
              <a:t>For </a:t>
            </a:r>
            <a:r>
              <a:rPr lang="en-IN" dirty="0"/>
              <a:t>example, Finance Act 2016 contains </a:t>
            </a:r>
            <a:r>
              <a:rPr lang="en-IN" dirty="0" smtClean="0"/>
              <a:t>the </a:t>
            </a:r>
            <a:r>
              <a:rPr lang="en-IN" dirty="0"/>
              <a:t>normal rates of tax in three parts</a:t>
            </a:r>
            <a:r>
              <a:rPr lang="en-IN" dirty="0" smtClean="0"/>
              <a:t>.</a:t>
            </a:r>
          </a:p>
          <a:p>
            <a:pPr marL="0" indent="0">
              <a:buNone/>
            </a:pPr>
            <a:r>
              <a:rPr lang="en-IN" b="1" i="1" dirty="0">
                <a:solidFill>
                  <a:schemeClr val="accent4">
                    <a:lumMod val="75000"/>
                  </a:schemeClr>
                </a:solidFill>
              </a:rPr>
              <a:t>Part I</a:t>
            </a:r>
            <a:r>
              <a:rPr lang="en-IN" dirty="0"/>
              <a:t> of the First Schedule contains the normal rates of tax as applicable to the assessment year 2016-17</a:t>
            </a:r>
            <a:r>
              <a:rPr lang="en-IN" dirty="0" smtClean="0"/>
              <a:t>.</a:t>
            </a:r>
          </a:p>
          <a:p>
            <a:pPr marL="0" indent="0">
              <a:buNone/>
            </a:pPr>
            <a:r>
              <a:rPr lang="en-IN" b="1" i="1" dirty="0">
                <a:solidFill>
                  <a:schemeClr val="accent4">
                    <a:lumMod val="75000"/>
                  </a:schemeClr>
                </a:solidFill>
              </a:rPr>
              <a:t>Part II</a:t>
            </a:r>
            <a:r>
              <a:rPr lang="en-IN" dirty="0"/>
              <a:t> of the First Schedule contains the normal rates of tax to be deducted at source on certain incomes for the financial year 2016-2017</a:t>
            </a:r>
            <a:r>
              <a:rPr lang="en-IN" dirty="0" smtClean="0"/>
              <a:t>.</a:t>
            </a:r>
          </a:p>
          <a:p>
            <a:pPr marL="0" indent="0">
              <a:buNone/>
            </a:pPr>
            <a:r>
              <a:rPr lang="en-IN" b="1" i="1" dirty="0">
                <a:solidFill>
                  <a:schemeClr val="accent4">
                    <a:lumMod val="75000"/>
                  </a:schemeClr>
                </a:solidFill>
              </a:rPr>
              <a:t>Part III</a:t>
            </a:r>
            <a:r>
              <a:rPr lang="en-IN" dirty="0"/>
              <a:t> contains the rates of tax for deducting income tax from income under the head salaries and computing advance tax</a:t>
            </a:r>
            <a:r>
              <a:rPr lang="en-IN" dirty="0" smtClean="0"/>
              <a:t>.</a:t>
            </a:r>
          </a:p>
          <a:p>
            <a:pPr marL="0" indent="0">
              <a:buNone/>
            </a:pPr>
            <a:r>
              <a:rPr lang="en-IN" dirty="0"/>
              <a:t>The rates mentioned in part III will be same as the rate to be mentioned in Part I of the First Schedule of the Finance Act 2017 and will be applicable for the assessment year 2017-18</a:t>
            </a:r>
            <a:r>
              <a:rPr lang="en-IN" dirty="0" smtClean="0"/>
              <a:t>.</a:t>
            </a:r>
          </a:p>
          <a:p>
            <a:pPr marL="0" indent="0">
              <a:buNone/>
            </a:pPr>
            <a:r>
              <a:rPr lang="en-IN" b="1" i="1" dirty="0">
                <a:solidFill>
                  <a:schemeClr val="accent4">
                    <a:lumMod val="75000"/>
                  </a:schemeClr>
                </a:solidFill>
              </a:rPr>
              <a:t>Part IV</a:t>
            </a:r>
            <a:r>
              <a:rPr lang="en-IN" dirty="0"/>
              <a:t> contains the rules for computation of net agricultural income</a:t>
            </a:r>
            <a:r>
              <a:rPr lang="en-IN" dirty="0" smtClean="0"/>
              <a:t>.</a:t>
            </a:r>
          </a:p>
          <a:p>
            <a:pPr marL="0" indent="0">
              <a:buNone/>
            </a:pPr>
            <a:r>
              <a:rPr lang="en-IN" b="1" dirty="0" smtClean="0">
                <a:solidFill>
                  <a:schemeClr val="accent2">
                    <a:lumMod val="75000"/>
                  </a:schemeClr>
                </a:solidFill>
              </a:rPr>
              <a:t>3. Special Rates:</a:t>
            </a:r>
          </a:p>
          <a:p>
            <a:pPr>
              <a:buFont typeface="Wingdings" panose="05000000000000000000" pitchFamily="2" charset="2"/>
              <a:buChar char="§"/>
            </a:pPr>
            <a:r>
              <a:rPr lang="en-IN" dirty="0" smtClean="0"/>
              <a:t> Special </a:t>
            </a:r>
            <a:r>
              <a:rPr lang="en-IN" dirty="0"/>
              <a:t>rates are the rates which are mentioned in the Income-tax Act itself. Chapter XII (Sections 110- 115BBE) of the Income-tax Act contains the special rates of tax to be applicable in certain cases</a:t>
            </a:r>
            <a:r>
              <a:rPr lang="en-IN" dirty="0" smtClean="0"/>
              <a:t>.</a:t>
            </a:r>
          </a:p>
          <a:p>
            <a:pPr marL="0" indent="0">
              <a:buNone/>
            </a:pPr>
            <a:r>
              <a:rPr lang="en-IN" b="1" i="1" dirty="0"/>
              <a:t>For example,</a:t>
            </a:r>
            <a:r>
              <a:rPr lang="en-IN" dirty="0"/>
              <a:t> u/s 111A, short-term capital gains from securities is to be charged to tax @15%; long-term capital gains are to be charged u/s 112 @20% and lottery income is to be charged u/s 115BB @ 30%.</a:t>
            </a:r>
            <a:endParaRPr lang="en-IN" dirty="0" smtClean="0"/>
          </a:p>
          <a:p>
            <a:pPr marL="0" indent="0">
              <a:buNone/>
            </a:pPr>
            <a:endParaRPr lang="en-IN" dirty="0" smtClean="0"/>
          </a:p>
          <a:p>
            <a:pPr marL="0" indent="0">
              <a:buNone/>
            </a:pPr>
            <a:endParaRPr lang="en-IN" dirty="0"/>
          </a:p>
        </p:txBody>
      </p:sp>
    </p:spTree>
    <p:extLst>
      <p:ext uri="{BB962C8B-B14F-4D97-AF65-F5344CB8AC3E}">
        <p14:creationId xmlns:p14="http://schemas.microsoft.com/office/powerpoint/2010/main" val="946633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16975"/>
            <a:ext cx="10515600" cy="387459"/>
          </a:xfrm>
        </p:spPr>
        <p:txBody>
          <a:bodyPr>
            <a:normAutofit fontScale="90000"/>
          </a:bodyPr>
          <a:lstStyle/>
          <a:p>
            <a:pPr algn="ctr"/>
            <a:r>
              <a:rPr lang="en-IN" sz="3100" b="1" dirty="0">
                <a:solidFill>
                  <a:srgbClr val="00B050"/>
                </a:solidFill>
              </a:rPr>
              <a:t>S N 5 : Residential status and Incidence of tax [</a:t>
            </a:r>
            <a:r>
              <a:rPr lang="en-IN" sz="3100" b="1" i="1" dirty="0">
                <a:solidFill>
                  <a:srgbClr val="00B050"/>
                </a:solidFill>
              </a:rPr>
              <a:t>section 6</a:t>
            </a:r>
            <a:r>
              <a:rPr lang="en-IN" sz="3100" b="1" dirty="0">
                <a:solidFill>
                  <a:srgbClr val="00B050"/>
                </a:solidFill>
              </a:rPr>
              <a:t>]</a:t>
            </a:r>
            <a:endParaRPr lang="en-IN" b="1" dirty="0">
              <a:solidFill>
                <a:srgbClr val="00B050"/>
              </a:solidFill>
            </a:endParaRPr>
          </a:p>
        </p:txBody>
      </p:sp>
      <p:sp>
        <p:nvSpPr>
          <p:cNvPr id="3" name="Content Placeholder 2"/>
          <p:cNvSpPr>
            <a:spLocks noGrp="1"/>
          </p:cNvSpPr>
          <p:nvPr>
            <p:ph idx="1"/>
          </p:nvPr>
        </p:nvSpPr>
        <p:spPr>
          <a:xfrm>
            <a:off x="294468" y="836908"/>
            <a:ext cx="11577234" cy="5811865"/>
          </a:xfrm>
        </p:spPr>
        <p:txBody>
          <a:bodyPr>
            <a:normAutofit fontScale="70000" lnSpcReduction="20000"/>
          </a:bodyPr>
          <a:lstStyle/>
          <a:p>
            <a:pPr marL="514350" indent="-514350">
              <a:buAutoNum type="arabicPeriod"/>
            </a:pPr>
            <a:r>
              <a:rPr lang="en-IN" b="1" dirty="0" smtClean="0">
                <a:solidFill>
                  <a:schemeClr val="accent2">
                    <a:lumMod val="75000"/>
                  </a:schemeClr>
                </a:solidFill>
              </a:rPr>
              <a:t>Introduction:</a:t>
            </a:r>
          </a:p>
          <a:p>
            <a:pPr marL="0" indent="0">
              <a:buNone/>
            </a:pPr>
            <a:r>
              <a:rPr lang="en-IN" dirty="0"/>
              <a:t>Different types of residential status: Based on their presence in India, Section 6 contemplates </a:t>
            </a:r>
            <a:r>
              <a:rPr lang="en-IN" dirty="0" smtClean="0"/>
              <a:t>different </a:t>
            </a:r>
            <a:r>
              <a:rPr lang="en-IN" dirty="0"/>
              <a:t>types of </a:t>
            </a:r>
            <a:r>
              <a:rPr lang="en-IN" dirty="0" err="1"/>
              <a:t>assessees</a:t>
            </a:r>
            <a:r>
              <a:rPr lang="en-IN" dirty="0"/>
              <a:t> as under</a:t>
            </a:r>
            <a:r>
              <a:rPr lang="en-IN" dirty="0" smtClean="0"/>
              <a:t>:</a:t>
            </a:r>
          </a:p>
          <a:p>
            <a:pPr marL="514350" indent="-514350">
              <a:buAutoNum type="alphaUcParenR"/>
            </a:pPr>
            <a:r>
              <a:rPr lang="en-IN" dirty="0" smtClean="0"/>
              <a:t>Resident </a:t>
            </a:r>
          </a:p>
          <a:p>
            <a:pPr marL="571500" indent="-571500">
              <a:buAutoNum type="romanLcParenR"/>
            </a:pPr>
            <a:r>
              <a:rPr lang="en-IN" dirty="0" smtClean="0"/>
              <a:t>Resident </a:t>
            </a:r>
            <a:r>
              <a:rPr lang="en-IN" dirty="0"/>
              <a:t>and </a:t>
            </a:r>
            <a:r>
              <a:rPr lang="en-IN" dirty="0" smtClean="0"/>
              <a:t>ordinarily</a:t>
            </a:r>
          </a:p>
          <a:p>
            <a:pPr marL="571500" indent="-571500">
              <a:buAutoNum type="romanLcParenR"/>
            </a:pPr>
            <a:r>
              <a:rPr lang="en-IN" dirty="0" smtClean="0"/>
              <a:t>Resident but not ordinarily</a:t>
            </a:r>
          </a:p>
          <a:p>
            <a:pPr marL="514350" indent="-514350">
              <a:buAutoNum type="alphaUcParenR" startAt="2"/>
            </a:pPr>
            <a:r>
              <a:rPr lang="en-IN" dirty="0" smtClean="0"/>
              <a:t>Non-resident</a:t>
            </a:r>
          </a:p>
          <a:p>
            <a:pPr marL="514350" indent="-514350">
              <a:buAutoNum type="arabicPeriod" startAt="2"/>
            </a:pPr>
            <a:r>
              <a:rPr lang="en-IN" b="1" dirty="0" smtClean="0">
                <a:solidFill>
                  <a:schemeClr val="accent2">
                    <a:lumMod val="75000"/>
                  </a:schemeClr>
                </a:solidFill>
              </a:rPr>
              <a:t>Residential Status of an Individual [Section 6(1) and 6(6)(a)]:</a:t>
            </a:r>
          </a:p>
          <a:p>
            <a:pPr marL="0" indent="0">
              <a:buNone/>
            </a:pPr>
            <a:r>
              <a:rPr lang="en-IN" b="1" dirty="0"/>
              <a:t>Basic conditions [Section 6(1</a:t>
            </a:r>
            <a:r>
              <a:rPr lang="en-IN" b="1" dirty="0" smtClean="0"/>
              <a:t>)]:</a:t>
            </a:r>
          </a:p>
          <a:p>
            <a:pPr marL="514350" indent="-514350">
              <a:buAutoNum type="alphaLcParenBoth"/>
            </a:pPr>
            <a:r>
              <a:rPr lang="en-IN" dirty="0" smtClean="0"/>
              <a:t>is </a:t>
            </a:r>
            <a:r>
              <a:rPr lang="en-IN" dirty="0"/>
              <a:t>in India in that year for a period or periods amounting in all to 182 days or more [Section 6(1)(a)], or </a:t>
            </a:r>
            <a:endParaRPr lang="en-IN" dirty="0" smtClean="0"/>
          </a:p>
          <a:p>
            <a:pPr marL="514350" indent="-514350">
              <a:buAutoNum type="alphaLcParenBoth"/>
            </a:pPr>
            <a:r>
              <a:rPr lang="en-IN" dirty="0" smtClean="0"/>
              <a:t>is </a:t>
            </a:r>
            <a:r>
              <a:rPr lang="en-IN" dirty="0"/>
              <a:t>in India for a period of 365 days or more during the four years preceding the previous year and is also present in India for a period of 60 days or more during the relevant previous year.[Section 6(1)(c</a:t>
            </a:r>
            <a:r>
              <a:rPr lang="en-IN" dirty="0" smtClean="0"/>
              <a:t>)].</a:t>
            </a:r>
          </a:p>
          <a:p>
            <a:pPr marL="0" indent="0">
              <a:buNone/>
            </a:pPr>
            <a:r>
              <a:rPr lang="en-IN" b="1" dirty="0"/>
              <a:t>Additional Conditions [Section 6(6)(a</a:t>
            </a:r>
            <a:r>
              <a:rPr lang="en-IN" b="1" dirty="0" smtClean="0"/>
              <a:t>)]:</a:t>
            </a:r>
          </a:p>
          <a:p>
            <a:pPr marL="514350" indent="-514350">
              <a:buAutoNum type="alphaLcParenBoth"/>
            </a:pPr>
            <a:r>
              <a:rPr lang="en-IN" dirty="0" smtClean="0"/>
              <a:t>the </a:t>
            </a:r>
            <a:r>
              <a:rPr lang="en-IN" dirty="0" err="1"/>
              <a:t>assessee</a:t>
            </a:r>
            <a:r>
              <a:rPr lang="en-IN" dirty="0"/>
              <a:t> has been a resident in India in at least 2 out of 10 previous years preceding the relevant previous year</a:t>
            </a:r>
            <a:r>
              <a:rPr lang="en-IN" dirty="0" smtClean="0"/>
              <a:t>;</a:t>
            </a:r>
          </a:p>
          <a:p>
            <a:pPr marL="514350" indent="-514350">
              <a:buAutoNum type="alphaLcParenBoth"/>
            </a:pPr>
            <a:r>
              <a:rPr lang="en-IN" dirty="0" smtClean="0"/>
              <a:t>(</a:t>
            </a:r>
            <a:r>
              <a:rPr lang="en-IN" dirty="0"/>
              <a:t>b) he or she has been in India for a period or periods amounting in all to 730 days or more during the 7 years preceding the relevant previous year.</a:t>
            </a:r>
          </a:p>
        </p:txBody>
      </p:sp>
    </p:spTree>
    <p:extLst>
      <p:ext uri="{BB962C8B-B14F-4D97-AF65-F5344CB8AC3E}">
        <p14:creationId xmlns:p14="http://schemas.microsoft.com/office/powerpoint/2010/main" val="2271728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471" y="201478"/>
            <a:ext cx="11701221" cy="6462793"/>
          </a:xfrm>
        </p:spPr>
        <p:txBody>
          <a:bodyPr>
            <a:normAutofit fontScale="85000" lnSpcReduction="20000"/>
          </a:bodyPr>
          <a:lstStyle/>
          <a:p>
            <a:pPr>
              <a:buFont typeface="Wingdings" panose="05000000000000000000" pitchFamily="2" charset="2"/>
              <a:buChar char="§"/>
            </a:pPr>
            <a:r>
              <a:rPr lang="en-IN" dirty="0" smtClean="0"/>
              <a:t> If any 1 </a:t>
            </a:r>
            <a:r>
              <a:rPr lang="en-IN" dirty="0"/>
              <a:t>b</a:t>
            </a:r>
            <a:r>
              <a:rPr lang="en-IN" dirty="0" smtClean="0"/>
              <a:t>asic condition is satisfied, he is resident</a:t>
            </a:r>
          </a:p>
          <a:p>
            <a:pPr>
              <a:buFont typeface="Wingdings" panose="05000000000000000000" pitchFamily="2" charset="2"/>
              <a:buChar char="§"/>
            </a:pPr>
            <a:r>
              <a:rPr lang="en-IN" dirty="0"/>
              <a:t> </a:t>
            </a:r>
            <a:r>
              <a:rPr lang="en-IN" dirty="0" smtClean="0"/>
              <a:t>If none of the basic conditions are satisfied, he is non-resident</a:t>
            </a:r>
          </a:p>
          <a:p>
            <a:pPr>
              <a:buFont typeface="Wingdings" panose="05000000000000000000" pitchFamily="2" charset="2"/>
              <a:buChar char="§"/>
            </a:pPr>
            <a:r>
              <a:rPr lang="en-IN" dirty="0"/>
              <a:t> </a:t>
            </a:r>
            <a:r>
              <a:rPr lang="en-IN" dirty="0" smtClean="0"/>
              <a:t>If at least 1 basic condition and both the conditions are satisfied, he is resident and ordinarily resident.</a:t>
            </a:r>
          </a:p>
          <a:p>
            <a:pPr>
              <a:buFont typeface="Wingdings" panose="05000000000000000000" pitchFamily="2" charset="2"/>
              <a:buChar char="§"/>
            </a:pPr>
            <a:r>
              <a:rPr lang="en-IN" dirty="0"/>
              <a:t> If at least 1 basic condition and </a:t>
            </a:r>
            <a:r>
              <a:rPr lang="en-IN" dirty="0" smtClean="0"/>
              <a:t>1 or none of </a:t>
            </a:r>
            <a:r>
              <a:rPr lang="en-IN" dirty="0"/>
              <a:t>the conditions are satisfied, he is resident </a:t>
            </a:r>
            <a:r>
              <a:rPr lang="en-IN" dirty="0" smtClean="0"/>
              <a:t>but not ordinarily </a:t>
            </a:r>
            <a:r>
              <a:rPr lang="en-IN" dirty="0"/>
              <a:t>resident</a:t>
            </a:r>
            <a:r>
              <a:rPr lang="en-IN" dirty="0" smtClean="0"/>
              <a:t>.</a:t>
            </a:r>
          </a:p>
          <a:p>
            <a:pPr marL="0" indent="0">
              <a:buNone/>
            </a:pPr>
            <a:r>
              <a:rPr lang="en-IN" b="1" dirty="0" smtClean="0"/>
              <a:t>Exceptions:</a:t>
            </a:r>
            <a:r>
              <a:rPr lang="en-IN" dirty="0" smtClean="0"/>
              <a:t> For the following, Only 182 days condition is applicable.</a:t>
            </a:r>
          </a:p>
          <a:p>
            <a:pPr marL="571500" indent="-571500">
              <a:buAutoNum type="romanLcParenR"/>
            </a:pPr>
            <a:r>
              <a:rPr lang="en-IN" dirty="0" smtClean="0"/>
              <a:t>an </a:t>
            </a:r>
            <a:r>
              <a:rPr lang="en-IN" dirty="0"/>
              <a:t>Indian citizen who leaves India in any previous year as a member of the crew of an Indian ship or for the purposes of employment outside </a:t>
            </a:r>
            <a:r>
              <a:rPr lang="en-IN" dirty="0" smtClean="0"/>
              <a:t>India</a:t>
            </a:r>
          </a:p>
          <a:p>
            <a:pPr marL="571500" indent="-571500">
              <a:buAutoNum type="romanLcParenR"/>
            </a:pPr>
            <a:r>
              <a:rPr lang="en-IN" dirty="0"/>
              <a:t>an Indian citizen or a person of Indian origin, who being outside India, comes on a visit to India in any previous year</a:t>
            </a:r>
            <a:endParaRPr lang="en-IN" dirty="0" smtClean="0"/>
          </a:p>
          <a:p>
            <a:pPr marL="0" indent="0">
              <a:buNone/>
            </a:pPr>
            <a:r>
              <a:rPr lang="en-IN" b="1" dirty="0" smtClean="0">
                <a:solidFill>
                  <a:schemeClr val="accent2">
                    <a:lumMod val="75000"/>
                  </a:schemeClr>
                </a:solidFill>
              </a:rPr>
              <a:t>3. Residential Status of a HUF [Sections 6(2) and Sec 6(6)(b)]:</a:t>
            </a:r>
          </a:p>
          <a:p>
            <a:pPr>
              <a:buFont typeface="Wingdings" panose="05000000000000000000" pitchFamily="2" charset="2"/>
              <a:buChar char="§"/>
            </a:pPr>
            <a:r>
              <a:rPr lang="en-IN" dirty="0" smtClean="0"/>
              <a:t> control </a:t>
            </a:r>
            <a:r>
              <a:rPr lang="en-IN" dirty="0"/>
              <a:t>and management of its affairs is wholly or partly situated in </a:t>
            </a:r>
            <a:r>
              <a:rPr lang="en-IN" dirty="0" smtClean="0"/>
              <a:t>India- Resident</a:t>
            </a:r>
          </a:p>
          <a:p>
            <a:pPr>
              <a:buFont typeface="Wingdings" panose="05000000000000000000" pitchFamily="2" charset="2"/>
              <a:buChar char="§"/>
            </a:pPr>
            <a:r>
              <a:rPr lang="en-IN" dirty="0"/>
              <a:t> </a:t>
            </a:r>
            <a:r>
              <a:rPr lang="en-IN" dirty="0" smtClean="0"/>
              <a:t>Karta needs to satisfy </a:t>
            </a:r>
            <a:r>
              <a:rPr lang="en-IN" dirty="0" err="1" smtClean="0"/>
              <a:t>addl</a:t>
            </a:r>
            <a:r>
              <a:rPr lang="en-IN" dirty="0" smtClean="0"/>
              <a:t> conditions for to classify as ordinary or not</a:t>
            </a:r>
          </a:p>
          <a:p>
            <a:pPr marL="0" indent="0">
              <a:buNone/>
            </a:pPr>
            <a:r>
              <a:rPr lang="en-IN" b="1" dirty="0" smtClean="0">
                <a:solidFill>
                  <a:schemeClr val="accent2">
                    <a:lumMod val="75000"/>
                  </a:schemeClr>
                </a:solidFill>
              </a:rPr>
              <a:t>4.</a:t>
            </a:r>
            <a:r>
              <a:rPr lang="en-IN" dirty="0" smtClean="0"/>
              <a:t> </a:t>
            </a:r>
            <a:r>
              <a:rPr lang="en-IN" b="1" dirty="0">
                <a:solidFill>
                  <a:schemeClr val="accent2">
                    <a:lumMod val="75000"/>
                  </a:schemeClr>
                </a:solidFill>
              </a:rPr>
              <a:t>Residential Status </a:t>
            </a:r>
            <a:r>
              <a:rPr lang="en-IN" b="1" dirty="0" smtClean="0">
                <a:solidFill>
                  <a:schemeClr val="accent2">
                    <a:lumMod val="75000"/>
                  </a:schemeClr>
                </a:solidFill>
              </a:rPr>
              <a:t>of Firm and AOP [Section 6(2)]:</a:t>
            </a:r>
          </a:p>
          <a:p>
            <a:pPr>
              <a:buFont typeface="Wingdings" panose="05000000000000000000" pitchFamily="2" charset="2"/>
              <a:buChar char="§"/>
            </a:pPr>
            <a:r>
              <a:rPr lang="en-IN" dirty="0"/>
              <a:t> control and management of affairs of the firm or association of persons is wholly or partly situated in </a:t>
            </a:r>
            <a:r>
              <a:rPr lang="en-IN" dirty="0" smtClean="0"/>
              <a:t>India- Resident</a:t>
            </a:r>
          </a:p>
          <a:p>
            <a:pPr>
              <a:buFont typeface="Wingdings" panose="05000000000000000000" pitchFamily="2" charset="2"/>
              <a:buChar char="§"/>
            </a:pPr>
            <a:r>
              <a:rPr lang="en-IN" dirty="0"/>
              <a:t> </a:t>
            </a:r>
            <a:r>
              <a:rPr lang="en-IN" dirty="0" smtClean="0"/>
              <a:t>Other wise – Non Resident</a:t>
            </a:r>
          </a:p>
          <a:p>
            <a:pPr marL="0" indent="0">
              <a:buNone/>
            </a:pPr>
            <a:endParaRPr lang="en-IN" dirty="0" smtClean="0"/>
          </a:p>
          <a:p>
            <a:pPr>
              <a:buFont typeface="Wingdings" panose="05000000000000000000" pitchFamily="2" charset="2"/>
              <a:buChar char="§"/>
            </a:pPr>
            <a:endParaRPr lang="en-IN" dirty="0" smtClean="0"/>
          </a:p>
          <a:p>
            <a:pPr marL="0" indent="0">
              <a:buNone/>
            </a:pPr>
            <a:endParaRPr lang="en-IN" dirty="0"/>
          </a:p>
        </p:txBody>
      </p:sp>
    </p:spTree>
    <p:extLst>
      <p:ext uri="{BB962C8B-B14F-4D97-AF65-F5344CB8AC3E}">
        <p14:creationId xmlns:p14="http://schemas.microsoft.com/office/powerpoint/2010/main" val="1428881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471" y="263471"/>
            <a:ext cx="11608231" cy="6400800"/>
          </a:xfrm>
        </p:spPr>
        <p:txBody>
          <a:bodyPr/>
          <a:lstStyle/>
          <a:p>
            <a:pPr marL="0" indent="0">
              <a:buNone/>
            </a:pPr>
            <a:r>
              <a:rPr lang="en-IN" b="1" dirty="0" smtClean="0">
                <a:solidFill>
                  <a:schemeClr val="accent2">
                    <a:lumMod val="75000"/>
                  </a:schemeClr>
                </a:solidFill>
              </a:rPr>
              <a:t>5. Residential Status of a Company [Section 6(3)]:</a:t>
            </a:r>
          </a:p>
          <a:p>
            <a:pPr marL="571500" indent="-571500">
              <a:buAutoNum type="romanLcParenBoth"/>
            </a:pPr>
            <a:r>
              <a:rPr lang="en-IN" dirty="0" smtClean="0"/>
              <a:t>it </a:t>
            </a:r>
            <a:r>
              <a:rPr lang="en-IN" dirty="0"/>
              <a:t>is an Indian company; or, (ii) its place of effective management, in that previous year, is in </a:t>
            </a:r>
            <a:r>
              <a:rPr lang="en-IN" dirty="0" smtClean="0"/>
              <a:t>India (100%)  - Resident</a:t>
            </a:r>
          </a:p>
          <a:p>
            <a:pPr marL="571500" indent="-571500">
              <a:buAutoNum type="romanLcParenBoth"/>
            </a:pPr>
            <a:r>
              <a:rPr lang="en-IN" dirty="0"/>
              <a:t> </a:t>
            </a:r>
            <a:r>
              <a:rPr lang="en-IN" dirty="0" smtClean="0"/>
              <a:t>Other wise – Non Resident</a:t>
            </a:r>
            <a:endParaRPr lang="en-IN" dirty="0"/>
          </a:p>
          <a:p>
            <a:pPr marL="0" indent="0">
              <a:buNone/>
            </a:pPr>
            <a:r>
              <a:rPr lang="en-IN" b="1" dirty="0" smtClean="0">
                <a:solidFill>
                  <a:schemeClr val="accent2">
                    <a:lumMod val="75000"/>
                  </a:schemeClr>
                </a:solidFill>
              </a:rPr>
              <a:t>6. Residential Status of Every other Person [Section 6(4)]:</a:t>
            </a:r>
          </a:p>
          <a:p>
            <a:pPr>
              <a:buFont typeface="Wingdings" panose="05000000000000000000" pitchFamily="2" charset="2"/>
              <a:buChar char="§"/>
            </a:pPr>
            <a:r>
              <a:rPr lang="en-IN" dirty="0"/>
              <a:t> control and management of his affairs is wholly or partly situated in </a:t>
            </a:r>
            <a:r>
              <a:rPr lang="en-IN" dirty="0" smtClean="0"/>
              <a:t>India – Resident</a:t>
            </a:r>
          </a:p>
          <a:p>
            <a:pPr>
              <a:buFont typeface="Wingdings" panose="05000000000000000000" pitchFamily="2" charset="2"/>
              <a:buChar char="§"/>
            </a:pPr>
            <a:r>
              <a:rPr lang="en-IN" dirty="0"/>
              <a:t> </a:t>
            </a:r>
            <a:r>
              <a:rPr lang="en-IN" dirty="0" smtClean="0"/>
              <a:t>Otherwise – Non Resident</a:t>
            </a:r>
          </a:p>
          <a:p>
            <a:pPr marL="0" indent="0">
              <a:buNone/>
            </a:pPr>
            <a:endParaRPr lang="en-IN" dirty="0" smtClean="0"/>
          </a:p>
          <a:p>
            <a:pPr marL="0" indent="0">
              <a:buNone/>
            </a:pPr>
            <a:endParaRPr lang="en-IN" dirty="0" smtClean="0"/>
          </a:p>
        </p:txBody>
      </p:sp>
    </p:spTree>
    <p:extLst>
      <p:ext uri="{BB962C8B-B14F-4D97-AF65-F5344CB8AC3E}">
        <p14:creationId xmlns:p14="http://schemas.microsoft.com/office/powerpoint/2010/main" val="134884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4468" y="263471"/>
            <a:ext cx="11592732" cy="6292312"/>
          </a:xfrm>
        </p:spPr>
        <p:txBody>
          <a:bodyPr/>
          <a:lstStyle/>
          <a:p>
            <a:pPr marL="0" indent="0">
              <a:buNone/>
            </a:pPr>
            <a:r>
              <a:rPr lang="en-IN" b="1" dirty="0">
                <a:solidFill>
                  <a:schemeClr val="accent2">
                    <a:lumMod val="75000"/>
                  </a:schemeClr>
                </a:solidFill>
              </a:rPr>
              <a:t>7. The Scope of Total Income or Incidence of Tax of Different Types of </a:t>
            </a:r>
            <a:r>
              <a:rPr lang="en-IN" b="1" dirty="0" err="1">
                <a:solidFill>
                  <a:schemeClr val="accent2">
                    <a:lumMod val="75000"/>
                  </a:schemeClr>
                </a:solidFill>
              </a:rPr>
              <a:t>Assessees</a:t>
            </a:r>
            <a:r>
              <a:rPr lang="en-IN" b="1" dirty="0">
                <a:solidFill>
                  <a:schemeClr val="accent2">
                    <a:lumMod val="75000"/>
                  </a:schemeClr>
                </a:solidFill>
              </a:rPr>
              <a:t> [Section 5</a:t>
            </a:r>
            <a:r>
              <a:rPr lang="en-IN" b="1" dirty="0" smtClean="0">
                <a:solidFill>
                  <a:schemeClr val="accent2">
                    <a:lumMod val="75000"/>
                  </a:schemeClr>
                </a:solidFill>
              </a:rPr>
              <a:t>]:</a:t>
            </a:r>
          </a:p>
          <a:p>
            <a:pPr marL="0" indent="0">
              <a:buNone/>
            </a:pP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218121058"/>
              </p:ext>
            </p:extLst>
          </p:nvPr>
        </p:nvGraphicFramePr>
        <p:xfrm>
          <a:off x="464948" y="1335103"/>
          <a:ext cx="11422252" cy="5220680"/>
        </p:xfrm>
        <a:graphic>
          <a:graphicData uri="http://schemas.openxmlformats.org/drawingml/2006/table">
            <a:tbl>
              <a:tblPr firstRow="1" bandRow="1">
                <a:tableStyleId>{5C22544A-7EE6-4342-B048-85BDC9FD1C3A}</a:tableStyleId>
              </a:tblPr>
              <a:tblGrid>
                <a:gridCol w="5455406"/>
                <a:gridCol w="1937288"/>
                <a:gridCol w="2231756"/>
                <a:gridCol w="1797802"/>
              </a:tblGrid>
              <a:tr h="781540">
                <a:tc>
                  <a:txBody>
                    <a:bodyPr/>
                    <a:lstStyle/>
                    <a:p>
                      <a:pPr algn="ctr"/>
                      <a:r>
                        <a:rPr lang="en-IN" dirty="0" smtClean="0"/>
                        <a:t>Income</a:t>
                      </a:r>
                      <a:endParaRPr lang="en-IN" dirty="0"/>
                    </a:p>
                  </a:txBody>
                  <a:tcPr/>
                </a:tc>
                <a:tc>
                  <a:txBody>
                    <a:bodyPr/>
                    <a:lstStyle/>
                    <a:p>
                      <a:r>
                        <a:rPr lang="en-IN" dirty="0" smtClean="0"/>
                        <a:t>Resident and</a:t>
                      </a:r>
                      <a:r>
                        <a:rPr lang="en-IN" baseline="0" dirty="0" smtClean="0"/>
                        <a:t> ordinarily resident</a:t>
                      </a:r>
                      <a:endParaRPr lang="en-IN" dirty="0"/>
                    </a:p>
                  </a:txBody>
                  <a:tcPr/>
                </a:tc>
                <a:tc>
                  <a:txBody>
                    <a:bodyPr/>
                    <a:lstStyle/>
                    <a:p>
                      <a:r>
                        <a:rPr lang="en-IN" dirty="0" smtClean="0"/>
                        <a:t>Resident but not ordinarily resident</a:t>
                      </a:r>
                      <a:endParaRPr lang="en-IN" dirty="0"/>
                    </a:p>
                  </a:txBody>
                  <a:tcPr/>
                </a:tc>
                <a:tc>
                  <a:txBody>
                    <a:bodyPr/>
                    <a:lstStyle/>
                    <a:p>
                      <a:r>
                        <a:rPr lang="en-IN" dirty="0" smtClean="0"/>
                        <a:t>Non-Resident</a:t>
                      </a:r>
                      <a:endParaRPr lang="en-IN" dirty="0"/>
                    </a:p>
                  </a:txBody>
                  <a:tcPr/>
                </a:tc>
              </a:tr>
              <a:tr h="781540">
                <a:tc>
                  <a:txBody>
                    <a:bodyPr/>
                    <a:lstStyle/>
                    <a:p>
                      <a:r>
                        <a:rPr lang="en-IN" dirty="0" smtClean="0"/>
                        <a:t>Income received in India or deemed to be received in India — whether accrued in India or accrued outside India.</a:t>
                      </a:r>
                      <a:endParaRPr lang="en-IN" dirty="0"/>
                    </a:p>
                  </a:txBody>
                  <a:tcPr/>
                </a:tc>
                <a:tc>
                  <a:txBody>
                    <a:bodyPr/>
                    <a:lstStyle/>
                    <a:p>
                      <a:pPr algn="ctr"/>
                      <a:r>
                        <a:rPr lang="en-IN" dirty="0" smtClean="0"/>
                        <a:t>Taxable</a:t>
                      </a:r>
                      <a:endParaRPr lang="en-IN" dirty="0"/>
                    </a:p>
                  </a:txBody>
                  <a:tcPr/>
                </a:tc>
                <a:tc>
                  <a:txBody>
                    <a:bodyPr/>
                    <a:lstStyle/>
                    <a:p>
                      <a:pPr algn="ctr"/>
                      <a:r>
                        <a:rPr lang="en-IN" dirty="0" smtClean="0"/>
                        <a:t>Taxable</a:t>
                      </a:r>
                      <a:endParaRPr lang="en-IN" dirty="0"/>
                    </a:p>
                  </a:txBody>
                  <a:tcPr/>
                </a:tc>
                <a:tc>
                  <a:txBody>
                    <a:bodyPr/>
                    <a:lstStyle/>
                    <a:p>
                      <a:pPr algn="ctr"/>
                      <a:r>
                        <a:rPr lang="en-IN" dirty="0" smtClean="0"/>
                        <a:t>Taxable</a:t>
                      </a:r>
                      <a:endParaRPr lang="en-IN" dirty="0"/>
                    </a:p>
                  </a:txBody>
                  <a:tcPr/>
                </a:tc>
              </a:tr>
              <a:tr h="781540">
                <a:tc>
                  <a:txBody>
                    <a:bodyPr/>
                    <a:lstStyle/>
                    <a:p>
                      <a:r>
                        <a:rPr lang="en-IN" dirty="0" smtClean="0"/>
                        <a:t>Income accruing or arising in India or deemed to arise or accrue in India — whether received in India or received outside India.</a:t>
                      </a:r>
                      <a:endParaRPr lang="en-IN" dirty="0"/>
                    </a:p>
                  </a:txBody>
                  <a:tcPr/>
                </a:tc>
                <a:tc>
                  <a:txBody>
                    <a:bodyPr/>
                    <a:lstStyle/>
                    <a:p>
                      <a:pPr algn="ctr"/>
                      <a:r>
                        <a:rPr lang="en-IN" dirty="0" smtClean="0"/>
                        <a:t>Taxable</a:t>
                      </a:r>
                      <a:endParaRPr lang="en-IN" dirty="0"/>
                    </a:p>
                  </a:txBody>
                  <a:tcPr/>
                </a:tc>
                <a:tc>
                  <a:txBody>
                    <a:bodyPr/>
                    <a:lstStyle/>
                    <a:p>
                      <a:pPr algn="ctr"/>
                      <a:r>
                        <a:rPr lang="en-IN" dirty="0" smtClean="0"/>
                        <a:t>Taxable</a:t>
                      </a:r>
                      <a:endParaRPr lang="en-IN" dirty="0"/>
                    </a:p>
                  </a:txBody>
                  <a:tcPr/>
                </a:tc>
                <a:tc>
                  <a:txBody>
                    <a:bodyPr/>
                    <a:lstStyle/>
                    <a:p>
                      <a:pPr algn="ctr"/>
                      <a:r>
                        <a:rPr lang="en-IN" dirty="0" smtClean="0"/>
                        <a:t>Taxable</a:t>
                      </a:r>
                      <a:endParaRPr lang="en-IN" dirty="0"/>
                    </a:p>
                  </a:txBody>
                  <a:tcPr/>
                </a:tc>
              </a:tr>
              <a:tr h="781540">
                <a:tc>
                  <a:txBody>
                    <a:bodyPr/>
                    <a:lstStyle/>
                    <a:p>
                      <a:r>
                        <a:rPr lang="en-IN" dirty="0" smtClean="0"/>
                        <a:t>Income accruing or arising outside India from a business or profession set up in or controlled from India.</a:t>
                      </a:r>
                      <a:endParaRPr lang="en-IN" dirty="0"/>
                    </a:p>
                  </a:txBody>
                  <a:tcPr/>
                </a:tc>
                <a:tc>
                  <a:txBody>
                    <a:bodyPr/>
                    <a:lstStyle/>
                    <a:p>
                      <a:pPr algn="ctr"/>
                      <a:r>
                        <a:rPr lang="en-IN" dirty="0" smtClean="0"/>
                        <a:t>Taxable</a:t>
                      </a:r>
                      <a:endParaRPr lang="en-IN" dirty="0"/>
                    </a:p>
                  </a:txBody>
                  <a:tcPr/>
                </a:tc>
                <a:tc>
                  <a:txBody>
                    <a:bodyPr/>
                    <a:lstStyle/>
                    <a:p>
                      <a:pPr algn="ctr"/>
                      <a:r>
                        <a:rPr lang="en-IN" dirty="0" smtClean="0"/>
                        <a:t>Taxable</a:t>
                      </a:r>
                      <a:endParaRPr lang="en-IN"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t>Not Taxable</a:t>
                      </a:r>
                    </a:p>
                    <a:p>
                      <a:pPr algn="ctr"/>
                      <a:endParaRPr lang="en-IN" dirty="0"/>
                    </a:p>
                  </a:txBody>
                  <a:tcPr/>
                </a:tc>
              </a:tr>
              <a:tr h="781540">
                <a:tc>
                  <a:txBody>
                    <a:bodyPr/>
                    <a:lstStyle/>
                    <a:p>
                      <a:r>
                        <a:rPr lang="en-IN" dirty="0" smtClean="0"/>
                        <a:t>Income accruing or arising outside India from a business controlled from outside India or a profession set up outside India.</a:t>
                      </a:r>
                      <a:endParaRPr lang="en-IN" dirty="0"/>
                    </a:p>
                  </a:txBody>
                  <a:tcPr/>
                </a:tc>
                <a:tc>
                  <a:txBody>
                    <a:bodyPr/>
                    <a:lstStyle/>
                    <a:p>
                      <a:pPr algn="ctr"/>
                      <a:r>
                        <a:rPr lang="en-IN" dirty="0" smtClean="0"/>
                        <a:t>Taxable</a:t>
                      </a:r>
                      <a:endParaRPr lang="en-IN"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t>Not Taxable</a:t>
                      </a:r>
                    </a:p>
                    <a:p>
                      <a:pPr algn="ctr"/>
                      <a:endParaRPr lang="en-IN"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t>Not Taxable</a:t>
                      </a:r>
                    </a:p>
                    <a:p>
                      <a:pPr algn="ctr"/>
                      <a:endParaRPr lang="en-IN" dirty="0"/>
                    </a:p>
                  </a:txBody>
                  <a:tcPr/>
                </a:tc>
              </a:tr>
              <a:tr h="781540">
                <a:tc>
                  <a:txBody>
                    <a:bodyPr/>
                    <a:lstStyle/>
                    <a:p>
                      <a:r>
                        <a:rPr lang="en-IN" dirty="0" smtClean="0"/>
                        <a:t>Income received outside India and subsequently remitted to India — whether taxable at the time of remittance.</a:t>
                      </a:r>
                      <a:endParaRPr lang="en-IN" dirty="0"/>
                    </a:p>
                  </a:txBody>
                  <a:tcPr/>
                </a:tc>
                <a:tc>
                  <a:txBody>
                    <a:bodyPr/>
                    <a:lstStyle/>
                    <a:p>
                      <a:pPr algn="ctr"/>
                      <a:r>
                        <a:rPr lang="en-IN" dirty="0" smtClean="0"/>
                        <a:t>Not Taxable</a:t>
                      </a:r>
                      <a:endParaRPr lang="en-IN"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t>Not Taxable</a:t>
                      </a:r>
                    </a:p>
                    <a:p>
                      <a:pPr algn="ctr"/>
                      <a:endParaRPr lang="en-IN"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t>Not Taxable</a:t>
                      </a:r>
                    </a:p>
                    <a:p>
                      <a:pPr algn="ctr"/>
                      <a:endParaRPr lang="en-IN" dirty="0"/>
                    </a:p>
                  </a:txBody>
                  <a:tcPr/>
                </a:tc>
              </a:tr>
            </a:tbl>
          </a:graphicData>
        </a:graphic>
      </p:graphicFrame>
    </p:spTree>
    <p:extLst>
      <p:ext uri="{BB962C8B-B14F-4D97-AF65-F5344CB8AC3E}">
        <p14:creationId xmlns:p14="http://schemas.microsoft.com/office/powerpoint/2010/main" val="348317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16977"/>
            <a:ext cx="10515600" cy="759416"/>
          </a:xfrm>
        </p:spPr>
        <p:txBody>
          <a:bodyPr>
            <a:normAutofit fontScale="90000"/>
          </a:bodyPr>
          <a:lstStyle/>
          <a:p>
            <a:r>
              <a:rPr lang="en-IN" sz="3100" b="1" dirty="0">
                <a:solidFill>
                  <a:srgbClr val="00B050"/>
                </a:solidFill>
              </a:rPr>
              <a:t>S N 6 : Income which do not form part of total Income [</a:t>
            </a:r>
            <a:r>
              <a:rPr lang="en-IN" sz="3100" b="1" i="1" dirty="0">
                <a:solidFill>
                  <a:srgbClr val="00B050"/>
                </a:solidFill>
              </a:rPr>
              <a:t>section 10, 11 to 13A</a:t>
            </a:r>
            <a:r>
              <a:rPr lang="en-IN" sz="3100" b="1" dirty="0" smtClean="0">
                <a:solidFill>
                  <a:srgbClr val="00B050"/>
                </a:solidFill>
              </a:rPr>
              <a:t>]</a:t>
            </a:r>
            <a:endParaRPr lang="en-IN" b="1" dirty="0">
              <a:solidFill>
                <a:srgbClr val="00B050"/>
              </a:solidFill>
            </a:endParaRPr>
          </a:p>
        </p:txBody>
      </p:sp>
      <p:sp>
        <p:nvSpPr>
          <p:cNvPr id="5" name="Content Placeholder 4"/>
          <p:cNvSpPr>
            <a:spLocks noGrp="1"/>
          </p:cNvSpPr>
          <p:nvPr>
            <p:ph idx="1"/>
          </p:nvPr>
        </p:nvSpPr>
        <p:spPr>
          <a:xfrm>
            <a:off x="170481" y="1131376"/>
            <a:ext cx="11809709" cy="5532895"/>
          </a:xfrm>
        </p:spPr>
        <p:txBody>
          <a:bodyPr/>
          <a:lstStyle/>
          <a:p>
            <a:pPr marL="514350" indent="-514350">
              <a:buAutoNum type="arabicPeriod"/>
            </a:pPr>
            <a:r>
              <a:rPr lang="en-IN" b="1" dirty="0" smtClean="0">
                <a:solidFill>
                  <a:schemeClr val="accent2">
                    <a:lumMod val="75000"/>
                  </a:schemeClr>
                </a:solidFill>
              </a:rPr>
              <a:t>Incomes Exempt from Tax</a:t>
            </a:r>
            <a:r>
              <a:rPr lang="en-IN" dirty="0" smtClean="0"/>
              <a:t>:</a:t>
            </a:r>
          </a:p>
          <a:p>
            <a:pPr marL="0" indent="0">
              <a:buNone/>
            </a:pPr>
            <a:endParaRPr lang="en-IN" dirty="0"/>
          </a:p>
        </p:txBody>
      </p:sp>
      <p:graphicFrame>
        <p:nvGraphicFramePr>
          <p:cNvPr id="6" name="Table 5"/>
          <p:cNvGraphicFramePr>
            <a:graphicFrameLocks noGrp="1"/>
          </p:cNvGraphicFramePr>
          <p:nvPr>
            <p:extLst>
              <p:ext uri="{D42A27DB-BD31-4B8C-83A1-F6EECF244321}">
                <p14:modId xmlns:p14="http://schemas.microsoft.com/office/powerpoint/2010/main" val="3759889737"/>
              </p:ext>
            </p:extLst>
          </p:nvPr>
        </p:nvGraphicFramePr>
        <p:xfrm>
          <a:off x="278969" y="1727055"/>
          <a:ext cx="11701221" cy="4869498"/>
        </p:xfrm>
        <a:graphic>
          <a:graphicData uri="http://schemas.openxmlformats.org/drawingml/2006/table">
            <a:tbl>
              <a:tblPr firstRow="1" bandRow="1">
                <a:tableStyleId>{5C22544A-7EE6-4342-B048-85BDC9FD1C3A}</a:tableStyleId>
              </a:tblPr>
              <a:tblGrid>
                <a:gridCol w="883404"/>
                <a:gridCol w="4076054"/>
                <a:gridCol w="6741763"/>
              </a:tblGrid>
              <a:tr h="473574">
                <a:tc>
                  <a:txBody>
                    <a:bodyPr/>
                    <a:lstStyle/>
                    <a:p>
                      <a:pPr algn="ctr"/>
                      <a:r>
                        <a:rPr lang="en-IN" dirty="0" smtClean="0"/>
                        <a:t>Section</a:t>
                      </a:r>
                      <a:endParaRPr lang="en-IN" dirty="0"/>
                    </a:p>
                  </a:txBody>
                  <a:tcPr/>
                </a:tc>
                <a:tc>
                  <a:txBody>
                    <a:bodyPr/>
                    <a:lstStyle/>
                    <a:p>
                      <a:pPr algn="ctr"/>
                      <a:r>
                        <a:rPr lang="en-IN" dirty="0" smtClean="0"/>
                        <a:t>Nature of Income</a:t>
                      </a:r>
                      <a:endParaRPr lang="en-IN" dirty="0"/>
                    </a:p>
                  </a:txBody>
                  <a:tcPr/>
                </a:tc>
                <a:tc>
                  <a:txBody>
                    <a:bodyPr/>
                    <a:lstStyle/>
                    <a:p>
                      <a:pPr algn="ctr"/>
                      <a:r>
                        <a:rPr lang="en-IN" dirty="0" smtClean="0"/>
                        <a:t>Exemption limit</a:t>
                      </a:r>
                      <a:endParaRPr lang="en-IN" dirty="0"/>
                    </a:p>
                  </a:txBody>
                  <a:tcPr/>
                </a:tc>
              </a:tr>
              <a:tr h="473574">
                <a:tc>
                  <a:txBody>
                    <a:bodyPr/>
                    <a:lstStyle/>
                    <a:p>
                      <a:r>
                        <a:rPr lang="en-IN" dirty="0" smtClean="0"/>
                        <a:t>10(1)</a:t>
                      </a:r>
                      <a:endParaRPr lang="en-IN" dirty="0"/>
                    </a:p>
                  </a:txBody>
                  <a:tcPr/>
                </a:tc>
                <a:tc>
                  <a:txBody>
                    <a:bodyPr/>
                    <a:lstStyle/>
                    <a:p>
                      <a:r>
                        <a:rPr lang="en-IN" dirty="0" smtClean="0"/>
                        <a:t>Agricultural income</a:t>
                      </a:r>
                      <a:endParaRPr lang="en-IN" dirty="0"/>
                    </a:p>
                  </a:txBody>
                  <a:tcPr/>
                </a:tc>
                <a:tc>
                  <a:txBody>
                    <a:bodyPr/>
                    <a:lstStyle/>
                    <a:p>
                      <a:r>
                        <a:rPr lang="en-IN" dirty="0" smtClean="0"/>
                        <a:t>Fully exempt. </a:t>
                      </a:r>
                      <a:endParaRPr lang="en-IN" dirty="0"/>
                    </a:p>
                  </a:txBody>
                  <a:tcPr/>
                </a:tc>
              </a:tr>
              <a:tr h="473574">
                <a:tc>
                  <a:txBody>
                    <a:bodyPr/>
                    <a:lstStyle/>
                    <a:p>
                      <a:r>
                        <a:rPr lang="en-IN" dirty="0" smtClean="0"/>
                        <a:t>10(2)</a:t>
                      </a:r>
                      <a:endParaRPr lang="en-IN" dirty="0"/>
                    </a:p>
                  </a:txBody>
                  <a:tcPr/>
                </a:tc>
                <a:tc>
                  <a:txBody>
                    <a:bodyPr/>
                    <a:lstStyle/>
                    <a:p>
                      <a:r>
                        <a:rPr lang="en-IN" dirty="0" smtClean="0"/>
                        <a:t>Share from income of HUF</a:t>
                      </a:r>
                      <a:endParaRPr lang="en-IN" dirty="0"/>
                    </a:p>
                  </a:txBody>
                  <a:tcPr/>
                </a:tc>
                <a:tc>
                  <a:txBody>
                    <a:bodyPr/>
                    <a:lstStyle/>
                    <a:p>
                      <a:r>
                        <a:rPr lang="en-IN" dirty="0" smtClean="0"/>
                        <a:t>Fully exempt</a:t>
                      </a:r>
                      <a:endParaRPr lang="en-IN" dirty="0"/>
                    </a:p>
                  </a:txBody>
                  <a:tcPr/>
                </a:tc>
              </a:tr>
              <a:tr h="473574">
                <a:tc>
                  <a:txBody>
                    <a:bodyPr/>
                    <a:lstStyle/>
                    <a:p>
                      <a:r>
                        <a:rPr lang="en-IN" dirty="0" smtClean="0"/>
                        <a:t>10(2A)</a:t>
                      </a:r>
                      <a:endParaRPr lang="en-IN" dirty="0"/>
                    </a:p>
                  </a:txBody>
                  <a:tcPr/>
                </a:tc>
                <a:tc>
                  <a:txBody>
                    <a:bodyPr/>
                    <a:lstStyle/>
                    <a:p>
                      <a:r>
                        <a:rPr lang="en-IN" dirty="0" smtClean="0"/>
                        <a:t>Share of profit from firm</a:t>
                      </a:r>
                      <a:endParaRPr lang="en-IN" dirty="0"/>
                    </a:p>
                  </a:txBody>
                  <a:tcPr/>
                </a:tc>
                <a:tc>
                  <a:txBody>
                    <a:bodyPr/>
                    <a:lstStyle/>
                    <a:p>
                      <a:r>
                        <a:rPr lang="en-IN" dirty="0" smtClean="0"/>
                        <a:t>Fully exempt.</a:t>
                      </a:r>
                      <a:endParaRPr lang="en-IN" dirty="0"/>
                    </a:p>
                  </a:txBody>
                  <a:tcPr/>
                </a:tc>
              </a:tr>
              <a:tr h="473574">
                <a:tc>
                  <a:txBody>
                    <a:bodyPr/>
                    <a:lstStyle/>
                    <a:p>
                      <a:r>
                        <a:rPr lang="en-IN" dirty="0" smtClean="0"/>
                        <a:t>10(7)</a:t>
                      </a:r>
                      <a:endParaRPr lang="en-IN" dirty="0"/>
                    </a:p>
                  </a:txBody>
                  <a:tcPr/>
                </a:tc>
                <a:tc>
                  <a:txBody>
                    <a:bodyPr/>
                    <a:lstStyle/>
                    <a:p>
                      <a:r>
                        <a:rPr lang="en-IN" dirty="0" smtClean="0"/>
                        <a:t>Allowances and perquisites received outside India by a government employee who is also an Indian citizen</a:t>
                      </a:r>
                      <a:endParaRPr lang="en-IN" dirty="0"/>
                    </a:p>
                  </a:txBody>
                  <a:tcPr/>
                </a:tc>
                <a:tc>
                  <a:txBody>
                    <a:bodyPr/>
                    <a:lstStyle/>
                    <a:p>
                      <a:r>
                        <a:rPr lang="en-IN" dirty="0" smtClean="0"/>
                        <a:t>Fully exempt</a:t>
                      </a:r>
                      <a:endParaRPr lang="en-IN" dirty="0"/>
                    </a:p>
                  </a:txBody>
                  <a:tcPr/>
                </a:tc>
              </a:tr>
              <a:tr h="473574">
                <a:tc>
                  <a:txBody>
                    <a:bodyPr/>
                    <a:lstStyle/>
                    <a:p>
                      <a:r>
                        <a:rPr lang="en-IN" dirty="0" smtClean="0"/>
                        <a:t>10(34)</a:t>
                      </a:r>
                      <a:endParaRPr lang="en-IN" dirty="0"/>
                    </a:p>
                  </a:txBody>
                  <a:tcPr/>
                </a:tc>
                <a:tc>
                  <a:txBody>
                    <a:bodyPr/>
                    <a:lstStyle/>
                    <a:p>
                      <a:r>
                        <a:rPr lang="en-IN" dirty="0" smtClean="0"/>
                        <a:t>Dividends from Indian companies</a:t>
                      </a:r>
                      <a:endParaRPr lang="en-IN" dirty="0"/>
                    </a:p>
                  </a:txBody>
                  <a:tcPr/>
                </a:tc>
                <a:tc>
                  <a:txBody>
                    <a:bodyPr/>
                    <a:lstStyle/>
                    <a:p>
                      <a:r>
                        <a:rPr lang="en-IN" dirty="0" smtClean="0"/>
                        <a:t>Fully exempt. </a:t>
                      </a:r>
                      <a:endParaRPr lang="en-IN" dirty="0"/>
                    </a:p>
                  </a:txBody>
                  <a:tcPr/>
                </a:tc>
              </a:tr>
              <a:tr h="473574">
                <a:tc>
                  <a:txBody>
                    <a:bodyPr/>
                    <a:lstStyle/>
                    <a:p>
                      <a:r>
                        <a:rPr lang="en-IN" dirty="0" smtClean="0"/>
                        <a:t>10(35)</a:t>
                      </a:r>
                      <a:endParaRPr lang="en-IN" dirty="0"/>
                    </a:p>
                  </a:txBody>
                  <a:tcPr/>
                </a:tc>
                <a:tc>
                  <a:txBody>
                    <a:bodyPr/>
                    <a:lstStyle/>
                    <a:p>
                      <a:r>
                        <a:rPr lang="en-IN" dirty="0" smtClean="0"/>
                        <a:t>Income from Units of Mutual Funds</a:t>
                      </a:r>
                      <a:endParaRPr lang="en-IN" dirty="0"/>
                    </a:p>
                  </a:txBody>
                  <a:tcPr/>
                </a:tc>
                <a:tc>
                  <a:txBody>
                    <a:bodyPr/>
                    <a:lstStyle/>
                    <a:p>
                      <a:r>
                        <a:rPr lang="en-IN" dirty="0" smtClean="0"/>
                        <a:t>Fully exempt</a:t>
                      </a:r>
                      <a:endParaRPr lang="en-IN" dirty="0"/>
                    </a:p>
                  </a:txBody>
                  <a:tcPr/>
                </a:tc>
              </a:tr>
              <a:tr h="473574">
                <a:tc>
                  <a:txBody>
                    <a:bodyPr/>
                    <a:lstStyle/>
                    <a:p>
                      <a:r>
                        <a:rPr lang="en-IN" dirty="0" smtClean="0"/>
                        <a:t>10(48)</a:t>
                      </a:r>
                      <a:endParaRPr lang="en-IN" dirty="0"/>
                    </a:p>
                  </a:txBody>
                  <a:tcPr/>
                </a:tc>
                <a:tc>
                  <a:txBody>
                    <a:bodyPr/>
                    <a:lstStyle/>
                    <a:p>
                      <a:r>
                        <a:rPr lang="en-IN" dirty="0" smtClean="0"/>
                        <a:t>Income received by the notified foreign companies for selling crude oil in India</a:t>
                      </a:r>
                      <a:endParaRPr lang="en-IN" dirty="0"/>
                    </a:p>
                  </a:txBody>
                  <a:tcPr/>
                </a:tc>
                <a:tc>
                  <a:txBody>
                    <a:bodyPr/>
                    <a:lstStyle/>
                    <a:p>
                      <a:r>
                        <a:rPr lang="en-IN" dirty="0" smtClean="0"/>
                        <a:t>Fully exempt, if the receipt of money is the only activity carried out by such companies in India.</a:t>
                      </a:r>
                      <a:endParaRPr lang="en-IN" dirty="0"/>
                    </a:p>
                  </a:txBody>
                  <a:tcPr/>
                </a:tc>
              </a:tr>
              <a:tr h="473574">
                <a:tc>
                  <a:txBody>
                    <a:bodyPr/>
                    <a:lstStyle/>
                    <a:p>
                      <a:r>
                        <a:rPr lang="en-IN" dirty="0" err="1" smtClean="0"/>
                        <a:t>etc</a:t>
                      </a:r>
                      <a:endParaRPr lang="en-IN" dirty="0"/>
                    </a:p>
                  </a:txBody>
                  <a:tcPr/>
                </a:tc>
                <a:tc>
                  <a:txBody>
                    <a:bodyPr/>
                    <a:lstStyle/>
                    <a:p>
                      <a:endParaRPr lang="en-IN" dirty="0"/>
                    </a:p>
                  </a:txBody>
                  <a:tcPr/>
                </a:tc>
                <a:tc>
                  <a:txBody>
                    <a:bodyPr/>
                    <a:lstStyle/>
                    <a:p>
                      <a:endParaRPr lang="en-IN" dirty="0"/>
                    </a:p>
                  </a:txBody>
                  <a:tcPr/>
                </a:tc>
              </a:tr>
            </a:tbl>
          </a:graphicData>
        </a:graphic>
      </p:graphicFrame>
    </p:spTree>
    <p:extLst>
      <p:ext uri="{BB962C8B-B14F-4D97-AF65-F5344CB8AC3E}">
        <p14:creationId xmlns:p14="http://schemas.microsoft.com/office/powerpoint/2010/main" val="33819772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976" y="201478"/>
            <a:ext cx="11794210" cy="6493790"/>
          </a:xfrm>
        </p:spPr>
        <p:txBody>
          <a:bodyPr>
            <a:normAutofit fontScale="62500" lnSpcReduction="20000"/>
          </a:bodyPr>
          <a:lstStyle/>
          <a:p>
            <a:pPr marL="0" indent="0">
              <a:buNone/>
            </a:pPr>
            <a:r>
              <a:rPr lang="en-IN" b="1" dirty="0" smtClean="0">
                <a:solidFill>
                  <a:schemeClr val="accent2">
                    <a:lumMod val="75000"/>
                  </a:schemeClr>
                </a:solidFill>
              </a:rPr>
              <a:t>2. Income of Trusts or Institutions from contributions  [Sections 11-13]:</a:t>
            </a:r>
          </a:p>
          <a:p>
            <a:pPr>
              <a:buFont typeface="Wingdings" panose="05000000000000000000" pitchFamily="2" charset="2"/>
              <a:buChar char="§"/>
            </a:pPr>
            <a:r>
              <a:rPr lang="en-IN" dirty="0"/>
              <a:t> Subject to the provisions of sections 60 to 63, the following incomes of the trusts and charitable institutions shall be exempt</a:t>
            </a:r>
            <a:r>
              <a:rPr lang="en-IN" dirty="0" smtClean="0"/>
              <a:t>:</a:t>
            </a:r>
          </a:p>
          <a:p>
            <a:pPr marL="514350" indent="-514350">
              <a:buAutoNum type="alphaLcParenBoth"/>
            </a:pPr>
            <a:r>
              <a:rPr lang="en-IN" dirty="0" smtClean="0"/>
              <a:t>Income </a:t>
            </a:r>
            <a:r>
              <a:rPr lang="en-IN" dirty="0"/>
              <a:t>from property held under trust wholly for charitable or religious purposes [Section 11(1)(a</a:t>
            </a:r>
            <a:r>
              <a:rPr lang="en-IN" dirty="0" smtClean="0"/>
              <a:t>)] </a:t>
            </a:r>
          </a:p>
          <a:p>
            <a:pPr marL="514350" indent="-514350">
              <a:buAutoNum type="alphaLcParenBoth"/>
            </a:pPr>
            <a:r>
              <a:rPr lang="en-IN" dirty="0"/>
              <a:t> Income from property held under trust in part which is applied only for religious or charitable purposes [Section 11(1)(b</a:t>
            </a:r>
            <a:r>
              <a:rPr lang="en-IN" dirty="0" smtClean="0"/>
              <a:t>)]</a:t>
            </a:r>
          </a:p>
          <a:p>
            <a:pPr marL="514350" indent="-514350">
              <a:buAutoNum type="alphaLcParenBoth"/>
            </a:pPr>
            <a:r>
              <a:rPr lang="en-IN" dirty="0"/>
              <a:t> Income from property held under trust which is applied for charitable purposes outside India [Section 11(1)(c</a:t>
            </a:r>
            <a:r>
              <a:rPr lang="en-IN" dirty="0" smtClean="0"/>
              <a:t>)]</a:t>
            </a:r>
          </a:p>
          <a:p>
            <a:pPr marL="514350" indent="-514350">
              <a:buAutoNum type="alphaLcParenBoth"/>
            </a:pPr>
            <a:r>
              <a:rPr lang="en-IN" dirty="0"/>
              <a:t> Voluntary contribution forming part of the corpus [Section 11(1)(d</a:t>
            </a:r>
            <a:r>
              <a:rPr lang="en-IN" dirty="0" smtClean="0"/>
              <a:t>)]</a:t>
            </a:r>
          </a:p>
          <a:p>
            <a:pPr>
              <a:buFont typeface="Wingdings" panose="05000000000000000000" pitchFamily="2" charset="2"/>
              <a:buChar char="§"/>
            </a:pPr>
            <a:r>
              <a:rPr lang="en-IN" dirty="0"/>
              <a:t> Conditions for </a:t>
            </a:r>
            <a:r>
              <a:rPr lang="en-IN" dirty="0" smtClean="0"/>
              <a:t>exemption:</a:t>
            </a:r>
          </a:p>
          <a:p>
            <a:pPr marL="571500" indent="-571500">
              <a:buAutoNum type="romanLcParenR"/>
            </a:pPr>
            <a:r>
              <a:rPr lang="en-IN" dirty="0" smtClean="0"/>
              <a:t> Property held under a trust</a:t>
            </a:r>
          </a:p>
          <a:p>
            <a:pPr marL="571500" indent="-571500">
              <a:buAutoNum type="romanLcParenR"/>
            </a:pPr>
            <a:r>
              <a:rPr lang="en-IN" dirty="0"/>
              <a:t> property should be so held for charitable or religious </a:t>
            </a:r>
            <a:r>
              <a:rPr lang="en-IN" dirty="0" smtClean="0"/>
              <a:t>purposes</a:t>
            </a:r>
          </a:p>
          <a:p>
            <a:pPr marL="571500" indent="-571500">
              <a:buAutoNum type="romanLcParenR"/>
            </a:pPr>
            <a:r>
              <a:rPr lang="en-IN" dirty="0"/>
              <a:t> The funds of the trust should be invested or deposited in one or more of the forms and modes specified in Section 11(5</a:t>
            </a:r>
            <a:r>
              <a:rPr lang="en-IN" dirty="0" smtClean="0"/>
              <a:t>).</a:t>
            </a:r>
          </a:p>
          <a:p>
            <a:pPr marL="0" indent="0">
              <a:buNone/>
            </a:pPr>
            <a:r>
              <a:rPr lang="en-IN" dirty="0" smtClean="0"/>
              <a:t>3. Incomes of Political Parties [Section 13A]:</a:t>
            </a:r>
          </a:p>
          <a:p>
            <a:pPr>
              <a:buFont typeface="Wingdings" panose="05000000000000000000" pitchFamily="2" charset="2"/>
              <a:buChar char="§"/>
            </a:pPr>
            <a:r>
              <a:rPr lang="en-IN" dirty="0"/>
              <a:t> Under section 13A, the following incomes of a political party are exempt from tax: </a:t>
            </a:r>
            <a:endParaRPr lang="en-IN" dirty="0" smtClean="0"/>
          </a:p>
          <a:p>
            <a:pPr marL="514350" indent="-514350">
              <a:buAutoNum type="alphaLcParenR"/>
            </a:pPr>
            <a:r>
              <a:rPr lang="en-IN" dirty="0" smtClean="0"/>
              <a:t>Income </a:t>
            </a:r>
            <a:r>
              <a:rPr lang="en-IN" dirty="0"/>
              <a:t>from house property;  </a:t>
            </a:r>
            <a:endParaRPr lang="en-IN" dirty="0" smtClean="0"/>
          </a:p>
          <a:p>
            <a:pPr marL="514350" indent="-514350">
              <a:buAutoNum type="alphaLcParenR"/>
            </a:pPr>
            <a:r>
              <a:rPr lang="en-IN" dirty="0" smtClean="0"/>
              <a:t>Income </a:t>
            </a:r>
            <a:r>
              <a:rPr lang="en-IN" dirty="0"/>
              <a:t>from other sources;   </a:t>
            </a:r>
            <a:endParaRPr lang="en-IN" dirty="0" smtClean="0"/>
          </a:p>
          <a:p>
            <a:pPr marL="514350" indent="-514350">
              <a:buAutoNum type="alphaLcParenR"/>
            </a:pPr>
            <a:r>
              <a:rPr lang="en-IN" dirty="0" smtClean="0"/>
              <a:t>Capital </a:t>
            </a:r>
            <a:r>
              <a:rPr lang="en-IN" dirty="0"/>
              <a:t>gains;  </a:t>
            </a:r>
            <a:endParaRPr lang="en-IN" dirty="0" smtClean="0"/>
          </a:p>
          <a:p>
            <a:pPr marL="514350" indent="-514350">
              <a:buAutoNum type="alphaLcParenR"/>
            </a:pPr>
            <a:r>
              <a:rPr lang="en-IN" dirty="0" smtClean="0"/>
              <a:t>Any </a:t>
            </a:r>
            <a:r>
              <a:rPr lang="en-IN" dirty="0"/>
              <a:t>income by way of voluntary contributions received by a political party from any person</a:t>
            </a:r>
            <a:r>
              <a:rPr lang="en-IN" dirty="0" smtClean="0"/>
              <a:t>.</a:t>
            </a:r>
          </a:p>
          <a:p>
            <a:pPr>
              <a:buFont typeface="Wingdings" panose="05000000000000000000" pitchFamily="2" charset="2"/>
              <a:buChar char="§"/>
            </a:pPr>
            <a:r>
              <a:rPr lang="en-IN" dirty="0"/>
              <a:t> Conditions for exemption</a:t>
            </a:r>
            <a:r>
              <a:rPr lang="en-IN" dirty="0" smtClean="0"/>
              <a:t>:</a:t>
            </a:r>
          </a:p>
          <a:p>
            <a:pPr marL="0" indent="0">
              <a:buNone/>
            </a:pPr>
            <a:r>
              <a:rPr lang="en-IN" dirty="0" smtClean="0"/>
              <a:t>a) Maintains accounts,  b) Vol </a:t>
            </a:r>
            <a:r>
              <a:rPr lang="en-IN" dirty="0" err="1" smtClean="0"/>
              <a:t>contr</a:t>
            </a:r>
            <a:r>
              <a:rPr lang="en-IN" dirty="0" smtClean="0"/>
              <a:t> 20000—name and address  c) a/c’s audited by CA.</a:t>
            </a:r>
            <a:endParaRPr lang="en-IN" dirty="0"/>
          </a:p>
        </p:txBody>
      </p:sp>
    </p:spTree>
    <p:extLst>
      <p:ext uri="{BB962C8B-B14F-4D97-AF65-F5344CB8AC3E}">
        <p14:creationId xmlns:p14="http://schemas.microsoft.com/office/powerpoint/2010/main" val="559203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indent="0" algn="ctr"/>
            <a:r>
              <a:rPr lang="en-IN" sz="3200" b="1" dirty="0">
                <a:solidFill>
                  <a:srgbClr val="CC3399"/>
                </a:solidFill>
              </a:rPr>
              <a:t>Section B: Heads of Income and Computation of total Income and tax Liability</a:t>
            </a:r>
            <a:r>
              <a:rPr lang="en-IN" sz="2800" b="1" dirty="0">
                <a:solidFill>
                  <a:schemeClr val="accent2">
                    <a:lumMod val="75000"/>
                  </a:schemeClr>
                </a:solidFill>
              </a:rPr>
              <a:t/>
            </a:r>
            <a:br>
              <a:rPr lang="en-IN" sz="2800" b="1" dirty="0">
                <a:solidFill>
                  <a:schemeClr val="accent2">
                    <a:lumMod val="75000"/>
                  </a:schemeClr>
                </a:solidFill>
              </a:rPr>
            </a:br>
            <a:r>
              <a:rPr lang="en-IN" sz="2800" b="1" dirty="0">
                <a:solidFill>
                  <a:srgbClr val="00B050"/>
                </a:solidFill>
              </a:rPr>
              <a:t>S N 7 : Income under the Head “salaries” [</a:t>
            </a:r>
            <a:r>
              <a:rPr lang="en-IN" sz="2800" b="1" i="1" dirty="0">
                <a:solidFill>
                  <a:srgbClr val="00B050"/>
                </a:solidFill>
              </a:rPr>
              <a:t>section 15 to 17</a:t>
            </a:r>
            <a:r>
              <a:rPr lang="en-IN" sz="2800" b="1" dirty="0">
                <a:solidFill>
                  <a:srgbClr val="00B050"/>
                </a:solidFill>
              </a:rPr>
              <a:t>]</a:t>
            </a:r>
          </a:p>
        </p:txBody>
      </p:sp>
      <p:sp>
        <p:nvSpPr>
          <p:cNvPr id="3" name="Content Placeholder 2"/>
          <p:cNvSpPr>
            <a:spLocks noGrp="1"/>
          </p:cNvSpPr>
          <p:nvPr>
            <p:ph idx="1"/>
          </p:nvPr>
        </p:nvSpPr>
        <p:spPr>
          <a:xfrm>
            <a:off x="294468" y="1825625"/>
            <a:ext cx="11608230" cy="4854144"/>
          </a:xfrm>
        </p:spPr>
        <p:txBody>
          <a:bodyPr>
            <a:normAutofit fontScale="70000" lnSpcReduction="20000"/>
          </a:bodyPr>
          <a:lstStyle/>
          <a:p>
            <a:pPr marL="514350" indent="-514350">
              <a:buAutoNum type="arabicPeriod"/>
            </a:pPr>
            <a:r>
              <a:rPr lang="en-IN" b="1" dirty="0" smtClean="0">
                <a:solidFill>
                  <a:schemeClr val="accent2">
                    <a:lumMod val="75000"/>
                  </a:schemeClr>
                </a:solidFill>
              </a:rPr>
              <a:t>Meaning of Salary:</a:t>
            </a:r>
            <a:endParaRPr lang="en-IN" b="1" dirty="0">
              <a:solidFill>
                <a:schemeClr val="accent2">
                  <a:lumMod val="75000"/>
                </a:schemeClr>
              </a:solidFill>
            </a:endParaRPr>
          </a:p>
          <a:p>
            <a:pPr marL="571500" indent="-571500">
              <a:buAutoNum type="romanLcParenR"/>
            </a:pPr>
            <a:r>
              <a:rPr lang="en-IN" dirty="0" smtClean="0"/>
              <a:t>Employer-employee relationship</a:t>
            </a:r>
          </a:p>
          <a:p>
            <a:pPr marL="571500" indent="-571500">
              <a:buAutoNum type="romanLcParenR"/>
            </a:pPr>
            <a:r>
              <a:rPr lang="en-IN" dirty="0"/>
              <a:t>Salary from more than one </a:t>
            </a:r>
            <a:r>
              <a:rPr lang="en-IN" dirty="0" smtClean="0"/>
              <a:t>source</a:t>
            </a:r>
          </a:p>
          <a:p>
            <a:pPr marL="571500" indent="-571500">
              <a:buAutoNum type="romanLcParenR"/>
            </a:pPr>
            <a:r>
              <a:rPr lang="en-IN" dirty="0"/>
              <a:t>Foregoing or surrender of </a:t>
            </a:r>
            <a:r>
              <a:rPr lang="en-IN" dirty="0" smtClean="0"/>
              <a:t>salary</a:t>
            </a:r>
          </a:p>
          <a:p>
            <a:pPr marL="571500" indent="-571500">
              <a:buAutoNum type="romanLcParenR"/>
            </a:pPr>
            <a:r>
              <a:rPr lang="en-IN" dirty="0"/>
              <a:t>Voluntary payments and personal </a:t>
            </a:r>
            <a:r>
              <a:rPr lang="en-IN" dirty="0" smtClean="0"/>
              <a:t>gifts</a:t>
            </a:r>
          </a:p>
          <a:p>
            <a:pPr marL="571500" indent="-571500">
              <a:buAutoNum type="romanLcParenR"/>
            </a:pPr>
            <a:r>
              <a:rPr lang="en-IN" dirty="0"/>
              <a:t>Place of accrual of </a:t>
            </a:r>
            <a:r>
              <a:rPr lang="en-IN" dirty="0" smtClean="0"/>
              <a:t>salary</a:t>
            </a:r>
          </a:p>
          <a:p>
            <a:pPr marL="514350" indent="-514350">
              <a:buAutoNum type="arabicPeriod" startAt="2"/>
            </a:pPr>
            <a:r>
              <a:rPr lang="en-IN" b="1" dirty="0" smtClean="0">
                <a:solidFill>
                  <a:schemeClr val="accent2">
                    <a:lumMod val="75000"/>
                  </a:schemeClr>
                </a:solidFill>
              </a:rPr>
              <a:t>Elements of Salary </a:t>
            </a:r>
            <a:r>
              <a:rPr lang="en-IN" b="1" dirty="0">
                <a:solidFill>
                  <a:schemeClr val="accent2">
                    <a:lumMod val="75000"/>
                  </a:schemeClr>
                </a:solidFill>
              </a:rPr>
              <a:t>[</a:t>
            </a:r>
            <a:r>
              <a:rPr lang="en-IN" b="1" dirty="0" smtClean="0">
                <a:solidFill>
                  <a:schemeClr val="accent2">
                    <a:lumMod val="75000"/>
                  </a:schemeClr>
                </a:solidFill>
              </a:rPr>
              <a:t>Section </a:t>
            </a:r>
            <a:r>
              <a:rPr lang="en-IN" b="1" dirty="0">
                <a:solidFill>
                  <a:schemeClr val="accent2">
                    <a:lumMod val="75000"/>
                  </a:schemeClr>
                </a:solidFill>
              </a:rPr>
              <a:t>17(1</a:t>
            </a:r>
            <a:r>
              <a:rPr lang="en-IN" b="1" dirty="0" smtClean="0">
                <a:solidFill>
                  <a:schemeClr val="accent2">
                    <a:lumMod val="75000"/>
                  </a:schemeClr>
                </a:solidFill>
              </a:rPr>
              <a:t>)]:</a:t>
            </a:r>
          </a:p>
          <a:p>
            <a:pPr marL="0" indent="0">
              <a:buNone/>
            </a:pPr>
            <a:r>
              <a:rPr lang="en-IN" b="1" dirty="0" err="1" smtClean="0"/>
              <a:t>i</a:t>
            </a:r>
            <a:r>
              <a:rPr lang="en-IN" b="1" dirty="0" smtClean="0"/>
              <a:t>) Pay </a:t>
            </a:r>
            <a:r>
              <a:rPr lang="en-IN" b="1" dirty="0"/>
              <a:t>and </a:t>
            </a:r>
            <a:r>
              <a:rPr lang="en-IN" b="1" dirty="0" smtClean="0"/>
              <a:t>incentives</a:t>
            </a:r>
          </a:p>
          <a:p>
            <a:pPr marL="514350" indent="-514350">
              <a:buAutoNum type="alphaLcParenBoth"/>
            </a:pPr>
            <a:r>
              <a:rPr lang="en-IN" dirty="0" smtClean="0"/>
              <a:t>Basic </a:t>
            </a:r>
            <a:r>
              <a:rPr lang="en-IN" dirty="0"/>
              <a:t>salary or basic </a:t>
            </a:r>
            <a:r>
              <a:rPr lang="en-IN" dirty="0" smtClean="0"/>
              <a:t>pay</a:t>
            </a:r>
          </a:p>
          <a:p>
            <a:pPr marL="514350" indent="-514350">
              <a:buAutoNum type="alphaLcParenBoth"/>
            </a:pPr>
            <a:r>
              <a:rPr lang="en-IN" dirty="0" smtClean="0"/>
              <a:t>Advance salary</a:t>
            </a:r>
          </a:p>
          <a:p>
            <a:pPr marL="514350" indent="-514350">
              <a:buAutoNum type="alphaLcParenBoth"/>
            </a:pPr>
            <a:r>
              <a:rPr lang="en-IN" dirty="0"/>
              <a:t>Arrears of </a:t>
            </a:r>
            <a:r>
              <a:rPr lang="en-IN" dirty="0" smtClean="0"/>
              <a:t>salary</a:t>
            </a:r>
          </a:p>
          <a:p>
            <a:pPr marL="514350" indent="-514350">
              <a:buAutoNum type="alphaLcParenBoth"/>
            </a:pPr>
            <a:r>
              <a:rPr lang="en-IN" dirty="0" smtClean="0"/>
              <a:t>Pensions</a:t>
            </a:r>
          </a:p>
          <a:p>
            <a:pPr marL="514350" indent="-514350">
              <a:buAutoNum type="alphaLcParenBoth"/>
            </a:pPr>
            <a:r>
              <a:rPr lang="en-IN" dirty="0" smtClean="0"/>
              <a:t>Annuity</a:t>
            </a:r>
          </a:p>
          <a:p>
            <a:pPr marL="514350" indent="-514350">
              <a:buAutoNum type="alphaLcParenBoth"/>
            </a:pPr>
            <a:r>
              <a:rPr lang="en-IN" dirty="0"/>
              <a:t>Bonus, commission, fees, </a:t>
            </a:r>
            <a:r>
              <a:rPr lang="en-IN" dirty="0" err="1"/>
              <a:t>etc</a:t>
            </a:r>
            <a:endParaRPr lang="en-IN" dirty="0"/>
          </a:p>
        </p:txBody>
      </p:sp>
    </p:spTree>
    <p:extLst>
      <p:ext uri="{BB962C8B-B14F-4D97-AF65-F5344CB8AC3E}">
        <p14:creationId xmlns:p14="http://schemas.microsoft.com/office/powerpoint/2010/main" val="799529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8489"/>
            <a:ext cx="10515600" cy="526942"/>
          </a:xfrm>
        </p:spPr>
        <p:txBody>
          <a:bodyPr>
            <a:normAutofit/>
          </a:bodyPr>
          <a:lstStyle/>
          <a:p>
            <a:r>
              <a:rPr lang="en-IN" sz="2800" b="1" dirty="0" smtClean="0">
                <a:solidFill>
                  <a:srgbClr val="FF0000"/>
                </a:solidFill>
              </a:rPr>
              <a:t>Contents:</a:t>
            </a:r>
            <a:endParaRPr lang="en-IN" b="1" dirty="0">
              <a:solidFill>
                <a:srgbClr val="FF0000"/>
              </a:solidFill>
            </a:endParaRPr>
          </a:p>
        </p:txBody>
      </p:sp>
      <p:sp>
        <p:nvSpPr>
          <p:cNvPr id="3" name="Content Placeholder 2"/>
          <p:cNvSpPr>
            <a:spLocks noGrp="1"/>
          </p:cNvSpPr>
          <p:nvPr>
            <p:ph idx="1"/>
          </p:nvPr>
        </p:nvSpPr>
        <p:spPr>
          <a:xfrm>
            <a:off x="247973" y="790414"/>
            <a:ext cx="11825207" cy="5796366"/>
          </a:xfrm>
        </p:spPr>
        <p:txBody>
          <a:bodyPr>
            <a:normAutofit fontScale="77500" lnSpcReduction="20000"/>
          </a:bodyPr>
          <a:lstStyle/>
          <a:p>
            <a:pPr marL="0" indent="0">
              <a:buNone/>
            </a:pPr>
            <a:r>
              <a:rPr lang="en-IN" b="1" dirty="0">
                <a:solidFill>
                  <a:schemeClr val="accent2">
                    <a:lumMod val="75000"/>
                  </a:schemeClr>
                </a:solidFill>
              </a:rPr>
              <a:t>S</a:t>
            </a:r>
            <a:r>
              <a:rPr lang="en-IN" b="1" dirty="0" smtClean="0">
                <a:solidFill>
                  <a:schemeClr val="accent2">
                    <a:lumMod val="75000"/>
                  </a:schemeClr>
                </a:solidFill>
              </a:rPr>
              <a:t>ection A : Income tax Act Basics:</a:t>
            </a:r>
          </a:p>
          <a:p>
            <a:pPr marL="0" indent="0">
              <a:buNone/>
            </a:pPr>
            <a:r>
              <a:rPr lang="en-IN" dirty="0"/>
              <a:t>S</a:t>
            </a:r>
            <a:r>
              <a:rPr lang="en-IN" dirty="0" smtClean="0"/>
              <a:t>tudy Note(S N) 1 : Basic Concepts</a:t>
            </a:r>
          </a:p>
          <a:p>
            <a:pPr marL="0" indent="0">
              <a:buNone/>
            </a:pPr>
            <a:r>
              <a:rPr lang="en-IN" dirty="0" smtClean="0"/>
              <a:t>S N 2 : Background, Concepts, Definitions</a:t>
            </a:r>
          </a:p>
          <a:p>
            <a:pPr marL="0" indent="0">
              <a:buNone/>
            </a:pPr>
            <a:r>
              <a:rPr lang="en-IN" dirty="0" smtClean="0"/>
              <a:t>S N 3 : Capital And revenue : Receipts and Expenditures</a:t>
            </a:r>
          </a:p>
          <a:p>
            <a:pPr marL="0" indent="0">
              <a:buNone/>
            </a:pPr>
            <a:r>
              <a:rPr lang="en-IN" dirty="0" smtClean="0"/>
              <a:t>S N 4 : Basis of Charge and scope of total Income</a:t>
            </a:r>
          </a:p>
          <a:p>
            <a:pPr marL="0" indent="0">
              <a:buNone/>
            </a:pPr>
            <a:r>
              <a:rPr lang="en-IN" dirty="0" smtClean="0"/>
              <a:t>S N 5 : Residential status and Incidence of tax [</a:t>
            </a:r>
            <a:r>
              <a:rPr lang="en-IN" b="1" i="1" dirty="0">
                <a:solidFill>
                  <a:srgbClr val="00B0F0"/>
                </a:solidFill>
              </a:rPr>
              <a:t>s</a:t>
            </a:r>
            <a:r>
              <a:rPr lang="en-IN" b="1" i="1" dirty="0" smtClean="0">
                <a:solidFill>
                  <a:srgbClr val="00B0F0"/>
                </a:solidFill>
              </a:rPr>
              <a:t>ection 6</a:t>
            </a:r>
            <a:r>
              <a:rPr lang="en-IN" dirty="0" smtClean="0"/>
              <a:t>]</a:t>
            </a:r>
          </a:p>
          <a:p>
            <a:pPr marL="0" indent="0">
              <a:buNone/>
            </a:pPr>
            <a:r>
              <a:rPr lang="en-IN" dirty="0" smtClean="0"/>
              <a:t>S N 6 : Income which do not form part of total Income [</a:t>
            </a:r>
            <a:r>
              <a:rPr lang="en-IN" b="1" i="1" dirty="0" smtClean="0">
                <a:solidFill>
                  <a:srgbClr val="00B0F0"/>
                </a:solidFill>
              </a:rPr>
              <a:t>section 10, 11 to 13A</a:t>
            </a:r>
            <a:r>
              <a:rPr lang="en-IN" dirty="0" smtClean="0"/>
              <a:t>]</a:t>
            </a:r>
          </a:p>
          <a:p>
            <a:pPr marL="0" indent="0">
              <a:buNone/>
            </a:pPr>
            <a:r>
              <a:rPr lang="en-IN" b="1" dirty="0">
                <a:solidFill>
                  <a:schemeClr val="accent2">
                    <a:lumMod val="75000"/>
                  </a:schemeClr>
                </a:solidFill>
              </a:rPr>
              <a:t>S</a:t>
            </a:r>
            <a:r>
              <a:rPr lang="en-IN" b="1" dirty="0" smtClean="0">
                <a:solidFill>
                  <a:schemeClr val="accent2">
                    <a:lumMod val="75000"/>
                  </a:schemeClr>
                </a:solidFill>
              </a:rPr>
              <a:t>ection B: Heads of Income and Computation of total Income and tax Liability</a:t>
            </a:r>
          </a:p>
          <a:p>
            <a:pPr marL="0" indent="0">
              <a:buNone/>
            </a:pPr>
            <a:r>
              <a:rPr lang="en-IN" dirty="0"/>
              <a:t>S</a:t>
            </a:r>
            <a:r>
              <a:rPr lang="en-IN" dirty="0" smtClean="0"/>
              <a:t> N 7 : Income under the Head “salaries” [</a:t>
            </a:r>
            <a:r>
              <a:rPr lang="en-IN" b="1" i="1" dirty="0" smtClean="0">
                <a:solidFill>
                  <a:srgbClr val="00B0F0"/>
                </a:solidFill>
              </a:rPr>
              <a:t>section 15 to 17</a:t>
            </a:r>
            <a:r>
              <a:rPr lang="en-IN" dirty="0" smtClean="0"/>
              <a:t>]</a:t>
            </a:r>
          </a:p>
          <a:p>
            <a:pPr marL="0" indent="0">
              <a:buNone/>
            </a:pPr>
            <a:r>
              <a:rPr lang="en-IN" dirty="0" smtClean="0"/>
              <a:t>S N 8 : Income from House property [</a:t>
            </a:r>
            <a:r>
              <a:rPr lang="en-IN" b="1" i="1" dirty="0" smtClean="0">
                <a:solidFill>
                  <a:srgbClr val="00B0F0"/>
                </a:solidFill>
              </a:rPr>
              <a:t>section 22 to 27</a:t>
            </a:r>
            <a:r>
              <a:rPr lang="en-IN" dirty="0" smtClean="0"/>
              <a:t>]</a:t>
            </a:r>
          </a:p>
          <a:p>
            <a:pPr marL="0" indent="0">
              <a:buNone/>
            </a:pPr>
            <a:r>
              <a:rPr lang="en-IN" dirty="0" smtClean="0"/>
              <a:t>S N 9 : Profits and Gains From Business or Profession [</a:t>
            </a:r>
            <a:r>
              <a:rPr lang="en-IN" b="1" i="1" dirty="0" smtClean="0">
                <a:solidFill>
                  <a:srgbClr val="00B0F0"/>
                </a:solidFill>
              </a:rPr>
              <a:t>Sections 28-44</a:t>
            </a:r>
            <a:r>
              <a:rPr lang="en-IN" dirty="0" smtClean="0"/>
              <a:t>]</a:t>
            </a:r>
          </a:p>
          <a:p>
            <a:pPr marL="0" indent="0">
              <a:buNone/>
            </a:pPr>
            <a:r>
              <a:rPr lang="en-IN" dirty="0" smtClean="0"/>
              <a:t>S N 10 : Capital Gains [</a:t>
            </a:r>
            <a:r>
              <a:rPr lang="en-IN" b="1" i="1" dirty="0" smtClean="0">
                <a:solidFill>
                  <a:srgbClr val="00B0F0"/>
                </a:solidFill>
              </a:rPr>
              <a:t>sections 45 - 55A</a:t>
            </a:r>
            <a:r>
              <a:rPr lang="en-IN" dirty="0" smtClean="0"/>
              <a:t>]</a:t>
            </a:r>
          </a:p>
          <a:p>
            <a:pPr marL="0" indent="0">
              <a:buNone/>
            </a:pPr>
            <a:r>
              <a:rPr lang="en-IN" dirty="0" smtClean="0"/>
              <a:t>S N 11 : Income From other sources [</a:t>
            </a:r>
            <a:r>
              <a:rPr lang="en-IN" b="1" i="1" dirty="0" smtClean="0">
                <a:solidFill>
                  <a:srgbClr val="00B0F0"/>
                </a:solidFill>
              </a:rPr>
              <a:t>section 56-59</a:t>
            </a:r>
            <a:r>
              <a:rPr lang="en-IN" dirty="0" smtClean="0"/>
              <a:t>]</a:t>
            </a:r>
          </a:p>
          <a:p>
            <a:pPr marL="0" indent="0">
              <a:buNone/>
            </a:pPr>
            <a:r>
              <a:rPr lang="en-IN" dirty="0" smtClean="0"/>
              <a:t>S N 12 : Income of other persons included in </a:t>
            </a:r>
            <a:r>
              <a:rPr lang="en-IN" dirty="0" err="1" smtClean="0"/>
              <a:t>Assessee’s</a:t>
            </a:r>
            <a:r>
              <a:rPr lang="en-IN" dirty="0" smtClean="0"/>
              <a:t>  total Income [</a:t>
            </a:r>
            <a:r>
              <a:rPr lang="en-IN" b="1" i="1" dirty="0" smtClean="0">
                <a:solidFill>
                  <a:srgbClr val="00B0F0"/>
                </a:solidFill>
              </a:rPr>
              <a:t>section 60 to 65</a:t>
            </a:r>
            <a:r>
              <a:rPr lang="en-IN" dirty="0" smtClean="0"/>
              <a:t>]</a:t>
            </a:r>
          </a:p>
          <a:p>
            <a:pPr marL="0" indent="0">
              <a:buNone/>
            </a:pPr>
            <a:r>
              <a:rPr lang="en-IN" dirty="0" smtClean="0"/>
              <a:t>S N 13 : set off and Carry Forward of Losses [</a:t>
            </a:r>
            <a:r>
              <a:rPr lang="en-IN" b="1" i="1" dirty="0" smtClean="0">
                <a:solidFill>
                  <a:srgbClr val="00B0F0"/>
                </a:solidFill>
              </a:rPr>
              <a:t>sections 70 - 80</a:t>
            </a:r>
            <a:r>
              <a:rPr lang="en-IN" dirty="0" smtClean="0"/>
              <a:t>]</a:t>
            </a:r>
          </a:p>
          <a:p>
            <a:pPr marL="0" indent="0">
              <a:buNone/>
            </a:pPr>
            <a:r>
              <a:rPr lang="en-IN" dirty="0" smtClean="0"/>
              <a:t>S N 14 : Deductions From Gross total Income [</a:t>
            </a:r>
            <a:r>
              <a:rPr lang="en-IN" b="1" i="1" dirty="0" smtClean="0">
                <a:solidFill>
                  <a:srgbClr val="00B0F0"/>
                </a:solidFill>
              </a:rPr>
              <a:t>sections 80C - 80u</a:t>
            </a:r>
            <a:r>
              <a:rPr lang="en-IN" dirty="0" smtClean="0"/>
              <a:t>]</a:t>
            </a:r>
          </a:p>
          <a:p>
            <a:pPr marL="0" indent="0">
              <a:buNone/>
            </a:pPr>
            <a:endParaRPr lang="en-IN" dirty="0" smtClean="0"/>
          </a:p>
          <a:p>
            <a:pPr marL="0" indent="0">
              <a:buNone/>
            </a:pPr>
            <a:endParaRPr lang="en-IN" dirty="0" smtClean="0"/>
          </a:p>
          <a:p>
            <a:pPr marL="0" indent="0">
              <a:buNone/>
            </a:pPr>
            <a:endParaRPr lang="en-IN" dirty="0" smtClean="0"/>
          </a:p>
          <a:p>
            <a:pPr marL="0" indent="0">
              <a:buNone/>
            </a:pPr>
            <a:endParaRPr lang="en-IN" dirty="0"/>
          </a:p>
        </p:txBody>
      </p:sp>
    </p:spTree>
    <p:extLst>
      <p:ext uri="{BB962C8B-B14F-4D97-AF65-F5344CB8AC3E}">
        <p14:creationId xmlns:p14="http://schemas.microsoft.com/office/powerpoint/2010/main" val="2077092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475" y="247973"/>
            <a:ext cx="11701219" cy="6431796"/>
          </a:xfrm>
        </p:spPr>
        <p:txBody>
          <a:bodyPr>
            <a:normAutofit fontScale="70000" lnSpcReduction="20000"/>
          </a:bodyPr>
          <a:lstStyle/>
          <a:p>
            <a:pPr marL="0" indent="0">
              <a:buNone/>
            </a:pPr>
            <a:r>
              <a:rPr lang="en-IN" b="1" dirty="0"/>
              <a:t>ii) Retirement or terminal benefits:</a:t>
            </a:r>
            <a:r>
              <a:rPr lang="en-IN" dirty="0"/>
              <a:t> The benefits in this category usually include the following</a:t>
            </a:r>
            <a:r>
              <a:rPr lang="en-IN" dirty="0" smtClean="0"/>
              <a:t>:</a:t>
            </a:r>
          </a:p>
          <a:p>
            <a:r>
              <a:rPr lang="en-IN" dirty="0"/>
              <a:t>Employer‘s contribution to provident funds  </a:t>
            </a:r>
            <a:endParaRPr lang="en-IN" dirty="0" smtClean="0"/>
          </a:p>
          <a:p>
            <a:r>
              <a:rPr lang="en-IN" dirty="0" smtClean="0"/>
              <a:t>Interest </a:t>
            </a:r>
            <a:r>
              <a:rPr lang="en-IN" dirty="0"/>
              <a:t>credited to the Provident Fund </a:t>
            </a:r>
            <a:endParaRPr lang="en-IN" dirty="0" smtClean="0"/>
          </a:p>
          <a:p>
            <a:r>
              <a:rPr lang="en-IN" dirty="0" smtClean="0"/>
              <a:t>Receipt </a:t>
            </a:r>
            <a:r>
              <a:rPr lang="en-IN" dirty="0"/>
              <a:t>from provident fund  </a:t>
            </a:r>
            <a:endParaRPr lang="en-IN" dirty="0" smtClean="0"/>
          </a:p>
          <a:p>
            <a:r>
              <a:rPr lang="en-IN" dirty="0" smtClean="0"/>
              <a:t>Commutation </a:t>
            </a:r>
            <a:r>
              <a:rPr lang="en-IN" dirty="0"/>
              <a:t>of pensions  </a:t>
            </a:r>
            <a:endParaRPr lang="en-IN" dirty="0" smtClean="0"/>
          </a:p>
          <a:p>
            <a:r>
              <a:rPr lang="en-IN" dirty="0" smtClean="0"/>
              <a:t>Death-cum-retirement </a:t>
            </a:r>
            <a:r>
              <a:rPr lang="en-IN" dirty="0"/>
              <a:t>gratuity </a:t>
            </a:r>
            <a:endParaRPr lang="en-IN" dirty="0" smtClean="0"/>
          </a:p>
          <a:p>
            <a:r>
              <a:rPr lang="en-IN" dirty="0" smtClean="0"/>
              <a:t>Profits </a:t>
            </a:r>
            <a:r>
              <a:rPr lang="en-IN" dirty="0"/>
              <a:t>in lieu of salary </a:t>
            </a:r>
            <a:endParaRPr lang="en-IN" dirty="0" smtClean="0"/>
          </a:p>
          <a:p>
            <a:r>
              <a:rPr lang="en-IN" dirty="0" smtClean="0"/>
              <a:t>Leave </a:t>
            </a:r>
            <a:r>
              <a:rPr lang="en-IN" dirty="0"/>
              <a:t>salary  </a:t>
            </a:r>
            <a:endParaRPr lang="en-IN" dirty="0" smtClean="0"/>
          </a:p>
          <a:p>
            <a:r>
              <a:rPr lang="en-IN" dirty="0" smtClean="0"/>
              <a:t>Compensation </a:t>
            </a:r>
            <a:r>
              <a:rPr lang="en-IN" dirty="0"/>
              <a:t>for voluntary retirement</a:t>
            </a:r>
            <a:r>
              <a:rPr lang="en-IN" dirty="0" smtClean="0"/>
              <a:t>.</a:t>
            </a:r>
          </a:p>
          <a:p>
            <a:pPr marL="0" indent="0">
              <a:buNone/>
            </a:pPr>
            <a:r>
              <a:rPr lang="en-IN" b="1" dirty="0" smtClean="0"/>
              <a:t>iii) Allowances</a:t>
            </a:r>
            <a:r>
              <a:rPr lang="en-IN" dirty="0" smtClean="0"/>
              <a:t> </a:t>
            </a:r>
          </a:p>
          <a:p>
            <a:pPr marL="0" indent="0">
              <a:buNone/>
            </a:pPr>
            <a:r>
              <a:rPr lang="en-IN" b="1" dirty="0" smtClean="0"/>
              <a:t>iv) Perquisites</a:t>
            </a:r>
          </a:p>
          <a:p>
            <a:pPr marL="0" indent="0">
              <a:buNone/>
            </a:pPr>
            <a:r>
              <a:rPr lang="en-IN" b="1" dirty="0" smtClean="0">
                <a:solidFill>
                  <a:schemeClr val="accent2">
                    <a:lumMod val="75000"/>
                  </a:schemeClr>
                </a:solidFill>
              </a:rPr>
              <a:t>3. Computation of Pension [Section 10(10A)]</a:t>
            </a:r>
          </a:p>
          <a:p>
            <a:pPr marL="0" indent="0">
              <a:buNone/>
            </a:pPr>
            <a:r>
              <a:rPr lang="en-IN" b="1" dirty="0" smtClean="0">
                <a:solidFill>
                  <a:schemeClr val="accent2">
                    <a:lumMod val="75000"/>
                  </a:schemeClr>
                </a:solidFill>
              </a:rPr>
              <a:t>4. Death-Cum-Retirement Gratuity</a:t>
            </a:r>
          </a:p>
          <a:p>
            <a:pPr marL="0" indent="0">
              <a:buNone/>
            </a:pPr>
            <a:r>
              <a:rPr lang="en-IN" b="1" dirty="0" smtClean="0">
                <a:solidFill>
                  <a:schemeClr val="accent2">
                    <a:lumMod val="75000"/>
                  </a:schemeClr>
                </a:solidFill>
              </a:rPr>
              <a:t>5. Profits in Lieu of Salary</a:t>
            </a:r>
          </a:p>
          <a:p>
            <a:pPr marL="0" indent="0">
              <a:buNone/>
            </a:pPr>
            <a:r>
              <a:rPr lang="en-IN" b="1" dirty="0" smtClean="0">
                <a:solidFill>
                  <a:schemeClr val="accent2">
                    <a:lumMod val="75000"/>
                  </a:schemeClr>
                </a:solidFill>
              </a:rPr>
              <a:t>6. Leave Salary</a:t>
            </a:r>
          </a:p>
          <a:p>
            <a:pPr marL="0" indent="0">
              <a:buNone/>
            </a:pPr>
            <a:r>
              <a:rPr lang="en-IN" b="1" dirty="0" smtClean="0">
                <a:solidFill>
                  <a:schemeClr val="accent2">
                    <a:lumMod val="75000"/>
                  </a:schemeClr>
                </a:solidFill>
              </a:rPr>
              <a:t>7. Retrenchment Compensation</a:t>
            </a:r>
          </a:p>
          <a:p>
            <a:pPr marL="0" indent="0">
              <a:buNone/>
            </a:pPr>
            <a:r>
              <a:rPr lang="en-IN" b="1" dirty="0" smtClean="0">
                <a:solidFill>
                  <a:schemeClr val="accent2">
                    <a:lumMod val="75000"/>
                  </a:schemeClr>
                </a:solidFill>
              </a:rPr>
              <a:t>8. Allowances</a:t>
            </a:r>
          </a:p>
          <a:p>
            <a:pPr marL="0" indent="0">
              <a:buNone/>
            </a:pPr>
            <a:r>
              <a:rPr lang="en-IN" b="1" dirty="0" smtClean="0">
                <a:solidFill>
                  <a:schemeClr val="accent2">
                    <a:lumMod val="75000"/>
                  </a:schemeClr>
                </a:solidFill>
              </a:rPr>
              <a:t>9. Perquisites</a:t>
            </a:r>
            <a:endParaRPr lang="en-IN" b="1" dirty="0">
              <a:solidFill>
                <a:schemeClr val="accent2">
                  <a:lumMod val="75000"/>
                </a:schemeClr>
              </a:solidFill>
            </a:endParaRPr>
          </a:p>
        </p:txBody>
      </p:sp>
    </p:spTree>
    <p:extLst>
      <p:ext uri="{BB962C8B-B14F-4D97-AF65-F5344CB8AC3E}">
        <p14:creationId xmlns:p14="http://schemas.microsoft.com/office/powerpoint/2010/main" val="30712249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977" y="170481"/>
            <a:ext cx="11716718" cy="6478292"/>
          </a:xfrm>
        </p:spPr>
        <p:txBody>
          <a:bodyPr/>
          <a:lstStyle/>
          <a:p>
            <a:pPr marL="0" indent="0">
              <a:buNone/>
            </a:pPr>
            <a:r>
              <a:rPr lang="en-IN" b="1" dirty="0" smtClean="0">
                <a:solidFill>
                  <a:schemeClr val="accent2">
                    <a:lumMod val="75000"/>
                  </a:schemeClr>
                </a:solidFill>
              </a:rPr>
              <a:t>10. Tax Treatment of Various Perquisites</a:t>
            </a:r>
          </a:p>
          <a:p>
            <a:pPr marL="0" indent="0">
              <a:buNone/>
            </a:pPr>
            <a:r>
              <a:rPr lang="en-IN" b="1" dirty="0" smtClean="0">
                <a:solidFill>
                  <a:schemeClr val="accent2">
                    <a:lumMod val="75000"/>
                  </a:schemeClr>
                </a:solidFill>
              </a:rPr>
              <a:t>11. Valuation of Perquisites which are taxable in the hands of specified employees</a:t>
            </a:r>
          </a:p>
          <a:p>
            <a:pPr marL="0" indent="0">
              <a:buNone/>
            </a:pPr>
            <a:r>
              <a:rPr lang="en-IN" b="1" dirty="0" smtClean="0">
                <a:solidFill>
                  <a:schemeClr val="accent2">
                    <a:lumMod val="75000"/>
                  </a:schemeClr>
                </a:solidFill>
              </a:rPr>
              <a:t>12. Deductions from Gross salary</a:t>
            </a:r>
          </a:p>
          <a:p>
            <a:pPr marL="0" indent="0">
              <a:buNone/>
            </a:pPr>
            <a:r>
              <a:rPr lang="en-IN" b="1" dirty="0" smtClean="0">
                <a:solidFill>
                  <a:srgbClr val="00B0F0"/>
                </a:solidFill>
              </a:rPr>
              <a:t>A </a:t>
            </a:r>
            <a:r>
              <a:rPr lang="en-IN" b="1" dirty="0">
                <a:solidFill>
                  <a:srgbClr val="00B0F0"/>
                </a:solidFill>
              </a:rPr>
              <a:t>standard pro forma for computation of income under the head </a:t>
            </a:r>
            <a:r>
              <a:rPr lang="en-IN" b="1" dirty="0" smtClean="0">
                <a:solidFill>
                  <a:srgbClr val="00B0F0"/>
                </a:solidFill>
              </a:rPr>
              <a:t>― “Salaries”</a:t>
            </a:r>
          </a:p>
          <a:p>
            <a:pPr marL="0" indent="0">
              <a:buNone/>
            </a:pPr>
            <a:endParaRPr lang="en-IN" b="1" dirty="0" smtClean="0">
              <a:solidFill>
                <a:srgbClr val="00B0F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732089419"/>
              </p:ext>
            </p:extLst>
          </p:nvPr>
        </p:nvGraphicFramePr>
        <p:xfrm>
          <a:off x="216977" y="2734446"/>
          <a:ext cx="11716718" cy="3708400"/>
        </p:xfrm>
        <a:graphic>
          <a:graphicData uri="http://schemas.openxmlformats.org/drawingml/2006/table">
            <a:tbl>
              <a:tblPr firstRow="1" bandRow="1">
                <a:tableStyleId>{5C22544A-7EE6-4342-B048-85BDC9FD1C3A}</a:tableStyleId>
              </a:tblPr>
              <a:tblGrid>
                <a:gridCol w="10879809"/>
                <a:gridCol w="836909"/>
              </a:tblGrid>
              <a:tr h="370840">
                <a:tc>
                  <a:txBody>
                    <a:bodyPr/>
                    <a:lstStyle/>
                    <a:p>
                      <a:endParaRPr lang="en-IN" dirty="0"/>
                    </a:p>
                  </a:txBody>
                  <a:tcPr/>
                </a:tc>
                <a:tc>
                  <a:txBody>
                    <a:bodyPr/>
                    <a:lstStyle/>
                    <a:p>
                      <a:endParaRPr lang="en-IN"/>
                    </a:p>
                  </a:txBody>
                  <a:tcPr/>
                </a:tc>
              </a:tr>
              <a:tr h="370840">
                <a:tc>
                  <a:txBody>
                    <a:bodyPr/>
                    <a:lstStyle/>
                    <a:p>
                      <a:r>
                        <a:rPr lang="en-IN" dirty="0" smtClean="0"/>
                        <a:t>Basic salary</a:t>
                      </a:r>
                      <a:endParaRPr lang="en-IN" dirty="0"/>
                    </a:p>
                  </a:txBody>
                  <a:tcPr/>
                </a:tc>
                <a:tc>
                  <a:txBody>
                    <a:bodyPr/>
                    <a:lstStyle/>
                    <a:p>
                      <a:endParaRPr lang="en-IN"/>
                    </a:p>
                  </a:txBody>
                  <a:tcPr/>
                </a:tc>
              </a:tr>
              <a:tr h="370840">
                <a:tc>
                  <a:txBody>
                    <a:bodyPr/>
                    <a:lstStyle/>
                    <a:p>
                      <a:r>
                        <a:rPr lang="en-IN" dirty="0" smtClean="0"/>
                        <a:t>Advance salary</a:t>
                      </a:r>
                      <a:endParaRPr lang="en-IN" dirty="0"/>
                    </a:p>
                  </a:txBody>
                  <a:tcPr/>
                </a:tc>
                <a:tc>
                  <a:txBody>
                    <a:bodyPr/>
                    <a:lstStyle/>
                    <a:p>
                      <a:endParaRPr lang="en-IN"/>
                    </a:p>
                  </a:txBody>
                  <a:tcPr/>
                </a:tc>
              </a:tr>
              <a:tr h="370840">
                <a:tc>
                  <a:txBody>
                    <a:bodyPr/>
                    <a:lstStyle/>
                    <a:p>
                      <a:r>
                        <a:rPr lang="en-IN" dirty="0" smtClean="0"/>
                        <a:t>Arrears of salary</a:t>
                      </a:r>
                      <a:endParaRPr lang="en-IN" dirty="0"/>
                    </a:p>
                  </a:txBody>
                  <a:tcPr/>
                </a:tc>
                <a:tc>
                  <a:txBody>
                    <a:bodyPr/>
                    <a:lstStyle/>
                    <a:p>
                      <a:endParaRPr lang="en-IN"/>
                    </a:p>
                  </a:txBody>
                  <a:tcPr/>
                </a:tc>
              </a:tr>
              <a:tr h="370840">
                <a:tc>
                  <a:txBody>
                    <a:bodyPr/>
                    <a:lstStyle/>
                    <a:p>
                      <a:r>
                        <a:rPr lang="en-IN" dirty="0" smtClean="0"/>
                        <a:t>Bonus, commission or fees</a:t>
                      </a:r>
                      <a:endParaRPr lang="en-IN" dirty="0"/>
                    </a:p>
                  </a:txBody>
                  <a:tcPr/>
                </a:tc>
                <a:tc>
                  <a:txBody>
                    <a:bodyPr/>
                    <a:lstStyle/>
                    <a:p>
                      <a:endParaRPr lang="en-IN"/>
                    </a:p>
                  </a:txBody>
                  <a:tcPr/>
                </a:tc>
              </a:tr>
              <a:tr h="370840">
                <a:tc>
                  <a:txBody>
                    <a:bodyPr/>
                    <a:lstStyle/>
                    <a:p>
                      <a:r>
                        <a:rPr lang="en-IN" dirty="0" smtClean="0"/>
                        <a:t>Pension</a:t>
                      </a:r>
                      <a:endParaRPr lang="en-IN" dirty="0"/>
                    </a:p>
                  </a:txBody>
                  <a:tcPr/>
                </a:tc>
                <a:tc>
                  <a:txBody>
                    <a:bodyPr/>
                    <a:lstStyle/>
                    <a:p>
                      <a:endParaRPr lang="en-IN"/>
                    </a:p>
                  </a:txBody>
                  <a:tcPr/>
                </a:tc>
              </a:tr>
              <a:tr h="370840">
                <a:tc>
                  <a:txBody>
                    <a:bodyPr/>
                    <a:lstStyle/>
                    <a:p>
                      <a:r>
                        <a:rPr lang="en-IN" dirty="0" smtClean="0"/>
                        <a:t>Employer's contribution to RPF in excess of 12% of salary</a:t>
                      </a:r>
                      <a:endParaRPr lang="en-IN" dirty="0"/>
                    </a:p>
                  </a:txBody>
                  <a:tcPr/>
                </a:tc>
                <a:tc>
                  <a:txBody>
                    <a:bodyPr/>
                    <a:lstStyle/>
                    <a:p>
                      <a:endParaRPr lang="en-IN"/>
                    </a:p>
                  </a:txBody>
                  <a:tcPr/>
                </a:tc>
              </a:tr>
              <a:tr h="370840">
                <a:tc>
                  <a:txBody>
                    <a:bodyPr/>
                    <a:lstStyle/>
                    <a:p>
                      <a:r>
                        <a:rPr lang="en-IN" dirty="0" smtClean="0"/>
                        <a:t>Employer's contribution to pension fund specified u/s 80CCD</a:t>
                      </a:r>
                      <a:endParaRPr lang="en-IN" dirty="0"/>
                    </a:p>
                  </a:txBody>
                  <a:tcPr/>
                </a:tc>
                <a:tc>
                  <a:txBody>
                    <a:bodyPr/>
                    <a:lstStyle/>
                    <a:p>
                      <a:endParaRPr lang="en-IN"/>
                    </a:p>
                  </a:txBody>
                  <a:tcPr/>
                </a:tc>
              </a:tr>
              <a:tr h="370840">
                <a:tc>
                  <a:txBody>
                    <a:bodyPr/>
                    <a:lstStyle/>
                    <a:p>
                      <a:r>
                        <a:rPr lang="en-IN" dirty="0" smtClean="0"/>
                        <a:t>Interest credited to RPF in excess of 9-5% Commuted value of pension</a:t>
                      </a:r>
                      <a:endParaRPr lang="en-IN" dirty="0"/>
                    </a:p>
                  </a:txBody>
                  <a:tcPr/>
                </a:tc>
                <a:tc>
                  <a:txBody>
                    <a:bodyPr/>
                    <a:lstStyle/>
                    <a:p>
                      <a:endParaRPr lang="en-IN"/>
                    </a:p>
                  </a:txBody>
                  <a:tcPr/>
                </a:tc>
              </a:tr>
              <a:tr h="370840">
                <a:tc>
                  <a:txBody>
                    <a:bodyPr/>
                    <a:lstStyle/>
                    <a:p>
                      <a:r>
                        <a:rPr lang="en-IN" dirty="0" smtClean="0"/>
                        <a:t>Commuted value of pension</a:t>
                      </a:r>
                      <a:endParaRPr lang="en-IN" dirty="0"/>
                    </a:p>
                  </a:txBody>
                  <a:tcPr/>
                </a:tc>
                <a:tc>
                  <a:txBody>
                    <a:bodyPr/>
                    <a:lstStyle/>
                    <a:p>
                      <a:endParaRPr lang="en-IN" dirty="0"/>
                    </a:p>
                  </a:txBody>
                  <a:tcPr/>
                </a:tc>
              </a:tr>
            </a:tbl>
          </a:graphicData>
        </a:graphic>
      </p:graphicFrame>
    </p:spTree>
    <p:extLst>
      <p:ext uri="{BB962C8B-B14F-4D97-AF65-F5344CB8AC3E}">
        <p14:creationId xmlns:p14="http://schemas.microsoft.com/office/powerpoint/2010/main" val="1110791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94079437"/>
              </p:ext>
            </p:extLst>
          </p:nvPr>
        </p:nvGraphicFramePr>
        <p:xfrm>
          <a:off x="279400" y="247650"/>
          <a:ext cx="11576050" cy="6304280"/>
        </p:xfrm>
        <a:graphic>
          <a:graphicData uri="http://schemas.openxmlformats.org/drawingml/2006/table">
            <a:tbl>
              <a:tblPr firstRow="1" bandRow="1">
                <a:tableStyleId>{5C22544A-7EE6-4342-B048-85BDC9FD1C3A}</a:tableStyleId>
              </a:tblPr>
              <a:tblGrid>
                <a:gridCol w="10801888"/>
                <a:gridCol w="774162"/>
              </a:tblGrid>
              <a:tr h="370840">
                <a:tc>
                  <a:txBody>
                    <a:bodyPr/>
                    <a:lstStyle/>
                    <a:p>
                      <a:r>
                        <a:rPr lang="en-IN" dirty="0" smtClean="0"/>
                        <a:t>Less: Exemption u/s 10(10A)</a:t>
                      </a:r>
                      <a:endParaRPr lang="en-IN" dirty="0"/>
                    </a:p>
                  </a:txBody>
                  <a:tcPr/>
                </a:tc>
                <a:tc>
                  <a:txBody>
                    <a:bodyPr/>
                    <a:lstStyle/>
                    <a:p>
                      <a:endParaRPr lang="en-IN"/>
                    </a:p>
                  </a:txBody>
                  <a:tcPr/>
                </a:tc>
              </a:tr>
              <a:tr h="370840">
                <a:tc>
                  <a:txBody>
                    <a:bodyPr/>
                    <a:lstStyle/>
                    <a:p>
                      <a:r>
                        <a:rPr lang="en-IN" dirty="0" smtClean="0"/>
                        <a:t>Gratuity</a:t>
                      </a:r>
                      <a:endParaRPr lang="en-IN" dirty="0"/>
                    </a:p>
                  </a:txBody>
                  <a:tcPr/>
                </a:tc>
                <a:tc>
                  <a:txBody>
                    <a:bodyPr/>
                    <a:lstStyle/>
                    <a:p>
                      <a:endParaRPr lang="en-IN"/>
                    </a:p>
                  </a:txBody>
                  <a:tcPr/>
                </a:tc>
              </a:tr>
              <a:tr h="370840">
                <a:tc>
                  <a:txBody>
                    <a:bodyPr/>
                    <a:lstStyle/>
                    <a:p>
                      <a:r>
                        <a:rPr lang="en-IN" dirty="0" smtClean="0"/>
                        <a:t>Less: Exemption u/s 10(10A)</a:t>
                      </a:r>
                      <a:endParaRPr lang="en-IN" dirty="0"/>
                    </a:p>
                  </a:txBody>
                  <a:tcPr/>
                </a:tc>
                <a:tc>
                  <a:txBody>
                    <a:bodyPr/>
                    <a:lstStyle/>
                    <a:p>
                      <a:endParaRPr lang="en-IN"/>
                    </a:p>
                  </a:txBody>
                  <a:tcPr/>
                </a:tc>
              </a:tr>
              <a:tr h="370840">
                <a:tc>
                  <a:txBody>
                    <a:bodyPr/>
                    <a:lstStyle/>
                    <a:p>
                      <a:r>
                        <a:rPr lang="en-IN" dirty="0" smtClean="0"/>
                        <a:t>Leave salary</a:t>
                      </a:r>
                      <a:endParaRPr lang="en-IN" dirty="0"/>
                    </a:p>
                  </a:txBody>
                  <a:tcPr/>
                </a:tc>
                <a:tc>
                  <a:txBody>
                    <a:bodyPr/>
                    <a:lstStyle/>
                    <a:p>
                      <a:endParaRPr lang="en-IN"/>
                    </a:p>
                  </a:txBody>
                  <a:tcPr/>
                </a:tc>
              </a:tr>
              <a:tr h="370840">
                <a:tc>
                  <a:txBody>
                    <a:bodyPr/>
                    <a:lstStyle/>
                    <a:p>
                      <a:r>
                        <a:rPr lang="en-IN" dirty="0" smtClean="0"/>
                        <a:t>Less: Exemption u/s 10(10AA)</a:t>
                      </a:r>
                      <a:endParaRPr lang="en-IN" dirty="0"/>
                    </a:p>
                  </a:txBody>
                  <a:tcPr/>
                </a:tc>
                <a:tc>
                  <a:txBody>
                    <a:bodyPr/>
                    <a:lstStyle/>
                    <a:p>
                      <a:endParaRPr lang="en-IN"/>
                    </a:p>
                  </a:txBody>
                  <a:tcPr/>
                </a:tc>
              </a:tr>
              <a:tr h="370840">
                <a:tc>
                  <a:txBody>
                    <a:bodyPr/>
                    <a:lstStyle/>
                    <a:p>
                      <a:r>
                        <a:rPr lang="en-IN" dirty="0" smtClean="0"/>
                        <a:t>Any other receipts taxable as profits-in-lieu of salary u/s 17(3)</a:t>
                      </a:r>
                      <a:endParaRPr lang="en-IN" dirty="0"/>
                    </a:p>
                  </a:txBody>
                  <a:tcPr/>
                </a:tc>
                <a:tc>
                  <a:txBody>
                    <a:bodyPr/>
                    <a:lstStyle/>
                    <a:p>
                      <a:endParaRPr lang="en-IN"/>
                    </a:p>
                  </a:txBody>
                  <a:tcPr/>
                </a:tc>
              </a:tr>
              <a:tr h="370840">
                <a:tc>
                  <a:txBody>
                    <a:bodyPr/>
                    <a:lstStyle/>
                    <a:p>
                      <a:r>
                        <a:rPr lang="en-IN" dirty="0" smtClean="0"/>
                        <a:t>Add: Taxable allowances:</a:t>
                      </a:r>
                      <a:endParaRPr lang="en-IN" dirty="0"/>
                    </a:p>
                  </a:txBody>
                  <a:tcPr/>
                </a:tc>
                <a:tc>
                  <a:txBody>
                    <a:bodyPr/>
                    <a:lstStyle/>
                    <a:p>
                      <a:endParaRPr lang="en-IN"/>
                    </a:p>
                  </a:txBody>
                  <a:tcPr/>
                </a:tc>
              </a:tr>
              <a:tr h="370840">
                <a:tc>
                  <a:txBody>
                    <a:bodyPr/>
                    <a:lstStyle/>
                    <a:p>
                      <a:r>
                        <a:rPr lang="en-IN" dirty="0" smtClean="0"/>
                        <a:t>Add: Perquisites u/s 17(2):</a:t>
                      </a:r>
                      <a:endParaRPr lang="en-IN" dirty="0"/>
                    </a:p>
                  </a:txBody>
                  <a:tcPr/>
                </a:tc>
                <a:tc>
                  <a:txBody>
                    <a:bodyPr/>
                    <a:lstStyle/>
                    <a:p>
                      <a:endParaRPr lang="en-IN"/>
                    </a:p>
                  </a:txBody>
                  <a:tcPr/>
                </a:tc>
              </a:tr>
              <a:tr h="370840">
                <a:tc>
                  <a:txBody>
                    <a:bodyPr/>
                    <a:lstStyle/>
                    <a:p>
                      <a:r>
                        <a:rPr lang="en-IN" dirty="0" smtClean="0"/>
                        <a:t>A. Taxable in all cases </a:t>
                      </a:r>
                      <a:endParaRPr lang="en-IN" dirty="0"/>
                    </a:p>
                  </a:txBody>
                  <a:tcPr/>
                </a:tc>
                <a:tc>
                  <a:txBody>
                    <a:bodyPr/>
                    <a:lstStyle/>
                    <a:p>
                      <a:endParaRPr lang="en-IN"/>
                    </a:p>
                  </a:txBody>
                  <a:tcPr/>
                </a:tc>
              </a:tr>
              <a:tr h="370840">
                <a:tc>
                  <a:txBody>
                    <a:bodyPr/>
                    <a:lstStyle/>
                    <a:p>
                      <a:r>
                        <a:rPr lang="en-IN" dirty="0" smtClean="0"/>
                        <a:t>B. Taxable at the hands of specified employees</a:t>
                      </a:r>
                      <a:endParaRPr lang="en-IN" dirty="0"/>
                    </a:p>
                  </a:txBody>
                  <a:tcPr/>
                </a:tc>
                <a:tc>
                  <a:txBody>
                    <a:bodyPr/>
                    <a:lstStyle/>
                    <a:p>
                      <a:endParaRPr lang="en-IN"/>
                    </a:p>
                  </a:txBody>
                  <a:tcPr/>
                </a:tc>
              </a:tr>
              <a:tr h="370840">
                <a:tc>
                  <a:txBody>
                    <a:bodyPr/>
                    <a:lstStyle/>
                    <a:p>
                      <a:endParaRPr lang="en-IN" dirty="0"/>
                    </a:p>
                  </a:txBody>
                  <a:tcPr/>
                </a:tc>
                <a:tc>
                  <a:txBody>
                    <a:bodyPr/>
                    <a:lstStyle/>
                    <a:p>
                      <a:endParaRPr lang="en-IN"/>
                    </a:p>
                  </a:txBody>
                  <a:tcPr/>
                </a:tc>
              </a:tr>
              <a:tr h="370840">
                <a:tc>
                  <a:txBody>
                    <a:bodyPr/>
                    <a:lstStyle/>
                    <a:p>
                      <a:r>
                        <a:rPr lang="en-IN" dirty="0" smtClean="0"/>
                        <a:t>Gross Salary</a:t>
                      </a:r>
                      <a:endParaRPr lang="en-IN" dirty="0"/>
                    </a:p>
                  </a:txBody>
                  <a:tcPr/>
                </a:tc>
                <a:tc>
                  <a:txBody>
                    <a:bodyPr/>
                    <a:lstStyle/>
                    <a:p>
                      <a:endParaRPr lang="en-IN"/>
                    </a:p>
                  </a:txBody>
                  <a:tcPr/>
                </a:tc>
              </a:tr>
              <a:tr h="370840">
                <a:tc>
                  <a:txBody>
                    <a:bodyPr/>
                    <a:lstStyle/>
                    <a:p>
                      <a:r>
                        <a:rPr lang="en-IN" dirty="0" smtClean="0"/>
                        <a:t>Less: (</a:t>
                      </a:r>
                      <a:r>
                        <a:rPr lang="en-IN" dirty="0" err="1" smtClean="0"/>
                        <a:t>i</a:t>
                      </a:r>
                      <a:r>
                        <a:rPr lang="en-IN" dirty="0" smtClean="0"/>
                        <a:t>) Deduction for entertainment allowance </a:t>
                      </a:r>
                      <a:endParaRPr lang="en-IN" dirty="0"/>
                    </a:p>
                  </a:txBody>
                  <a:tcPr/>
                </a:tc>
                <a:tc>
                  <a:txBody>
                    <a:bodyPr/>
                    <a:lstStyle/>
                    <a:p>
                      <a:endParaRPr lang="en-IN"/>
                    </a:p>
                  </a:txBody>
                  <a:tcPr/>
                </a:tc>
              </a:tr>
              <a:tr h="370840">
                <a:tc>
                  <a:txBody>
                    <a:bodyPr/>
                    <a:lstStyle/>
                    <a:p>
                      <a:r>
                        <a:rPr lang="en-IN" dirty="0" smtClean="0"/>
                        <a:t>         (ii)</a:t>
                      </a:r>
                      <a:r>
                        <a:rPr lang="en-IN" baseline="0" dirty="0" smtClean="0"/>
                        <a:t> Deduction for professional tax </a:t>
                      </a:r>
                      <a:endParaRPr lang="en-IN" dirty="0"/>
                    </a:p>
                  </a:txBody>
                  <a:tcPr/>
                </a:tc>
                <a:tc>
                  <a:txBody>
                    <a:bodyPr/>
                    <a:lstStyle/>
                    <a:p>
                      <a:endParaRPr lang="en-IN"/>
                    </a:p>
                  </a:txBody>
                  <a:tcPr/>
                </a:tc>
              </a:tr>
              <a:tr h="370840">
                <a:tc>
                  <a:txBody>
                    <a:bodyPr/>
                    <a:lstStyle/>
                    <a:p>
                      <a:endParaRPr lang="en-IN" dirty="0"/>
                    </a:p>
                  </a:txBody>
                  <a:tcPr/>
                </a:tc>
                <a:tc>
                  <a:txBody>
                    <a:bodyPr/>
                    <a:lstStyle/>
                    <a:p>
                      <a:endParaRPr lang="en-IN"/>
                    </a:p>
                  </a:txBody>
                  <a:tcPr/>
                </a:tc>
              </a:tr>
              <a:tr h="370840">
                <a:tc>
                  <a:txBody>
                    <a:bodyPr/>
                    <a:lstStyle/>
                    <a:p>
                      <a:r>
                        <a:rPr lang="en-IN" dirty="0" smtClean="0"/>
                        <a:t>Income under the head "Salaries"</a:t>
                      </a:r>
                      <a:endParaRPr lang="en-IN" dirty="0"/>
                    </a:p>
                  </a:txBody>
                  <a:tcPr/>
                </a:tc>
                <a:tc>
                  <a:txBody>
                    <a:bodyPr/>
                    <a:lstStyle/>
                    <a:p>
                      <a:endParaRPr lang="en-IN"/>
                    </a:p>
                  </a:txBody>
                  <a:tcPr/>
                </a:tc>
              </a:tr>
              <a:tr h="370840">
                <a:tc>
                  <a:txBody>
                    <a:bodyPr/>
                    <a:lstStyle/>
                    <a:p>
                      <a:endParaRPr lang="en-IN" dirty="0"/>
                    </a:p>
                  </a:txBody>
                  <a:tcPr/>
                </a:tc>
                <a:tc>
                  <a:txBody>
                    <a:bodyPr/>
                    <a:lstStyle/>
                    <a:p>
                      <a:endParaRPr lang="en-IN"/>
                    </a:p>
                  </a:txBody>
                  <a:tcPr/>
                </a:tc>
              </a:tr>
            </a:tbl>
          </a:graphicData>
        </a:graphic>
      </p:graphicFrame>
    </p:spTree>
    <p:extLst>
      <p:ext uri="{BB962C8B-B14F-4D97-AF65-F5344CB8AC3E}">
        <p14:creationId xmlns:p14="http://schemas.microsoft.com/office/powerpoint/2010/main" val="784685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32476"/>
            <a:ext cx="10515600" cy="418454"/>
          </a:xfrm>
        </p:spPr>
        <p:txBody>
          <a:bodyPr>
            <a:normAutofit fontScale="90000"/>
          </a:bodyPr>
          <a:lstStyle/>
          <a:p>
            <a:pPr algn="ctr"/>
            <a:r>
              <a:rPr lang="en-IN" sz="2800" b="1" dirty="0">
                <a:solidFill>
                  <a:srgbClr val="00B050"/>
                </a:solidFill>
              </a:rPr>
              <a:t>S N 8 : Income from House property [</a:t>
            </a:r>
            <a:r>
              <a:rPr lang="en-IN" sz="2800" b="1" i="1" dirty="0">
                <a:solidFill>
                  <a:srgbClr val="00B050"/>
                </a:solidFill>
              </a:rPr>
              <a:t>section 22 to 27</a:t>
            </a:r>
            <a:r>
              <a:rPr lang="en-IN" sz="2800" b="1" dirty="0">
                <a:solidFill>
                  <a:srgbClr val="00B050"/>
                </a:solidFill>
              </a:rPr>
              <a:t>]</a:t>
            </a:r>
          </a:p>
        </p:txBody>
      </p:sp>
      <p:sp>
        <p:nvSpPr>
          <p:cNvPr id="3" name="Content Placeholder 2"/>
          <p:cNvSpPr>
            <a:spLocks noGrp="1"/>
          </p:cNvSpPr>
          <p:nvPr>
            <p:ph idx="1"/>
          </p:nvPr>
        </p:nvSpPr>
        <p:spPr>
          <a:xfrm>
            <a:off x="232475" y="821410"/>
            <a:ext cx="11716717" cy="5827363"/>
          </a:xfrm>
        </p:spPr>
        <p:txBody>
          <a:bodyPr>
            <a:normAutofit fontScale="77500" lnSpcReduction="20000"/>
          </a:bodyPr>
          <a:lstStyle/>
          <a:p>
            <a:pPr marL="514350" indent="-514350">
              <a:buAutoNum type="arabicPeriod"/>
            </a:pPr>
            <a:r>
              <a:rPr lang="en-IN" b="1" dirty="0" smtClean="0">
                <a:solidFill>
                  <a:schemeClr val="accent2">
                    <a:lumMod val="75000"/>
                  </a:schemeClr>
                </a:solidFill>
              </a:rPr>
              <a:t>Basis of Charge [Section 22]</a:t>
            </a:r>
          </a:p>
          <a:p>
            <a:pPr marL="514350" indent="-514350">
              <a:buAutoNum type="arabicPeriod"/>
            </a:pPr>
            <a:r>
              <a:rPr lang="en-IN" b="1" dirty="0" smtClean="0">
                <a:solidFill>
                  <a:schemeClr val="accent2">
                    <a:lumMod val="75000"/>
                  </a:schemeClr>
                </a:solidFill>
              </a:rPr>
              <a:t>Essential Conditions:</a:t>
            </a:r>
          </a:p>
          <a:p>
            <a:pPr marL="0" indent="0">
              <a:buNone/>
            </a:pPr>
            <a:r>
              <a:rPr lang="en-IN" dirty="0"/>
              <a:t>The charge under section 22 is subject to the following essential conditions and propositions:  </a:t>
            </a:r>
            <a:endParaRPr lang="en-IN" dirty="0" smtClean="0"/>
          </a:p>
          <a:p>
            <a:pPr marL="514350" indent="-514350">
              <a:buAutoNum type="alphaLcParenBoth"/>
            </a:pPr>
            <a:r>
              <a:rPr lang="en-IN" dirty="0" smtClean="0"/>
              <a:t>The </a:t>
            </a:r>
            <a:r>
              <a:rPr lang="en-IN" dirty="0"/>
              <a:t>property should consist of buildings and lands appurtenant thereto. Income from vacant land (where there is no building upon it) shall be charged as Income from other sources or as Profits and gains of business or profession</a:t>
            </a:r>
            <a:r>
              <a:rPr lang="en-IN" dirty="0" smtClean="0"/>
              <a:t>.</a:t>
            </a:r>
          </a:p>
          <a:p>
            <a:pPr marL="514350" indent="-514350">
              <a:buAutoNum type="alphaLcParenBoth"/>
            </a:pPr>
            <a:r>
              <a:rPr lang="en-IN" dirty="0" smtClean="0"/>
              <a:t>The </a:t>
            </a:r>
            <a:r>
              <a:rPr lang="en-IN" dirty="0" err="1"/>
              <a:t>assessee</a:t>
            </a:r>
            <a:r>
              <a:rPr lang="en-IN" dirty="0"/>
              <a:t> should be the owner of such property. Ownership here means ownership of the superstructure, and not necessarily ownership of the land</a:t>
            </a:r>
            <a:r>
              <a:rPr lang="en-IN" dirty="0" smtClean="0"/>
              <a:t>.</a:t>
            </a:r>
          </a:p>
          <a:p>
            <a:pPr marL="0" indent="0">
              <a:buNone/>
            </a:pPr>
            <a:r>
              <a:rPr lang="en-IN" dirty="0" smtClean="0"/>
              <a:t>(</a:t>
            </a:r>
            <a:r>
              <a:rPr lang="en-IN" dirty="0"/>
              <a:t>c) The property is not used by the owner for the purpose of any business or profession carried on by him, the income of which is chargeable to tax</a:t>
            </a:r>
            <a:r>
              <a:rPr lang="en-IN" dirty="0" smtClean="0"/>
              <a:t>.</a:t>
            </a:r>
          </a:p>
          <a:p>
            <a:pPr marL="514350" indent="-514350">
              <a:buAutoNum type="arabicPeriod" startAt="3"/>
            </a:pPr>
            <a:r>
              <a:rPr lang="en-IN" b="1" dirty="0" smtClean="0">
                <a:solidFill>
                  <a:schemeClr val="accent2">
                    <a:lumMod val="75000"/>
                  </a:schemeClr>
                </a:solidFill>
              </a:rPr>
              <a:t>Deemed Owner</a:t>
            </a:r>
          </a:p>
          <a:p>
            <a:pPr marL="514350" indent="-514350">
              <a:buAutoNum type="arabicPeriod" startAt="3"/>
            </a:pPr>
            <a:r>
              <a:rPr lang="en-IN" b="1" dirty="0" smtClean="0">
                <a:solidFill>
                  <a:schemeClr val="accent2">
                    <a:lumMod val="75000"/>
                  </a:schemeClr>
                </a:solidFill>
              </a:rPr>
              <a:t>House Property let out for purposes which is incidental to Business:</a:t>
            </a:r>
            <a:r>
              <a:rPr lang="en-IN" dirty="0" smtClean="0"/>
              <a:t>  PGBP</a:t>
            </a:r>
          </a:p>
          <a:p>
            <a:pPr marL="514350" indent="-514350">
              <a:buAutoNum type="arabicPeriod" startAt="3"/>
            </a:pPr>
            <a:r>
              <a:rPr lang="en-IN" b="1" dirty="0" smtClean="0">
                <a:solidFill>
                  <a:schemeClr val="accent2">
                    <a:lumMod val="75000"/>
                  </a:schemeClr>
                </a:solidFill>
              </a:rPr>
              <a:t>Property held in as stock-in-trade:</a:t>
            </a:r>
            <a:r>
              <a:rPr lang="en-IN" dirty="0" smtClean="0"/>
              <a:t>  Income from House Property</a:t>
            </a:r>
          </a:p>
          <a:p>
            <a:pPr marL="514350" indent="-514350">
              <a:buAutoNum type="arabicPeriod" startAt="3"/>
            </a:pPr>
            <a:r>
              <a:rPr lang="en-IN" b="1" dirty="0" smtClean="0">
                <a:solidFill>
                  <a:schemeClr val="accent2">
                    <a:lumMod val="75000"/>
                  </a:schemeClr>
                </a:solidFill>
              </a:rPr>
              <a:t>House Property Situated abroad</a:t>
            </a:r>
          </a:p>
          <a:p>
            <a:pPr marL="514350" indent="-514350">
              <a:buAutoNum type="arabicPeriod" startAt="3"/>
            </a:pPr>
            <a:r>
              <a:rPr lang="en-IN" b="1" dirty="0" smtClean="0">
                <a:solidFill>
                  <a:schemeClr val="accent2">
                    <a:lumMod val="75000"/>
                  </a:schemeClr>
                </a:solidFill>
              </a:rPr>
              <a:t>Composite Rent</a:t>
            </a:r>
          </a:p>
          <a:p>
            <a:pPr marL="514350" indent="-514350">
              <a:buAutoNum type="arabicPeriod" startAt="3"/>
            </a:pPr>
            <a:r>
              <a:rPr lang="en-IN" b="1" dirty="0" smtClean="0">
                <a:solidFill>
                  <a:schemeClr val="accent2">
                    <a:lumMod val="75000"/>
                  </a:schemeClr>
                </a:solidFill>
              </a:rPr>
              <a:t>Annual Value of House Property:</a:t>
            </a:r>
            <a:r>
              <a:rPr lang="en-IN" dirty="0" smtClean="0"/>
              <a:t>  </a:t>
            </a:r>
            <a:r>
              <a:rPr lang="en-IN" dirty="0" err="1" smtClean="0"/>
              <a:t>i</a:t>
            </a:r>
            <a:r>
              <a:rPr lang="en-IN" dirty="0" smtClean="0"/>
              <a:t>) RR or R , ii) MV, iii) FR,  iv) SR</a:t>
            </a:r>
          </a:p>
          <a:p>
            <a:pPr marL="514350" indent="-514350">
              <a:buAutoNum type="arabicPeriod" startAt="3"/>
            </a:pPr>
            <a:r>
              <a:rPr lang="en-IN" b="1" dirty="0" smtClean="0">
                <a:solidFill>
                  <a:schemeClr val="accent2">
                    <a:lumMod val="75000"/>
                  </a:schemeClr>
                </a:solidFill>
              </a:rPr>
              <a:t>Annual Value How determined [Section 23]</a:t>
            </a:r>
          </a:p>
          <a:p>
            <a:pPr marL="0" indent="0">
              <a:buNone/>
            </a:pPr>
            <a:endParaRPr lang="en-IN" dirty="0" smtClean="0"/>
          </a:p>
          <a:p>
            <a:pPr marL="0" indent="0">
              <a:buNone/>
            </a:pPr>
            <a:endParaRPr lang="en-IN" dirty="0"/>
          </a:p>
        </p:txBody>
      </p:sp>
    </p:spTree>
    <p:extLst>
      <p:ext uri="{BB962C8B-B14F-4D97-AF65-F5344CB8AC3E}">
        <p14:creationId xmlns:p14="http://schemas.microsoft.com/office/powerpoint/2010/main" val="11538157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80" y="185980"/>
            <a:ext cx="11825206" cy="5873857"/>
          </a:xfrm>
        </p:spPr>
        <p:txBody>
          <a:bodyPr/>
          <a:lstStyle/>
          <a:p>
            <a:pPr marL="0" indent="0">
              <a:buNone/>
            </a:pPr>
            <a:r>
              <a:rPr lang="en-IN" b="1" dirty="0" smtClean="0">
                <a:solidFill>
                  <a:schemeClr val="accent2">
                    <a:lumMod val="75000"/>
                  </a:schemeClr>
                </a:solidFill>
              </a:rPr>
              <a:t>10. Deductions from Annual Value [Section 24]:</a:t>
            </a:r>
          </a:p>
          <a:p>
            <a:pPr marL="0" indent="0">
              <a:buNone/>
            </a:pPr>
            <a:r>
              <a:rPr lang="en-IN" dirty="0"/>
              <a:t> </a:t>
            </a:r>
            <a:r>
              <a:rPr lang="en-IN" dirty="0" smtClean="0"/>
              <a:t> </a:t>
            </a:r>
            <a:r>
              <a:rPr lang="en-IN" dirty="0" err="1" smtClean="0"/>
              <a:t>i</a:t>
            </a:r>
            <a:r>
              <a:rPr lang="en-IN" dirty="0" smtClean="0"/>
              <a:t>) Standard rent</a:t>
            </a:r>
          </a:p>
          <a:p>
            <a:pPr marL="0" indent="0">
              <a:buNone/>
            </a:pPr>
            <a:r>
              <a:rPr lang="en-IN" dirty="0"/>
              <a:t> </a:t>
            </a:r>
            <a:r>
              <a:rPr lang="en-IN" dirty="0" smtClean="0"/>
              <a:t>ii) Interest</a:t>
            </a:r>
          </a:p>
          <a:p>
            <a:pPr marL="0" indent="0">
              <a:buNone/>
            </a:pPr>
            <a:r>
              <a:rPr lang="en-IN" b="1" dirty="0" smtClean="0">
                <a:solidFill>
                  <a:schemeClr val="accent2">
                    <a:lumMod val="75000"/>
                  </a:schemeClr>
                </a:solidFill>
              </a:rPr>
              <a:t>11. Recovery of Arrears of Rent and Unrealized Rent [Section 25A]</a:t>
            </a:r>
          </a:p>
          <a:p>
            <a:pPr marL="0" indent="0">
              <a:buNone/>
            </a:pPr>
            <a:r>
              <a:rPr lang="en-IN" b="1" dirty="0" smtClean="0">
                <a:solidFill>
                  <a:schemeClr val="accent2">
                    <a:lumMod val="75000"/>
                  </a:schemeClr>
                </a:solidFill>
              </a:rPr>
              <a:t>12. Treatment of Loss</a:t>
            </a:r>
          </a:p>
          <a:p>
            <a:pPr marL="0" indent="0">
              <a:buNone/>
            </a:pPr>
            <a:r>
              <a:rPr lang="en-IN" b="1" dirty="0" smtClean="0">
                <a:solidFill>
                  <a:schemeClr val="accent2">
                    <a:lumMod val="75000"/>
                  </a:schemeClr>
                </a:solidFill>
              </a:rPr>
              <a:t>Pro forma:</a:t>
            </a:r>
            <a:endParaRPr lang="en-IN" b="1" dirty="0" smtClean="0"/>
          </a:p>
          <a:p>
            <a:pPr marL="0" indent="0">
              <a:buNone/>
            </a:pPr>
            <a:endParaRPr lang="en-IN" b="1" dirty="0" smtClean="0"/>
          </a:p>
          <a:p>
            <a:pPr marL="0" indent="0">
              <a:buNone/>
            </a:pPr>
            <a:endParaRPr lang="en-IN" b="1" dirty="0"/>
          </a:p>
        </p:txBody>
      </p:sp>
      <p:graphicFrame>
        <p:nvGraphicFramePr>
          <p:cNvPr id="5" name="Table 4"/>
          <p:cNvGraphicFramePr>
            <a:graphicFrameLocks noGrp="1"/>
          </p:cNvGraphicFramePr>
          <p:nvPr>
            <p:extLst>
              <p:ext uri="{D42A27DB-BD31-4B8C-83A1-F6EECF244321}">
                <p14:modId xmlns:p14="http://schemas.microsoft.com/office/powerpoint/2010/main" val="1761777239"/>
              </p:ext>
            </p:extLst>
          </p:nvPr>
        </p:nvGraphicFramePr>
        <p:xfrm>
          <a:off x="185980" y="3363130"/>
          <a:ext cx="11515239" cy="2726646"/>
        </p:xfrm>
        <a:graphic>
          <a:graphicData uri="http://schemas.openxmlformats.org/drawingml/2006/table">
            <a:tbl>
              <a:tblPr firstRow="1" bandRow="1">
                <a:tableStyleId>{5C22544A-7EE6-4342-B048-85BDC9FD1C3A}</a:tableStyleId>
              </a:tblPr>
              <a:tblGrid>
                <a:gridCol w="10207575"/>
                <a:gridCol w="1307664"/>
              </a:tblGrid>
              <a:tr h="335821">
                <a:tc>
                  <a:txBody>
                    <a:bodyPr/>
                    <a:lstStyle/>
                    <a:p>
                      <a:r>
                        <a:rPr lang="en-IN" dirty="0" smtClean="0"/>
                        <a:t>GAV</a:t>
                      </a:r>
                      <a:endParaRPr lang="en-IN" dirty="0"/>
                    </a:p>
                  </a:txBody>
                  <a:tcPr/>
                </a:tc>
                <a:tc>
                  <a:txBody>
                    <a:bodyPr/>
                    <a:lstStyle/>
                    <a:p>
                      <a:endParaRPr lang="en-IN"/>
                    </a:p>
                  </a:txBody>
                  <a:tcPr/>
                </a:tc>
              </a:tr>
              <a:tr h="393481">
                <a:tc>
                  <a:txBody>
                    <a:bodyPr/>
                    <a:lstStyle/>
                    <a:p>
                      <a:r>
                        <a:rPr lang="en-IN" dirty="0" smtClean="0"/>
                        <a:t>Less: Municipal tax</a:t>
                      </a:r>
                      <a:endParaRPr lang="en-IN" dirty="0"/>
                    </a:p>
                  </a:txBody>
                  <a:tcPr/>
                </a:tc>
                <a:tc>
                  <a:txBody>
                    <a:bodyPr/>
                    <a:lstStyle/>
                    <a:p>
                      <a:endParaRPr lang="en-IN" dirty="0"/>
                    </a:p>
                  </a:txBody>
                  <a:tcPr/>
                </a:tc>
              </a:tr>
              <a:tr h="393481">
                <a:tc>
                  <a:txBody>
                    <a:bodyPr/>
                    <a:lstStyle/>
                    <a:p>
                      <a:r>
                        <a:rPr lang="en-IN" dirty="0" smtClean="0"/>
                        <a:t>NAV</a:t>
                      </a:r>
                      <a:endParaRPr lang="en-IN" dirty="0"/>
                    </a:p>
                  </a:txBody>
                  <a:tcPr/>
                </a:tc>
                <a:tc>
                  <a:txBody>
                    <a:bodyPr/>
                    <a:lstStyle/>
                    <a:p>
                      <a:endParaRPr lang="en-IN" dirty="0"/>
                    </a:p>
                  </a:txBody>
                  <a:tcPr/>
                </a:tc>
              </a:tr>
              <a:tr h="393481">
                <a:tc>
                  <a:txBody>
                    <a:bodyPr/>
                    <a:lstStyle/>
                    <a:p>
                      <a:r>
                        <a:rPr lang="en-IN" dirty="0" smtClean="0"/>
                        <a:t>Less: Deductions u/s 24</a:t>
                      </a:r>
                      <a:endParaRPr lang="en-IN" dirty="0"/>
                    </a:p>
                  </a:txBody>
                  <a:tcPr/>
                </a:tc>
                <a:tc>
                  <a:txBody>
                    <a:bodyPr/>
                    <a:lstStyle/>
                    <a:p>
                      <a:endParaRPr lang="en-IN"/>
                    </a:p>
                  </a:txBody>
                  <a:tcPr/>
                </a:tc>
              </a:tr>
              <a:tr h="393481">
                <a:tc>
                  <a:txBody>
                    <a:bodyPr/>
                    <a:lstStyle/>
                    <a:p>
                      <a:r>
                        <a:rPr lang="en-IN" dirty="0" smtClean="0"/>
                        <a:t>1-Standard deduction</a:t>
                      </a:r>
                      <a:endParaRPr lang="en-IN" dirty="0"/>
                    </a:p>
                  </a:txBody>
                  <a:tcPr/>
                </a:tc>
                <a:tc>
                  <a:txBody>
                    <a:bodyPr/>
                    <a:lstStyle/>
                    <a:p>
                      <a:endParaRPr lang="en-IN"/>
                    </a:p>
                  </a:txBody>
                  <a:tcPr/>
                </a:tc>
              </a:tr>
              <a:tr h="393481">
                <a:tc>
                  <a:txBody>
                    <a:bodyPr/>
                    <a:lstStyle/>
                    <a:p>
                      <a:r>
                        <a:rPr lang="en-IN" smtClean="0"/>
                        <a:t>2-Interest</a:t>
                      </a:r>
                      <a:endParaRPr lang="en-IN" dirty="0"/>
                    </a:p>
                  </a:txBody>
                  <a:tcPr/>
                </a:tc>
                <a:tc>
                  <a:txBody>
                    <a:bodyPr/>
                    <a:lstStyle/>
                    <a:p>
                      <a:endParaRPr lang="en-IN"/>
                    </a:p>
                  </a:txBody>
                  <a:tcPr/>
                </a:tc>
              </a:tr>
              <a:tr h="393481">
                <a:tc>
                  <a:txBody>
                    <a:bodyPr/>
                    <a:lstStyle/>
                    <a:p>
                      <a:r>
                        <a:rPr lang="en-IN" dirty="0" smtClean="0"/>
                        <a:t>Income from House Property</a:t>
                      </a:r>
                      <a:endParaRPr lang="en-IN" dirty="0"/>
                    </a:p>
                  </a:txBody>
                  <a:tcPr/>
                </a:tc>
                <a:tc>
                  <a:txBody>
                    <a:bodyPr/>
                    <a:lstStyle/>
                    <a:p>
                      <a:endParaRPr lang="en-IN" dirty="0"/>
                    </a:p>
                  </a:txBody>
                  <a:tcPr/>
                </a:tc>
              </a:tr>
            </a:tbl>
          </a:graphicData>
        </a:graphic>
      </p:graphicFrame>
    </p:spTree>
    <p:extLst>
      <p:ext uri="{BB962C8B-B14F-4D97-AF65-F5344CB8AC3E}">
        <p14:creationId xmlns:p14="http://schemas.microsoft.com/office/powerpoint/2010/main" val="2936975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83"/>
            <a:ext cx="10515600" cy="371959"/>
          </a:xfrm>
        </p:spPr>
        <p:txBody>
          <a:bodyPr>
            <a:normAutofit fontScale="90000"/>
          </a:bodyPr>
          <a:lstStyle/>
          <a:p>
            <a:pPr algn="ctr"/>
            <a:r>
              <a:rPr lang="en-IN" sz="3100" b="1" dirty="0">
                <a:solidFill>
                  <a:srgbClr val="00B050"/>
                </a:solidFill>
              </a:rPr>
              <a:t>S N 9 : Profits and Gains From Business or Profession [</a:t>
            </a:r>
            <a:r>
              <a:rPr lang="en-IN" sz="3100" b="1" i="1" dirty="0">
                <a:solidFill>
                  <a:srgbClr val="00B050"/>
                </a:solidFill>
              </a:rPr>
              <a:t>Sections 28-44</a:t>
            </a:r>
            <a:r>
              <a:rPr lang="en-IN" sz="3100" b="1" dirty="0">
                <a:solidFill>
                  <a:srgbClr val="00B050"/>
                </a:solidFill>
              </a:rPr>
              <a:t>]</a:t>
            </a:r>
            <a:endParaRPr lang="en-IN" b="1" dirty="0">
              <a:solidFill>
                <a:srgbClr val="00B050"/>
              </a:solidFill>
            </a:endParaRPr>
          </a:p>
        </p:txBody>
      </p:sp>
      <p:sp>
        <p:nvSpPr>
          <p:cNvPr id="3" name="Content Placeholder 2"/>
          <p:cNvSpPr>
            <a:spLocks noGrp="1"/>
          </p:cNvSpPr>
          <p:nvPr>
            <p:ph idx="1"/>
          </p:nvPr>
        </p:nvSpPr>
        <p:spPr>
          <a:xfrm>
            <a:off x="838200" y="743919"/>
            <a:ext cx="10515600" cy="5904854"/>
          </a:xfrm>
        </p:spPr>
        <p:txBody>
          <a:bodyPr>
            <a:normAutofit fontScale="77500" lnSpcReduction="20000"/>
          </a:bodyPr>
          <a:lstStyle/>
          <a:p>
            <a:pPr marL="0" indent="0">
              <a:buNone/>
            </a:pPr>
            <a:r>
              <a:rPr lang="en-IN" dirty="0" smtClean="0"/>
              <a:t>1. Introduction</a:t>
            </a:r>
          </a:p>
          <a:p>
            <a:pPr marL="0" indent="0">
              <a:buNone/>
            </a:pPr>
            <a:r>
              <a:rPr lang="en-IN" dirty="0" smtClean="0"/>
              <a:t>2. Basis of Charge</a:t>
            </a:r>
          </a:p>
          <a:p>
            <a:pPr marL="0" indent="0">
              <a:buNone/>
            </a:pPr>
            <a:r>
              <a:rPr lang="en-IN" dirty="0" smtClean="0"/>
              <a:t>3. Business income excluded from the purview of Sec.28</a:t>
            </a:r>
          </a:p>
          <a:p>
            <a:pPr marL="0" indent="0">
              <a:buNone/>
            </a:pPr>
            <a:r>
              <a:rPr lang="en-IN" dirty="0" smtClean="0"/>
              <a:t>4. General principles of computation of business Income</a:t>
            </a:r>
          </a:p>
          <a:p>
            <a:pPr marL="0" indent="0">
              <a:buNone/>
            </a:pPr>
            <a:r>
              <a:rPr lang="en-IN" dirty="0" smtClean="0"/>
              <a:t>5. Method of Accounting[Section 145]</a:t>
            </a:r>
          </a:p>
          <a:p>
            <a:pPr marL="0" indent="0">
              <a:buNone/>
            </a:pPr>
            <a:r>
              <a:rPr lang="en-IN" dirty="0" smtClean="0"/>
              <a:t>6. Specific deductions (Sec 30 to 37)</a:t>
            </a:r>
          </a:p>
          <a:p>
            <a:pPr marL="0" indent="0">
              <a:buNone/>
            </a:pPr>
            <a:r>
              <a:rPr lang="en-IN" dirty="0" smtClean="0"/>
              <a:t>7. Incentives for Investment in New plant and Machinery [Section 32AC]</a:t>
            </a:r>
          </a:p>
          <a:p>
            <a:pPr marL="0" indent="0">
              <a:buNone/>
            </a:pPr>
            <a:r>
              <a:rPr lang="en-IN" dirty="0" smtClean="0"/>
              <a:t>8. Investment Allowance for Notified Backward Areas[Section 32AD]</a:t>
            </a:r>
          </a:p>
          <a:p>
            <a:pPr marL="0" indent="0">
              <a:buNone/>
            </a:pPr>
            <a:r>
              <a:rPr lang="en-IN" dirty="0" smtClean="0"/>
              <a:t>9. Tea development account, Coffee development a/c or Rubber development a/c [Section 33AB]</a:t>
            </a:r>
          </a:p>
          <a:p>
            <a:pPr marL="0" indent="0">
              <a:buNone/>
            </a:pPr>
            <a:r>
              <a:rPr lang="en-IN" dirty="0" smtClean="0"/>
              <a:t>10. Site Restoration Fund [Section 33ABA]</a:t>
            </a:r>
          </a:p>
          <a:p>
            <a:pPr marL="0" indent="0">
              <a:buNone/>
            </a:pPr>
            <a:r>
              <a:rPr lang="en-IN" dirty="0" smtClean="0"/>
              <a:t>11. Expenditure on Scientific Research [Section 35]</a:t>
            </a:r>
          </a:p>
          <a:p>
            <a:pPr marL="0" indent="0">
              <a:buNone/>
            </a:pPr>
            <a:r>
              <a:rPr lang="en-IN" dirty="0" smtClean="0"/>
              <a:t>12. Expenditure for obtaining right to use spectrum for telecommunication services [Section 35ABA]</a:t>
            </a:r>
          </a:p>
          <a:p>
            <a:pPr marL="0" indent="0">
              <a:buNone/>
            </a:pPr>
            <a:r>
              <a:rPr lang="en-IN" dirty="0" smtClean="0"/>
              <a:t>13. </a:t>
            </a:r>
            <a:r>
              <a:rPr lang="en-IN" dirty="0"/>
              <a:t>Expenditure for obtaining </a:t>
            </a:r>
            <a:r>
              <a:rPr lang="en-IN" dirty="0" smtClean="0"/>
              <a:t>licence </a:t>
            </a:r>
            <a:r>
              <a:rPr lang="en-IN" dirty="0"/>
              <a:t>to </a:t>
            </a:r>
            <a:r>
              <a:rPr lang="en-IN" dirty="0" smtClean="0"/>
              <a:t>operate telecommunication </a:t>
            </a:r>
            <a:r>
              <a:rPr lang="en-IN" dirty="0"/>
              <a:t>services [Section </a:t>
            </a:r>
            <a:r>
              <a:rPr lang="en-IN" dirty="0" smtClean="0"/>
              <a:t>35ABB]</a:t>
            </a:r>
          </a:p>
          <a:p>
            <a:pPr marL="0" indent="0">
              <a:buNone/>
            </a:pPr>
            <a:r>
              <a:rPr lang="en-IN" dirty="0" smtClean="0"/>
              <a:t>14. Expenditure on eligible projects or schemes [Section 35AC]</a:t>
            </a:r>
          </a:p>
          <a:p>
            <a:pPr marL="0" indent="0">
              <a:buNone/>
            </a:pPr>
            <a:endParaRPr lang="en-IN" dirty="0" smtClean="0"/>
          </a:p>
          <a:p>
            <a:pPr marL="0" indent="0">
              <a:buNone/>
            </a:pPr>
            <a:endParaRPr lang="en-IN" dirty="0" smtClean="0"/>
          </a:p>
          <a:p>
            <a:pPr marL="0" indent="0">
              <a:buNone/>
            </a:pPr>
            <a:endParaRPr lang="en-IN" dirty="0" smtClean="0"/>
          </a:p>
          <a:p>
            <a:pPr marL="0" indent="0">
              <a:buNone/>
            </a:pPr>
            <a:endParaRPr lang="en-IN" dirty="0"/>
          </a:p>
        </p:txBody>
      </p:sp>
    </p:spTree>
    <p:extLst>
      <p:ext uri="{BB962C8B-B14F-4D97-AF65-F5344CB8AC3E}">
        <p14:creationId xmlns:p14="http://schemas.microsoft.com/office/powerpoint/2010/main" val="2636021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80" y="294468"/>
            <a:ext cx="11794210" cy="6369803"/>
          </a:xfrm>
        </p:spPr>
        <p:txBody>
          <a:bodyPr>
            <a:normAutofit fontScale="85000" lnSpcReduction="20000"/>
          </a:bodyPr>
          <a:lstStyle/>
          <a:p>
            <a:pPr marL="0" indent="0">
              <a:buNone/>
            </a:pPr>
            <a:r>
              <a:rPr lang="en-IN" dirty="0" smtClean="0"/>
              <a:t>15. </a:t>
            </a:r>
            <a:r>
              <a:rPr lang="en-IN" dirty="0"/>
              <a:t>Capital expenditure in respect of specified business [Section 35AD] </a:t>
            </a:r>
            <a:endParaRPr lang="en-IN" dirty="0" smtClean="0"/>
          </a:p>
          <a:p>
            <a:pPr marL="0" indent="0">
              <a:buNone/>
            </a:pPr>
            <a:r>
              <a:rPr lang="en-IN" dirty="0" smtClean="0"/>
              <a:t>16. </a:t>
            </a:r>
            <a:r>
              <a:rPr lang="en-IN" dirty="0"/>
              <a:t>Expenditure on agricultural extension project [Section 35CCC] </a:t>
            </a:r>
          </a:p>
          <a:p>
            <a:pPr marL="0" indent="0">
              <a:buNone/>
            </a:pPr>
            <a:r>
              <a:rPr lang="en-IN" dirty="0" smtClean="0"/>
              <a:t>17. </a:t>
            </a:r>
            <a:r>
              <a:rPr lang="en-IN" dirty="0"/>
              <a:t>Expenditure on skill development projects [Section 35CCD] </a:t>
            </a:r>
            <a:r>
              <a:rPr lang="en-IN" dirty="0" smtClean="0"/>
              <a:t> </a:t>
            </a:r>
          </a:p>
          <a:p>
            <a:pPr marL="0" indent="0">
              <a:buNone/>
            </a:pPr>
            <a:r>
              <a:rPr lang="en-IN" dirty="0" smtClean="0"/>
              <a:t>18. </a:t>
            </a:r>
            <a:r>
              <a:rPr lang="en-IN" dirty="0"/>
              <a:t>Amortisation of preliminary expenses (Sec. 35D) </a:t>
            </a:r>
          </a:p>
          <a:p>
            <a:pPr marL="0" indent="0">
              <a:buNone/>
            </a:pPr>
            <a:r>
              <a:rPr lang="en-IN" dirty="0" smtClean="0"/>
              <a:t>19. </a:t>
            </a:r>
            <a:r>
              <a:rPr lang="en-IN" dirty="0"/>
              <a:t>Amortisation of expenditure in case of amalgamation or demerger [Section 35DD] </a:t>
            </a:r>
          </a:p>
          <a:p>
            <a:pPr marL="0" indent="0">
              <a:buNone/>
            </a:pPr>
            <a:r>
              <a:rPr lang="en-IN" dirty="0" smtClean="0"/>
              <a:t>20. </a:t>
            </a:r>
            <a:r>
              <a:rPr lang="en-IN" dirty="0"/>
              <a:t>Amortisation of expenditure incurred under voluntary retirement scheme [Section 35DDA] </a:t>
            </a:r>
          </a:p>
          <a:p>
            <a:pPr marL="0" indent="0">
              <a:buNone/>
            </a:pPr>
            <a:r>
              <a:rPr lang="en-IN" dirty="0" smtClean="0"/>
              <a:t>21. </a:t>
            </a:r>
            <a:r>
              <a:rPr lang="en-IN" dirty="0"/>
              <a:t>Other deductions u/s 36 </a:t>
            </a:r>
          </a:p>
          <a:p>
            <a:pPr marL="0" indent="0">
              <a:buNone/>
            </a:pPr>
            <a:r>
              <a:rPr lang="en-IN" dirty="0" smtClean="0"/>
              <a:t>22. </a:t>
            </a:r>
            <a:r>
              <a:rPr lang="en-IN" dirty="0"/>
              <a:t>General deduction (Sec. 37) </a:t>
            </a:r>
          </a:p>
          <a:p>
            <a:pPr marL="0" indent="0">
              <a:buNone/>
            </a:pPr>
            <a:r>
              <a:rPr lang="en-IN" dirty="0" smtClean="0"/>
              <a:t>23. </a:t>
            </a:r>
            <a:r>
              <a:rPr lang="en-IN" dirty="0"/>
              <a:t>Specific disallowance </a:t>
            </a:r>
          </a:p>
          <a:p>
            <a:pPr marL="0" indent="0">
              <a:buNone/>
            </a:pPr>
            <a:r>
              <a:rPr lang="en-IN" dirty="0" smtClean="0"/>
              <a:t>24. </a:t>
            </a:r>
            <a:r>
              <a:rPr lang="en-IN" dirty="0"/>
              <a:t>Deemed profits chargeable to tax [Section 41] </a:t>
            </a:r>
          </a:p>
          <a:p>
            <a:pPr marL="0" indent="0">
              <a:buNone/>
            </a:pPr>
            <a:r>
              <a:rPr lang="en-IN" dirty="0" smtClean="0"/>
              <a:t>25. </a:t>
            </a:r>
            <a:r>
              <a:rPr lang="en-IN" dirty="0"/>
              <a:t>Deemed income in respect of undisclosed income/ investment, etc. </a:t>
            </a:r>
          </a:p>
          <a:p>
            <a:pPr marL="0" indent="0">
              <a:buNone/>
            </a:pPr>
            <a:r>
              <a:rPr lang="en-IN" dirty="0" smtClean="0"/>
              <a:t>26. </a:t>
            </a:r>
            <a:r>
              <a:rPr lang="en-IN" dirty="0"/>
              <a:t>Compulsory maintenance of books by certain persons carrying on profession or business [Section 44AA; Rule 6F] </a:t>
            </a:r>
          </a:p>
          <a:p>
            <a:pPr marL="0" indent="0">
              <a:buNone/>
            </a:pPr>
            <a:r>
              <a:rPr lang="en-IN" dirty="0" smtClean="0"/>
              <a:t>27. </a:t>
            </a:r>
            <a:r>
              <a:rPr lang="en-IN" dirty="0"/>
              <a:t>Compulsory tax audit of accounts of certain persons [Section 44AB] </a:t>
            </a:r>
            <a:endParaRPr lang="en-IN" dirty="0" smtClean="0"/>
          </a:p>
          <a:p>
            <a:pPr marL="0" indent="0">
              <a:buNone/>
            </a:pPr>
            <a:r>
              <a:rPr lang="en-IN" dirty="0" smtClean="0"/>
              <a:t>28. </a:t>
            </a:r>
            <a:r>
              <a:rPr lang="en-IN" dirty="0"/>
              <a:t>Presumptive incomes and special provisions for computation of income of the resident </a:t>
            </a:r>
            <a:r>
              <a:rPr lang="en-IN" dirty="0" err="1"/>
              <a:t>assessees</a:t>
            </a:r>
            <a:r>
              <a:rPr lang="en-IN" dirty="0"/>
              <a:t> in certain cases [Sections 44AD, 44ADA, 44AE, 44B12423434</a:t>
            </a:r>
            <a:r>
              <a:rPr lang="en-IN" dirty="0" smtClean="0"/>
              <a:t>].</a:t>
            </a:r>
            <a:endParaRPr lang="en-IN" dirty="0"/>
          </a:p>
        </p:txBody>
      </p:sp>
    </p:spTree>
    <p:extLst>
      <p:ext uri="{BB962C8B-B14F-4D97-AF65-F5344CB8AC3E}">
        <p14:creationId xmlns:p14="http://schemas.microsoft.com/office/powerpoint/2010/main" val="2186457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976" y="247972"/>
            <a:ext cx="11670224" cy="6354305"/>
          </a:xfrm>
        </p:spPr>
        <p:txBody>
          <a:bodyPr/>
          <a:lstStyle/>
          <a:p>
            <a:pPr marL="0" indent="0">
              <a:buNone/>
            </a:pPr>
            <a:r>
              <a:rPr lang="en-IN" dirty="0" smtClean="0"/>
              <a:t>Pro forma of PGBP:</a:t>
            </a:r>
          </a:p>
          <a:p>
            <a:pPr marL="0" indent="0">
              <a:buNone/>
            </a:pPr>
            <a:endParaRPr lang="en-IN" dirty="0" smtClean="0"/>
          </a:p>
          <a:p>
            <a:pPr marL="0" indent="0">
              <a:buNone/>
            </a:pP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1380247138"/>
              </p:ext>
            </p:extLst>
          </p:nvPr>
        </p:nvGraphicFramePr>
        <p:xfrm>
          <a:off x="327185" y="874649"/>
          <a:ext cx="11560014" cy="2751954"/>
        </p:xfrm>
        <a:graphic>
          <a:graphicData uri="http://schemas.openxmlformats.org/drawingml/2006/table">
            <a:tbl>
              <a:tblPr firstRow="1" bandRow="1">
                <a:tableStyleId>{5C22544A-7EE6-4342-B048-85BDC9FD1C3A}</a:tableStyleId>
              </a:tblPr>
              <a:tblGrid>
                <a:gridCol w="10552625"/>
                <a:gridCol w="1007389"/>
              </a:tblGrid>
              <a:tr h="458659">
                <a:tc>
                  <a:txBody>
                    <a:bodyPr/>
                    <a:lstStyle/>
                    <a:p>
                      <a:r>
                        <a:rPr lang="en-IN" dirty="0" smtClean="0"/>
                        <a:t>PBT</a:t>
                      </a:r>
                      <a:endParaRPr lang="en-IN" dirty="0"/>
                    </a:p>
                  </a:txBody>
                  <a:tcPr/>
                </a:tc>
                <a:tc>
                  <a:txBody>
                    <a:bodyPr/>
                    <a:lstStyle/>
                    <a:p>
                      <a:endParaRPr lang="en-IN"/>
                    </a:p>
                  </a:txBody>
                  <a:tcPr/>
                </a:tc>
              </a:tr>
              <a:tr h="458659">
                <a:tc>
                  <a:txBody>
                    <a:bodyPr/>
                    <a:lstStyle/>
                    <a:p>
                      <a:r>
                        <a:rPr lang="en-IN" dirty="0" smtClean="0"/>
                        <a:t>Add: Disallowable</a:t>
                      </a:r>
                      <a:r>
                        <a:rPr lang="en-IN" baseline="0" dirty="0" smtClean="0"/>
                        <a:t> expenses</a:t>
                      </a:r>
                      <a:endParaRPr lang="en-IN" dirty="0"/>
                    </a:p>
                  </a:txBody>
                  <a:tcPr/>
                </a:tc>
                <a:tc>
                  <a:txBody>
                    <a:bodyPr/>
                    <a:lstStyle/>
                    <a:p>
                      <a:endParaRPr lang="en-IN"/>
                    </a:p>
                  </a:txBody>
                  <a:tcPr/>
                </a:tc>
              </a:tr>
              <a:tr h="458659">
                <a:tc>
                  <a:txBody>
                    <a:bodyPr/>
                    <a:lstStyle/>
                    <a:p>
                      <a:r>
                        <a:rPr lang="en-IN" dirty="0" smtClean="0"/>
                        <a:t>Less: Expenditure allowed as deduction but not debited</a:t>
                      </a:r>
                      <a:r>
                        <a:rPr lang="en-IN" baseline="0" dirty="0" smtClean="0"/>
                        <a:t> to P&amp;L a/c</a:t>
                      </a:r>
                      <a:endParaRPr lang="en-IN" dirty="0"/>
                    </a:p>
                  </a:txBody>
                  <a:tcPr/>
                </a:tc>
                <a:tc>
                  <a:txBody>
                    <a:bodyPr/>
                    <a:lstStyle/>
                    <a:p>
                      <a:endParaRPr lang="en-IN"/>
                    </a:p>
                  </a:txBody>
                  <a:tcPr/>
                </a:tc>
              </a:tr>
              <a:tr h="458659">
                <a:tc>
                  <a:txBody>
                    <a:bodyPr/>
                    <a:lstStyle/>
                    <a:p>
                      <a:r>
                        <a:rPr lang="en-IN" dirty="0" smtClean="0"/>
                        <a:t>Add: Capital expenditure and personal expenses</a:t>
                      </a:r>
                      <a:endParaRPr lang="en-IN" dirty="0"/>
                    </a:p>
                  </a:txBody>
                  <a:tcPr/>
                </a:tc>
                <a:tc>
                  <a:txBody>
                    <a:bodyPr/>
                    <a:lstStyle/>
                    <a:p>
                      <a:endParaRPr lang="en-IN"/>
                    </a:p>
                  </a:txBody>
                  <a:tcPr/>
                </a:tc>
              </a:tr>
              <a:tr h="458659">
                <a:tc>
                  <a:txBody>
                    <a:bodyPr/>
                    <a:lstStyle/>
                    <a:p>
                      <a:r>
                        <a:rPr lang="en-IN" dirty="0" smtClean="0"/>
                        <a:t>Less: Incomes considered</a:t>
                      </a:r>
                      <a:r>
                        <a:rPr lang="en-IN" baseline="0" dirty="0" smtClean="0"/>
                        <a:t> under other heads</a:t>
                      </a:r>
                      <a:endParaRPr lang="en-IN" dirty="0"/>
                    </a:p>
                  </a:txBody>
                  <a:tcPr/>
                </a:tc>
                <a:tc>
                  <a:txBody>
                    <a:bodyPr/>
                    <a:lstStyle/>
                    <a:p>
                      <a:endParaRPr lang="en-IN"/>
                    </a:p>
                  </a:txBody>
                  <a:tcPr/>
                </a:tc>
              </a:tr>
              <a:tr h="458659">
                <a:tc>
                  <a:txBody>
                    <a:bodyPr/>
                    <a:lstStyle/>
                    <a:p>
                      <a:r>
                        <a:rPr lang="en-IN" dirty="0" smtClean="0"/>
                        <a:t>Income From PGBP</a:t>
                      </a:r>
                      <a:endParaRPr lang="en-IN" dirty="0"/>
                    </a:p>
                  </a:txBody>
                  <a:tcPr/>
                </a:tc>
                <a:tc>
                  <a:txBody>
                    <a:bodyPr/>
                    <a:lstStyle/>
                    <a:p>
                      <a:endParaRPr lang="en-IN" dirty="0"/>
                    </a:p>
                  </a:txBody>
                  <a:tcPr/>
                </a:tc>
              </a:tr>
            </a:tbl>
          </a:graphicData>
        </a:graphic>
      </p:graphicFrame>
    </p:spTree>
    <p:extLst>
      <p:ext uri="{BB962C8B-B14F-4D97-AF65-F5344CB8AC3E}">
        <p14:creationId xmlns:p14="http://schemas.microsoft.com/office/powerpoint/2010/main" val="32964880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79146"/>
            <a:ext cx="10515600" cy="487281"/>
          </a:xfrm>
        </p:spPr>
        <p:txBody>
          <a:bodyPr/>
          <a:lstStyle/>
          <a:p>
            <a:pPr algn="ctr"/>
            <a:r>
              <a:rPr lang="en-IN" sz="2800" b="1" dirty="0">
                <a:solidFill>
                  <a:srgbClr val="00B050"/>
                </a:solidFill>
              </a:rPr>
              <a:t>S N 10 : Capital Gains [</a:t>
            </a:r>
            <a:r>
              <a:rPr lang="en-IN" sz="2800" b="1" i="1" dirty="0">
                <a:solidFill>
                  <a:srgbClr val="00B050"/>
                </a:solidFill>
              </a:rPr>
              <a:t>sections 45 - 55A</a:t>
            </a:r>
            <a:r>
              <a:rPr lang="en-IN" sz="2800" b="1" dirty="0">
                <a:solidFill>
                  <a:srgbClr val="00B050"/>
                </a:solidFill>
              </a:rPr>
              <a:t>]</a:t>
            </a:r>
            <a:endParaRPr lang="en-IN" b="1" dirty="0">
              <a:solidFill>
                <a:srgbClr val="00B050"/>
              </a:solidFill>
            </a:endParaRPr>
          </a:p>
        </p:txBody>
      </p:sp>
      <p:sp>
        <p:nvSpPr>
          <p:cNvPr id="3" name="Content Placeholder 2"/>
          <p:cNvSpPr>
            <a:spLocks noGrp="1"/>
          </p:cNvSpPr>
          <p:nvPr>
            <p:ph idx="1"/>
          </p:nvPr>
        </p:nvSpPr>
        <p:spPr>
          <a:xfrm>
            <a:off x="185980" y="914400"/>
            <a:ext cx="11778712" cy="5796366"/>
          </a:xfrm>
        </p:spPr>
        <p:txBody>
          <a:bodyPr>
            <a:normAutofit fontScale="77500" lnSpcReduction="20000"/>
          </a:bodyPr>
          <a:lstStyle/>
          <a:p>
            <a:pPr marL="0" indent="0">
              <a:buNone/>
            </a:pPr>
            <a:r>
              <a:rPr lang="en-IN" b="1" dirty="0" smtClean="0">
                <a:solidFill>
                  <a:schemeClr val="accent2">
                    <a:lumMod val="75000"/>
                  </a:schemeClr>
                </a:solidFill>
              </a:rPr>
              <a:t>1. Basis of Charge [Section 45(1)]:</a:t>
            </a:r>
          </a:p>
          <a:p>
            <a:pPr>
              <a:buFont typeface="Wingdings" panose="05000000000000000000" pitchFamily="2" charset="2"/>
              <a:buChar char="§"/>
            </a:pPr>
            <a:r>
              <a:rPr lang="en-IN" dirty="0"/>
              <a:t>The charge under this head, thus, depends on the </a:t>
            </a:r>
            <a:r>
              <a:rPr lang="en-IN" dirty="0" err="1"/>
              <a:t>fulfillment</a:t>
            </a:r>
            <a:r>
              <a:rPr lang="en-IN" dirty="0"/>
              <a:t> of the following conditions: </a:t>
            </a:r>
            <a:endParaRPr lang="en-IN" dirty="0" smtClean="0"/>
          </a:p>
          <a:p>
            <a:r>
              <a:rPr lang="en-IN" dirty="0" smtClean="0"/>
              <a:t>There </a:t>
            </a:r>
            <a:r>
              <a:rPr lang="en-IN" dirty="0"/>
              <a:t>must be a capital asset. </a:t>
            </a:r>
          </a:p>
          <a:p>
            <a:r>
              <a:rPr lang="en-IN" dirty="0" smtClean="0"/>
              <a:t>The </a:t>
            </a:r>
            <a:r>
              <a:rPr lang="en-IN" dirty="0"/>
              <a:t>capital asset must be transferred during the previous year or must have suffered any of the damages mentioned u/s 54(1A). </a:t>
            </a:r>
          </a:p>
          <a:p>
            <a:r>
              <a:rPr lang="en-IN" dirty="0" smtClean="0"/>
              <a:t>There </a:t>
            </a:r>
            <a:r>
              <a:rPr lang="en-IN" dirty="0"/>
              <a:t>must be profits or gains on transfer of the capital asset. For this purpose, the term ―profits and gains‖ also includes any loss on transfer of any capital asset. </a:t>
            </a:r>
          </a:p>
          <a:p>
            <a:r>
              <a:rPr lang="en-IN" dirty="0" smtClean="0"/>
              <a:t>Such </a:t>
            </a:r>
            <a:r>
              <a:rPr lang="en-IN" dirty="0"/>
              <a:t>capital gain is not exempt under Sections 54, 54B, 54D, 54E, 54F, 54G, and 54H</a:t>
            </a:r>
            <a:r>
              <a:rPr lang="en-IN" dirty="0" smtClean="0"/>
              <a:t>.</a:t>
            </a:r>
          </a:p>
          <a:p>
            <a:pPr marL="0" indent="0">
              <a:buNone/>
            </a:pPr>
            <a:r>
              <a:rPr lang="en-IN" b="1" dirty="0" smtClean="0">
                <a:solidFill>
                  <a:schemeClr val="accent2">
                    <a:lumMod val="75000"/>
                  </a:schemeClr>
                </a:solidFill>
              </a:rPr>
              <a:t>2. Meaning of Capital Asset [Section 2(14)]:</a:t>
            </a:r>
          </a:p>
          <a:p>
            <a:pPr>
              <a:buFont typeface="Wingdings" panose="05000000000000000000" pitchFamily="2" charset="2"/>
              <a:buChar char="§"/>
            </a:pPr>
            <a:r>
              <a:rPr lang="en-IN" dirty="0" smtClean="0"/>
              <a:t>“Capital asset” </a:t>
            </a:r>
            <a:r>
              <a:rPr lang="en-IN" dirty="0"/>
              <a:t>means property of any kind held by an </a:t>
            </a:r>
            <a:r>
              <a:rPr lang="en-IN" dirty="0" err="1"/>
              <a:t>assessee</a:t>
            </a:r>
            <a:r>
              <a:rPr lang="en-IN" dirty="0"/>
              <a:t>, whether or not connected with his business or profession. The expression ―property‖ is wider enough and it includes any rights in or in relation to an Indian company, including rights of management or control or any other rights </a:t>
            </a:r>
            <a:r>
              <a:rPr lang="en-IN" dirty="0" smtClean="0"/>
              <a:t>whatsoever.	</a:t>
            </a:r>
          </a:p>
          <a:p>
            <a:pPr>
              <a:buFont typeface="Wingdings" panose="05000000000000000000" pitchFamily="2" charset="2"/>
              <a:buChar char="§"/>
            </a:pPr>
            <a:r>
              <a:rPr lang="en-IN" dirty="0"/>
              <a:t> Assets which are excluded from the definition of capital assets</a:t>
            </a:r>
            <a:r>
              <a:rPr lang="en-IN" dirty="0" smtClean="0"/>
              <a:t>:</a:t>
            </a:r>
          </a:p>
          <a:p>
            <a:pPr marL="514350" indent="-514350">
              <a:buAutoNum type="alphaLcParenR"/>
            </a:pPr>
            <a:r>
              <a:rPr lang="en-IN" dirty="0" smtClean="0"/>
              <a:t>any </a:t>
            </a:r>
            <a:r>
              <a:rPr lang="en-IN" dirty="0"/>
              <a:t>stock-in-trade, consumable stores or raw materials held for the purposes of his business or profession</a:t>
            </a:r>
            <a:r>
              <a:rPr lang="en-IN" dirty="0" smtClean="0"/>
              <a:t>;</a:t>
            </a:r>
          </a:p>
          <a:p>
            <a:pPr marL="514350" indent="-514350">
              <a:buAutoNum type="alphaLcParenR"/>
            </a:pPr>
            <a:r>
              <a:rPr lang="en-IN" dirty="0"/>
              <a:t>any personal effects, that is to say, movable property (including wearing apparel and furniture) held for personal use by the </a:t>
            </a:r>
            <a:r>
              <a:rPr lang="en-IN" dirty="0" err="1"/>
              <a:t>assessee</a:t>
            </a:r>
            <a:r>
              <a:rPr lang="en-IN" dirty="0"/>
              <a:t> or any member of his family dependent on him.</a:t>
            </a:r>
          </a:p>
        </p:txBody>
      </p:sp>
    </p:spTree>
    <p:extLst>
      <p:ext uri="{BB962C8B-B14F-4D97-AF65-F5344CB8AC3E}">
        <p14:creationId xmlns:p14="http://schemas.microsoft.com/office/powerpoint/2010/main" val="25907586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983" y="170480"/>
            <a:ext cx="11856203" cy="6555783"/>
          </a:xfrm>
        </p:spPr>
        <p:txBody>
          <a:bodyPr>
            <a:normAutofit fontScale="70000" lnSpcReduction="20000"/>
          </a:bodyPr>
          <a:lstStyle/>
          <a:p>
            <a:pPr marL="0" indent="0">
              <a:buNone/>
            </a:pPr>
            <a:r>
              <a:rPr lang="en-IN" dirty="0"/>
              <a:t>c. agricultural land in rural area in </a:t>
            </a:r>
            <a:r>
              <a:rPr lang="en-IN" dirty="0" smtClean="0"/>
              <a:t>India</a:t>
            </a:r>
          </a:p>
          <a:p>
            <a:pPr marL="0" indent="0">
              <a:buNone/>
            </a:pPr>
            <a:r>
              <a:rPr lang="en-IN" dirty="0"/>
              <a:t>d. 61/2% Gold Bonds, 1977 or 7% Gold Bonds, 1980, National Defence Gold Bonds, 1980</a:t>
            </a:r>
            <a:r>
              <a:rPr lang="en-IN" dirty="0" smtClean="0"/>
              <a:t>;</a:t>
            </a:r>
          </a:p>
          <a:p>
            <a:pPr marL="0" indent="0">
              <a:buNone/>
            </a:pPr>
            <a:r>
              <a:rPr lang="en-IN" dirty="0"/>
              <a:t>e. Special Bearer Bonds, 1991</a:t>
            </a:r>
            <a:r>
              <a:rPr lang="en-IN" dirty="0" smtClean="0"/>
              <a:t>;</a:t>
            </a:r>
          </a:p>
          <a:p>
            <a:pPr marL="0" indent="0">
              <a:buNone/>
            </a:pPr>
            <a:r>
              <a:rPr lang="en-IN" dirty="0"/>
              <a:t>f. Gold Deposit Bonds issued under the Gold Deposit Scheme, 1999</a:t>
            </a:r>
            <a:r>
              <a:rPr lang="en-IN" dirty="0" smtClean="0"/>
              <a:t>.</a:t>
            </a:r>
          </a:p>
          <a:p>
            <a:pPr marL="0" indent="0">
              <a:buNone/>
            </a:pPr>
            <a:r>
              <a:rPr lang="en-IN" dirty="0"/>
              <a:t>g) Deposit Certificates issued under the Gold Monetisation Scheme 2015</a:t>
            </a:r>
            <a:r>
              <a:rPr lang="en-IN" dirty="0" smtClean="0"/>
              <a:t>.</a:t>
            </a:r>
          </a:p>
          <a:p>
            <a:pPr marL="0" indent="0">
              <a:buNone/>
            </a:pPr>
            <a:r>
              <a:rPr lang="en-IN" b="1" dirty="0">
                <a:solidFill>
                  <a:schemeClr val="accent2">
                    <a:lumMod val="75000"/>
                  </a:schemeClr>
                </a:solidFill>
              </a:rPr>
              <a:t>3. Classification of Capital Assets</a:t>
            </a:r>
          </a:p>
          <a:p>
            <a:pPr marL="0" indent="0">
              <a:buNone/>
            </a:pPr>
            <a:r>
              <a:rPr lang="en-IN" b="1" dirty="0">
                <a:solidFill>
                  <a:schemeClr val="accent2">
                    <a:lumMod val="75000"/>
                  </a:schemeClr>
                </a:solidFill>
              </a:rPr>
              <a:t>4. Meaning of Transfer of Capital Asset [Section 2(47)]:</a:t>
            </a:r>
            <a:endParaRPr lang="en-IN" b="1" dirty="0" smtClean="0">
              <a:solidFill>
                <a:schemeClr val="accent2">
                  <a:lumMod val="75000"/>
                </a:schemeClr>
              </a:solidFill>
            </a:endParaRPr>
          </a:p>
          <a:p>
            <a:pPr>
              <a:buFont typeface="Wingdings" panose="05000000000000000000" pitchFamily="2" charset="2"/>
              <a:buChar char="§"/>
            </a:pPr>
            <a:r>
              <a:rPr lang="en-IN" dirty="0"/>
              <a:t> </a:t>
            </a:r>
            <a:r>
              <a:rPr lang="en-IN" dirty="0" smtClean="0"/>
              <a:t>‘Transfer’ </a:t>
            </a:r>
            <a:r>
              <a:rPr lang="en-IN" dirty="0"/>
              <a:t>in relation to a capital asset includes</a:t>
            </a:r>
            <a:r>
              <a:rPr lang="en-IN" dirty="0" smtClean="0"/>
              <a:t>:</a:t>
            </a:r>
          </a:p>
          <a:p>
            <a:pPr marL="514350" indent="-514350">
              <a:buAutoNum type="alphaLcParenR"/>
            </a:pPr>
            <a:r>
              <a:rPr lang="en-IN" dirty="0" smtClean="0"/>
              <a:t>the </a:t>
            </a:r>
            <a:r>
              <a:rPr lang="en-IN" dirty="0"/>
              <a:t>sale, exchange or relinquishment of the asset; </a:t>
            </a:r>
            <a:r>
              <a:rPr lang="en-IN" dirty="0" smtClean="0"/>
              <a:t>or</a:t>
            </a:r>
          </a:p>
          <a:p>
            <a:pPr marL="514350" indent="-514350">
              <a:buAutoNum type="alphaLcParenR"/>
            </a:pPr>
            <a:r>
              <a:rPr lang="en-IN" dirty="0"/>
              <a:t>the extinguishment of any rights therein; </a:t>
            </a:r>
            <a:r>
              <a:rPr lang="en-IN" dirty="0" smtClean="0"/>
              <a:t>or</a:t>
            </a:r>
          </a:p>
          <a:p>
            <a:pPr marL="514350" indent="-514350">
              <a:buAutoNum type="alphaLcParenR"/>
            </a:pPr>
            <a:r>
              <a:rPr lang="en-IN" dirty="0"/>
              <a:t>the compulsory acquisition thereof under any law; </a:t>
            </a:r>
            <a:r>
              <a:rPr lang="en-IN" dirty="0" smtClean="0"/>
              <a:t>or</a:t>
            </a:r>
          </a:p>
          <a:p>
            <a:pPr marL="514350" indent="-514350">
              <a:buAutoNum type="alphaLcParenR"/>
            </a:pPr>
            <a:r>
              <a:rPr lang="en-IN" dirty="0"/>
              <a:t>asset is converted into </a:t>
            </a:r>
            <a:r>
              <a:rPr lang="en-IN" dirty="0" smtClean="0"/>
              <a:t>stock-in trade</a:t>
            </a:r>
          </a:p>
          <a:p>
            <a:pPr marL="514350" indent="-514350">
              <a:buAutoNum type="alphaLcParenR"/>
            </a:pPr>
            <a:r>
              <a:rPr lang="en-IN" dirty="0"/>
              <a:t>transaction involving Section 53A of the Transfer of Property Act, </a:t>
            </a:r>
            <a:r>
              <a:rPr lang="en-IN" dirty="0" smtClean="0"/>
              <a:t>1882</a:t>
            </a:r>
          </a:p>
          <a:p>
            <a:pPr marL="514350" indent="-514350">
              <a:buAutoNum type="alphaLcParenR"/>
            </a:pPr>
            <a:r>
              <a:rPr lang="en-IN" dirty="0"/>
              <a:t>the maturity or redemption of a zero coupon bond; </a:t>
            </a:r>
            <a:r>
              <a:rPr lang="en-IN" dirty="0" smtClean="0"/>
              <a:t>or</a:t>
            </a:r>
          </a:p>
          <a:p>
            <a:pPr marL="514350" indent="-514350">
              <a:buAutoNum type="alphaLcParenR"/>
            </a:pPr>
            <a:r>
              <a:rPr lang="en-IN" dirty="0"/>
              <a:t>any </a:t>
            </a:r>
            <a:r>
              <a:rPr lang="en-IN" dirty="0" smtClean="0"/>
              <a:t>transaction … becoming </a:t>
            </a:r>
            <a:r>
              <a:rPr lang="en-IN" dirty="0"/>
              <a:t>a member of, or acquiring shares in a co-operative </a:t>
            </a:r>
            <a:r>
              <a:rPr lang="en-IN" dirty="0" smtClean="0"/>
              <a:t>society</a:t>
            </a:r>
          </a:p>
          <a:p>
            <a:pPr>
              <a:buFont typeface="Wingdings" panose="05000000000000000000" pitchFamily="2" charset="2"/>
              <a:buChar char="§"/>
            </a:pPr>
            <a:r>
              <a:rPr lang="en-IN" b="1" dirty="0">
                <a:solidFill>
                  <a:schemeClr val="accent2">
                    <a:lumMod val="75000"/>
                  </a:schemeClr>
                </a:solidFill>
              </a:rPr>
              <a:t> Transactions not regarded as transfer [Sections 46 and 47</a:t>
            </a:r>
            <a:r>
              <a:rPr lang="en-IN" b="1" dirty="0" smtClean="0">
                <a:solidFill>
                  <a:schemeClr val="accent2">
                    <a:lumMod val="75000"/>
                  </a:schemeClr>
                </a:solidFill>
              </a:rPr>
              <a:t>]: Read</a:t>
            </a:r>
          </a:p>
          <a:p>
            <a:pPr marL="0" indent="0">
              <a:buNone/>
            </a:pPr>
            <a:r>
              <a:rPr lang="en-IN" b="1" dirty="0" smtClean="0">
                <a:solidFill>
                  <a:schemeClr val="accent2">
                    <a:lumMod val="75000"/>
                  </a:schemeClr>
                </a:solidFill>
              </a:rPr>
              <a:t>5. Mode of Computation of Capital Gains [Section 48]</a:t>
            </a:r>
          </a:p>
          <a:p>
            <a:pPr marL="571500" indent="-571500">
              <a:buAutoNum type="romanLcParenBoth"/>
            </a:pPr>
            <a:r>
              <a:rPr lang="en-IN" dirty="0" smtClean="0"/>
              <a:t>Shares </a:t>
            </a:r>
            <a:r>
              <a:rPr lang="en-IN" dirty="0"/>
              <a:t>and debentures acquired by a non-resident through foreign </a:t>
            </a:r>
            <a:r>
              <a:rPr lang="en-IN" dirty="0" smtClean="0"/>
              <a:t>currency</a:t>
            </a:r>
          </a:p>
          <a:p>
            <a:pPr marL="571500" indent="-571500">
              <a:buAutoNum type="romanLcParenBoth"/>
            </a:pPr>
            <a:r>
              <a:rPr lang="en-IN" dirty="0" smtClean="0"/>
              <a:t>Indexation </a:t>
            </a:r>
            <a:r>
              <a:rPr lang="en-IN" dirty="0"/>
              <a:t>for certain long-term capital assets</a:t>
            </a:r>
            <a:endParaRPr lang="en-IN" dirty="0" smtClean="0"/>
          </a:p>
          <a:p>
            <a:pPr marL="0" indent="0">
              <a:buNone/>
            </a:pPr>
            <a:endParaRPr lang="en-IN" dirty="0"/>
          </a:p>
        </p:txBody>
      </p:sp>
    </p:spTree>
    <p:extLst>
      <p:ext uri="{BB962C8B-B14F-4D97-AF65-F5344CB8AC3E}">
        <p14:creationId xmlns:p14="http://schemas.microsoft.com/office/powerpoint/2010/main" val="3418787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9965" y="247972"/>
            <a:ext cx="11546237" cy="6369803"/>
          </a:xfrm>
        </p:spPr>
        <p:txBody>
          <a:bodyPr>
            <a:normAutofit fontScale="77500" lnSpcReduction="20000"/>
          </a:bodyPr>
          <a:lstStyle/>
          <a:p>
            <a:pPr marL="0" indent="0">
              <a:buNone/>
            </a:pPr>
            <a:r>
              <a:rPr lang="en-IN" dirty="0" smtClean="0"/>
              <a:t>S N 15 : Rates of tax and tax Liability, Rebates and Reliefs</a:t>
            </a:r>
          </a:p>
          <a:p>
            <a:pPr marL="0" indent="0">
              <a:buNone/>
            </a:pPr>
            <a:r>
              <a:rPr lang="en-IN" dirty="0" smtClean="0"/>
              <a:t>S N 16 : Assessment of Individuals (Including non-residents) and Computation of tax Liability</a:t>
            </a:r>
          </a:p>
          <a:p>
            <a:pPr marL="0" indent="0">
              <a:buNone/>
            </a:pPr>
            <a:r>
              <a:rPr lang="en-IN" dirty="0" smtClean="0"/>
              <a:t>S N 17 : Assessment of Hindu undivided Family</a:t>
            </a:r>
          </a:p>
          <a:p>
            <a:pPr marL="0" indent="0">
              <a:buNone/>
            </a:pPr>
            <a:r>
              <a:rPr lang="en-IN" dirty="0" smtClean="0"/>
              <a:t>S N 18 : Assessment of Firms and Association of persons</a:t>
            </a:r>
          </a:p>
          <a:p>
            <a:pPr marL="0" indent="0">
              <a:buNone/>
            </a:pPr>
            <a:r>
              <a:rPr lang="en-IN" dirty="0" smtClean="0"/>
              <a:t>S N 19 : Assessment of Co-operative society</a:t>
            </a:r>
          </a:p>
          <a:p>
            <a:pPr marL="0" indent="0">
              <a:buNone/>
            </a:pPr>
            <a:r>
              <a:rPr lang="en-IN" dirty="0" smtClean="0"/>
              <a:t>S N 20 : Assessment of trusts, Charitable and Religious Institutions</a:t>
            </a:r>
          </a:p>
          <a:p>
            <a:pPr marL="0" indent="0">
              <a:buNone/>
            </a:pPr>
            <a:r>
              <a:rPr lang="en-IN" dirty="0" smtClean="0"/>
              <a:t>S N 21 : Corporate taxation</a:t>
            </a:r>
          </a:p>
          <a:p>
            <a:pPr marL="0" indent="0">
              <a:buNone/>
            </a:pPr>
            <a:r>
              <a:rPr lang="en-IN" dirty="0" smtClean="0"/>
              <a:t>S N 22 : Tax Deducted at source and tax Collected at source</a:t>
            </a:r>
          </a:p>
          <a:p>
            <a:pPr marL="0" indent="0">
              <a:buNone/>
            </a:pPr>
            <a:r>
              <a:rPr lang="en-IN" dirty="0" smtClean="0"/>
              <a:t>S N 23 : Advance payment of tax [</a:t>
            </a:r>
            <a:r>
              <a:rPr lang="en-IN" b="1" i="1" dirty="0" smtClean="0">
                <a:solidFill>
                  <a:srgbClr val="00B0F0"/>
                </a:solidFill>
              </a:rPr>
              <a:t>sections 207-211, 218, 219</a:t>
            </a:r>
            <a:r>
              <a:rPr lang="en-IN" dirty="0" smtClean="0"/>
              <a:t>]</a:t>
            </a:r>
          </a:p>
          <a:p>
            <a:pPr marL="0" indent="0">
              <a:buNone/>
            </a:pPr>
            <a:r>
              <a:rPr lang="en-IN" b="1" dirty="0">
                <a:solidFill>
                  <a:schemeClr val="accent2">
                    <a:lumMod val="75000"/>
                  </a:schemeClr>
                </a:solidFill>
              </a:rPr>
              <a:t>S</a:t>
            </a:r>
            <a:r>
              <a:rPr lang="en-IN" b="1" dirty="0" smtClean="0">
                <a:solidFill>
                  <a:schemeClr val="accent2">
                    <a:lumMod val="75000"/>
                  </a:schemeClr>
                </a:solidFill>
              </a:rPr>
              <a:t>ection C: Administrative procedures and ICDs</a:t>
            </a:r>
          </a:p>
          <a:p>
            <a:pPr marL="0" indent="0">
              <a:buNone/>
            </a:pPr>
            <a:r>
              <a:rPr lang="en-IN" dirty="0" smtClean="0"/>
              <a:t>S N 24 : Return Filing</a:t>
            </a:r>
          </a:p>
          <a:p>
            <a:pPr marL="0" indent="0">
              <a:buNone/>
            </a:pPr>
            <a:r>
              <a:rPr lang="en-IN" dirty="0" smtClean="0"/>
              <a:t>S N 25 : Refund of tax [</a:t>
            </a:r>
            <a:r>
              <a:rPr lang="en-IN" b="1" i="1" dirty="0" smtClean="0">
                <a:solidFill>
                  <a:srgbClr val="00B0F0"/>
                </a:solidFill>
              </a:rPr>
              <a:t>sections 237 - 245</a:t>
            </a:r>
            <a:r>
              <a:rPr lang="en-IN" dirty="0" smtClean="0"/>
              <a:t>]</a:t>
            </a:r>
          </a:p>
          <a:p>
            <a:pPr marL="0" indent="0">
              <a:buNone/>
            </a:pPr>
            <a:r>
              <a:rPr lang="en-IN" dirty="0" smtClean="0"/>
              <a:t>S N 26 : Assessment procedure and Notice of Demand</a:t>
            </a:r>
          </a:p>
          <a:p>
            <a:pPr marL="0" indent="0">
              <a:buNone/>
            </a:pPr>
            <a:r>
              <a:rPr lang="en-IN" dirty="0" smtClean="0"/>
              <a:t>S N 27 : Appeal, Revision, settlement and Demand and Recovery of taxes</a:t>
            </a:r>
          </a:p>
          <a:p>
            <a:pPr marL="0" indent="0">
              <a:buNone/>
            </a:pPr>
            <a:r>
              <a:rPr lang="en-IN" dirty="0" smtClean="0"/>
              <a:t>S N 28 : Penalties, Fines and prosecution</a:t>
            </a:r>
          </a:p>
          <a:p>
            <a:pPr marL="0" indent="0">
              <a:buNone/>
            </a:pPr>
            <a:r>
              <a:rPr lang="en-IN" dirty="0" smtClean="0"/>
              <a:t>S N 29 : E-Commerce transaction and Liability in special Cases</a:t>
            </a:r>
          </a:p>
          <a:p>
            <a:pPr marL="0" indent="0">
              <a:buNone/>
            </a:pPr>
            <a:r>
              <a:rPr lang="en-IN" dirty="0" smtClean="0"/>
              <a:t>S N 30 : Income Computation and Disclosure standards</a:t>
            </a:r>
          </a:p>
          <a:p>
            <a:pPr marL="0" indent="0">
              <a:buNone/>
            </a:pPr>
            <a:endParaRPr lang="en-IN" dirty="0"/>
          </a:p>
        </p:txBody>
      </p:sp>
    </p:spTree>
    <p:extLst>
      <p:ext uri="{BB962C8B-B14F-4D97-AF65-F5344CB8AC3E}">
        <p14:creationId xmlns:p14="http://schemas.microsoft.com/office/powerpoint/2010/main" val="3547511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81" y="185980"/>
            <a:ext cx="11747714" cy="6447295"/>
          </a:xfrm>
        </p:spPr>
        <p:txBody>
          <a:bodyPr>
            <a:normAutofit fontScale="77500" lnSpcReduction="20000"/>
          </a:bodyPr>
          <a:lstStyle/>
          <a:p>
            <a:pPr marL="0" indent="0">
              <a:buNone/>
            </a:pPr>
            <a:r>
              <a:rPr lang="en-IN" dirty="0"/>
              <a:t>iii) No indexation for bonds and </a:t>
            </a:r>
            <a:r>
              <a:rPr lang="en-IN" dirty="0" smtClean="0"/>
              <a:t>debentures</a:t>
            </a:r>
          </a:p>
          <a:p>
            <a:pPr marL="0" indent="0">
              <a:buNone/>
            </a:pPr>
            <a:r>
              <a:rPr lang="en-IN" dirty="0"/>
              <a:t>iv) No deduction for securities transaction </a:t>
            </a:r>
            <a:r>
              <a:rPr lang="en-IN" dirty="0" smtClean="0"/>
              <a:t>tax</a:t>
            </a:r>
          </a:p>
          <a:p>
            <a:pPr>
              <a:buFont typeface="Wingdings" panose="05000000000000000000" pitchFamily="2" charset="2"/>
              <a:buChar char="§"/>
            </a:pPr>
            <a:r>
              <a:rPr lang="en-IN" b="1" dirty="0"/>
              <a:t> Computation of short-term capital </a:t>
            </a:r>
            <a:r>
              <a:rPr lang="en-IN" b="1" dirty="0" smtClean="0"/>
              <a:t>gains:</a:t>
            </a:r>
          </a:p>
          <a:p>
            <a:pPr marL="0" indent="0">
              <a:buNone/>
            </a:pPr>
            <a:r>
              <a:rPr lang="en-IN" b="1" dirty="0"/>
              <a:t>Step I:</a:t>
            </a:r>
            <a:r>
              <a:rPr lang="en-IN" dirty="0"/>
              <a:t> Find out the full value of consideration received or accruing on transfer of short-term capital asset  </a:t>
            </a:r>
            <a:endParaRPr lang="en-IN" dirty="0" smtClean="0"/>
          </a:p>
          <a:p>
            <a:pPr marL="0" indent="0">
              <a:buNone/>
            </a:pPr>
            <a:r>
              <a:rPr lang="en-IN" b="1" dirty="0" smtClean="0"/>
              <a:t>Step </a:t>
            </a:r>
            <a:r>
              <a:rPr lang="en-IN" b="1" dirty="0"/>
              <a:t>II:</a:t>
            </a:r>
            <a:r>
              <a:rPr lang="en-IN" dirty="0"/>
              <a:t> Deduct the following: (a) Expenditure incurred wholly and exclusively in connection with such transfer (b) Cost of acquisition of capital asset (c) Cost of improvement to capital asset  Balance </a:t>
            </a:r>
            <a:endParaRPr lang="en-IN" dirty="0" smtClean="0"/>
          </a:p>
          <a:p>
            <a:pPr marL="0" indent="0">
              <a:buNone/>
            </a:pPr>
            <a:r>
              <a:rPr lang="en-IN" b="1" dirty="0" smtClean="0"/>
              <a:t>Step </a:t>
            </a:r>
            <a:r>
              <a:rPr lang="en-IN" b="1" dirty="0"/>
              <a:t>III:</a:t>
            </a:r>
            <a:r>
              <a:rPr lang="en-IN" dirty="0"/>
              <a:t> Deduct exemptions under Sections 54B, 54D, 54G and 54GA. </a:t>
            </a:r>
            <a:endParaRPr lang="en-IN" dirty="0" smtClean="0"/>
          </a:p>
          <a:p>
            <a:pPr marL="0" indent="0">
              <a:buNone/>
            </a:pPr>
            <a:r>
              <a:rPr lang="en-IN" dirty="0" smtClean="0"/>
              <a:t>The </a:t>
            </a:r>
            <a:r>
              <a:rPr lang="en-IN" dirty="0"/>
              <a:t>balance is taxable short-term capital gain/loss</a:t>
            </a:r>
            <a:r>
              <a:rPr lang="en-IN" dirty="0" smtClean="0"/>
              <a:t>.</a:t>
            </a:r>
          </a:p>
          <a:p>
            <a:pPr>
              <a:buFont typeface="Wingdings" panose="05000000000000000000" pitchFamily="2" charset="2"/>
              <a:buChar char="§"/>
            </a:pPr>
            <a:r>
              <a:rPr lang="en-IN" b="1" dirty="0"/>
              <a:t> Computation of long-term capital </a:t>
            </a:r>
            <a:r>
              <a:rPr lang="en-IN" b="1" dirty="0" smtClean="0"/>
              <a:t>gain:</a:t>
            </a:r>
          </a:p>
          <a:p>
            <a:pPr marL="0" indent="0">
              <a:buNone/>
            </a:pPr>
            <a:r>
              <a:rPr lang="en-IN" dirty="0"/>
              <a:t>Step I: Find out the full value of consideration received or accruing on transfer of long-term capital asset  </a:t>
            </a:r>
            <a:endParaRPr lang="en-IN" dirty="0" smtClean="0"/>
          </a:p>
          <a:p>
            <a:pPr marL="0" indent="0">
              <a:buNone/>
            </a:pPr>
            <a:r>
              <a:rPr lang="en-IN" dirty="0" smtClean="0"/>
              <a:t>Step </a:t>
            </a:r>
            <a:r>
              <a:rPr lang="en-IN" dirty="0"/>
              <a:t>II: Deduct the following: </a:t>
            </a:r>
            <a:endParaRPr lang="en-IN" dirty="0" smtClean="0"/>
          </a:p>
          <a:p>
            <a:pPr marL="514350" indent="-514350">
              <a:buAutoNum type="alphaLcParenBoth"/>
            </a:pPr>
            <a:r>
              <a:rPr lang="en-IN" dirty="0" smtClean="0"/>
              <a:t>Expenditure </a:t>
            </a:r>
            <a:r>
              <a:rPr lang="en-IN" dirty="0"/>
              <a:t>incurred wholly and exclusively in connection with such transfer </a:t>
            </a:r>
            <a:endParaRPr lang="en-IN" dirty="0" smtClean="0"/>
          </a:p>
          <a:p>
            <a:pPr marL="514350" indent="-514350">
              <a:buAutoNum type="alphaLcParenBoth"/>
            </a:pPr>
            <a:r>
              <a:rPr lang="en-IN" dirty="0" smtClean="0"/>
              <a:t>Indexed </a:t>
            </a:r>
            <a:r>
              <a:rPr lang="en-IN" dirty="0"/>
              <a:t>cost of acquisition of long-term capital asset (where applicable</a:t>
            </a:r>
            <a:r>
              <a:rPr lang="en-IN" dirty="0" smtClean="0"/>
              <a:t>)</a:t>
            </a:r>
          </a:p>
          <a:p>
            <a:pPr marL="514350" indent="-514350">
              <a:buAutoNum type="alphaLcParenBoth"/>
            </a:pPr>
            <a:r>
              <a:rPr lang="en-IN" dirty="0"/>
              <a:t>Indexed cost of improvement to capital asset (where applicable)  </a:t>
            </a:r>
            <a:r>
              <a:rPr lang="en-IN" dirty="0" smtClean="0"/>
              <a:t>Balance</a:t>
            </a:r>
          </a:p>
          <a:p>
            <a:pPr marL="0" indent="0">
              <a:buNone/>
            </a:pPr>
            <a:r>
              <a:rPr lang="en-IN" dirty="0"/>
              <a:t>Step </a:t>
            </a:r>
            <a:r>
              <a:rPr lang="en-IN" dirty="0" smtClean="0"/>
              <a:t>III</a:t>
            </a:r>
            <a:r>
              <a:rPr lang="en-IN" dirty="0"/>
              <a:t>: Deduct exemptions under Sections 54, 54B, 54D 54EC, 54F, 54G, 54GA and 54GB. </a:t>
            </a:r>
            <a:endParaRPr lang="en-IN" dirty="0" smtClean="0"/>
          </a:p>
          <a:p>
            <a:pPr marL="0" indent="0">
              <a:buNone/>
            </a:pPr>
            <a:r>
              <a:rPr lang="en-IN" dirty="0" smtClean="0"/>
              <a:t>The </a:t>
            </a:r>
            <a:r>
              <a:rPr lang="en-IN" dirty="0"/>
              <a:t>balance is the taxable long-term capital gain</a:t>
            </a:r>
            <a:endParaRPr lang="en-IN" dirty="0" smtClean="0"/>
          </a:p>
          <a:p>
            <a:pPr marL="0" indent="0">
              <a:buNone/>
            </a:pPr>
            <a:endParaRPr lang="en-IN" dirty="0" smtClean="0"/>
          </a:p>
          <a:p>
            <a:pPr marL="0" indent="0">
              <a:buNone/>
            </a:pPr>
            <a:endParaRPr lang="en-IN" dirty="0"/>
          </a:p>
        </p:txBody>
      </p:sp>
    </p:spTree>
    <p:extLst>
      <p:ext uri="{BB962C8B-B14F-4D97-AF65-F5344CB8AC3E}">
        <p14:creationId xmlns:p14="http://schemas.microsoft.com/office/powerpoint/2010/main" val="33598962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80" y="170480"/>
            <a:ext cx="11778712" cy="6447295"/>
          </a:xfrm>
        </p:spPr>
        <p:txBody>
          <a:bodyPr>
            <a:normAutofit fontScale="92500" lnSpcReduction="20000"/>
          </a:bodyPr>
          <a:lstStyle/>
          <a:p>
            <a:pPr marL="0" indent="0">
              <a:buNone/>
            </a:pPr>
            <a:r>
              <a:rPr lang="en-IN" dirty="0" smtClean="0"/>
              <a:t>6. Computation of Capital Gains under certain Special Circumstances:</a:t>
            </a:r>
          </a:p>
          <a:p>
            <a:pPr marL="514350" indent="-514350">
              <a:buAutoNum type="alphaUcPeriod"/>
            </a:pPr>
            <a:r>
              <a:rPr lang="en-IN" dirty="0" smtClean="0"/>
              <a:t>Capital </a:t>
            </a:r>
            <a:r>
              <a:rPr lang="en-IN" dirty="0"/>
              <a:t>gains in case of receipt of insurance claim for damage or destruction of capital Asset [Section 45(1A</a:t>
            </a:r>
            <a:r>
              <a:rPr lang="en-IN" dirty="0" smtClean="0"/>
              <a:t>)]</a:t>
            </a:r>
          </a:p>
          <a:p>
            <a:pPr marL="514350" indent="-514350">
              <a:buAutoNum type="alphaUcPeriod"/>
            </a:pPr>
            <a:r>
              <a:rPr lang="en-IN" dirty="0"/>
              <a:t>Capital gains on conversion of capital asset into stock-in-trade [Section 45(2</a:t>
            </a:r>
            <a:r>
              <a:rPr lang="en-IN" dirty="0" smtClean="0"/>
              <a:t>)]</a:t>
            </a:r>
          </a:p>
          <a:p>
            <a:pPr marL="514350" indent="-514350">
              <a:buAutoNum type="alphaUcPeriod"/>
            </a:pPr>
            <a:r>
              <a:rPr lang="en-IN" dirty="0"/>
              <a:t>Transfer of capital asset as capital-in-kind by a person to a firm /AOP/BOI [Section 45(3</a:t>
            </a:r>
            <a:r>
              <a:rPr lang="en-IN" dirty="0" smtClean="0"/>
              <a:t>)]</a:t>
            </a:r>
          </a:p>
          <a:p>
            <a:pPr marL="514350" indent="-514350">
              <a:buAutoNum type="alphaUcPeriod"/>
            </a:pPr>
            <a:r>
              <a:rPr lang="en-IN" dirty="0"/>
              <a:t>Capital gains on transfer by way of compulsory acquisition [Section 45(5</a:t>
            </a:r>
            <a:r>
              <a:rPr lang="en-IN" dirty="0" smtClean="0"/>
              <a:t>)]:</a:t>
            </a:r>
          </a:p>
          <a:p>
            <a:pPr marL="514350" indent="-514350">
              <a:buAutoNum type="alphaUcPeriod"/>
            </a:pPr>
            <a:r>
              <a:rPr lang="en-IN" dirty="0"/>
              <a:t>Capital gains on repurchase of units of Mutual Funds or Unit Trust of India [Section 45(6</a:t>
            </a:r>
            <a:r>
              <a:rPr lang="en-IN" dirty="0" smtClean="0"/>
              <a:t>)]</a:t>
            </a:r>
          </a:p>
          <a:p>
            <a:pPr marL="514350" indent="-514350">
              <a:buAutoNum type="alphaUcPeriod"/>
            </a:pPr>
            <a:r>
              <a:rPr lang="en-IN" dirty="0"/>
              <a:t>Capital gains on conversion of debentures into shares [Section 49(2A</a:t>
            </a:r>
            <a:r>
              <a:rPr lang="en-IN" dirty="0" smtClean="0"/>
              <a:t>)]</a:t>
            </a:r>
          </a:p>
          <a:p>
            <a:pPr marL="514350" indent="-514350">
              <a:buAutoNum type="alphaUcPeriod"/>
            </a:pPr>
            <a:r>
              <a:rPr lang="en-IN" dirty="0"/>
              <a:t>Capital gains on purchase by a company of its own shares or other specified securities [Section 46A</a:t>
            </a:r>
            <a:r>
              <a:rPr lang="en-IN" dirty="0" smtClean="0"/>
              <a:t>]:</a:t>
            </a:r>
          </a:p>
          <a:p>
            <a:pPr marL="514350" indent="-514350">
              <a:buAutoNum type="alphaUcPeriod"/>
            </a:pPr>
            <a:r>
              <a:rPr lang="en-IN" dirty="0"/>
              <a:t>H. Capital gains on transfer of shares, debentures or warrants issued under Employees‘ Stock Option Plan [Section 49(2AA</a:t>
            </a:r>
            <a:r>
              <a:rPr lang="en-IN" dirty="0" smtClean="0"/>
              <a:t>)]</a:t>
            </a:r>
          </a:p>
          <a:p>
            <a:pPr marL="514350" indent="-514350">
              <a:buAutoNum type="alphaUcPeriod"/>
            </a:pPr>
            <a:r>
              <a:rPr lang="en-IN" dirty="0"/>
              <a:t>Capital gains on transfer of goodwill, trademark or brand name, tenancy rights, route permits, loom hours or right to manufacture</a:t>
            </a:r>
            <a:r>
              <a:rPr lang="en-IN" dirty="0" smtClean="0"/>
              <a:t>:</a:t>
            </a:r>
          </a:p>
          <a:p>
            <a:pPr marL="514350" indent="-514350">
              <a:buAutoNum type="alphaUcPeriod"/>
            </a:pPr>
            <a:r>
              <a:rPr lang="en-IN" dirty="0"/>
              <a:t>Computation of capital gains in case of slump sale [Section 50B</a:t>
            </a:r>
            <a:r>
              <a:rPr lang="en-IN" dirty="0" smtClean="0"/>
              <a:t>] </a:t>
            </a:r>
            <a:endParaRPr lang="en-IN" dirty="0"/>
          </a:p>
        </p:txBody>
      </p:sp>
    </p:spTree>
    <p:extLst>
      <p:ext uri="{BB962C8B-B14F-4D97-AF65-F5344CB8AC3E}">
        <p14:creationId xmlns:p14="http://schemas.microsoft.com/office/powerpoint/2010/main" val="2146035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489" y="247972"/>
            <a:ext cx="11809708" cy="6462793"/>
          </a:xfrm>
        </p:spPr>
        <p:txBody>
          <a:bodyPr>
            <a:normAutofit fontScale="92500" lnSpcReduction="10000"/>
          </a:bodyPr>
          <a:lstStyle/>
          <a:p>
            <a:pPr marL="0" indent="0">
              <a:buNone/>
            </a:pPr>
            <a:r>
              <a:rPr lang="en-IN" dirty="0" smtClean="0"/>
              <a:t>7. Capital Gains Exempt from Tax:</a:t>
            </a:r>
          </a:p>
          <a:p>
            <a:pPr marL="571500" indent="-571500">
              <a:buAutoNum type="romanLcParenR"/>
            </a:pPr>
            <a:r>
              <a:rPr lang="en-IN" dirty="0" smtClean="0"/>
              <a:t>Capital </a:t>
            </a:r>
            <a:r>
              <a:rPr lang="en-IN" dirty="0"/>
              <a:t>gains on transfer of residential house [Section 54</a:t>
            </a:r>
            <a:r>
              <a:rPr lang="en-IN" dirty="0" smtClean="0"/>
              <a:t>]</a:t>
            </a:r>
          </a:p>
          <a:p>
            <a:pPr marL="571500" indent="-571500">
              <a:buAutoNum type="romanLcParenR"/>
            </a:pPr>
            <a:r>
              <a:rPr lang="en-IN" dirty="0"/>
              <a:t>Capital gains on transfer of agricultural land used for agricultural purposes [Section 54B</a:t>
            </a:r>
            <a:r>
              <a:rPr lang="en-IN" dirty="0" smtClean="0"/>
              <a:t>]</a:t>
            </a:r>
          </a:p>
          <a:p>
            <a:pPr marL="571500" indent="-571500">
              <a:buAutoNum type="romanLcParenR"/>
            </a:pPr>
            <a:r>
              <a:rPr lang="en-IN" dirty="0"/>
              <a:t>Capital gains on compulsory acquisition of lands and buildings [Section 54D</a:t>
            </a:r>
            <a:r>
              <a:rPr lang="en-IN" dirty="0" smtClean="0"/>
              <a:t>]</a:t>
            </a:r>
          </a:p>
          <a:p>
            <a:pPr marL="571500" indent="-571500">
              <a:buAutoNum type="romanLcParenR"/>
            </a:pPr>
            <a:r>
              <a:rPr lang="en-IN" dirty="0"/>
              <a:t>Exemption of capital gains on investment in certain special bonds [Section 54EC</a:t>
            </a:r>
            <a:r>
              <a:rPr lang="en-IN" dirty="0" smtClean="0"/>
              <a:t>]</a:t>
            </a:r>
          </a:p>
          <a:p>
            <a:pPr marL="571500" indent="-571500">
              <a:buAutoNum type="romanLcParenR"/>
            </a:pPr>
            <a:r>
              <a:rPr lang="en-IN" dirty="0"/>
              <a:t>Exemption of capital gains on investment in units of specified fund [ Section 54EE</a:t>
            </a:r>
            <a:r>
              <a:rPr lang="en-IN" dirty="0" smtClean="0"/>
              <a:t>]</a:t>
            </a:r>
          </a:p>
          <a:p>
            <a:pPr marL="571500" indent="-571500">
              <a:buAutoNum type="romanLcParenR"/>
            </a:pPr>
            <a:r>
              <a:rPr lang="en-IN" dirty="0"/>
              <a:t>Exemption of capital gains on transfer of certain capital asset, when reinvestment is made in residential house property [Section 54F</a:t>
            </a:r>
            <a:r>
              <a:rPr lang="en-IN" dirty="0" smtClean="0"/>
              <a:t>]</a:t>
            </a:r>
          </a:p>
          <a:p>
            <a:pPr marL="571500" indent="-571500">
              <a:buAutoNum type="romanLcParenR"/>
            </a:pPr>
            <a:r>
              <a:rPr lang="en-IN" dirty="0"/>
              <a:t>Exemption of Capital gains on transfer of assets in cases of shifting of industrial undertaking from urban area [Section 54G</a:t>
            </a:r>
            <a:r>
              <a:rPr lang="en-IN" dirty="0" smtClean="0"/>
              <a:t>]</a:t>
            </a:r>
          </a:p>
          <a:p>
            <a:pPr marL="571500" indent="-571500">
              <a:buAutoNum type="romanLcParenR"/>
            </a:pPr>
            <a:r>
              <a:rPr lang="en-IN" dirty="0"/>
              <a:t>Exemption of capital gains on transfer of assets in cases of shifting of industrial undertaking from urban area to any Special Economic Zone [Section 54GA</a:t>
            </a:r>
            <a:r>
              <a:rPr lang="en-IN" dirty="0" smtClean="0"/>
              <a:t>]</a:t>
            </a:r>
          </a:p>
          <a:p>
            <a:pPr marL="571500" indent="-571500">
              <a:buAutoNum type="romanLcParenR"/>
            </a:pPr>
            <a:r>
              <a:rPr lang="en-IN" dirty="0"/>
              <a:t>Exemption from capital gains on investment in small or medium enterprise [Section 54GB</a:t>
            </a:r>
            <a:r>
              <a:rPr lang="en-IN" dirty="0" smtClean="0"/>
              <a:t>]</a:t>
            </a:r>
          </a:p>
          <a:p>
            <a:pPr marL="571500" indent="-571500">
              <a:buAutoNum type="romanLcParenR"/>
            </a:pPr>
            <a:r>
              <a:rPr lang="en-IN" dirty="0"/>
              <a:t>Treatment of short-term capital loss and long-term capital loss</a:t>
            </a:r>
          </a:p>
        </p:txBody>
      </p:sp>
    </p:spTree>
    <p:extLst>
      <p:ext uri="{BB962C8B-B14F-4D97-AF65-F5344CB8AC3E}">
        <p14:creationId xmlns:p14="http://schemas.microsoft.com/office/powerpoint/2010/main" val="12640933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8489"/>
            <a:ext cx="10515600" cy="418453"/>
          </a:xfrm>
        </p:spPr>
        <p:txBody>
          <a:bodyPr>
            <a:normAutofit fontScale="90000"/>
          </a:bodyPr>
          <a:lstStyle/>
          <a:p>
            <a:pPr algn="ctr"/>
            <a:r>
              <a:rPr lang="en-IN" sz="3100" b="1" dirty="0">
                <a:solidFill>
                  <a:srgbClr val="00B050"/>
                </a:solidFill>
              </a:rPr>
              <a:t>S N 11 : Income From other sources [</a:t>
            </a:r>
            <a:r>
              <a:rPr lang="en-IN" sz="3100" b="1" i="1" dirty="0">
                <a:solidFill>
                  <a:srgbClr val="00B050"/>
                </a:solidFill>
              </a:rPr>
              <a:t>section 56-59</a:t>
            </a:r>
            <a:r>
              <a:rPr lang="en-IN" sz="3100" b="1" dirty="0">
                <a:solidFill>
                  <a:srgbClr val="00B050"/>
                </a:solidFill>
              </a:rPr>
              <a:t>]</a:t>
            </a:r>
            <a:endParaRPr lang="en-IN" b="1" dirty="0">
              <a:solidFill>
                <a:srgbClr val="00B050"/>
              </a:solidFill>
            </a:endParaRPr>
          </a:p>
        </p:txBody>
      </p:sp>
      <p:sp>
        <p:nvSpPr>
          <p:cNvPr id="3" name="Content Placeholder 2"/>
          <p:cNvSpPr>
            <a:spLocks noGrp="1"/>
          </p:cNvSpPr>
          <p:nvPr>
            <p:ph idx="1"/>
          </p:nvPr>
        </p:nvSpPr>
        <p:spPr>
          <a:xfrm>
            <a:off x="123987" y="697424"/>
            <a:ext cx="11825206" cy="5951349"/>
          </a:xfrm>
        </p:spPr>
        <p:txBody>
          <a:bodyPr>
            <a:normAutofit fontScale="77500" lnSpcReduction="20000"/>
          </a:bodyPr>
          <a:lstStyle/>
          <a:p>
            <a:pPr marL="0" indent="0">
              <a:buNone/>
            </a:pPr>
            <a:r>
              <a:rPr lang="en-IN" b="1" dirty="0" smtClean="0">
                <a:solidFill>
                  <a:schemeClr val="accent2">
                    <a:lumMod val="75000"/>
                  </a:schemeClr>
                </a:solidFill>
              </a:rPr>
              <a:t>1. Chargeability:</a:t>
            </a:r>
          </a:p>
          <a:p>
            <a:pPr>
              <a:buFont typeface="Wingdings" panose="05000000000000000000" pitchFamily="2" charset="2"/>
              <a:buChar char="§"/>
            </a:pPr>
            <a:r>
              <a:rPr lang="en-IN" dirty="0" smtClean="0"/>
              <a:t> to </a:t>
            </a:r>
            <a:r>
              <a:rPr lang="en-IN" dirty="0"/>
              <a:t>attract chargeability under this head, the following conditions should be satisfied</a:t>
            </a:r>
            <a:r>
              <a:rPr lang="en-IN" dirty="0" smtClean="0"/>
              <a:t>:</a:t>
            </a:r>
          </a:p>
          <a:p>
            <a:pPr marL="514350" indent="-514350">
              <a:buAutoNum type="alphaLcParenBoth"/>
            </a:pPr>
            <a:r>
              <a:rPr lang="en-IN" dirty="0" smtClean="0"/>
              <a:t>There </a:t>
            </a:r>
            <a:r>
              <a:rPr lang="en-IN" dirty="0"/>
              <a:t>must be an income. </a:t>
            </a:r>
            <a:endParaRPr lang="en-IN" dirty="0" smtClean="0"/>
          </a:p>
          <a:p>
            <a:pPr marL="514350" indent="-514350">
              <a:buAutoNum type="alphaLcParenBoth"/>
            </a:pPr>
            <a:r>
              <a:rPr lang="en-IN" dirty="0" smtClean="0"/>
              <a:t>The </a:t>
            </a:r>
            <a:r>
              <a:rPr lang="en-IN" dirty="0"/>
              <a:t>income is not exempt from tax; and </a:t>
            </a:r>
            <a:r>
              <a:rPr lang="en-IN" dirty="0" smtClean="0"/>
              <a:t> </a:t>
            </a:r>
          </a:p>
          <a:p>
            <a:pPr marL="514350" indent="-514350">
              <a:buAutoNum type="alphaLcParenBoth"/>
            </a:pPr>
            <a:r>
              <a:rPr lang="en-IN" dirty="0" smtClean="0"/>
              <a:t>Such </a:t>
            </a:r>
            <a:r>
              <a:rPr lang="en-IN" dirty="0"/>
              <a:t>income is not chargeable to tax under any of the first four heads of income</a:t>
            </a:r>
            <a:r>
              <a:rPr lang="en-IN" dirty="0" smtClean="0"/>
              <a:t>.</a:t>
            </a:r>
          </a:p>
          <a:p>
            <a:pPr marL="0" indent="0">
              <a:buNone/>
            </a:pPr>
            <a:r>
              <a:rPr lang="en-IN" b="1" dirty="0" smtClean="0">
                <a:solidFill>
                  <a:schemeClr val="accent2">
                    <a:lumMod val="75000"/>
                  </a:schemeClr>
                </a:solidFill>
              </a:rPr>
              <a:t>2. Method of accounting:</a:t>
            </a:r>
          </a:p>
          <a:p>
            <a:r>
              <a:rPr lang="en-IN" dirty="0"/>
              <a:t> either cash or mercantile </a:t>
            </a:r>
            <a:r>
              <a:rPr lang="en-IN" dirty="0" smtClean="0"/>
              <a:t>basis</a:t>
            </a:r>
          </a:p>
          <a:p>
            <a:r>
              <a:rPr lang="en-IN" dirty="0"/>
              <a:t>Where no method of accounting has been regularly employed, an </a:t>
            </a:r>
            <a:r>
              <a:rPr lang="en-IN" dirty="0" err="1"/>
              <a:t>assessee</a:t>
            </a:r>
            <a:r>
              <a:rPr lang="en-IN" dirty="0"/>
              <a:t> should not be assessed in respect of the money that has not been </a:t>
            </a:r>
            <a:r>
              <a:rPr lang="en-IN" dirty="0" smtClean="0"/>
              <a:t>received</a:t>
            </a:r>
          </a:p>
          <a:p>
            <a:r>
              <a:rPr lang="en-IN" dirty="0"/>
              <a:t>With effect from the </a:t>
            </a:r>
            <a:r>
              <a:rPr lang="en-IN" dirty="0" smtClean="0"/>
              <a:t>AY </a:t>
            </a:r>
            <a:r>
              <a:rPr lang="en-IN" dirty="0"/>
              <a:t>2016-17, computation of income under the head </a:t>
            </a:r>
            <a:r>
              <a:rPr lang="en-IN" dirty="0" smtClean="0"/>
              <a:t>“PGBP” </a:t>
            </a:r>
            <a:r>
              <a:rPr lang="en-IN" dirty="0"/>
              <a:t>and </a:t>
            </a:r>
            <a:r>
              <a:rPr lang="en-IN" dirty="0" smtClean="0"/>
              <a:t>“IOS” </a:t>
            </a:r>
            <a:r>
              <a:rPr lang="en-IN" dirty="0"/>
              <a:t>shall be subjected to Income Computation and Disclosure </a:t>
            </a:r>
            <a:r>
              <a:rPr lang="en-IN" dirty="0" smtClean="0"/>
              <a:t>Standards.</a:t>
            </a:r>
          </a:p>
          <a:p>
            <a:pPr marL="0" indent="0">
              <a:buNone/>
            </a:pPr>
            <a:r>
              <a:rPr lang="en-IN" b="1" dirty="0" smtClean="0">
                <a:solidFill>
                  <a:schemeClr val="accent2">
                    <a:lumMod val="75000"/>
                  </a:schemeClr>
                </a:solidFill>
              </a:rPr>
              <a:t>3. Incomes that are taxable under this Head [Section 56]:</a:t>
            </a:r>
          </a:p>
          <a:p>
            <a:pPr marL="0" indent="0">
              <a:buNone/>
            </a:pPr>
            <a:r>
              <a:rPr lang="en-IN" dirty="0"/>
              <a:t>In accordance with the provisions of Section 56(2), the following specific incomes shall be chargeable under this head: </a:t>
            </a:r>
            <a:endParaRPr lang="en-IN" dirty="0" smtClean="0"/>
          </a:p>
          <a:p>
            <a:pPr marL="571500" indent="-571500">
              <a:buAutoNum type="romanLcParenBoth"/>
            </a:pPr>
            <a:r>
              <a:rPr lang="en-IN" dirty="0" smtClean="0"/>
              <a:t>dividends </a:t>
            </a:r>
            <a:r>
              <a:rPr lang="en-IN" dirty="0"/>
              <a:t>(other than dividends received from domestic company); </a:t>
            </a:r>
            <a:endParaRPr lang="en-IN" dirty="0" smtClean="0"/>
          </a:p>
          <a:p>
            <a:pPr marL="571500" indent="-571500">
              <a:buAutoNum type="romanLcParenBoth"/>
            </a:pPr>
            <a:r>
              <a:rPr lang="en-IN" dirty="0" smtClean="0"/>
              <a:t>any </a:t>
            </a:r>
            <a:r>
              <a:rPr lang="en-IN" dirty="0"/>
              <a:t>winnings from lotteries, cross word puzzles, races, including horse races, card games and other games of any sort or from gambling or betting of any form or nature whatsoever; </a:t>
            </a:r>
          </a:p>
        </p:txBody>
      </p:sp>
    </p:spTree>
    <p:extLst>
      <p:ext uri="{BB962C8B-B14F-4D97-AF65-F5344CB8AC3E}">
        <p14:creationId xmlns:p14="http://schemas.microsoft.com/office/powerpoint/2010/main" val="32257588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81" y="232475"/>
            <a:ext cx="11763212" cy="6447294"/>
          </a:xfrm>
        </p:spPr>
        <p:txBody>
          <a:bodyPr>
            <a:normAutofit fontScale="92500" lnSpcReduction="20000"/>
          </a:bodyPr>
          <a:lstStyle/>
          <a:p>
            <a:pPr marL="0" indent="0">
              <a:buNone/>
            </a:pPr>
            <a:r>
              <a:rPr lang="en-IN" dirty="0"/>
              <a:t>(iii) any sum received by the </a:t>
            </a:r>
            <a:r>
              <a:rPr lang="en-IN" dirty="0" err="1"/>
              <a:t>assessee</a:t>
            </a:r>
            <a:r>
              <a:rPr lang="en-IN" dirty="0"/>
              <a:t> from his employees as contributions to any provident fund or superannuation fund or any fund setup under the provisions of the Employees‘ State Insurance Act, 1948 or any other fund for the welfare of such employees, provided that it is not taxable under the head </a:t>
            </a:r>
            <a:r>
              <a:rPr lang="en-IN" dirty="0" smtClean="0"/>
              <a:t>“PGBP”; </a:t>
            </a:r>
          </a:p>
          <a:p>
            <a:pPr marL="0" indent="0">
              <a:buNone/>
            </a:pPr>
            <a:r>
              <a:rPr lang="en-IN" dirty="0" smtClean="0"/>
              <a:t>(</a:t>
            </a:r>
            <a:r>
              <a:rPr lang="en-IN" dirty="0"/>
              <a:t>iv) Income by way of interest on securities, if it is not chargeable under the head </a:t>
            </a:r>
            <a:r>
              <a:rPr lang="en-IN" dirty="0" smtClean="0"/>
              <a:t>“PGBP”;</a:t>
            </a:r>
          </a:p>
          <a:p>
            <a:pPr marL="0" indent="0">
              <a:buNone/>
            </a:pPr>
            <a:r>
              <a:rPr lang="en-IN" dirty="0" smtClean="0"/>
              <a:t>(v</a:t>
            </a:r>
            <a:r>
              <a:rPr lang="en-IN" dirty="0"/>
              <a:t>) Income from machinery, plant or furniture belonging to the </a:t>
            </a:r>
            <a:r>
              <a:rPr lang="en-IN" dirty="0" err="1"/>
              <a:t>assessee</a:t>
            </a:r>
            <a:r>
              <a:rPr lang="en-IN" dirty="0"/>
              <a:t> and let on hire, if it is not chargeable under the head </a:t>
            </a:r>
            <a:r>
              <a:rPr lang="en-IN" dirty="0" smtClean="0"/>
              <a:t>“PGBP” </a:t>
            </a:r>
          </a:p>
          <a:p>
            <a:pPr marL="0" indent="0">
              <a:buNone/>
            </a:pPr>
            <a:r>
              <a:rPr lang="en-IN" dirty="0" smtClean="0"/>
              <a:t>(</a:t>
            </a:r>
            <a:r>
              <a:rPr lang="en-IN" dirty="0"/>
              <a:t>vi) Income resulting to an </a:t>
            </a:r>
            <a:r>
              <a:rPr lang="en-IN" dirty="0" err="1"/>
              <a:t>assessee</a:t>
            </a:r>
            <a:r>
              <a:rPr lang="en-IN" dirty="0"/>
              <a:t> who lets on hire machinery, plant or furniture belonging to him and also building, and the letting of the buildings is inseparable from the letting of the said machinery, plant or furniture, provided that it is not chargeable under the </a:t>
            </a:r>
            <a:r>
              <a:rPr lang="en-IN" dirty="0" smtClean="0"/>
              <a:t>head “PGBP”; </a:t>
            </a:r>
          </a:p>
          <a:p>
            <a:pPr marL="0" indent="0">
              <a:buNone/>
            </a:pPr>
            <a:r>
              <a:rPr lang="en-IN" dirty="0" smtClean="0"/>
              <a:t>(</a:t>
            </a:r>
            <a:r>
              <a:rPr lang="en-IN" dirty="0"/>
              <a:t>vii) any sum received under a </a:t>
            </a:r>
            <a:r>
              <a:rPr lang="en-IN" dirty="0" err="1"/>
              <a:t>Keyman</a:t>
            </a:r>
            <a:r>
              <a:rPr lang="en-IN" dirty="0"/>
              <a:t> Insurance Policy including the sum allocated by way of bonus on such policy, if it is not chargeable under the </a:t>
            </a:r>
            <a:r>
              <a:rPr lang="en-IN" dirty="0" smtClean="0"/>
              <a:t>head “PGBP”. </a:t>
            </a:r>
          </a:p>
          <a:p>
            <a:pPr marL="0" indent="0">
              <a:buNone/>
            </a:pPr>
            <a:r>
              <a:rPr lang="en-IN" dirty="0" smtClean="0"/>
              <a:t>(</a:t>
            </a:r>
            <a:r>
              <a:rPr lang="en-IN" dirty="0"/>
              <a:t>viii) any income by way of interest received by an </a:t>
            </a:r>
            <a:r>
              <a:rPr lang="en-IN" dirty="0" err="1"/>
              <a:t>assessee</a:t>
            </a:r>
            <a:r>
              <a:rPr lang="en-IN" dirty="0"/>
              <a:t> on compensation or enhanced compensation referredtoinSection145A(b</a:t>
            </a:r>
            <a:r>
              <a:rPr lang="en-IN" dirty="0" smtClean="0"/>
              <a:t>).</a:t>
            </a:r>
          </a:p>
          <a:p>
            <a:pPr marL="0" indent="0">
              <a:buNone/>
            </a:pPr>
            <a:r>
              <a:rPr lang="en-IN" dirty="0" smtClean="0"/>
              <a:t>(</a:t>
            </a:r>
            <a:r>
              <a:rPr lang="en-IN" dirty="0"/>
              <a:t>ix) any sum of money received as an advance or otherwise in the course of negotiations for transfer of a capital asset, if such sum is forfeited and the negotiations do not result in transfer of such capital asset [Section 2(56(ix) </a:t>
            </a:r>
            <a:r>
              <a:rPr lang="en-IN" dirty="0" err="1"/>
              <a:t>w.e.f</a:t>
            </a:r>
            <a:r>
              <a:rPr lang="en-IN" dirty="0"/>
              <a:t>. the assessment year 2015-2016].</a:t>
            </a:r>
          </a:p>
        </p:txBody>
      </p:sp>
    </p:spTree>
    <p:extLst>
      <p:ext uri="{BB962C8B-B14F-4D97-AF65-F5344CB8AC3E}">
        <p14:creationId xmlns:p14="http://schemas.microsoft.com/office/powerpoint/2010/main" val="302968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81" y="201478"/>
            <a:ext cx="11856202" cy="6509288"/>
          </a:xfrm>
        </p:spPr>
        <p:txBody>
          <a:bodyPr>
            <a:normAutofit fontScale="77500" lnSpcReduction="20000"/>
          </a:bodyPr>
          <a:lstStyle/>
          <a:p>
            <a:pPr marL="0" indent="0">
              <a:buNone/>
            </a:pPr>
            <a:r>
              <a:rPr lang="en-IN" b="1" dirty="0" smtClean="0">
                <a:solidFill>
                  <a:schemeClr val="accent2">
                    <a:lumMod val="75000"/>
                  </a:schemeClr>
                </a:solidFill>
              </a:rPr>
              <a:t>4. Taxability of Cash, Immovable Property or other Movable Property Received without any consideration [Section 56(2)(vii)]:</a:t>
            </a:r>
          </a:p>
          <a:p>
            <a:pPr marL="514350" indent="-514350">
              <a:buAutoNum type="alphaUcPeriod"/>
            </a:pPr>
            <a:r>
              <a:rPr lang="en-IN" dirty="0" smtClean="0"/>
              <a:t>Cash </a:t>
            </a:r>
            <a:r>
              <a:rPr lang="en-IN" dirty="0"/>
              <a:t>receipt without any consideration [Section 56(2)(vi)(a</a:t>
            </a:r>
            <a:r>
              <a:rPr lang="en-IN" dirty="0" smtClean="0"/>
              <a:t>)]</a:t>
            </a:r>
          </a:p>
          <a:p>
            <a:pPr marL="514350" indent="-514350">
              <a:buAutoNum type="alphaUcPeriod"/>
            </a:pPr>
            <a:r>
              <a:rPr lang="en-IN" dirty="0"/>
              <a:t>Immovable property [Section 56(2) (vi)(b</a:t>
            </a:r>
            <a:r>
              <a:rPr lang="en-IN" dirty="0" smtClean="0"/>
              <a:t>)]</a:t>
            </a:r>
          </a:p>
          <a:p>
            <a:pPr marL="0" indent="0">
              <a:buNone/>
            </a:pPr>
            <a:r>
              <a:rPr lang="en-IN" b="1" dirty="0" smtClean="0">
                <a:solidFill>
                  <a:schemeClr val="accent2">
                    <a:lumMod val="75000"/>
                  </a:schemeClr>
                </a:solidFill>
              </a:rPr>
              <a:t>5. Taxability of Share Premium in excess of the FMV [Section 56(2)(</a:t>
            </a:r>
            <a:r>
              <a:rPr lang="en-IN" b="1" dirty="0" err="1" smtClean="0">
                <a:solidFill>
                  <a:schemeClr val="accent2">
                    <a:lumMod val="75000"/>
                  </a:schemeClr>
                </a:solidFill>
              </a:rPr>
              <a:t>viiB</a:t>
            </a:r>
            <a:r>
              <a:rPr lang="en-IN" b="1" dirty="0" smtClean="0">
                <a:solidFill>
                  <a:schemeClr val="accent2">
                    <a:lumMod val="75000"/>
                  </a:schemeClr>
                </a:solidFill>
              </a:rPr>
              <a:t>)]</a:t>
            </a:r>
          </a:p>
          <a:p>
            <a:pPr marL="0" indent="0">
              <a:buNone/>
            </a:pPr>
            <a:r>
              <a:rPr lang="en-IN" b="1" dirty="0" smtClean="0">
                <a:solidFill>
                  <a:schemeClr val="accent2">
                    <a:lumMod val="75000"/>
                  </a:schemeClr>
                </a:solidFill>
              </a:rPr>
              <a:t>6. Other Incomes which are chargeable Under this head:</a:t>
            </a:r>
          </a:p>
          <a:p>
            <a:pPr marL="0" indent="0">
              <a:buNone/>
            </a:pPr>
            <a:r>
              <a:rPr lang="en-IN" dirty="0"/>
              <a:t>The list of incomes provided under Section 56, which are chargeable under this head, is not exhaustive. The following are the instances of other incomes which are chargeable under this head</a:t>
            </a:r>
            <a:r>
              <a:rPr lang="en-IN" dirty="0" smtClean="0"/>
              <a:t>:</a:t>
            </a:r>
          </a:p>
          <a:p>
            <a:pPr marL="571500" indent="-571500">
              <a:buAutoNum type="romanLcParenBoth"/>
            </a:pPr>
            <a:r>
              <a:rPr lang="en-IN" dirty="0" smtClean="0"/>
              <a:t>income </a:t>
            </a:r>
            <a:r>
              <a:rPr lang="en-IN" dirty="0"/>
              <a:t>from subletting ; </a:t>
            </a:r>
            <a:r>
              <a:rPr lang="en-IN" dirty="0" smtClean="0"/>
              <a:t> </a:t>
            </a:r>
          </a:p>
          <a:p>
            <a:pPr marL="571500" indent="-571500">
              <a:buAutoNum type="romanLcParenBoth"/>
            </a:pPr>
            <a:r>
              <a:rPr lang="en-IN" dirty="0" smtClean="0"/>
              <a:t>casual </a:t>
            </a:r>
            <a:r>
              <a:rPr lang="en-IN" dirty="0"/>
              <a:t>income ; </a:t>
            </a:r>
            <a:r>
              <a:rPr lang="en-IN" dirty="0" smtClean="0"/>
              <a:t> </a:t>
            </a:r>
          </a:p>
          <a:p>
            <a:pPr marL="571500" indent="-571500">
              <a:buAutoNum type="romanLcParenBoth"/>
            </a:pPr>
            <a:r>
              <a:rPr lang="en-IN" dirty="0" smtClean="0"/>
              <a:t>interest </a:t>
            </a:r>
            <a:r>
              <a:rPr lang="en-IN" dirty="0"/>
              <a:t>on bank deposits or deposits with companies, or loans ; </a:t>
            </a:r>
            <a:endParaRPr lang="en-IN" dirty="0" smtClean="0"/>
          </a:p>
          <a:p>
            <a:pPr marL="571500" indent="-571500">
              <a:buAutoNum type="romanLcParenBoth"/>
            </a:pPr>
            <a:r>
              <a:rPr lang="en-IN" dirty="0" smtClean="0"/>
              <a:t>insurance </a:t>
            </a:r>
            <a:r>
              <a:rPr lang="en-IN" dirty="0"/>
              <a:t>commission </a:t>
            </a:r>
            <a:r>
              <a:rPr lang="en-IN" dirty="0" smtClean="0"/>
              <a:t>; </a:t>
            </a:r>
          </a:p>
          <a:p>
            <a:pPr marL="571500" indent="-571500">
              <a:buAutoNum type="romanLcParenBoth"/>
            </a:pPr>
            <a:r>
              <a:rPr lang="en-IN" dirty="0" smtClean="0"/>
              <a:t>directors</a:t>
            </a:r>
            <a:r>
              <a:rPr lang="en-IN" dirty="0"/>
              <a:t>‘ fees ; </a:t>
            </a:r>
            <a:r>
              <a:rPr lang="en-IN" dirty="0" smtClean="0"/>
              <a:t> </a:t>
            </a:r>
          </a:p>
          <a:p>
            <a:pPr marL="571500" indent="-571500">
              <a:buAutoNum type="romanLcParenBoth"/>
            </a:pPr>
            <a:r>
              <a:rPr lang="en-IN" dirty="0" smtClean="0"/>
              <a:t>family </a:t>
            </a:r>
            <a:r>
              <a:rPr lang="en-IN" dirty="0"/>
              <a:t>pensions </a:t>
            </a:r>
            <a:r>
              <a:rPr lang="en-IN" dirty="0" smtClean="0"/>
              <a:t>; </a:t>
            </a:r>
          </a:p>
          <a:p>
            <a:pPr marL="571500" indent="-571500">
              <a:buAutoNum type="romanLcParenBoth"/>
            </a:pPr>
            <a:r>
              <a:rPr lang="en-IN" dirty="0" smtClean="0"/>
              <a:t>ground </a:t>
            </a:r>
            <a:r>
              <a:rPr lang="en-IN" dirty="0"/>
              <a:t>rent </a:t>
            </a:r>
            <a:r>
              <a:rPr lang="en-IN" dirty="0" smtClean="0"/>
              <a:t>;</a:t>
            </a:r>
          </a:p>
          <a:p>
            <a:pPr marL="571500" indent="-571500">
              <a:buAutoNum type="romanLcParenBoth"/>
            </a:pPr>
            <a:r>
              <a:rPr lang="en-IN" dirty="0"/>
              <a:t> </a:t>
            </a:r>
            <a:r>
              <a:rPr lang="en-IN" dirty="0" smtClean="0"/>
              <a:t>agricultural </a:t>
            </a:r>
            <a:r>
              <a:rPr lang="en-IN" dirty="0"/>
              <a:t>income from land situated outside India ; </a:t>
            </a:r>
            <a:r>
              <a:rPr lang="en-IN" dirty="0" smtClean="0"/>
              <a:t> </a:t>
            </a:r>
          </a:p>
          <a:p>
            <a:pPr marL="571500" indent="-571500">
              <a:buAutoNum type="romanLcParenBoth"/>
            </a:pPr>
            <a:r>
              <a:rPr lang="en-IN" dirty="0" smtClean="0"/>
              <a:t>income </a:t>
            </a:r>
            <a:r>
              <a:rPr lang="en-IN" dirty="0"/>
              <a:t>from vacant land ; </a:t>
            </a:r>
            <a:r>
              <a:rPr lang="en-IN" dirty="0" smtClean="0"/>
              <a:t> </a:t>
            </a:r>
          </a:p>
          <a:p>
            <a:pPr marL="571500" indent="-571500">
              <a:buAutoNum type="romanLcParenBoth"/>
            </a:pPr>
            <a:r>
              <a:rPr lang="en-IN" dirty="0" smtClean="0"/>
              <a:t>income </a:t>
            </a:r>
            <a:r>
              <a:rPr lang="en-IN" dirty="0"/>
              <a:t>from undisclosed sources ;</a:t>
            </a:r>
          </a:p>
        </p:txBody>
      </p:sp>
    </p:spTree>
    <p:extLst>
      <p:ext uri="{BB962C8B-B14F-4D97-AF65-F5344CB8AC3E}">
        <p14:creationId xmlns:p14="http://schemas.microsoft.com/office/powerpoint/2010/main" val="184107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986" y="216976"/>
            <a:ext cx="11887200" cy="6493790"/>
          </a:xfrm>
        </p:spPr>
        <p:txBody>
          <a:bodyPr>
            <a:normAutofit fontScale="77500" lnSpcReduction="20000"/>
          </a:bodyPr>
          <a:lstStyle/>
          <a:p>
            <a:pPr marL="0" indent="0">
              <a:buNone/>
            </a:pPr>
            <a:r>
              <a:rPr lang="en-IN" dirty="0" smtClean="0"/>
              <a:t>xi) remunerations </a:t>
            </a:r>
            <a:r>
              <a:rPr lang="en-IN" dirty="0"/>
              <a:t>of the Member of Parliament  ; </a:t>
            </a:r>
            <a:endParaRPr lang="en-IN" dirty="0" smtClean="0"/>
          </a:p>
          <a:p>
            <a:pPr marL="0" indent="0">
              <a:buNone/>
            </a:pPr>
            <a:r>
              <a:rPr lang="en-IN" dirty="0" smtClean="0"/>
              <a:t>(</a:t>
            </a:r>
            <a:r>
              <a:rPr lang="en-IN" dirty="0"/>
              <a:t>xii) examiner‘s fees received by a teacher from institutions other than his employer ; </a:t>
            </a:r>
            <a:endParaRPr lang="en-IN" dirty="0" smtClean="0"/>
          </a:p>
          <a:p>
            <a:pPr marL="0" indent="0">
              <a:buNone/>
            </a:pPr>
            <a:r>
              <a:rPr lang="en-IN" dirty="0" smtClean="0"/>
              <a:t>(</a:t>
            </a:r>
            <a:r>
              <a:rPr lang="en-IN" dirty="0"/>
              <a:t>xiii) interest on securities of foreign Governments ; </a:t>
            </a:r>
            <a:endParaRPr lang="en-IN" dirty="0" smtClean="0"/>
          </a:p>
          <a:p>
            <a:pPr marL="0" indent="0">
              <a:buNone/>
            </a:pPr>
            <a:r>
              <a:rPr lang="en-IN" dirty="0" smtClean="0"/>
              <a:t>(</a:t>
            </a:r>
            <a:r>
              <a:rPr lang="en-IN" dirty="0"/>
              <a:t>xiv) income from royalty, if not charged under the </a:t>
            </a:r>
            <a:r>
              <a:rPr lang="en-IN" dirty="0" smtClean="0"/>
              <a:t>head “PGBP”; </a:t>
            </a:r>
          </a:p>
          <a:p>
            <a:pPr marL="0" indent="0">
              <a:buNone/>
            </a:pPr>
            <a:r>
              <a:rPr lang="en-IN" dirty="0" smtClean="0"/>
              <a:t>(</a:t>
            </a:r>
            <a:r>
              <a:rPr lang="en-IN" dirty="0"/>
              <a:t>xv) income from fisheries ; </a:t>
            </a:r>
            <a:endParaRPr lang="en-IN" dirty="0" smtClean="0"/>
          </a:p>
          <a:p>
            <a:pPr marL="0" indent="0">
              <a:buNone/>
            </a:pPr>
            <a:r>
              <a:rPr lang="en-IN" dirty="0" smtClean="0"/>
              <a:t>(</a:t>
            </a:r>
            <a:r>
              <a:rPr lang="en-IN" dirty="0"/>
              <a:t>xvi) interest on employee‘s contribution to the unrecognised provident fund ; </a:t>
            </a:r>
            <a:endParaRPr lang="en-IN" dirty="0" smtClean="0"/>
          </a:p>
          <a:p>
            <a:pPr marL="0" indent="0">
              <a:buNone/>
            </a:pPr>
            <a:r>
              <a:rPr lang="en-IN" dirty="0" smtClean="0"/>
              <a:t>(</a:t>
            </a:r>
            <a:r>
              <a:rPr lang="en-IN" dirty="0"/>
              <a:t>xvii) gratuity received by a director, who is not an employee of the company ; </a:t>
            </a:r>
            <a:endParaRPr lang="en-IN" dirty="0" smtClean="0"/>
          </a:p>
          <a:p>
            <a:pPr marL="0" indent="0">
              <a:buNone/>
            </a:pPr>
            <a:r>
              <a:rPr lang="en-IN" dirty="0" smtClean="0"/>
              <a:t>(</a:t>
            </a:r>
            <a:r>
              <a:rPr lang="en-IN" dirty="0"/>
              <a:t>xviii) income from racing establishments ; </a:t>
            </a:r>
            <a:endParaRPr lang="en-IN" dirty="0" smtClean="0"/>
          </a:p>
          <a:p>
            <a:pPr marL="0" indent="0">
              <a:buNone/>
            </a:pPr>
            <a:r>
              <a:rPr lang="en-IN" dirty="0" smtClean="0"/>
              <a:t>(</a:t>
            </a:r>
            <a:r>
              <a:rPr lang="en-IN" dirty="0"/>
              <a:t>xix) income from granting of grazing rights ; </a:t>
            </a:r>
            <a:endParaRPr lang="en-IN" dirty="0" smtClean="0"/>
          </a:p>
          <a:p>
            <a:pPr marL="0" indent="0">
              <a:buNone/>
            </a:pPr>
            <a:r>
              <a:rPr lang="en-IN" dirty="0" smtClean="0"/>
              <a:t>(</a:t>
            </a:r>
            <a:r>
              <a:rPr lang="en-IN" dirty="0"/>
              <a:t>xx) director‘s commission for standing guarantor to bankers or for underwriting shares of a new company ; </a:t>
            </a:r>
            <a:endParaRPr lang="en-IN" dirty="0" smtClean="0"/>
          </a:p>
          <a:p>
            <a:pPr marL="0" indent="0">
              <a:buNone/>
            </a:pPr>
            <a:r>
              <a:rPr lang="en-IN" dirty="0" smtClean="0"/>
              <a:t>(</a:t>
            </a:r>
            <a:r>
              <a:rPr lang="en-IN" dirty="0"/>
              <a:t>xxi) income received after discontinuation of business ; </a:t>
            </a:r>
            <a:endParaRPr lang="en-IN" dirty="0" smtClean="0"/>
          </a:p>
          <a:p>
            <a:pPr marL="0" indent="0">
              <a:buNone/>
            </a:pPr>
            <a:r>
              <a:rPr lang="en-IN" dirty="0" smtClean="0"/>
              <a:t>(</a:t>
            </a:r>
            <a:r>
              <a:rPr lang="en-IN" dirty="0"/>
              <a:t>xxii) annuity payable under will or contract or trust deed (not being annuity from the present or former employer) ; </a:t>
            </a:r>
            <a:endParaRPr lang="en-IN" dirty="0" smtClean="0"/>
          </a:p>
          <a:p>
            <a:pPr marL="0" indent="0">
              <a:buNone/>
            </a:pPr>
            <a:r>
              <a:rPr lang="en-IN" dirty="0" smtClean="0"/>
              <a:t>(</a:t>
            </a:r>
            <a:r>
              <a:rPr lang="en-IN" dirty="0"/>
              <a:t>xxiii) annuity payable to the lender of trademark ; </a:t>
            </a:r>
            <a:endParaRPr lang="en-IN" dirty="0" smtClean="0"/>
          </a:p>
          <a:p>
            <a:pPr marL="0" indent="0">
              <a:buNone/>
            </a:pPr>
            <a:r>
              <a:rPr lang="en-IN" dirty="0" smtClean="0"/>
              <a:t>(</a:t>
            </a:r>
            <a:r>
              <a:rPr lang="en-IN" dirty="0"/>
              <a:t>xxiv) interest on tax refunds u/s 214; </a:t>
            </a:r>
            <a:endParaRPr lang="en-IN" dirty="0" smtClean="0"/>
          </a:p>
          <a:p>
            <a:pPr marL="0" indent="0">
              <a:buNone/>
            </a:pPr>
            <a:r>
              <a:rPr lang="en-IN" dirty="0" smtClean="0"/>
              <a:t>(</a:t>
            </a:r>
            <a:r>
              <a:rPr lang="en-IN" dirty="0"/>
              <a:t>xxv) interest earned prior to commencement of business  ; </a:t>
            </a:r>
            <a:endParaRPr lang="en-IN" dirty="0" smtClean="0"/>
          </a:p>
          <a:p>
            <a:pPr marL="0" indent="0">
              <a:buNone/>
            </a:pPr>
            <a:r>
              <a:rPr lang="en-IN" dirty="0" smtClean="0"/>
              <a:t>(</a:t>
            </a:r>
            <a:r>
              <a:rPr lang="en-IN" dirty="0"/>
              <a:t>xxvi) income from hoardings on business premises.</a:t>
            </a:r>
          </a:p>
        </p:txBody>
      </p:sp>
    </p:spTree>
    <p:extLst>
      <p:ext uri="{BB962C8B-B14F-4D97-AF65-F5344CB8AC3E}">
        <p14:creationId xmlns:p14="http://schemas.microsoft.com/office/powerpoint/2010/main" val="25513499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983" y="139485"/>
            <a:ext cx="11825207" cy="6540284"/>
          </a:xfrm>
        </p:spPr>
        <p:txBody>
          <a:bodyPr/>
          <a:lstStyle/>
          <a:p>
            <a:pPr marL="0" indent="0">
              <a:buNone/>
            </a:pPr>
            <a:r>
              <a:rPr lang="en-IN" b="1" dirty="0" smtClean="0">
                <a:solidFill>
                  <a:schemeClr val="accent2">
                    <a:lumMod val="75000"/>
                  </a:schemeClr>
                </a:solidFill>
              </a:rPr>
              <a:t>7. Tax Treatment of Dividend [Section 56(2)]</a:t>
            </a:r>
          </a:p>
          <a:p>
            <a:pPr marL="0" indent="0">
              <a:buNone/>
            </a:pPr>
            <a:r>
              <a:rPr lang="en-IN" b="1" dirty="0" smtClean="0">
                <a:solidFill>
                  <a:schemeClr val="accent2">
                    <a:lumMod val="75000"/>
                  </a:schemeClr>
                </a:solidFill>
              </a:rPr>
              <a:t>8. Tax Treatment of Winnings from Lotteries, Crossword Puzzles, Horseracing, etc.</a:t>
            </a:r>
          </a:p>
          <a:p>
            <a:pPr marL="0" indent="0">
              <a:buNone/>
            </a:pPr>
            <a:r>
              <a:rPr lang="en-IN" b="1" dirty="0" smtClean="0">
                <a:solidFill>
                  <a:schemeClr val="accent2">
                    <a:lumMod val="75000"/>
                  </a:schemeClr>
                </a:solidFill>
              </a:rPr>
              <a:t>9. Interest on securities</a:t>
            </a:r>
          </a:p>
          <a:p>
            <a:pPr marL="0" indent="0">
              <a:buNone/>
            </a:pPr>
            <a:r>
              <a:rPr lang="en-IN" b="1" dirty="0" smtClean="0">
                <a:solidFill>
                  <a:schemeClr val="accent2">
                    <a:lumMod val="75000"/>
                  </a:schemeClr>
                </a:solidFill>
              </a:rPr>
              <a:t>10. Family Pensions</a:t>
            </a:r>
          </a:p>
          <a:p>
            <a:pPr marL="0" indent="0">
              <a:buNone/>
            </a:pPr>
            <a:r>
              <a:rPr lang="en-IN" b="1" dirty="0" smtClean="0">
                <a:solidFill>
                  <a:schemeClr val="accent2">
                    <a:lumMod val="75000"/>
                  </a:schemeClr>
                </a:solidFill>
              </a:rPr>
              <a:t>11. Deductions from Income under the Head “IOS”[Section 57]</a:t>
            </a:r>
          </a:p>
          <a:p>
            <a:pPr marL="0" indent="0">
              <a:buNone/>
            </a:pPr>
            <a:r>
              <a:rPr lang="en-IN" b="1" dirty="0" smtClean="0">
                <a:solidFill>
                  <a:schemeClr val="accent2">
                    <a:lumMod val="75000"/>
                  </a:schemeClr>
                </a:solidFill>
              </a:rPr>
              <a:t>12. Expenditure Expressly Disallowed [Section 58]</a:t>
            </a:r>
          </a:p>
          <a:p>
            <a:pPr marL="0" indent="0">
              <a:buNone/>
            </a:pPr>
            <a:endParaRPr lang="en-IN" dirty="0"/>
          </a:p>
        </p:txBody>
      </p:sp>
    </p:spTree>
    <p:extLst>
      <p:ext uri="{BB962C8B-B14F-4D97-AF65-F5344CB8AC3E}">
        <p14:creationId xmlns:p14="http://schemas.microsoft.com/office/powerpoint/2010/main" val="5159452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83"/>
            <a:ext cx="10515600" cy="743919"/>
          </a:xfrm>
        </p:spPr>
        <p:txBody>
          <a:bodyPr>
            <a:normAutofit fontScale="90000"/>
          </a:bodyPr>
          <a:lstStyle/>
          <a:p>
            <a:r>
              <a:rPr lang="en-IN" sz="3100" b="1" dirty="0">
                <a:solidFill>
                  <a:srgbClr val="00B050"/>
                </a:solidFill>
              </a:rPr>
              <a:t>S N 12 : Income of other persons included in </a:t>
            </a:r>
            <a:r>
              <a:rPr lang="en-IN" sz="3100" b="1" dirty="0" err="1">
                <a:solidFill>
                  <a:srgbClr val="00B050"/>
                </a:solidFill>
              </a:rPr>
              <a:t>Assessee’s</a:t>
            </a:r>
            <a:r>
              <a:rPr lang="en-IN" sz="3100" b="1" dirty="0">
                <a:solidFill>
                  <a:srgbClr val="00B050"/>
                </a:solidFill>
              </a:rPr>
              <a:t>  total Income [</a:t>
            </a:r>
            <a:r>
              <a:rPr lang="en-IN" sz="3100" b="1" i="1" dirty="0">
                <a:solidFill>
                  <a:srgbClr val="00B050"/>
                </a:solidFill>
              </a:rPr>
              <a:t>section 60 to 65</a:t>
            </a:r>
            <a:r>
              <a:rPr lang="en-IN" sz="3100" b="1" dirty="0" smtClean="0">
                <a:solidFill>
                  <a:srgbClr val="00B050"/>
                </a:solidFill>
              </a:rPr>
              <a:t>]</a:t>
            </a:r>
            <a:endParaRPr lang="en-IN" dirty="0"/>
          </a:p>
        </p:txBody>
      </p:sp>
      <p:sp>
        <p:nvSpPr>
          <p:cNvPr id="3" name="Content Placeholder 2"/>
          <p:cNvSpPr>
            <a:spLocks noGrp="1"/>
          </p:cNvSpPr>
          <p:nvPr>
            <p:ph idx="1"/>
          </p:nvPr>
        </p:nvSpPr>
        <p:spPr>
          <a:xfrm>
            <a:off x="108488" y="1038386"/>
            <a:ext cx="11964692" cy="5641383"/>
          </a:xfrm>
        </p:spPr>
        <p:txBody>
          <a:bodyPr>
            <a:normAutofit fontScale="77500" lnSpcReduction="20000"/>
          </a:bodyPr>
          <a:lstStyle/>
          <a:p>
            <a:pPr marL="0" indent="0">
              <a:buNone/>
            </a:pPr>
            <a:r>
              <a:rPr lang="en-IN" b="1" dirty="0" smtClean="0">
                <a:solidFill>
                  <a:schemeClr val="accent2">
                    <a:lumMod val="75000"/>
                  </a:schemeClr>
                </a:solidFill>
              </a:rPr>
              <a:t>1. Introduction:</a:t>
            </a:r>
          </a:p>
          <a:p>
            <a:pPr>
              <a:buFont typeface="Wingdings" panose="05000000000000000000" pitchFamily="2" charset="2"/>
              <a:buChar char="§"/>
            </a:pPr>
            <a:r>
              <a:rPr lang="en-IN" dirty="0" smtClean="0"/>
              <a:t> Under </a:t>
            </a:r>
            <a:r>
              <a:rPr lang="en-IN" dirty="0"/>
              <a:t>the Income-tax Act 1961, an </a:t>
            </a:r>
            <a:r>
              <a:rPr lang="en-IN" dirty="0" err="1"/>
              <a:t>assessee</a:t>
            </a:r>
            <a:r>
              <a:rPr lang="en-IN" dirty="0"/>
              <a:t> is generally liable to pay tax in respect of his own income. However, there are certain circumstances where the incomes of others persons are also included in his income. This is known as clubbing of income</a:t>
            </a:r>
            <a:r>
              <a:rPr lang="en-IN" dirty="0" smtClean="0"/>
              <a:t>.</a:t>
            </a:r>
          </a:p>
          <a:p>
            <a:pPr marL="0" indent="0">
              <a:buNone/>
            </a:pPr>
            <a:r>
              <a:rPr lang="en-IN" b="1" dirty="0" smtClean="0">
                <a:solidFill>
                  <a:schemeClr val="accent2">
                    <a:lumMod val="75000"/>
                  </a:schemeClr>
                </a:solidFill>
              </a:rPr>
              <a:t>2. Transfer of Income without transfer of Assets [Section 60]:</a:t>
            </a:r>
          </a:p>
          <a:p>
            <a:pPr>
              <a:buFont typeface="Wingdings" panose="05000000000000000000" pitchFamily="2" charset="2"/>
              <a:buChar char="§"/>
            </a:pPr>
            <a:r>
              <a:rPr lang="en-IN" dirty="0"/>
              <a:t> All income arising to any person by virtue of a transfer shall be chargeable to income-tax as the income of the transferor and shall be included in his total income, provided that the following conditions exist</a:t>
            </a:r>
            <a:r>
              <a:rPr lang="en-IN" dirty="0" smtClean="0"/>
              <a:t>:</a:t>
            </a:r>
          </a:p>
          <a:p>
            <a:pPr marL="514350" indent="-514350">
              <a:buAutoNum type="alphaLcParenBoth"/>
            </a:pPr>
            <a:r>
              <a:rPr lang="en-IN" dirty="0" smtClean="0"/>
              <a:t>There </a:t>
            </a:r>
            <a:r>
              <a:rPr lang="en-IN" dirty="0"/>
              <a:t>is a transfer of income by the </a:t>
            </a:r>
            <a:r>
              <a:rPr lang="en-IN" dirty="0" err="1"/>
              <a:t>assessee</a:t>
            </a:r>
            <a:r>
              <a:rPr lang="en-IN" dirty="0" smtClean="0"/>
              <a:t>.</a:t>
            </a:r>
          </a:p>
          <a:p>
            <a:pPr marL="514350" indent="-514350">
              <a:buAutoNum type="alphaLcParenBoth"/>
            </a:pPr>
            <a:r>
              <a:rPr lang="en-IN" dirty="0" smtClean="0"/>
              <a:t>The </a:t>
            </a:r>
            <a:r>
              <a:rPr lang="en-IN" dirty="0"/>
              <a:t>income so transferred may be revocable or irrevocable. </a:t>
            </a:r>
            <a:r>
              <a:rPr lang="en-IN" dirty="0" smtClean="0"/>
              <a:t>  </a:t>
            </a:r>
          </a:p>
          <a:p>
            <a:pPr marL="514350" indent="-514350">
              <a:buAutoNum type="alphaLcParenBoth"/>
            </a:pPr>
            <a:r>
              <a:rPr lang="en-IN" dirty="0" smtClean="0"/>
              <a:t>Such </a:t>
            </a:r>
            <a:r>
              <a:rPr lang="en-IN" dirty="0"/>
              <a:t>income is transferred either before or after the commencement of the Income-tax Act, 1961.  </a:t>
            </a:r>
            <a:r>
              <a:rPr lang="en-IN" dirty="0" smtClean="0"/>
              <a:t>  </a:t>
            </a:r>
          </a:p>
          <a:p>
            <a:pPr marL="514350" indent="-514350">
              <a:buAutoNum type="alphaLcParenBoth"/>
            </a:pPr>
            <a:r>
              <a:rPr lang="en-IN" dirty="0" smtClean="0"/>
              <a:t>The </a:t>
            </a:r>
            <a:r>
              <a:rPr lang="en-IN" dirty="0" err="1"/>
              <a:t>assessee</a:t>
            </a:r>
            <a:r>
              <a:rPr lang="en-IN" dirty="0"/>
              <a:t> does not transfer the assets from which such income arises</a:t>
            </a:r>
            <a:r>
              <a:rPr lang="en-IN" dirty="0" smtClean="0"/>
              <a:t>.</a:t>
            </a:r>
          </a:p>
          <a:p>
            <a:pPr marL="0" indent="0">
              <a:buNone/>
            </a:pPr>
            <a:r>
              <a:rPr lang="en-IN" b="1" dirty="0" smtClean="0">
                <a:solidFill>
                  <a:schemeClr val="accent2">
                    <a:lumMod val="75000"/>
                  </a:schemeClr>
                </a:solidFill>
              </a:rPr>
              <a:t>3. Income of Individual to Include income of Spouse, Minor child, etc. [Section 64]:</a:t>
            </a:r>
          </a:p>
          <a:p>
            <a:pPr marL="514350" indent="-514350">
              <a:buAutoNum type="alphaLcParenR"/>
            </a:pPr>
            <a:r>
              <a:rPr lang="en-IN" dirty="0" smtClean="0"/>
              <a:t>Remuneration </a:t>
            </a:r>
            <a:r>
              <a:rPr lang="en-IN" dirty="0"/>
              <a:t>received by spouse [Section 64(1)(ii</a:t>
            </a:r>
            <a:r>
              <a:rPr lang="en-IN" dirty="0" smtClean="0"/>
              <a:t>)]</a:t>
            </a:r>
          </a:p>
          <a:p>
            <a:pPr marL="514350" indent="-514350">
              <a:buAutoNum type="alphaLcParenR"/>
            </a:pPr>
            <a:r>
              <a:rPr lang="en-IN" dirty="0" smtClean="0"/>
              <a:t>Exceptions</a:t>
            </a:r>
          </a:p>
          <a:p>
            <a:pPr marL="514350" indent="-514350">
              <a:buAutoNum type="alphaLcParenR"/>
            </a:pPr>
            <a:r>
              <a:rPr lang="en-IN" dirty="0"/>
              <a:t>Meaning of substantial interest [Explanation 2</a:t>
            </a:r>
            <a:r>
              <a:rPr lang="en-IN" dirty="0" smtClean="0"/>
              <a:t>]</a:t>
            </a:r>
          </a:p>
          <a:p>
            <a:pPr marL="0" indent="0">
              <a:buNone/>
            </a:pPr>
            <a:endParaRPr lang="en-IN" dirty="0"/>
          </a:p>
        </p:txBody>
      </p:sp>
    </p:spTree>
    <p:extLst>
      <p:ext uri="{BB962C8B-B14F-4D97-AF65-F5344CB8AC3E}">
        <p14:creationId xmlns:p14="http://schemas.microsoft.com/office/powerpoint/2010/main" val="8166536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485" y="170480"/>
            <a:ext cx="11918195" cy="6524787"/>
          </a:xfrm>
        </p:spPr>
        <p:txBody>
          <a:bodyPr>
            <a:normAutofit fontScale="77500" lnSpcReduction="20000"/>
          </a:bodyPr>
          <a:lstStyle/>
          <a:p>
            <a:pPr marL="0" indent="0">
              <a:buNone/>
            </a:pPr>
            <a:r>
              <a:rPr lang="en-IN" b="1" dirty="0" smtClean="0">
                <a:solidFill>
                  <a:schemeClr val="accent2">
                    <a:lumMod val="75000"/>
                  </a:schemeClr>
                </a:solidFill>
              </a:rPr>
              <a:t>4. Income from Assets transferred to Spouse [Section 64(1)(IV)]:</a:t>
            </a:r>
          </a:p>
          <a:p>
            <a:pPr>
              <a:buFont typeface="Wingdings" panose="05000000000000000000" pitchFamily="2" charset="2"/>
              <a:buChar char="§"/>
            </a:pPr>
            <a:r>
              <a:rPr lang="en-IN" dirty="0" smtClean="0"/>
              <a:t> Included in transferor’s income</a:t>
            </a:r>
          </a:p>
          <a:p>
            <a:pPr marL="0" indent="0">
              <a:buNone/>
            </a:pPr>
            <a:r>
              <a:rPr lang="en-IN" b="1" dirty="0" smtClean="0">
                <a:solidFill>
                  <a:schemeClr val="accent2">
                    <a:lumMod val="75000"/>
                  </a:schemeClr>
                </a:solidFill>
              </a:rPr>
              <a:t>5. Income from assets transferred </a:t>
            </a:r>
            <a:r>
              <a:rPr lang="en-IN" b="1" dirty="0">
                <a:solidFill>
                  <a:schemeClr val="accent2">
                    <a:lumMod val="75000"/>
                  </a:schemeClr>
                </a:solidFill>
              </a:rPr>
              <a:t>t</a:t>
            </a:r>
            <a:r>
              <a:rPr lang="en-IN" b="1" dirty="0" smtClean="0">
                <a:solidFill>
                  <a:schemeClr val="accent2">
                    <a:lumMod val="75000"/>
                  </a:schemeClr>
                </a:solidFill>
              </a:rPr>
              <a:t>o son’s wife [Section 64(1)(vi)]:</a:t>
            </a:r>
          </a:p>
          <a:p>
            <a:pPr>
              <a:buFont typeface="Wingdings" panose="05000000000000000000" pitchFamily="2" charset="2"/>
              <a:buChar char="§"/>
            </a:pPr>
            <a:r>
              <a:rPr lang="en-IN" dirty="0" smtClean="0"/>
              <a:t> Included </a:t>
            </a:r>
            <a:r>
              <a:rPr lang="en-IN" dirty="0"/>
              <a:t>in transferor’s </a:t>
            </a:r>
            <a:r>
              <a:rPr lang="en-IN" dirty="0" smtClean="0"/>
              <a:t>income</a:t>
            </a:r>
          </a:p>
          <a:p>
            <a:pPr marL="0" indent="0">
              <a:buNone/>
            </a:pPr>
            <a:r>
              <a:rPr lang="en-IN" b="1" dirty="0" smtClean="0">
                <a:solidFill>
                  <a:schemeClr val="accent2">
                    <a:lumMod val="75000"/>
                  </a:schemeClr>
                </a:solidFill>
              </a:rPr>
              <a:t>6. Clubbing of Income when transferred Asset is invested in Business [Explanation 3 to Section 64]:</a:t>
            </a:r>
          </a:p>
          <a:p>
            <a:pPr>
              <a:buFont typeface="Wingdings" panose="05000000000000000000" pitchFamily="2" charset="2"/>
              <a:buChar char="§"/>
            </a:pPr>
            <a:r>
              <a:rPr lang="en-IN" dirty="0" smtClean="0"/>
              <a:t> Share of profit included in transferor’s income</a:t>
            </a:r>
          </a:p>
          <a:p>
            <a:pPr marL="0" indent="0">
              <a:buNone/>
            </a:pPr>
            <a:r>
              <a:rPr lang="en-IN" b="1" dirty="0" smtClean="0">
                <a:solidFill>
                  <a:schemeClr val="accent2">
                    <a:lumMod val="75000"/>
                  </a:schemeClr>
                </a:solidFill>
              </a:rPr>
              <a:t>7. Income from Assets transferred to other person or AOP for the Benefit of Spouse [Section 64(1)(VII)]</a:t>
            </a:r>
          </a:p>
          <a:p>
            <a:pPr>
              <a:buFont typeface="Wingdings" panose="05000000000000000000" pitchFamily="2" charset="2"/>
              <a:buChar char="§"/>
            </a:pPr>
            <a:r>
              <a:rPr lang="en-IN" dirty="0" smtClean="0"/>
              <a:t> Included in Transferor’s income</a:t>
            </a:r>
          </a:p>
          <a:p>
            <a:pPr marL="0" indent="0">
              <a:buNone/>
            </a:pPr>
            <a:r>
              <a:rPr lang="en-IN" b="1" dirty="0" smtClean="0">
                <a:solidFill>
                  <a:schemeClr val="accent2">
                    <a:lumMod val="75000"/>
                  </a:schemeClr>
                </a:solidFill>
              </a:rPr>
              <a:t>8. Income </a:t>
            </a:r>
            <a:r>
              <a:rPr lang="en-IN" b="1" dirty="0">
                <a:solidFill>
                  <a:schemeClr val="accent2">
                    <a:lumMod val="75000"/>
                  </a:schemeClr>
                </a:solidFill>
              </a:rPr>
              <a:t>from Assets transferred to other person or AOP for the Benefit of </a:t>
            </a:r>
            <a:r>
              <a:rPr lang="en-IN" b="1" dirty="0" smtClean="0">
                <a:solidFill>
                  <a:schemeClr val="accent2">
                    <a:lumMod val="75000"/>
                  </a:schemeClr>
                </a:solidFill>
              </a:rPr>
              <a:t>Son’s wife</a:t>
            </a:r>
            <a:endParaRPr lang="en-IN" b="1" dirty="0">
              <a:solidFill>
                <a:schemeClr val="accent2">
                  <a:lumMod val="75000"/>
                </a:schemeClr>
              </a:solidFill>
            </a:endParaRPr>
          </a:p>
          <a:p>
            <a:pPr>
              <a:buFont typeface="Wingdings" panose="05000000000000000000" pitchFamily="2" charset="2"/>
              <a:buChar char="§"/>
            </a:pPr>
            <a:r>
              <a:rPr lang="en-IN" dirty="0"/>
              <a:t> Included in Transferor’s </a:t>
            </a:r>
            <a:r>
              <a:rPr lang="en-IN" dirty="0" smtClean="0"/>
              <a:t>income</a:t>
            </a:r>
          </a:p>
          <a:p>
            <a:pPr marL="0" indent="0">
              <a:buNone/>
            </a:pPr>
            <a:r>
              <a:rPr lang="en-IN" b="1" dirty="0" smtClean="0">
                <a:solidFill>
                  <a:schemeClr val="accent2">
                    <a:lumMod val="75000"/>
                  </a:schemeClr>
                </a:solidFill>
              </a:rPr>
              <a:t>9. Income from accretion to property transferred or accumulated income of such property:</a:t>
            </a:r>
          </a:p>
          <a:p>
            <a:pPr>
              <a:buFont typeface="Wingdings" panose="05000000000000000000" pitchFamily="2" charset="2"/>
              <a:buChar char="§"/>
            </a:pPr>
            <a:r>
              <a:rPr lang="en-IN" dirty="0"/>
              <a:t> When any asset is transferred by the individual under clauses (iv), (vi), (vii) and (viii) of Section 64(1), any income arising from accumulated income or from accretions to such assets shall not be included in the total income of the individual. [C.I.T. vs. </a:t>
            </a:r>
            <a:r>
              <a:rPr lang="en-IN" dirty="0" err="1"/>
              <a:t>Saraswathi</a:t>
            </a:r>
            <a:r>
              <a:rPr lang="en-IN" dirty="0"/>
              <a:t> 133 ITR 315</a:t>
            </a:r>
            <a:r>
              <a:rPr lang="en-IN" dirty="0" smtClean="0"/>
              <a:t>].</a:t>
            </a:r>
          </a:p>
          <a:p>
            <a:pPr marL="0" indent="0">
              <a:buNone/>
            </a:pPr>
            <a:r>
              <a:rPr lang="en-IN" b="1" dirty="0" smtClean="0">
                <a:solidFill>
                  <a:schemeClr val="accent2">
                    <a:lumMod val="75000"/>
                  </a:schemeClr>
                </a:solidFill>
              </a:rPr>
              <a:t>10. Clubbing of income of minor Child:</a:t>
            </a:r>
          </a:p>
          <a:p>
            <a:pPr>
              <a:buFont typeface="Wingdings" panose="05000000000000000000" pitchFamily="2" charset="2"/>
              <a:buChar char="§"/>
            </a:pPr>
            <a:r>
              <a:rPr lang="en-IN" dirty="0" smtClean="0"/>
              <a:t> Whose income is higher</a:t>
            </a:r>
          </a:p>
          <a:p>
            <a:pPr>
              <a:buFont typeface="Wingdings" panose="05000000000000000000" pitchFamily="2" charset="2"/>
              <a:buChar char="§"/>
            </a:pPr>
            <a:r>
              <a:rPr lang="en-IN" dirty="0"/>
              <a:t> </a:t>
            </a:r>
            <a:r>
              <a:rPr lang="en-IN" dirty="0" smtClean="0"/>
              <a:t>Exceptions: </a:t>
            </a:r>
            <a:r>
              <a:rPr lang="en-IN" dirty="0" err="1" smtClean="0"/>
              <a:t>i</a:t>
            </a:r>
            <a:r>
              <a:rPr lang="en-IN" dirty="0" smtClean="0"/>
              <a:t>) disabilities, ii) manual work,  iii) Skill;                   Rs.1500</a:t>
            </a:r>
          </a:p>
          <a:p>
            <a:pPr marL="0" indent="0">
              <a:buNone/>
            </a:pPr>
            <a:endParaRPr lang="en-IN" dirty="0"/>
          </a:p>
          <a:p>
            <a:pPr marL="0" indent="0">
              <a:buNone/>
            </a:pPr>
            <a:endParaRPr lang="en-IN" dirty="0" smtClean="0"/>
          </a:p>
          <a:p>
            <a:pPr marL="0" indent="0">
              <a:buNone/>
            </a:pPr>
            <a:endParaRPr lang="en-IN" dirty="0"/>
          </a:p>
          <a:p>
            <a:pPr marL="0" indent="0">
              <a:buNone/>
            </a:pPr>
            <a:endParaRPr lang="en-IN" dirty="0" smtClean="0"/>
          </a:p>
          <a:p>
            <a:pPr marL="0" indent="0">
              <a:buNone/>
            </a:pPr>
            <a:endParaRPr lang="en-IN" dirty="0"/>
          </a:p>
        </p:txBody>
      </p:sp>
    </p:spTree>
    <p:extLst>
      <p:ext uri="{BB962C8B-B14F-4D97-AF65-F5344CB8AC3E}">
        <p14:creationId xmlns:p14="http://schemas.microsoft.com/office/powerpoint/2010/main" val="204403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8487"/>
            <a:ext cx="10515600" cy="929899"/>
          </a:xfrm>
        </p:spPr>
        <p:txBody>
          <a:bodyPr>
            <a:normAutofit fontScale="90000"/>
          </a:bodyPr>
          <a:lstStyle/>
          <a:p>
            <a:pPr algn="ctr"/>
            <a:r>
              <a:rPr lang="en-IN" sz="3600" b="1" dirty="0" smtClean="0">
                <a:solidFill>
                  <a:srgbClr val="CC3399"/>
                </a:solidFill>
              </a:rPr>
              <a:t>Section A : Income tax Act Basics:</a:t>
            </a:r>
            <a:r>
              <a:rPr lang="en-IN" b="1" dirty="0" smtClean="0">
                <a:solidFill>
                  <a:schemeClr val="accent2">
                    <a:lumMod val="75000"/>
                  </a:schemeClr>
                </a:solidFill>
              </a:rPr>
              <a:t/>
            </a:r>
            <a:br>
              <a:rPr lang="en-IN" b="1" dirty="0" smtClean="0">
                <a:solidFill>
                  <a:schemeClr val="accent2">
                    <a:lumMod val="75000"/>
                  </a:schemeClr>
                </a:solidFill>
              </a:rPr>
            </a:br>
            <a:r>
              <a:rPr lang="en-IN" sz="3200" b="1" dirty="0" smtClean="0">
                <a:solidFill>
                  <a:srgbClr val="00B050"/>
                </a:solidFill>
              </a:rPr>
              <a:t>Study Note(S N) 1 : Basic Concepts</a:t>
            </a:r>
            <a:endParaRPr lang="en-IN" b="1" dirty="0">
              <a:solidFill>
                <a:srgbClr val="00B050"/>
              </a:solidFill>
            </a:endParaRPr>
          </a:p>
        </p:txBody>
      </p:sp>
      <p:sp>
        <p:nvSpPr>
          <p:cNvPr id="3" name="Content Placeholder 2"/>
          <p:cNvSpPr>
            <a:spLocks noGrp="1"/>
          </p:cNvSpPr>
          <p:nvPr>
            <p:ph idx="1"/>
          </p:nvPr>
        </p:nvSpPr>
        <p:spPr>
          <a:xfrm>
            <a:off x="387458" y="1317356"/>
            <a:ext cx="11515240" cy="5408908"/>
          </a:xfrm>
        </p:spPr>
        <p:txBody>
          <a:bodyPr>
            <a:normAutofit fontScale="77500" lnSpcReduction="20000"/>
          </a:bodyPr>
          <a:lstStyle/>
          <a:p>
            <a:pPr marL="0" indent="0">
              <a:buNone/>
            </a:pPr>
            <a:r>
              <a:rPr lang="en-IN" b="1" dirty="0" smtClean="0">
                <a:solidFill>
                  <a:srgbClr val="7030A0"/>
                </a:solidFill>
              </a:rPr>
              <a:t>1. Meaning and Purpose  of Tax:</a:t>
            </a:r>
          </a:p>
          <a:p>
            <a:pPr>
              <a:buFont typeface="Wingdings" panose="05000000000000000000" pitchFamily="2" charset="2"/>
              <a:buChar char="§"/>
            </a:pPr>
            <a:r>
              <a:rPr lang="en-IN" dirty="0" smtClean="0"/>
              <a:t> Taxes are seen as a major source of revenue for public expenditure, viz. building schools and hospitals, paying the police and the soldiers, making provisions for critical infrastructure, etc.</a:t>
            </a:r>
          </a:p>
          <a:p>
            <a:pPr>
              <a:buFont typeface="Wingdings" panose="05000000000000000000" pitchFamily="2" charset="2"/>
              <a:buChar char="§"/>
            </a:pPr>
            <a:r>
              <a:rPr lang="en-IN" dirty="0"/>
              <a:t> T</a:t>
            </a:r>
            <a:r>
              <a:rPr lang="en-IN" dirty="0" smtClean="0"/>
              <a:t>he recent Budget estimates for the financial year 2016-17, where 82.5% of the total expenditure is expected to be financed by tax revenues.</a:t>
            </a:r>
          </a:p>
          <a:p>
            <a:pPr marL="0" indent="0">
              <a:buNone/>
            </a:pPr>
            <a:r>
              <a:rPr lang="en-IN" b="1" dirty="0" smtClean="0">
                <a:solidFill>
                  <a:srgbClr val="7030A0"/>
                </a:solidFill>
              </a:rPr>
              <a:t>2. Constitutional Provisions:</a:t>
            </a:r>
          </a:p>
          <a:p>
            <a:pPr>
              <a:buFont typeface="Wingdings" panose="05000000000000000000" pitchFamily="2" charset="2"/>
              <a:buChar char="§"/>
            </a:pPr>
            <a:r>
              <a:rPr lang="en-IN" dirty="0" smtClean="0"/>
              <a:t> Constitution of India is the supreme law of the land and all other laws are subservient to it.</a:t>
            </a:r>
          </a:p>
          <a:p>
            <a:pPr>
              <a:buFont typeface="Wingdings" panose="05000000000000000000" pitchFamily="2" charset="2"/>
              <a:buChar char="§"/>
            </a:pPr>
            <a:r>
              <a:rPr lang="en-IN" dirty="0" smtClean="0"/>
              <a:t> </a:t>
            </a:r>
            <a:r>
              <a:rPr lang="en-IN" dirty="0"/>
              <a:t>T</a:t>
            </a:r>
            <a:r>
              <a:rPr lang="en-IN" dirty="0" smtClean="0"/>
              <a:t>he authority to legislate is divided between the Central Government and the State Governments as under (</a:t>
            </a:r>
            <a:r>
              <a:rPr lang="en-IN" b="1" i="1" dirty="0" smtClean="0"/>
              <a:t>Seventh Schedule of Article 246 of the Constitution</a:t>
            </a:r>
            <a:r>
              <a:rPr lang="en-IN" dirty="0" smtClean="0"/>
              <a:t>):</a:t>
            </a:r>
          </a:p>
          <a:p>
            <a:pPr marL="571500" indent="-571500">
              <a:buAutoNum type="romanLcParenR"/>
            </a:pPr>
            <a:r>
              <a:rPr lang="en-IN" b="1" dirty="0" smtClean="0"/>
              <a:t>List I</a:t>
            </a:r>
            <a:r>
              <a:rPr lang="en-IN" dirty="0" smtClean="0"/>
              <a:t> : </a:t>
            </a:r>
            <a:r>
              <a:rPr lang="en-IN" b="1" dirty="0" smtClean="0"/>
              <a:t>Central or Union List</a:t>
            </a:r>
            <a:r>
              <a:rPr lang="en-IN" dirty="0" smtClean="0"/>
              <a:t>- Comprises of Entries over which the Union or the Central Government has exclusive power to legislate</a:t>
            </a:r>
          </a:p>
          <a:p>
            <a:pPr marL="571500" indent="-571500">
              <a:buAutoNum type="romanLcParenR"/>
            </a:pPr>
            <a:r>
              <a:rPr lang="en-IN" b="1" dirty="0"/>
              <a:t> </a:t>
            </a:r>
            <a:r>
              <a:rPr lang="en-IN" b="1" dirty="0" smtClean="0"/>
              <a:t>List II : State List </a:t>
            </a:r>
            <a:r>
              <a:rPr lang="en-IN" dirty="0" smtClean="0"/>
              <a:t>  - Comprises of entries over which the State Government has exclusive power to legislate</a:t>
            </a:r>
          </a:p>
          <a:p>
            <a:pPr marL="571500" indent="-571500">
              <a:buAutoNum type="romanLcParenR"/>
            </a:pPr>
            <a:r>
              <a:rPr lang="en-IN" b="1" dirty="0"/>
              <a:t> </a:t>
            </a:r>
            <a:r>
              <a:rPr lang="en-IN" b="1" dirty="0" smtClean="0"/>
              <a:t>List III Concurrent List-</a:t>
            </a:r>
            <a:r>
              <a:rPr lang="en-IN" dirty="0" smtClean="0"/>
              <a:t> Concurrent power of legislation to the Central and State Governments</a:t>
            </a:r>
          </a:p>
          <a:p>
            <a:pPr marL="0" indent="0">
              <a:buNone/>
            </a:pPr>
            <a:endParaRPr lang="en-IN" dirty="0" smtClean="0"/>
          </a:p>
        </p:txBody>
      </p:sp>
    </p:spTree>
    <p:extLst>
      <p:ext uri="{BB962C8B-B14F-4D97-AF65-F5344CB8AC3E}">
        <p14:creationId xmlns:p14="http://schemas.microsoft.com/office/powerpoint/2010/main" val="34039691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983" y="170481"/>
            <a:ext cx="11778711" cy="6493790"/>
          </a:xfrm>
        </p:spPr>
        <p:txBody>
          <a:bodyPr/>
          <a:lstStyle/>
          <a:p>
            <a:pPr marL="0" indent="0">
              <a:buNone/>
            </a:pPr>
            <a:r>
              <a:rPr lang="en-IN" b="1" dirty="0" smtClean="0">
                <a:solidFill>
                  <a:schemeClr val="accent2">
                    <a:lumMod val="75000"/>
                  </a:schemeClr>
                </a:solidFill>
              </a:rPr>
              <a:t>11. Income from self-Acquired property converted into Joint family property:</a:t>
            </a:r>
          </a:p>
          <a:p>
            <a:pPr>
              <a:buFont typeface="Wingdings" panose="05000000000000000000" pitchFamily="2" charset="2"/>
              <a:buChar char="§"/>
            </a:pPr>
            <a:r>
              <a:rPr lang="en-IN" dirty="0" smtClean="0"/>
              <a:t> Income included in individual hands</a:t>
            </a:r>
          </a:p>
          <a:p>
            <a:pPr>
              <a:buFont typeface="Wingdings" panose="05000000000000000000" pitchFamily="2" charset="2"/>
              <a:buChar char="§"/>
            </a:pPr>
            <a:r>
              <a:rPr lang="en-IN" dirty="0"/>
              <a:t> </a:t>
            </a:r>
            <a:r>
              <a:rPr lang="en-IN" dirty="0" smtClean="0"/>
              <a:t>In case of partition, Spouse share also included in individual’s income</a:t>
            </a:r>
          </a:p>
          <a:p>
            <a:pPr marL="0" indent="0">
              <a:buNone/>
            </a:pPr>
            <a:r>
              <a:rPr lang="en-IN" b="1" dirty="0" smtClean="0">
                <a:solidFill>
                  <a:schemeClr val="accent2">
                    <a:lumMod val="75000"/>
                  </a:schemeClr>
                </a:solidFill>
              </a:rPr>
              <a:t>12. Liability of a person in respect of Income included in the income of another person [Section 65]:</a:t>
            </a:r>
          </a:p>
          <a:p>
            <a:pPr>
              <a:buFont typeface="Wingdings" panose="05000000000000000000" pitchFamily="2" charset="2"/>
              <a:buChar char="§"/>
            </a:pPr>
            <a:r>
              <a:rPr lang="en-IN" dirty="0" smtClean="0"/>
              <a:t> AO may serve notice to Transferee.</a:t>
            </a:r>
          </a:p>
        </p:txBody>
      </p:sp>
    </p:spTree>
    <p:extLst>
      <p:ext uri="{BB962C8B-B14F-4D97-AF65-F5344CB8AC3E}">
        <p14:creationId xmlns:p14="http://schemas.microsoft.com/office/powerpoint/2010/main" val="1675641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70481"/>
            <a:ext cx="10515600" cy="418455"/>
          </a:xfrm>
        </p:spPr>
        <p:txBody>
          <a:bodyPr>
            <a:normAutofit fontScale="90000"/>
          </a:bodyPr>
          <a:lstStyle/>
          <a:p>
            <a:pPr algn="ctr"/>
            <a:r>
              <a:rPr lang="en-IN" sz="3100" b="1" dirty="0">
                <a:solidFill>
                  <a:srgbClr val="00B050"/>
                </a:solidFill>
              </a:rPr>
              <a:t>S N 13 : set off and Carry Forward of Losses [</a:t>
            </a:r>
            <a:r>
              <a:rPr lang="en-IN" sz="3100" b="1" i="1" dirty="0">
                <a:solidFill>
                  <a:srgbClr val="00B050"/>
                </a:solidFill>
              </a:rPr>
              <a:t>sections 70 - 80</a:t>
            </a:r>
            <a:r>
              <a:rPr lang="en-IN" sz="3100" b="1" dirty="0">
                <a:solidFill>
                  <a:srgbClr val="00B050"/>
                </a:solidFill>
              </a:rPr>
              <a:t>]</a:t>
            </a:r>
            <a:endParaRPr lang="en-IN" b="1" dirty="0">
              <a:solidFill>
                <a:srgbClr val="00B050"/>
              </a:solidFill>
            </a:endParaRPr>
          </a:p>
        </p:txBody>
      </p:sp>
      <p:sp>
        <p:nvSpPr>
          <p:cNvPr id="3" name="Content Placeholder 2"/>
          <p:cNvSpPr>
            <a:spLocks noGrp="1"/>
          </p:cNvSpPr>
          <p:nvPr>
            <p:ph idx="1"/>
          </p:nvPr>
        </p:nvSpPr>
        <p:spPr>
          <a:xfrm>
            <a:off x="123986" y="743918"/>
            <a:ext cx="11871702" cy="5966847"/>
          </a:xfrm>
        </p:spPr>
        <p:txBody>
          <a:bodyPr>
            <a:normAutofit fontScale="85000" lnSpcReduction="20000"/>
          </a:bodyPr>
          <a:lstStyle/>
          <a:p>
            <a:pPr marL="0" indent="0">
              <a:buNone/>
            </a:pPr>
            <a:r>
              <a:rPr lang="en-IN" b="1" dirty="0" smtClean="0">
                <a:solidFill>
                  <a:schemeClr val="accent2">
                    <a:lumMod val="75000"/>
                  </a:schemeClr>
                </a:solidFill>
              </a:rPr>
              <a:t>1. Introduction:</a:t>
            </a:r>
          </a:p>
          <a:p>
            <a:pPr>
              <a:buFont typeface="Wingdings" panose="05000000000000000000" pitchFamily="2" charset="2"/>
              <a:buChar char="§"/>
            </a:pPr>
            <a:r>
              <a:rPr lang="en-IN" dirty="0" smtClean="0"/>
              <a:t> </a:t>
            </a:r>
            <a:r>
              <a:rPr lang="en-IN" dirty="0"/>
              <a:t>Sections 70-80 of the Income-tax Act provide the procedure for adjustments of losses in the process of computing the total income</a:t>
            </a:r>
            <a:r>
              <a:rPr lang="en-IN" dirty="0" smtClean="0"/>
              <a:t>.</a:t>
            </a:r>
          </a:p>
          <a:p>
            <a:pPr>
              <a:buFont typeface="Wingdings" panose="05000000000000000000" pitchFamily="2" charset="2"/>
              <a:buChar char="§"/>
            </a:pPr>
            <a:r>
              <a:rPr lang="en-IN" dirty="0"/>
              <a:t> Sections 70 to 80, which contain the provisions relating to set off and carry forward, involves the following three stages</a:t>
            </a:r>
            <a:r>
              <a:rPr lang="en-IN" dirty="0" smtClean="0"/>
              <a:t>:</a:t>
            </a:r>
          </a:p>
          <a:p>
            <a:pPr marL="514350" indent="-514350">
              <a:buAutoNum type="alphaLcParenBoth"/>
            </a:pPr>
            <a:r>
              <a:rPr lang="en-IN" dirty="0" smtClean="0"/>
              <a:t>Inter-source </a:t>
            </a:r>
            <a:r>
              <a:rPr lang="en-IN" dirty="0"/>
              <a:t>adjustments, </a:t>
            </a:r>
            <a:r>
              <a:rPr lang="en-IN" dirty="0" smtClean="0"/>
              <a:t> </a:t>
            </a:r>
          </a:p>
          <a:p>
            <a:pPr marL="514350" indent="-514350">
              <a:buAutoNum type="alphaLcParenBoth"/>
            </a:pPr>
            <a:r>
              <a:rPr lang="en-IN" dirty="0" smtClean="0"/>
              <a:t>Inter-head </a:t>
            </a:r>
            <a:r>
              <a:rPr lang="en-IN" dirty="0"/>
              <a:t>adjustments, and </a:t>
            </a:r>
            <a:r>
              <a:rPr lang="en-IN" dirty="0" smtClean="0"/>
              <a:t> </a:t>
            </a:r>
          </a:p>
          <a:p>
            <a:pPr marL="514350" indent="-514350">
              <a:buAutoNum type="alphaLcParenBoth"/>
            </a:pPr>
            <a:r>
              <a:rPr lang="en-IN" dirty="0" smtClean="0"/>
              <a:t>Carry </a:t>
            </a:r>
            <a:r>
              <a:rPr lang="en-IN" dirty="0"/>
              <a:t>forward of losses</a:t>
            </a:r>
            <a:r>
              <a:rPr lang="en-IN" dirty="0" smtClean="0"/>
              <a:t>.</a:t>
            </a:r>
          </a:p>
          <a:p>
            <a:pPr marL="0" indent="0">
              <a:buNone/>
            </a:pPr>
            <a:r>
              <a:rPr lang="en-IN" b="1" dirty="0" smtClean="0">
                <a:solidFill>
                  <a:schemeClr val="accent2">
                    <a:lumMod val="75000"/>
                  </a:schemeClr>
                </a:solidFill>
              </a:rPr>
              <a:t>2. Inter-Source Adjustments [Section 70]:</a:t>
            </a:r>
          </a:p>
          <a:p>
            <a:pPr>
              <a:buFont typeface="Wingdings" panose="05000000000000000000" pitchFamily="2" charset="2"/>
              <a:buChar char="§"/>
            </a:pPr>
            <a:r>
              <a:rPr lang="en-IN" dirty="0"/>
              <a:t> </a:t>
            </a:r>
            <a:r>
              <a:rPr lang="en-IN" dirty="0" smtClean="0"/>
              <a:t>STCL </a:t>
            </a:r>
            <a:r>
              <a:rPr lang="en-IN" dirty="0"/>
              <a:t>can be set off against any </a:t>
            </a:r>
            <a:r>
              <a:rPr lang="en-IN" dirty="0" smtClean="0"/>
              <a:t>STCG </a:t>
            </a:r>
            <a:r>
              <a:rPr lang="en-IN" dirty="0"/>
              <a:t>or </a:t>
            </a:r>
            <a:r>
              <a:rPr lang="en-IN" dirty="0" smtClean="0"/>
              <a:t>LTCG </a:t>
            </a:r>
            <a:r>
              <a:rPr lang="en-IN" dirty="0"/>
              <a:t>in the same year [Section 70(2</a:t>
            </a:r>
            <a:r>
              <a:rPr lang="en-IN" dirty="0" smtClean="0"/>
              <a:t>)]</a:t>
            </a:r>
          </a:p>
          <a:p>
            <a:pPr marL="0" indent="0">
              <a:buNone/>
            </a:pPr>
            <a:r>
              <a:rPr lang="en-IN" b="1" dirty="0"/>
              <a:t>Exceptions</a:t>
            </a:r>
            <a:r>
              <a:rPr lang="en-IN" b="1" dirty="0" smtClean="0"/>
              <a:t>:</a:t>
            </a:r>
          </a:p>
          <a:p>
            <a:pPr marL="571500" indent="-571500">
              <a:buAutoNum type="romanLcParenBoth"/>
            </a:pPr>
            <a:r>
              <a:rPr lang="en-IN" dirty="0" smtClean="0"/>
              <a:t>LTCL: LTCL </a:t>
            </a:r>
            <a:r>
              <a:rPr lang="en-IN" dirty="0"/>
              <a:t>can be set off against </a:t>
            </a:r>
            <a:r>
              <a:rPr lang="en-IN" dirty="0" smtClean="0"/>
              <a:t>LTCG </a:t>
            </a:r>
            <a:r>
              <a:rPr lang="en-IN" dirty="0"/>
              <a:t>only. </a:t>
            </a:r>
            <a:r>
              <a:rPr lang="en-IN" dirty="0" smtClean="0"/>
              <a:t> </a:t>
            </a:r>
          </a:p>
          <a:p>
            <a:pPr marL="571500" indent="-571500">
              <a:buAutoNum type="romanLcParenBoth"/>
            </a:pPr>
            <a:r>
              <a:rPr lang="en-IN" dirty="0" smtClean="0"/>
              <a:t>Speculation </a:t>
            </a:r>
            <a:r>
              <a:rPr lang="en-IN" dirty="0"/>
              <a:t>loss: Any loss in respect of a speculation business can be set off only against profits and gains of another speculation business [Section 73(1)].   </a:t>
            </a:r>
            <a:r>
              <a:rPr lang="en-IN" dirty="0" smtClean="0"/>
              <a:t> </a:t>
            </a:r>
          </a:p>
          <a:p>
            <a:pPr marL="571500" indent="-571500">
              <a:buAutoNum type="romanLcParenBoth"/>
            </a:pPr>
            <a:r>
              <a:rPr lang="en-IN" dirty="0" smtClean="0"/>
              <a:t>Loss </a:t>
            </a:r>
            <a:r>
              <a:rPr lang="en-IN" dirty="0"/>
              <a:t>from owning and maintaining race horses: A loss incurred from the activity of owning and maintaining race horses can be set off only against income from owning and maintaining race horses, and not against income from any other sources [Section 74A(3)].</a:t>
            </a:r>
          </a:p>
        </p:txBody>
      </p:sp>
    </p:spTree>
    <p:extLst>
      <p:ext uri="{BB962C8B-B14F-4D97-AF65-F5344CB8AC3E}">
        <p14:creationId xmlns:p14="http://schemas.microsoft.com/office/powerpoint/2010/main" val="2724644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986" y="170480"/>
            <a:ext cx="11949194" cy="6447295"/>
          </a:xfrm>
        </p:spPr>
        <p:txBody>
          <a:bodyPr>
            <a:normAutofit fontScale="77500" lnSpcReduction="20000"/>
          </a:bodyPr>
          <a:lstStyle/>
          <a:p>
            <a:pPr marL="0" indent="0">
              <a:buNone/>
            </a:pPr>
            <a:r>
              <a:rPr lang="en-IN" dirty="0"/>
              <a:t>(iv) Loss from gambling, lotteries, crossword puzzles, etc.: Under section 58(4), income by way of winnings from lotteries, crossword puzzles, races including horse races, card games and other games of any sort or from gambling or betting of any form or nature </a:t>
            </a:r>
            <a:r>
              <a:rPr lang="en-IN" b="1" dirty="0"/>
              <a:t>cannot be applied to set off any loss</a:t>
            </a:r>
            <a:r>
              <a:rPr lang="en-IN" dirty="0"/>
              <a:t> [Section 58(4)]. </a:t>
            </a:r>
            <a:endParaRPr lang="en-IN" dirty="0" smtClean="0"/>
          </a:p>
          <a:p>
            <a:pPr marL="0" indent="0">
              <a:buNone/>
            </a:pPr>
            <a:r>
              <a:rPr lang="en-IN" dirty="0" smtClean="0"/>
              <a:t>(</a:t>
            </a:r>
            <a:r>
              <a:rPr lang="en-IN" dirty="0"/>
              <a:t>v) Loss from a source which is exempt: If income from a particular source is altogether exempt from tax, loss from such sources cannot be set off against income of a source which is taxable</a:t>
            </a:r>
            <a:r>
              <a:rPr lang="en-IN" dirty="0" smtClean="0"/>
              <a:t>.</a:t>
            </a:r>
          </a:p>
          <a:p>
            <a:pPr marL="0" indent="0">
              <a:buNone/>
            </a:pPr>
            <a:r>
              <a:rPr lang="en-IN" b="1" dirty="0" smtClean="0">
                <a:solidFill>
                  <a:schemeClr val="accent2">
                    <a:lumMod val="75000"/>
                  </a:schemeClr>
                </a:solidFill>
              </a:rPr>
              <a:t>3. Inter-Head Adjustments [Section 71]:</a:t>
            </a:r>
          </a:p>
          <a:p>
            <a:pPr>
              <a:buFont typeface="Wingdings" panose="05000000000000000000" pitchFamily="2" charset="2"/>
              <a:buChar char="§"/>
            </a:pPr>
            <a:r>
              <a:rPr lang="en-IN" dirty="0" smtClean="0"/>
              <a:t> Loss under the head “PGBP” can be set off against income under the head “CG’s” or “IOS” or “CG’s”.</a:t>
            </a:r>
          </a:p>
          <a:p>
            <a:pPr>
              <a:buFont typeface="Wingdings" panose="05000000000000000000" pitchFamily="2" charset="2"/>
              <a:buChar char="§"/>
            </a:pPr>
            <a:r>
              <a:rPr lang="en-IN" dirty="0"/>
              <a:t> </a:t>
            </a:r>
            <a:r>
              <a:rPr lang="en-IN" dirty="0" smtClean="0"/>
              <a:t>Loss under the head “IHP” can be set off against income under the head “Salaries” or under the head “IOS”.</a:t>
            </a:r>
          </a:p>
          <a:p>
            <a:pPr marL="0" indent="0">
              <a:buNone/>
            </a:pPr>
            <a:r>
              <a:rPr lang="en-IN" dirty="0"/>
              <a:t>Important exceptions</a:t>
            </a:r>
            <a:r>
              <a:rPr lang="en-IN" dirty="0" smtClean="0"/>
              <a:t>:</a:t>
            </a:r>
          </a:p>
          <a:p>
            <a:pPr marL="571500" indent="-571500">
              <a:buAutoNum type="romanLcParenBoth"/>
            </a:pPr>
            <a:r>
              <a:rPr lang="en-IN" dirty="0" smtClean="0"/>
              <a:t>Loss </a:t>
            </a:r>
            <a:r>
              <a:rPr lang="en-IN" dirty="0"/>
              <a:t>under the head </a:t>
            </a:r>
            <a:r>
              <a:rPr lang="en-IN" dirty="0" smtClean="0"/>
              <a:t>“PGBP”: </a:t>
            </a:r>
            <a:r>
              <a:rPr lang="en-IN" dirty="0"/>
              <a:t>Any loss under the head </a:t>
            </a:r>
            <a:r>
              <a:rPr lang="en-IN" dirty="0" smtClean="0"/>
              <a:t>“PGBP” </a:t>
            </a:r>
            <a:r>
              <a:rPr lang="en-IN" dirty="0"/>
              <a:t>cannot be set off against income under the head </a:t>
            </a:r>
            <a:r>
              <a:rPr lang="en-IN" dirty="0" smtClean="0"/>
              <a:t>“Salaries”. </a:t>
            </a:r>
            <a:r>
              <a:rPr lang="en-IN" dirty="0"/>
              <a:t>[Section 71(2A)]. </a:t>
            </a:r>
            <a:r>
              <a:rPr lang="en-IN" dirty="0" smtClean="0"/>
              <a:t>   </a:t>
            </a:r>
          </a:p>
          <a:p>
            <a:pPr marL="571500" indent="-571500">
              <a:buAutoNum type="romanLcParenBoth"/>
            </a:pPr>
            <a:r>
              <a:rPr lang="en-IN" dirty="0" smtClean="0"/>
              <a:t>Loss </a:t>
            </a:r>
            <a:r>
              <a:rPr lang="en-IN" dirty="0"/>
              <a:t>under the </a:t>
            </a:r>
            <a:r>
              <a:rPr lang="en-IN" dirty="0" smtClean="0"/>
              <a:t>head “CG’s”: </a:t>
            </a:r>
            <a:r>
              <a:rPr lang="en-IN" dirty="0"/>
              <a:t>Where in respect of any </a:t>
            </a:r>
            <a:r>
              <a:rPr lang="en-IN" dirty="0" smtClean="0"/>
              <a:t>AY </a:t>
            </a:r>
            <a:r>
              <a:rPr lang="en-IN" dirty="0"/>
              <a:t>the net result of computation under the head </a:t>
            </a:r>
            <a:r>
              <a:rPr lang="en-IN" dirty="0" smtClean="0"/>
              <a:t>“CG’s” is </a:t>
            </a:r>
            <a:r>
              <a:rPr lang="en-IN" dirty="0"/>
              <a:t>a loss, such loss cannot be set off against income under any other head [Section 71(3</a:t>
            </a:r>
            <a:r>
              <a:rPr lang="en-IN" dirty="0" smtClean="0"/>
              <a:t>)].</a:t>
            </a:r>
          </a:p>
          <a:p>
            <a:pPr marL="571500" indent="-571500">
              <a:buAutoNum type="romanLcParenBoth"/>
            </a:pPr>
            <a:r>
              <a:rPr lang="en-IN" dirty="0"/>
              <a:t> Speculation loss: Any loss computed in respect of a speculation business cannot be set off against income under any other head. Such loss can be set off against profits and gains of another speculation business only [Section 73(1)].</a:t>
            </a:r>
            <a:endParaRPr lang="en-IN" dirty="0" smtClean="0"/>
          </a:p>
          <a:p>
            <a:pPr marL="0" indent="0">
              <a:buNone/>
            </a:pPr>
            <a:r>
              <a:rPr lang="en-IN" dirty="0" smtClean="0"/>
              <a:t>	</a:t>
            </a:r>
            <a:endParaRPr lang="en-IN" dirty="0"/>
          </a:p>
        </p:txBody>
      </p:sp>
    </p:spTree>
    <p:extLst>
      <p:ext uri="{BB962C8B-B14F-4D97-AF65-F5344CB8AC3E}">
        <p14:creationId xmlns:p14="http://schemas.microsoft.com/office/powerpoint/2010/main" val="23100053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987" y="201478"/>
            <a:ext cx="11933694" cy="6493790"/>
          </a:xfrm>
        </p:spPr>
        <p:txBody>
          <a:bodyPr>
            <a:normAutofit fontScale="77500" lnSpcReduction="20000"/>
          </a:bodyPr>
          <a:lstStyle/>
          <a:p>
            <a:pPr marL="571500" indent="-571500">
              <a:buAutoNum type="romanLcParenBoth" startAt="4"/>
            </a:pPr>
            <a:endParaRPr lang="en-IN" dirty="0" smtClean="0"/>
          </a:p>
          <a:p>
            <a:pPr marL="571500" indent="-571500">
              <a:buAutoNum type="romanLcParenBoth" startAt="4"/>
            </a:pPr>
            <a:endParaRPr lang="en-IN" dirty="0"/>
          </a:p>
          <a:p>
            <a:pPr marL="571500" indent="-571500">
              <a:buAutoNum type="romanLcParenBoth" startAt="4"/>
            </a:pPr>
            <a:r>
              <a:rPr lang="en-IN" dirty="0" smtClean="0"/>
              <a:t>Loss </a:t>
            </a:r>
            <a:r>
              <a:rPr lang="en-IN" dirty="0"/>
              <a:t>from owning and maintaining race horses: Any loss computed in respect of the activity of owning and maintaining race horses cannot be set off against income under any other heads. Such loss can be set off against the income of similar activities only [Section 74A(3)]. </a:t>
            </a:r>
            <a:endParaRPr lang="en-IN" dirty="0" smtClean="0"/>
          </a:p>
          <a:p>
            <a:pPr marL="571500" indent="-571500">
              <a:buAutoNum type="romanLcParenBoth" startAt="4"/>
            </a:pPr>
            <a:r>
              <a:rPr lang="en-IN" dirty="0" smtClean="0"/>
              <a:t>Loss </a:t>
            </a:r>
            <a:r>
              <a:rPr lang="en-IN" dirty="0"/>
              <a:t>from gambling, lotteries, crossword puzzles, card games, betting, or games of any other sport: Loss from such gambling, lottery, etc., </a:t>
            </a:r>
            <a:r>
              <a:rPr lang="en-IN" b="1" dirty="0"/>
              <a:t>cannot be set off</a:t>
            </a:r>
            <a:r>
              <a:rPr lang="en-IN" dirty="0"/>
              <a:t> against income under any other head [Section 58(4)].  </a:t>
            </a:r>
            <a:r>
              <a:rPr lang="en-IN" dirty="0" smtClean="0"/>
              <a:t> </a:t>
            </a:r>
          </a:p>
          <a:p>
            <a:pPr marL="571500" indent="-571500">
              <a:buAutoNum type="romanLcParenBoth" startAt="4"/>
            </a:pPr>
            <a:r>
              <a:rPr lang="en-IN" dirty="0" smtClean="0"/>
              <a:t>Loss </a:t>
            </a:r>
            <a:r>
              <a:rPr lang="en-IN" dirty="0"/>
              <a:t>by specified business: Any loss computed in respect of any specified business referred to in Section 35AD shall not be set off except against profits and gains, if any, of any other specified business [Section 73A (1</a:t>
            </a:r>
            <a:r>
              <a:rPr lang="en-IN" dirty="0" smtClean="0"/>
              <a:t>].</a:t>
            </a:r>
          </a:p>
          <a:p>
            <a:pPr marL="0" indent="0">
              <a:buNone/>
            </a:pPr>
            <a:r>
              <a:rPr lang="en-IN" b="1" dirty="0" smtClean="0">
                <a:solidFill>
                  <a:schemeClr val="accent2">
                    <a:lumMod val="75000"/>
                  </a:schemeClr>
                </a:solidFill>
              </a:rPr>
              <a:t>4. Carry Forward of Loss:</a:t>
            </a:r>
          </a:p>
          <a:p>
            <a:pPr>
              <a:buFont typeface="Wingdings" panose="05000000000000000000" pitchFamily="2" charset="2"/>
              <a:buChar char="§"/>
            </a:pPr>
            <a:r>
              <a:rPr lang="en-IN" dirty="0"/>
              <a:t> Under the Income-tax Act, only the following losses can be carried forward</a:t>
            </a:r>
            <a:r>
              <a:rPr lang="en-IN" dirty="0" smtClean="0"/>
              <a:t>:</a:t>
            </a:r>
          </a:p>
          <a:p>
            <a:pPr marL="514350" indent="-514350">
              <a:buAutoNum type="alphaUcParenBoth"/>
            </a:pPr>
            <a:r>
              <a:rPr lang="en-IN" b="1" dirty="0" smtClean="0"/>
              <a:t>Loss </a:t>
            </a:r>
            <a:r>
              <a:rPr lang="en-IN" b="1" dirty="0"/>
              <a:t>under the head </a:t>
            </a:r>
            <a:r>
              <a:rPr lang="en-IN" b="1" dirty="0" smtClean="0"/>
              <a:t>“IHP” :</a:t>
            </a:r>
            <a:r>
              <a:rPr lang="en-IN" dirty="0" smtClean="0"/>
              <a:t> Set off against IHP only … 8 AY’s.</a:t>
            </a:r>
          </a:p>
          <a:p>
            <a:pPr marL="514350" indent="-514350">
              <a:buAutoNum type="alphaUcParenBoth"/>
            </a:pPr>
            <a:r>
              <a:rPr lang="en-IN" b="1" dirty="0" smtClean="0"/>
              <a:t>Loss </a:t>
            </a:r>
            <a:r>
              <a:rPr lang="en-IN" b="1" dirty="0"/>
              <a:t>under the head </a:t>
            </a:r>
            <a:r>
              <a:rPr lang="en-IN" b="1" dirty="0" smtClean="0"/>
              <a:t>“PGBP” </a:t>
            </a:r>
            <a:r>
              <a:rPr lang="en-IN" b="1" dirty="0"/>
              <a:t>including loss of speculative business and the business specified in Section </a:t>
            </a:r>
            <a:r>
              <a:rPr lang="en-IN" b="1" dirty="0" smtClean="0"/>
              <a:t>35AD : Non Speculation Business</a:t>
            </a:r>
            <a:r>
              <a:rPr lang="en-IN" dirty="0" smtClean="0"/>
              <a:t>: </a:t>
            </a:r>
            <a:r>
              <a:rPr lang="en-IN" dirty="0" err="1" smtClean="0"/>
              <a:t>i</a:t>
            </a:r>
            <a:r>
              <a:rPr lang="en-IN" dirty="0" smtClean="0"/>
              <a:t>) Set off against Business income…. 8 AY’s, ii</a:t>
            </a:r>
            <a:r>
              <a:rPr lang="en-IN" dirty="0"/>
              <a:t>) Depreciation, unabsorbed scientific research capital </a:t>
            </a:r>
            <a:r>
              <a:rPr lang="en-IN" dirty="0" smtClean="0"/>
              <a:t>expenditure, unabsorbed </a:t>
            </a:r>
            <a:r>
              <a:rPr lang="en-IN" dirty="0"/>
              <a:t>capital expenditure on family </a:t>
            </a:r>
            <a:r>
              <a:rPr lang="en-IN" dirty="0" smtClean="0"/>
              <a:t>planning----  Unlimited period. </a:t>
            </a:r>
            <a:r>
              <a:rPr lang="en-IN" b="1" dirty="0" smtClean="0"/>
              <a:t>Speculation: </a:t>
            </a:r>
            <a:r>
              <a:rPr lang="en-IN" dirty="0" smtClean="0"/>
              <a:t>Against speculation only--- 4 AYS’s.</a:t>
            </a:r>
          </a:p>
          <a:p>
            <a:pPr marL="514350" indent="-514350">
              <a:buAutoNum type="alphaUcParenBoth"/>
            </a:pPr>
            <a:r>
              <a:rPr lang="en-IN" b="1" dirty="0" smtClean="0"/>
              <a:t>Loss under the head “CG’s”:</a:t>
            </a:r>
            <a:r>
              <a:rPr lang="en-IN" dirty="0" smtClean="0"/>
              <a:t> STCL—Against LTCG or LTCL ;  LTGL--- Against LTCG only – Next 4 AY’s.  </a:t>
            </a:r>
          </a:p>
          <a:p>
            <a:pPr marL="514350" indent="-514350">
              <a:buAutoNum type="alphaUcParenBoth"/>
            </a:pPr>
            <a:r>
              <a:rPr lang="en-IN" b="1" dirty="0" smtClean="0"/>
              <a:t>Loss </a:t>
            </a:r>
            <a:r>
              <a:rPr lang="en-IN" b="1" dirty="0"/>
              <a:t>under the head </a:t>
            </a:r>
            <a:r>
              <a:rPr lang="en-IN" b="1" dirty="0" smtClean="0"/>
              <a:t>“IOS” </a:t>
            </a:r>
            <a:r>
              <a:rPr lang="en-IN" b="1" dirty="0"/>
              <a:t>to the extent it relates to the activity of owning and maintaining of race </a:t>
            </a:r>
            <a:r>
              <a:rPr lang="en-IN" b="1" dirty="0" smtClean="0"/>
              <a:t>horses:</a:t>
            </a:r>
            <a:r>
              <a:rPr lang="en-IN" dirty="0" smtClean="0"/>
              <a:t> Set off  against similar activities. 4 AY’s</a:t>
            </a:r>
            <a:endParaRPr lang="en-IN" dirty="0"/>
          </a:p>
        </p:txBody>
      </p:sp>
    </p:spTree>
    <p:extLst>
      <p:ext uri="{BB962C8B-B14F-4D97-AF65-F5344CB8AC3E}">
        <p14:creationId xmlns:p14="http://schemas.microsoft.com/office/powerpoint/2010/main" val="9709458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983" y="154983"/>
            <a:ext cx="11825207" cy="6493790"/>
          </a:xfrm>
        </p:spPr>
        <p:txBody>
          <a:bodyPr>
            <a:normAutofit fontScale="77500" lnSpcReduction="20000"/>
          </a:bodyPr>
          <a:lstStyle/>
          <a:p>
            <a:pPr marL="0" indent="0">
              <a:buNone/>
            </a:pPr>
            <a:r>
              <a:rPr lang="en-IN" b="1" dirty="0" smtClean="0">
                <a:solidFill>
                  <a:schemeClr val="accent2">
                    <a:lumMod val="75000"/>
                  </a:schemeClr>
                </a:solidFill>
              </a:rPr>
              <a:t>5. Carry forward and set off of loss and depreciation in the case of amalgamation or Demerger [Section 72A (1)]:</a:t>
            </a:r>
          </a:p>
          <a:p>
            <a:pPr>
              <a:buFont typeface="Wingdings" panose="05000000000000000000" pitchFamily="2" charset="2"/>
              <a:buChar char="§"/>
            </a:pPr>
            <a:r>
              <a:rPr lang="en-IN" dirty="0" smtClean="0"/>
              <a:t> accumulated </a:t>
            </a:r>
            <a:r>
              <a:rPr lang="en-IN" dirty="0"/>
              <a:t>loss and the unabsorbed depreciation of the amalgamating company shall be deemed to </a:t>
            </a:r>
            <a:r>
              <a:rPr lang="en-IN" dirty="0" smtClean="0"/>
              <a:t>be loss of amalgamated company</a:t>
            </a:r>
          </a:p>
          <a:p>
            <a:pPr marL="0" indent="0">
              <a:buNone/>
            </a:pPr>
            <a:r>
              <a:rPr lang="en-IN" b="1" dirty="0" smtClean="0">
                <a:solidFill>
                  <a:schemeClr val="accent2">
                    <a:lumMod val="75000"/>
                  </a:schemeClr>
                </a:solidFill>
              </a:rPr>
              <a:t>6. Carry forward and set off of loss and depreciation in the case of Demerger:</a:t>
            </a:r>
          </a:p>
          <a:p>
            <a:pPr>
              <a:buFont typeface="Wingdings" panose="05000000000000000000" pitchFamily="2" charset="2"/>
              <a:buChar char="§"/>
            </a:pPr>
            <a:r>
              <a:rPr lang="en-IN" dirty="0" smtClean="0"/>
              <a:t> loss </a:t>
            </a:r>
            <a:r>
              <a:rPr lang="en-IN" dirty="0"/>
              <a:t>or unabsorbed </a:t>
            </a:r>
            <a:r>
              <a:rPr lang="en-IN" dirty="0" smtClean="0"/>
              <a:t>depreciation shall be allowed in the hands of resulting company.</a:t>
            </a:r>
          </a:p>
          <a:p>
            <a:pPr marL="0" indent="0">
              <a:buNone/>
            </a:pPr>
            <a:r>
              <a:rPr lang="en-IN" b="1" dirty="0" smtClean="0">
                <a:solidFill>
                  <a:schemeClr val="accent2">
                    <a:lumMod val="75000"/>
                  </a:schemeClr>
                </a:solidFill>
              </a:rPr>
              <a:t>9. Losses of Firms </a:t>
            </a:r>
            <a:r>
              <a:rPr lang="en-IN" b="1" dirty="0">
                <a:solidFill>
                  <a:schemeClr val="accent2">
                    <a:lumMod val="75000"/>
                  </a:schemeClr>
                </a:solidFill>
              </a:rPr>
              <a:t>[Section 75]:</a:t>
            </a:r>
            <a:r>
              <a:rPr lang="en-IN" dirty="0"/>
              <a:t> </a:t>
            </a:r>
            <a:r>
              <a:rPr lang="en-IN" dirty="0" smtClean="0"/>
              <a:t>If </a:t>
            </a:r>
            <a:r>
              <a:rPr lang="en-IN" dirty="0"/>
              <a:t>partner </a:t>
            </a:r>
            <a:r>
              <a:rPr lang="en-IN" dirty="0" smtClean="0"/>
              <a:t>continues</a:t>
            </a:r>
          </a:p>
          <a:p>
            <a:pPr marL="0" indent="0">
              <a:buNone/>
            </a:pPr>
            <a:r>
              <a:rPr lang="en-IN" b="1" dirty="0" smtClean="0">
                <a:solidFill>
                  <a:schemeClr val="accent2">
                    <a:lumMod val="75000"/>
                  </a:schemeClr>
                </a:solidFill>
              </a:rPr>
              <a:t>10. Carry forward and set off of losses in case of change in Constitution of Firm or on Succession [Section 78]:</a:t>
            </a:r>
          </a:p>
          <a:p>
            <a:pPr marL="571500" indent="-571500">
              <a:buAutoNum type="romanLcParenBoth"/>
            </a:pPr>
            <a:r>
              <a:rPr lang="en-IN" dirty="0" smtClean="0"/>
              <a:t>Where </a:t>
            </a:r>
            <a:r>
              <a:rPr lang="en-IN" dirty="0"/>
              <a:t>the change in the constitution of a firm is owing to the death or retirement of a partner, the firm shall not be allowed to carry forward and set off the loss proportionate to the share of the retired or deceased partner. </a:t>
            </a:r>
            <a:endParaRPr lang="en-IN" dirty="0" smtClean="0"/>
          </a:p>
          <a:p>
            <a:pPr marL="571500" indent="-571500">
              <a:buAutoNum type="romanLcParenBoth"/>
            </a:pPr>
            <a:r>
              <a:rPr lang="en-IN" dirty="0" smtClean="0"/>
              <a:t>Where </a:t>
            </a:r>
            <a:r>
              <a:rPr lang="en-IN" dirty="0"/>
              <a:t>any person carrying on any business or profession has been succeeded in such capacity by another person, otherwise than by inheritance, such person (i.e., the successor) shall not be entitled to have the loss of the predecessor carried forward and set off against his income</a:t>
            </a:r>
            <a:r>
              <a:rPr lang="en-IN" dirty="0" smtClean="0"/>
              <a:t>.</a:t>
            </a:r>
          </a:p>
          <a:p>
            <a:pPr marL="0" indent="0">
              <a:buNone/>
            </a:pPr>
            <a:r>
              <a:rPr lang="en-IN" b="1" dirty="0" smtClean="0">
                <a:solidFill>
                  <a:schemeClr val="accent2">
                    <a:lumMod val="75000"/>
                  </a:schemeClr>
                </a:solidFill>
              </a:rPr>
              <a:t>11. Carry forward and set off of losses in the case of certain companies [Section 79]:</a:t>
            </a:r>
          </a:p>
          <a:p>
            <a:pPr>
              <a:buFont typeface="Wingdings" panose="05000000000000000000" pitchFamily="2" charset="2"/>
              <a:buChar char="§"/>
            </a:pPr>
            <a:r>
              <a:rPr lang="en-IN" dirty="0"/>
              <a:t> </a:t>
            </a:r>
            <a:r>
              <a:rPr lang="en-IN" dirty="0" smtClean="0"/>
              <a:t>company</a:t>
            </a:r>
            <a:r>
              <a:rPr lang="en-IN" dirty="0"/>
              <a:t>, not being a company in which the public are substantially interested, where a change in shareholding has taken place in a previous year, the loss incurred in any year prior to the previous year shall be carried forward and set off against the income of the previous year, if on the last day of the previous year the shares of the company carrying not less than 51% of the voting rights were beneficially held by persons who beneficially held shares of the company carrying not less than 51% of the voting power on the last day of the year or years in which the loss was incurred.</a:t>
            </a:r>
          </a:p>
        </p:txBody>
      </p:sp>
    </p:spTree>
    <p:extLst>
      <p:ext uri="{BB962C8B-B14F-4D97-AF65-F5344CB8AC3E}">
        <p14:creationId xmlns:p14="http://schemas.microsoft.com/office/powerpoint/2010/main" val="18486193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489" y="170481"/>
            <a:ext cx="11918196" cy="6493790"/>
          </a:xfrm>
        </p:spPr>
        <p:txBody>
          <a:bodyPr/>
          <a:lstStyle/>
          <a:p>
            <a:pPr marL="0" indent="0">
              <a:buNone/>
            </a:pPr>
            <a:r>
              <a:rPr lang="en-IN" b="1" dirty="0" smtClean="0">
                <a:solidFill>
                  <a:schemeClr val="accent2">
                    <a:lumMod val="75000"/>
                  </a:schemeClr>
                </a:solidFill>
              </a:rPr>
              <a:t>12. Submission of Return for losses [Section 80]:</a:t>
            </a:r>
          </a:p>
          <a:p>
            <a:pPr>
              <a:buFont typeface="Wingdings" panose="05000000000000000000" pitchFamily="2" charset="2"/>
              <a:buChar char="§"/>
            </a:pPr>
            <a:r>
              <a:rPr lang="en-IN" dirty="0"/>
              <a:t> In the following cases, if return of income is not submitted within the due date specified u/s 139(3), the right to carry forward losses shall be lost</a:t>
            </a:r>
            <a:r>
              <a:rPr lang="en-IN" dirty="0" smtClean="0"/>
              <a:t>:</a:t>
            </a:r>
          </a:p>
          <a:p>
            <a:pPr marL="571500" indent="-571500">
              <a:buAutoNum type="romanLcParenBoth"/>
            </a:pPr>
            <a:r>
              <a:rPr lang="en-IN" dirty="0" smtClean="0"/>
              <a:t>Loss under the head “ PGBP” , </a:t>
            </a:r>
            <a:r>
              <a:rPr lang="en-IN" dirty="0"/>
              <a:t>excluding loss from speculative business [Section 72(1)]. </a:t>
            </a:r>
            <a:endParaRPr lang="en-IN" dirty="0" smtClean="0"/>
          </a:p>
          <a:p>
            <a:pPr marL="571500" indent="-571500">
              <a:buAutoNum type="romanLcParenBoth"/>
            </a:pPr>
            <a:r>
              <a:rPr lang="en-IN" dirty="0" smtClean="0"/>
              <a:t>Loss </a:t>
            </a:r>
            <a:r>
              <a:rPr lang="en-IN" dirty="0"/>
              <a:t>from a speculative business [Section 73(2)]. </a:t>
            </a:r>
            <a:endParaRPr lang="en-IN" dirty="0" smtClean="0"/>
          </a:p>
          <a:p>
            <a:pPr marL="571500" indent="-571500">
              <a:buAutoNum type="romanLcParenBoth"/>
            </a:pPr>
            <a:r>
              <a:rPr lang="en-IN" dirty="0" smtClean="0"/>
              <a:t>Loss </a:t>
            </a:r>
            <a:r>
              <a:rPr lang="en-IN" dirty="0"/>
              <a:t>under the head </a:t>
            </a:r>
            <a:r>
              <a:rPr lang="en-IN" dirty="0" smtClean="0"/>
              <a:t>“Capital gains” </a:t>
            </a:r>
            <a:r>
              <a:rPr lang="en-IN" dirty="0"/>
              <a:t>[Section 74(1)].  </a:t>
            </a:r>
            <a:r>
              <a:rPr lang="en-IN" dirty="0" smtClean="0"/>
              <a:t> </a:t>
            </a:r>
          </a:p>
          <a:p>
            <a:pPr marL="571500" indent="-571500">
              <a:buAutoNum type="romanLcParenBoth"/>
            </a:pPr>
            <a:r>
              <a:rPr lang="en-IN" dirty="0" smtClean="0"/>
              <a:t>Loss </a:t>
            </a:r>
            <a:r>
              <a:rPr lang="en-IN" dirty="0"/>
              <a:t>from the activity of owning and maintaining race horses [Section 74A (3)]</a:t>
            </a:r>
          </a:p>
        </p:txBody>
      </p:sp>
    </p:spTree>
    <p:extLst>
      <p:ext uri="{BB962C8B-B14F-4D97-AF65-F5344CB8AC3E}">
        <p14:creationId xmlns:p14="http://schemas.microsoft.com/office/powerpoint/2010/main" val="940198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83"/>
            <a:ext cx="10515600" cy="449451"/>
          </a:xfrm>
        </p:spPr>
        <p:txBody>
          <a:bodyPr>
            <a:normAutofit fontScale="90000"/>
          </a:bodyPr>
          <a:lstStyle/>
          <a:p>
            <a:pPr algn="ctr"/>
            <a:r>
              <a:rPr lang="en-IN" sz="3100" b="1" dirty="0">
                <a:solidFill>
                  <a:srgbClr val="00B050"/>
                </a:solidFill>
              </a:rPr>
              <a:t>S N 14 : Deductions From Gross total Income [</a:t>
            </a:r>
            <a:r>
              <a:rPr lang="en-IN" sz="3100" b="1" i="1" dirty="0">
                <a:solidFill>
                  <a:srgbClr val="00B050"/>
                </a:solidFill>
              </a:rPr>
              <a:t>sections 80C </a:t>
            </a:r>
            <a:r>
              <a:rPr lang="en-IN" sz="3100" b="1" i="1" dirty="0" smtClean="0">
                <a:solidFill>
                  <a:srgbClr val="00B050"/>
                </a:solidFill>
              </a:rPr>
              <a:t>– 80U</a:t>
            </a:r>
            <a:r>
              <a:rPr lang="en-IN" sz="3100" b="1" dirty="0" smtClean="0">
                <a:solidFill>
                  <a:srgbClr val="00B050"/>
                </a:solidFill>
              </a:rPr>
              <a:t>]</a:t>
            </a:r>
            <a:endParaRPr lang="en-IN" b="1" dirty="0">
              <a:solidFill>
                <a:srgbClr val="00B050"/>
              </a:solidFill>
            </a:endParaRPr>
          </a:p>
        </p:txBody>
      </p:sp>
      <p:sp>
        <p:nvSpPr>
          <p:cNvPr id="3" name="Content Placeholder 2"/>
          <p:cNvSpPr>
            <a:spLocks noGrp="1"/>
          </p:cNvSpPr>
          <p:nvPr>
            <p:ph idx="1"/>
          </p:nvPr>
        </p:nvSpPr>
        <p:spPr>
          <a:xfrm>
            <a:off x="216976" y="790414"/>
            <a:ext cx="11747716" cy="5873857"/>
          </a:xfrm>
        </p:spPr>
        <p:txBody>
          <a:bodyPr/>
          <a:lstStyle/>
          <a:p>
            <a:pPr marL="0" indent="0">
              <a:buNone/>
            </a:pPr>
            <a:r>
              <a:rPr lang="en-IN" b="1" dirty="0" smtClean="0">
                <a:solidFill>
                  <a:schemeClr val="accent2">
                    <a:lumMod val="75000"/>
                  </a:schemeClr>
                </a:solidFill>
              </a:rPr>
              <a:t>1. Nature of deduction:</a:t>
            </a:r>
          </a:p>
          <a:p>
            <a:pPr marL="0" indent="0">
              <a:buNone/>
            </a:pPr>
            <a:r>
              <a:rPr lang="en-IN" sz="2400" dirty="0" smtClean="0"/>
              <a:t>A. Overall </a:t>
            </a:r>
            <a:r>
              <a:rPr lang="en-IN" sz="2400" dirty="0"/>
              <a:t>deductions [Sections 80A; 80AB</a:t>
            </a:r>
            <a:r>
              <a:rPr lang="en-IN" sz="2400" dirty="0" smtClean="0"/>
              <a:t>]</a:t>
            </a:r>
          </a:p>
          <a:p>
            <a:pPr marL="0" indent="0">
              <a:buNone/>
            </a:pPr>
            <a:r>
              <a:rPr lang="en-IN" sz="2400" dirty="0"/>
              <a:t>B. Deduction in certain cases are subject to furnishing of returns [ Section 80AC</a:t>
            </a:r>
            <a:r>
              <a:rPr lang="en-IN" sz="2400" dirty="0" smtClean="0"/>
              <a:t>]</a:t>
            </a:r>
            <a:endParaRPr lang="en-IN" dirty="0" smtClean="0"/>
          </a:p>
          <a:p>
            <a:pPr marL="0" indent="0">
              <a:buNone/>
            </a:pPr>
            <a:r>
              <a:rPr lang="en-IN" b="1" dirty="0" smtClean="0">
                <a:solidFill>
                  <a:schemeClr val="accent2">
                    <a:lumMod val="75000"/>
                  </a:schemeClr>
                </a:solidFill>
              </a:rPr>
              <a:t>2. Deductions available to a Non-Corporate </a:t>
            </a:r>
            <a:r>
              <a:rPr lang="en-IN" b="1" dirty="0" err="1" smtClean="0">
                <a:solidFill>
                  <a:schemeClr val="accent2">
                    <a:lumMod val="75000"/>
                  </a:schemeClr>
                </a:solidFill>
              </a:rPr>
              <a:t>Assessee</a:t>
            </a:r>
            <a:r>
              <a:rPr lang="en-IN" b="1" dirty="0" smtClean="0">
                <a:solidFill>
                  <a:schemeClr val="accent2">
                    <a:lumMod val="75000"/>
                  </a:schemeClr>
                </a:solidFill>
              </a:rPr>
              <a:t> :</a:t>
            </a:r>
            <a:endParaRPr lang="en-IN" sz="2400" b="1" dirty="0" smtClean="0">
              <a:solidFill>
                <a:schemeClr val="accent2">
                  <a:lumMod val="75000"/>
                </a:schemeClr>
              </a:solidFill>
            </a:endParaRPr>
          </a:p>
          <a:p>
            <a:pPr>
              <a:buFont typeface="Wingdings" panose="05000000000000000000" pitchFamily="2" charset="2"/>
              <a:buChar char="§"/>
            </a:pPr>
            <a:r>
              <a:rPr lang="en-IN" sz="2400" dirty="0" smtClean="0"/>
              <a:t> The </a:t>
            </a:r>
            <a:r>
              <a:rPr lang="en-IN" sz="2400" dirty="0"/>
              <a:t>deductions under Sections 80C to 80U available to a non- corporate </a:t>
            </a:r>
            <a:r>
              <a:rPr lang="en-IN" sz="2400" dirty="0" err="1"/>
              <a:t>assessee</a:t>
            </a:r>
            <a:r>
              <a:rPr lang="en-IN" sz="2400" dirty="0"/>
              <a:t> may be classified into two groups: </a:t>
            </a:r>
            <a:endParaRPr lang="en-IN" sz="2400" dirty="0" smtClean="0"/>
          </a:p>
          <a:p>
            <a:pPr marL="514350" indent="-514350">
              <a:buAutoNum type="alphaUcPeriod"/>
            </a:pPr>
            <a:r>
              <a:rPr lang="en-IN" sz="2400" dirty="0" smtClean="0"/>
              <a:t>Deductions </a:t>
            </a:r>
            <a:r>
              <a:rPr lang="en-IN" sz="2400" dirty="0"/>
              <a:t>in respect of certain payments and </a:t>
            </a:r>
            <a:r>
              <a:rPr lang="en-IN" sz="2400" dirty="0" smtClean="0"/>
              <a:t>expenses. </a:t>
            </a:r>
          </a:p>
          <a:p>
            <a:pPr marL="514350" indent="-514350">
              <a:buAutoNum type="alphaUcPeriod"/>
            </a:pPr>
            <a:r>
              <a:rPr lang="en-IN" sz="2400" dirty="0" smtClean="0"/>
              <a:t>Deductions </a:t>
            </a:r>
            <a:r>
              <a:rPr lang="en-IN" sz="2400" dirty="0"/>
              <a:t>in respect of certain incomes</a:t>
            </a:r>
            <a:r>
              <a:rPr lang="en-IN" sz="2400" dirty="0" smtClean="0"/>
              <a:t>.</a:t>
            </a:r>
          </a:p>
          <a:p>
            <a:pPr marL="0" indent="0">
              <a:buNone/>
            </a:pPr>
            <a:r>
              <a:rPr lang="en-IN" sz="2400" dirty="0"/>
              <a:t>Deductions available u/s 80C to 80U for non-corporate </a:t>
            </a:r>
            <a:r>
              <a:rPr lang="en-IN" sz="2400" dirty="0" err="1" smtClean="0"/>
              <a:t>assessee</a:t>
            </a:r>
            <a:endParaRPr lang="en-IN" sz="2400" dirty="0" smtClean="0"/>
          </a:p>
          <a:p>
            <a:pPr marL="0" indent="0">
              <a:buNone/>
            </a:pPr>
            <a:endParaRPr lang="en-IN" dirty="0" smtClean="0"/>
          </a:p>
          <a:p>
            <a:pPr marL="0" indent="0">
              <a:buNone/>
            </a:pPr>
            <a:endParaRPr lang="en-IN" dirty="0" smtClean="0"/>
          </a:p>
          <a:p>
            <a:pPr marL="0" indent="0">
              <a:buNone/>
            </a:pP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642388951"/>
              </p:ext>
            </p:extLst>
          </p:nvPr>
        </p:nvGraphicFramePr>
        <p:xfrm>
          <a:off x="216976" y="4919707"/>
          <a:ext cx="11747715" cy="1543358"/>
        </p:xfrm>
        <a:graphic>
          <a:graphicData uri="http://schemas.openxmlformats.org/drawingml/2006/table">
            <a:tbl>
              <a:tblPr firstRow="1" bandRow="1">
                <a:tableStyleId>{5C22544A-7EE6-4342-B048-85BDC9FD1C3A}</a:tableStyleId>
              </a:tblPr>
              <a:tblGrid>
                <a:gridCol w="1472339"/>
                <a:gridCol w="6834753"/>
                <a:gridCol w="3440623"/>
              </a:tblGrid>
              <a:tr h="451639">
                <a:tc>
                  <a:txBody>
                    <a:bodyPr/>
                    <a:lstStyle/>
                    <a:p>
                      <a:pPr algn="ctr"/>
                      <a:r>
                        <a:rPr lang="en-IN" dirty="0" smtClean="0"/>
                        <a:t>Section </a:t>
                      </a:r>
                      <a:endParaRPr lang="en-IN" dirty="0"/>
                    </a:p>
                  </a:txBody>
                  <a:tcPr/>
                </a:tc>
                <a:tc>
                  <a:txBody>
                    <a:bodyPr/>
                    <a:lstStyle/>
                    <a:p>
                      <a:pPr algn="ctr"/>
                      <a:r>
                        <a:rPr lang="en-IN" dirty="0" smtClean="0"/>
                        <a:t>Nature of deduction</a:t>
                      </a:r>
                      <a:endParaRPr lang="en-IN" dirty="0"/>
                    </a:p>
                  </a:txBody>
                  <a:tcPr/>
                </a:tc>
                <a:tc>
                  <a:txBody>
                    <a:bodyPr/>
                    <a:lstStyle/>
                    <a:p>
                      <a:pPr algn="ctr"/>
                      <a:r>
                        <a:rPr lang="en-IN" dirty="0" smtClean="0"/>
                        <a:t>Maximum amount of deduction</a:t>
                      </a:r>
                      <a:endParaRPr lang="en-IN" dirty="0"/>
                    </a:p>
                  </a:txBody>
                  <a:tcPr/>
                </a:tc>
              </a:tr>
              <a:tr h="451639">
                <a:tc>
                  <a:txBody>
                    <a:bodyPr/>
                    <a:lstStyle/>
                    <a:p>
                      <a:endParaRPr lang="en-IN" dirty="0"/>
                    </a:p>
                  </a:txBody>
                  <a:tcPr/>
                </a:tc>
                <a:tc>
                  <a:txBody>
                    <a:bodyPr/>
                    <a:lstStyle/>
                    <a:p>
                      <a:pPr algn="ctr"/>
                      <a:r>
                        <a:rPr lang="en-IN" b="1" dirty="0" smtClean="0"/>
                        <a:t>A. Deductions in respect of certain payments</a:t>
                      </a:r>
                      <a:endParaRPr lang="en-IN" b="1" dirty="0"/>
                    </a:p>
                  </a:txBody>
                  <a:tcPr/>
                </a:tc>
                <a:tc>
                  <a:txBody>
                    <a:bodyPr/>
                    <a:lstStyle/>
                    <a:p>
                      <a:endParaRPr lang="en-IN" dirty="0"/>
                    </a:p>
                  </a:txBody>
                  <a:tcPr/>
                </a:tc>
              </a:tr>
              <a:tr h="451639">
                <a:tc>
                  <a:txBody>
                    <a:bodyPr/>
                    <a:lstStyle/>
                    <a:p>
                      <a:r>
                        <a:rPr lang="en-IN" dirty="0" smtClean="0"/>
                        <a:t>80C</a:t>
                      </a:r>
                      <a:endParaRPr lang="en-IN" dirty="0"/>
                    </a:p>
                  </a:txBody>
                  <a:tcPr/>
                </a:tc>
                <a:tc>
                  <a:txBody>
                    <a:bodyPr/>
                    <a:lstStyle/>
                    <a:p>
                      <a:r>
                        <a:rPr lang="en-IN" dirty="0" smtClean="0"/>
                        <a:t>Deduction in respect of life insurance premium and certain other savings.</a:t>
                      </a:r>
                      <a:endParaRPr lang="en-IN" dirty="0"/>
                    </a:p>
                  </a:txBody>
                  <a:tcPr/>
                </a:tc>
                <a:tc>
                  <a:txBody>
                    <a:bodyPr/>
                    <a:lstStyle/>
                    <a:p>
                      <a:r>
                        <a:rPr lang="en-IN" dirty="0" err="1" smtClean="0"/>
                        <a:t>Rs</a:t>
                      </a:r>
                      <a:r>
                        <a:rPr lang="en-IN" dirty="0" smtClean="0"/>
                        <a:t>. 1,50,000</a:t>
                      </a:r>
                      <a:endParaRPr lang="en-IN" dirty="0"/>
                    </a:p>
                  </a:txBody>
                  <a:tcPr/>
                </a:tc>
              </a:tr>
            </a:tbl>
          </a:graphicData>
        </a:graphic>
      </p:graphicFrame>
    </p:spTree>
    <p:extLst>
      <p:ext uri="{BB962C8B-B14F-4D97-AF65-F5344CB8AC3E}">
        <p14:creationId xmlns:p14="http://schemas.microsoft.com/office/powerpoint/2010/main" val="34735752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35391718"/>
              </p:ext>
            </p:extLst>
          </p:nvPr>
        </p:nvGraphicFramePr>
        <p:xfrm>
          <a:off x="185738" y="77492"/>
          <a:ext cx="11825286" cy="6587776"/>
        </p:xfrm>
        <a:graphic>
          <a:graphicData uri="http://schemas.openxmlformats.org/drawingml/2006/table">
            <a:tbl>
              <a:tblPr firstRow="1" bandRow="1">
                <a:tableStyleId>{5C22544A-7EE6-4342-B048-85BDC9FD1C3A}</a:tableStyleId>
              </a:tblPr>
              <a:tblGrid>
                <a:gridCol w="1379591"/>
                <a:gridCol w="7082725"/>
                <a:gridCol w="3362970"/>
              </a:tblGrid>
              <a:tr h="369856">
                <a:tc>
                  <a:txBody>
                    <a:bodyPr/>
                    <a:lstStyle/>
                    <a:p>
                      <a:endParaRPr lang="en-IN" dirty="0"/>
                    </a:p>
                  </a:txBody>
                  <a:tcPr/>
                </a:tc>
                <a:tc>
                  <a:txBody>
                    <a:bodyPr/>
                    <a:lstStyle/>
                    <a:p>
                      <a:endParaRPr lang="en-IN"/>
                    </a:p>
                  </a:txBody>
                  <a:tcPr/>
                </a:tc>
                <a:tc>
                  <a:txBody>
                    <a:bodyPr/>
                    <a:lstStyle/>
                    <a:p>
                      <a:endParaRPr lang="en-IN"/>
                    </a:p>
                  </a:txBody>
                  <a:tcPr/>
                </a:tc>
              </a:tr>
              <a:tr h="911974">
                <a:tc>
                  <a:txBody>
                    <a:bodyPr/>
                    <a:lstStyle/>
                    <a:p>
                      <a:r>
                        <a:rPr lang="en-IN" dirty="0" smtClean="0"/>
                        <a:t>80CCC </a:t>
                      </a:r>
                      <a:endParaRPr lang="en-IN" dirty="0"/>
                    </a:p>
                  </a:txBody>
                  <a:tcPr/>
                </a:tc>
                <a:tc>
                  <a:txBody>
                    <a:bodyPr/>
                    <a:lstStyle/>
                    <a:p>
                      <a:r>
                        <a:rPr lang="en-IN" dirty="0" smtClean="0"/>
                        <a:t>Deduction in respect of certain pension funds.</a:t>
                      </a:r>
                    </a:p>
                    <a:p>
                      <a:r>
                        <a:rPr lang="en-IN" dirty="0" smtClean="0"/>
                        <a:t>[Aggregate amount of deductions u/</a:t>
                      </a:r>
                      <a:r>
                        <a:rPr lang="en-IN" dirty="0" err="1" smtClean="0"/>
                        <a:t>ss</a:t>
                      </a:r>
                      <a:r>
                        <a:rPr lang="en-IN" dirty="0" smtClean="0"/>
                        <a:t> 80C, 80CCC and 80CCD(1) shall not exceed Rs.1,50,000 [Section 80CCE]</a:t>
                      </a:r>
                      <a:endParaRPr lang="en-IN" dirty="0"/>
                    </a:p>
                  </a:txBody>
                  <a:tcPr/>
                </a:tc>
                <a:tc>
                  <a:txBody>
                    <a:bodyPr/>
                    <a:lstStyle/>
                    <a:p>
                      <a:r>
                        <a:rPr lang="en-IN" dirty="0" smtClean="0"/>
                        <a:t>Rs.1,50,000</a:t>
                      </a:r>
                      <a:endParaRPr lang="en-IN" dirty="0"/>
                    </a:p>
                  </a:txBody>
                  <a:tcPr/>
                </a:tc>
              </a:tr>
              <a:tr h="1732751">
                <a:tc>
                  <a:txBody>
                    <a:bodyPr/>
                    <a:lstStyle/>
                    <a:p>
                      <a:r>
                        <a:rPr lang="en-IN" dirty="0" smtClean="0"/>
                        <a:t>80CCD (1) 80CCD(1B)</a:t>
                      </a:r>
                      <a:endParaRPr lang="en-IN" dirty="0"/>
                    </a:p>
                  </a:txBody>
                  <a:tcPr/>
                </a:tc>
                <a:tc>
                  <a:txBody>
                    <a:bodyPr/>
                    <a:lstStyle/>
                    <a:p>
                      <a:r>
                        <a:rPr lang="en-IN" dirty="0" smtClean="0"/>
                        <a:t>Deduction for contributions to the notified pension scheme for the employees of the Central Government or any other employer who have joined service on or after 1st January, 2004 or contributions by any self employed person.</a:t>
                      </a:r>
                      <a:endParaRPr lang="en-IN" dirty="0"/>
                    </a:p>
                  </a:txBody>
                  <a:tcPr/>
                </a:tc>
                <a:tc>
                  <a:txBody>
                    <a:bodyPr/>
                    <a:lstStyle/>
                    <a:p>
                      <a:r>
                        <a:rPr lang="en-IN" dirty="0" smtClean="0"/>
                        <a:t>Contributions made by the employer and employee are deductible to the extent of 10% of salary. [80CCD (1)] Additional amount up to Rs.50,000 [80CCD(1B)].</a:t>
                      </a:r>
                      <a:endParaRPr lang="en-IN" dirty="0"/>
                    </a:p>
                  </a:txBody>
                  <a:tcPr/>
                </a:tc>
              </a:tr>
              <a:tr h="1732751">
                <a:tc>
                  <a:txBody>
                    <a:bodyPr/>
                    <a:lstStyle/>
                    <a:p>
                      <a:r>
                        <a:rPr lang="en-IN" dirty="0" smtClean="0"/>
                        <a:t>80CCG</a:t>
                      </a:r>
                      <a:endParaRPr lang="en-IN" dirty="0"/>
                    </a:p>
                  </a:txBody>
                  <a:tcPr/>
                </a:tc>
                <a:tc>
                  <a:txBody>
                    <a:bodyPr/>
                    <a:lstStyle/>
                    <a:p>
                      <a:r>
                        <a:rPr lang="en-IN" dirty="0" smtClean="0"/>
                        <a:t>Deductions in respect of investments made under an equity savings scheme</a:t>
                      </a:r>
                      <a:endParaRPr lang="en-IN" dirty="0"/>
                    </a:p>
                  </a:txBody>
                  <a:tcPr/>
                </a:tc>
                <a:tc>
                  <a:txBody>
                    <a:bodyPr/>
                    <a:lstStyle/>
                    <a:p>
                      <a:r>
                        <a:rPr lang="en-IN" dirty="0" smtClean="0"/>
                        <a:t>Subject to the ceiling on investment of Rs.50,000, actual deduction is 50%. of the sum actually invested, provided that the GTI of the </a:t>
                      </a:r>
                      <a:r>
                        <a:rPr lang="en-IN" dirty="0" err="1" smtClean="0"/>
                        <a:t>assessee</a:t>
                      </a:r>
                      <a:r>
                        <a:rPr lang="en-IN" dirty="0" smtClean="0"/>
                        <a:t> does not exceed Rs.12 lakh.</a:t>
                      </a:r>
                      <a:endParaRPr lang="en-IN" dirty="0"/>
                    </a:p>
                  </a:txBody>
                  <a:tcPr/>
                </a:tc>
              </a:tr>
              <a:tr h="1185566">
                <a:tc>
                  <a:txBody>
                    <a:bodyPr/>
                    <a:lstStyle/>
                    <a:p>
                      <a:r>
                        <a:rPr lang="en-IN" dirty="0" smtClean="0"/>
                        <a:t>80D</a:t>
                      </a:r>
                      <a:endParaRPr lang="en-IN" dirty="0"/>
                    </a:p>
                  </a:txBody>
                  <a:tcPr/>
                </a:tc>
                <a:tc>
                  <a:txBody>
                    <a:bodyPr/>
                    <a:lstStyle/>
                    <a:p>
                      <a:r>
                        <a:rPr lang="en-IN" dirty="0" smtClean="0"/>
                        <a:t>Deduction in respect of medical insurance premium.</a:t>
                      </a:r>
                      <a:endParaRPr lang="en-IN" dirty="0"/>
                    </a:p>
                  </a:txBody>
                  <a:tcPr/>
                </a:tc>
                <a:tc>
                  <a:txBody>
                    <a:bodyPr/>
                    <a:lstStyle/>
                    <a:p>
                      <a:r>
                        <a:rPr lang="en-IN" dirty="0" smtClean="0"/>
                        <a:t>(a)For senior citizens Rs.30,000 and (b)Rs.25,000 for others. Maximum possible deduction Rs.60,000 [a+ b]</a:t>
                      </a:r>
                      <a:endParaRPr lang="en-IN" dirty="0"/>
                    </a:p>
                  </a:txBody>
                  <a:tcPr/>
                </a:tc>
              </a:tr>
              <a:tr h="422106">
                <a:tc>
                  <a:txBody>
                    <a:bodyPr/>
                    <a:lstStyle/>
                    <a:p>
                      <a:r>
                        <a:rPr lang="en-IN" dirty="0" smtClean="0"/>
                        <a:t>80DD</a:t>
                      </a:r>
                      <a:endParaRPr lang="en-IN" dirty="0"/>
                    </a:p>
                  </a:txBody>
                  <a:tcPr/>
                </a:tc>
                <a:tc>
                  <a:txBody>
                    <a:bodyPr/>
                    <a:lstStyle/>
                    <a:p>
                      <a:r>
                        <a:rPr lang="en-IN" dirty="0" smtClean="0"/>
                        <a:t>Deduction in respect of maintenance, including medical treatment of handicapped dependent.</a:t>
                      </a:r>
                      <a:endParaRPr lang="en-IN" dirty="0"/>
                    </a:p>
                  </a:txBody>
                  <a:tcPr/>
                </a:tc>
                <a:tc>
                  <a:txBody>
                    <a:bodyPr/>
                    <a:lstStyle/>
                    <a:p>
                      <a:r>
                        <a:rPr lang="en-IN" dirty="0" smtClean="0"/>
                        <a:t>Rs.75,000 ; Rs.1,25,000 in case of severe disability</a:t>
                      </a:r>
                      <a:endParaRPr lang="en-IN" dirty="0"/>
                    </a:p>
                  </a:txBody>
                  <a:tcPr/>
                </a:tc>
              </a:tr>
            </a:tbl>
          </a:graphicData>
        </a:graphic>
      </p:graphicFrame>
    </p:spTree>
    <p:extLst>
      <p:ext uri="{BB962C8B-B14F-4D97-AF65-F5344CB8AC3E}">
        <p14:creationId xmlns:p14="http://schemas.microsoft.com/office/powerpoint/2010/main" val="20964011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36372495"/>
              </p:ext>
            </p:extLst>
          </p:nvPr>
        </p:nvGraphicFramePr>
        <p:xfrm>
          <a:off x="170697" y="0"/>
          <a:ext cx="11871324" cy="6718618"/>
        </p:xfrm>
        <a:graphic>
          <a:graphicData uri="http://schemas.openxmlformats.org/drawingml/2006/table">
            <a:tbl>
              <a:tblPr firstRow="1" bandRow="1">
                <a:tableStyleId>{5C22544A-7EE6-4342-B048-85BDC9FD1C3A}</a:tableStyleId>
              </a:tblPr>
              <a:tblGrid>
                <a:gridCol w="836693"/>
                <a:gridCol w="6555783"/>
                <a:gridCol w="4478848"/>
              </a:tblGrid>
              <a:tr h="357908">
                <a:tc>
                  <a:txBody>
                    <a:bodyPr/>
                    <a:lstStyle/>
                    <a:p>
                      <a:endParaRPr lang="en-IN" dirty="0"/>
                    </a:p>
                  </a:txBody>
                  <a:tcPr/>
                </a:tc>
                <a:tc>
                  <a:txBody>
                    <a:bodyPr/>
                    <a:lstStyle/>
                    <a:p>
                      <a:endParaRPr lang="en-IN" dirty="0"/>
                    </a:p>
                  </a:txBody>
                  <a:tcPr/>
                </a:tc>
                <a:tc>
                  <a:txBody>
                    <a:bodyPr/>
                    <a:lstStyle/>
                    <a:p>
                      <a:endParaRPr lang="en-IN"/>
                    </a:p>
                  </a:txBody>
                  <a:tcPr/>
                </a:tc>
              </a:tr>
              <a:tr h="894769">
                <a:tc>
                  <a:txBody>
                    <a:bodyPr/>
                    <a:lstStyle/>
                    <a:p>
                      <a:r>
                        <a:rPr lang="en-IN" sz="1600" dirty="0" smtClean="0"/>
                        <a:t>80DDB</a:t>
                      </a:r>
                      <a:endParaRPr lang="en-IN" sz="1600" dirty="0"/>
                    </a:p>
                  </a:txBody>
                  <a:tcPr/>
                </a:tc>
                <a:tc>
                  <a:txBody>
                    <a:bodyPr/>
                    <a:lstStyle/>
                    <a:p>
                      <a:r>
                        <a:rPr lang="en-IN" sz="1600" dirty="0" smtClean="0"/>
                        <a:t>Deduction in respect of medical treatment of some specified diseases</a:t>
                      </a:r>
                      <a:endParaRPr lang="en-IN" sz="1600" dirty="0"/>
                    </a:p>
                  </a:txBody>
                  <a:tcPr/>
                </a:tc>
                <a:tc>
                  <a:txBody>
                    <a:bodyPr/>
                    <a:lstStyle/>
                    <a:p>
                      <a:r>
                        <a:rPr lang="en-IN" sz="1600" dirty="0" smtClean="0"/>
                        <a:t>Actual amount spent or, Rs.80,000 for very senior citizens, Rs.60,000 for senior citizens and Rs.40,000 for others, whichever is lower.</a:t>
                      </a:r>
                      <a:endParaRPr lang="en-IN" sz="1600" dirty="0"/>
                    </a:p>
                  </a:txBody>
                  <a:tcPr/>
                </a:tc>
              </a:tr>
              <a:tr h="626338">
                <a:tc>
                  <a:txBody>
                    <a:bodyPr/>
                    <a:lstStyle/>
                    <a:p>
                      <a:r>
                        <a:rPr lang="en-IN" sz="1600" dirty="0" smtClean="0"/>
                        <a:t>80E</a:t>
                      </a:r>
                      <a:endParaRPr lang="en-IN" sz="1600" dirty="0"/>
                    </a:p>
                  </a:txBody>
                  <a:tcPr/>
                </a:tc>
                <a:tc>
                  <a:txBody>
                    <a:bodyPr/>
                    <a:lstStyle/>
                    <a:p>
                      <a:r>
                        <a:rPr lang="en-IN" sz="1600" dirty="0" smtClean="0"/>
                        <a:t>Deduction in respect of payment of interest on loan taken for higher education.</a:t>
                      </a:r>
                      <a:endParaRPr lang="en-IN" sz="1600" dirty="0"/>
                    </a:p>
                  </a:txBody>
                  <a:tcPr/>
                </a:tc>
                <a:tc>
                  <a:txBody>
                    <a:bodyPr/>
                    <a:lstStyle/>
                    <a:p>
                      <a:r>
                        <a:rPr lang="en-IN" sz="1600" dirty="0" smtClean="0"/>
                        <a:t>Actual amount paid.</a:t>
                      </a:r>
                      <a:endParaRPr lang="en-IN" sz="1600" dirty="0"/>
                    </a:p>
                  </a:txBody>
                  <a:tcPr/>
                </a:tc>
              </a:tr>
              <a:tr h="1431630">
                <a:tc>
                  <a:txBody>
                    <a:bodyPr/>
                    <a:lstStyle/>
                    <a:p>
                      <a:r>
                        <a:rPr lang="en-IN" sz="1600" dirty="0" smtClean="0"/>
                        <a:t>8OEE</a:t>
                      </a:r>
                      <a:endParaRPr lang="en-IN" sz="1600" dirty="0"/>
                    </a:p>
                  </a:txBody>
                  <a:tcPr/>
                </a:tc>
                <a:tc>
                  <a:txBody>
                    <a:bodyPr/>
                    <a:lstStyle/>
                    <a:p>
                      <a:r>
                        <a:rPr lang="en-IN" sz="1600" dirty="0" smtClean="0"/>
                        <a:t>Interest on loan taken from financial institutions for acquisition of residential house property for </a:t>
                      </a:r>
                      <a:r>
                        <a:rPr lang="en-IN" sz="1600" dirty="0" err="1" smtClean="0"/>
                        <a:t>assessees</a:t>
                      </a:r>
                      <a:r>
                        <a:rPr lang="en-IN" sz="1600" dirty="0" smtClean="0"/>
                        <a:t> who do not own any residential house property on the date of sanction of the loan</a:t>
                      </a:r>
                      <a:endParaRPr lang="en-IN" sz="1600" dirty="0"/>
                    </a:p>
                  </a:txBody>
                  <a:tcPr/>
                </a:tc>
                <a:tc>
                  <a:txBody>
                    <a:bodyPr/>
                    <a:lstStyle/>
                    <a:p>
                      <a:r>
                        <a:rPr lang="en-IN" sz="1600" dirty="0" smtClean="0"/>
                        <a:t>Fixed at Rs.50,000 during the assessment years 2017-18 and subsequent assessment years. Amount of loan should not exceed Rs.35 lakhs and value of the property should not exceed Rs.50 lakhs</a:t>
                      </a:r>
                      <a:endParaRPr lang="en-IN" sz="1600" dirty="0"/>
                    </a:p>
                  </a:txBody>
                  <a:tcPr/>
                </a:tc>
              </a:tr>
              <a:tr h="626338">
                <a:tc>
                  <a:txBody>
                    <a:bodyPr/>
                    <a:lstStyle/>
                    <a:p>
                      <a:r>
                        <a:rPr lang="en-IN" sz="1600" dirty="0" smtClean="0"/>
                        <a:t>80G</a:t>
                      </a:r>
                      <a:endParaRPr lang="en-IN" sz="1600" dirty="0"/>
                    </a:p>
                  </a:txBody>
                  <a:tcPr/>
                </a:tc>
                <a:tc>
                  <a:txBody>
                    <a:bodyPr/>
                    <a:lstStyle/>
                    <a:p>
                      <a:r>
                        <a:rPr lang="en-IN" sz="1600" dirty="0" smtClean="0"/>
                        <a:t>Deduction in respect of donation to certain funds and charitable institutions.</a:t>
                      </a:r>
                      <a:endParaRPr lang="en-IN" sz="1600" dirty="0"/>
                    </a:p>
                  </a:txBody>
                  <a:tcPr/>
                </a:tc>
                <a:tc>
                  <a:txBody>
                    <a:bodyPr/>
                    <a:lstStyle/>
                    <a:p>
                      <a:r>
                        <a:rPr lang="en-IN" sz="1600" dirty="0" smtClean="0"/>
                        <a:t>100%. of donations to specified funds and 50% in other cases.</a:t>
                      </a:r>
                      <a:endParaRPr lang="en-IN" sz="1600" dirty="0"/>
                    </a:p>
                  </a:txBody>
                  <a:tcPr/>
                </a:tc>
              </a:tr>
              <a:tr h="626338">
                <a:tc>
                  <a:txBody>
                    <a:bodyPr/>
                    <a:lstStyle/>
                    <a:p>
                      <a:r>
                        <a:rPr lang="en-IN" sz="1600" dirty="0" smtClean="0"/>
                        <a:t>80GG</a:t>
                      </a:r>
                      <a:endParaRPr lang="en-IN" sz="1600" dirty="0"/>
                    </a:p>
                  </a:txBody>
                  <a:tcPr/>
                </a:tc>
                <a:tc>
                  <a:txBody>
                    <a:bodyPr/>
                    <a:lstStyle/>
                    <a:p>
                      <a:r>
                        <a:rPr lang="en-IN" sz="1600" dirty="0" smtClean="0"/>
                        <a:t>Deduction in respect of rent paid.</a:t>
                      </a:r>
                      <a:endParaRPr lang="en-IN" sz="1600" dirty="0"/>
                    </a:p>
                  </a:txBody>
                  <a:tcPr/>
                </a:tc>
                <a:tc>
                  <a:txBody>
                    <a:bodyPr/>
                    <a:lstStyle/>
                    <a:p>
                      <a:r>
                        <a:rPr lang="en-IN" sz="1600" dirty="0" smtClean="0"/>
                        <a:t>25% of total income subject to a maximum of Rs.5,000 p.m.</a:t>
                      </a:r>
                      <a:endParaRPr lang="en-IN" sz="1600" dirty="0"/>
                    </a:p>
                  </a:txBody>
                  <a:tcPr/>
                </a:tc>
              </a:tr>
              <a:tr h="626338">
                <a:tc>
                  <a:txBody>
                    <a:bodyPr/>
                    <a:lstStyle/>
                    <a:p>
                      <a:r>
                        <a:rPr lang="en-IN" sz="1600" dirty="0" smtClean="0"/>
                        <a:t>80GGA</a:t>
                      </a:r>
                      <a:endParaRPr lang="en-IN" sz="1600" dirty="0"/>
                    </a:p>
                  </a:txBody>
                  <a:tcPr/>
                </a:tc>
                <a:tc>
                  <a:txBody>
                    <a:bodyPr/>
                    <a:lstStyle/>
                    <a:p>
                      <a:r>
                        <a:rPr lang="en-IN" sz="1600" dirty="0" smtClean="0"/>
                        <a:t>Deduction in respect of certain donations for scientific research or rural development.</a:t>
                      </a:r>
                      <a:endParaRPr lang="en-IN" sz="1600" dirty="0"/>
                    </a:p>
                  </a:txBody>
                  <a:tcPr/>
                </a:tc>
                <a:tc>
                  <a:txBody>
                    <a:bodyPr/>
                    <a:lstStyle/>
                    <a:p>
                      <a:r>
                        <a:rPr lang="en-IN" sz="1600" dirty="0" smtClean="0"/>
                        <a:t>Actual amount paid.</a:t>
                      </a:r>
                      <a:endParaRPr lang="en-IN" sz="1600" dirty="0"/>
                    </a:p>
                  </a:txBody>
                  <a:tcPr/>
                </a:tc>
              </a:tr>
              <a:tr h="626338">
                <a:tc>
                  <a:txBody>
                    <a:bodyPr/>
                    <a:lstStyle/>
                    <a:p>
                      <a:r>
                        <a:rPr lang="en-IN" sz="1600" dirty="0" smtClean="0"/>
                        <a:t>80GGB</a:t>
                      </a:r>
                      <a:endParaRPr lang="en-IN" sz="1600" dirty="0"/>
                    </a:p>
                  </a:txBody>
                  <a:tcPr/>
                </a:tc>
                <a:tc>
                  <a:txBody>
                    <a:bodyPr/>
                    <a:lstStyle/>
                    <a:p>
                      <a:r>
                        <a:rPr lang="en-IN" sz="1600" dirty="0" smtClean="0"/>
                        <a:t>Deduction in respect of contributions given by an Indian company to political parties.</a:t>
                      </a:r>
                      <a:endParaRPr lang="en-IN" sz="1600" dirty="0"/>
                    </a:p>
                  </a:txBody>
                  <a:tcPr/>
                </a:tc>
                <a:tc>
                  <a:txBody>
                    <a:bodyPr/>
                    <a:lstStyle/>
                    <a:p>
                      <a:r>
                        <a:rPr lang="en-IN" sz="1600" dirty="0" smtClean="0"/>
                        <a:t>Actual amount contributed (other than cash) during the previous year.</a:t>
                      </a:r>
                      <a:endParaRPr lang="en-IN" sz="1600" dirty="0"/>
                    </a:p>
                  </a:txBody>
                  <a:tcPr/>
                </a:tc>
              </a:tr>
              <a:tr h="894769">
                <a:tc>
                  <a:txBody>
                    <a:bodyPr/>
                    <a:lstStyle/>
                    <a:p>
                      <a:r>
                        <a:rPr lang="en-IN" sz="1600" dirty="0" smtClean="0"/>
                        <a:t>80GGC</a:t>
                      </a:r>
                      <a:endParaRPr lang="en-IN" sz="1600" dirty="0"/>
                    </a:p>
                  </a:txBody>
                  <a:tcPr/>
                </a:tc>
                <a:tc>
                  <a:txBody>
                    <a:bodyPr/>
                    <a:lstStyle/>
                    <a:p>
                      <a:r>
                        <a:rPr lang="en-IN" sz="1600" dirty="0" smtClean="0"/>
                        <a:t>Deduction tor contributions to political parties by any person, except local authority and an artificial juridical authority wholly and partly funded by the Government.</a:t>
                      </a:r>
                      <a:endParaRPr lang="en-IN" sz="1600" dirty="0"/>
                    </a:p>
                  </a:txBody>
                  <a:tcPr/>
                </a:tc>
                <a:tc>
                  <a:txBody>
                    <a:bodyPr/>
                    <a:lstStyle/>
                    <a:p>
                      <a:r>
                        <a:rPr lang="en-IN" sz="1600" dirty="0" smtClean="0"/>
                        <a:t>Actual amount contributed (other than cash) during the previous year.</a:t>
                      </a:r>
                      <a:endParaRPr lang="en-IN" sz="1600" dirty="0"/>
                    </a:p>
                  </a:txBody>
                  <a:tcPr/>
                </a:tc>
              </a:tr>
            </a:tbl>
          </a:graphicData>
        </a:graphic>
      </p:graphicFrame>
    </p:spTree>
    <p:extLst>
      <p:ext uri="{BB962C8B-B14F-4D97-AF65-F5344CB8AC3E}">
        <p14:creationId xmlns:p14="http://schemas.microsoft.com/office/powerpoint/2010/main" val="40388868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17773981"/>
              </p:ext>
            </p:extLst>
          </p:nvPr>
        </p:nvGraphicFramePr>
        <p:xfrm>
          <a:off x="139700" y="326057"/>
          <a:ext cx="11871324" cy="6228080"/>
        </p:xfrm>
        <a:graphic>
          <a:graphicData uri="http://schemas.openxmlformats.org/drawingml/2006/table">
            <a:tbl>
              <a:tblPr firstRow="1" bandRow="1">
                <a:tableStyleId>{5C22544A-7EE6-4342-B048-85BDC9FD1C3A}</a:tableStyleId>
              </a:tblPr>
              <a:tblGrid>
                <a:gridCol w="991676"/>
                <a:gridCol w="7702658"/>
                <a:gridCol w="3176990"/>
              </a:tblGrid>
              <a:tr h="370840">
                <a:tc>
                  <a:txBody>
                    <a:bodyPr/>
                    <a:lstStyle/>
                    <a:p>
                      <a:endParaRPr lang="en-IN" dirty="0"/>
                    </a:p>
                  </a:txBody>
                  <a:tcPr/>
                </a:tc>
                <a:tc>
                  <a:txBody>
                    <a:bodyPr/>
                    <a:lstStyle/>
                    <a:p>
                      <a:pPr algn="ctr"/>
                      <a:r>
                        <a:rPr lang="en-IN" b="1" dirty="0" smtClean="0"/>
                        <a:t>B. Deductions in respect of certain incomes</a:t>
                      </a:r>
                      <a:endParaRPr lang="en-IN" b="1" dirty="0"/>
                    </a:p>
                  </a:txBody>
                  <a:tcPr/>
                </a:tc>
                <a:tc>
                  <a:txBody>
                    <a:bodyPr/>
                    <a:lstStyle/>
                    <a:p>
                      <a:endParaRPr lang="en-IN"/>
                    </a:p>
                  </a:txBody>
                  <a:tcPr/>
                </a:tc>
              </a:tr>
              <a:tr h="370840">
                <a:tc>
                  <a:txBody>
                    <a:bodyPr/>
                    <a:lstStyle/>
                    <a:p>
                      <a:r>
                        <a:rPr lang="en-IN" dirty="0" smtClean="0"/>
                        <a:t>80IA</a:t>
                      </a:r>
                      <a:endParaRPr lang="en-IN" dirty="0"/>
                    </a:p>
                  </a:txBody>
                  <a:tcPr/>
                </a:tc>
                <a:tc>
                  <a:txBody>
                    <a:bodyPr/>
                    <a:lstStyle/>
                    <a:p>
                      <a:r>
                        <a:rPr lang="en-IN" dirty="0" smtClean="0"/>
                        <a:t>Deduction in respect of profits and gains from industrial undertakings or enterprise engaged in infrastructure development.</a:t>
                      </a:r>
                      <a:endParaRPr lang="en-IN" dirty="0"/>
                    </a:p>
                  </a:txBody>
                  <a:tcPr/>
                </a:tc>
                <a:tc>
                  <a:txBody>
                    <a:bodyPr/>
                    <a:lstStyle/>
                    <a:p>
                      <a:r>
                        <a:rPr lang="en-IN" dirty="0" smtClean="0"/>
                        <a:t>100% of profits.</a:t>
                      </a:r>
                      <a:endParaRPr lang="en-IN" dirty="0"/>
                    </a:p>
                  </a:txBody>
                  <a:tcPr/>
                </a:tc>
              </a:tr>
              <a:tr h="370840">
                <a:tc>
                  <a:txBody>
                    <a:bodyPr/>
                    <a:lstStyle/>
                    <a:p>
                      <a:r>
                        <a:rPr lang="en-IN" dirty="0" smtClean="0"/>
                        <a:t>80-IAB</a:t>
                      </a:r>
                      <a:endParaRPr lang="en-IN" dirty="0"/>
                    </a:p>
                  </a:txBody>
                  <a:tcPr/>
                </a:tc>
                <a:tc>
                  <a:txBody>
                    <a:bodyPr/>
                    <a:lstStyle/>
                    <a:p>
                      <a:r>
                        <a:rPr lang="en-IN" dirty="0" smtClean="0"/>
                        <a:t>Profits and gains of an undertaking engaged in the development of Special Economic Zone.</a:t>
                      </a:r>
                      <a:endParaRPr lang="en-IN" dirty="0"/>
                    </a:p>
                  </a:txBody>
                  <a:tcPr/>
                </a:tc>
                <a:tc>
                  <a:txBody>
                    <a:bodyPr/>
                    <a:lstStyle/>
                    <a:p>
                      <a:r>
                        <a:rPr lang="en-IN" dirty="0" smtClean="0"/>
                        <a:t>100% of profit for 10 assessment years.</a:t>
                      </a:r>
                      <a:endParaRPr lang="en-IN" dirty="0"/>
                    </a:p>
                  </a:txBody>
                  <a:tcPr/>
                </a:tc>
              </a:tr>
              <a:tr h="370840">
                <a:tc>
                  <a:txBody>
                    <a:bodyPr/>
                    <a:lstStyle/>
                    <a:p>
                      <a:r>
                        <a:rPr lang="en-IN" dirty="0" smtClean="0"/>
                        <a:t>80IB</a:t>
                      </a:r>
                      <a:endParaRPr lang="en-IN" dirty="0"/>
                    </a:p>
                  </a:txBody>
                  <a:tcPr/>
                </a:tc>
                <a:tc>
                  <a:txBody>
                    <a:bodyPr/>
                    <a:lstStyle/>
                    <a:p>
                      <a:r>
                        <a:rPr lang="en-IN" dirty="0" smtClean="0"/>
                        <a:t>Deduction in respect of profits and gains from certain industrial undertakings other than infrastructure development under-takings.</a:t>
                      </a:r>
                      <a:endParaRPr lang="en-IN" dirty="0"/>
                    </a:p>
                  </a:txBody>
                  <a:tcPr/>
                </a:tc>
                <a:tc>
                  <a:txBody>
                    <a:bodyPr/>
                    <a:lstStyle/>
                    <a:p>
                      <a:r>
                        <a:rPr lang="en-IN" dirty="0" smtClean="0"/>
                        <a:t>100% of profits for industries in backward states; in other cases 25% of profit (30% for corporate </a:t>
                      </a:r>
                      <a:r>
                        <a:rPr lang="en-IN" dirty="0" err="1" smtClean="0"/>
                        <a:t>assessee</a:t>
                      </a:r>
                      <a:r>
                        <a:rPr lang="en-IN" dirty="0" smtClean="0"/>
                        <a:t>).</a:t>
                      </a:r>
                      <a:endParaRPr lang="en-IN" dirty="0"/>
                    </a:p>
                  </a:txBody>
                  <a:tcPr/>
                </a:tc>
              </a:tr>
              <a:tr h="370840">
                <a:tc>
                  <a:txBody>
                    <a:bodyPr/>
                    <a:lstStyle/>
                    <a:p>
                      <a:r>
                        <a:rPr lang="en-IN" dirty="0" smtClean="0"/>
                        <a:t>80IC</a:t>
                      </a:r>
                      <a:endParaRPr lang="en-IN" dirty="0"/>
                    </a:p>
                  </a:txBody>
                  <a:tcPr/>
                </a:tc>
                <a:tc>
                  <a:txBody>
                    <a:bodyPr/>
                    <a:lstStyle/>
                    <a:p>
                      <a:r>
                        <a:rPr lang="en-IN" dirty="0" smtClean="0"/>
                        <a:t>Deduction for undertakings in special category states.</a:t>
                      </a:r>
                      <a:endParaRPr lang="en-IN" dirty="0"/>
                    </a:p>
                  </a:txBody>
                  <a:tcPr/>
                </a:tc>
                <a:tc>
                  <a:txBody>
                    <a:bodyPr/>
                    <a:lstStyle/>
                    <a:p>
                      <a:r>
                        <a:rPr lang="en-IN" dirty="0" smtClean="0"/>
                        <a:t>100% of profits.</a:t>
                      </a:r>
                      <a:endParaRPr lang="en-IN" dirty="0"/>
                    </a:p>
                  </a:txBody>
                  <a:tcPr/>
                </a:tc>
              </a:tr>
              <a:tr h="370840">
                <a:tc>
                  <a:txBody>
                    <a:bodyPr/>
                    <a:lstStyle/>
                    <a:p>
                      <a:r>
                        <a:rPr lang="en-IN" dirty="0" smtClean="0"/>
                        <a:t>80JJA</a:t>
                      </a:r>
                      <a:endParaRPr lang="en-IN" dirty="0"/>
                    </a:p>
                  </a:txBody>
                  <a:tcPr/>
                </a:tc>
                <a:tc>
                  <a:txBody>
                    <a:bodyPr/>
                    <a:lstStyle/>
                    <a:p>
                      <a:r>
                        <a:rPr lang="en-IN" dirty="0" smtClean="0"/>
                        <a:t>Deduction in respect of profits from the business of collecting and processing of biodegradable waste.</a:t>
                      </a:r>
                      <a:endParaRPr lang="en-IN" dirty="0"/>
                    </a:p>
                  </a:txBody>
                  <a:tcPr/>
                </a:tc>
                <a:tc>
                  <a:txBody>
                    <a:bodyPr/>
                    <a:lstStyle/>
                    <a:p>
                      <a:r>
                        <a:rPr lang="en-IN" dirty="0" smtClean="0"/>
                        <a:t>100% of profits.</a:t>
                      </a:r>
                      <a:endParaRPr lang="en-IN" dirty="0"/>
                    </a:p>
                  </a:txBody>
                  <a:tcPr/>
                </a:tc>
              </a:tr>
              <a:tr h="370840">
                <a:tc>
                  <a:txBody>
                    <a:bodyPr/>
                    <a:lstStyle/>
                    <a:p>
                      <a:r>
                        <a:rPr lang="en-IN" dirty="0" smtClean="0"/>
                        <a:t>80JJAA</a:t>
                      </a:r>
                      <a:endParaRPr lang="en-IN" dirty="0"/>
                    </a:p>
                  </a:txBody>
                  <a:tcPr/>
                </a:tc>
                <a:tc>
                  <a:txBody>
                    <a:bodyPr/>
                    <a:lstStyle/>
                    <a:p>
                      <a:r>
                        <a:rPr lang="en-IN" dirty="0" smtClean="0"/>
                        <a:t>Deduction in respect of Employment of new workman in the case of a company assesse having business income from manufacture of goods in factory</a:t>
                      </a:r>
                      <a:endParaRPr lang="en-IN" dirty="0"/>
                    </a:p>
                  </a:txBody>
                  <a:tcPr/>
                </a:tc>
                <a:tc>
                  <a:txBody>
                    <a:bodyPr/>
                    <a:lstStyle/>
                    <a:p>
                      <a:r>
                        <a:rPr lang="en-IN" dirty="0" smtClean="0"/>
                        <a:t>30% of the wages paid to new workmen for three years including the year in which employment is provided.</a:t>
                      </a:r>
                      <a:endParaRPr lang="en-IN" dirty="0"/>
                    </a:p>
                  </a:txBody>
                  <a:tcPr/>
                </a:tc>
              </a:tr>
              <a:tr h="370840">
                <a:tc>
                  <a:txBody>
                    <a:bodyPr/>
                    <a:lstStyle/>
                    <a:p>
                      <a:r>
                        <a:rPr lang="en-IN" dirty="0" smtClean="0"/>
                        <a:t>80LA</a:t>
                      </a:r>
                      <a:endParaRPr lang="en-IN" dirty="0"/>
                    </a:p>
                  </a:txBody>
                  <a:tcPr/>
                </a:tc>
                <a:tc>
                  <a:txBody>
                    <a:bodyPr/>
                    <a:lstStyle/>
                    <a:p>
                      <a:r>
                        <a:rPr lang="en-IN" dirty="0" smtClean="0"/>
                        <a:t>Deduction in respect of income of offshore banking units.</a:t>
                      </a:r>
                      <a:endParaRPr lang="en-IN" dirty="0"/>
                    </a:p>
                  </a:txBody>
                  <a:tcPr/>
                </a:tc>
                <a:tc>
                  <a:txBody>
                    <a:bodyPr/>
                    <a:lstStyle/>
                    <a:p>
                      <a:r>
                        <a:rPr lang="en-IN" dirty="0" smtClean="0"/>
                        <a:t>100% of income for the first fire consecutive years and 50% of the income for the next five years.</a:t>
                      </a:r>
                      <a:endParaRPr lang="en-IN" dirty="0"/>
                    </a:p>
                  </a:txBody>
                  <a:tcPr/>
                </a:tc>
              </a:tr>
            </a:tbl>
          </a:graphicData>
        </a:graphic>
      </p:graphicFrame>
    </p:spTree>
    <p:extLst>
      <p:ext uri="{BB962C8B-B14F-4D97-AF65-F5344CB8AC3E}">
        <p14:creationId xmlns:p14="http://schemas.microsoft.com/office/powerpoint/2010/main" val="1172216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0"/>
            <a:ext cx="11794211" cy="6695267"/>
          </a:xfrm>
        </p:spPr>
        <p:txBody>
          <a:bodyPr/>
          <a:lstStyle/>
          <a:p>
            <a:pPr marL="0" indent="0">
              <a:buNone/>
            </a:pPr>
            <a:r>
              <a:rPr lang="en-IN" sz="2400" b="1" dirty="0" smtClean="0">
                <a:solidFill>
                  <a:srgbClr val="7030A0"/>
                </a:solidFill>
              </a:rPr>
              <a:t>3. Tax Structures in India:</a:t>
            </a:r>
            <a:endParaRPr lang="en-IN" sz="2000" b="1" dirty="0" smtClean="0">
              <a:solidFill>
                <a:srgbClr val="7030A0"/>
              </a:solidFill>
            </a:endParaRPr>
          </a:p>
          <a:p>
            <a:pPr>
              <a:buFont typeface="Wingdings" panose="05000000000000000000" pitchFamily="2" charset="2"/>
              <a:buChar char="§"/>
            </a:pPr>
            <a:r>
              <a:rPr lang="en-IN" dirty="0" smtClean="0"/>
              <a:t> </a:t>
            </a:r>
            <a:r>
              <a:rPr lang="en-IN" sz="2000" dirty="0" smtClean="0"/>
              <a:t>The authority to levy taxes divided between the Central Government and the State Governments</a:t>
            </a:r>
          </a:p>
          <a:p>
            <a:pPr>
              <a:buFont typeface="Wingdings" panose="05000000000000000000" pitchFamily="2" charset="2"/>
              <a:buChar char="§"/>
            </a:pPr>
            <a:r>
              <a:rPr lang="en-IN" sz="2000" dirty="0"/>
              <a:t> </a:t>
            </a:r>
            <a:r>
              <a:rPr lang="en-IN" sz="2000" dirty="0" smtClean="0"/>
              <a:t>The various types of taxes levied by these Governments are divided into </a:t>
            </a:r>
            <a:r>
              <a:rPr lang="en-IN" sz="2000" b="1" i="1" dirty="0" smtClean="0"/>
              <a:t>2</a:t>
            </a:r>
            <a:r>
              <a:rPr lang="en-IN" sz="2000" dirty="0" smtClean="0"/>
              <a:t> broad categories: </a:t>
            </a:r>
            <a:r>
              <a:rPr lang="en-IN" sz="2000" b="1" dirty="0" err="1" smtClean="0"/>
              <a:t>i</a:t>
            </a:r>
            <a:r>
              <a:rPr lang="en-IN" sz="2000" b="1" dirty="0" smtClean="0"/>
              <a:t>)</a:t>
            </a:r>
            <a:r>
              <a:rPr lang="en-IN" sz="2000" dirty="0" smtClean="0"/>
              <a:t> Direct and </a:t>
            </a:r>
            <a:r>
              <a:rPr lang="en-IN" sz="2000" b="1" dirty="0" smtClean="0"/>
              <a:t>ii)</a:t>
            </a:r>
            <a:r>
              <a:rPr lang="en-IN" sz="2000" dirty="0" smtClean="0"/>
              <a:t> Indirect taxes.</a:t>
            </a:r>
          </a:p>
          <a:p>
            <a:pPr>
              <a:buFont typeface="Wingdings" panose="05000000000000000000" pitchFamily="2" charset="2"/>
              <a:buChar char="§"/>
            </a:pPr>
            <a:r>
              <a:rPr lang="en-IN" sz="2000" dirty="0"/>
              <a:t> </a:t>
            </a:r>
            <a:r>
              <a:rPr lang="en-IN" sz="2000" dirty="0" smtClean="0"/>
              <a:t>Direct taxes are those, which are collected directly from the tax-payers through levies such as Income Tax</a:t>
            </a:r>
          </a:p>
          <a:p>
            <a:pPr marL="0" indent="0">
              <a:buNone/>
            </a:pPr>
            <a:r>
              <a:rPr lang="en-IN" sz="2000" dirty="0" smtClean="0"/>
              <a:t>Indirect taxes comprise excise duty, sales tax, customs duty, value added tax, </a:t>
            </a:r>
            <a:r>
              <a:rPr lang="en-IN" sz="2000" dirty="0" err="1" smtClean="0"/>
              <a:t>octroi</a:t>
            </a:r>
            <a:r>
              <a:rPr lang="en-IN" sz="2000" dirty="0" smtClean="0"/>
              <a:t>, entry tax, service tax, expenditure tax, etc.</a:t>
            </a:r>
          </a:p>
          <a:p>
            <a:pPr>
              <a:buFont typeface="Wingdings" panose="05000000000000000000" pitchFamily="2" charset="2"/>
              <a:buChar char="§"/>
            </a:pPr>
            <a:r>
              <a:rPr lang="en-IN" sz="2000" dirty="0" smtClean="0"/>
              <a:t> The table below gives a list of the major direct and indirect taxes in India and the authorities responsible for administering these laws:</a:t>
            </a:r>
          </a:p>
          <a:p>
            <a:pPr marL="0" indent="0">
              <a:buNone/>
            </a:pP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2161909987"/>
              </p:ext>
            </p:extLst>
          </p:nvPr>
        </p:nvGraphicFramePr>
        <p:xfrm>
          <a:off x="309965" y="3413007"/>
          <a:ext cx="11453250" cy="3282259"/>
        </p:xfrm>
        <a:graphic>
          <a:graphicData uri="http://schemas.openxmlformats.org/drawingml/2006/table">
            <a:tbl>
              <a:tblPr firstRow="1" bandRow="1">
                <a:tableStyleId>{5C22544A-7EE6-4342-B048-85BDC9FD1C3A}</a:tableStyleId>
              </a:tblPr>
              <a:tblGrid>
                <a:gridCol w="2696706"/>
                <a:gridCol w="5005953"/>
                <a:gridCol w="3750591"/>
              </a:tblGrid>
              <a:tr h="356885">
                <a:tc>
                  <a:txBody>
                    <a:bodyPr/>
                    <a:lstStyle/>
                    <a:p>
                      <a:pPr algn="ctr"/>
                      <a:r>
                        <a:rPr lang="en-IN" dirty="0" smtClean="0"/>
                        <a:t>Nature of Tax</a:t>
                      </a:r>
                      <a:endParaRPr lang="en-IN" dirty="0"/>
                    </a:p>
                  </a:txBody>
                  <a:tcPr/>
                </a:tc>
                <a:tc>
                  <a:txBody>
                    <a:bodyPr/>
                    <a:lstStyle/>
                    <a:p>
                      <a:pPr algn="ctr"/>
                      <a:r>
                        <a:rPr lang="en-IN" dirty="0" smtClean="0"/>
                        <a:t>Governing Act</a:t>
                      </a:r>
                      <a:endParaRPr lang="en-IN" dirty="0"/>
                    </a:p>
                  </a:txBody>
                  <a:tcPr/>
                </a:tc>
                <a:tc>
                  <a:txBody>
                    <a:bodyPr/>
                    <a:lstStyle/>
                    <a:p>
                      <a:pPr algn="ctr"/>
                      <a:r>
                        <a:rPr lang="en-IN" dirty="0" smtClean="0"/>
                        <a:t>Act Authority</a:t>
                      </a:r>
                      <a:endParaRPr lang="en-IN" dirty="0"/>
                    </a:p>
                  </a:txBody>
                  <a:tcPr/>
                </a:tc>
              </a:tr>
              <a:tr h="356885">
                <a:tc>
                  <a:txBody>
                    <a:bodyPr/>
                    <a:lstStyle/>
                    <a:p>
                      <a:r>
                        <a:rPr lang="en-IN" b="1" dirty="0" smtClean="0"/>
                        <a:t>Direct Tax</a:t>
                      </a:r>
                      <a:endParaRPr lang="en-IN" b="1" dirty="0"/>
                    </a:p>
                  </a:txBody>
                  <a:tcPr/>
                </a:tc>
                <a:tc>
                  <a:txBody>
                    <a:bodyPr/>
                    <a:lstStyle/>
                    <a:p>
                      <a:endParaRPr lang="en-IN" dirty="0"/>
                    </a:p>
                  </a:txBody>
                  <a:tcPr/>
                </a:tc>
                <a:tc>
                  <a:txBody>
                    <a:bodyPr/>
                    <a:lstStyle/>
                    <a:p>
                      <a:endParaRPr lang="en-IN" dirty="0"/>
                    </a:p>
                  </a:txBody>
                  <a:tcPr/>
                </a:tc>
              </a:tr>
              <a:tr h="356885">
                <a:tc>
                  <a:txBody>
                    <a:bodyPr/>
                    <a:lstStyle/>
                    <a:p>
                      <a:r>
                        <a:rPr lang="en-IN" dirty="0" smtClean="0"/>
                        <a:t>Income Tax</a:t>
                      </a:r>
                      <a:endParaRPr lang="en-IN" dirty="0"/>
                    </a:p>
                  </a:txBody>
                  <a:tcPr/>
                </a:tc>
                <a:tc>
                  <a:txBody>
                    <a:bodyPr/>
                    <a:lstStyle/>
                    <a:p>
                      <a:r>
                        <a:rPr lang="en-IN" dirty="0" smtClean="0"/>
                        <a:t>Income-tax Act, 1961</a:t>
                      </a:r>
                      <a:endParaRPr lang="en-IN" dirty="0"/>
                    </a:p>
                  </a:txBody>
                  <a:tcPr/>
                </a:tc>
                <a:tc>
                  <a:txBody>
                    <a:bodyPr/>
                    <a:lstStyle/>
                    <a:p>
                      <a:r>
                        <a:rPr lang="en-IN" dirty="0" smtClean="0"/>
                        <a:t>Central Board of Direct Taxes (CBDT)</a:t>
                      </a:r>
                      <a:endParaRPr lang="en-IN" dirty="0"/>
                    </a:p>
                  </a:txBody>
                  <a:tcPr/>
                </a:tc>
              </a:tr>
              <a:tr h="356885">
                <a:tc>
                  <a:txBody>
                    <a:bodyPr/>
                    <a:lstStyle/>
                    <a:p>
                      <a:r>
                        <a:rPr lang="en-IN" b="1" dirty="0" smtClean="0"/>
                        <a:t>Indirect Tax</a:t>
                      </a:r>
                      <a:endParaRPr lang="en-IN" b="1" dirty="0"/>
                    </a:p>
                  </a:txBody>
                  <a:tcPr/>
                </a:tc>
                <a:tc>
                  <a:txBody>
                    <a:bodyPr/>
                    <a:lstStyle/>
                    <a:p>
                      <a:endParaRPr lang="en-IN" dirty="0"/>
                    </a:p>
                  </a:txBody>
                  <a:tcPr/>
                </a:tc>
                <a:tc>
                  <a:txBody>
                    <a:bodyPr/>
                    <a:lstStyle/>
                    <a:p>
                      <a:endParaRPr lang="en-IN" dirty="0"/>
                    </a:p>
                  </a:txBody>
                  <a:tcPr/>
                </a:tc>
              </a:tr>
              <a:tr h="447619">
                <a:tc>
                  <a:txBody>
                    <a:bodyPr/>
                    <a:lstStyle/>
                    <a:p>
                      <a:r>
                        <a:rPr lang="en-IN" dirty="0" smtClean="0"/>
                        <a:t>Central Excise</a:t>
                      </a:r>
                      <a:endParaRPr lang="en-IN" dirty="0"/>
                    </a:p>
                  </a:txBody>
                  <a:tcPr/>
                </a:tc>
                <a:tc>
                  <a:txBody>
                    <a:bodyPr/>
                    <a:lstStyle/>
                    <a:p>
                      <a:r>
                        <a:rPr lang="en-IN" dirty="0" smtClean="0"/>
                        <a:t>Central Excise Act, 1944</a:t>
                      </a:r>
                      <a:endParaRPr lang="en-IN" dirty="0"/>
                    </a:p>
                  </a:txBody>
                  <a:tcPr/>
                </a:tc>
                <a:tc>
                  <a:txBody>
                    <a:bodyPr/>
                    <a:lstStyle/>
                    <a:p>
                      <a:r>
                        <a:rPr lang="en-IN" dirty="0" smtClean="0"/>
                        <a:t>CBEC</a:t>
                      </a:r>
                      <a:endParaRPr lang="en-IN" dirty="0"/>
                    </a:p>
                  </a:txBody>
                  <a:tcPr/>
                </a:tc>
              </a:tr>
              <a:tr h="363730">
                <a:tc>
                  <a:txBody>
                    <a:bodyPr/>
                    <a:lstStyle/>
                    <a:p>
                      <a:r>
                        <a:rPr lang="en-IN" dirty="0" smtClean="0"/>
                        <a:t>Customs </a:t>
                      </a:r>
                      <a:endParaRPr lang="en-IN" dirty="0"/>
                    </a:p>
                  </a:txBody>
                  <a:tcPr/>
                </a:tc>
                <a:tc>
                  <a:txBody>
                    <a:bodyPr/>
                    <a:lstStyle/>
                    <a:p>
                      <a:r>
                        <a:rPr lang="en-IN" dirty="0" smtClean="0"/>
                        <a:t>Customs Act, 1962</a:t>
                      </a:r>
                      <a:endParaRPr lang="en-IN" dirty="0"/>
                    </a:p>
                  </a:txBody>
                  <a:tcPr/>
                </a:tc>
                <a:tc>
                  <a:txBody>
                    <a:bodyPr/>
                    <a:lstStyle/>
                    <a:p>
                      <a:r>
                        <a:rPr lang="en-IN" dirty="0" smtClean="0"/>
                        <a:t>CBEC</a:t>
                      </a:r>
                      <a:endParaRPr lang="en-IN" dirty="0"/>
                    </a:p>
                  </a:txBody>
                  <a:tcPr/>
                </a:tc>
              </a:tr>
              <a:tr h="363730">
                <a:tc>
                  <a:txBody>
                    <a:bodyPr/>
                    <a:lstStyle/>
                    <a:p>
                      <a:r>
                        <a:rPr lang="en-IN" dirty="0" smtClean="0"/>
                        <a:t>Central Sales Tax</a:t>
                      </a:r>
                      <a:endParaRPr lang="en-IN" dirty="0"/>
                    </a:p>
                  </a:txBody>
                  <a:tcPr/>
                </a:tc>
                <a:tc>
                  <a:txBody>
                    <a:bodyPr/>
                    <a:lstStyle/>
                    <a:p>
                      <a:r>
                        <a:rPr lang="en-IN" dirty="0" smtClean="0"/>
                        <a:t>Central Sales Tax Act, 1956</a:t>
                      </a:r>
                      <a:endParaRPr lang="en-IN" dirty="0"/>
                    </a:p>
                  </a:txBody>
                  <a:tcPr/>
                </a:tc>
                <a:tc>
                  <a:txBody>
                    <a:bodyPr/>
                    <a:lstStyle/>
                    <a:p>
                      <a:r>
                        <a:rPr lang="en-IN" dirty="0" smtClean="0"/>
                        <a:t>CG Sales Tax Act, 1956</a:t>
                      </a:r>
                      <a:endParaRPr lang="en-IN" dirty="0"/>
                    </a:p>
                  </a:txBody>
                  <a:tcPr/>
                </a:tc>
              </a:tr>
              <a:tr h="636527">
                <a:tc>
                  <a:txBody>
                    <a:bodyPr/>
                    <a:lstStyle/>
                    <a:p>
                      <a:r>
                        <a:rPr lang="en-IN" dirty="0" smtClean="0"/>
                        <a:t>State Sales Tax</a:t>
                      </a:r>
                      <a:endParaRPr lang="en-IN" dirty="0"/>
                    </a:p>
                  </a:txBody>
                  <a:tcPr/>
                </a:tc>
                <a:tc>
                  <a:txBody>
                    <a:bodyPr/>
                    <a:lstStyle/>
                    <a:p>
                      <a:r>
                        <a:rPr lang="en-IN" dirty="0" smtClean="0"/>
                        <a:t>Respective State Sales Tax Acts/ Value Added Tax Acts</a:t>
                      </a:r>
                      <a:endParaRPr lang="en-IN" dirty="0"/>
                    </a:p>
                  </a:txBody>
                  <a:tcPr/>
                </a:tc>
                <a:tc>
                  <a:txBody>
                    <a:bodyPr/>
                    <a:lstStyle/>
                    <a:p>
                      <a:r>
                        <a:rPr lang="en-IN" dirty="0" smtClean="0"/>
                        <a:t>Respective stage Governments</a:t>
                      </a:r>
                      <a:endParaRPr lang="en-IN" dirty="0"/>
                    </a:p>
                  </a:txBody>
                  <a:tcPr/>
                </a:tc>
              </a:tr>
            </a:tbl>
          </a:graphicData>
        </a:graphic>
      </p:graphicFrame>
    </p:spTree>
    <p:extLst>
      <p:ext uri="{BB962C8B-B14F-4D97-AF65-F5344CB8AC3E}">
        <p14:creationId xmlns:p14="http://schemas.microsoft.com/office/powerpoint/2010/main" val="5783460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70481" y="154982"/>
            <a:ext cx="11794211" cy="6571281"/>
          </a:xfrm>
        </p:spPr>
        <p:txBody>
          <a:bodyPr/>
          <a:lstStyle/>
          <a:p>
            <a:pPr marL="0" indent="0">
              <a:buNone/>
            </a:pPr>
            <a:endParaRPr lang="en-IN" dirty="0" smtClean="0"/>
          </a:p>
          <a:p>
            <a:pPr marL="0" indent="0">
              <a:buNone/>
            </a:pPr>
            <a:endParaRPr lang="en-IN" dirty="0"/>
          </a:p>
          <a:p>
            <a:pPr marL="0" indent="0">
              <a:buNone/>
            </a:pPr>
            <a:endParaRPr lang="en-IN" dirty="0" smtClean="0"/>
          </a:p>
          <a:p>
            <a:pPr marL="0" indent="0">
              <a:buNone/>
            </a:pPr>
            <a:endParaRPr lang="en-IN" dirty="0"/>
          </a:p>
          <a:p>
            <a:pPr marL="0" indent="0">
              <a:buNone/>
            </a:pPr>
            <a:endParaRPr lang="en-IN" dirty="0" smtClean="0"/>
          </a:p>
          <a:p>
            <a:pPr marL="0" indent="0">
              <a:buNone/>
            </a:pPr>
            <a:endParaRPr lang="en-IN" dirty="0"/>
          </a:p>
          <a:p>
            <a:pPr marL="0" indent="0">
              <a:buNone/>
            </a:pPr>
            <a:endParaRPr lang="en-IN" dirty="0" smtClean="0"/>
          </a:p>
        </p:txBody>
      </p:sp>
      <p:graphicFrame>
        <p:nvGraphicFramePr>
          <p:cNvPr id="7" name="Table 6"/>
          <p:cNvGraphicFramePr>
            <a:graphicFrameLocks noGrp="1"/>
          </p:cNvGraphicFramePr>
          <p:nvPr>
            <p:extLst>
              <p:ext uri="{D42A27DB-BD31-4B8C-83A1-F6EECF244321}">
                <p14:modId xmlns:p14="http://schemas.microsoft.com/office/powerpoint/2010/main" val="182978368"/>
              </p:ext>
            </p:extLst>
          </p:nvPr>
        </p:nvGraphicFramePr>
        <p:xfrm>
          <a:off x="170481" y="418453"/>
          <a:ext cx="11794212" cy="3456122"/>
        </p:xfrm>
        <a:graphic>
          <a:graphicData uri="http://schemas.openxmlformats.org/drawingml/2006/table">
            <a:tbl>
              <a:tblPr firstRow="1" bandRow="1">
                <a:tableStyleId>{5C22544A-7EE6-4342-B048-85BDC9FD1C3A}</a:tableStyleId>
              </a:tblPr>
              <a:tblGrid>
                <a:gridCol w="898901"/>
                <a:gridCol w="7563173"/>
                <a:gridCol w="3332138"/>
              </a:tblGrid>
              <a:tr h="373635">
                <a:tc>
                  <a:txBody>
                    <a:bodyPr/>
                    <a:lstStyle/>
                    <a:p>
                      <a:endParaRPr lang="en-IN" dirty="0"/>
                    </a:p>
                  </a:txBody>
                  <a:tcPr/>
                </a:tc>
                <a:tc>
                  <a:txBody>
                    <a:bodyPr/>
                    <a:lstStyle/>
                    <a:p>
                      <a:endParaRPr lang="en-IN" dirty="0"/>
                    </a:p>
                  </a:txBody>
                  <a:tcPr/>
                </a:tc>
                <a:tc>
                  <a:txBody>
                    <a:bodyPr/>
                    <a:lstStyle/>
                    <a:p>
                      <a:endParaRPr lang="en-IN"/>
                    </a:p>
                  </a:txBody>
                  <a:tcPr/>
                </a:tc>
              </a:tr>
              <a:tr h="1774765">
                <a:tc>
                  <a:txBody>
                    <a:bodyPr/>
                    <a:lstStyle/>
                    <a:p>
                      <a:r>
                        <a:rPr lang="en-IN" dirty="0" smtClean="0"/>
                        <a:t>80QQB</a:t>
                      </a:r>
                      <a:endParaRPr lang="en-IN" dirty="0"/>
                    </a:p>
                  </a:txBody>
                  <a:tcPr/>
                </a:tc>
                <a:tc>
                  <a:txBody>
                    <a:bodyPr/>
                    <a:lstStyle/>
                    <a:p>
                      <a:r>
                        <a:rPr lang="en-IN" dirty="0" smtClean="0"/>
                        <a:t>Deduction in respect of royalty income of authors of certain books other than text books.</a:t>
                      </a:r>
                      <a:endParaRPr lang="en-IN" dirty="0"/>
                    </a:p>
                  </a:txBody>
                  <a:tcPr/>
                </a:tc>
                <a:tc>
                  <a:txBody>
                    <a:bodyPr/>
                    <a:lstStyle/>
                    <a:p>
                      <a:r>
                        <a:rPr lang="en-IN" dirty="0" smtClean="0"/>
                        <a:t>In case of lump sum payment amount actually received or Rs.3,00,000, whichever is lower; in other cases 15% of the value of books sold or  Rs.3,00,000, whichever is lower.</a:t>
                      </a:r>
                      <a:endParaRPr lang="en-IN" dirty="0"/>
                    </a:p>
                  </a:txBody>
                  <a:tcPr/>
                </a:tc>
              </a:tr>
              <a:tr h="653861">
                <a:tc>
                  <a:txBody>
                    <a:bodyPr/>
                    <a:lstStyle/>
                    <a:p>
                      <a:r>
                        <a:rPr lang="en-IN" dirty="0" smtClean="0"/>
                        <a:t>80RRB</a:t>
                      </a:r>
                      <a:endParaRPr lang="en-IN" dirty="0"/>
                    </a:p>
                  </a:txBody>
                  <a:tcPr/>
                </a:tc>
                <a:tc>
                  <a:txBody>
                    <a:bodyPr/>
                    <a:lstStyle/>
                    <a:p>
                      <a:r>
                        <a:rPr lang="en-IN" dirty="0" smtClean="0"/>
                        <a:t>Deduction in respect of royalty on patent.</a:t>
                      </a:r>
                      <a:endParaRPr lang="en-IN" dirty="0"/>
                    </a:p>
                  </a:txBody>
                  <a:tcPr/>
                </a:tc>
                <a:tc>
                  <a:txBody>
                    <a:bodyPr/>
                    <a:lstStyle/>
                    <a:p>
                      <a:r>
                        <a:rPr lang="en-IN" dirty="0" smtClean="0"/>
                        <a:t>100% of royalty or Rs.3,00,000, whichever is lower.</a:t>
                      </a:r>
                      <a:endParaRPr lang="en-IN" dirty="0"/>
                    </a:p>
                  </a:txBody>
                  <a:tcPr/>
                </a:tc>
              </a:tr>
              <a:tr h="653861">
                <a:tc>
                  <a:txBody>
                    <a:bodyPr/>
                    <a:lstStyle/>
                    <a:p>
                      <a:r>
                        <a:rPr lang="en-IN" dirty="0" smtClean="0"/>
                        <a:t>80U</a:t>
                      </a:r>
                      <a:endParaRPr lang="en-IN" dirty="0"/>
                    </a:p>
                  </a:txBody>
                  <a:tcPr/>
                </a:tc>
                <a:tc>
                  <a:txBody>
                    <a:bodyPr/>
                    <a:lstStyle/>
                    <a:p>
                      <a:r>
                        <a:rPr lang="en-IN" dirty="0" smtClean="0"/>
                        <a:t>Deduction in the case of a person with disability.</a:t>
                      </a:r>
                      <a:endParaRPr lang="en-IN" dirty="0"/>
                    </a:p>
                  </a:txBody>
                  <a:tcPr/>
                </a:tc>
                <a:tc>
                  <a:txBody>
                    <a:bodyPr/>
                    <a:lstStyle/>
                    <a:p>
                      <a:r>
                        <a:rPr lang="en-IN" dirty="0" smtClean="0"/>
                        <a:t>Rs.75,000; Rs.1,25,000 in case of severe disability.</a:t>
                      </a:r>
                      <a:endParaRPr lang="en-IN" dirty="0"/>
                    </a:p>
                  </a:txBody>
                  <a:tcPr/>
                </a:tc>
              </a:tr>
            </a:tbl>
          </a:graphicData>
        </a:graphic>
      </p:graphicFrame>
    </p:spTree>
    <p:extLst>
      <p:ext uri="{BB962C8B-B14F-4D97-AF65-F5344CB8AC3E}">
        <p14:creationId xmlns:p14="http://schemas.microsoft.com/office/powerpoint/2010/main" val="40928676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39486"/>
            <a:ext cx="10515600" cy="433952"/>
          </a:xfrm>
        </p:spPr>
        <p:txBody>
          <a:bodyPr>
            <a:normAutofit fontScale="90000"/>
          </a:bodyPr>
          <a:lstStyle/>
          <a:p>
            <a:pPr algn="ctr"/>
            <a:r>
              <a:rPr lang="en-IN" sz="3100" b="1" dirty="0">
                <a:solidFill>
                  <a:srgbClr val="00B050"/>
                </a:solidFill>
              </a:rPr>
              <a:t>S N 15 : Rates of tax and tax Liability, Rebates and Reliefs</a:t>
            </a:r>
            <a:endParaRPr lang="en-IN" b="1" dirty="0">
              <a:solidFill>
                <a:srgbClr val="00B05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91746215"/>
              </p:ext>
            </p:extLst>
          </p:nvPr>
        </p:nvGraphicFramePr>
        <p:xfrm>
          <a:off x="294468" y="805916"/>
          <a:ext cx="11546237" cy="5703370"/>
        </p:xfrm>
        <a:graphic>
          <a:graphicData uri="http://schemas.openxmlformats.org/drawingml/2006/table">
            <a:tbl>
              <a:tblPr>
                <a:tableStyleId>{5C22544A-7EE6-4342-B048-85BDC9FD1C3A}</a:tableStyleId>
              </a:tblPr>
              <a:tblGrid>
                <a:gridCol w="415921"/>
                <a:gridCol w="11130316"/>
              </a:tblGrid>
              <a:tr h="350486">
                <a:tc gridSpan="2">
                  <a:txBody>
                    <a:bodyPr/>
                    <a:lstStyle/>
                    <a:p>
                      <a:pPr algn="l" fontAlgn="b"/>
                      <a:r>
                        <a:rPr lang="en-IN" sz="2000" u="none" strike="noStrike" dirty="0">
                          <a:effectLst/>
                        </a:rPr>
                        <a:t>1.</a:t>
                      </a:r>
                      <a:r>
                        <a:rPr lang="en-IN" sz="1800" u="none" strike="noStrike" dirty="0">
                          <a:effectLst/>
                        </a:rPr>
                        <a:t>  Normal rates of Income Tax </a:t>
                      </a:r>
                      <a:endParaRPr lang="en-IN" sz="18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IN"/>
                    </a:p>
                  </a:txBody>
                  <a:tcPr/>
                </a:tc>
              </a:tr>
              <a:tr h="350486">
                <a:tc>
                  <a:txBody>
                    <a:bodyPr/>
                    <a:lstStyle/>
                    <a:p>
                      <a:pPr algn="ctr" fontAlgn="ctr"/>
                      <a:r>
                        <a:rPr lang="en-IN" sz="2000" u="none" strike="noStrike" dirty="0">
                          <a:effectLst/>
                        </a:rPr>
                        <a:t>A</a:t>
                      </a:r>
                      <a:endParaRPr lang="en-IN"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IN" sz="1800"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b"/>
                </a:tc>
              </a:tr>
              <a:tr h="928258">
                <a:tc>
                  <a:txBody>
                    <a:bodyPr/>
                    <a:lstStyle/>
                    <a:p>
                      <a:pPr algn="ctr" fontAlgn="ctr"/>
                      <a:r>
                        <a:rPr lang="en-IN" sz="1800" u="none" strike="noStrike" dirty="0">
                          <a:effectLst/>
                        </a:rPr>
                        <a:t>(I)</a:t>
                      </a:r>
                      <a:endParaRPr lang="en-IN"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dirty="0">
                          <a:effectLst/>
                        </a:rPr>
                        <a:t>In the case of every Individual (</a:t>
                      </a:r>
                      <a:r>
                        <a:rPr lang="en-IN" sz="1800" u="none" strike="noStrike" dirty="0" err="1">
                          <a:effectLst/>
                        </a:rPr>
                        <a:t>Upto</a:t>
                      </a:r>
                      <a:r>
                        <a:rPr lang="en-IN" sz="1800" u="none" strike="noStrike" dirty="0">
                          <a:effectLst/>
                        </a:rPr>
                        <a:t> age of 60 Years) or HUF or AOP/BOI (other than a co-operative society or any other AOP or BOI which is taxable at maximum marginal rate) whether incorporated or not, or every artificial judicial person </a:t>
                      </a:r>
                      <a:endParaRPr lang="en-IN" sz="1800" b="0" i="0" u="none" strike="noStrike" dirty="0">
                        <a:solidFill>
                          <a:srgbClr val="000000"/>
                        </a:solidFill>
                        <a:effectLst/>
                        <a:latin typeface="Calibri" panose="020F0502020204030204" pitchFamily="34" charset="0"/>
                      </a:endParaRPr>
                    </a:p>
                  </a:txBody>
                  <a:tcPr marL="9525" marR="9525" marT="9525" marB="0" anchor="ctr"/>
                </a:tc>
              </a:tr>
              <a:tr h="622379">
                <a:tc>
                  <a:txBody>
                    <a:bodyPr/>
                    <a:lstStyle/>
                    <a:p>
                      <a:pPr algn="ctr" fontAlgn="ctr"/>
                      <a:r>
                        <a:rPr lang="en-IN" sz="1800" u="none" strike="noStrike" dirty="0">
                          <a:effectLst/>
                        </a:rPr>
                        <a:t> </a:t>
                      </a:r>
                      <a:endParaRPr lang="en-IN"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dirty="0" err="1">
                          <a:effectLst/>
                        </a:rPr>
                        <a:t>Upto</a:t>
                      </a:r>
                      <a:r>
                        <a:rPr lang="en-IN" sz="1800" u="none" strike="noStrike" dirty="0">
                          <a:effectLst/>
                        </a:rPr>
                        <a:t> Rs.2,50,000 - Nil ;     </a:t>
                      </a:r>
                      <a:r>
                        <a:rPr lang="en-IN" sz="1800" u="none" strike="noStrike" dirty="0" err="1">
                          <a:effectLst/>
                        </a:rPr>
                        <a:t>Rs</a:t>
                      </a:r>
                      <a:r>
                        <a:rPr lang="en-IN" sz="1800" u="none" strike="noStrike" dirty="0">
                          <a:effectLst/>
                        </a:rPr>
                        <a:t>. 2,50,010 to </a:t>
                      </a:r>
                      <a:r>
                        <a:rPr lang="en-IN" sz="1800" u="none" strike="noStrike" dirty="0" err="1">
                          <a:effectLst/>
                        </a:rPr>
                        <a:t>Rs</a:t>
                      </a:r>
                      <a:r>
                        <a:rPr lang="en-IN" sz="1800" u="none" strike="noStrike" dirty="0">
                          <a:effectLst/>
                        </a:rPr>
                        <a:t>. 5,00,000  - 10% ;      </a:t>
                      </a:r>
                      <a:r>
                        <a:rPr lang="en-IN" sz="1800" u="none" strike="noStrike" dirty="0" err="1">
                          <a:effectLst/>
                        </a:rPr>
                        <a:t>Rs</a:t>
                      </a:r>
                      <a:r>
                        <a:rPr lang="en-IN" sz="1800" u="none" strike="noStrike" dirty="0">
                          <a:effectLst/>
                        </a:rPr>
                        <a:t>.  5,00,010 to </a:t>
                      </a:r>
                      <a:r>
                        <a:rPr lang="en-IN" sz="1800" u="none" strike="noStrike" dirty="0" err="1">
                          <a:effectLst/>
                        </a:rPr>
                        <a:t>Rs</a:t>
                      </a:r>
                      <a:r>
                        <a:rPr lang="en-IN" sz="1800" u="none" strike="noStrike" dirty="0">
                          <a:effectLst/>
                        </a:rPr>
                        <a:t>. 10,00,000 - 20% ;       Above  </a:t>
                      </a:r>
                      <a:r>
                        <a:rPr lang="en-IN" sz="1800" u="none" strike="noStrike" dirty="0" err="1">
                          <a:effectLst/>
                        </a:rPr>
                        <a:t>Rs</a:t>
                      </a:r>
                      <a:r>
                        <a:rPr lang="en-IN" sz="1800" u="none" strike="noStrike" dirty="0">
                          <a:effectLst/>
                        </a:rPr>
                        <a:t>. 10,00,000 - 30% </a:t>
                      </a:r>
                      <a:endParaRPr lang="en-IN" sz="1800" b="0" i="0" u="none" strike="noStrike" dirty="0">
                        <a:solidFill>
                          <a:srgbClr val="000000"/>
                        </a:solidFill>
                        <a:effectLst/>
                        <a:latin typeface="Calibri" panose="020F0502020204030204" pitchFamily="34" charset="0"/>
                      </a:endParaRPr>
                    </a:p>
                  </a:txBody>
                  <a:tcPr marL="9525" marR="9525" marT="9525" marB="0" anchor="ctr"/>
                </a:tc>
              </a:tr>
              <a:tr h="622379">
                <a:tc>
                  <a:txBody>
                    <a:bodyPr/>
                    <a:lstStyle/>
                    <a:p>
                      <a:pPr algn="ctr" fontAlgn="ctr"/>
                      <a:r>
                        <a:rPr lang="en-IN" sz="1800" u="none" strike="noStrike" dirty="0">
                          <a:effectLst/>
                        </a:rPr>
                        <a:t>(II)</a:t>
                      </a:r>
                      <a:endParaRPr lang="en-IN"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dirty="0">
                          <a:effectLst/>
                        </a:rPr>
                        <a:t>In the case of every individual, being a resident in India, who is of the age of 60 years or more but less than 80 years at any time during the previous year.</a:t>
                      </a:r>
                      <a:endParaRPr lang="en-IN" sz="1800" b="0" i="0" u="none" strike="noStrike" dirty="0">
                        <a:solidFill>
                          <a:srgbClr val="000000"/>
                        </a:solidFill>
                        <a:effectLst/>
                        <a:latin typeface="Calibri" panose="020F0502020204030204" pitchFamily="34" charset="0"/>
                      </a:endParaRPr>
                    </a:p>
                  </a:txBody>
                  <a:tcPr marL="9525" marR="9525" marT="9525" marB="0" anchor="ctr"/>
                </a:tc>
              </a:tr>
              <a:tr h="622379">
                <a:tc>
                  <a:txBody>
                    <a:bodyPr/>
                    <a:lstStyle/>
                    <a:p>
                      <a:pPr algn="ctr" fontAlgn="ctr"/>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dirty="0" err="1">
                          <a:effectLst/>
                        </a:rPr>
                        <a:t>Upto</a:t>
                      </a:r>
                      <a:r>
                        <a:rPr lang="en-IN" sz="1800" u="none" strike="noStrike" dirty="0">
                          <a:effectLst/>
                        </a:rPr>
                        <a:t> Rs.3,00,000 - Nil ;     </a:t>
                      </a:r>
                      <a:r>
                        <a:rPr lang="en-IN" sz="1800" u="none" strike="noStrike" dirty="0" err="1">
                          <a:effectLst/>
                        </a:rPr>
                        <a:t>Rs</a:t>
                      </a:r>
                      <a:r>
                        <a:rPr lang="en-IN" sz="1800" u="none" strike="noStrike" dirty="0">
                          <a:effectLst/>
                        </a:rPr>
                        <a:t>. 3,00,010 to </a:t>
                      </a:r>
                      <a:r>
                        <a:rPr lang="en-IN" sz="1800" u="none" strike="noStrike" dirty="0" err="1">
                          <a:effectLst/>
                        </a:rPr>
                        <a:t>Rs</a:t>
                      </a:r>
                      <a:r>
                        <a:rPr lang="en-IN" sz="1800" u="none" strike="noStrike" dirty="0">
                          <a:effectLst/>
                        </a:rPr>
                        <a:t>. 5,00,000  - 10% ;      </a:t>
                      </a:r>
                      <a:r>
                        <a:rPr lang="en-IN" sz="1800" u="none" strike="noStrike" dirty="0" err="1">
                          <a:effectLst/>
                        </a:rPr>
                        <a:t>Rs</a:t>
                      </a:r>
                      <a:r>
                        <a:rPr lang="en-IN" sz="1800" u="none" strike="noStrike" dirty="0">
                          <a:effectLst/>
                        </a:rPr>
                        <a:t>.  5,00,010 to </a:t>
                      </a:r>
                      <a:r>
                        <a:rPr lang="en-IN" sz="1800" u="none" strike="noStrike" dirty="0" err="1">
                          <a:effectLst/>
                        </a:rPr>
                        <a:t>Rs</a:t>
                      </a:r>
                      <a:r>
                        <a:rPr lang="en-IN" sz="1800" u="none" strike="noStrike" dirty="0">
                          <a:effectLst/>
                        </a:rPr>
                        <a:t>. 10,00,000 - 20% ;       Above  </a:t>
                      </a:r>
                      <a:r>
                        <a:rPr lang="en-IN" sz="1800" u="none" strike="noStrike" dirty="0" err="1">
                          <a:effectLst/>
                        </a:rPr>
                        <a:t>Rs</a:t>
                      </a:r>
                      <a:r>
                        <a:rPr lang="en-IN" sz="1800" u="none" strike="noStrike" dirty="0">
                          <a:effectLst/>
                        </a:rPr>
                        <a:t>. 10,00,000 - 30% </a:t>
                      </a:r>
                      <a:endParaRPr lang="en-IN" sz="1800" b="0" i="0" u="none" strike="noStrike" dirty="0">
                        <a:solidFill>
                          <a:srgbClr val="000000"/>
                        </a:solidFill>
                        <a:effectLst/>
                        <a:latin typeface="Calibri" panose="020F0502020204030204" pitchFamily="34" charset="0"/>
                      </a:endParaRPr>
                    </a:p>
                  </a:txBody>
                  <a:tcPr marL="9525" marR="9525" marT="9525" marB="0" anchor="ctr"/>
                </a:tc>
              </a:tr>
              <a:tr h="622379">
                <a:tc>
                  <a:txBody>
                    <a:bodyPr/>
                    <a:lstStyle/>
                    <a:p>
                      <a:pPr algn="ctr" fontAlgn="ctr"/>
                      <a:r>
                        <a:rPr lang="en-IN" sz="1800" u="none" strike="noStrike" dirty="0">
                          <a:effectLst/>
                        </a:rPr>
                        <a:t>(III)</a:t>
                      </a:r>
                      <a:endParaRPr lang="en-IN"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dirty="0">
                          <a:effectLst/>
                        </a:rPr>
                        <a:t>In the case of every individual, being a resident in India, who is of the age of 80 years or more at any time during the previous year.</a:t>
                      </a:r>
                      <a:endParaRPr lang="en-IN" sz="1800" b="0" i="0" u="none" strike="noStrike" dirty="0">
                        <a:solidFill>
                          <a:srgbClr val="000000"/>
                        </a:solidFill>
                        <a:effectLst/>
                        <a:latin typeface="Calibri" panose="020F0502020204030204" pitchFamily="34" charset="0"/>
                      </a:endParaRPr>
                    </a:p>
                  </a:txBody>
                  <a:tcPr marL="9525" marR="9525" marT="9525" marB="0" anchor="ctr"/>
                </a:tc>
              </a:tr>
              <a:tr h="316500">
                <a:tc>
                  <a:txBody>
                    <a:bodyPr/>
                    <a:lstStyle/>
                    <a:p>
                      <a:pPr algn="ctr" fontAlgn="ctr"/>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dirty="0" err="1">
                          <a:effectLst/>
                        </a:rPr>
                        <a:t>Upto</a:t>
                      </a:r>
                      <a:r>
                        <a:rPr lang="en-IN" sz="1800" u="none" strike="noStrike" dirty="0">
                          <a:effectLst/>
                        </a:rPr>
                        <a:t> Rs.5,00,000 - Nil ;      </a:t>
                      </a:r>
                      <a:r>
                        <a:rPr lang="en-IN" sz="1800" u="none" strike="noStrike" dirty="0" err="1">
                          <a:effectLst/>
                        </a:rPr>
                        <a:t>Rs</a:t>
                      </a:r>
                      <a:r>
                        <a:rPr lang="en-IN" sz="1800" u="none" strike="noStrike" dirty="0">
                          <a:effectLst/>
                        </a:rPr>
                        <a:t>.  5,00,010 to </a:t>
                      </a:r>
                      <a:r>
                        <a:rPr lang="en-IN" sz="1800" u="none" strike="noStrike" dirty="0" err="1">
                          <a:effectLst/>
                        </a:rPr>
                        <a:t>Rs</a:t>
                      </a:r>
                      <a:r>
                        <a:rPr lang="en-IN" sz="1800" u="none" strike="noStrike" dirty="0">
                          <a:effectLst/>
                        </a:rPr>
                        <a:t>. 10,00,000 - 20% ;       Above  </a:t>
                      </a:r>
                      <a:r>
                        <a:rPr lang="en-IN" sz="1800" u="none" strike="noStrike" dirty="0" err="1">
                          <a:effectLst/>
                        </a:rPr>
                        <a:t>Rs</a:t>
                      </a:r>
                      <a:r>
                        <a:rPr lang="en-IN" sz="1800" u="none" strike="noStrike" dirty="0">
                          <a:effectLst/>
                        </a:rPr>
                        <a:t>. 10,00,000 - 30% </a:t>
                      </a:r>
                      <a:endParaRPr lang="en-IN" sz="1800" b="0" i="0" u="none" strike="noStrike" dirty="0">
                        <a:solidFill>
                          <a:srgbClr val="000000"/>
                        </a:solidFill>
                        <a:effectLst/>
                        <a:latin typeface="Calibri" panose="020F0502020204030204" pitchFamily="34" charset="0"/>
                      </a:endParaRPr>
                    </a:p>
                  </a:txBody>
                  <a:tcPr marL="9525" marR="9525" marT="9525" marB="0" anchor="ctr"/>
                </a:tc>
              </a:tr>
              <a:tr h="1268124">
                <a:tc>
                  <a:txBody>
                    <a:bodyPr/>
                    <a:lstStyle/>
                    <a:p>
                      <a:pPr algn="ctr" fontAlgn="ctr"/>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000" u="none" strike="noStrike" dirty="0">
                          <a:effectLst/>
                        </a:rPr>
                        <a:t>Note:-                                                                                                                                                                                                                                                                                                                                                                                                                                      </a:t>
                      </a:r>
                      <a:r>
                        <a:rPr lang="en-IN" sz="1800" u="none" strike="noStrike" dirty="0">
                          <a:effectLst/>
                        </a:rPr>
                        <a:t> 1. Special rates of income tax: Besides the normal rates, special rates of tax are applicable in case of certain incomes in the hands of various persons. These rates are given in Chapter XII of the Income Tax Act which are covered under sections 111A to 115BBE.</a:t>
                      </a:r>
                      <a:endParaRPr lang="en-IN" sz="18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Tree>
    <p:extLst>
      <p:ext uri="{BB962C8B-B14F-4D97-AF65-F5344CB8AC3E}">
        <p14:creationId xmlns:p14="http://schemas.microsoft.com/office/powerpoint/2010/main" val="17810350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19216281"/>
              </p:ext>
            </p:extLst>
          </p:nvPr>
        </p:nvGraphicFramePr>
        <p:xfrm>
          <a:off x="123986" y="340962"/>
          <a:ext cx="11794211" cy="6028841"/>
        </p:xfrm>
        <a:graphic>
          <a:graphicData uri="http://schemas.openxmlformats.org/drawingml/2006/table">
            <a:tbl>
              <a:tblPr>
                <a:tableStyleId>{5C22544A-7EE6-4342-B048-85BDC9FD1C3A}</a:tableStyleId>
              </a:tblPr>
              <a:tblGrid>
                <a:gridCol w="644052"/>
                <a:gridCol w="11150159"/>
              </a:tblGrid>
              <a:tr h="938077">
                <a:tc>
                  <a:txBody>
                    <a:bodyPr/>
                    <a:lstStyle/>
                    <a:p>
                      <a:pPr algn="ctr" fontAlgn="ctr"/>
                      <a:r>
                        <a:rPr lang="en-IN" sz="2000" u="none" strike="noStrike" dirty="0">
                          <a:effectLst/>
                        </a:rPr>
                        <a:t> </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000" u="none" strike="noStrike" dirty="0">
                          <a:effectLst/>
                        </a:rPr>
                        <a:t>2. Rebate of income tax under section 87A: This rebate is allowed to an individual who is resident in India and whose total income (including the income taxable at special rates) does not exceed </a:t>
                      </a:r>
                      <a:r>
                        <a:rPr lang="en-IN" sz="2000" u="none" strike="noStrike" dirty="0" err="1">
                          <a:effectLst/>
                        </a:rPr>
                        <a:t>Rs</a:t>
                      </a:r>
                      <a:r>
                        <a:rPr lang="en-IN" sz="2000" u="none" strike="noStrike" dirty="0">
                          <a:effectLst/>
                        </a:rPr>
                        <a:t>. 5,00,000. The rebate available shall be 100% of income tax payable (before cess) or Rs.2,000, whichever is less. </a:t>
                      </a:r>
                      <a:endParaRPr lang="en-IN" sz="2000" b="0" i="0" u="none" strike="noStrike" dirty="0">
                        <a:solidFill>
                          <a:srgbClr val="000000"/>
                        </a:solidFill>
                        <a:effectLst/>
                        <a:latin typeface="Calibri" panose="020F0502020204030204" pitchFamily="34" charset="0"/>
                      </a:endParaRPr>
                    </a:p>
                  </a:txBody>
                  <a:tcPr marL="9525" marR="9525" marT="9525" marB="0" anchor="ctr"/>
                </a:tc>
              </a:tr>
              <a:tr h="938077">
                <a:tc>
                  <a:txBody>
                    <a:bodyPr/>
                    <a:lstStyle/>
                    <a:p>
                      <a:pPr algn="ctr" fontAlgn="ctr"/>
                      <a:r>
                        <a:rPr lang="en-IN" sz="2000" u="none" strike="noStrike" dirty="0">
                          <a:effectLst/>
                        </a:rPr>
                        <a:t> </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000" u="none" strike="noStrike" dirty="0">
                          <a:effectLst/>
                        </a:rPr>
                        <a:t>Surcharge: The amount of income-tax computed in accordance with the above normal and special rates shall be increased by a surcharge at the rate of 12% of such income-tax in case of a person referred to in clause (A) above having a total income exceeding </a:t>
                      </a:r>
                      <a:r>
                        <a:rPr lang="en-IN" sz="2000" u="none" strike="noStrike" dirty="0" err="1">
                          <a:effectLst/>
                        </a:rPr>
                        <a:t>Rs</a:t>
                      </a:r>
                      <a:r>
                        <a:rPr lang="en-IN" sz="2000" u="none" strike="noStrike" dirty="0">
                          <a:effectLst/>
                        </a:rPr>
                        <a:t>. 1 crore. </a:t>
                      </a:r>
                      <a:endParaRPr lang="en-IN" sz="2000" b="0" i="0" u="none" strike="noStrike" dirty="0">
                        <a:solidFill>
                          <a:srgbClr val="000000"/>
                        </a:solidFill>
                        <a:effectLst/>
                        <a:latin typeface="Calibri" panose="020F0502020204030204" pitchFamily="34" charset="0"/>
                      </a:endParaRPr>
                    </a:p>
                  </a:txBody>
                  <a:tcPr marL="9525" marR="9525" marT="9525" marB="0" anchor="ctr"/>
                </a:tc>
              </a:tr>
              <a:tr h="938077">
                <a:tc>
                  <a:txBody>
                    <a:bodyPr/>
                    <a:lstStyle/>
                    <a:p>
                      <a:pPr algn="ctr" fontAlgn="ctr"/>
                      <a:r>
                        <a:rPr lang="en-IN" sz="2000" u="none" strike="noStrike" dirty="0">
                          <a:effectLst/>
                        </a:rPr>
                        <a:t> </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000" u="none" strike="noStrike" dirty="0">
                          <a:effectLst/>
                        </a:rPr>
                        <a:t>Marginal relief: The total amount payable as income-tax and surcharge on total income exceeding </a:t>
                      </a:r>
                      <a:r>
                        <a:rPr lang="en-IN" sz="2000" u="none" strike="noStrike" dirty="0" err="1">
                          <a:effectLst/>
                        </a:rPr>
                        <a:t>Rs</a:t>
                      </a:r>
                      <a:r>
                        <a:rPr lang="en-IN" sz="2000" u="none" strike="noStrike" dirty="0">
                          <a:effectLst/>
                        </a:rPr>
                        <a:t>. 1 crore shall not exceed the total amount payable as income-tax on a total income of </a:t>
                      </a:r>
                      <a:r>
                        <a:rPr lang="en-IN" sz="2000" u="none" strike="noStrike" dirty="0" err="1">
                          <a:effectLst/>
                        </a:rPr>
                        <a:t>Rs</a:t>
                      </a:r>
                      <a:r>
                        <a:rPr lang="en-IN" sz="2000" u="none" strike="noStrike" dirty="0">
                          <a:effectLst/>
                        </a:rPr>
                        <a:t>. 1 crore by more than the amount of income that exceeds </a:t>
                      </a:r>
                      <a:r>
                        <a:rPr lang="en-IN" sz="2000" u="none" strike="noStrike" dirty="0" err="1">
                          <a:effectLst/>
                        </a:rPr>
                        <a:t>Rs</a:t>
                      </a:r>
                      <a:r>
                        <a:rPr lang="en-IN" sz="2000" u="none" strike="noStrike" dirty="0">
                          <a:effectLst/>
                        </a:rPr>
                        <a:t>. 1 crore.</a:t>
                      </a:r>
                      <a:endParaRPr lang="en-IN" sz="2000" b="0" i="0" u="none" strike="noStrike" dirty="0">
                        <a:solidFill>
                          <a:srgbClr val="000000"/>
                        </a:solidFill>
                        <a:effectLst/>
                        <a:latin typeface="Calibri" panose="020F0502020204030204" pitchFamily="34" charset="0"/>
                      </a:endParaRPr>
                    </a:p>
                  </a:txBody>
                  <a:tcPr marL="9525" marR="9525" marT="9525" marB="0" anchor="ctr"/>
                </a:tc>
              </a:tr>
              <a:tr h="628609">
                <a:tc>
                  <a:txBody>
                    <a:bodyPr/>
                    <a:lstStyle/>
                    <a:p>
                      <a:pPr algn="ctr" fontAlgn="ctr"/>
                      <a:r>
                        <a:rPr lang="en-IN" sz="2000" u="none" strike="noStrike" dirty="0">
                          <a:effectLst/>
                        </a:rPr>
                        <a:t> </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000" u="none" strike="noStrike" dirty="0">
                          <a:effectLst/>
                        </a:rPr>
                        <a:t>Cess: ‘Education Cess’ @ 2%, and ‘Secondary and Higher Education Cess (SHEC)’ @ 1% on income tax (inclusive of surcharge if applicable) shall be chargeable.</a:t>
                      </a:r>
                      <a:endParaRPr lang="en-IN" sz="2000" b="0" i="0" u="none" strike="noStrike" dirty="0">
                        <a:solidFill>
                          <a:srgbClr val="000000"/>
                        </a:solidFill>
                        <a:effectLst/>
                        <a:latin typeface="Calibri" panose="020F0502020204030204" pitchFamily="34" charset="0"/>
                      </a:endParaRPr>
                    </a:p>
                  </a:txBody>
                  <a:tcPr marL="9525" marR="9525" marT="9525" marB="0" anchor="ctr"/>
                </a:tc>
              </a:tr>
              <a:tr h="319140">
                <a:tc>
                  <a:txBody>
                    <a:bodyPr/>
                    <a:lstStyle/>
                    <a:p>
                      <a:pPr algn="ctr" fontAlgn="ctr"/>
                      <a:r>
                        <a:rPr lang="en-IN" sz="2000" u="none" strike="noStrike" dirty="0">
                          <a:effectLst/>
                        </a:rPr>
                        <a:t> </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000" u="none" strike="noStrike" dirty="0">
                          <a:effectLst/>
                        </a:rPr>
                        <a:t> </a:t>
                      </a:r>
                      <a:endParaRPr lang="en-IN" sz="2000" b="0" i="0" u="none" strike="noStrike" dirty="0">
                        <a:solidFill>
                          <a:srgbClr val="000000"/>
                        </a:solidFill>
                        <a:effectLst/>
                        <a:latin typeface="Calibri" panose="020F0502020204030204" pitchFamily="34" charset="0"/>
                      </a:endParaRPr>
                    </a:p>
                  </a:txBody>
                  <a:tcPr marL="9525" marR="9525" marT="9525" marB="0" anchor="ctr"/>
                </a:tc>
              </a:tr>
              <a:tr h="381034">
                <a:tc>
                  <a:txBody>
                    <a:bodyPr/>
                    <a:lstStyle/>
                    <a:p>
                      <a:pPr algn="ctr" fontAlgn="ctr"/>
                      <a:r>
                        <a:rPr lang="en-IN" sz="2400" u="none" strike="noStrike" dirty="0">
                          <a:effectLst/>
                        </a:rPr>
                        <a:t>B)</a:t>
                      </a:r>
                      <a:endParaRPr lang="en-IN" sz="2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400" u="none" strike="noStrike" dirty="0">
                          <a:effectLst/>
                        </a:rPr>
                        <a:t>In the case of every co-operative society</a:t>
                      </a:r>
                      <a:endParaRPr lang="en-IN" sz="2400" b="1" i="0" u="none" strike="noStrike" dirty="0">
                        <a:solidFill>
                          <a:srgbClr val="000000"/>
                        </a:solidFill>
                        <a:effectLst/>
                        <a:latin typeface="Calibri" panose="020F0502020204030204" pitchFamily="34" charset="0"/>
                      </a:endParaRPr>
                    </a:p>
                  </a:txBody>
                  <a:tcPr marL="9525" marR="9525" marT="9525" marB="0" anchor="ctr"/>
                </a:tc>
              </a:tr>
              <a:tr h="628609">
                <a:tc>
                  <a:txBody>
                    <a:bodyPr/>
                    <a:lstStyle/>
                    <a:p>
                      <a:pPr algn="ctr" fontAlgn="ctr"/>
                      <a:r>
                        <a:rPr lang="en-IN" sz="2000" u="none" strike="noStrike" dirty="0">
                          <a:effectLst/>
                        </a:rPr>
                        <a:t> </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000" u="none" strike="noStrike" dirty="0">
                          <a:effectLst/>
                        </a:rPr>
                        <a:t>(1) where the total income does not exceed </a:t>
                      </a:r>
                      <a:r>
                        <a:rPr lang="en-IN" sz="2000" u="none" strike="noStrike" dirty="0" err="1">
                          <a:effectLst/>
                        </a:rPr>
                        <a:t>Rs</a:t>
                      </a:r>
                      <a:r>
                        <a:rPr lang="en-IN" sz="2000" u="none" strike="noStrike" dirty="0">
                          <a:effectLst/>
                        </a:rPr>
                        <a:t>. 10,000                                                 -   10% of the total income;                            </a:t>
                      </a:r>
                      <a:endParaRPr lang="en-IN" sz="2000" b="0" i="0" u="none" strike="noStrike" dirty="0">
                        <a:solidFill>
                          <a:srgbClr val="000000"/>
                        </a:solidFill>
                        <a:effectLst/>
                        <a:latin typeface="Calibri" panose="020F0502020204030204" pitchFamily="34" charset="0"/>
                      </a:endParaRPr>
                    </a:p>
                  </a:txBody>
                  <a:tcPr marL="9525" marR="9525" marT="9525" marB="0" anchor="ctr"/>
                </a:tc>
              </a:tr>
              <a:tr h="628609">
                <a:tc>
                  <a:txBody>
                    <a:bodyPr/>
                    <a:lstStyle/>
                    <a:p>
                      <a:pPr algn="ctr" fontAlgn="ctr"/>
                      <a:r>
                        <a:rPr lang="en-IN" sz="2000" u="none" strike="noStrike" dirty="0">
                          <a:effectLst/>
                        </a:rPr>
                        <a:t> </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000" u="none" strike="noStrike" dirty="0">
                          <a:effectLst/>
                        </a:rPr>
                        <a:t>(2) where the total income exceeds </a:t>
                      </a:r>
                      <a:r>
                        <a:rPr lang="en-IN" sz="2000" u="none" strike="noStrike" dirty="0" err="1">
                          <a:effectLst/>
                        </a:rPr>
                        <a:t>Rs</a:t>
                      </a:r>
                      <a:r>
                        <a:rPr lang="en-IN" sz="2000" u="none" strike="noStrike" dirty="0">
                          <a:effectLst/>
                        </a:rPr>
                        <a:t>. 10,000 but does not exceed </a:t>
                      </a:r>
                      <a:r>
                        <a:rPr lang="en-IN" sz="2000" u="none" strike="noStrike" dirty="0" err="1">
                          <a:effectLst/>
                        </a:rPr>
                        <a:t>Rs</a:t>
                      </a:r>
                      <a:r>
                        <a:rPr lang="en-IN" sz="2000" u="none" strike="noStrike" dirty="0">
                          <a:effectLst/>
                        </a:rPr>
                        <a:t>. 20,000  -    </a:t>
                      </a:r>
                      <a:r>
                        <a:rPr lang="en-IN" sz="2000" u="none" strike="noStrike" dirty="0" err="1">
                          <a:effectLst/>
                        </a:rPr>
                        <a:t>Rs</a:t>
                      </a:r>
                      <a:r>
                        <a:rPr lang="en-IN" sz="2000" u="none" strike="noStrike" dirty="0">
                          <a:effectLst/>
                        </a:rPr>
                        <a:t>. 1,000 plus 20% of the amount by which the total income exceeds </a:t>
                      </a:r>
                      <a:r>
                        <a:rPr lang="en-IN" sz="2000" u="none" strike="noStrike" dirty="0" err="1">
                          <a:effectLst/>
                        </a:rPr>
                        <a:t>Rs</a:t>
                      </a:r>
                      <a:r>
                        <a:rPr lang="en-IN" sz="2000" u="none" strike="noStrike" dirty="0">
                          <a:effectLst/>
                        </a:rPr>
                        <a:t>. 10,000; </a:t>
                      </a:r>
                      <a:endParaRPr lang="en-IN" sz="2000" b="0" i="0" u="none" strike="noStrike" dirty="0">
                        <a:solidFill>
                          <a:srgbClr val="000000"/>
                        </a:solidFill>
                        <a:effectLst/>
                        <a:latin typeface="Calibri" panose="020F0502020204030204" pitchFamily="34" charset="0"/>
                      </a:endParaRPr>
                    </a:p>
                  </a:txBody>
                  <a:tcPr marL="9525" marR="9525" marT="9525" marB="0" anchor="ctr"/>
                </a:tc>
              </a:tr>
              <a:tr h="628609">
                <a:tc>
                  <a:txBody>
                    <a:bodyPr/>
                    <a:lstStyle/>
                    <a:p>
                      <a:pPr algn="ctr" fontAlgn="ctr"/>
                      <a:r>
                        <a:rPr lang="en-IN" sz="2000" u="none" strike="noStrike" dirty="0">
                          <a:effectLst/>
                        </a:rPr>
                        <a:t> </a:t>
                      </a:r>
                      <a:endParaRPr lang="en-IN"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2000" u="none" strike="noStrike" dirty="0">
                          <a:effectLst/>
                        </a:rPr>
                        <a:t>(3) where the total income exceeds </a:t>
                      </a:r>
                      <a:r>
                        <a:rPr lang="en-IN" sz="2000" u="none" strike="noStrike" dirty="0" err="1">
                          <a:effectLst/>
                        </a:rPr>
                        <a:t>Rs</a:t>
                      </a:r>
                      <a:r>
                        <a:rPr lang="en-IN" sz="2000" u="none" strike="noStrike" dirty="0">
                          <a:effectLst/>
                        </a:rPr>
                        <a:t>. 20,000                                                                  -    </a:t>
                      </a:r>
                      <a:r>
                        <a:rPr lang="en-IN" sz="2000" u="none" strike="noStrike" dirty="0" err="1">
                          <a:effectLst/>
                        </a:rPr>
                        <a:t>Rs</a:t>
                      </a:r>
                      <a:r>
                        <a:rPr lang="en-IN" sz="2000" u="none" strike="noStrike" dirty="0">
                          <a:effectLst/>
                        </a:rPr>
                        <a:t>. 3,000 plus 30% of the amount by which the total income exceeds </a:t>
                      </a:r>
                      <a:r>
                        <a:rPr lang="en-IN" sz="2000" u="none" strike="noStrike" dirty="0" err="1">
                          <a:effectLst/>
                        </a:rPr>
                        <a:t>Rs</a:t>
                      </a:r>
                      <a:r>
                        <a:rPr lang="en-IN" sz="2000" u="none" strike="noStrike" dirty="0">
                          <a:effectLst/>
                        </a:rPr>
                        <a:t>. 20,000. </a:t>
                      </a:r>
                      <a:endParaRPr lang="en-IN" sz="20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Tree>
    <p:extLst>
      <p:ext uri="{BB962C8B-B14F-4D97-AF65-F5344CB8AC3E}">
        <p14:creationId xmlns:p14="http://schemas.microsoft.com/office/powerpoint/2010/main" val="6566375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121103155"/>
              </p:ext>
            </p:extLst>
          </p:nvPr>
        </p:nvGraphicFramePr>
        <p:xfrm>
          <a:off x="294468" y="216975"/>
          <a:ext cx="11592731" cy="6075336"/>
        </p:xfrm>
        <a:graphic>
          <a:graphicData uri="http://schemas.openxmlformats.org/drawingml/2006/table">
            <a:tbl>
              <a:tblPr>
                <a:tableStyleId>{5C22544A-7EE6-4342-B048-85BDC9FD1C3A}</a:tableStyleId>
              </a:tblPr>
              <a:tblGrid>
                <a:gridCol w="633050"/>
                <a:gridCol w="10959681"/>
              </a:tblGrid>
              <a:tr h="710566">
                <a:tc>
                  <a:txBody>
                    <a:bodyPr/>
                    <a:lstStyle/>
                    <a:p>
                      <a:pPr algn="ctr" fontAlgn="ctr"/>
                      <a:r>
                        <a:rPr lang="en-IN" sz="1600" u="none" strike="noStrike" dirty="0">
                          <a:effectLst/>
                        </a:rPr>
                        <a:t> </a:t>
                      </a:r>
                      <a:endParaRPr lang="en-IN"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600" u="none" strike="noStrike">
                          <a:effectLst/>
                        </a:rPr>
                        <a:t>&gt;&gt; Surcharge: The amount of income-tax computed as per the normal and special rates shall be increased by a surcharge at the rate of 12% of such income-tax in case of a co-operative society having a total income exceeding  Rs. 1 crore.</a:t>
                      </a:r>
                      <a:endParaRPr lang="en-IN" sz="1600" b="0" i="0" u="none" strike="noStrike">
                        <a:solidFill>
                          <a:srgbClr val="000000"/>
                        </a:solidFill>
                        <a:effectLst/>
                        <a:latin typeface="Calibri" panose="020F0502020204030204" pitchFamily="34" charset="0"/>
                      </a:endParaRPr>
                    </a:p>
                  </a:txBody>
                  <a:tcPr marL="9525" marR="9525" marT="9525" marB="0" anchor="ctr"/>
                </a:tc>
              </a:tr>
              <a:tr h="710566">
                <a:tc>
                  <a:txBody>
                    <a:bodyPr/>
                    <a:lstStyle/>
                    <a:p>
                      <a:pPr algn="ctr" fontAlgn="ctr"/>
                      <a:r>
                        <a:rPr lang="en-IN" sz="1600" u="none" strike="noStrike" dirty="0">
                          <a:effectLst/>
                        </a:rPr>
                        <a:t> </a:t>
                      </a:r>
                      <a:endParaRPr lang="en-IN"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600" u="none" strike="noStrike">
                          <a:effectLst/>
                        </a:rPr>
                        <a:t>&gt;&gt; Marginal relief: The total amount payable as income-tax and surcharge on total income exceeding Rs. 1 crore shall not exceed the total amount payable as income-tax on a total income of Rs. 1 crore by more than the amount of income that exceeds Rs. 1 crore.</a:t>
                      </a:r>
                      <a:endParaRPr lang="en-IN" sz="1600" b="0" i="0" u="none" strike="noStrike">
                        <a:solidFill>
                          <a:srgbClr val="000000"/>
                        </a:solidFill>
                        <a:effectLst/>
                        <a:latin typeface="Calibri" panose="020F0502020204030204" pitchFamily="34" charset="0"/>
                      </a:endParaRPr>
                    </a:p>
                  </a:txBody>
                  <a:tcPr marL="9525" marR="9525" marT="9525" marB="0" anchor="ctr"/>
                </a:tc>
              </a:tr>
              <a:tr h="355282">
                <a:tc>
                  <a:txBody>
                    <a:bodyPr/>
                    <a:lstStyle/>
                    <a:p>
                      <a:pPr algn="ctr" fontAlgn="ctr"/>
                      <a:r>
                        <a:rPr lang="en-IN" sz="1600" u="none" strike="noStrike" dirty="0">
                          <a:effectLst/>
                        </a:rPr>
                        <a:t> </a:t>
                      </a:r>
                      <a:endParaRPr lang="en-IN"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600" u="none" strike="noStrike">
                          <a:effectLst/>
                        </a:rPr>
                        <a:t>&gt;&gt; Cess: ‘Education Cess’ @ 2% and SHEC @ 1% on income tax (inclusive of surcharge if applicable) shall be chargeable.</a:t>
                      </a:r>
                      <a:endParaRPr lang="en-IN" sz="1600" b="0" i="0" u="none" strike="noStrike">
                        <a:solidFill>
                          <a:srgbClr val="000000"/>
                        </a:solidFill>
                        <a:effectLst/>
                        <a:latin typeface="Calibri" panose="020F0502020204030204" pitchFamily="34" charset="0"/>
                      </a:endParaRPr>
                    </a:p>
                  </a:txBody>
                  <a:tcPr marL="9525" marR="9525" marT="9525" marB="0" anchor="ctr"/>
                </a:tc>
              </a:tr>
              <a:tr h="373047">
                <a:tc>
                  <a:txBody>
                    <a:bodyPr/>
                    <a:lstStyle/>
                    <a:p>
                      <a:pPr algn="ctr" fontAlgn="ctr"/>
                      <a:r>
                        <a:rPr lang="en-IN" sz="1800" u="none" strike="noStrike" dirty="0">
                          <a:effectLst/>
                        </a:rPr>
                        <a:t>C)</a:t>
                      </a:r>
                      <a:endParaRPr lang="en-IN"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a:effectLst/>
                        </a:rPr>
                        <a:t>In case of any firm (including limited liability partnership)             —                 30%.</a:t>
                      </a:r>
                      <a:endParaRPr lang="en-IN" sz="1800" b="1" i="0" u="none" strike="noStrike">
                        <a:solidFill>
                          <a:srgbClr val="000000"/>
                        </a:solidFill>
                        <a:effectLst/>
                        <a:latin typeface="Calibri" panose="020F0502020204030204" pitchFamily="34" charset="0"/>
                      </a:endParaRPr>
                    </a:p>
                  </a:txBody>
                  <a:tcPr marL="9525" marR="9525" marT="9525" marB="0" anchor="ctr"/>
                </a:tc>
              </a:tr>
              <a:tr h="710566">
                <a:tc>
                  <a:txBody>
                    <a:bodyPr/>
                    <a:lstStyle/>
                    <a:p>
                      <a:pPr algn="ctr" fontAlgn="ctr"/>
                      <a:r>
                        <a:rPr lang="en-IN" sz="1600" u="none" strike="noStrike" dirty="0">
                          <a:effectLst/>
                        </a:rPr>
                        <a:t> </a:t>
                      </a:r>
                      <a:endParaRPr lang="en-IN"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600" u="none" strike="noStrike">
                          <a:effectLst/>
                        </a:rPr>
                        <a:t>&gt;&gt; Surcharge: The amount of income-tax computed as per the normal and special rates shall be increased by a surcharge at the rate of 12% of such income-tax in case of a firm having a total income exceeding Rs. 1 crore.</a:t>
                      </a:r>
                      <a:endParaRPr lang="en-IN" sz="1600" b="0" i="0" u="none" strike="noStrike">
                        <a:solidFill>
                          <a:srgbClr val="000000"/>
                        </a:solidFill>
                        <a:effectLst/>
                        <a:latin typeface="Calibri" panose="020F0502020204030204" pitchFamily="34" charset="0"/>
                      </a:endParaRPr>
                    </a:p>
                  </a:txBody>
                  <a:tcPr marL="9525" marR="9525" marT="9525" marB="0" anchor="ctr"/>
                </a:tc>
              </a:tr>
              <a:tr h="710566">
                <a:tc>
                  <a:txBody>
                    <a:bodyPr/>
                    <a:lstStyle/>
                    <a:p>
                      <a:pPr algn="ctr" fontAlgn="ctr"/>
                      <a:r>
                        <a:rPr lang="en-IN" sz="1600" u="none" strike="noStrike" dirty="0">
                          <a:effectLst/>
                        </a:rPr>
                        <a:t> </a:t>
                      </a:r>
                      <a:endParaRPr lang="en-IN"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600" u="none" strike="noStrike">
                          <a:effectLst/>
                        </a:rPr>
                        <a:t>&gt;&gt; Marginal relief: The total amount payable as income-tax and surcharge on total income exceeding Rs. 1 crore shall not exceed the total amount payable as income-tax on a total income of Rs. 1 crore by more than the amount of income that exceeds Rs. 1 crore.</a:t>
                      </a:r>
                      <a:endParaRPr lang="en-IN" sz="1600" b="0" i="0" u="none" strike="noStrike">
                        <a:solidFill>
                          <a:srgbClr val="000000"/>
                        </a:solidFill>
                        <a:effectLst/>
                        <a:latin typeface="Calibri" panose="020F0502020204030204" pitchFamily="34" charset="0"/>
                      </a:endParaRPr>
                    </a:p>
                  </a:txBody>
                  <a:tcPr marL="9525" marR="9525" marT="9525" marB="0" anchor="ctr"/>
                </a:tc>
              </a:tr>
              <a:tr h="355282">
                <a:tc>
                  <a:txBody>
                    <a:bodyPr/>
                    <a:lstStyle/>
                    <a:p>
                      <a:pPr algn="ctr" fontAlgn="ctr"/>
                      <a:r>
                        <a:rPr lang="en-IN" sz="1600" u="none" strike="noStrike" dirty="0">
                          <a:effectLst/>
                        </a:rPr>
                        <a:t> </a:t>
                      </a:r>
                      <a:endParaRPr lang="en-IN"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600" u="none" strike="noStrike">
                          <a:effectLst/>
                        </a:rPr>
                        <a:t>&gt;&gt; Cess: ‘Education Cess’ @ 2% and SHEC @ 1% on income tax (inclusive of surcharge if applicable) shall be chargeable.</a:t>
                      </a:r>
                      <a:endParaRPr lang="en-IN" sz="1600" b="0" i="0" u="none" strike="noStrike">
                        <a:solidFill>
                          <a:srgbClr val="000000"/>
                        </a:solidFill>
                        <a:effectLst/>
                        <a:latin typeface="Calibri" panose="020F0502020204030204" pitchFamily="34" charset="0"/>
                      </a:endParaRPr>
                    </a:p>
                  </a:txBody>
                  <a:tcPr marL="9525" marR="9525" marT="9525" marB="0" anchor="ctr"/>
                </a:tc>
              </a:tr>
              <a:tr h="373047">
                <a:tc>
                  <a:txBody>
                    <a:bodyPr/>
                    <a:lstStyle/>
                    <a:p>
                      <a:pPr algn="ctr" fontAlgn="ctr"/>
                      <a:r>
                        <a:rPr lang="en-IN" sz="1800" u="none" strike="noStrike" dirty="0">
                          <a:effectLst/>
                        </a:rPr>
                        <a:t>D)</a:t>
                      </a:r>
                      <a:endParaRPr lang="en-IN"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dirty="0">
                          <a:effectLst/>
                        </a:rPr>
                        <a:t>In the case of a company</a:t>
                      </a:r>
                      <a:endParaRPr lang="en-IN" sz="1800" b="1" i="0" u="none" strike="noStrike" dirty="0">
                        <a:solidFill>
                          <a:srgbClr val="000000"/>
                        </a:solidFill>
                        <a:effectLst/>
                        <a:latin typeface="Calibri" panose="020F0502020204030204" pitchFamily="34" charset="0"/>
                      </a:endParaRPr>
                    </a:p>
                  </a:txBody>
                  <a:tcPr marL="9525" marR="9525" marT="9525" marB="0" anchor="ctr"/>
                </a:tc>
              </a:tr>
              <a:tr h="355282">
                <a:tc>
                  <a:txBody>
                    <a:bodyPr/>
                    <a:lstStyle/>
                    <a:p>
                      <a:pPr algn="ctr" fontAlgn="ctr"/>
                      <a:r>
                        <a:rPr lang="en-IN" sz="1600" u="none" strike="noStrike">
                          <a:effectLst/>
                        </a:rPr>
                        <a:t>i) </a:t>
                      </a:r>
                      <a:endParaRPr lang="en-IN" sz="1600" b="1"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IN" sz="1600" u="none" strike="noStrike" dirty="0">
                          <a:effectLst/>
                        </a:rPr>
                        <a:t>For domestic companies:                                30%.</a:t>
                      </a:r>
                      <a:endParaRPr lang="en-IN" sz="1600" b="1" i="0" u="none" strike="noStrike" dirty="0">
                        <a:solidFill>
                          <a:srgbClr val="000000"/>
                        </a:solidFill>
                        <a:effectLst/>
                        <a:latin typeface="Calibri" panose="020F0502020204030204" pitchFamily="34" charset="0"/>
                      </a:endParaRPr>
                    </a:p>
                  </a:txBody>
                  <a:tcPr marL="9525" marR="9525" marT="9525" marB="0" anchor="ctr"/>
                </a:tc>
              </a:tr>
              <a:tr h="710566">
                <a:tc>
                  <a:txBody>
                    <a:bodyPr/>
                    <a:lstStyle/>
                    <a:p>
                      <a:pPr algn="ctr" fontAlgn="ctr"/>
                      <a:r>
                        <a:rPr lang="en-IN" sz="1600" u="none" strike="noStrike">
                          <a:effectLst/>
                        </a:rPr>
                        <a:t> </a:t>
                      </a:r>
                      <a:endParaRPr lang="en-IN" sz="16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IN" sz="1600" u="none" strike="noStrike" dirty="0">
                          <a:effectLst/>
                        </a:rPr>
                        <a:t>&gt;&gt; Surcharge: The surcharge @ 7% of income tax computed as per the normal and special rates shall be levied if the total income of the domestic company exceeds </a:t>
                      </a:r>
                      <a:r>
                        <a:rPr lang="en-IN" sz="1600" u="none" strike="noStrike" dirty="0" err="1">
                          <a:effectLst/>
                        </a:rPr>
                        <a:t>Rs</a:t>
                      </a:r>
                      <a:r>
                        <a:rPr lang="en-IN" sz="1600" u="none" strike="noStrike" dirty="0">
                          <a:effectLst/>
                        </a:rPr>
                        <a:t>. 1 crore but does not exceed </a:t>
                      </a:r>
                      <a:r>
                        <a:rPr lang="en-IN" sz="1600" u="none" strike="noStrike" dirty="0" err="1">
                          <a:effectLst/>
                        </a:rPr>
                        <a:t>Rs</a:t>
                      </a:r>
                      <a:r>
                        <a:rPr lang="en-IN" sz="1600" u="none" strike="noStrike" dirty="0">
                          <a:effectLst/>
                        </a:rPr>
                        <a:t>. 10 crore.</a:t>
                      </a:r>
                      <a:endParaRPr lang="en-IN" sz="1600" b="0" i="0" u="none" strike="noStrike" dirty="0">
                        <a:solidFill>
                          <a:srgbClr val="000000"/>
                        </a:solidFill>
                        <a:effectLst/>
                        <a:latin typeface="Calibri" panose="020F0502020204030204" pitchFamily="34" charset="0"/>
                      </a:endParaRPr>
                    </a:p>
                  </a:txBody>
                  <a:tcPr marL="9525" marR="9525" marT="9525" marB="0" anchor="ctr"/>
                </a:tc>
              </a:tr>
              <a:tr h="710566">
                <a:tc>
                  <a:txBody>
                    <a:bodyPr/>
                    <a:lstStyle/>
                    <a:p>
                      <a:pPr algn="ctr" fontAlgn="ctr"/>
                      <a:r>
                        <a:rPr lang="en-IN" sz="1600" u="none" strike="noStrike">
                          <a:effectLst/>
                        </a:rPr>
                        <a:t> </a:t>
                      </a:r>
                      <a:endParaRPr lang="en-IN" sz="16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IN" sz="1600" u="none" strike="noStrike" dirty="0">
                          <a:effectLst/>
                        </a:rPr>
                        <a:t>&gt;&gt; The surcharge at the rate of 12% of income tax computed as per the normal and special rates shall be levied if the total income of the domestic company exceeds </a:t>
                      </a:r>
                      <a:r>
                        <a:rPr lang="en-IN" sz="1600" u="none" strike="noStrike" dirty="0" err="1">
                          <a:effectLst/>
                        </a:rPr>
                        <a:t>Rs</a:t>
                      </a:r>
                      <a:r>
                        <a:rPr lang="en-IN" sz="1600" u="none" strike="noStrike" dirty="0">
                          <a:effectLst/>
                        </a:rPr>
                        <a:t>. 10 crore.</a:t>
                      </a:r>
                      <a:endParaRPr lang="en-IN" sz="16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Tree>
    <p:extLst>
      <p:ext uri="{BB962C8B-B14F-4D97-AF65-F5344CB8AC3E}">
        <p14:creationId xmlns:p14="http://schemas.microsoft.com/office/powerpoint/2010/main" val="2639212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24556374"/>
              </p:ext>
            </p:extLst>
          </p:nvPr>
        </p:nvGraphicFramePr>
        <p:xfrm>
          <a:off x="232475" y="201478"/>
          <a:ext cx="11701219" cy="6358599"/>
        </p:xfrm>
        <a:graphic>
          <a:graphicData uri="http://schemas.openxmlformats.org/drawingml/2006/table">
            <a:tbl>
              <a:tblPr>
                <a:tableStyleId>{5C22544A-7EE6-4342-B048-85BDC9FD1C3A}</a:tableStyleId>
              </a:tblPr>
              <a:tblGrid>
                <a:gridCol w="638974"/>
                <a:gridCol w="11062245"/>
              </a:tblGrid>
              <a:tr h="1603558">
                <a:tc>
                  <a:txBody>
                    <a:bodyPr/>
                    <a:lstStyle/>
                    <a:p>
                      <a:pPr algn="ctr" fontAlgn="ctr"/>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a:effectLst/>
                        </a:rPr>
                        <a:t>&gt;&gt; Marginal relief: However, the total amount payable as income-tax and surcharge on total income exceeding Rs. 1 crore but not exceeding Rs. 10 crore, shall not exceed the total amount payable as income- tax on a total income of `Rs 1 crore, by more than the amount of income that exceeds Rs. 1 crore. The total amount payable as income-tax and surcharge on total income exceeding Rs. 10 crore, shall not exceed the total amount payable as income-tax and surcharge on a total income of Rs. 10 crore, by more than the amount of income that exceeds Rs. 10 crore.</a:t>
                      </a:r>
                      <a:endParaRPr lang="en-IN" sz="1800" b="0" i="0" u="none" strike="noStrike">
                        <a:solidFill>
                          <a:srgbClr val="000000"/>
                        </a:solidFill>
                        <a:effectLst/>
                        <a:latin typeface="Calibri" panose="020F0502020204030204" pitchFamily="34" charset="0"/>
                      </a:endParaRPr>
                    </a:p>
                  </a:txBody>
                  <a:tcPr marL="9525" marR="9525" marT="9525" marB="0" anchor="ctr"/>
                </a:tc>
              </a:tr>
              <a:tr h="400889">
                <a:tc>
                  <a:txBody>
                    <a:bodyPr/>
                    <a:lstStyle/>
                    <a:p>
                      <a:pPr algn="ctr" fontAlgn="ctr"/>
                      <a:endParaRPr lang="en-IN"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a:effectLst/>
                        </a:rPr>
                        <a:t>&gt;&gt; Cess: ‘Education Cess’ @ 2% and SHEC @ 1% on income tax (inclusive of surcharge if applicable) shall be chargeable.</a:t>
                      </a:r>
                      <a:endParaRPr lang="en-IN" sz="1800" b="0" i="0" u="none" strike="noStrike">
                        <a:solidFill>
                          <a:srgbClr val="000000"/>
                        </a:solidFill>
                        <a:effectLst/>
                        <a:latin typeface="Calibri" panose="020F0502020204030204" pitchFamily="34" charset="0"/>
                      </a:endParaRPr>
                    </a:p>
                  </a:txBody>
                  <a:tcPr marL="9525" marR="9525" marT="9525" marB="0" anchor="ctr"/>
                </a:tc>
              </a:tr>
              <a:tr h="400889">
                <a:tc>
                  <a:txBody>
                    <a:bodyPr/>
                    <a:lstStyle/>
                    <a:p>
                      <a:pPr algn="ctr" fontAlgn="ctr"/>
                      <a:r>
                        <a:rPr lang="en-IN" sz="1800" u="none" strike="noStrike" dirty="0">
                          <a:effectLst/>
                        </a:rPr>
                        <a:t>ii) </a:t>
                      </a:r>
                      <a:endParaRPr lang="en-IN"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a:effectLst/>
                        </a:rPr>
                        <a:t>For foreign company:                                        40%.</a:t>
                      </a:r>
                      <a:endParaRPr lang="en-IN" sz="1800" b="1" i="0" u="none" strike="noStrike">
                        <a:solidFill>
                          <a:srgbClr val="000000"/>
                        </a:solidFill>
                        <a:effectLst/>
                        <a:latin typeface="Calibri" panose="020F0502020204030204" pitchFamily="34" charset="0"/>
                      </a:endParaRPr>
                    </a:p>
                  </a:txBody>
                  <a:tcPr marL="9525" marR="9525" marT="9525" marB="0" anchor="ctr"/>
                </a:tc>
              </a:tr>
              <a:tr h="801779">
                <a:tc>
                  <a:txBody>
                    <a:bodyPr/>
                    <a:lstStyle/>
                    <a:p>
                      <a:pPr algn="ctr" fontAlgn="ctr"/>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a:effectLst/>
                        </a:rPr>
                        <a:t>&gt;&gt; Surcharge: In case of companies other than domestic companies, the surcharge of 2% of income tax computed as per the normal and special rates shall be levied if the total income of such company exceeds Rs.1 crore but does not exceed Rs. 10 crore.</a:t>
                      </a:r>
                      <a:endParaRPr lang="en-IN" sz="1800" b="0" i="0" u="none" strike="noStrike">
                        <a:solidFill>
                          <a:srgbClr val="000000"/>
                        </a:solidFill>
                        <a:effectLst/>
                        <a:latin typeface="Calibri" panose="020F0502020204030204" pitchFamily="34" charset="0"/>
                      </a:endParaRPr>
                    </a:p>
                  </a:txBody>
                  <a:tcPr marL="9525" marR="9525" marT="9525" marB="0" anchor="ctr"/>
                </a:tc>
              </a:tr>
              <a:tr h="801779">
                <a:tc>
                  <a:txBody>
                    <a:bodyPr/>
                    <a:lstStyle/>
                    <a:p>
                      <a:pPr algn="ctr" fontAlgn="ctr"/>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a:effectLst/>
                        </a:rPr>
                        <a:t>&gt;&gt; The surcharge at the rate of 5% of income tax computed as per the normal and special rates shall be levied if the total income of the company other than domestic company exceeds Rs.10 crore.</a:t>
                      </a:r>
                      <a:endParaRPr lang="en-IN" sz="1800" b="0" i="0" u="none" strike="noStrike">
                        <a:solidFill>
                          <a:srgbClr val="000000"/>
                        </a:solidFill>
                        <a:effectLst/>
                        <a:latin typeface="Calibri" panose="020F0502020204030204" pitchFamily="34" charset="0"/>
                      </a:endParaRPr>
                    </a:p>
                  </a:txBody>
                  <a:tcPr marL="9525" marR="9525" marT="9525" marB="0" anchor="ctr"/>
                </a:tc>
              </a:tr>
              <a:tr h="1603558">
                <a:tc>
                  <a:txBody>
                    <a:bodyPr/>
                    <a:lstStyle/>
                    <a:p>
                      <a:pPr algn="ctr" fontAlgn="ctr"/>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a:effectLst/>
                        </a:rPr>
                        <a:t>&gt;&gt; Marginal relief: However, the total amount payable as income-tax and surcharge on total income exceeding Rs. 1 crore but not exceeding Rs. 10 crore, shall not exceed the total amount payable as income- tax on a total income of `Rs 1 crore, by more than the amount of income that exceeds Rs. 1 crore. The total amount payable as income-tax and surcharge on total income exceeding Rs. 10 crore, shall not exceed the total amount payable as income-tax and surcharge on a total income of Rs. 10 crore, by more than the amount of income that exceeds Rs. 10 crore.</a:t>
                      </a:r>
                      <a:endParaRPr lang="en-IN" sz="1800" b="0" i="0" u="none" strike="noStrike">
                        <a:solidFill>
                          <a:srgbClr val="000000"/>
                        </a:solidFill>
                        <a:effectLst/>
                        <a:latin typeface="Calibri" panose="020F0502020204030204" pitchFamily="34" charset="0"/>
                      </a:endParaRPr>
                    </a:p>
                  </a:txBody>
                  <a:tcPr marL="9525" marR="9525" marT="9525" marB="0" anchor="ctr"/>
                </a:tc>
              </a:tr>
              <a:tr h="400889">
                <a:tc>
                  <a:txBody>
                    <a:bodyPr/>
                    <a:lstStyle/>
                    <a:p>
                      <a:pPr algn="ctr" fontAlgn="ctr"/>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IN" sz="1800" u="none" strike="noStrike" dirty="0">
                          <a:effectLst/>
                        </a:rPr>
                        <a:t>&gt;&gt; Cess: ‘Education Cess’ @ 2% and SHEC @ 1% on income tax (inclusive of surcharge if applicable) shall be chargeable.</a:t>
                      </a:r>
                      <a:endParaRPr lang="en-IN" sz="18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Tree>
    <p:extLst>
      <p:ext uri="{BB962C8B-B14F-4D97-AF65-F5344CB8AC3E}">
        <p14:creationId xmlns:p14="http://schemas.microsoft.com/office/powerpoint/2010/main" val="9249774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2475" y="154984"/>
            <a:ext cx="11577233" cy="790414"/>
          </a:xfrm>
        </p:spPr>
        <p:txBody>
          <a:bodyPr>
            <a:normAutofit fontScale="90000"/>
          </a:bodyPr>
          <a:lstStyle/>
          <a:p>
            <a:pPr algn="ctr"/>
            <a:r>
              <a:rPr lang="en-IN" sz="3100" b="1" dirty="0">
                <a:solidFill>
                  <a:srgbClr val="00B050"/>
                </a:solidFill>
              </a:rPr>
              <a:t>S N 16 : Assessment of Individuals (Including non-residents) and Computation of tax Liability</a:t>
            </a:r>
            <a:endParaRPr lang="en-IN" b="1" dirty="0">
              <a:solidFill>
                <a:srgbClr val="00B050"/>
              </a:solidFill>
            </a:endParaRPr>
          </a:p>
        </p:txBody>
      </p:sp>
      <p:sp>
        <p:nvSpPr>
          <p:cNvPr id="3" name="Content Placeholder 2"/>
          <p:cNvSpPr>
            <a:spLocks noGrp="1"/>
          </p:cNvSpPr>
          <p:nvPr>
            <p:ph idx="1"/>
          </p:nvPr>
        </p:nvSpPr>
        <p:spPr>
          <a:xfrm>
            <a:off x="232475" y="1146875"/>
            <a:ext cx="11763213" cy="5486400"/>
          </a:xfrm>
        </p:spPr>
        <p:txBody>
          <a:bodyPr/>
          <a:lstStyle/>
          <a:p>
            <a:endParaRPr lang="en-IN" dirty="0"/>
          </a:p>
        </p:txBody>
      </p:sp>
    </p:spTree>
    <p:extLst>
      <p:ext uri="{BB962C8B-B14F-4D97-AF65-F5344CB8AC3E}">
        <p14:creationId xmlns:p14="http://schemas.microsoft.com/office/powerpoint/2010/main" val="16977212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spTree>
    <p:extLst>
      <p:ext uri="{BB962C8B-B14F-4D97-AF65-F5344CB8AC3E}">
        <p14:creationId xmlns:p14="http://schemas.microsoft.com/office/powerpoint/2010/main" val="167415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485" y="108488"/>
            <a:ext cx="11871701" cy="6602278"/>
          </a:xfrm>
        </p:spPr>
        <p:txBody>
          <a:bodyPr/>
          <a:lstStyle/>
          <a:p>
            <a:pPr marL="0" indent="0">
              <a:buNone/>
            </a:pPr>
            <a:r>
              <a:rPr lang="en-IN" b="1" dirty="0" smtClean="0">
                <a:solidFill>
                  <a:srgbClr val="7030A0"/>
                </a:solidFill>
              </a:rPr>
              <a:t>4. Sources of Income – Tax Law in India:</a:t>
            </a:r>
          </a:p>
          <a:p>
            <a:pPr marL="514350" indent="-514350">
              <a:buAutoNum type="alphaLcParenR"/>
            </a:pPr>
            <a:r>
              <a:rPr lang="en-IN" b="1" dirty="0" smtClean="0"/>
              <a:t>The Income-tax Act, 1961 :</a:t>
            </a:r>
            <a:r>
              <a:rPr lang="en-IN" dirty="0" smtClean="0"/>
              <a:t> CBDT is responsible for administration of the Act</a:t>
            </a:r>
          </a:p>
          <a:p>
            <a:pPr marL="514350" indent="-514350">
              <a:buAutoNum type="alphaLcParenR"/>
            </a:pPr>
            <a:r>
              <a:rPr lang="en-IN" b="1" dirty="0"/>
              <a:t> </a:t>
            </a:r>
            <a:r>
              <a:rPr lang="en-IN" b="1" dirty="0" smtClean="0"/>
              <a:t>The Income-tax Rules, 1962 :</a:t>
            </a:r>
            <a:r>
              <a:rPr lang="en-IN" dirty="0" smtClean="0"/>
              <a:t> CBDT will make rules</a:t>
            </a:r>
          </a:p>
          <a:p>
            <a:pPr marL="514350" indent="-514350">
              <a:buAutoNum type="alphaLcParenR"/>
            </a:pPr>
            <a:r>
              <a:rPr lang="en-IN" b="1" dirty="0"/>
              <a:t> </a:t>
            </a:r>
            <a:r>
              <a:rPr lang="en-IN" b="1" dirty="0" smtClean="0"/>
              <a:t>The Finance Act :</a:t>
            </a:r>
            <a:r>
              <a:rPr lang="en-IN" dirty="0" smtClean="0"/>
              <a:t> Every year … Prescribes rates of tax, new changes </a:t>
            </a:r>
            <a:r>
              <a:rPr lang="en-IN" dirty="0" err="1" smtClean="0"/>
              <a:t>etc</a:t>
            </a:r>
            <a:endParaRPr lang="en-IN" dirty="0" smtClean="0"/>
          </a:p>
          <a:p>
            <a:pPr marL="514350" indent="-514350">
              <a:buAutoNum type="alphaLcParenR"/>
            </a:pPr>
            <a:r>
              <a:rPr lang="en-IN" b="1" dirty="0"/>
              <a:t> </a:t>
            </a:r>
            <a:r>
              <a:rPr lang="en-IN" b="1" dirty="0" smtClean="0"/>
              <a:t>Circulars issued by the CBDT :</a:t>
            </a:r>
            <a:r>
              <a:rPr lang="en-IN" dirty="0" smtClean="0"/>
              <a:t> The purpose of </a:t>
            </a:r>
            <a:r>
              <a:rPr lang="en-IN" b="1" dirty="0" smtClean="0"/>
              <a:t>CBDT</a:t>
            </a:r>
            <a:r>
              <a:rPr lang="en-IN" dirty="0" smtClean="0"/>
              <a:t> circulars is to provide guidance to the Income tax officers and the general public. These circulars are binding on the Income-tax officers.</a:t>
            </a:r>
          </a:p>
          <a:p>
            <a:pPr marL="514350" indent="-514350">
              <a:buAutoNum type="alphaLcParenR"/>
            </a:pPr>
            <a:r>
              <a:rPr lang="en-IN" b="1" dirty="0"/>
              <a:t> </a:t>
            </a:r>
            <a:r>
              <a:rPr lang="en-IN" b="1" dirty="0" smtClean="0"/>
              <a:t>Case laws and precedents:</a:t>
            </a:r>
            <a:r>
              <a:rPr lang="en-IN" dirty="0" smtClean="0"/>
              <a:t> Case laws are the decisions of the Tax </a:t>
            </a:r>
            <a:r>
              <a:rPr lang="en-IN" i="1" dirty="0" smtClean="0"/>
              <a:t>Tribunals or Courts</a:t>
            </a:r>
            <a:r>
              <a:rPr lang="en-IN" dirty="0" smtClean="0"/>
              <a:t> on disputes relating to any aspect of the Income-tax Law. These case laws serve as precedents. In cases of similar disputes in the future, the </a:t>
            </a:r>
            <a:r>
              <a:rPr lang="en-IN" i="1" dirty="0" smtClean="0"/>
              <a:t>decisions of the courts may be used to decide any later disputes</a:t>
            </a:r>
            <a:r>
              <a:rPr lang="en-IN" dirty="0" smtClean="0"/>
              <a:t>.</a:t>
            </a:r>
            <a:endParaRPr lang="en-IN" dirty="0"/>
          </a:p>
        </p:txBody>
      </p:sp>
    </p:spTree>
    <p:extLst>
      <p:ext uri="{BB962C8B-B14F-4D97-AF65-F5344CB8AC3E}">
        <p14:creationId xmlns:p14="http://schemas.microsoft.com/office/powerpoint/2010/main" val="2613185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475" y="232475"/>
            <a:ext cx="11654725" cy="6431796"/>
          </a:xfrm>
        </p:spPr>
        <p:txBody>
          <a:bodyPr/>
          <a:lstStyle/>
          <a:p>
            <a:pPr marL="0" indent="0">
              <a:buNone/>
            </a:pPr>
            <a:r>
              <a:rPr lang="en-IN" b="1" dirty="0" smtClean="0">
                <a:solidFill>
                  <a:srgbClr val="7030A0"/>
                </a:solidFill>
              </a:rPr>
              <a:t>5. Tax Planning, Tax Avoidance and Tax Evasion:</a:t>
            </a:r>
          </a:p>
          <a:p>
            <a:pPr marL="571500" indent="-571500">
              <a:buAutoNum type="romanLcParenR"/>
            </a:pPr>
            <a:r>
              <a:rPr lang="en-IN" dirty="0" smtClean="0"/>
              <a:t>Tax Planning - when a person arranges his financial affairs </a:t>
            </a:r>
            <a:r>
              <a:rPr lang="en-IN" i="1" dirty="0" smtClean="0"/>
              <a:t>within the scope of the law</a:t>
            </a:r>
            <a:r>
              <a:rPr lang="en-IN" dirty="0" smtClean="0"/>
              <a:t> in a manner that would give him the maximum benefit of the various exemptions, deductions, rebates and reliefs to reduce his tax liability.</a:t>
            </a:r>
          </a:p>
          <a:p>
            <a:pPr marL="571500" indent="-571500">
              <a:buAutoNum type="romanLcParenR"/>
            </a:pPr>
            <a:r>
              <a:rPr lang="en-IN" dirty="0"/>
              <a:t> </a:t>
            </a:r>
            <a:r>
              <a:rPr lang="en-IN" dirty="0" smtClean="0"/>
              <a:t>Tax Avoidance - Any device that </a:t>
            </a:r>
            <a:r>
              <a:rPr lang="en-IN" i="1" dirty="0" smtClean="0"/>
              <a:t>twists the law or purports to defeat the spirit of the law</a:t>
            </a:r>
            <a:r>
              <a:rPr lang="en-IN" dirty="0" smtClean="0"/>
              <a:t>, may be called tax avoidance. Tax avoidance is illegal.</a:t>
            </a:r>
          </a:p>
          <a:p>
            <a:pPr marL="571500" indent="-571500">
              <a:buAutoNum type="romanLcParenR"/>
            </a:pPr>
            <a:r>
              <a:rPr lang="en-IN" dirty="0" smtClean="0"/>
              <a:t> Tax evasion - taking resort to various means such as suppression of facts and figures, furnishing false details, etc., with a clear </a:t>
            </a:r>
            <a:r>
              <a:rPr lang="en-IN" i="1" dirty="0" smtClean="0"/>
              <a:t>intention to deceive</a:t>
            </a:r>
            <a:r>
              <a:rPr lang="en-IN" dirty="0" smtClean="0"/>
              <a:t>. It is a crime against society and is punishable under the law.</a:t>
            </a:r>
          </a:p>
          <a:p>
            <a:pPr marL="0" indent="0">
              <a:buNone/>
            </a:pPr>
            <a:endParaRPr lang="en-IN" dirty="0"/>
          </a:p>
          <a:p>
            <a:pPr marL="0" indent="0">
              <a:buNone/>
            </a:pPr>
            <a:r>
              <a:rPr lang="en-IN" dirty="0"/>
              <a:t>I</a:t>
            </a:r>
            <a:r>
              <a:rPr lang="en-IN" dirty="0" smtClean="0"/>
              <a:t>ntention of the tax-payer will decide whether it is Tax avoidance or Tax evasion.</a:t>
            </a:r>
            <a:endParaRPr lang="en-IN" dirty="0"/>
          </a:p>
        </p:txBody>
      </p:sp>
    </p:spTree>
    <p:extLst>
      <p:ext uri="{BB962C8B-B14F-4D97-AF65-F5344CB8AC3E}">
        <p14:creationId xmlns:p14="http://schemas.microsoft.com/office/powerpoint/2010/main" val="238327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23986"/>
            <a:ext cx="10515600" cy="1053885"/>
          </a:xfrm>
        </p:spPr>
        <p:txBody>
          <a:bodyPr>
            <a:normAutofit fontScale="90000"/>
          </a:bodyPr>
          <a:lstStyle/>
          <a:p>
            <a:pPr algn="ctr"/>
            <a:r>
              <a:rPr lang="en-IN" sz="3200" b="1" dirty="0" smtClean="0">
                <a:solidFill>
                  <a:srgbClr val="00B050"/>
                </a:solidFill>
              </a:rPr>
              <a:t>S N 2 : Background, Concepts, Definitions</a:t>
            </a:r>
            <a:r>
              <a:rPr lang="en-IN" dirty="0" smtClean="0"/>
              <a:t/>
            </a:r>
            <a:br>
              <a:rPr lang="en-IN" dirty="0" smtClean="0"/>
            </a:br>
            <a:endParaRPr lang="en-IN" dirty="0"/>
          </a:p>
        </p:txBody>
      </p:sp>
      <p:sp>
        <p:nvSpPr>
          <p:cNvPr id="3" name="Content Placeholder 2"/>
          <p:cNvSpPr>
            <a:spLocks noGrp="1"/>
          </p:cNvSpPr>
          <p:nvPr>
            <p:ph idx="1"/>
          </p:nvPr>
        </p:nvSpPr>
        <p:spPr>
          <a:xfrm>
            <a:off x="838200" y="1301858"/>
            <a:ext cx="10515600" cy="5408908"/>
          </a:xfrm>
        </p:spPr>
        <p:txBody>
          <a:bodyPr>
            <a:normAutofit fontScale="70000" lnSpcReduction="20000"/>
          </a:bodyPr>
          <a:lstStyle/>
          <a:p>
            <a:pPr marL="514350" indent="-514350">
              <a:buAutoNum type="arabicPeriod"/>
            </a:pPr>
            <a:r>
              <a:rPr lang="en-IN" b="1" dirty="0" smtClean="0">
                <a:solidFill>
                  <a:srgbClr val="7030A0"/>
                </a:solidFill>
              </a:rPr>
              <a:t>Some Important Definitions:  Key Points</a:t>
            </a:r>
          </a:p>
          <a:p>
            <a:pPr marL="571500" indent="-571500">
              <a:buAutoNum type="romanLcParenR"/>
            </a:pPr>
            <a:r>
              <a:rPr lang="en-IN" b="1" dirty="0" err="1" smtClean="0">
                <a:solidFill>
                  <a:schemeClr val="accent2">
                    <a:lumMod val="75000"/>
                  </a:schemeClr>
                </a:solidFill>
              </a:rPr>
              <a:t>Assessee</a:t>
            </a:r>
            <a:r>
              <a:rPr lang="en-IN" b="1" dirty="0" smtClean="0">
                <a:solidFill>
                  <a:schemeClr val="accent2">
                    <a:lumMod val="75000"/>
                  </a:schemeClr>
                </a:solidFill>
              </a:rPr>
              <a:t>  [ Section 2(7) ]:</a:t>
            </a:r>
            <a:r>
              <a:rPr lang="en-IN" b="1" dirty="0" smtClean="0"/>
              <a:t> </a:t>
            </a:r>
            <a:r>
              <a:rPr lang="en-IN" dirty="0" smtClean="0"/>
              <a:t>person by whom any tax or any sum payable under IT Act.</a:t>
            </a:r>
          </a:p>
          <a:p>
            <a:pPr marL="0" indent="0">
              <a:buNone/>
            </a:pPr>
            <a:r>
              <a:rPr lang="en-IN" dirty="0" err="1" smtClean="0"/>
              <a:t>Assessee</a:t>
            </a:r>
            <a:r>
              <a:rPr lang="en-IN" dirty="0" smtClean="0"/>
              <a:t>  also </a:t>
            </a:r>
            <a:r>
              <a:rPr lang="en-IN" i="1" dirty="0" smtClean="0"/>
              <a:t>includes</a:t>
            </a:r>
            <a:r>
              <a:rPr lang="en-IN" dirty="0" smtClean="0"/>
              <a:t>: </a:t>
            </a:r>
          </a:p>
          <a:p>
            <a:pPr marL="514350" indent="-514350">
              <a:buAutoNum type="alphaLcParenR"/>
            </a:pPr>
            <a:r>
              <a:rPr lang="en-IN" dirty="0" smtClean="0"/>
              <a:t>Proceedings for assessment or refund</a:t>
            </a:r>
          </a:p>
          <a:p>
            <a:pPr marL="514350" indent="-514350">
              <a:buAutoNum type="alphaLcParenR"/>
            </a:pPr>
            <a:r>
              <a:rPr lang="en-IN" dirty="0"/>
              <a:t> </a:t>
            </a:r>
            <a:r>
              <a:rPr lang="en-IN" dirty="0" smtClean="0"/>
              <a:t>Deemed </a:t>
            </a:r>
            <a:r>
              <a:rPr lang="en-IN" dirty="0" err="1" smtClean="0"/>
              <a:t>assessee</a:t>
            </a:r>
            <a:endParaRPr lang="en-IN" dirty="0"/>
          </a:p>
          <a:p>
            <a:pPr marL="571500" indent="-571500">
              <a:buAutoNum type="romanLcParenR" startAt="2"/>
            </a:pPr>
            <a:r>
              <a:rPr lang="en-IN" b="1" dirty="0" smtClean="0">
                <a:solidFill>
                  <a:schemeClr val="accent2">
                    <a:lumMod val="75000"/>
                  </a:schemeClr>
                </a:solidFill>
              </a:rPr>
              <a:t>Person [ Section 2(31)]:</a:t>
            </a:r>
            <a:r>
              <a:rPr lang="en-IN" b="1" dirty="0">
                <a:solidFill>
                  <a:schemeClr val="accent2">
                    <a:lumMod val="75000"/>
                  </a:schemeClr>
                </a:solidFill>
              </a:rPr>
              <a:t> </a:t>
            </a:r>
            <a:r>
              <a:rPr lang="en-IN" dirty="0" smtClean="0"/>
              <a:t>Person </a:t>
            </a:r>
            <a:r>
              <a:rPr lang="en-IN" i="1" dirty="0" smtClean="0"/>
              <a:t>Includes</a:t>
            </a:r>
            <a:r>
              <a:rPr lang="en-IN" b="1" dirty="0" smtClean="0"/>
              <a:t> </a:t>
            </a:r>
          </a:p>
          <a:p>
            <a:pPr marL="0" indent="0">
              <a:buNone/>
            </a:pPr>
            <a:r>
              <a:rPr lang="en-IN" dirty="0" smtClean="0"/>
              <a:t>(a) an </a:t>
            </a:r>
            <a:r>
              <a:rPr lang="en-IN" dirty="0"/>
              <a:t>individual, (b) a Hindu undivided family (HUF), (c) a Company, (d) a Firm, (e) an association of persons or body of individuals, whether incorporated or not. (f) a local authority, and (g) every artificial juridical person, not falling within any of the above categories</a:t>
            </a:r>
            <a:r>
              <a:rPr lang="en-IN" dirty="0" smtClean="0"/>
              <a:t>.</a:t>
            </a:r>
          </a:p>
          <a:p>
            <a:pPr marL="571500" indent="-571500">
              <a:buAutoNum type="romanLcParenR" startAt="3"/>
            </a:pPr>
            <a:r>
              <a:rPr lang="en-IN" b="1" dirty="0" smtClean="0">
                <a:solidFill>
                  <a:schemeClr val="accent2">
                    <a:lumMod val="75000"/>
                  </a:schemeClr>
                </a:solidFill>
              </a:rPr>
              <a:t>Assessment </a:t>
            </a:r>
            <a:r>
              <a:rPr lang="en-IN" b="1" dirty="0">
                <a:solidFill>
                  <a:schemeClr val="accent2">
                    <a:lumMod val="75000"/>
                  </a:schemeClr>
                </a:solidFill>
              </a:rPr>
              <a:t>year [Section 2(9)]:</a:t>
            </a:r>
            <a:r>
              <a:rPr lang="en-IN" dirty="0"/>
              <a:t> period of twelve months commencing on the 1st day of April every year and ending on the 31st March of the following year</a:t>
            </a:r>
            <a:r>
              <a:rPr lang="en-IN" dirty="0" smtClean="0"/>
              <a:t>.</a:t>
            </a:r>
          </a:p>
          <a:p>
            <a:pPr marL="571500" indent="-571500">
              <a:buAutoNum type="romanLcParenR" startAt="3"/>
            </a:pPr>
            <a:r>
              <a:rPr lang="en-IN" b="1" dirty="0">
                <a:solidFill>
                  <a:schemeClr val="accent2">
                    <a:lumMod val="75000"/>
                  </a:schemeClr>
                </a:solidFill>
              </a:rPr>
              <a:t> Previous year [Section 3]:</a:t>
            </a:r>
            <a:r>
              <a:rPr lang="en-IN" dirty="0"/>
              <a:t> the financial year (1st day of April to 31st of March of following year) immediately preceding the assessment year</a:t>
            </a:r>
            <a:r>
              <a:rPr lang="en-IN" dirty="0" smtClean="0"/>
              <a:t>. However, Newly started…</a:t>
            </a:r>
          </a:p>
          <a:p>
            <a:pPr marL="0" indent="0">
              <a:buNone/>
            </a:pPr>
            <a:r>
              <a:rPr lang="en-IN" b="1" dirty="0" smtClean="0"/>
              <a:t>General Rule:</a:t>
            </a:r>
            <a:r>
              <a:rPr lang="en-IN" dirty="0" smtClean="0"/>
              <a:t> Income earned in PT is chargeable to tax in AY.</a:t>
            </a:r>
          </a:p>
          <a:p>
            <a:pPr marL="0" indent="0">
              <a:buNone/>
            </a:pPr>
            <a:r>
              <a:rPr lang="en-IN" dirty="0" smtClean="0"/>
              <a:t>Exceptions to </a:t>
            </a:r>
            <a:r>
              <a:rPr lang="en-IN" dirty="0"/>
              <a:t>general rule: </a:t>
            </a:r>
            <a:r>
              <a:rPr lang="en-IN" b="1" dirty="0"/>
              <a:t>1)</a:t>
            </a:r>
            <a:r>
              <a:rPr lang="en-IN" dirty="0"/>
              <a:t> </a:t>
            </a:r>
            <a:r>
              <a:rPr lang="en-IN" dirty="0" smtClean="0"/>
              <a:t>shipping </a:t>
            </a:r>
            <a:r>
              <a:rPr lang="en-IN" dirty="0"/>
              <a:t>business of non-residents [Section 172]. </a:t>
            </a:r>
            <a:r>
              <a:rPr lang="en-IN" b="1" dirty="0" smtClean="0"/>
              <a:t>2)</a:t>
            </a:r>
            <a:r>
              <a:rPr lang="en-IN" dirty="0" smtClean="0"/>
              <a:t> persons </a:t>
            </a:r>
            <a:r>
              <a:rPr lang="en-IN" dirty="0"/>
              <a:t>leaving India [Section 174]. </a:t>
            </a:r>
            <a:r>
              <a:rPr lang="en-IN" b="1" dirty="0" smtClean="0"/>
              <a:t>3)</a:t>
            </a:r>
            <a:r>
              <a:rPr lang="en-IN" dirty="0" smtClean="0"/>
              <a:t> an AOP </a:t>
            </a:r>
            <a:r>
              <a:rPr lang="en-IN" dirty="0"/>
              <a:t>or </a:t>
            </a:r>
            <a:r>
              <a:rPr lang="en-IN" dirty="0" smtClean="0"/>
              <a:t>a BOI </a:t>
            </a:r>
            <a:r>
              <a:rPr lang="en-IN" dirty="0"/>
              <a:t>or an artificial juridical person, which is likely to be dissolved on completion of a particular event or purpose [Section174A]. </a:t>
            </a:r>
            <a:r>
              <a:rPr lang="en-IN" b="1" dirty="0" smtClean="0"/>
              <a:t>4)</a:t>
            </a:r>
            <a:r>
              <a:rPr lang="en-IN" dirty="0" smtClean="0"/>
              <a:t>  </a:t>
            </a:r>
            <a:r>
              <a:rPr lang="en-IN" dirty="0"/>
              <a:t>persons likely to transfer property with a view to avoiding tax [Section 175]. </a:t>
            </a:r>
            <a:r>
              <a:rPr lang="en-IN" b="1" dirty="0" smtClean="0"/>
              <a:t>5)</a:t>
            </a:r>
            <a:r>
              <a:rPr lang="en-IN" dirty="0" smtClean="0"/>
              <a:t> discontinued </a:t>
            </a:r>
            <a:r>
              <a:rPr lang="en-IN" dirty="0"/>
              <a:t>business [Section 176].</a:t>
            </a:r>
            <a:endParaRPr lang="en-IN" dirty="0" smtClean="0"/>
          </a:p>
          <a:p>
            <a:pPr marL="0" indent="0">
              <a:buNone/>
            </a:pPr>
            <a:endParaRPr lang="en-IN" dirty="0" smtClean="0"/>
          </a:p>
          <a:p>
            <a:pPr marL="0" indent="0">
              <a:buNone/>
            </a:pPr>
            <a:endParaRPr lang="en-IN" dirty="0" smtClean="0"/>
          </a:p>
          <a:p>
            <a:pPr marL="0" indent="0">
              <a:buNone/>
            </a:pPr>
            <a:endParaRPr lang="en-IN" dirty="0"/>
          </a:p>
        </p:txBody>
      </p:sp>
    </p:spTree>
    <p:extLst>
      <p:ext uri="{BB962C8B-B14F-4D97-AF65-F5344CB8AC3E}">
        <p14:creationId xmlns:p14="http://schemas.microsoft.com/office/powerpoint/2010/main" val="2370926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1049</TotalTime>
  <Words>11290</Words>
  <Application>Microsoft Office PowerPoint</Application>
  <PresentationFormat>Widescreen</PresentationFormat>
  <Paragraphs>879</Paragraphs>
  <Slides>66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Calibri</vt:lpstr>
      <vt:lpstr>Calibri Light</vt:lpstr>
      <vt:lpstr>Wingdings</vt:lpstr>
      <vt:lpstr>Office Theme</vt:lpstr>
      <vt:lpstr>Paper 7</vt:lpstr>
      <vt:lpstr>Syllabus structure: A . Income Tax Act Basics                                                                                    10% B . Heads of Income and Computation of Total Income and Tax Liability   70%  C . Administrative Procedures and ICDS                                                           20%</vt:lpstr>
      <vt:lpstr>Contents:</vt:lpstr>
      <vt:lpstr>PowerPoint Presentation</vt:lpstr>
      <vt:lpstr>Section A : Income tax Act Basics: Study Note(S N) 1 : Basic Concepts</vt:lpstr>
      <vt:lpstr>PowerPoint Presentation</vt:lpstr>
      <vt:lpstr>PowerPoint Presentation</vt:lpstr>
      <vt:lpstr>PowerPoint Presentation</vt:lpstr>
      <vt:lpstr>S N 2 : Background, Concepts, Definitions </vt:lpstr>
      <vt:lpstr>PowerPoint Presentation</vt:lpstr>
      <vt:lpstr>PowerPoint Presentation</vt:lpstr>
      <vt:lpstr>PowerPoint Presentation</vt:lpstr>
      <vt:lpstr>PowerPoint Presentation</vt:lpstr>
      <vt:lpstr>PowerPoint Presentation</vt:lpstr>
      <vt:lpstr>PowerPoint Presentation</vt:lpstr>
      <vt:lpstr>S N 3 : Capital And revenue : Receipts and Expenditures</vt:lpstr>
      <vt:lpstr>PowerPoint Presentation</vt:lpstr>
      <vt:lpstr>S N 4 : Basis of Charge and scope of total Income</vt:lpstr>
      <vt:lpstr>PowerPoint Presentation</vt:lpstr>
      <vt:lpstr>PowerPoint Presentation</vt:lpstr>
      <vt:lpstr>PowerPoint Presentation</vt:lpstr>
      <vt:lpstr>PowerPoint Presentation</vt:lpstr>
      <vt:lpstr>S N 5 : Residential status and Incidence of tax [section 6]</vt:lpstr>
      <vt:lpstr>PowerPoint Presentation</vt:lpstr>
      <vt:lpstr>PowerPoint Presentation</vt:lpstr>
      <vt:lpstr>PowerPoint Presentation</vt:lpstr>
      <vt:lpstr>S N 6 : Income which do not form part of total Income [section 10, 11 to 13A]</vt:lpstr>
      <vt:lpstr>PowerPoint Presentation</vt:lpstr>
      <vt:lpstr>Section B: Heads of Income and Computation of total Income and tax Liability S N 7 : Income under the Head “salaries” [section 15 to 17]</vt:lpstr>
      <vt:lpstr>PowerPoint Presentation</vt:lpstr>
      <vt:lpstr>PowerPoint Presentation</vt:lpstr>
      <vt:lpstr>PowerPoint Presentation</vt:lpstr>
      <vt:lpstr>S N 8 : Income from House property [section 22 to 27]</vt:lpstr>
      <vt:lpstr>PowerPoint Presentation</vt:lpstr>
      <vt:lpstr>S N 9 : Profits and Gains From Business or Profession [Sections 28-44]</vt:lpstr>
      <vt:lpstr>PowerPoint Presentation</vt:lpstr>
      <vt:lpstr>PowerPoint Presentation</vt:lpstr>
      <vt:lpstr>S N 10 : Capital Gains [sections 45 - 55A]</vt:lpstr>
      <vt:lpstr>PowerPoint Presentation</vt:lpstr>
      <vt:lpstr>PowerPoint Presentation</vt:lpstr>
      <vt:lpstr>PowerPoint Presentation</vt:lpstr>
      <vt:lpstr>PowerPoint Presentation</vt:lpstr>
      <vt:lpstr>S N 11 : Income From other sources [section 56-59]</vt:lpstr>
      <vt:lpstr>PowerPoint Presentation</vt:lpstr>
      <vt:lpstr>PowerPoint Presentation</vt:lpstr>
      <vt:lpstr>PowerPoint Presentation</vt:lpstr>
      <vt:lpstr>PowerPoint Presentation</vt:lpstr>
      <vt:lpstr>S N 12 : Income of other persons included in Assessee’s  total Income [section 60 to 65]</vt:lpstr>
      <vt:lpstr>PowerPoint Presentation</vt:lpstr>
      <vt:lpstr>PowerPoint Presentation</vt:lpstr>
      <vt:lpstr>S N 13 : set off and Carry Forward of Losses [sections 70 - 80]</vt:lpstr>
      <vt:lpstr>PowerPoint Presentation</vt:lpstr>
      <vt:lpstr>PowerPoint Presentation</vt:lpstr>
      <vt:lpstr>PowerPoint Presentation</vt:lpstr>
      <vt:lpstr>PowerPoint Presentation</vt:lpstr>
      <vt:lpstr>S N 14 : Deductions From Gross total Income [sections 80C – 80U]</vt:lpstr>
      <vt:lpstr>PowerPoint Presentation</vt:lpstr>
      <vt:lpstr>PowerPoint Presentation</vt:lpstr>
      <vt:lpstr>PowerPoint Presentation</vt:lpstr>
      <vt:lpstr>PowerPoint Presentation</vt:lpstr>
      <vt:lpstr>S N 15 : Rates of tax and tax Liability, Rebates and Reliefs</vt:lpstr>
      <vt:lpstr>PowerPoint Presentation</vt:lpstr>
      <vt:lpstr>PowerPoint Presentation</vt:lpstr>
      <vt:lpstr>PowerPoint Presentation</vt:lpstr>
      <vt:lpstr>S N 16 : Assessment of Individuals (Including non-residents) and Computation of tax Liability</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7</dc:title>
  <dc:creator>VIJAYA KUMAR POOLA BALIJA</dc:creator>
  <cp:lastModifiedBy>VIJAYA KUMAR POOLA BALIJA</cp:lastModifiedBy>
  <cp:revision>143</cp:revision>
  <dcterms:created xsi:type="dcterms:W3CDTF">2017-02-28T12:35:36Z</dcterms:created>
  <dcterms:modified xsi:type="dcterms:W3CDTF">2017-03-08T15:14:06Z</dcterms:modified>
</cp:coreProperties>
</file>