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13-Aug-12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9144000" cy="10926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500" b="1" i="1" dirty="0" smtClean="0">
                <a:solidFill>
                  <a:srgbClr val="FF0000"/>
                </a:solidFill>
                <a:latin typeface="Lucida Calligraphy" pitchFamily="66" charset="0"/>
              </a:rPr>
              <a:t>Money  Laundering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67200" y="4825425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Lucida Calligraphy" pitchFamily="66" charset="0"/>
              </a:rPr>
              <a:t>U Loka Ramakrishna</a:t>
            </a:r>
            <a:endParaRPr lang="en-US" sz="3200" dirty="0">
              <a:latin typeface="Lucida Calligraphy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48418" y="5421868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Lucida Calligraphy" pitchFamily="66" charset="0"/>
              </a:rPr>
              <a:t>Managing Director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5000" y="5791200"/>
            <a:ext cx="7231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Lucida Calligraphy" pitchFamily="66" charset="0"/>
              </a:rPr>
              <a:t>Loka Education Private Limited</a:t>
            </a:r>
            <a:endParaRPr lang="en-US" sz="3200" dirty="0">
              <a:solidFill>
                <a:srgbClr val="002060"/>
              </a:solidFill>
              <a:latin typeface="Lucida Calligraphy" pitchFamily="66" charset="0"/>
            </a:endParaRPr>
          </a:p>
        </p:txBody>
      </p:sp>
      <p:pic>
        <p:nvPicPr>
          <p:cNvPr id="10242" name="Picture 2" descr="http://4.bp.blogspot.com/-MdVdmNETQhI/TeSvkXhl2DI/AAAAAAAABXg/evcmI8fqPBI/s1600/europe-england-money-laundering-wash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71600"/>
            <a:ext cx="2971800" cy="4343400"/>
          </a:xfrm>
          <a:prstGeom prst="rect">
            <a:avLst/>
          </a:prstGeom>
          <a:noFill/>
        </p:spPr>
      </p:pic>
      <p:pic>
        <p:nvPicPr>
          <p:cNvPr id="10244" name="Picture 4" descr="http://t0.gstatic.com/images?q=tbn:ANd9GcTJV0vZaI2UrBgCG7fvGPkj5aiqv_P17BvtIOQrIzshVxjbO31oQpRbP2M_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371600"/>
            <a:ext cx="5867400" cy="3276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3124200"/>
            <a:ext cx="6830716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 smtClean="0">
              <a:latin typeface="Lucida Calligraphy" pitchFamily="66" charset="0"/>
            </a:endParaRPr>
          </a:p>
          <a:p>
            <a:r>
              <a:rPr lang="en-US" sz="2400" dirty="0" smtClean="0">
                <a:latin typeface="Lucida Calligraphy" pitchFamily="66" charset="0"/>
              </a:rPr>
              <a:t>By</a:t>
            </a:r>
            <a:endParaRPr lang="en-US" sz="4400" dirty="0" smtClean="0">
              <a:latin typeface="Lucida Calligraphy" pitchFamily="66" charset="0"/>
            </a:endParaRPr>
          </a:p>
          <a:p>
            <a:r>
              <a:rPr lang="en-US" sz="4400" dirty="0" smtClean="0">
                <a:solidFill>
                  <a:srgbClr val="002060"/>
                </a:solidFill>
                <a:latin typeface="Lucida Calligraphy" pitchFamily="66" charset="0"/>
              </a:rPr>
              <a:t>U. Loka </a:t>
            </a:r>
            <a:r>
              <a:rPr lang="en-US" sz="4400" dirty="0" smtClean="0">
                <a:solidFill>
                  <a:srgbClr val="002060"/>
                </a:solidFill>
                <a:latin typeface="Lucida Calligraphy" pitchFamily="66" charset="0"/>
              </a:rPr>
              <a:t>Ramakrishna</a:t>
            </a:r>
            <a:endParaRPr lang="en-US" sz="4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US" sz="4400" dirty="0"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792540"/>
            <a:ext cx="531209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/>
              <a:t>Thank You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400"/>
            <a:ext cx="937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/>
              <a:t>What the hell Money Laundering is?    </a:t>
            </a:r>
            <a:endParaRPr lang="en-US" sz="4800" dirty="0"/>
          </a:p>
        </p:txBody>
      </p:sp>
      <p:sp>
        <p:nvSpPr>
          <p:cNvPr id="3" name="Rectangle 2"/>
          <p:cNvSpPr/>
          <p:nvPr/>
        </p:nvSpPr>
        <p:spPr>
          <a:xfrm>
            <a:off x="228600" y="3796605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The most common types of criminals who need to launder</a:t>
            </a:r>
          </a:p>
          <a:p>
            <a:r>
              <a:rPr lang="en-US" sz="2800" dirty="0" smtClean="0"/>
              <a:t>money are </a:t>
            </a:r>
            <a:r>
              <a:rPr lang="en-US" sz="2800" b="1" dirty="0" smtClean="0"/>
              <a:t>drug traffickers, embezzlers, corrupt politicians</a:t>
            </a:r>
          </a:p>
          <a:p>
            <a:r>
              <a:rPr lang="en-US" sz="2800" dirty="0" smtClean="0"/>
              <a:t>and </a:t>
            </a:r>
            <a:r>
              <a:rPr lang="en-US" sz="2800" b="1" dirty="0" smtClean="0"/>
              <a:t>public officials</a:t>
            </a:r>
            <a:r>
              <a:rPr lang="en-US" sz="2800" dirty="0" smtClean="0"/>
              <a:t>, </a:t>
            </a:r>
            <a:r>
              <a:rPr lang="en-US" sz="2800" b="1" dirty="0" smtClean="0"/>
              <a:t>mobsters</a:t>
            </a:r>
            <a:r>
              <a:rPr lang="en-US" sz="2800" dirty="0" smtClean="0"/>
              <a:t>, </a:t>
            </a:r>
            <a:r>
              <a:rPr lang="en-US" sz="2800" b="1" dirty="0" smtClean="0"/>
              <a:t>terrorists</a:t>
            </a:r>
            <a:r>
              <a:rPr lang="en-US" sz="2800" dirty="0" smtClean="0"/>
              <a:t> and con artists.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228600" y="5118318"/>
            <a:ext cx="8534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dirty="0" smtClean="0"/>
              <a:t>Money laundering happens in almost every country in the world, and a single scheme typically involves transferring money through several countries in order to obscure its origins.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6800"/>
            <a:ext cx="8610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200" b="1" dirty="0" smtClean="0"/>
              <a:t>Structuring deposits </a:t>
            </a:r>
            <a:r>
              <a:rPr lang="en-US" sz="3200" dirty="0" smtClean="0"/>
              <a:t>Also known as </a:t>
            </a:r>
            <a:r>
              <a:rPr lang="en-US" sz="3200" b="1" dirty="0" err="1" smtClean="0"/>
              <a:t>smurfing</a:t>
            </a:r>
            <a:r>
              <a:rPr lang="en-US" sz="3200" b="1" dirty="0" smtClean="0"/>
              <a:t>, </a:t>
            </a:r>
            <a:r>
              <a:rPr lang="en-US" sz="3200" dirty="0" smtClean="0"/>
              <a:t>this method entails breaking up large amounts of money into smaller, less-suspicious amounts.</a:t>
            </a:r>
          </a:p>
        </p:txBody>
      </p:sp>
      <p:pic>
        <p:nvPicPr>
          <p:cNvPr id="5" name="Picture 4" descr="http://static.ddmcdn.com/gif/money-laundering-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890712"/>
            <a:ext cx="8686800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-76200"/>
            <a:ext cx="8915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b="1" dirty="0" smtClean="0"/>
              <a:t>Overseas banks </a:t>
            </a:r>
            <a:r>
              <a:rPr lang="en-US" sz="2800" dirty="0" smtClean="0"/>
              <a:t>Money launderers often send money through various </a:t>
            </a:r>
            <a:r>
              <a:rPr lang="en-US" sz="2800" b="1" dirty="0" smtClean="0"/>
              <a:t>"offshore accounts" </a:t>
            </a:r>
            <a:r>
              <a:rPr lang="en-US" sz="2800" dirty="0" smtClean="0"/>
              <a:t>in countries that have bank</a:t>
            </a:r>
            <a:r>
              <a:rPr lang="en-US" sz="2800" b="1" dirty="0" smtClean="0"/>
              <a:t> </a:t>
            </a:r>
            <a:r>
              <a:rPr lang="en-US" sz="2800" dirty="0" smtClean="0"/>
              <a:t>secrecy laws, meaning that for all intents and purposes, these countries allow anonymous banking</a:t>
            </a:r>
            <a:endParaRPr lang="en-US" sz="2800" dirty="0"/>
          </a:p>
        </p:txBody>
      </p:sp>
      <p:sp>
        <p:nvSpPr>
          <p:cNvPr id="7170" name="AutoShape 2" descr="data:image/jpeg;base64,/9j/4AAQSkZJRgABAQAAAQABAAD/2wBDAAkGBwgHBgkIBwgKCgkLDRYPDQwMDRsUFRAWIB0iIiAdHx8kKDQsJCYxJx8fLT0tMTU3Ojo6Iys/RD84QzQ5Ojf/2wBDAQoKCg0MDRoPDxo3JR8lNzc3Nzc3Nzc3Nzc3Nzc3Nzc3Nzc3Nzc3Nzc3Nzc3Nzc3Nzc3Nzc3Nzc3Nzc3Nzc3Nzf/wAARCACqAHIDASIAAhEBAxEB/8QAGwAAAQUBAQAAAAAAAAAAAAAAAAECAwQFBgf/xAA/EAACAQMCAwYDBgQEBQUAAAABAgMABBESIQUxQQYTIlFhcTKBkRQVI0KToVSx0fAkM2LBB1JTcvGCkqPh4v/EABkBAAMBAQEAAAAAAAAAAAAAAAABAwQCBf/EACkRAAICAQMEAQMFAQAAAAAAAAABAhEDEiExBBNBURQiYfAjQnGBkaH/2gAMAwEAAhEDEQA/AOES7t+Mcc4hc9oryUJJBcSJJryyyAExqoyAfILkA1tXHAexsly5i7TfZ4Wd9CqyuEUPhdyCcFd8nnzFWV4ZYFBmytzkb/hinfdth/BW/wCmK0/Gl7I99ejM7PWXZCRLgcZvHDx37rEzTFO9twFVScYxkuXyOkbDlT4+AdkCsYftWVZwmTlPDknVkY6AA45jO+a0Puyw/grf9MUfdljyFnb/AKYp/Fl7Dvr0ZFzwTgNne8Gb7zkubK8uSs7OyqqRKdLtrXpkgAj/AJX9KdZ9nuzzWdub/tVax3Z/zlhnRowNYBIJGc6cn3xXTWXZXhtzwyO9ItYWkMuUa3TB0GQAA55/hg8uTVNe9l+B2k0kYkhl0vGuYrVCBrd0Jzq6aCSBvWdqKdNi769HOQcD7GESh+0pYnCIXdAU/F0l8AbgoCRnYA5PSorfg/ZBneGbtDIPED35ZBpXMo0rjIJwsZJ3+IEYziuk4b2T4bd3tzbzS2kXcvGqObZcSZZ1Yjf/AEEj0IzirEfY/hRWLvJeHqZFGGlgXDMTGML4vN9OT+YUvp9jWdejk7zs7wbhfFODQXt87Wl7G5mupJVVIj3YKkBdwA7DOdiMDffEsvCOxNyFuLfjstnEwDdw0is6hvFpOrPiCtoONgYznJbNb912T4RaMFxBvZm61CzXS+kLlRvz8W1ZScMsQi6rO2LYGcRDHyqmPFr4YvkK+DM4vwjsvHbXdxwzjqNJHCkkNt3qnU+SGTcaieRHTfntWWLfhckKZuFik0DP4688Lnnnc5O2F9sb11P3ZYZz9it/0hR92WH8Fb/piqPpZPyHfRzdxwnh8EAle+k0tnQ2Vw3kBn032OTWbexw211iznMiDxLIrjUp915EenKu2HDLAcrK3/TFJ918P/grf9IUl0kl+4FnRQtv+JPaWC3ihFxG4jQJrkTLNgYyT1NFX/uvh/8AA236Qorr4svY+/H0Wo/gX2FLSR/AvsKd71sXBm8hSHrVru7MgH7U6nG4MWd/kaa0VsB+Hcl2OMBoio5+eaVhRNYxrI3h0gtgNiJWPvuPIH960HSOaQILBlhZCveLGF05GNttzzxWZAXs3EkiFomPxIQQd+h3B9vlVu24lBbTzzBJpGeNVjDaRoxnO46HI3xXnZunm5/TujRGcFDfktTxpAjpbwWySO+Nc2gaByCgHrt0296luIreWFoZo4Y5YwhcJDpyOfPbyORWQt/oNrMYIz3ch0HvG3KqM5BOPzfUZouOKT3DNrC6DnCY2X+vzqcOnnLgbyY09kXLm3tpYXuJ4Y1TcjREBjfAwwA3JztvWKNxTzK/dCLW3dqSQvQGmVvwYnjjTZHJJSlaCiiirkwooooAKKKKAEj+BfYUtJH8C+wpaEDCiiigCSKaSIkxuVzzHMH3HI/OnPJFIhLRiOTnlD4T8jy+X0qGrcVojorM7glC20ZwME/m+VcyaSs4yZNCsJBwsa2jupiACQDHsNuv7f2KqfUehqC5lct3BvtELg5OolceRFQx3eAkkja3mbxDyOcZFcRnvRmh1ilKmqLtFFFVNgUUUUAFFFFABRRRQAkfwL7CnVJaxxtA0kpkCoFACAZyff2p3+E87j6L/WkmNohoqb/Cedx9F/rUb6A/4WvT/r5/tTChhO3XB6ilYL3kgTeMOQhPVc7H6VJFLaSRxDVAT3andJM6sb8hvv8AWmTLEndiJQGPPHebDH+r19OlDxvVf/BWmJGsZkQSHRGT4mGNtj5+uOlNUeEErg4Gx5ipkmsyqAmHP5gyOG1ZwBkc/wDyOVRzrFGEMarrMgGVMgwMHJ8X/p29aFjepybF9IDT4tZIwjFcY3boPn/ZoqSM2joI5O5aVmwVaNtY36EemP72pb6yFtCZHtu6kLKB4JV5sp/NgDbO1Cg1Jtvkd+CGilNJQAUUUUAFFFFAFi0hmls2WKJn16SCo22/802W2niXXLEyqTsTSWy5tHYFsroAAO2+c/yp8Fvc3MTdyruoYZAO2d8bfWuUMgowd8AnAycdB5/uKWRWiZkcYddiD50rMvdLHGGwQGkZhuzeXsOg9zXOSck0oq7/AMQI1OC8Ws+CI81raTNfOgjLsw0gDHLfqc74qlfXr3zmWZWEpYHpgDDbZznqPpVdWAilTfU5TAxtpBJO/wAh/fJtOE3KUrQ7pUjU4HfWHCJ/tv2WeS+VWVDqGgZPPGefKoeJcTfijSSXEbCQsCmDsN8nO+aqwNGs8ZlI7sMNRIyAKij/AMtc+WKFL9RqvHIXtsaHC7u1sZoriWw+0XELFo2Z/CGzscD0NLxXi0/FgzXSkMcFQCNIwc+9Z7DUpB6inyMGcMg0koGddOArb5x6dfnRKVTVrnyCYzIPKin95lNEihwq4jbVhlPQZ6r6GmiljlJ2pKhUJRQaKoIKKKKAJbV4xbPHIXAcKQVUHGM+ZHnV/snb297dzS3BdlgYoVVYiCxzgYfY7b451nWfc95D9pLCHbXpGTiu6teJ8FsrVe64riEDeJEcYH/Zg59sfOo5ZuMaiuS2OKbtsx+0vA4baKa/tPtITUmtGCBU1EDAUDbnyzXPW8P2hygMmylsRgZJGNt/erHaXtPd8bvYbW1hmg4VC+QrJoMpH5mAGAPJfmd+VRIYp5lSaXulwcPgnB+VVxwlGK1k5SUm9KJm4fKfge6CkZUGFT8s55/1qG3ZFc96GlVGZDtpJwSB+9bz3XBLSwisbS3juJ0wHupYMFz55wQPrWCyrGzIjZAY7jka6u0Kq5I5OK8LErQCK6MwJAwQdxuenkKV+L8KWbu2t7pHZtlLDbJ/l61hTW8xu7sGGURysQHVSR8WR8j/AHyrU4R2T4txa2im4ckL29vIS8skuleYyFG/l6c+lUeOCVtlKjx5NFpbRFmeaOYIPEmgjIABzz+VVo+J8JlYd0l8+NmAQbEg4/kfpUvFrSW2jmglCmQxk4Q6h1H12rmFtpHgVJVaHQxYtIpAIOP32+eaUIJoUdPk6S34hwq5cxwG7L4z4tIH98qnt55YiBCkZyw3cE46eVNseyPGkk+8pYI47eRcLrmGo8sE8/KtHhNxa2hnS80ltQAxErjbOeYNSyyUVcdymPGpTSbpEljY8SubOKSG3tmjIIUmGVjgEjmEPr1qlxSG4t7hY7pI0cJnEaMoxk9CAf2rWS8e+v4bThPDxcK5USSCFB3QJOTjTyHPnVntBwWwtAWa8lknVCCAqKuR5AAf75rLjeXWnLhls/Y0OMOV/NHKUUZ9BRWsxUJH8C+wpaSP4F9hUsEYlYqzaVCsxOM8hn/ajwLyNQhWJaMOpGCORHqD0P8AZp0kRjQSL44WOFcbb+RHMGn6Lb/rv+j/APqoQHZTGjMNZHhXqc7bedRlCSnrh/f57GOgRZJRGQC0gKKT0bmD9Rj2JpmCMhhhgSCD0wam+yzk6e5c7asKOmcZ+tIbW4VWZoZsDJZmQ+5OacYtZHK9mBF4Ru4yo5j0rop+0hhtzZcPshaRKxyo0g565AB39c1zpwQc8qnige51O8sSkaUJkbRqwMZz15bmnJvUk+AQyeZ55e9nfLYxk9AKlsjbxXET8Qt0uIGUkREBtXkSNts8t98GkksnWMv31uQBnT3gJPy61DKzPI8khyznJ25dMD0ok5uS08eQr2bfE+091e4WOPuUXAUAjAA5bY2+tYiBpJNOQXYljnYAcyT5D1qaK1eWPX3kSeLTiRwp99+lK8E0MEgE8HdvpLBJVLHB2HtXM29FY6sdXuFre3Fn3otZgofZm0A6gM4PiBxzqKaeWc5lkZvTOB9BUeMbUVVKjl7h9frRRRXQDrVEkwJJRENI8RUny8qtLDDHuL6LDIQfCTsdsfzqlH8C+wqe2KCQiRtKsjLqxnGQRXIxsqLG+lJBIMfEAQP3pgVmOlNnOy7436b9Ksd1b9br/wCM0xxHEyNDMJGDA40kYob2BVe5o2XC5hcqbshowp2+2K2/TlIp/ep+IWtnDaSFCBKF8INwWPPyMzfyNU5OMX80WguqLLlA6kgjlk5ztzFdDY3vD+B8NeA3YvrpyS8zMjnB/LsScViUJ5Hrb88I9J9TihF44K17OKkJEbnqFJ3rpuF2Kz2SXlzdXFtHNHmI2xTSx6nxDOx6fWsPi1yL6Z5FUgd3oAxgdeX1re4VxLhNnYSW4YSIjakWSJxpzzxtvyFVz4nLJGS5VnmWlu+DBuH4vwzi09le3rTBUVo5AoAkQ8mG37dKrXMjFZJZGy2CSSM5rS45ew39xFNHKZCquuTEU0LkFV3AzjesyUao2Ub5BFWjF6KYkmlVnV2djHJad/c3txD9oQNCbd0KgH8+CMnfbBxy9652WXi/DuKXdhf3RkaLGlwoAYHkwwORGK6Cw4twm0sfs+oTrG+U7y3bIB3wARyz/OsfjV3FfXUdxHO076Cru0RQ41ZA3Az5fKs/T4pY0l4C7quVyUWYuxZjkk5JpKKK1jCiiigBI/gX2FLSR/AvsKWhAwpaSlpgSQgSZgZ1TUQyO3wqw2wfcfyFRnOSGBBGQQelSR28si6wjd31YDIxWtYWUMcLTQvPEF8bfhbHy3xg9OXnWKc44Ztp3fgrDHKRigHoDQNOJNS6vwyFGB8R2z9Ca6Vpu8m7k9/3iRkO6pq0Mdt8DnjI8gc88VPa207d7EkrlUIUM4Awc5bG3QeuBtUp9Xrjpo77Nb2cnj0pN+gJPQAZJ+VbfHbCVr9RbREp3SgAemfrWcLW9s2eTQY2C5JOklRsNufmK1d1uCcKsjpIZEEaFHVTK3MEZ7sc/wD3H9h71HQBiiu8UHFPU7bEwoooqggooooASP4F9hS0kfwL7CloQMKmtYWuLhIo0eRiCdEalmIHPYVEAScAZPkOZrY4bDJDqkEKMugrKzAEMpKnGMjIyoO3kOhxUsuWMFv5O4wcuBIHgWGdyJR3ESTy+BwFBGRk6dlwM+uPSnvIFvDM8l5/hwI1WaKQhHIDFjt0XxAH0qf8VYXVzZuJYUjn/CfU2gYQfFjYE+Q9Kknnv545Y5ry3zLERIFgwHZhjfBPJQBnHntWBwwt8v8AP6L9zJ9ivLE8kHcWzX6LKVEcixyEFWyQx8I3IBPyrXs7q1ijjtreK5wgKqv2eTPhJB6c8q2fY1Xsft08H2R7qFrWKMRaWgzqXQUK8xsVJzy57Ypj33FIuIukd5DPEpbUJI1UKTr1AHUDykwd/wAo6gkpxwrz+f4Dc57FC7usTPcz2Vy8pB7tcOgAGcAHHkDnfz86OK3LwWq28iotzOqtOEORGOiDP71Jb4tLUTPcRz2tuZDCqjI7x31lQcnIB+mPSsOaR5pXllbU7nLHzNWwYYSnqjwjjJklWloZRRRW8gFFFFABRRRQABSngYYZfCR6jnRW12vjSPjs4jRVBOTpGMmsWlF2kxyVMvcLhSSUu52TGw5/3t+9ajRQkgKFUBtQO40qM4Xmc/8A3XPUdKy5cHcnbZSGVxVI6DUmnBYZx5CnMykjxr8I5b9K5ylrn4a9i1s6e2uhAlxodQ7BQpPQ774qCUQPG0akgOAviYgrnm2c7k/7Vz9JSfRx9nSzSiti9xO4jdo7W1Gm0tl0RDPPHNvnVGilrbGKgtKJN27EopTSUxBRRUtuA08YYAgsMg0AC287KGWJyCMghTvRXr1vFGsEarGgUIAAFGBtRWfv/Yv2l7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AutoShape 4" descr="data:image/jpeg;base64,/9j/4AAQSkZJRgABAQAAAQABAAD/2wBDAAkGBwgHBgkIBwgKCgkLDRYPDQwMDRsUFRAWIB0iIiAdHx8kKDQsJCYxJx8fLT0tMTU3Ojo6Iys/RD84QzQ5Ojf/2wBDAQoKCg0MDRoPDxo3JR8lNzc3Nzc3Nzc3Nzc3Nzc3Nzc3Nzc3Nzc3Nzc3Nzc3Nzc3Nzc3Nzc3Nzc3Nzc3Nzc3Nzf/wAARCACqAHIDASIAAhEBAxEB/8QAGwAAAQUBAQAAAAAAAAAAAAAAAAECAwQFBgf/xAA/EAACAQMCAwYDBgQEBQUAAAABAgMABBESIQUxQQYTIlFhcTKBkRQVI0KToVSx0fAkM2LBB1JTcvGCkqPh4v/EABkBAAMBAQEAAAAAAAAAAAAAAAABAwQCBf/EACkRAAICAQMEAQMFAQAAAAAAAAABAhEDEiExBBNBURQiYfAjQnGBkaH/2gAMAwEAAhEDEQA/AOES7t+Mcc4hc9oryUJJBcSJJryyyAExqoyAfILkA1tXHAexsly5i7TfZ4Wd9CqyuEUPhdyCcFd8nnzFWV4ZYFBmytzkb/hinfdth/BW/wCmK0/Gl7I99ejM7PWXZCRLgcZvHDx37rEzTFO9twFVScYxkuXyOkbDlT4+AdkCsYftWVZwmTlPDknVkY6AA45jO+a0Puyw/grf9MUfdljyFnb/AKYp/Fl7Dvr0ZFzwTgNne8Gb7zkubK8uSs7OyqqRKdLtrXpkgAj/AJX9KdZ9nuzzWdub/tVax3Z/zlhnRowNYBIJGc6cn3xXTWXZXhtzwyO9ItYWkMuUa3TB0GQAA55/hg8uTVNe9l+B2k0kYkhl0vGuYrVCBrd0Jzq6aCSBvWdqKdNi769HOQcD7GESh+0pYnCIXdAU/F0l8AbgoCRnYA5PSorfg/ZBneGbtDIPED35ZBpXMo0rjIJwsZJ3+IEYziuk4b2T4bd3tzbzS2kXcvGqObZcSZZ1Yjf/AEEj0IzirEfY/hRWLvJeHqZFGGlgXDMTGML4vN9OT+YUvp9jWdejk7zs7wbhfFODQXt87Wl7G5mupJVVIj3YKkBdwA7DOdiMDffEsvCOxNyFuLfjstnEwDdw0is6hvFpOrPiCtoONgYznJbNb912T4RaMFxBvZm61CzXS+kLlRvz8W1ZScMsQi6rO2LYGcRDHyqmPFr4YvkK+DM4vwjsvHbXdxwzjqNJHCkkNt3qnU+SGTcaieRHTfntWWLfhckKZuFik0DP4688Lnnnc5O2F9sb11P3ZYZz9it/0hR92WH8Fb/piqPpZPyHfRzdxwnh8EAle+k0tnQ2Vw3kBn032OTWbexw211iznMiDxLIrjUp915EenKu2HDLAcrK3/TFJ918P/grf9IUl0kl+4FnRQtv+JPaWC3ihFxG4jQJrkTLNgYyT1NFX/uvh/8AA236Qorr4svY+/H0Wo/gX2FLSR/AvsKd71sXBm8hSHrVru7MgH7U6nG4MWd/kaa0VsB+Hcl2OMBoio5+eaVhRNYxrI3h0gtgNiJWPvuPIH960HSOaQILBlhZCveLGF05GNttzzxWZAXs3EkiFomPxIQQd+h3B9vlVu24lBbTzzBJpGeNVjDaRoxnO46HI3xXnZunm5/TujRGcFDfktTxpAjpbwWySO+Nc2gaByCgHrt0296luIreWFoZo4Y5YwhcJDpyOfPbyORWQt/oNrMYIz3ch0HvG3KqM5BOPzfUZouOKT3DNrC6DnCY2X+vzqcOnnLgbyY09kXLm3tpYXuJ4Y1TcjREBjfAwwA3JztvWKNxTzK/dCLW3dqSQvQGmVvwYnjjTZHJJSlaCiiirkwooooAKKKKAEj+BfYUtJH8C+wpaEDCiiigCSKaSIkxuVzzHMH3HI/OnPJFIhLRiOTnlD4T8jy+X0qGrcVojorM7glC20ZwME/m+VcyaSs4yZNCsJBwsa2jupiACQDHsNuv7f2KqfUehqC5lct3BvtELg5OolceRFQx3eAkkja3mbxDyOcZFcRnvRmh1ilKmqLtFFFVNgUUUUAFFFFABRRRQAkfwL7CnVJaxxtA0kpkCoFACAZyff2p3+E87j6L/WkmNohoqb/Cedx9F/rUb6A/4WvT/r5/tTChhO3XB6ilYL3kgTeMOQhPVc7H6VJFLaSRxDVAT3andJM6sb8hvv8AWmTLEndiJQGPPHebDH+r19OlDxvVf/BWmJGsZkQSHRGT4mGNtj5+uOlNUeEErg4Gx5ipkmsyqAmHP5gyOG1ZwBkc/wDyOVRzrFGEMarrMgGVMgwMHJ8X/p29aFjepybF9IDT4tZIwjFcY3boPn/ZoqSM2joI5O5aVmwVaNtY36EemP72pb6yFtCZHtu6kLKB4JV5sp/NgDbO1Cg1Jtvkd+CGilNJQAUUUUAFFFFAFi0hmls2WKJn16SCo22/802W2niXXLEyqTsTSWy5tHYFsroAAO2+c/yp8Fvc3MTdyruoYZAO2d8bfWuUMgowd8AnAycdB5/uKWRWiZkcYddiD50rMvdLHGGwQGkZhuzeXsOg9zXOSck0oq7/AMQI1OC8Ws+CI81raTNfOgjLsw0gDHLfqc74qlfXr3zmWZWEpYHpgDDbZznqPpVdWAilTfU5TAxtpBJO/wAh/fJtOE3KUrQ7pUjU4HfWHCJ/tv2WeS+VWVDqGgZPPGefKoeJcTfijSSXEbCQsCmDsN8nO+aqwNGs8ZlI7sMNRIyAKij/AMtc+WKFL9RqvHIXtsaHC7u1sZoriWw+0XELFo2Z/CGzscD0NLxXi0/FgzXSkMcFQCNIwc+9Z7DUpB6inyMGcMg0koGddOArb5x6dfnRKVTVrnyCYzIPKin95lNEihwq4jbVhlPQZ6r6GmiljlJ2pKhUJRQaKoIKKKKAJbV4xbPHIXAcKQVUHGM+ZHnV/snb297dzS3BdlgYoVVYiCxzgYfY7b451nWfc95D9pLCHbXpGTiu6teJ8FsrVe64riEDeJEcYH/Zg59sfOo5ZuMaiuS2OKbtsx+0vA4baKa/tPtITUmtGCBU1EDAUDbnyzXPW8P2hygMmylsRgZJGNt/erHaXtPd8bvYbW1hmg4VC+QrJoMpH5mAGAPJfmd+VRIYp5lSaXulwcPgnB+VVxwlGK1k5SUm9KJm4fKfge6CkZUGFT8s55/1qG3ZFc96GlVGZDtpJwSB+9bz3XBLSwisbS3juJ0wHupYMFz55wQPrWCyrGzIjZAY7jka6u0Kq5I5OK8LErQCK6MwJAwQdxuenkKV+L8KWbu2t7pHZtlLDbJ/l61hTW8xu7sGGURysQHVSR8WR8j/AHyrU4R2T4txa2im4ckL29vIS8skuleYyFG/l6c+lUeOCVtlKjx5NFpbRFmeaOYIPEmgjIABzz+VVo+J8JlYd0l8+NmAQbEg4/kfpUvFrSW2jmglCmQxk4Q6h1H12rmFtpHgVJVaHQxYtIpAIOP32+eaUIJoUdPk6S34hwq5cxwG7L4z4tIH98qnt55YiBCkZyw3cE46eVNseyPGkk+8pYI47eRcLrmGo8sE8/KtHhNxa2hnS80ltQAxErjbOeYNSyyUVcdymPGpTSbpEljY8SubOKSG3tmjIIUmGVjgEjmEPr1qlxSG4t7hY7pI0cJnEaMoxk9CAf2rWS8e+v4bThPDxcK5USSCFB3QJOTjTyHPnVntBwWwtAWa8lknVCCAqKuR5AAf75rLjeXWnLhls/Y0OMOV/NHKUUZ9BRWsxUJH8C+wpaSP4F9hUsEYlYqzaVCsxOM8hn/ajwLyNQhWJaMOpGCORHqD0P8AZp0kRjQSL44WOFcbb+RHMGn6Lb/rv+j/APqoQHZTGjMNZHhXqc7bedRlCSnrh/f57GOgRZJRGQC0gKKT0bmD9Rj2JpmCMhhhgSCD0wam+yzk6e5c7asKOmcZ+tIbW4VWZoZsDJZmQ+5OacYtZHK9mBF4Ru4yo5j0rop+0hhtzZcPshaRKxyo0g565AB39c1zpwQc8qnige51O8sSkaUJkbRqwMZz15bmnJvUk+AQyeZ55e9nfLYxk9AKlsjbxXET8Qt0uIGUkREBtXkSNts8t98GkksnWMv31uQBnT3gJPy61DKzPI8khyznJ25dMD0ok5uS08eQr2bfE+091e4WOPuUXAUAjAA5bY2+tYiBpJNOQXYljnYAcyT5D1qaK1eWPX3kSeLTiRwp99+lK8E0MEgE8HdvpLBJVLHB2HtXM29FY6sdXuFre3Fn3otZgofZm0A6gM4PiBxzqKaeWc5lkZvTOB9BUeMbUVVKjl7h9frRRRXQDrVEkwJJRENI8RUny8qtLDDHuL6LDIQfCTsdsfzqlH8C+wqe2KCQiRtKsjLqxnGQRXIxsqLG+lJBIMfEAQP3pgVmOlNnOy7436b9Ksd1b9br/wCM0xxHEyNDMJGDA40kYob2BVe5o2XC5hcqbshowp2+2K2/TlIp/ep+IWtnDaSFCBKF8INwWPPyMzfyNU5OMX80WguqLLlA6kgjlk5ztzFdDY3vD+B8NeA3YvrpyS8zMjnB/LsScViUJ5Hrb88I9J9TihF44K17OKkJEbnqFJ3rpuF2Kz2SXlzdXFtHNHmI2xTSx6nxDOx6fWsPi1yL6Z5FUgd3oAxgdeX1re4VxLhNnYSW4YSIjakWSJxpzzxtvyFVz4nLJGS5VnmWlu+DBuH4vwzi09le3rTBUVo5AoAkQ8mG37dKrXMjFZJZGy2CSSM5rS45ew39xFNHKZCquuTEU0LkFV3AzjesyUao2Ub5BFWjF6KYkmlVnV2djHJad/c3txD9oQNCbd0KgH8+CMnfbBxy9652WXi/DuKXdhf3RkaLGlwoAYHkwwORGK6Cw4twm0sfs+oTrG+U7y3bIB3wARyz/OsfjV3FfXUdxHO076Cru0RQ41ZA3Az5fKs/T4pY0l4C7quVyUWYuxZjkk5JpKKK1jCiiigBI/gX2FLSR/AvsKWhAwpaSlpgSQgSZgZ1TUQyO3wqw2wfcfyFRnOSGBBGQQelSR28si6wjd31YDIxWtYWUMcLTQvPEF8bfhbHy3xg9OXnWKc44Ztp3fgrDHKRigHoDQNOJNS6vwyFGB8R2z9Ca6Vpu8m7k9/3iRkO6pq0Mdt8DnjI8gc88VPa207d7EkrlUIUM4Awc5bG3QeuBtUp9Xrjpo77Nb2cnj0pN+gJPQAZJ+VbfHbCVr9RbREp3SgAemfrWcLW9s2eTQY2C5JOklRsNufmK1d1uCcKsjpIZEEaFHVTK3MEZ7sc/wD3H9h71HQBiiu8UHFPU7bEwoooqggooooASP4F9hS0kfwL7CloQMKmtYWuLhIo0eRiCdEalmIHPYVEAScAZPkOZrY4bDJDqkEKMugrKzAEMpKnGMjIyoO3kOhxUsuWMFv5O4wcuBIHgWGdyJR3ESTy+BwFBGRk6dlwM+uPSnvIFvDM8l5/hwI1WaKQhHIDFjt0XxAH0qf8VYXVzZuJYUjn/CfU2gYQfFjYE+Q9Kknnv545Y5ry3zLERIFgwHZhjfBPJQBnHntWBwwt8v8AP6L9zJ9ivLE8kHcWzX6LKVEcixyEFWyQx8I3IBPyrXs7q1ijjtreK5wgKqv2eTPhJB6c8q2fY1Xsft08H2R7qFrWKMRaWgzqXQUK8xsVJzy57Ypj33FIuIukd5DPEpbUJI1UKTr1AHUDykwd/wAo6gkpxwrz+f4Dc57FC7usTPcz2Vy8pB7tcOgAGcAHHkDnfz86OK3LwWq28iotzOqtOEORGOiDP71Jb4tLUTPcRz2tuZDCqjI7x31lQcnIB+mPSsOaR5pXllbU7nLHzNWwYYSnqjwjjJklWloZRRRW8gFFFFABRRRQABSngYYZfCR6jnRW12vjSPjs4jRVBOTpGMmsWlF2kxyVMvcLhSSUu52TGw5/3t+9ajRQkgKFUBtQO40qM4Xmc/8A3XPUdKy5cHcnbZSGVxVI6DUmnBYZx5CnMykjxr8I5b9K5ylrn4a9i1s6e2uhAlxodQ7BQpPQ774qCUQPG0akgOAviYgrnm2c7k/7Vz9JSfRx9nSzSiti9xO4jdo7W1Gm0tl0RDPPHNvnVGilrbGKgtKJN27EopTSUxBRRUtuA08YYAgsMg0AC287KGWJyCMghTvRXr1vFGsEarGgUIAAFGBtRWfv/Yv2l7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http://www.fairloanrate.com/wp-content/uploads/2009/04/moneylaunderin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676400"/>
            <a:ext cx="8915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" y="152400"/>
            <a:ext cx="8839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200" b="1" dirty="0" smtClean="0"/>
              <a:t>Underground/alternative banking </a:t>
            </a:r>
            <a:r>
              <a:rPr lang="en-US" sz="3200" dirty="0" smtClean="0"/>
              <a:t>some countries in Asia have well-established, legal alternative banking systems</a:t>
            </a:r>
            <a:r>
              <a:rPr lang="en-US" sz="3200" b="1" dirty="0" smtClean="0"/>
              <a:t> </a:t>
            </a:r>
            <a:r>
              <a:rPr lang="en-US" sz="3200" dirty="0" smtClean="0"/>
              <a:t>that allow for undocumented deposits, withdrawals and transfers</a:t>
            </a:r>
            <a:endParaRPr lang="en-US" sz="3200" dirty="0"/>
          </a:p>
        </p:txBody>
      </p:sp>
      <p:pic>
        <p:nvPicPr>
          <p:cNvPr id="7" name="Picture 6" descr="http://www.unodc.org/images/money-laundering/money_laundering_scheme_bi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9800"/>
            <a:ext cx="9144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194370"/>
            <a:ext cx="8991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200" b="1" dirty="0" smtClean="0"/>
              <a:t>Shell companies </a:t>
            </a:r>
            <a:r>
              <a:rPr lang="en-US" sz="3200" dirty="0" smtClean="0"/>
              <a:t>These are fake companies that exist for no other reason than to launder money. </a:t>
            </a:r>
          </a:p>
        </p:txBody>
      </p:sp>
      <p:pic>
        <p:nvPicPr>
          <p:cNvPr id="4" name="Picture 3" descr="http://static.ddmcdn.com/gif/money-laundering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371601"/>
            <a:ext cx="8915399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0"/>
            <a:ext cx="891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200" b="1" dirty="0" smtClean="0"/>
              <a:t> Investing in legitimate businesses </a:t>
            </a:r>
            <a:r>
              <a:rPr lang="en-US" sz="3200" dirty="0" smtClean="0"/>
              <a:t>Launderers sometimes place dirty money in otherwise legitimate businesses to clean it.</a:t>
            </a:r>
          </a:p>
        </p:txBody>
      </p:sp>
      <p:pic>
        <p:nvPicPr>
          <p:cNvPr id="4" name="Picture 3" descr="http://images.fineartamerica.com/images-medium/money-laundering-michael-godar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76400"/>
            <a:ext cx="8915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20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/>
              <a:t>Most money-laundering schemes involve some combination of these methods, although the Black Market Peso Exchange is pretty much a one-stop-shopping system once someone smuggles the cash to the peso broker. </a:t>
            </a:r>
          </a:p>
        </p:txBody>
      </p:sp>
      <p:sp>
        <p:nvSpPr>
          <p:cNvPr id="3" name="Rectangle 2"/>
          <p:cNvSpPr/>
          <p:nvPr/>
        </p:nvSpPr>
        <p:spPr>
          <a:xfrm>
            <a:off x="-76200" y="4133433"/>
            <a:ext cx="9372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solidFill>
                  <a:srgbClr val="002060"/>
                </a:solidFill>
              </a:rPr>
              <a:t>The variety of tools available to launderers makes this a difficult crime to stop, but authorities do catch the bad guys every now and then.</a:t>
            </a:r>
            <a:endParaRPr lang="en-US" sz="44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://www.handcuffs.org/poster/hiattdarb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590800"/>
            <a:ext cx="8610600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4.bp.blogspot.com/_FsUPVtZDDOg/SIBX0C-NaLI/AAAAAAAAAEc/nC1bK6HDpyc/s320/C.B.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3810000" cy="2971800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562600" y="3886200"/>
          <a:ext cx="3429000" cy="2819400"/>
        </p:xfrm>
        <a:graphic>
          <a:graphicData uri="http://schemas.openxmlformats.org/drawingml/2006/table">
            <a:tbl>
              <a:tblPr/>
              <a:tblGrid>
                <a:gridCol w="3429000"/>
              </a:tblGrid>
              <a:tr h="1409700">
                <a:tc>
                  <a:txBody>
                    <a:bodyPr/>
                    <a:lstStyle/>
                    <a:p>
                      <a:pPr algn="ctr" fontAlgn="t"/>
                      <a:r>
                        <a:rPr lang="en-US" b="1" dirty="0"/>
                        <a:t>Directorate General of Economic Enforcement</a:t>
                      </a:r>
                      <a:endParaRPr lang="en-US" dirty="0"/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</a:tr>
              <a:tr h="1409700">
                <a:tc>
                  <a:txBody>
                    <a:bodyPr/>
                    <a:lstStyle/>
                    <a:p>
                      <a:pPr algn="ctr" fontAlgn="t"/>
                      <a:endParaRPr lang="en-US" dirty="0"/>
                    </a:p>
                  </a:txBody>
                  <a:tcPr marL="28575" marR="28575" marT="28575" marB="28575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2053" name="Picture 5" descr="Emblem of India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8450" y="4495800"/>
            <a:ext cx="1123950" cy="1905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86200" y="685800"/>
            <a:ext cx="54828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/>
              <a:t>Every one is equal in the </a:t>
            </a:r>
          </a:p>
          <a:p>
            <a:r>
              <a:rPr lang="en-US" sz="4000" b="1" i="1" dirty="0" smtClean="0"/>
              <a:t>eyes of the Law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4473714"/>
            <a:ext cx="48189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/>
              <a:t>Be Good and do Good</a:t>
            </a:r>
            <a:endParaRPr lang="en-US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276</Words>
  <Application>Microsoft Office PowerPoint</Application>
  <PresentationFormat>On-screen Show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Loka</dc:creator>
  <cp:lastModifiedBy>Loka</cp:lastModifiedBy>
  <cp:revision>38</cp:revision>
  <dcterms:created xsi:type="dcterms:W3CDTF">2006-08-16T00:00:00Z</dcterms:created>
  <dcterms:modified xsi:type="dcterms:W3CDTF">2012-08-13T16:27:43Z</dcterms:modified>
</cp:coreProperties>
</file>