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8" r:id="rId2"/>
    <p:sldId id="278" r:id="rId3"/>
    <p:sldId id="281" r:id="rId4"/>
    <p:sldId id="259" r:id="rId5"/>
    <p:sldId id="260" r:id="rId6"/>
    <p:sldId id="284" r:id="rId7"/>
    <p:sldId id="261" r:id="rId8"/>
    <p:sldId id="282" r:id="rId9"/>
    <p:sldId id="262" r:id="rId10"/>
    <p:sldId id="283" r:id="rId11"/>
    <p:sldId id="263" r:id="rId12"/>
    <p:sldId id="264" r:id="rId13"/>
    <p:sldId id="265" r:id="rId14"/>
    <p:sldId id="286" r:id="rId15"/>
    <p:sldId id="266" r:id="rId16"/>
    <p:sldId id="287" r:id="rId17"/>
    <p:sldId id="267" r:id="rId18"/>
    <p:sldId id="268" r:id="rId19"/>
    <p:sldId id="269" r:id="rId20"/>
    <p:sldId id="270" r:id="rId21"/>
    <p:sldId id="271" r:id="rId22"/>
    <p:sldId id="288" r:id="rId23"/>
    <p:sldId id="272" r:id="rId24"/>
    <p:sldId id="289" r:id="rId25"/>
    <p:sldId id="273" r:id="rId26"/>
    <p:sldId id="274" r:id="rId27"/>
    <p:sldId id="280" r:id="rId28"/>
    <p:sldId id="275" r:id="rId29"/>
    <p:sldId id="279" r:id="rId30"/>
    <p:sldId id="285" r:id="rId31"/>
    <p:sldId id="276" r:id="rId32"/>
    <p:sldId id="27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90" autoAdjust="0"/>
    <p:restoredTop sz="94706" autoAdjust="0"/>
  </p:normalViewPr>
  <p:slideViewPr>
    <p:cSldViewPr>
      <p:cViewPr>
        <p:scale>
          <a:sx n="66" d="100"/>
          <a:sy n="66" d="100"/>
        </p:scale>
        <p:origin x="-58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56F34-97FB-4D44-8D86-DBB44EB602D3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423-53D1-4AE7-B3CE-883C07E319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423-53D1-4AE7-B3CE-883C07E3194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604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Health &amp; Stress Management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Picture 2" descr="stress-manage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1447800"/>
            <a:ext cx="2590800" cy="335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4724400"/>
            <a:ext cx="792082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NAME : ABHINAV JAIN</a:t>
            </a:r>
          </a:p>
          <a:p>
            <a:r>
              <a:rPr lang="en-US" sz="2400" dirty="0" smtClean="0"/>
              <a:t>EVENT : NATIONAL CA STUDENT’S COVENTION’12 , LUDHIANA</a:t>
            </a:r>
          </a:p>
          <a:p>
            <a:r>
              <a:rPr lang="en-US" sz="2400" dirty="0" smtClean="0"/>
              <a:t>STUDENT REGISTRATION NO. : NRO0213311</a:t>
            </a:r>
          </a:p>
          <a:p>
            <a:r>
              <a:rPr lang="en-US" sz="2400" dirty="0" smtClean="0"/>
              <a:t>MOBILE NO. +919888681547</a:t>
            </a:r>
          </a:p>
          <a:p>
            <a:r>
              <a:rPr lang="en-US" sz="2400" dirty="0" smtClean="0"/>
              <a:t>E-MAIL ID : abhi_abhi1990@hotmail.com</a:t>
            </a:r>
            <a:endParaRPr lang="en-US" sz="24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3248966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arenR" startAt="3"/>
            </a:pPr>
            <a:r>
              <a:rPr lang="en-US" sz="3200" dirty="0" smtClean="0"/>
              <a:t>  DEPRESSION</a:t>
            </a:r>
            <a:endParaRPr lang="en-US" sz="3200" dirty="0" smtClean="0"/>
          </a:p>
          <a:p>
            <a:pPr marL="342900" indent="-342900">
              <a:buAutoNum type="alphaUcParenR" startAt="3"/>
            </a:pPr>
            <a:endParaRPr lang="en-US" sz="3200" dirty="0" smtClean="0"/>
          </a:p>
          <a:p>
            <a:pPr marL="342900" indent="-342900">
              <a:buAutoNum type="alphaUcParenR" startAt="3"/>
            </a:pPr>
            <a:endParaRPr lang="en-US" sz="3200" dirty="0" smtClean="0"/>
          </a:p>
          <a:p>
            <a:pPr marL="342900" indent="-342900">
              <a:buAutoNum type="alphaUcParenR" startAt="3"/>
            </a:pPr>
            <a:endParaRPr lang="en-US" sz="3200" dirty="0" smtClean="0"/>
          </a:p>
          <a:p>
            <a:pPr marL="342900" indent="-342900">
              <a:buAutoNum type="alphaUcParenR" startAt="3"/>
            </a:pPr>
            <a:endParaRPr lang="en-US" sz="3200" dirty="0" smtClean="0"/>
          </a:p>
          <a:p>
            <a:pPr marL="342900" indent="-342900">
              <a:buAutoNum type="alphaUcParenR" startAt="3"/>
            </a:pPr>
            <a:endParaRPr lang="en-US" sz="3200" dirty="0" smtClean="0"/>
          </a:p>
          <a:p>
            <a:pPr marL="342900" indent="-342900">
              <a:buAutoNum type="alphaUcParenR" startAt="3"/>
            </a:pPr>
            <a:endParaRPr lang="en-US" sz="3200" dirty="0" smtClean="0"/>
          </a:p>
          <a:p>
            <a:pPr marL="342900" indent="-342900">
              <a:buAutoNum type="alphaUcParenR" startAt="3"/>
            </a:pPr>
            <a:r>
              <a:rPr lang="en-US" sz="3200" dirty="0" smtClean="0"/>
              <a:t>  MEMORY LOSS</a:t>
            </a:r>
            <a:endParaRPr lang="en-US" sz="3200" dirty="0"/>
          </a:p>
        </p:txBody>
      </p:sp>
      <p:pic>
        <p:nvPicPr>
          <p:cNvPr id="3" name="Picture 2" descr="depression-1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"/>
            <a:ext cx="3124200" cy="3352800"/>
          </a:xfrm>
          <a:prstGeom prst="rect">
            <a:avLst/>
          </a:prstGeom>
        </p:spPr>
      </p:pic>
      <p:pic>
        <p:nvPicPr>
          <p:cNvPr id="4" name="Picture 3" descr="9-08-10manwiththoughtballo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3429000"/>
            <a:ext cx="3124200" cy="34290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5729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3. PSYCHOLOGICAL STRESS</a:t>
            </a:r>
            <a:endParaRPr lang="en-US" sz="4000" dirty="0"/>
          </a:p>
        </p:txBody>
      </p:sp>
      <p:pic>
        <p:nvPicPr>
          <p:cNvPr id="3" name="Picture 2" descr="overeatin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4267200"/>
            <a:ext cx="2857500" cy="2590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438400"/>
            <a:ext cx="5072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arenR"/>
            </a:pPr>
            <a:r>
              <a:rPr lang="en-US" sz="3600" dirty="0" smtClean="0"/>
              <a:t> Social Isolation Phobias</a:t>
            </a:r>
          </a:p>
          <a:p>
            <a:pPr marL="342900" indent="-342900">
              <a:buAutoNum type="alphaUcParenR"/>
            </a:pPr>
            <a:r>
              <a:rPr lang="en-US" sz="3600" dirty="0" smtClean="0"/>
              <a:t> Eating Disorders</a:t>
            </a:r>
          </a:p>
          <a:p>
            <a:pPr marL="342900" indent="-342900">
              <a:buAutoNum type="alphaUcParenR"/>
            </a:pPr>
            <a:r>
              <a:rPr lang="en-US" sz="3600" dirty="0" smtClean="0"/>
              <a:t> Night Terrors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71600"/>
            <a:ext cx="2777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Symptoms :</a:t>
            </a:r>
            <a:endParaRPr lang="en-US" sz="4000" dirty="0"/>
          </a:p>
        </p:txBody>
      </p:sp>
      <p:pic>
        <p:nvPicPr>
          <p:cNvPr id="6" name="Picture 5" descr="Night_Terr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1000"/>
            <a:ext cx="3276600" cy="2667000"/>
          </a:xfrm>
          <a:prstGeom prst="rect">
            <a:avLst/>
          </a:prstGeom>
        </p:spPr>
      </p:pic>
      <p:pic>
        <p:nvPicPr>
          <p:cNvPr id="7" name="Picture 6" descr="Behavioral_SocialPhob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025" y="1143000"/>
            <a:ext cx="2869975" cy="26797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685800"/>
            <a:ext cx="7608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FURTHER CLASSIFICATION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2209800"/>
            <a:ext cx="89604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TERMS GIVEN BY PROF. SELYE FROM HUNGARY</a:t>
            </a:r>
          </a:p>
          <a:p>
            <a:r>
              <a:rPr lang="en-US" sz="3600" dirty="0" smtClean="0"/>
              <a:t>                                  IN 1974</a:t>
            </a:r>
            <a:endParaRPr lang="en-US" sz="3600" dirty="0"/>
          </a:p>
        </p:txBody>
      </p:sp>
      <p:sp>
        <p:nvSpPr>
          <p:cNvPr id="12" name="Right Arrow 11"/>
          <p:cNvSpPr/>
          <p:nvPr/>
        </p:nvSpPr>
        <p:spPr>
          <a:xfrm>
            <a:off x="533400" y="3657600"/>
            <a:ext cx="9144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33400" y="5105400"/>
            <a:ext cx="10668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57400" y="3810000"/>
            <a:ext cx="4524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POSITIVE STRESS ( EUSTRESS )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2057400" y="5334000"/>
            <a:ext cx="4561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NEGATIVE STRESS ( DISTRESS )</a:t>
            </a:r>
            <a:endParaRPr lang="en-US" sz="28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52400"/>
            <a:ext cx="56596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SOURCE OF STRESS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43000"/>
            <a:ext cx="5987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600" dirty="0" smtClean="0"/>
              <a:t> ENVIRONMENTAL FACTORS 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4800600"/>
            <a:ext cx="50969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en-US" sz="2800" dirty="0" smtClean="0"/>
              <a:t>CHANGES IN BUSINESS CYCLE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POLITICAL UNCERTAINITIES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TECHNOGICAL UNCERTAINITIES</a:t>
            </a:r>
            <a:endParaRPr lang="en-US" sz="2800" dirty="0"/>
          </a:p>
        </p:txBody>
      </p:sp>
      <p:pic>
        <p:nvPicPr>
          <p:cNvPr id="7" name="Picture 6" descr="article-new_ehow_images_a06_0c_fg_models-business-cycles-1.1-800x8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52600"/>
            <a:ext cx="3987800" cy="2816626"/>
          </a:xfrm>
          <a:prstGeom prst="rect">
            <a:avLst/>
          </a:prstGeom>
        </p:spPr>
      </p:pic>
      <p:pic>
        <p:nvPicPr>
          <p:cNvPr id="8" name="Picture 7" descr="egypt slideshow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52600"/>
            <a:ext cx="3857625" cy="28194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6040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2) ORGANISATIONAL FACTORS :</a:t>
            </a:r>
          </a:p>
          <a:p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4648200"/>
            <a:ext cx="647863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arenR"/>
            </a:pPr>
            <a:r>
              <a:rPr lang="en-US" sz="2800" dirty="0" smtClean="0"/>
              <a:t>ROLE CONFLICTS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ROLE OVERLOAD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ROLE AMBIGUITY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COMPLEX ORGANISATIONAL STRUCTURE</a:t>
            </a:r>
            <a:endParaRPr lang="en-US" sz="2800" dirty="0"/>
          </a:p>
        </p:txBody>
      </p:sp>
      <p:pic>
        <p:nvPicPr>
          <p:cNvPr id="4" name="Picture 3" descr="cartoon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914400"/>
            <a:ext cx="6019800" cy="36576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4892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3) INDIVIDUAL FACTORS :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4495800"/>
            <a:ext cx="393261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arenR"/>
            </a:pPr>
            <a:r>
              <a:rPr lang="en-US" sz="2800" dirty="0" smtClean="0"/>
              <a:t>BROKEN MARRIAGES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BROKEN FAMILIES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ECONOMIC PROBLEMS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OVER-SUSPICIOUSNESS</a:t>
            </a:r>
            <a:endParaRPr lang="en-US" sz="2800" dirty="0"/>
          </a:p>
        </p:txBody>
      </p:sp>
      <p:pic>
        <p:nvPicPr>
          <p:cNvPr id="6" name="Picture 5" descr="broken_marriages_and_alcohol_abuse_in_ki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00200"/>
            <a:ext cx="4114800" cy="2686547"/>
          </a:xfrm>
          <a:prstGeom prst="rect">
            <a:avLst/>
          </a:prstGeom>
        </p:spPr>
      </p:pic>
      <p:pic>
        <p:nvPicPr>
          <p:cNvPr id="8" name="Picture 7" descr="Learn-How-to-Heal-Your-Broken-Marri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00200"/>
            <a:ext cx="4114800" cy="26670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4) INDIVIDUAL DIFFERENCES 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4419600"/>
            <a:ext cx="37041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en-US" sz="2800" dirty="0" smtClean="0"/>
              <a:t>PERCEPTION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JOB EXPERIENCE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SELF EFFICACY</a:t>
            </a:r>
          </a:p>
          <a:p>
            <a:pPr marL="342900" indent="-342900">
              <a:buAutoNum type="alphaUcParenR"/>
            </a:pPr>
            <a:r>
              <a:rPr lang="en-US" sz="2800" dirty="0" smtClean="0"/>
              <a:t>HOSTILITY</a:t>
            </a:r>
            <a:endParaRPr lang="en-US" sz="2800" dirty="0"/>
          </a:p>
        </p:txBody>
      </p:sp>
      <p:pic>
        <p:nvPicPr>
          <p:cNvPr id="4" name="Picture 3" descr="hosti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4038600" cy="2590800"/>
          </a:xfrm>
          <a:prstGeom prst="rect">
            <a:avLst/>
          </a:prstGeom>
        </p:spPr>
      </p:pic>
      <p:pic>
        <p:nvPicPr>
          <p:cNvPr id="5" name="Picture 4" descr="10.06.10-How-to-Mention-Unrelated-Work-Experience-on-Your-Resum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524000"/>
            <a:ext cx="3622360" cy="2564892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304800"/>
            <a:ext cx="5660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EFFECTS OF STRESS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676400"/>
            <a:ext cx="616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600" dirty="0" smtClean="0"/>
              <a:t>PHYSIOLOGICAL SYMPTOMS  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286000"/>
            <a:ext cx="6585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NOWADAYS, IT’S NOT OF MUCH RELEVENCE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971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2) PSYCHOLOGICAL SYMPTOMS :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657600"/>
            <a:ext cx="8293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  LACK OF CLARITY ABOUT  EMPLOYEE’S DUTY,  </a:t>
            </a:r>
          </a:p>
          <a:p>
            <a:r>
              <a:rPr lang="en-US" sz="2800" dirty="0" smtClean="0"/>
              <a:t>   AUTHORITY AND RESPONSIBILITY INCREASES STRESS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4648200"/>
            <a:ext cx="5990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3) BEHAVOURAL SYMPTOMS :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 CONSUMING ALCOHOL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  SMOKING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SLEEP DISORDERS</a:t>
            </a:r>
            <a:endParaRPr lang="en-US" sz="28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457200"/>
            <a:ext cx="6969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HEALTH MANAGEMENT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4648200"/>
            <a:ext cx="821365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LORD BUDDHA ONCE SAID :</a:t>
            </a:r>
          </a:p>
          <a:p>
            <a:r>
              <a:rPr lang="en-US" sz="4000" b="1" dirty="0" smtClean="0"/>
              <a:t> </a:t>
            </a:r>
            <a:r>
              <a:rPr lang="en-US" sz="3200" b="1" dirty="0" smtClean="0"/>
              <a:t>“Without Health, Life is not Life; </a:t>
            </a:r>
            <a:endParaRPr lang="en-US" sz="3200" dirty="0" smtClean="0"/>
          </a:p>
          <a:p>
            <a:r>
              <a:rPr lang="en-US" sz="3200" b="1" dirty="0" smtClean="0"/>
              <a:t>          It is just a state of Languor and Suffering “</a:t>
            </a:r>
            <a:endParaRPr lang="en-US" sz="3200" dirty="0"/>
          </a:p>
        </p:txBody>
      </p:sp>
      <p:pic>
        <p:nvPicPr>
          <p:cNvPr id="5" name="Picture 4" descr="health-repor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447800"/>
            <a:ext cx="3810000" cy="28575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641461"/>
            <a:ext cx="8351710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“</a:t>
            </a:r>
            <a:r>
              <a:rPr lang="en-US" sz="4800" dirty="0" smtClean="0"/>
              <a:t>Health</a:t>
            </a:r>
            <a:r>
              <a:rPr lang="en-US" sz="4400" dirty="0" smtClean="0"/>
              <a:t> is a state of complete </a:t>
            </a:r>
          </a:p>
          <a:p>
            <a:r>
              <a:rPr lang="en-US" sz="4400" dirty="0" smtClean="0"/>
              <a:t>physical, </a:t>
            </a:r>
          </a:p>
          <a:p>
            <a:r>
              <a:rPr lang="en-US" sz="4400" dirty="0" smtClean="0"/>
              <a:t>mental and </a:t>
            </a:r>
          </a:p>
          <a:p>
            <a:r>
              <a:rPr lang="en-US" sz="4400" dirty="0" smtClean="0"/>
              <a:t>spiritual well being and </a:t>
            </a:r>
          </a:p>
          <a:p>
            <a:r>
              <a:rPr lang="en-US" sz="4400" dirty="0" smtClean="0"/>
              <a:t>not merely the absence of disease.”</a:t>
            </a:r>
          </a:p>
          <a:p>
            <a:endParaRPr lang="en-US" sz="4400" dirty="0"/>
          </a:p>
        </p:txBody>
      </p:sp>
      <p:pic>
        <p:nvPicPr>
          <p:cNvPr id="3" name="Picture 2" descr="Shortcuts-to-Good-Heal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4114800" cy="275852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88021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RABINDRANATH TAGORE ONCE SAID :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5029200"/>
            <a:ext cx="998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“Clouds come floating into my life, not to carry rain </a:t>
            </a:r>
          </a:p>
          <a:p>
            <a:r>
              <a:rPr lang="en-US" sz="3200" b="1" dirty="0" smtClean="0"/>
              <a:t>or usher storm, but to add color to my sunset sky.” </a:t>
            </a:r>
            <a:endParaRPr lang="en-US" sz="3200" dirty="0" smtClean="0"/>
          </a:p>
          <a:p>
            <a:endParaRPr lang="en-US" sz="3200" dirty="0"/>
          </a:p>
        </p:txBody>
      </p:sp>
      <p:pic>
        <p:nvPicPr>
          <p:cNvPr id="4" name="Picture 3" descr="rabindranathtago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990600"/>
            <a:ext cx="2971800" cy="398491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0"/>
            <a:ext cx="65978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WAYS OF 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COPING</a:t>
            </a:r>
            <a:r>
              <a:rPr lang="en-US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STRESS</a:t>
            </a:r>
            <a:endParaRPr lang="en-US" sz="4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6200" y="685800"/>
            <a:ext cx="6190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&amp;</a:t>
            </a:r>
            <a:endParaRPr lang="en-US" sz="4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0" y="1295400"/>
            <a:ext cx="2967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ILL </a:t>
            </a:r>
            <a:r>
              <a:rPr lang="en-US" sz="4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HEALTH</a:t>
            </a:r>
            <a:endParaRPr lang="en-US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981200"/>
            <a:ext cx="78992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UNHEALTHY</a:t>
            </a:r>
            <a:r>
              <a:rPr lang="en-US" sz="2800" dirty="0" smtClean="0"/>
              <a:t> WAYS OF COPING HEALTH AND STRESS</a:t>
            </a:r>
          </a:p>
          <a:p>
            <a:r>
              <a:rPr lang="en-US" sz="2800" dirty="0" smtClean="0"/>
              <a:t> RELATED ISSUES ARE :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919008"/>
            <a:ext cx="9332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/>
              <a:t>SMOKING</a:t>
            </a:r>
          </a:p>
          <a:p>
            <a:pPr marL="342900" indent="-342900">
              <a:buAutoNum type="arabicParenR"/>
            </a:pPr>
            <a:r>
              <a:rPr lang="en-US" sz="2400" dirty="0" smtClean="0"/>
              <a:t>CONSUMING ALCOHOL</a:t>
            </a:r>
          </a:p>
          <a:p>
            <a:pPr marL="342900" indent="-342900">
              <a:buAutoNum type="arabicParenR"/>
            </a:pPr>
            <a:r>
              <a:rPr lang="en-US" sz="2400" dirty="0" smtClean="0"/>
              <a:t>DRUGS (NARCOTICS) THAT ARE MORALLY UNACCEPTED AND ILLEGAL</a:t>
            </a:r>
          </a:p>
          <a:p>
            <a:pPr marL="342900" indent="-342900">
              <a:buAutoNum type="arabicParenR"/>
            </a:pPr>
            <a:r>
              <a:rPr lang="en-US" sz="2400" dirty="0" smtClean="0"/>
              <a:t>OVER-EATING OR UNDER-EATING</a:t>
            </a:r>
          </a:p>
          <a:p>
            <a:endParaRPr lang="en-US" sz="2400" dirty="0"/>
          </a:p>
        </p:txBody>
      </p:sp>
      <p:pic>
        <p:nvPicPr>
          <p:cNvPr id="8" name="Picture 7" descr="drug-and-alcohol-rehab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971800"/>
            <a:ext cx="2743200" cy="2695575"/>
          </a:xfrm>
          <a:prstGeom prst="rect">
            <a:avLst/>
          </a:prstGeom>
        </p:spPr>
      </p:pic>
      <p:pic>
        <p:nvPicPr>
          <p:cNvPr id="9" name="Picture 8" descr="Monte-Carlo-Smoked-Brad-Pit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895600"/>
            <a:ext cx="2438400" cy="27503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111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CORRECT WAYS OF COPING WITH STRESS :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990600"/>
            <a:ext cx="4595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1) STRESS RELIEF STRATEGIES :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029200"/>
            <a:ext cx="6141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BODY RELAXATION EXERCISES LIKE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BREATHING EXERCISES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GUIDED IMAGERY ( PLAYING A SOFT MUSIC )</a:t>
            </a:r>
            <a:endParaRPr lang="en-US" sz="2400" dirty="0"/>
          </a:p>
        </p:txBody>
      </p:sp>
      <p:pic>
        <p:nvPicPr>
          <p:cNvPr id="7" name="Picture 6" descr="istock_000001641203x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752600"/>
            <a:ext cx="3429000" cy="2895600"/>
          </a:xfrm>
          <a:prstGeom prst="rect">
            <a:avLst/>
          </a:prstGeom>
        </p:spPr>
      </p:pic>
      <p:pic>
        <p:nvPicPr>
          <p:cNvPr id="10" name="Picture 9" descr="breathing-exercis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752600"/>
            <a:ext cx="3429000" cy="285597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71752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2) PHYSICAL EXERCISES :</a:t>
            </a:r>
          </a:p>
          <a:p>
            <a:endParaRPr lang="en-US" sz="2400" dirty="0" smtClean="0"/>
          </a:p>
          <a:p>
            <a:r>
              <a:rPr lang="en-US" sz="2400" dirty="0" smtClean="0"/>
              <a:t> 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 descr="NAY_2011TASC_5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219200"/>
            <a:ext cx="3200400" cy="2743200"/>
          </a:xfrm>
          <a:prstGeom prst="rect">
            <a:avLst/>
          </a:prstGeom>
        </p:spPr>
      </p:pic>
      <p:pic>
        <p:nvPicPr>
          <p:cNvPr id="4" name="Picture 3" descr="family-jogg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219200"/>
            <a:ext cx="2971800" cy="2819400"/>
          </a:xfrm>
          <a:prstGeom prst="rect">
            <a:avLst/>
          </a:prstGeom>
        </p:spPr>
      </p:pic>
      <p:pic>
        <p:nvPicPr>
          <p:cNvPr id="5" name="Picture 4" descr="kapalbhati_ramdev_yog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19200"/>
            <a:ext cx="2971800" cy="2819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3400" y="4343400"/>
            <a:ext cx="8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YOGA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AEROBICS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WORK OUT ROUTINE </a:t>
            </a:r>
            <a:r>
              <a:rPr lang="en-US" sz="2400" dirty="0" smtClean="0"/>
              <a:t>LIKE CYCLING</a:t>
            </a:r>
            <a:r>
              <a:rPr lang="en-US" sz="2400" dirty="0" smtClean="0"/>
              <a:t>, JOGGING , </a:t>
            </a:r>
            <a:r>
              <a:rPr lang="en-US" sz="2400" dirty="0" smtClean="0"/>
              <a:t>GYM AND     SWIMMING</a:t>
            </a:r>
            <a:endParaRPr lang="en-US" sz="2400" dirty="0" smtClean="0"/>
          </a:p>
        </p:txBody>
      </p:sp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962400"/>
            <a:ext cx="9012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800" dirty="0" smtClean="0"/>
              <a:t>Drinking at least 2-3 </a:t>
            </a:r>
            <a:r>
              <a:rPr lang="en-US" sz="2800" dirty="0" err="1" smtClean="0"/>
              <a:t>litres</a:t>
            </a:r>
            <a:r>
              <a:rPr lang="en-US" sz="2800" dirty="0" smtClean="0"/>
              <a:t> of Water daily. It helps in </a:t>
            </a:r>
          </a:p>
          <a:p>
            <a:pPr lvl="0"/>
            <a:r>
              <a:rPr lang="en-US" sz="2800" dirty="0" smtClean="0"/>
              <a:t>Detoxification as well as keeps us cool and hydrated</a:t>
            </a:r>
            <a:r>
              <a:rPr lang="en-US" sz="2800" dirty="0" smtClean="0"/>
              <a:t>.</a:t>
            </a:r>
          </a:p>
          <a:p>
            <a:pPr lvl="0"/>
            <a:endParaRPr lang="en-US" sz="2800" dirty="0" smtClean="0"/>
          </a:p>
          <a:p>
            <a:pPr lvl="0">
              <a:buFont typeface="Wingdings" pitchFamily="2" charset="2"/>
              <a:buChar char="Ø"/>
            </a:pPr>
            <a:r>
              <a:rPr lang="en-US" sz="2800" dirty="0" smtClean="0"/>
              <a:t>Eating a variety of foods like green leafy vegetables, fruit,</a:t>
            </a:r>
          </a:p>
          <a:p>
            <a:pPr lvl="0"/>
            <a:r>
              <a:rPr lang="en-US" sz="2800" dirty="0" smtClean="0"/>
              <a:t> etc that are good in nutrients.</a:t>
            </a: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4049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3) HEALTHY EATING :</a:t>
            </a:r>
            <a:endParaRPr lang="en-US" sz="3600" dirty="0"/>
          </a:p>
        </p:txBody>
      </p:sp>
      <p:pic>
        <p:nvPicPr>
          <p:cNvPr id="4" name="Picture 3" descr="waterw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66800"/>
            <a:ext cx="3196391" cy="2575179"/>
          </a:xfrm>
          <a:prstGeom prst="rect">
            <a:avLst/>
          </a:prstGeom>
        </p:spPr>
      </p:pic>
      <p:pic>
        <p:nvPicPr>
          <p:cNvPr id="6" name="Picture 5" descr="green-vegi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066800"/>
            <a:ext cx="3346450" cy="25908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g-burg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3810000" cy="2514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3318570"/>
            <a:ext cx="8686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800" dirty="0" smtClean="0"/>
              <a:t>Maintaining an optimum weight.</a:t>
            </a:r>
          </a:p>
          <a:p>
            <a:pPr lvl="0">
              <a:buFont typeface="Wingdings" pitchFamily="2" charset="2"/>
              <a:buChar char="Ø"/>
            </a:pPr>
            <a:r>
              <a:rPr lang="en-US" sz="2800" dirty="0" smtClean="0"/>
              <a:t>Avoiding oily and fatty items like Chips and Burgers. Even </a:t>
            </a:r>
          </a:p>
          <a:p>
            <a:pPr lvl="0"/>
            <a:r>
              <a:rPr lang="en-US" sz="2800" dirty="0" smtClean="0"/>
              <a:t>though they might seem irresistible, but we will have to</a:t>
            </a:r>
          </a:p>
          <a:p>
            <a:pPr lvl="0"/>
            <a:r>
              <a:rPr lang="en-US" sz="2800" dirty="0" smtClean="0"/>
              <a:t> forego them otherwise we will have to find time for various</a:t>
            </a:r>
          </a:p>
          <a:p>
            <a:pPr lvl="0"/>
            <a:r>
              <a:rPr lang="en-US" sz="2800" dirty="0" smtClean="0"/>
              <a:t> health problems like obesity, hypertension, high cholesterol </a:t>
            </a:r>
          </a:p>
          <a:p>
            <a:pPr lvl="0"/>
            <a:r>
              <a:rPr lang="en-US" sz="2800" dirty="0" smtClean="0"/>
              <a:t>and the like.</a:t>
            </a:r>
            <a:endParaRPr lang="en-US" sz="2800" dirty="0" smtClean="0"/>
          </a:p>
        </p:txBody>
      </p:sp>
      <p:pic>
        <p:nvPicPr>
          <p:cNvPr id="4" name="Picture 3" descr="weight-scale-hel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09600"/>
            <a:ext cx="3505200" cy="25146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3448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4) OTHER TIPS :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7800"/>
            <a:ext cx="9270038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Changing perceptions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Breaking  bigger tasks into smaller tasks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Avoid PROCASTINATION (unnecessary delay of work)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Get enough sleep</a:t>
            </a:r>
          </a:p>
          <a:p>
            <a:pPr lvl="0">
              <a:buFont typeface="Wingdings" pitchFamily="2" charset="2"/>
              <a:buChar char="Ø"/>
            </a:pPr>
            <a:r>
              <a:rPr lang="en-US" sz="3200" dirty="0" smtClean="0"/>
              <a:t>Avoiding late night eating. Doctors recommend </a:t>
            </a:r>
          </a:p>
          <a:p>
            <a:pPr lvl="0"/>
            <a:r>
              <a:rPr lang="en-US" sz="3200" dirty="0" smtClean="0"/>
              <a:t>that there should be a gap of minimum</a:t>
            </a:r>
          </a:p>
          <a:p>
            <a:pPr lvl="0"/>
            <a:r>
              <a:rPr lang="en-US" sz="3200" dirty="0" smtClean="0"/>
              <a:t> two-three hours between Food Intake and the sleep.</a:t>
            </a:r>
          </a:p>
          <a:p>
            <a:endParaRPr lang="en-US" sz="32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6096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THE KEY WORD IS</a:t>
            </a:r>
            <a:endParaRPr lang="en-US" sz="5400" dirty="0"/>
          </a:p>
        </p:txBody>
      </p:sp>
      <p:sp>
        <p:nvSpPr>
          <p:cNvPr id="3" name="Rectangle 2"/>
          <p:cNvSpPr/>
          <p:nvPr/>
        </p:nvSpPr>
        <p:spPr>
          <a:xfrm>
            <a:off x="1752601" y="1752600"/>
            <a:ext cx="60198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BALANCE</a:t>
            </a:r>
            <a:endParaRPr lang="en-US" sz="8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3" descr="balance-sca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600450"/>
            <a:ext cx="4343400" cy="310515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04800"/>
            <a:ext cx="63232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WHY SHOULDN’T STRESS BE  ELIMINATED </a:t>
            </a:r>
          </a:p>
          <a:p>
            <a:r>
              <a:rPr lang="en-US" sz="2800" dirty="0" smtClean="0"/>
              <a:t>                    AT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PLACE ITSELF  ?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905000"/>
            <a:ext cx="93979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MAINTAIN POSITIVE ATTITUDE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DEVELOP TIME MANAGEMENT SKILLS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IMBIBE  THE QUALITY OF  “PUNCTUALITY”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SET UP TARGETS AND </a:t>
            </a:r>
          </a:p>
          <a:p>
            <a:r>
              <a:rPr lang="en-US" sz="2800" dirty="0" smtClean="0"/>
              <a:t>    ENJOY YOUR SUCCESS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BRING IN REGULARITY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667000" y="5334000"/>
            <a:ext cx="4009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AND MOST IMPORTANTLY,</a:t>
            </a:r>
          </a:p>
          <a:p>
            <a:r>
              <a:rPr lang="en-US" sz="2800" dirty="0" smtClean="0"/>
              <a:t>          DISCIPLINE</a:t>
            </a:r>
            <a:endParaRPr lang="en-US" sz="2800" dirty="0"/>
          </a:p>
        </p:txBody>
      </p:sp>
      <p:pic>
        <p:nvPicPr>
          <p:cNvPr id="7" name="Picture 6" descr="real-estate-punctual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371600"/>
            <a:ext cx="2667000" cy="32766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5514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QUOTE FROM THE BOOK “ THE ALCHEMIST “</a:t>
            </a:r>
          </a:p>
          <a:p>
            <a:r>
              <a:rPr lang="en-US" sz="3600" dirty="0" smtClean="0"/>
              <a:t>                     BY PAULO COELHO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257800"/>
            <a:ext cx="9388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“At a certain point in our lives, we lose control of what's</a:t>
            </a:r>
          </a:p>
          <a:p>
            <a:r>
              <a:rPr lang="en-US" sz="2800" dirty="0" smtClean="0"/>
              <a:t> happening to us, and our lives become controlled by fate.</a:t>
            </a:r>
          </a:p>
          <a:p>
            <a:r>
              <a:rPr lang="en-US" sz="2800" dirty="0" smtClean="0"/>
              <a:t> That's the world's greatest lie.”</a:t>
            </a:r>
          </a:p>
          <a:p>
            <a:endParaRPr lang="en-US" sz="2800" dirty="0"/>
          </a:p>
        </p:txBody>
      </p:sp>
      <p:pic>
        <p:nvPicPr>
          <p:cNvPr id="4" name="Picture 3" descr="the_alchemis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575" y="1447799"/>
            <a:ext cx="2452497" cy="342900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fghan-w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762000"/>
            <a:ext cx="3295650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4800600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SURVIVAL OF THE FITTEST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5638800"/>
            <a:ext cx="75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From the book  “ THE ORIGIN OF SPECIES “ by  Charles Darwin in 1859</a:t>
            </a:r>
            <a:endParaRPr lang="en-US" sz="20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2400"/>
            <a:ext cx="67544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We have Heard the cliché that</a:t>
            </a:r>
          </a:p>
          <a:p>
            <a:r>
              <a:rPr lang="en-US" sz="3600" dirty="0" smtClean="0"/>
              <a:t>           “ CA Studies are STRESSFUL “</a:t>
            </a:r>
            <a:endParaRPr lang="en-US" sz="3600" dirty="0"/>
          </a:p>
        </p:txBody>
      </p:sp>
      <p:pic>
        <p:nvPicPr>
          <p:cNvPr id="3" name="Picture 2" descr="bigstock_Stress_In_Study_5099274-600x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057400"/>
            <a:ext cx="5257800" cy="35052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1189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STRESSED PEOPLE OF THIS PLANET</a:t>
            </a:r>
            <a:endParaRPr lang="en-US" sz="4400" dirty="0"/>
          </a:p>
        </p:txBody>
      </p:sp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2209800"/>
            <a:ext cx="2895600" cy="2819400"/>
          </a:xfrm>
          <a:prstGeom prst="rect">
            <a:avLst/>
          </a:prstGeom>
        </p:spPr>
      </p:pic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09800"/>
            <a:ext cx="3124201" cy="2819400"/>
          </a:xfrm>
          <a:prstGeom prst="rect">
            <a:avLst/>
          </a:prstGeom>
        </p:spPr>
      </p:pic>
      <p:pic>
        <p:nvPicPr>
          <p:cNvPr id="5" name="Picture 4" descr="arm,granpa,loney,male,old,opa,poor,sad,stimmung,traurig-ddf49e0430ada58f66ee14175e66d30b_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2209800"/>
            <a:ext cx="3124200" cy="2819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638800"/>
            <a:ext cx="8976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BILL GATES                                   MUKESH AMBANI                  AN ORDINARY POOR MAN</a:t>
            </a:r>
            <a:endParaRPr lang="en-US" sz="20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AI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81000"/>
            <a:ext cx="4560331" cy="42195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47800" y="4953000"/>
            <a:ext cx="6858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AIM HIGH, FLY HIGH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57400"/>
            <a:ext cx="84582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</a:t>
            </a:r>
          </a:p>
          <a:p>
            <a:pPr algn="ctr"/>
            <a:r>
              <a:rPr lang="en-US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YOU</a:t>
            </a:r>
            <a:endParaRPr lang="en-US" sz="9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52400"/>
            <a:ext cx="8839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Questions that come to our Mind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895600"/>
            <a:ext cx="393056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4000" dirty="0" smtClean="0"/>
              <a:t>What is Stress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4000" dirty="0" smtClean="0"/>
              <a:t>Types of </a:t>
            </a:r>
            <a:r>
              <a:rPr lang="en-US" sz="4000" dirty="0" smtClean="0"/>
              <a:t>Stress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4000" dirty="0" smtClean="0"/>
              <a:t>Causes </a:t>
            </a:r>
            <a:r>
              <a:rPr lang="en-US" sz="4000" dirty="0" smtClean="0"/>
              <a:t>of </a:t>
            </a:r>
            <a:r>
              <a:rPr lang="en-US" sz="4000" dirty="0" smtClean="0"/>
              <a:t>Stress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4000" dirty="0" smtClean="0"/>
              <a:t>Effects </a:t>
            </a:r>
            <a:r>
              <a:rPr lang="en-US" sz="4000" dirty="0" smtClean="0"/>
              <a:t>of Stress</a:t>
            </a:r>
          </a:p>
          <a:p>
            <a:pPr marL="342900" indent="-342900"/>
            <a:endParaRPr lang="en-US" sz="4000" dirty="0" smtClean="0"/>
          </a:p>
        </p:txBody>
      </p:sp>
      <p:pic>
        <p:nvPicPr>
          <p:cNvPr id="4" name="Picture 3" descr="stress-management-techniqu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667000"/>
            <a:ext cx="3886200" cy="31242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438400"/>
            <a:ext cx="946002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“</a:t>
            </a:r>
            <a:r>
              <a:rPr lang="en-US" sz="5400" dirty="0" smtClean="0"/>
              <a:t>Stress </a:t>
            </a:r>
            <a:r>
              <a:rPr lang="en-US" sz="3200" dirty="0" smtClean="0"/>
              <a:t>is a physical, mental or emotional response </a:t>
            </a:r>
          </a:p>
          <a:p>
            <a:r>
              <a:rPr lang="en-US" sz="3200" dirty="0" smtClean="0"/>
              <a:t>to events which causes physical or mental tension.” </a:t>
            </a:r>
          </a:p>
          <a:p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Stress is a part of everyone’s life.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But it should not </a:t>
            </a:r>
            <a:r>
              <a:rPr lang="en-US" sz="3200" dirty="0" smtClean="0"/>
              <a:t>be greater </a:t>
            </a:r>
            <a:r>
              <a:rPr lang="en-US" sz="3200" dirty="0" smtClean="0"/>
              <a:t>than the individual’s </a:t>
            </a:r>
            <a:r>
              <a:rPr lang="en-US" sz="3200" dirty="0" smtClean="0"/>
              <a:t>     capacity </a:t>
            </a:r>
            <a:r>
              <a:rPr lang="en-US" sz="3200" dirty="0" smtClean="0"/>
              <a:t>to handle stress.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685800"/>
            <a:ext cx="79157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STRESS ?? WHAT’S THAT ??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6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 If such a case occurs,</a:t>
            </a:r>
          </a:p>
          <a:p>
            <a:r>
              <a:rPr lang="en-US" sz="3200" dirty="0" smtClean="0"/>
              <a:t>it will cause mental and physical</a:t>
            </a:r>
          </a:p>
          <a:p>
            <a:r>
              <a:rPr lang="en-US" sz="3200" dirty="0" smtClean="0"/>
              <a:t> imbalance in the individual. </a:t>
            </a:r>
          </a:p>
          <a:p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Stress should work as a </a:t>
            </a:r>
          </a:p>
          <a:p>
            <a:r>
              <a:rPr lang="en-US" sz="3200" dirty="0" smtClean="0"/>
              <a:t>productive power and not as</a:t>
            </a:r>
          </a:p>
          <a:p>
            <a:r>
              <a:rPr lang="en-US" sz="3200" dirty="0" smtClean="0"/>
              <a:t> a restriction which can </a:t>
            </a:r>
          </a:p>
          <a:p>
            <a:r>
              <a:rPr lang="en-US" sz="3200" dirty="0" smtClean="0"/>
              <a:t>cause physical and </a:t>
            </a:r>
          </a:p>
          <a:p>
            <a:r>
              <a:rPr lang="en-US" sz="3200" dirty="0" smtClean="0"/>
              <a:t>mental imbalance. </a:t>
            </a:r>
          </a:p>
        </p:txBody>
      </p:sp>
      <p:pic>
        <p:nvPicPr>
          <p:cNvPr id="4" name="Picture 3" descr="stress-managemen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066800"/>
            <a:ext cx="3657600" cy="44196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66800"/>
            <a:ext cx="356956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/>
              <a:t>PHYSICAL STRESS</a:t>
            </a:r>
          </a:p>
          <a:p>
            <a:pPr marL="514350" indent="-514350"/>
            <a:endParaRPr lang="en-US" sz="3200" dirty="0" smtClean="0"/>
          </a:p>
          <a:p>
            <a:pPr marL="514350" indent="-514350"/>
            <a:endParaRPr lang="en-US" sz="3200" dirty="0" smtClean="0"/>
          </a:p>
          <a:p>
            <a:pPr marL="514350" indent="-514350"/>
            <a:r>
              <a:rPr lang="en-US" sz="3200" dirty="0" smtClean="0"/>
              <a:t>Symptoms :</a:t>
            </a:r>
          </a:p>
          <a:p>
            <a:pPr marL="514350" indent="-514350"/>
            <a:endParaRPr lang="en-US" sz="3200" dirty="0" smtClean="0"/>
          </a:p>
          <a:p>
            <a:pPr marL="514350" indent="-514350">
              <a:buAutoNum type="alphaUcParenR"/>
            </a:pPr>
            <a:r>
              <a:rPr lang="en-US" sz="3200" dirty="0" smtClean="0"/>
              <a:t>Neck Pain</a:t>
            </a:r>
          </a:p>
          <a:p>
            <a:pPr marL="514350" indent="-514350">
              <a:buAutoNum type="alphaUcParenR"/>
            </a:pPr>
            <a:endParaRPr lang="en-US" sz="3200" dirty="0" smtClean="0"/>
          </a:p>
          <a:p>
            <a:pPr marL="514350" indent="-514350">
              <a:buAutoNum type="alphaUcParenR"/>
            </a:pPr>
            <a:r>
              <a:rPr lang="en-US" sz="3200" dirty="0" smtClean="0"/>
              <a:t>Headache</a:t>
            </a:r>
          </a:p>
          <a:p>
            <a:pPr marL="514350" indent="-514350"/>
            <a:endParaRPr lang="en-US" sz="3200" dirty="0" smtClean="0"/>
          </a:p>
        </p:txBody>
      </p:sp>
      <p:pic>
        <p:nvPicPr>
          <p:cNvPr id="5" name="Picture 4" descr="Stress-Relie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4348158"/>
            <a:ext cx="3200400" cy="25098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0"/>
            <a:ext cx="5052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TYPES OF STRESS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5" descr="22-beer-neck-p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066800"/>
            <a:ext cx="3276600" cy="25146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447800"/>
            <a:ext cx="4745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C)   STIFFNESS OF MUSCLES</a:t>
            </a:r>
            <a:endParaRPr lang="en-US" sz="3200" dirty="0"/>
          </a:p>
        </p:txBody>
      </p:sp>
      <p:pic>
        <p:nvPicPr>
          <p:cNvPr id="3" name="Picture 2" descr="stiffShoul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1" y="609600"/>
            <a:ext cx="2819400" cy="2889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4114800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D)  INSOMNIA</a:t>
            </a:r>
            <a:endParaRPr lang="en-US" sz="3200" dirty="0"/>
          </a:p>
        </p:txBody>
      </p:sp>
      <p:pic>
        <p:nvPicPr>
          <p:cNvPr id="5" name="Picture 4" descr="sleep-depriv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3886200"/>
            <a:ext cx="2819400" cy="29718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457200"/>
            <a:ext cx="48623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2. EMOTIONAL STRESS</a:t>
            </a:r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133600"/>
            <a:ext cx="237821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Symptoms :</a:t>
            </a:r>
          </a:p>
          <a:p>
            <a:endParaRPr lang="en-US" sz="3600" dirty="0" smtClean="0"/>
          </a:p>
          <a:p>
            <a:pPr marL="342900" indent="-342900">
              <a:buAutoNum type="alphaUcParenR"/>
            </a:pPr>
            <a:r>
              <a:rPr lang="en-US" sz="3600" dirty="0" smtClean="0"/>
              <a:t> Anxiety</a:t>
            </a:r>
          </a:p>
          <a:p>
            <a:pPr marL="342900" indent="-342900">
              <a:buAutoNum type="alphaUcParenR"/>
            </a:pPr>
            <a:endParaRPr lang="en-US" sz="3600" dirty="0" smtClean="0"/>
          </a:p>
          <a:p>
            <a:pPr marL="342900" indent="-342900"/>
            <a:endParaRPr lang="en-US" sz="3600" dirty="0" smtClean="0"/>
          </a:p>
          <a:p>
            <a:pPr marL="342900" indent="-342900"/>
            <a:r>
              <a:rPr lang="en-US" sz="3600" dirty="0" smtClean="0"/>
              <a:t>B) </a:t>
            </a:r>
            <a:r>
              <a:rPr lang="en-US" sz="3600" dirty="0" smtClean="0"/>
              <a:t>Anger</a:t>
            </a:r>
          </a:p>
          <a:p>
            <a:pPr marL="342900" indent="-342900"/>
            <a:endParaRPr lang="en-US" sz="3600" dirty="0" smtClean="0"/>
          </a:p>
        </p:txBody>
      </p:sp>
      <p:pic>
        <p:nvPicPr>
          <p:cNvPr id="5" name="Picture 4" descr="ang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308" y="4267200"/>
            <a:ext cx="2824692" cy="2590800"/>
          </a:xfrm>
          <a:prstGeom prst="rect">
            <a:avLst/>
          </a:prstGeom>
        </p:spPr>
      </p:pic>
      <p:pic>
        <p:nvPicPr>
          <p:cNvPr id="6" name="Picture 5" descr="sp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757" y="1447800"/>
            <a:ext cx="2885243" cy="2161309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761</Words>
  <Application>Microsoft Office PowerPoint</Application>
  <PresentationFormat>On-screen Show (4:3)</PresentationFormat>
  <Paragraphs>172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Jain'z</dc:creator>
  <cp:lastModifiedBy>india2world@ymail.com</cp:lastModifiedBy>
  <cp:revision>53</cp:revision>
  <dcterms:created xsi:type="dcterms:W3CDTF">2006-08-16T00:00:00Z</dcterms:created>
  <dcterms:modified xsi:type="dcterms:W3CDTF">2012-06-22T19:21:48Z</dcterms:modified>
</cp:coreProperties>
</file>