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70" autoAdjust="0"/>
    <p:restoredTop sz="86477" autoAdjust="0"/>
  </p:normalViewPr>
  <p:slideViewPr>
    <p:cSldViewPr>
      <p:cViewPr varScale="1">
        <p:scale>
          <a:sx n="63" d="100"/>
          <a:sy n="63" d="100"/>
        </p:scale>
        <p:origin x="-79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A8B1E-A60F-4F8C-A583-20408CE2F361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8AF62-3BB3-493A-92F2-C91FB72F9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39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8AF62-3BB3-493A-92F2-C91FB72F9C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5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F1E83F7-7B23-43F7-8865-55E6D1DBDB2B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D4F852E-E330-4780-9FED-7E64C4934F6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Presumptive Taxation – 44 AE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Transporter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320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">
        <p:pull/>
        <p:sndAc>
          <p:stSnd>
            <p:snd r:embed="rId3" name="whoosh.wav"/>
          </p:stSnd>
        </p:sndAc>
      </p:transition>
    </mc:Choice>
    <mc:Fallback>
      <p:transition spd="slow" advTm="1">
        <p:pull/>
        <p:sndAc>
          <p:stSnd>
            <p:snd r:embed="rId3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person who </a:t>
            </a:r>
            <a:r>
              <a:rPr lang="en-US" dirty="0"/>
              <a:t>is engaged in the business of plying, hiring or leasing of goods </a:t>
            </a:r>
            <a:r>
              <a:rPr lang="en-US" dirty="0" smtClean="0"/>
              <a:t>carriages </a:t>
            </a:r>
            <a:r>
              <a:rPr lang="en-US" b="1" dirty="0" smtClean="0"/>
              <a:t>and</a:t>
            </a:r>
          </a:p>
          <a:p>
            <a:r>
              <a:rPr lang="en-US" dirty="0" smtClean="0"/>
              <a:t>A person who </a:t>
            </a:r>
            <a:r>
              <a:rPr lang="en-US" dirty="0"/>
              <a:t>does not own more than 10 goods vehicles </a:t>
            </a:r>
            <a:r>
              <a:rPr lang="en-US" b="1" u="sng" dirty="0"/>
              <a:t>at any time</a:t>
            </a:r>
            <a:r>
              <a:rPr lang="en-US" dirty="0"/>
              <a:t> during the year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provisions of section 44AE are applicable to </a:t>
            </a:r>
            <a:r>
              <a:rPr lang="en-US" b="1" u="sng" dirty="0"/>
              <a:t>every person</a:t>
            </a:r>
            <a:r>
              <a:rPr lang="en-US" dirty="0"/>
              <a:t> (i.e., an individual, HUF, firm, company, etc</a:t>
            </a:r>
            <a:r>
              <a:rPr lang="en-US" dirty="0" smtClean="0"/>
              <a:t>.).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106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000">
        <p:pull/>
        <p:sndAc>
          <p:stSnd>
            <p:snd r:embed="rId2" name="whoosh.wav"/>
          </p:stSnd>
        </p:sndAc>
      </p:transition>
    </mc:Choice>
    <mc:Fallback>
      <p:transition spd="slow" advClick="0" advTm="10000">
        <p:pull/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Rate of Income 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goods vehicle</a:t>
            </a:r>
          </a:p>
          <a:p>
            <a:pPr lvl="1"/>
            <a:r>
              <a:rPr lang="en-US" dirty="0" smtClean="0"/>
              <a:t>1,000 per ton of gross weight vehicle for every month or part of the month.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Other than heavy goods vehicle</a:t>
            </a:r>
          </a:p>
          <a:p>
            <a:pPr lvl="1"/>
            <a:r>
              <a:rPr lang="en-US" dirty="0" smtClean="0"/>
              <a:t>7,500 for every month or part of the month.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000" i="1" dirty="0" smtClean="0"/>
              <a:t>‘Heavy </a:t>
            </a:r>
            <a:r>
              <a:rPr lang="en-US" sz="2000" i="1" dirty="0"/>
              <a:t>Goods Vehicle' means any goods carriage having gross vehicle weight exceeding 12,000 kilograms</a:t>
            </a:r>
            <a:r>
              <a:rPr lang="en-US" sz="2000" i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8003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pull/>
        <p:sndAc>
          <p:stSnd>
            <p:snd r:embed="rId2" name="whoosh.wav"/>
          </p:stSnd>
        </p:sndAc>
      </p:transition>
    </mc:Choice>
    <mc:Fallback>
      <p:transition spd="slow" advTm="10000">
        <p:pull/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dirty="0"/>
              <a:t>P</a:t>
            </a:r>
            <a:r>
              <a:rPr lang="en-US" dirty="0" smtClean="0"/>
              <a:t>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800" dirty="0" smtClean="0"/>
          </a:p>
          <a:p>
            <a:r>
              <a:rPr lang="en-US" sz="1800" dirty="0" smtClean="0"/>
              <a:t>The </a:t>
            </a:r>
            <a:r>
              <a:rPr lang="en-US" sz="1800" dirty="0"/>
              <a:t>presumptive income computed at the rate of </a:t>
            </a:r>
            <a:r>
              <a:rPr lang="en-US" sz="1800" dirty="0" err="1"/>
              <a:t>Rs</a:t>
            </a:r>
            <a:r>
              <a:rPr lang="en-US" sz="1800" dirty="0"/>
              <a:t>. 1,000 per ton or </a:t>
            </a:r>
            <a:r>
              <a:rPr lang="en-US" sz="1800" dirty="0" err="1"/>
              <a:t>Rs</a:t>
            </a:r>
            <a:r>
              <a:rPr lang="en-US" sz="1800" dirty="0"/>
              <a:t>. 7,500 per goods vehicle per month is the final income and </a:t>
            </a:r>
            <a:r>
              <a:rPr lang="en-US" sz="1800" u="sng" dirty="0"/>
              <a:t>no further expenses will be allowed or </a:t>
            </a:r>
            <a:r>
              <a:rPr lang="en-US" sz="1800" u="sng" dirty="0" smtClean="0"/>
              <a:t>disallowed</a:t>
            </a:r>
            <a:r>
              <a:rPr lang="en-US" sz="1800" dirty="0" smtClean="0"/>
              <a:t>.</a:t>
            </a:r>
          </a:p>
          <a:p>
            <a:endParaRPr lang="en-US" sz="1800" dirty="0" smtClean="0"/>
          </a:p>
          <a:p>
            <a:r>
              <a:rPr lang="en-US" sz="1800" dirty="0"/>
              <a:t>No need to maintain books of account as prescribed under section </a:t>
            </a:r>
            <a:r>
              <a:rPr lang="en-US" sz="1800" dirty="0" smtClean="0"/>
              <a:t>44AA.</a:t>
            </a:r>
          </a:p>
          <a:p>
            <a:endParaRPr lang="en-US" sz="1800" dirty="0" smtClean="0"/>
          </a:p>
          <a:p>
            <a:r>
              <a:rPr lang="en-US" sz="1800" dirty="0" smtClean="0"/>
              <a:t>Liable </a:t>
            </a:r>
            <a:r>
              <a:rPr lang="en-US" sz="1800" dirty="0"/>
              <a:t>to pay advance </a:t>
            </a:r>
            <a:r>
              <a:rPr lang="en-US" sz="1800" dirty="0" smtClean="0"/>
              <a:t>tax.</a:t>
            </a:r>
          </a:p>
          <a:p>
            <a:endParaRPr lang="en-US" sz="1800" dirty="0" smtClean="0"/>
          </a:p>
          <a:p>
            <a:r>
              <a:rPr lang="en-US" sz="1800" dirty="0"/>
              <a:t>A person can declare his income at lower </a:t>
            </a:r>
            <a:r>
              <a:rPr lang="en-US" sz="1800" dirty="0" smtClean="0"/>
              <a:t>rate. </a:t>
            </a:r>
            <a:r>
              <a:rPr lang="en-US" sz="1800" dirty="0"/>
              <a:t>However, if he does so, then he is required to maintain the books of account as per the provisions of section 44AA and has to get his accounts audited under section 44AB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58845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pull/>
        <p:sndAc>
          <p:stSnd>
            <p:snd r:embed="rId2" name="whoosh.wav"/>
          </p:stSnd>
        </p:sndAc>
      </p:transition>
    </mc:Choice>
    <mc:Fallback>
      <p:transition spd="slow" advTm="10000">
        <p:pull/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391400" cy="484632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5 Heavy goods vehicle with gross weight of 13 tons and 3 other goods vehicle</a:t>
            </a:r>
          </a:p>
          <a:p>
            <a:endParaRPr lang="en-US" sz="2400" dirty="0" smtClean="0"/>
          </a:p>
          <a:p>
            <a:r>
              <a:rPr lang="en-US" sz="2400" dirty="0" smtClean="0"/>
              <a:t>Income is </a:t>
            </a:r>
          </a:p>
          <a:p>
            <a:pPr lvl="1"/>
            <a:r>
              <a:rPr lang="en-US" sz="2400" dirty="0" smtClean="0"/>
              <a:t>Heavy goods vehicle : 1000*13*5*12	= 7,80,000</a:t>
            </a:r>
          </a:p>
          <a:p>
            <a:pPr lvl="1"/>
            <a:r>
              <a:rPr lang="en-US" sz="2400" dirty="0" smtClean="0"/>
              <a:t>Other goods vehicle : 7500*3*12	= 2,70,000</a:t>
            </a:r>
          </a:p>
          <a:p>
            <a:pPr lvl="1"/>
            <a:r>
              <a:rPr lang="en-US" sz="2400" dirty="0" smtClean="0"/>
              <a:t>Total Income				= 10,50,000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0743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pull/>
        <p:sndAc>
          <p:stSnd>
            <p:snd r:embed="rId2" name="whoosh.wav"/>
          </p:stSnd>
        </p:sndAc>
      </p:transition>
    </mc:Choice>
    <mc:Fallback>
      <p:transition spd="slow" advTm="10000">
        <p:pull/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watching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Please Like &amp; Subscribe for more.</a:t>
            </a:r>
          </a:p>
        </p:txBody>
      </p:sp>
    </p:spTree>
    <p:extLst>
      <p:ext uri="{BB962C8B-B14F-4D97-AF65-F5344CB8AC3E}">
        <p14:creationId xmlns:p14="http://schemas.microsoft.com/office/powerpoint/2010/main" val="1267188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pull/>
        <p:sndAc>
          <p:stSnd>
            <p:snd r:embed="rId2" name="whoosh.wav"/>
          </p:stSnd>
        </p:sndAc>
      </p:transition>
    </mc:Choice>
    <mc:Fallback>
      <p:transition spd="slow" advTm="10000">
        <p:pull/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71</TotalTime>
  <Words>258</Words>
  <Application>Microsoft Office PowerPoint</Application>
  <PresentationFormat>On-screen Show (4:3)</PresentationFormat>
  <Paragraphs>37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Opulent</vt:lpstr>
      <vt:lpstr>Presumptive Taxation – 44 AE</vt:lpstr>
      <vt:lpstr>Applicability</vt:lpstr>
      <vt:lpstr>Rate of Income Tax</vt:lpstr>
      <vt:lpstr>Other Points</vt:lpstr>
      <vt:lpstr>Illustration</vt:lpstr>
      <vt:lpstr>Thanks for watching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Presumptive Taxation – 44AE</dc:title>
  <dc:creator>Windows User</dc:creator>
  <cp:lastModifiedBy>Windows User</cp:lastModifiedBy>
  <cp:revision>6</cp:revision>
  <dcterms:created xsi:type="dcterms:W3CDTF">2018-10-24T07:00:25Z</dcterms:created>
  <dcterms:modified xsi:type="dcterms:W3CDTF">2018-10-24T08:12:24Z</dcterms:modified>
</cp:coreProperties>
</file>