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73" r:id="rId2"/>
    <p:sldId id="370" r:id="rId3"/>
    <p:sldId id="406" r:id="rId4"/>
    <p:sldId id="407" r:id="rId5"/>
    <p:sldId id="371" r:id="rId6"/>
    <p:sldId id="428" r:id="rId7"/>
    <p:sldId id="429" r:id="rId8"/>
    <p:sldId id="435" r:id="rId9"/>
    <p:sldId id="430" r:id="rId10"/>
    <p:sldId id="409" r:id="rId11"/>
    <p:sldId id="410" r:id="rId12"/>
    <p:sldId id="411" r:id="rId13"/>
    <p:sldId id="431" r:id="rId14"/>
    <p:sldId id="412" r:id="rId15"/>
    <p:sldId id="432" r:id="rId16"/>
    <p:sldId id="415" r:id="rId17"/>
    <p:sldId id="417" r:id="rId18"/>
    <p:sldId id="379" r:id="rId19"/>
    <p:sldId id="380" r:id="rId20"/>
    <p:sldId id="436" r:id="rId21"/>
    <p:sldId id="388" r:id="rId22"/>
    <p:sldId id="416" r:id="rId23"/>
    <p:sldId id="393" r:id="rId24"/>
    <p:sldId id="394" r:id="rId25"/>
    <p:sldId id="374" r:id="rId26"/>
    <p:sldId id="419" r:id="rId27"/>
    <p:sldId id="420" r:id="rId28"/>
    <p:sldId id="384" r:id="rId29"/>
    <p:sldId id="426" r:id="rId30"/>
    <p:sldId id="433" r:id="rId31"/>
    <p:sldId id="434" r:id="rId32"/>
    <p:sldId id="425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34" d="100"/>
          <a:sy n="34" d="100"/>
        </p:scale>
        <p:origin x="-153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011D77-1041-4C40-B8BD-B2BC980A60AB}" type="datetimeFigureOut">
              <a:rPr lang="en-US" smtClean="0"/>
              <a:pPr/>
              <a:t>9/14/2012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5A5E0-46B4-4690-89A1-5E4629EAC0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41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2FA18-AE91-4487-A7A7-9C6218BD0751}" type="datetimeFigureOut">
              <a:rPr lang="en-US" smtClean="0"/>
              <a:pPr/>
              <a:t>9/14/2012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98DED-A54E-42D2-8F59-D6D6148AB2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96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98DED-A54E-42D2-8F59-D6D6148AB2F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496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err="1" smtClean="0">
                <a:solidFill>
                  <a:srgbClr val="FFFF00"/>
                </a:solidFill>
              </a:rPr>
              <a:t>Maa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Saraswati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11" name="Content Placeholder 10" descr="saraswat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762000"/>
            <a:ext cx="9144000" cy="6096000"/>
          </a:xfrm>
        </p:spPr>
      </p:pic>
    </p:spTree>
    <p:extLst>
      <p:ext uri="{BB962C8B-B14F-4D97-AF65-F5344CB8AC3E}">
        <p14:creationId xmlns:p14="http://schemas.microsoft.com/office/powerpoint/2010/main" val="3015970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C V. Raman &amp; </a:t>
            </a:r>
            <a:r>
              <a:rPr lang="en-US" dirty="0" err="1" smtClean="0"/>
              <a:t>Ramanujan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Physics and Mathematics Guru 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752600"/>
            <a:ext cx="4343400" cy="4724400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752600"/>
            <a:ext cx="3962400" cy="4724400"/>
          </a:xfrm>
        </p:spPr>
      </p:pic>
    </p:spTree>
    <p:extLst>
      <p:ext uri="{BB962C8B-B14F-4D97-AF65-F5344CB8AC3E}">
        <p14:creationId xmlns:p14="http://schemas.microsoft.com/office/powerpoint/2010/main" val="804727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Dr. </a:t>
            </a:r>
            <a:r>
              <a:rPr lang="en-US" dirty="0" err="1" smtClean="0"/>
              <a:t>Jagdish</a:t>
            </a:r>
            <a:r>
              <a:rPr lang="en-US" dirty="0" smtClean="0"/>
              <a:t> Chandra Bose &amp; </a:t>
            </a:r>
            <a:r>
              <a:rPr lang="en-US" dirty="0" smtClean="0">
                <a:solidFill>
                  <a:srgbClr val="FF0000"/>
                </a:solidFill>
              </a:rPr>
              <a:t>Botany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47800"/>
            <a:ext cx="4419600" cy="50292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1" y="1371600"/>
            <a:ext cx="3657600" cy="5105400"/>
          </a:xfrm>
        </p:spPr>
      </p:pic>
    </p:spTree>
    <p:extLst>
      <p:ext uri="{BB962C8B-B14F-4D97-AF65-F5344CB8AC3E}">
        <p14:creationId xmlns:p14="http://schemas.microsoft.com/office/powerpoint/2010/main" val="1373824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err="1" smtClean="0"/>
              <a:t>Acharya</a:t>
            </a:r>
            <a:r>
              <a:rPr lang="en-US" dirty="0" smtClean="0"/>
              <a:t> </a:t>
            </a:r>
            <a:r>
              <a:rPr lang="en-US" dirty="0" err="1" smtClean="0"/>
              <a:t>Prafull</a:t>
            </a:r>
            <a:r>
              <a:rPr lang="en-US" dirty="0" smtClean="0"/>
              <a:t> Chandra Ray &amp;  </a:t>
            </a:r>
            <a:r>
              <a:rPr lang="en-US" dirty="0" smtClean="0">
                <a:solidFill>
                  <a:srgbClr val="FF0000"/>
                </a:solidFill>
              </a:rPr>
              <a:t>Chemistry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2600"/>
            <a:ext cx="4190999" cy="48006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752600"/>
            <a:ext cx="4191000" cy="4724400"/>
          </a:xfrm>
        </p:spPr>
      </p:pic>
    </p:spTree>
    <p:extLst>
      <p:ext uri="{BB962C8B-B14F-4D97-AF65-F5344CB8AC3E}">
        <p14:creationId xmlns:p14="http://schemas.microsoft.com/office/powerpoint/2010/main" val="986185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A Book on : </a:t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>The Philosophy of Rabindranath Tagore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295400"/>
            <a:ext cx="4191000" cy="5257799"/>
          </a:xfrm>
        </p:spPr>
      </p:pic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52400" y="1295400"/>
            <a:ext cx="4343400" cy="541020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“Your book delighted me. The earnestness of your endeavor and your penetration have amazed me. I am thankful to you for the literary grace of its language which is so beautiful and free from all technical jargons and a mere display of scholarship.”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Gurudev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Tagore 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348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Early Life when </a:t>
            </a:r>
            <a:r>
              <a:rPr lang="en-US" b="1" dirty="0" err="1" smtClean="0"/>
              <a:t>Radhakrishnan</a:t>
            </a:r>
            <a:r>
              <a:rPr lang="en-US" b="1" dirty="0" smtClean="0"/>
              <a:t> met Gandhi at Madras in 1915</a:t>
            </a:r>
            <a:endParaRPr lang="en-US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676400"/>
            <a:ext cx="3962400" cy="464820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676400"/>
            <a:ext cx="4038600" cy="4648200"/>
          </a:xfrm>
        </p:spPr>
      </p:pic>
    </p:spTree>
    <p:extLst>
      <p:ext uri="{BB962C8B-B14F-4D97-AF65-F5344CB8AC3E}">
        <p14:creationId xmlns:p14="http://schemas.microsoft.com/office/powerpoint/2010/main" val="2747849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Meeting with Gandhi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sz="2700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0" y="685800"/>
            <a:ext cx="5105400" cy="6172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b="1" dirty="0" smtClean="0"/>
              <a:t>In Early Life : 1915</a:t>
            </a:r>
          </a:p>
          <a:p>
            <a:r>
              <a:rPr lang="en-US" dirty="0" smtClean="0"/>
              <a:t>Gandhi’s views on Cow’s Milk : It is essence of BEEF.</a:t>
            </a:r>
          </a:p>
          <a:p>
            <a:endParaRPr lang="en-US" dirty="0" smtClean="0"/>
          </a:p>
          <a:p>
            <a:r>
              <a:rPr lang="en-US" b="1" dirty="0" smtClean="0"/>
              <a:t>In December, 1947 </a:t>
            </a:r>
          </a:p>
          <a:p>
            <a:r>
              <a:rPr lang="en-US" dirty="0" smtClean="0"/>
              <a:t>Dedicating book :</a:t>
            </a:r>
          </a:p>
          <a:p>
            <a:r>
              <a:rPr lang="en-US" dirty="0" smtClean="0"/>
              <a:t>A commentary on </a:t>
            </a:r>
          </a:p>
          <a:p>
            <a:r>
              <a:rPr lang="en-US" dirty="0" smtClean="0"/>
              <a:t>BHAGWAD GITA</a:t>
            </a:r>
          </a:p>
          <a:p>
            <a:endParaRPr lang="en-US" dirty="0"/>
          </a:p>
          <a:p>
            <a:r>
              <a:rPr lang="en-US" dirty="0" smtClean="0"/>
              <a:t>GANDHI TOLD I AM YOUR ARJUN AND YOU ARE MY KRISHNA, I AM CONFUSED.</a:t>
            </a:r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685800"/>
            <a:ext cx="3962400" cy="6172200"/>
          </a:xfrm>
        </p:spPr>
      </p:pic>
    </p:spTree>
    <p:extLst>
      <p:ext uri="{BB962C8B-B14F-4D97-AF65-F5344CB8AC3E}">
        <p14:creationId xmlns:p14="http://schemas.microsoft.com/office/powerpoint/2010/main" val="17488663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136434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Sir </a:t>
            </a:r>
            <a:r>
              <a:rPr lang="en-US" b="1" dirty="0" err="1" smtClean="0">
                <a:solidFill>
                  <a:srgbClr val="0070C0"/>
                </a:solidFill>
              </a:rPr>
              <a:t>Ashutosh</a:t>
            </a:r>
            <a:r>
              <a:rPr lang="en-US" b="1" dirty="0" smtClean="0">
                <a:solidFill>
                  <a:srgbClr val="0070C0"/>
                </a:solidFill>
              </a:rPr>
              <a:t> Mukherjee : </a:t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>Vice Chancellor of Calcutta University 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828800"/>
            <a:ext cx="3886200" cy="46482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905000"/>
            <a:ext cx="4114800" cy="4572000"/>
          </a:xfrm>
        </p:spPr>
      </p:pic>
    </p:spTree>
    <p:extLst>
      <p:ext uri="{BB962C8B-B14F-4D97-AF65-F5344CB8AC3E}">
        <p14:creationId xmlns:p14="http://schemas.microsoft.com/office/powerpoint/2010/main" val="24594212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Lecturer At Oxford University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066800"/>
            <a:ext cx="4648200" cy="55626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Dr</a:t>
            </a:r>
            <a:r>
              <a:rPr lang="en-US" dirty="0">
                <a:solidFill>
                  <a:srgbClr val="FF0000"/>
                </a:solidFill>
              </a:rPr>
              <a:t>. </a:t>
            </a:r>
            <a:r>
              <a:rPr lang="en-US" dirty="0" err="1">
                <a:solidFill>
                  <a:srgbClr val="FF0000"/>
                </a:solidFill>
              </a:rPr>
              <a:t>Radhakrishnan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>	became </a:t>
            </a:r>
            <a:r>
              <a:rPr lang="en-US" dirty="0"/>
              <a:t>the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FIRST </a:t>
            </a:r>
            <a:r>
              <a:rPr lang="en-US" dirty="0">
                <a:solidFill>
                  <a:srgbClr val="FF0000"/>
                </a:solidFill>
              </a:rPr>
              <a:t>INDIAN SCHOLAR 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>	(</a:t>
            </a:r>
            <a:r>
              <a:rPr lang="en-US" dirty="0"/>
              <a:t>Age below 30)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to </a:t>
            </a:r>
            <a:r>
              <a:rPr lang="en-US" dirty="0"/>
              <a:t>teach at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OXFORD </a:t>
            </a:r>
            <a:r>
              <a:rPr lang="en-US" dirty="0">
                <a:solidFill>
                  <a:srgbClr val="FF0000"/>
                </a:solidFill>
              </a:rPr>
              <a:t>UNIVERSITY 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>	where </a:t>
            </a:r>
            <a:r>
              <a:rPr lang="en-US" dirty="0"/>
              <a:t>Indians had </a:t>
            </a:r>
            <a:r>
              <a:rPr lang="en-US" dirty="0" smtClean="0"/>
              <a:t>	hitherto </a:t>
            </a:r>
            <a:r>
              <a:rPr lang="en-US" dirty="0"/>
              <a:t>gone only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as </a:t>
            </a:r>
            <a:r>
              <a:rPr lang="en-US" dirty="0"/>
              <a:t>students !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066800"/>
            <a:ext cx="3810000" cy="5638800"/>
          </a:xfrm>
        </p:spPr>
      </p:pic>
    </p:spTree>
    <p:extLst>
      <p:ext uri="{BB962C8B-B14F-4D97-AF65-F5344CB8AC3E}">
        <p14:creationId xmlns:p14="http://schemas.microsoft.com/office/powerpoint/2010/main" val="1938870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Called for a great work by J M MUIRHEAD in 1917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143000"/>
            <a:ext cx="5029200" cy="5562600"/>
          </a:xfrm>
        </p:spPr>
        <p:txBody>
          <a:bodyPr>
            <a:normAutofit/>
          </a:bodyPr>
          <a:lstStyle/>
          <a:p>
            <a:endParaRPr lang="en-US" sz="800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INDIAN PHILOSOPHY, 1923</a:t>
            </a:r>
          </a:p>
          <a:p>
            <a:r>
              <a:rPr lang="en-US" dirty="0" smtClean="0"/>
              <a:t>To include in Library of Philosophy</a:t>
            </a:r>
          </a:p>
          <a:p>
            <a:r>
              <a:rPr lang="en-US" dirty="0" smtClean="0"/>
              <a:t>History of Indian Philosophy:  Long span of </a:t>
            </a:r>
            <a:r>
              <a:rPr lang="en-US" b="1" dirty="0" smtClean="0">
                <a:solidFill>
                  <a:srgbClr val="FF0000"/>
                </a:solidFill>
              </a:rPr>
              <a:t>3000 years 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Single hand efforts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Titled as PHILOSOPHIC CLASSIC and A LITERARY MASTERPIECE 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Recognized as Branch of Study</a:t>
            </a:r>
          </a:p>
          <a:p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371600"/>
            <a:ext cx="3581400" cy="5105400"/>
          </a:xfrm>
        </p:spPr>
      </p:pic>
    </p:spTree>
    <p:extLst>
      <p:ext uri="{BB962C8B-B14F-4D97-AF65-F5344CB8AC3E}">
        <p14:creationId xmlns:p14="http://schemas.microsoft.com/office/powerpoint/2010/main" val="1280500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The Roots of Indian Philosophy 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1" y="1219200"/>
            <a:ext cx="4114800" cy="5333999"/>
          </a:xfrm>
        </p:spPr>
      </p:pic>
      <p:pic>
        <p:nvPicPr>
          <p:cNvPr id="6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19200"/>
            <a:ext cx="4419600" cy="5257800"/>
          </a:xfrm>
        </p:spPr>
      </p:pic>
    </p:spTree>
    <p:extLst>
      <p:ext uri="{BB962C8B-B14F-4D97-AF65-F5344CB8AC3E}">
        <p14:creationId xmlns:p14="http://schemas.microsoft.com/office/powerpoint/2010/main" val="1280500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>
                <a:latin typeface="Baskerville Old Face" pitchFamily="18" charset="0"/>
              </a:rPr>
              <a:t>CA SURENDRA KUMAR RAKHECHA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sz="2700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0" y="914400"/>
            <a:ext cx="5334000" cy="5943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1. Career Counselor and Motivator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2. </a:t>
            </a:r>
            <a:r>
              <a:rPr lang="en-US" sz="2400" b="1" dirty="0" smtClean="0">
                <a:solidFill>
                  <a:srgbClr val="7030A0"/>
                </a:solidFill>
              </a:rPr>
              <a:t>Gold Medalist </a:t>
            </a:r>
            <a:r>
              <a:rPr lang="en-US" sz="2400" b="1" dirty="0" smtClean="0">
                <a:solidFill>
                  <a:srgbClr val="FF0000"/>
                </a:solidFill>
              </a:rPr>
              <a:t>:Secondary Education : 	Rajasthan, 1977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3. </a:t>
            </a:r>
            <a:r>
              <a:rPr lang="en-US" sz="2400" b="1" dirty="0" smtClean="0">
                <a:solidFill>
                  <a:srgbClr val="7030A0"/>
                </a:solidFill>
              </a:rPr>
              <a:t>All India First </a:t>
            </a:r>
            <a:r>
              <a:rPr lang="en-US" sz="2400" b="1" dirty="0" smtClean="0">
                <a:solidFill>
                  <a:srgbClr val="FF0000"/>
                </a:solidFill>
              </a:rPr>
              <a:t>in </a:t>
            </a:r>
            <a:r>
              <a:rPr lang="en-US" sz="2400" b="1" dirty="0" smtClean="0">
                <a:solidFill>
                  <a:srgbClr val="7030A0"/>
                </a:solidFill>
              </a:rPr>
              <a:t>Hindi Typewriting </a:t>
            </a:r>
            <a:r>
              <a:rPr lang="en-US" sz="2400" b="1" dirty="0" smtClean="0">
                <a:solidFill>
                  <a:srgbClr val="FF0000"/>
                </a:solidFill>
              </a:rPr>
              <a:t>	Competition in the youngest 	age of 16  (history)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4</a:t>
            </a:r>
            <a:r>
              <a:rPr lang="en-US" sz="2400" b="1" dirty="0" smtClean="0">
                <a:solidFill>
                  <a:srgbClr val="7030A0"/>
                </a:solidFill>
              </a:rPr>
              <a:t>.</a:t>
            </a:r>
            <a:r>
              <a:rPr lang="en-US" sz="2400" b="1" dirty="0">
                <a:solidFill>
                  <a:srgbClr val="7030A0"/>
                </a:solidFill>
              </a:rPr>
              <a:t> Composed </a:t>
            </a:r>
            <a:r>
              <a:rPr lang="en-US" sz="2400" b="1" dirty="0">
                <a:solidFill>
                  <a:srgbClr val="FF0000"/>
                </a:solidFill>
              </a:rPr>
              <a:t>"SARASWATI </a:t>
            </a:r>
            <a:r>
              <a:rPr lang="en-US" sz="2400" b="1" dirty="0" smtClean="0">
                <a:solidFill>
                  <a:srgbClr val="FF0000"/>
                </a:solidFill>
              </a:rPr>
              <a:t>	VANADNA</a:t>
            </a:r>
            <a:r>
              <a:rPr lang="en-US" sz="2400" b="1" dirty="0">
                <a:solidFill>
                  <a:srgbClr val="FF0000"/>
                </a:solidFill>
              </a:rPr>
              <a:t>" </a:t>
            </a:r>
            <a:r>
              <a:rPr lang="en-US" sz="2400" b="1" dirty="0" smtClean="0">
                <a:solidFill>
                  <a:srgbClr val="FF0000"/>
                </a:solidFill>
              </a:rPr>
              <a:t>	and performed as </a:t>
            </a:r>
            <a:r>
              <a:rPr lang="en-US" sz="2400" b="1" dirty="0">
                <a:solidFill>
                  <a:srgbClr val="FF0000"/>
                </a:solidFill>
              </a:rPr>
              <a:t>a </a:t>
            </a:r>
            <a:r>
              <a:rPr lang="en-US" sz="2400" b="1" dirty="0">
                <a:solidFill>
                  <a:srgbClr val="7030A0"/>
                </a:solidFill>
              </a:rPr>
              <a:t>Playback </a:t>
            </a:r>
            <a:r>
              <a:rPr lang="en-US" sz="2400" b="1" dirty="0" smtClean="0">
                <a:solidFill>
                  <a:srgbClr val="7030A0"/>
                </a:solidFill>
              </a:rPr>
              <a:t>	Singer </a:t>
            </a:r>
            <a:r>
              <a:rPr lang="en-US" sz="2400" b="1" dirty="0" smtClean="0">
                <a:solidFill>
                  <a:srgbClr val="FF0000"/>
                </a:solidFill>
              </a:rPr>
              <a:t>in </a:t>
            </a:r>
            <a:r>
              <a:rPr lang="en-US" sz="2400" b="1" dirty="0">
                <a:solidFill>
                  <a:srgbClr val="FF0000"/>
                </a:solidFill>
              </a:rPr>
              <a:t>an </a:t>
            </a:r>
            <a:r>
              <a:rPr lang="en-US" sz="2400" b="1" dirty="0" smtClean="0">
                <a:solidFill>
                  <a:srgbClr val="FF0000"/>
                </a:solidFill>
              </a:rPr>
              <a:t>Educational </a:t>
            </a:r>
            <a:r>
              <a:rPr lang="en-US" sz="2400" b="1" dirty="0">
                <a:solidFill>
                  <a:srgbClr val="FF0000"/>
                </a:solidFill>
              </a:rPr>
              <a:t>Tele Film </a:t>
            </a:r>
            <a:r>
              <a:rPr lang="en-US" sz="2400" b="1" dirty="0" smtClean="0">
                <a:solidFill>
                  <a:srgbClr val="FF0000"/>
                </a:solidFill>
              </a:rPr>
              <a:t>	"</a:t>
            </a:r>
            <a:r>
              <a:rPr lang="en-US" sz="2400" b="1" dirty="0" err="1">
                <a:solidFill>
                  <a:srgbClr val="FF0000"/>
                </a:solidFill>
              </a:rPr>
              <a:t>Disha</a:t>
            </a:r>
            <a:r>
              <a:rPr lang="en-US" sz="2400" b="1" dirty="0" smtClean="0">
                <a:solidFill>
                  <a:srgbClr val="FF0000"/>
                </a:solidFill>
              </a:rPr>
              <a:t>.“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5. </a:t>
            </a:r>
            <a:r>
              <a:rPr lang="en-US" sz="2400" b="1" dirty="0" smtClean="0">
                <a:solidFill>
                  <a:srgbClr val="7030A0"/>
                </a:solidFill>
              </a:rPr>
              <a:t>Public Speaker </a:t>
            </a:r>
            <a:r>
              <a:rPr lang="en-US" sz="2400" b="1" dirty="0" smtClean="0">
                <a:solidFill>
                  <a:srgbClr val="FF0000"/>
                </a:solidFill>
              </a:rPr>
              <a:t>on various topics i.e. 	Religion, Social Issues, Education  	and Meditation.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133600"/>
            <a:ext cx="2819400" cy="3200400"/>
          </a:xfrm>
        </p:spPr>
      </p:pic>
    </p:spTree>
    <p:extLst>
      <p:ext uri="{BB962C8B-B14F-4D97-AF65-F5344CB8AC3E}">
        <p14:creationId xmlns:p14="http://schemas.microsoft.com/office/powerpoint/2010/main" val="40840880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1524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Harold Macmillan </a:t>
            </a:r>
            <a:b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British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Prime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Minister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038600" cy="4373563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905000"/>
            <a:ext cx="4343400" cy="4648200"/>
          </a:xfrm>
        </p:spPr>
      </p:pic>
      <p:sp>
        <p:nvSpPr>
          <p:cNvPr id="4" name="Rectangle 3"/>
          <p:cNvSpPr/>
          <p:nvPr/>
        </p:nvSpPr>
        <p:spPr>
          <a:xfrm>
            <a:off x="152400" y="2551837"/>
            <a:ext cx="457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It has been said that there is no fool like an old fool, except a young fool. </a:t>
            </a:r>
            <a:endParaRPr lang="en-US" sz="28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But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the young fool has first to grow up to be an old fool to realize what a damn fool he was when he was a young fool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939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/>
              <a:t>A</a:t>
            </a:r>
            <a:r>
              <a:rPr lang="en-US" dirty="0" smtClean="0"/>
              <a:t>t </a:t>
            </a:r>
            <a:r>
              <a:rPr lang="en-US" dirty="0" err="1" smtClean="0"/>
              <a:t>Benaras</a:t>
            </a:r>
            <a:r>
              <a:rPr lang="en-US" dirty="0" smtClean="0"/>
              <a:t> University in 1939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43000"/>
            <a:ext cx="3962400" cy="53340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066800"/>
            <a:ext cx="4419600" cy="5410200"/>
          </a:xfrm>
        </p:spPr>
      </p:pic>
    </p:spTree>
    <p:extLst>
      <p:ext uri="{BB962C8B-B14F-4D97-AF65-F5344CB8AC3E}">
        <p14:creationId xmlns:p14="http://schemas.microsoft.com/office/powerpoint/2010/main" val="12025842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Two Different Heads = Zero </a:t>
            </a:r>
            <a:br>
              <a:rPr lang="en-US" b="1" dirty="0" smtClean="0"/>
            </a:br>
            <a:r>
              <a:rPr lang="en-US" b="1" dirty="0" smtClean="0"/>
              <a:t>or one goes to be Hero</a:t>
            </a:r>
            <a:endParaRPr lang="en-US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24000"/>
            <a:ext cx="4038600" cy="495300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00200"/>
            <a:ext cx="4343399" cy="4953000"/>
          </a:xfrm>
        </p:spPr>
      </p:pic>
    </p:spTree>
    <p:extLst>
      <p:ext uri="{BB962C8B-B14F-4D97-AF65-F5344CB8AC3E}">
        <p14:creationId xmlns:p14="http://schemas.microsoft.com/office/powerpoint/2010/main" val="3105053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3716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/>
              <a:t>As an Ambassador  </a:t>
            </a:r>
            <a:r>
              <a:rPr lang="en-US" dirty="0" smtClean="0"/>
              <a:t>at Soviet </a:t>
            </a:r>
            <a:r>
              <a:rPr lang="en-US" dirty="0" smtClean="0"/>
              <a:t>Russia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4572000" cy="53340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524000"/>
            <a:ext cx="4495800" cy="5334000"/>
          </a:xfrm>
        </p:spPr>
      </p:pic>
    </p:spTree>
    <p:extLst>
      <p:ext uri="{BB962C8B-B14F-4D97-AF65-F5344CB8AC3E}">
        <p14:creationId xmlns:p14="http://schemas.microsoft.com/office/powerpoint/2010/main" val="1202584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/>
              <a:t>W</a:t>
            </a:r>
            <a:r>
              <a:rPr lang="en-US" b="1" dirty="0" smtClean="0"/>
              <a:t>ith </a:t>
            </a:r>
            <a:br>
              <a:rPr lang="en-US" b="1" dirty="0" smtClean="0"/>
            </a:br>
            <a:r>
              <a:rPr lang="en-US" b="1" dirty="0" smtClean="0"/>
              <a:t>Indira Gandhi &amp; John F Kennedy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76400"/>
            <a:ext cx="4267200" cy="49530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752600"/>
            <a:ext cx="4038600" cy="4876800"/>
          </a:xfrm>
        </p:spPr>
      </p:pic>
    </p:spTree>
    <p:extLst>
      <p:ext uri="{BB962C8B-B14F-4D97-AF65-F5344CB8AC3E}">
        <p14:creationId xmlns:p14="http://schemas.microsoft.com/office/powerpoint/2010/main" val="12025842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Lord Krishna &amp; Gita</a:t>
            </a:r>
            <a:endParaRPr lang="en-US" sz="2800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609600"/>
            <a:ext cx="3657600" cy="6248400"/>
          </a:xfrm>
        </p:spPr>
      </p:pic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0"/>
            <a:ext cx="5410199" cy="6248400"/>
          </a:xfrm>
        </p:spPr>
      </p:pic>
    </p:spTree>
    <p:extLst>
      <p:ext uri="{BB962C8B-B14F-4D97-AF65-F5344CB8AC3E}">
        <p14:creationId xmlns:p14="http://schemas.microsoft.com/office/powerpoint/2010/main" val="18471969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Buddha &amp; Jainism  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6800"/>
            <a:ext cx="4191000" cy="5486400"/>
          </a:xfrm>
        </p:spPr>
      </p:pic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399" y="1066800"/>
            <a:ext cx="4191001" cy="5486400"/>
          </a:xfrm>
        </p:spPr>
      </p:pic>
    </p:spTree>
    <p:extLst>
      <p:ext uri="{BB962C8B-B14F-4D97-AF65-F5344CB8AC3E}">
        <p14:creationId xmlns:p14="http://schemas.microsoft.com/office/powerpoint/2010/main" val="33102197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Bible &amp; Quran 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1066800"/>
            <a:ext cx="4114800" cy="54864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066800"/>
            <a:ext cx="4191000" cy="5486400"/>
          </a:xfrm>
        </p:spPr>
      </p:pic>
    </p:spTree>
    <p:extLst>
      <p:ext uri="{BB962C8B-B14F-4D97-AF65-F5344CB8AC3E}">
        <p14:creationId xmlns:p14="http://schemas.microsoft.com/office/powerpoint/2010/main" val="23693432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Plato : Greek Philosopher &amp; Mathematician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5181600" cy="4953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 1.  Student </a:t>
            </a:r>
            <a:r>
              <a:rPr lang="en-US" dirty="0"/>
              <a:t>of </a:t>
            </a:r>
            <a:r>
              <a:rPr lang="en-US" b="1" dirty="0">
                <a:solidFill>
                  <a:srgbClr val="FF0000"/>
                </a:solidFill>
              </a:rPr>
              <a:t>Socrates, 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>                   and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2.  Founder </a:t>
            </a:r>
            <a:r>
              <a:rPr lang="en-US" dirty="0"/>
              <a:t>of the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Academy </a:t>
            </a:r>
            <a:r>
              <a:rPr lang="en-US" dirty="0"/>
              <a:t>in Athens,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	the </a:t>
            </a:r>
            <a:r>
              <a:rPr lang="en-US" dirty="0"/>
              <a:t>first institution of higher </a:t>
            </a:r>
            <a:r>
              <a:rPr lang="en-US" dirty="0" smtClean="0"/>
              <a:t>   	learning </a:t>
            </a:r>
            <a:r>
              <a:rPr lang="en-US" dirty="0"/>
              <a:t>in the Western </a:t>
            </a:r>
            <a:r>
              <a:rPr lang="en-US" dirty="0" smtClean="0"/>
              <a:t>	world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Along </a:t>
            </a:r>
            <a:r>
              <a:rPr lang="en-US" dirty="0"/>
              <a:t>with his mentor, </a:t>
            </a:r>
            <a:r>
              <a:rPr lang="en-US" dirty="0">
                <a:solidFill>
                  <a:srgbClr val="FF0000"/>
                </a:solidFill>
              </a:rPr>
              <a:t>Socrates</a:t>
            </a:r>
            <a:r>
              <a:rPr lang="en-US" dirty="0"/>
              <a:t>, and his student, </a:t>
            </a:r>
            <a:r>
              <a:rPr lang="en-US" dirty="0">
                <a:solidFill>
                  <a:srgbClr val="FF0000"/>
                </a:solidFill>
              </a:rPr>
              <a:t>Aristotle</a:t>
            </a:r>
            <a:r>
              <a:rPr lang="en-US" dirty="0"/>
              <a:t>, Plato helped to lay the foundations of Western philosophy and science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762" y="1524000"/>
            <a:ext cx="3119438" cy="4800599"/>
          </a:xfrm>
        </p:spPr>
      </p:pic>
    </p:spTree>
    <p:extLst>
      <p:ext uri="{BB962C8B-B14F-4D97-AF65-F5344CB8AC3E}">
        <p14:creationId xmlns:p14="http://schemas.microsoft.com/office/powerpoint/2010/main" val="12805008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b="1" dirty="0" smtClean="0"/>
              <a:t>First Bharat </a:t>
            </a:r>
            <a:r>
              <a:rPr lang="en-US" b="1" dirty="0" err="1" smtClean="0"/>
              <a:t>Ratna</a:t>
            </a:r>
            <a:r>
              <a:rPr lang="en-US" b="1" dirty="0" smtClean="0"/>
              <a:t> Award </a:t>
            </a:r>
            <a:endParaRPr lang="en-US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4724400" cy="571500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143000"/>
            <a:ext cx="4419600" cy="5715000"/>
          </a:xfrm>
        </p:spPr>
      </p:pic>
    </p:spTree>
    <p:extLst>
      <p:ext uri="{BB962C8B-B14F-4D97-AF65-F5344CB8AC3E}">
        <p14:creationId xmlns:p14="http://schemas.microsoft.com/office/powerpoint/2010/main" val="2826576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This We </a:t>
            </a:r>
            <a:r>
              <a:rPr lang="en-US" b="1" dirty="0">
                <a:solidFill>
                  <a:srgbClr val="FF0000"/>
                </a:solidFill>
              </a:rPr>
              <a:t>D</a:t>
            </a:r>
            <a:r>
              <a:rPr lang="en-US" b="1" dirty="0" smtClean="0">
                <a:solidFill>
                  <a:srgbClr val="FF0000"/>
                </a:solidFill>
              </a:rPr>
              <a:t>o </a:t>
            </a:r>
            <a:r>
              <a:rPr lang="en-US" b="1" dirty="0">
                <a:solidFill>
                  <a:srgbClr val="FF0000"/>
                </a:solidFill>
              </a:rPr>
              <a:t>A</a:t>
            </a:r>
            <a:r>
              <a:rPr lang="en-US" b="1" dirty="0" smtClean="0">
                <a:solidFill>
                  <a:srgbClr val="FF0000"/>
                </a:solidFill>
              </a:rPr>
              <a:t>t School Everyday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8839200" cy="5638799"/>
          </a:xfrm>
        </p:spPr>
      </p:pic>
    </p:spTree>
    <p:extLst>
      <p:ext uri="{BB962C8B-B14F-4D97-AF65-F5344CB8AC3E}">
        <p14:creationId xmlns:p14="http://schemas.microsoft.com/office/powerpoint/2010/main" val="16476702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b="1" dirty="0" smtClean="0"/>
              <a:t>Hard Reality about His Early Life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438400"/>
            <a:ext cx="3657600" cy="3286125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47800"/>
            <a:ext cx="4038600" cy="4800600"/>
          </a:xfrm>
        </p:spPr>
      </p:pic>
    </p:spTree>
    <p:extLst>
      <p:ext uri="{BB962C8B-B14F-4D97-AF65-F5344CB8AC3E}">
        <p14:creationId xmlns:p14="http://schemas.microsoft.com/office/powerpoint/2010/main" val="17232703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The Most Wonderful Work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half" idx="1"/>
          </p:nvPr>
        </p:nvSpPr>
        <p:spPr>
          <a:xfrm>
            <a:off x="0" y="838200"/>
            <a:ext cx="5257800" cy="6019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n-US" sz="2000" dirty="0" smtClean="0"/>
          </a:p>
          <a:p>
            <a:r>
              <a:rPr lang="en-US" dirty="0" smtClean="0"/>
              <a:t>A general student named :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Mohd</a:t>
            </a:r>
            <a:r>
              <a:rPr lang="en-US" b="1" dirty="0" smtClean="0">
                <a:solidFill>
                  <a:srgbClr val="FF0000"/>
                </a:solidFill>
              </a:rPr>
              <a:t>. </a:t>
            </a:r>
            <a:r>
              <a:rPr lang="en-US" b="1" dirty="0" err="1" smtClean="0">
                <a:solidFill>
                  <a:srgbClr val="FF0000"/>
                </a:solidFill>
              </a:rPr>
              <a:t>Usman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Just came for guidance  to pass B.A.</a:t>
            </a:r>
          </a:p>
          <a:p>
            <a:r>
              <a:rPr lang="en-US" dirty="0" smtClean="0"/>
              <a:t>Later on he became : </a:t>
            </a:r>
          </a:p>
          <a:p>
            <a:r>
              <a:rPr lang="en-US" dirty="0" smtClean="0"/>
              <a:t>1. </a:t>
            </a:r>
            <a:r>
              <a:rPr lang="en-US" dirty="0" smtClean="0">
                <a:solidFill>
                  <a:srgbClr val="FF0000"/>
                </a:solidFill>
              </a:rPr>
              <a:t>Vice Chancellor </a:t>
            </a:r>
            <a:r>
              <a:rPr lang="en-US" dirty="0" smtClean="0"/>
              <a:t>of Madras University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Ist</a:t>
            </a:r>
            <a:r>
              <a:rPr lang="en-US" dirty="0" smtClean="0"/>
              <a:t> Indian as </a:t>
            </a:r>
            <a:r>
              <a:rPr lang="en-US" dirty="0" smtClean="0">
                <a:solidFill>
                  <a:srgbClr val="FF0000"/>
                </a:solidFill>
              </a:rPr>
              <a:t>Acting Governor </a:t>
            </a:r>
            <a:r>
              <a:rPr lang="en-US" dirty="0" smtClean="0"/>
              <a:t>of Madras State</a:t>
            </a:r>
          </a:p>
          <a:p>
            <a:r>
              <a:rPr lang="en-US" dirty="0" smtClean="0"/>
              <a:t>3. Member of </a:t>
            </a:r>
            <a:r>
              <a:rPr lang="en-US" dirty="0" smtClean="0">
                <a:solidFill>
                  <a:srgbClr val="FF0000"/>
                </a:solidFill>
              </a:rPr>
              <a:t>Viceroy’s Executive Council</a:t>
            </a:r>
            <a:r>
              <a:rPr lang="en-US" dirty="0" smtClean="0"/>
              <a:t> </a:t>
            </a:r>
          </a:p>
          <a:p>
            <a:r>
              <a:rPr lang="en-US" dirty="0" smtClean="0"/>
              <a:t>4. Choice of cartoonists’ delight</a:t>
            </a:r>
          </a:p>
          <a:p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257800" y="838200"/>
            <a:ext cx="3886200" cy="60198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NO STUDENT IS AVERAGE, 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/>
              <a:t>	</a:t>
            </a:r>
            <a:r>
              <a:rPr lang="en-US" dirty="0" smtClean="0"/>
              <a:t>IT THE 	PERFORMANCE    	WHICH REMAINS 	AVERAGE.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A STUDENT SCORING 50% MARKS CAN BE TRANSFORMED INTO ACHIEVER OF 90% !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4886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My sincere gratitude to all teachers</a:t>
            </a:r>
            <a:endParaRPr lang="en-US" b="1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1"/>
            <a:ext cx="9144000" cy="6019800"/>
          </a:xfrm>
        </p:spPr>
      </p:pic>
    </p:spTree>
    <p:extLst>
      <p:ext uri="{BB962C8B-B14F-4D97-AF65-F5344CB8AC3E}">
        <p14:creationId xmlns:p14="http://schemas.microsoft.com/office/powerpoint/2010/main" val="4154776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</a:t>
            </a:r>
            <a:r>
              <a:rPr lang="en-US" b="1" dirty="0" smtClean="0">
                <a:solidFill>
                  <a:srgbClr val="FF0000"/>
                </a:solidFill>
              </a:rPr>
              <a:t>ell me what is Today?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90600"/>
            <a:ext cx="7772400" cy="5638800"/>
          </a:xfrm>
        </p:spPr>
      </p:pic>
    </p:spTree>
    <p:extLst>
      <p:ext uri="{BB962C8B-B14F-4D97-AF65-F5344CB8AC3E}">
        <p14:creationId xmlns:p14="http://schemas.microsoft.com/office/powerpoint/2010/main" val="4239324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5</a:t>
            </a:r>
            <a:r>
              <a:rPr lang="en-US" b="1" baseline="30000" dirty="0" smtClean="0">
                <a:solidFill>
                  <a:srgbClr val="FF0000"/>
                </a:solidFill>
              </a:rPr>
              <a:t>TH</a:t>
            </a:r>
            <a:r>
              <a:rPr lang="en-US" b="1" dirty="0" smtClean="0">
                <a:solidFill>
                  <a:srgbClr val="FF0000"/>
                </a:solidFill>
              </a:rPr>
              <a:t> September  i.e.  Teachers Day !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9144000" cy="5943600"/>
          </a:xfrm>
        </p:spPr>
      </p:pic>
    </p:spTree>
    <p:extLst>
      <p:ext uri="{BB962C8B-B14F-4D97-AF65-F5344CB8AC3E}">
        <p14:creationId xmlns:p14="http://schemas.microsoft.com/office/powerpoint/2010/main" val="4094840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>
                <a:solidFill>
                  <a:srgbClr val="FF0000"/>
                </a:solidFill>
              </a:rPr>
              <a:t>DR. </a:t>
            </a:r>
            <a:r>
              <a:rPr lang="en-US" sz="4000" b="1" dirty="0" smtClean="0">
                <a:solidFill>
                  <a:srgbClr val="7030A0"/>
                </a:solidFill>
              </a:rPr>
              <a:t>“SARVEPALLI” </a:t>
            </a:r>
            <a:r>
              <a:rPr lang="en-US" sz="4000" b="1" dirty="0" smtClean="0">
                <a:solidFill>
                  <a:srgbClr val="FF0000"/>
                </a:solidFill>
              </a:rPr>
              <a:t>RADHAKRISHNAN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sz="2700" b="1" dirty="0">
              <a:solidFill>
                <a:srgbClr val="FF000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0" y="1371600"/>
            <a:ext cx="5334000" cy="5486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Born </a:t>
            </a:r>
            <a:r>
              <a:rPr lang="en-US" b="1" dirty="0" smtClean="0">
                <a:solidFill>
                  <a:srgbClr val="FF0000"/>
                </a:solidFill>
              </a:rPr>
              <a:t>5</a:t>
            </a:r>
            <a:r>
              <a:rPr lang="en-US" b="1" baseline="30000" dirty="0" smtClean="0">
                <a:solidFill>
                  <a:srgbClr val="FF0000"/>
                </a:solidFill>
              </a:rPr>
              <a:t>th</a:t>
            </a:r>
            <a:r>
              <a:rPr lang="en-US" b="1" dirty="0" smtClean="0">
                <a:solidFill>
                  <a:srgbClr val="FF0000"/>
                </a:solidFill>
              </a:rPr>
              <a:t> September, 1988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His birthday was recommended as Teacher’s Day by </a:t>
            </a:r>
            <a:r>
              <a:rPr lang="en-US" b="1" dirty="0" smtClean="0">
                <a:solidFill>
                  <a:srgbClr val="FF0000"/>
                </a:solidFill>
              </a:rPr>
              <a:t>Jawaharlal Nehru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M.A. in </a:t>
            </a:r>
            <a:r>
              <a:rPr lang="en-US" b="1" dirty="0" smtClean="0">
                <a:solidFill>
                  <a:srgbClr val="FF0000"/>
                </a:solidFill>
              </a:rPr>
              <a:t>Philosophy </a:t>
            </a:r>
            <a:r>
              <a:rPr lang="en-US" dirty="0" smtClean="0"/>
              <a:t>and </a:t>
            </a:r>
            <a:r>
              <a:rPr lang="en-US" b="1" dirty="0" smtClean="0">
                <a:solidFill>
                  <a:srgbClr val="FF0000"/>
                </a:solidFill>
              </a:rPr>
              <a:t>Logic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Thesis on The Ethics of the Vedanta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371600"/>
            <a:ext cx="3352800" cy="5257800"/>
          </a:xfrm>
        </p:spPr>
      </p:pic>
    </p:spTree>
    <p:extLst>
      <p:ext uri="{BB962C8B-B14F-4D97-AF65-F5344CB8AC3E}">
        <p14:creationId xmlns:p14="http://schemas.microsoft.com/office/powerpoint/2010/main" val="2084565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-7257"/>
            <a:ext cx="9144000" cy="1295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endParaRPr lang="en-US" sz="2700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0" y="1371600"/>
            <a:ext cx="5334000" cy="5486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0"/>
            <a:ext cx="3581400" cy="68580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86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8707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92964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4000" b="1" dirty="0" smtClean="0"/>
              <a:t>THE THESIS :</a:t>
            </a: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4000" b="1" dirty="0"/>
              <a:t>THE </a:t>
            </a:r>
            <a:r>
              <a:rPr lang="en-US" sz="4000" b="1" dirty="0" smtClean="0"/>
              <a:t>ETHICS OF VEDANTA </a:t>
            </a:r>
            <a:endParaRPr lang="en-US" sz="2700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495800" cy="5638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Dr. A. G. Hogg : </a:t>
            </a:r>
          </a:p>
          <a:p>
            <a:r>
              <a:rPr lang="en-US" dirty="0" smtClean="0"/>
              <a:t>“The THESIS which </a:t>
            </a:r>
            <a:r>
              <a:rPr lang="en-US" dirty="0" err="1" smtClean="0"/>
              <a:t>Radha-krishnan</a:t>
            </a:r>
            <a:r>
              <a:rPr lang="en-US" dirty="0" smtClean="0"/>
              <a:t> prepared for the M.A. Degree courses shows a remarkable understanding of the main aspects of the philosophical problems, a capacity for handling easily a complex argument, besides </a:t>
            </a:r>
            <a:r>
              <a:rPr lang="en-US" dirty="0" err="1" smtClean="0"/>
              <a:t>mastgery</a:t>
            </a:r>
            <a:r>
              <a:rPr lang="en-US" dirty="0" smtClean="0"/>
              <a:t> of good English.”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752600"/>
            <a:ext cx="4114800" cy="4495800"/>
          </a:xfrm>
        </p:spPr>
      </p:pic>
    </p:spTree>
    <p:extLst>
      <p:ext uri="{BB962C8B-B14F-4D97-AF65-F5344CB8AC3E}">
        <p14:creationId xmlns:p14="http://schemas.microsoft.com/office/powerpoint/2010/main" val="1136419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Veer </a:t>
            </a:r>
            <a:r>
              <a:rPr lang="en-US" b="1" dirty="0" err="1" smtClean="0">
                <a:solidFill>
                  <a:srgbClr val="FF0000"/>
                </a:solidFill>
              </a:rPr>
              <a:t>Savarkar</a:t>
            </a:r>
            <a:r>
              <a:rPr lang="en-US" b="1" dirty="0" smtClean="0">
                <a:solidFill>
                  <a:srgbClr val="FF0000"/>
                </a:solidFill>
              </a:rPr>
              <a:t>  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FF00"/>
                </a:solidFill>
              </a:rPr>
              <a:t>The First War of Independence 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4038600" cy="50292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0" y="1676400"/>
            <a:ext cx="3810000" cy="4953000"/>
          </a:xfrm>
        </p:spPr>
      </p:pic>
    </p:spTree>
    <p:extLst>
      <p:ext uri="{BB962C8B-B14F-4D97-AF65-F5344CB8AC3E}">
        <p14:creationId xmlns:p14="http://schemas.microsoft.com/office/powerpoint/2010/main" val="2218704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</TotalTime>
  <Words>432</Words>
  <Application>Microsoft Office PowerPoint</Application>
  <PresentationFormat>On-screen Show (4:3)</PresentationFormat>
  <Paragraphs>101</Paragraphs>
  <Slides>32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Maa Saraswati </vt:lpstr>
      <vt:lpstr> CA SURENDRA KUMAR RAKHECHA  </vt:lpstr>
      <vt:lpstr>This We Do At School Everyday</vt:lpstr>
      <vt:lpstr>Tell me what is Today?</vt:lpstr>
      <vt:lpstr>5TH September  i.e.  Teachers Day !</vt:lpstr>
      <vt:lpstr> DR. “SARVEPALLI” RADHAKRISHNAN </vt:lpstr>
      <vt:lpstr> </vt:lpstr>
      <vt:lpstr>THE THESIS : THE ETHICS OF VEDANTA </vt:lpstr>
      <vt:lpstr>Veer Savarkar   The First War of Independence </vt:lpstr>
      <vt:lpstr>C V. Raman &amp; Ramanujan Physics and Mathematics Guru  </vt:lpstr>
      <vt:lpstr>Dr. Jagdish Chandra Bose &amp; Botany</vt:lpstr>
      <vt:lpstr>Acharya Prafull Chandra Ray &amp;  Chemistry </vt:lpstr>
      <vt:lpstr>A Book on :  The Philosophy of Rabindranath Tagore</vt:lpstr>
      <vt:lpstr>Early Life when Radhakrishnan met Gandhi at Madras in 1915</vt:lpstr>
      <vt:lpstr> Meeting with Gandhi  </vt:lpstr>
      <vt:lpstr>Sir Ashutosh Mukherjee :  Vice Chancellor of Calcutta University </vt:lpstr>
      <vt:lpstr>Lecturer At Oxford University </vt:lpstr>
      <vt:lpstr>Called for a great work by J M MUIRHEAD in 1917</vt:lpstr>
      <vt:lpstr>The Roots of Indian Philosophy </vt:lpstr>
      <vt:lpstr> Harold Macmillan  British Prime Minister </vt:lpstr>
      <vt:lpstr>At Benaras University in 1939 </vt:lpstr>
      <vt:lpstr>Two Different Heads = Zero  or one goes to be Hero</vt:lpstr>
      <vt:lpstr>As an Ambassador  at Soviet Russia </vt:lpstr>
      <vt:lpstr>With  Indira Gandhi &amp; John F Kennedy</vt:lpstr>
      <vt:lpstr>Lord Krishna &amp; Gita</vt:lpstr>
      <vt:lpstr>Buddha &amp; Jainism  </vt:lpstr>
      <vt:lpstr>Bible &amp; Quran </vt:lpstr>
      <vt:lpstr> Plato : Greek Philosopher &amp; Mathematician </vt:lpstr>
      <vt:lpstr>First Bharat Ratna Award </vt:lpstr>
      <vt:lpstr>Hard Reality about His Early Life</vt:lpstr>
      <vt:lpstr>The Most Wonderful Work </vt:lpstr>
      <vt:lpstr>My sincere gratitude to all teachers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/>
  <cp:lastModifiedBy>----------</cp:lastModifiedBy>
  <cp:revision>130</cp:revision>
  <dcterms:created xsi:type="dcterms:W3CDTF">2006-08-16T00:00:00Z</dcterms:created>
  <dcterms:modified xsi:type="dcterms:W3CDTF">2012-09-14T16:39:48Z</dcterms:modified>
</cp:coreProperties>
</file>