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07"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F18C64-B4E3-4C08-922A-02A961907399}" type="doc">
      <dgm:prSet loTypeId="urn:microsoft.com/office/officeart/2005/8/layout/gear1" loCatId="cycle" qsTypeId="urn:microsoft.com/office/officeart/2005/8/quickstyle/simple1" qsCatId="simple" csTypeId="urn:microsoft.com/office/officeart/2005/8/colors/accent1_2" csCatId="accent1" phldr="1"/>
      <dgm:spPr/>
    </dgm:pt>
    <dgm:pt modelId="{D1303BA2-E195-4346-8B02-EA45347926F7}">
      <dgm:prSet phldrT="[Text]"/>
      <dgm:spPr>
        <a:solidFill>
          <a:srgbClr val="00B050"/>
        </a:solidFill>
      </dgm:spPr>
      <dgm:t>
        <a:bodyPr/>
        <a:lstStyle/>
        <a:p>
          <a:r>
            <a:rPr lang="en-US" dirty="0" smtClean="0"/>
            <a:t>These rules may be called the Place of Provision of Services Rules,2012.</a:t>
          </a:r>
          <a:endParaRPr lang="en-US" dirty="0"/>
        </a:p>
      </dgm:t>
    </dgm:pt>
    <dgm:pt modelId="{56BC6A56-C694-4781-A491-0464E2507FB3}" type="parTrans" cxnId="{4C42C683-00D7-4983-8DBA-22BF2AA78ECE}">
      <dgm:prSet/>
      <dgm:spPr/>
      <dgm:t>
        <a:bodyPr/>
        <a:lstStyle/>
        <a:p>
          <a:endParaRPr lang="en-US"/>
        </a:p>
      </dgm:t>
    </dgm:pt>
    <dgm:pt modelId="{B16D1BB6-F72D-4B5B-8AE1-82D37BF1BFAD}" type="sibTrans" cxnId="{4C42C683-00D7-4983-8DBA-22BF2AA78ECE}">
      <dgm:prSet/>
      <dgm:spPr>
        <a:solidFill>
          <a:schemeClr val="accent4">
            <a:lumMod val="75000"/>
          </a:schemeClr>
        </a:solidFill>
      </dgm:spPr>
      <dgm:t>
        <a:bodyPr/>
        <a:lstStyle/>
        <a:p>
          <a:endParaRPr lang="en-US"/>
        </a:p>
      </dgm:t>
    </dgm:pt>
    <dgm:pt modelId="{CA8F8A0E-374C-4D71-AE00-B3B26651D318}">
      <dgm:prSet phldrT="[Text]"/>
      <dgm:spPr>
        <a:solidFill>
          <a:srgbClr val="0070C0"/>
        </a:solidFill>
      </dgm:spPr>
      <dgm:t>
        <a:bodyPr/>
        <a:lstStyle/>
        <a:p>
          <a:r>
            <a:rPr lang="en-US" dirty="0" smtClean="0"/>
            <a:t>They shall come into force on 1</a:t>
          </a:r>
          <a:r>
            <a:rPr lang="en-US" baseline="30000" dirty="0" smtClean="0"/>
            <a:t>st</a:t>
          </a:r>
          <a:r>
            <a:rPr lang="en-US" dirty="0" smtClean="0"/>
            <a:t> day of July,2012 </a:t>
          </a:r>
          <a:endParaRPr lang="en-US" dirty="0"/>
        </a:p>
      </dgm:t>
    </dgm:pt>
    <dgm:pt modelId="{DE073101-EB68-4D80-9B81-894C2F927824}" type="parTrans" cxnId="{616A6C36-8A0D-454E-BE2D-8DE5C80C0EDD}">
      <dgm:prSet/>
      <dgm:spPr/>
      <dgm:t>
        <a:bodyPr/>
        <a:lstStyle/>
        <a:p>
          <a:endParaRPr lang="en-US"/>
        </a:p>
      </dgm:t>
    </dgm:pt>
    <dgm:pt modelId="{CD21A2A2-030F-49B2-A975-160CCB6A6E4A}" type="sibTrans" cxnId="{616A6C36-8A0D-454E-BE2D-8DE5C80C0EDD}">
      <dgm:prSet/>
      <dgm:spPr>
        <a:solidFill>
          <a:schemeClr val="accent4">
            <a:lumMod val="75000"/>
          </a:schemeClr>
        </a:solidFill>
      </dgm:spPr>
      <dgm:t>
        <a:bodyPr/>
        <a:lstStyle/>
        <a:p>
          <a:endParaRPr lang="en-US"/>
        </a:p>
      </dgm:t>
    </dgm:pt>
    <dgm:pt modelId="{EA47DD04-CAD6-4456-AD29-FC6587B94E81}" type="pres">
      <dgm:prSet presAssocID="{1EF18C64-B4E3-4C08-922A-02A961907399}" presName="composite" presStyleCnt="0">
        <dgm:presLayoutVars>
          <dgm:chMax val="3"/>
          <dgm:animLvl val="lvl"/>
          <dgm:resizeHandles val="exact"/>
        </dgm:presLayoutVars>
      </dgm:prSet>
      <dgm:spPr/>
    </dgm:pt>
    <dgm:pt modelId="{21CF984A-B15C-4E88-B8B9-C8F1801FEEBF}" type="pres">
      <dgm:prSet presAssocID="{D1303BA2-E195-4346-8B02-EA45347926F7}" presName="gear1" presStyleLbl="node1" presStyleIdx="0" presStyleCnt="2" custScaleX="168182" custScaleY="168636" custLinFactNeighborX="13637" custLinFactNeighborY="-14205">
        <dgm:presLayoutVars>
          <dgm:chMax val="1"/>
          <dgm:bulletEnabled val="1"/>
        </dgm:presLayoutVars>
      </dgm:prSet>
      <dgm:spPr/>
      <dgm:t>
        <a:bodyPr/>
        <a:lstStyle/>
        <a:p>
          <a:endParaRPr lang="en-US"/>
        </a:p>
      </dgm:t>
    </dgm:pt>
    <dgm:pt modelId="{89588142-06FD-4C74-9E33-96C50F8148FB}" type="pres">
      <dgm:prSet presAssocID="{D1303BA2-E195-4346-8B02-EA45347926F7}" presName="gear1srcNode" presStyleLbl="node1" presStyleIdx="0" presStyleCnt="2"/>
      <dgm:spPr/>
      <dgm:t>
        <a:bodyPr/>
        <a:lstStyle/>
        <a:p>
          <a:endParaRPr lang="en-US"/>
        </a:p>
      </dgm:t>
    </dgm:pt>
    <dgm:pt modelId="{A8CE56F0-079D-4FC4-AF84-7A5448A9F390}" type="pres">
      <dgm:prSet presAssocID="{D1303BA2-E195-4346-8B02-EA45347926F7}" presName="gear1dstNode" presStyleLbl="node1" presStyleIdx="0" presStyleCnt="2"/>
      <dgm:spPr/>
      <dgm:t>
        <a:bodyPr/>
        <a:lstStyle/>
        <a:p>
          <a:endParaRPr lang="en-US"/>
        </a:p>
      </dgm:t>
    </dgm:pt>
    <dgm:pt modelId="{564D3AA4-0AA3-493E-B2CF-C53B5D0E4B33}" type="pres">
      <dgm:prSet presAssocID="{CA8F8A0E-374C-4D71-AE00-B3B26651D318}" presName="gear2" presStyleLbl="node1" presStyleIdx="1" presStyleCnt="2" custScaleX="177500" custScaleY="190000" custLinFactNeighborX="-45312" custLinFactNeighborY="-9531">
        <dgm:presLayoutVars>
          <dgm:chMax val="1"/>
          <dgm:bulletEnabled val="1"/>
        </dgm:presLayoutVars>
      </dgm:prSet>
      <dgm:spPr/>
      <dgm:t>
        <a:bodyPr/>
        <a:lstStyle/>
        <a:p>
          <a:endParaRPr lang="en-US"/>
        </a:p>
      </dgm:t>
    </dgm:pt>
    <dgm:pt modelId="{2F7597D3-ACE8-447D-8ADE-7EC9CF3304A7}" type="pres">
      <dgm:prSet presAssocID="{CA8F8A0E-374C-4D71-AE00-B3B26651D318}" presName="gear2srcNode" presStyleLbl="node1" presStyleIdx="1" presStyleCnt="2"/>
      <dgm:spPr/>
      <dgm:t>
        <a:bodyPr/>
        <a:lstStyle/>
        <a:p>
          <a:endParaRPr lang="en-US"/>
        </a:p>
      </dgm:t>
    </dgm:pt>
    <dgm:pt modelId="{96FD5012-0339-4273-9B50-5675853D9305}" type="pres">
      <dgm:prSet presAssocID="{CA8F8A0E-374C-4D71-AE00-B3B26651D318}" presName="gear2dstNode" presStyleLbl="node1" presStyleIdx="1" presStyleCnt="2"/>
      <dgm:spPr/>
      <dgm:t>
        <a:bodyPr/>
        <a:lstStyle/>
        <a:p>
          <a:endParaRPr lang="en-US"/>
        </a:p>
      </dgm:t>
    </dgm:pt>
    <dgm:pt modelId="{83CDB8C3-4995-42F2-9EFB-C5314BB3C3CC}" type="pres">
      <dgm:prSet presAssocID="{B16D1BB6-F72D-4B5B-8AE1-82D37BF1BFAD}" presName="connector1" presStyleLbl="sibTrans2D1" presStyleIdx="0" presStyleCnt="2" custLinFactNeighborX="24097" custLinFactNeighborY="-15513"/>
      <dgm:spPr/>
      <dgm:t>
        <a:bodyPr/>
        <a:lstStyle/>
        <a:p>
          <a:endParaRPr lang="en-US"/>
        </a:p>
      </dgm:t>
    </dgm:pt>
    <dgm:pt modelId="{0DD2DE6A-4683-4453-B276-E86692C7B827}" type="pres">
      <dgm:prSet presAssocID="{CD21A2A2-030F-49B2-A975-160CCB6A6E4A}" presName="connector2" presStyleLbl="sibTrans2D1" presStyleIdx="1" presStyleCnt="2" custLinFactNeighborX="-33560" custLinFactNeighborY="-13149"/>
      <dgm:spPr/>
      <dgm:t>
        <a:bodyPr/>
        <a:lstStyle/>
        <a:p>
          <a:endParaRPr lang="en-US"/>
        </a:p>
      </dgm:t>
    </dgm:pt>
  </dgm:ptLst>
  <dgm:cxnLst>
    <dgm:cxn modelId="{72E1A231-8753-45EC-83DF-6A5AF3BDE06F}" type="presOf" srcId="{1EF18C64-B4E3-4C08-922A-02A961907399}" destId="{EA47DD04-CAD6-4456-AD29-FC6587B94E81}" srcOrd="0" destOrd="0" presId="urn:microsoft.com/office/officeart/2005/8/layout/gear1"/>
    <dgm:cxn modelId="{B79860EE-4902-4FFF-89BF-52C2C929418C}" type="presOf" srcId="{D1303BA2-E195-4346-8B02-EA45347926F7}" destId="{A8CE56F0-079D-4FC4-AF84-7A5448A9F390}" srcOrd="2" destOrd="0" presId="urn:microsoft.com/office/officeart/2005/8/layout/gear1"/>
    <dgm:cxn modelId="{01848C05-3D0D-436C-BA1E-0FDD8E385DAD}" type="presOf" srcId="{D1303BA2-E195-4346-8B02-EA45347926F7}" destId="{89588142-06FD-4C74-9E33-96C50F8148FB}" srcOrd="1" destOrd="0" presId="urn:microsoft.com/office/officeart/2005/8/layout/gear1"/>
    <dgm:cxn modelId="{7E35D010-09B8-4AAE-80AF-66989C8E1DFC}" type="presOf" srcId="{CA8F8A0E-374C-4D71-AE00-B3B26651D318}" destId="{2F7597D3-ACE8-447D-8ADE-7EC9CF3304A7}" srcOrd="1" destOrd="0" presId="urn:microsoft.com/office/officeart/2005/8/layout/gear1"/>
    <dgm:cxn modelId="{631321AF-3162-4BBD-B55B-B8AD4A13E36A}" type="presOf" srcId="{CD21A2A2-030F-49B2-A975-160CCB6A6E4A}" destId="{0DD2DE6A-4683-4453-B276-E86692C7B827}" srcOrd="0" destOrd="0" presId="urn:microsoft.com/office/officeart/2005/8/layout/gear1"/>
    <dgm:cxn modelId="{4C42C683-00D7-4983-8DBA-22BF2AA78ECE}" srcId="{1EF18C64-B4E3-4C08-922A-02A961907399}" destId="{D1303BA2-E195-4346-8B02-EA45347926F7}" srcOrd="0" destOrd="0" parTransId="{56BC6A56-C694-4781-A491-0464E2507FB3}" sibTransId="{B16D1BB6-F72D-4B5B-8AE1-82D37BF1BFAD}"/>
    <dgm:cxn modelId="{B0076F86-EBEE-4CCE-B371-3A27309E9F61}" type="presOf" srcId="{CA8F8A0E-374C-4D71-AE00-B3B26651D318}" destId="{564D3AA4-0AA3-493E-B2CF-C53B5D0E4B33}" srcOrd="0" destOrd="0" presId="urn:microsoft.com/office/officeart/2005/8/layout/gear1"/>
    <dgm:cxn modelId="{E738BCBB-63E1-4043-BB72-DA32FB137A56}" type="presOf" srcId="{CA8F8A0E-374C-4D71-AE00-B3B26651D318}" destId="{96FD5012-0339-4273-9B50-5675853D9305}" srcOrd="2" destOrd="0" presId="urn:microsoft.com/office/officeart/2005/8/layout/gear1"/>
    <dgm:cxn modelId="{C2708F3A-3CA5-42F5-8EA5-4942870553F4}" type="presOf" srcId="{B16D1BB6-F72D-4B5B-8AE1-82D37BF1BFAD}" destId="{83CDB8C3-4995-42F2-9EFB-C5314BB3C3CC}" srcOrd="0" destOrd="0" presId="urn:microsoft.com/office/officeart/2005/8/layout/gear1"/>
    <dgm:cxn modelId="{616A6C36-8A0D-454E-BE2D-8DE5C80C0EDD}" srcId="{1EF18C64-B4E3-4C08-922A-02A961907399}" destId="{CA8F8A0E-374C-4D71-AE00-B3B26651D318}" srcOrd="1" destOrd="0" parTransId="{DE073101-EB68-4D80-9B81-894C2F927824}" sibTransId="{CD21A2A2-030F-49B2-A975-160CCB6A6E4A}"/>
    <dgm:cxn modelId="{D666EBA4-D037-4E1C-BFE2-C72697777A25}" type="presOf" srcId="{D1303BA2-E195-4346-8B02-EA45347926F7}" destId="{21CF984A-B15C-4E88-B8B9-C8F1801FEEBF}" srcOrd="0" destOrd="0" presId="urn:microsoft.com/office/officeart/2005/8/layout/gear1"/>
    <dgm:cxn modelId="{558A9987-62A4-44A5-99F7-3913656C30EA}" type="presParOf" srcId="{EA47DD04-CAD6-4456-AD29-FC6587B94E81}" destId="{21CF984A-B15C-4E88-B8B9-C8F1801FEEBF}" srcOrd="0" destOrd="0" presId="urn:microsoft.com/office/officeart/2005/8/layout/gear1"/>
    <dgm:cxn modelId="{9745FB9D-60AD-49D9-A107-F272B07C9425}" type="presParOf" srcId="{EA47DD04-CAD6-4456-AD29-FC6587B94E81}" destId="{89588142-06FD-4C74-9E33-96C50F8148FB}" srcOrd="1" destOrd="0" presId="urn:microsoft.com/office/officeart/2005/8/layout/gear1"/>
    <dgm:cxn modelId="{FC934869-0341-4730-ABBA-228FC922D841}" type="presParOf" srcId="{EA47DD04-CAD6-4456-AD29-FC6587B94E81}" destId="{A8CE56F0-079D-4FC4-AF84-7A5448A9F390}" srcOrd="2" destOrd="0" presId="urn:microsoft.com/office/officeart/2005/8/layout/gear1"/>
    <dgm:cxn modelId="{6DCF1A7E-5192-4025-AF9A-D3A49498DBAB}" type="presParOf" srcId="{EA47DD04-CAD6-4456-AD29-FC6587B94E81}" destId="{564D3AA4-0AA3-493E-B2CF-C53B5D0E4B33}" srcOrd="3" destOrd="0" presId="urn:microsoft.com/office/officeart/2005/8/layout/gear1"/>
    <dgm:cxn modelId="{419B6A58-B613-4527-9F00-D8AF9EB57CAD}" type="presParOf" srcId="{EA47DD04-CAD6-4456-AD29-FC6587B94E81}" destId="{2F7597D3-ACE8-447D-8ADE-7EC9CF3304A7}" srcOrd="4" destOrd="0" presId="urn:microsoft.com/office/officeart/2005/8/layout/gear1"/>
    <dgm:cxn modelId="{317F81F0-7CF6-4A1F-A812-83FC1C7A3BF4}" type="presParOf" srcId="{EA47DD04-CAD6-4456-AD29-FC6587B94E81}" destId="{96FD5012-0339-4273-9B50-5675853D9305}" srcOrd="5" destOrd="0" presId="urn:microsoft.com/office/officeart/2005/8/layout/gear1"/>
    <dgm:cxn modelId="{42E0CEC0-0080-4148-AD53-3E3849CE4153}" type="presParOf" srcId="{EA47DD04-CAD6-4456-AD29-FC6587B94E81}" destId="{83CDB8C3-4995-42F2-9EFB-C5314BB3C3CC}" srcOrd="6" destOrd="0" presId="urn:microsoft.com/office/officeart/2005/8/layout/gear1"/>
    <dgm:cxn modelId="{3449C088-5505-474B-B60A-3DCD33B8AEE1}" type="presParOf" srcId="{EA47DD04-CAD6-4456-AD29-FC6587B94E81}" destId="{0DD2DE6A-4683-4453-B276-E86692C7B827}" srcOrd="7" destOrd="0" presId="urn:microsoft.com/office/officeart/2005/8/layout/gear1"/>
  </dgm:cxnLst>
  <dgm:bg/>
  <dgm:whole/>
</dgm:dataModel>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4F24D1-8BD2-4026-BE89-4C335C3767B0}" type="datetimeFigureOut">
              <a:rPr lang="en-US" smtClean="0"/>
              <a:pPr/>
              <a:t>03-Feb-15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6CEAEF-86C1-4409-A35F-197EC775BAA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6CEAEF-86C1-4409-A35F-197EC775BAA8}"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A6CEAEF-86C1-4409-A35F-197EC775BAA8}"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03-Feb-15</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03-Feb-15</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03-Feb-15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03-Feb-15</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03-Feb-15</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90600"/>
            <a:ext cx="7772400" cy="1829761"/>
          </a:xfrm>
          <a:solidFill>
            <a:schemeClr val="accent1">
              <a:lumMod val="40000"/>
              <a:lumOff val="60000"/>
            </a:schemeClr>
          </a:solidFill>
          <a:effectLst>
            <a:glow rad="139700">
              <a:schemeClr val="accent1">
                <a:satMod val="175000"/>
                <a:alpha val="40000"/>
              </a:schemeClr>
            </a:glow>
          </a:effectLst>
        </p:spPr>
        <p:txBody>
          <a:bodyPr>
            <a:noAutofit/>
          </a:bodyPr>
          <a:lstStyle/>
          <a:p>
            <a:r>
              <a:rPr lang="en-US" dirty="0" smtClean="0">
                <a:effectLst/>
                <a:latin typeface="Bradley Hand ITC" pitchFamily="66" charset="0"/>
              </a:rPr>
              <a:t>Place of Provision of </a:t>
            </a:r>
            <a:r>
              <a:rPr lang="en-US" dirty="0" smtClean="0">
                <a:effectLst/>
                <a:latin typeface="Bradley Hand ITC" pitchFamily="66" charset="0"/>
              </a:rPr>
              <a:t>Service </a:t>
            </a:r>
            <a:endParaRPr lang="en-US" dirty="0">
              <a:effectLst/>
              <a:latin typeface="Bradley Hand ITC" pitchFamily="66" charset="0"/>
            </a:endParaRPr>
          </a:p>
        </p:txBody>
      </p:sp>
      <p:sp>
        <p:nvSpPr>
          <p:cNvPr id="3" name="Subtitle 2"/>
          <p:cNvSpPr>
            <a:spLocks noGrp="1"/>
          </p:cNvSpPr>
          <p:nvPr>
            <p:ph type="subTitle" idx="1"/>
          </p:nvPr>
        </p:nvSpPr>
        <p:spPr/>
        <p:txBody>
          <a:bodyPr/>
          <a:lstStyle/>
          <a:p>
            <a:r>
              <a:rPr lang="en-US" dirty="0" smtClean="0"/>
              <a:t> </a:t>
            </a:r>
            <a:endParaRPr lang="en-US" dirty="0"/>
          </a:p>
        </p:txBody>
      </p:sp>
      <p:pic>
        <p:nvPicPr>
          <p:cNvPr id="4" name="Picture 3" descr="service tax on manpower after 01.07.2012.jpg"/>
          <p:cNvPicPr>
            <a:picLocks noChangeAspect="1"/>
          </p:cNvPicPr>
          <p:nvPr/>
        </p:nvPicPr>
        <p:blipFill>
          <a:blip r:embed="rId3"/>
          <a:stretch>
            <a:fillRect/>
          </a:stretch>
        </p:blipFill>
        <p:spPr>
          <a:xfrm>
            <a:off x="2743200" y="3276600"/>
            <a:ext cx="5791200" cy="3352800"/>
          </a:xfrm>
          <a:prstGeom prst="rect">
            <a:avLst/>
          </a:prstGeom>
        </p:spPr>
      </p:pic>
      <p:sp>
        <p:nvSpPr>
          <p:cNvPr id="5" name="Rectangle 4"/>
          <p:cNvSpPr/>
          <p:nvPr/>
        </p:nvSpPr>
        <p:spPr>
          <a:xfrm>
            <a:off x="4876800" y="3124200"/>
            <a:ext cx="3200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Prerna</a:t>
            </a:r>
            <a:r>
              <a:rPr lang="en-US" dirty="0" smtClean="0"/>
              <a:t> </a:t>
            </a:r>
            <a:r>
              <a:rPr lang="en-US" dirty="0" err="1" smtClean="0"/>
              <a:t>Agrawal</a:t>
            </a:r>
            <a:endParaRPr lang="en-US" dirty="0"/>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noAutofit/>
          </a:bodyPr>
          <a:lstStyle/>
          <a:p>
            <a:r>
              <a:rPr lang="en-IN" b="1" dirty="0" smtClean="0">
                <a:latin typeface="Bradley Hand ITC" pitchFamily="66" charset="0"/>
              </a:rPr>
              <a:t>Rule 9-Popos of Specified Service</a:t>
            </a:r>
            <a:endParaRPr lang="en-IN" b="1" dirty="0">
              <a:latin typeface="Bradley Hand ITC" pitchFamily="66" charset="0"/>
            </a:endParaRPr>
          </a:p>
        </p:txBody>
      </p:sp>
      <p:sp>
        <p:nvSpPr>
          <p:cNvPr id="3" name="Content Placeholder 2"/>
          <p:cNvSpPr>
            <a:spLocks noGrp="1"/>
          </p:cNvSpPr>
          <p:nvPr>
            <p:ph idx="1"/>
          </p:nvPr>
        </p:nvSpPr>
        <p:spPr/>
        <p:txBody>
          <a:bodyPr/>
          <a:lstStyle/>
          <a:p>
            <a:r>
              <a:rPr lang="en-IN" sz="2000" dirty="0" smtClean="0">
                <a:latin typeface="Comic Sans MS" pitchFamily="66" charset="0"/>
              </a:rPr>
              <a:t>The </a:t>
            </a:r>
            <a:r>
              <a:rPr lang="en-IN" sz="2000" dirty="0" err="1" smtClean="0">
                <a:latin typeface="Comic Sans MS" pitchFamily="66" charset="0"/>
              </a:rPr>
              <a:t>Popos</a:t>
            </a:r>
            <a:r>
              <a:rPr lang="en-IN" sz="2000" dirty="0" smtClean="0">
                <a:latin typeface="Comic Sans MS" pitchFamily="66" charset="0"/>
              </a:rPr>
              <a:t> shall be the location of the service provider:-</a:t>
            </a:r>
          </a:p>
          <a:p>
            <a:pPr marL="0" indent="0">
              <a:buNone/>
            </a:pPr>
            <a:endParaRPr lang="en-IN" sz="2000" dirty="0" smtClean="0">
              <a:latin typeface="Comic Sans MS" pitchFamily="66" charset="0"/>
            </a:endParaRPr>
          </a:p>
          <a:p>
            <a:pPr>
              <a:buFont typeface="Wingdings" pitchFamily="2" charset="2"/>
              <a:buChar char="ü"/>
            </a:pPr>
            <a:r>
              <a:rPr lang="en-IN" sz="2000" b="1" dirty="0" smtClean="0">
                <a:latin typeface="Comic Sans MS" pitchFamily="66" charset="0"/>
              </a:rPr>
              <a:t>Services provided by a Banking </a:t>
            </a:r>
            <a:r>
              <a:rPr lang="en-IN" sz="2000" b="1" dirty="0" err="1" smtClean="0">
                <a:latin typeface="Comic Sans MS" pitchFamily="66" charset="0"/>
              </a:rPr>
              <a:t>company,or</a:t>
            </a:r>
            <a:r>
              <a:rPr lang="en-IN" sz="2000" b="1" dirty="0" smtClean="0">
                <a:latin typeface="Comic Sans MS" pitchFamily="66" charset="0"/>
              </a:rPr>
              <a:t> a Financial </a:t>
            </a:r>
            <a:r>
              <a:rPr lang="en-IN" sz="2000" b="1" dirty="0" err="1" smtClean="0">
                <a:latin typeface="Comic Sans MS" pitchFamily="66" charset="0"/>
              </a:rPr>
              <a:t>Institution,or</a:t>
            </a:r>
            <a:r>
              <a:rPr lang="en-IN" sz="2000" b="1" dirty="0" smtClean="0">
                <a:latin typeface="Comic Sans MS" pitchFamily="66" charset="0"/>
              </a:rPr>
              <a:t>  a </a:t>
            </a:r>
            <a:r>
              <a:rPr lang="en-IN" sz="2000" b="1" dirty="0" err="1" smtClean="0">
                <a:latin typeface="Comic Sans MS" pitchFamily="66" charset="0"/>
              </a:rPr>
              <a:t>NBFC,To</a:t>
            </a:r>
            <a:r>
              <a:rPr lang="en-IN" sz="2000" b="1" dirty="0" smtClean="0">
                <a:latin typeface="Comic Sans MS" pitchFamily="66" charset="0"/>
              </a:rPr>
              <a:t> Account Holders;</a:t>
            </a:r>
          </a:p>
          <a:p>
            <a:pPr>
              <a:buFont typeface="Wingdings" pitchFamily="2" charset="2"/>
              <a:buChar char="ü"/>
            </a:pPr>
            <a:r>
              <a:rPr lang="en-IN" sz="2000" b="1" dirty="0" smtClean="0">
                <a:latin typeface="Comic Sans MS" pitchFamily="66" charset="0"/>
              </a:rPr>
              <a:t>Online information and database access or retrieval </a:t>
            </a:r>
            <a:r>
              <a:rPr lang="en-IN" sz="2000" b="1" dirty="0" err="1" smtClean="0">
                <a:latin typeface="Comic Sans MS" pitchFamily="66" charset="0"/>
              </a:rPr>
              <a:t>sevices</a:t>
            </a:r>
            <a:r>
              <a:rPr lang="en-IN" sz="2000" b="1" dirty="0" smtClean="0">
                <a:latin typeface="Comic Sans MS" pitchFamily="66" charset="0"/>
              </a:rPr>
              <a:t>;</a:t>
            </a:r>
          </a:p>
          <a:p>
            <a:pPr>
              <a:buFont typeface="Wingdings" pitchFamily="2" charset="2"/>
              <a:buChar char="ü"/>
            </a:pPr>
            <a:r>
              <a:rPr lang="en-IN" sz="2000" b="1" dirty="0" smtClean="0">
                <a:latin typeface="Comic Sans MS" pitchFamily="66" charset="0"/>
              </a:rPr>
              <a:t>Intermediary Services;</a:t>
            </a:r>
          </a:p>
          <a:p>
            <a:pPr>
              <a:buFont typeface="Wingdings" pitchFamily="2" charset="2"/>
              <a:buChar char="ü"/>
            </a:pPr>
            <a:r>
              <a:rPr lang="en-IN" sz="2000" b="1" dirty="0" smtClean="0">
                <a:latin typeface="Comic Sans MS" pitchFamily="66" charset="0"/>
              </a:rPr>
              <a:t>Services consisting of hiring of means of transport,</a:t>
            </a:r>
          </a:p>
          <a:p>
            <a:pPr marL="0" indent="0">
              <a:buNone/>
            </a:pPr>
            <a:r>
              <a:rPr lang="en-IN" sz="2000" b="1" dirty="0" smtClean="0">
                <a:latin typeface="Comic Sans MS" pitchFamily="66" charset="0"/>
              </a:rPr>
              <a:t>    other than (i)</a:t>
            </a:r>
            <a:r>
              <a:rPr lang="en-IN" sz="2000" b="1" dirty="0" err="1" smtClean="0">
                <a:latin typeface="Comic Sans MS" pitchFamily="66" charset="0"/>
              </a:rPr>
              <a:t>aircrafts,and</a:t>
            </a:r>
            <a:endParaRPr lang="en-IN" sz="2000" b="1" dirty="0" smtClean="0">
              <a:latin typeface="Comic Sans MS" pitchFamily="66" charset="0"/>
            </a:endParaRPr>
          </a:p>
          <a:p>
            <a:pPr marL="0" indent="0">
              <a:buNone/>
            </a:pPr>
            <a:r>
              <a:rPr lang="en-IN" sz="2000" b="1" dirty="0">
                <a:latin typeface="Comic Sans MS" pitchFamily="66" charset="0"/>
              </a:rPr>
              <a:t> </a:t>
            </a:r>
            <a:r>
              <a:rPr lang="en-IN" sz="2000" b="1" dirty="0" smtClean="0">
                <a:latin typeface="Comic Sans MS" pitchFamily="66" charset="0"/>
              </a:rPr>
              <a:t>                (ii)vessels except yachts</a:t>
            </a:r>
          </a:p>
          <a:p>
            <a:pPr marL="0" indent="0">
              <a:buNone/>
            </a:pPr>
            <a:r>
              <a:rPr lang="en-IN" sz="2000" b="1" dirty="0" smtClean="0">
                <a:latin typeface="Comic Sans MS" pitchFamily="66" charset="0"/>
              </a:rPr>
              <a:t>    </a:t>
            </a:r>
            <a:r>
              <a:rPr lang="en-IN" sz="2000" b="1" dirty="0" err="1" smtClean="0">
                <a:latin typeface="Comic Sans MS" pitchFamily="66" charset="0"/>
              </a:rPr>
              <a:t>upto</a:t>
            </a:r>
            <a:r>
              <a:rPr lang="en-IN" sz="2000" b="1" dirty="0" smtClean="0">
                <a:latin typeface="Comic Sans MS" pitchFamily="66" charset="0"/>
              </a:rPr>
              <a:t> a period of one month.</a:t>
            </a:r>
          </a:p>
          <a:p>
            <a:pPr>
              <a:buFont typeface="Wingdings" pitchFamily="2" charset="2"/>
              <a:buChar char="ü"/>
            </a:pPr>
            <a:endParaRPr lang="en-IN" dirty="0"/>
          </a:p>
          <a:p>
            <a:pPr>
              <a:buFont typeface="Wingdings" pitchFamily="2" charset="2"/>
              <a:buChar char="ü"/>
            </a:pPr>
            <a:endParaRPr lang="en-IN" dirty="0"/>
          </a:p>
        </p:txBody>
      </p:sp>
    </p:spTree>
    <p:extLst>
      <p:ext uri="{BB962C8B-B14F-4D97-AF65-F5344CB8AC3E}">
        <p14:creationId xmlns:p14="http://schemas.microsoft.com/office/powerpoint/2010/main" xmlns="" val="15416829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noAutofit/>
          </a:bodyPr>
          <a:lstStyle/>
          <a:p>
            <a:r>
              <a:rPr lang="en-IN" b="1" dirty="0" smtClean="0">
                <a:latin typeface="Bradley Hand ITC" pitchFamily="66" charset="0"/>
              </a:rPr>
              <a:t>Rule 10-Place of Provision of goods </a:t>
            </a:r>
            <a:r>
              <a:rPr lang="en-IN" b="1" dirty="0" smtClean="0">
                <a:latin typeface="Bradley Hand ITC" pitchFamily="66" charset="0"/>
              </a:rPr>
              <a:t>transport  </a:t>
            </a:r>
            <a:r>
              <a:rPr lang="en-IN" b="1" dirty="0" smtClean="0">
                <a:latin typeface="Bradley Hand ITC" pitchFamily="66" charset="0"/>
              </a:rPr>
              <a:t>services</a:t>
            </a:r>
            <a:endParaRPr lang="en-IN" b="1" dirty="0">
              <a:latin typeface="Bradley Hand ITC" pitchFamily="66" charset="0"/>
            </a:endParaRPr>
          </a:p>
        </p:txBody>
      </p:sp>
      <p:sp>
        <p:nvSpPr>
          <p:cNvPr id="3" name="Content Placeholder 2"/>
          <p:cNvSpPr>
            <a:spLocks noGrp="1"/>
          </p:cNvSpPr>
          <p:nvPr>
            <p:ph idx="1"/>
          </p:nvPr>
        </p:nvSpPr>
        <p:spPr/>
        <p:txBody>
          <a:bodyPr>
            <a:normAutofit/>
          </a:bodyPr>
          <a:lstStyle/>
          <a:p>
            <a:r>
              <a:rPr lang="en-IN" sz="2400" dirty="0" smtClean="0">
                <a:latin typeface="Comic Sans MS" pitchFamily="66" charset="0"/>
              </a:rPr>
              <a:t>The </a:t>
            </a:r>
            <a:r>
              <a:rPr lang="en-IN" sz="2400" dirty="0" err="1" smtClean="0">
                <a:latin typeface="Comic Sans MS" pitchFamily="66" charset="0"/>
              </a:rPr>
              <a:t>Popos</a:t>
            </a:r>
            <a:r>
              <a:rPr lang="en-IN" sz="2400" dirty="0" smtClean="0">
                <a:latin typeface="Comic Sans MS" pitchFamily="66" charset="0"/>
              </a:rPr>
              <a:t> of transport of </a:t>
            </a:r>
            <a:r>
              <a:rPr lang="en-IN" sz="2400" dirty="0" err="1" smtClean="0">
                <a:latin typeface="Comic Sans MS" pitchFamily="66" charset="0"/>
              </a:rPr>
              <a:t>goods,other</a:t>
            </a:r>
            <a:r>
              <a:rPr lang="en-IN" sz="2400" dirty="0" smtClean="0">
                <a:latin typeface="Comic Sans MS" pitchFamily="66" charset="0"/>
              </a:rPr>
              <a:t> than by way of mail or </a:t>
            </a:r>
            <a:r>
              <a:rPr lang="en-IN" sz="2400" dirty="0" err="1" smtClean="0">
                <a:latin typeface="Comic Sans MS" pitchFamily="66" charset="0"/>
              </a:rPr>
              <a:t>courier,shall</a:t>
            </a:r>
            <a:r>
              <a:rPr lang="en-IN" sz="2400" dirty="0" smtClean="0">
                <a:latin typeface="Comic Sans MS" pitchFamily="66" charset="0"/>
              </a:rPr>
              <a:t> be the place of </a:t>
            </a:r>
            <a:r>
              <a:rPr lang="en-IN" sz="2400" b="1" dirty="0" smtClean="0">
                <a:latin typeface="Comic Sans MS" pitchFamily="66" charset="0"/>
              </a:rPr>
              <a:t>destination of the goods</a:t>
            </a:r>
            <a:r>
              <a:rPr lang="en-IN" sz="2400" dirty="0" smtClean="0">
                <a:latin typeface="Comic Sans MS" pitchFamily="66" charset="0"/>
              </a:rPr>
              <a:t>.</a:t>
            </a:r>
          </a:p>
          <a:p>
            <a:endParaRPr lang="en-IN" sz="2400" dirty="0">
              <a:latin typeface="Comic Sans MS" pitchFamily="66" charset="0"/>
            </a:endParaRPr>
          </a:p>
          <a:p>
            <a:pPr>
              <a:buFont typeface="Wingdings" pitchFamily="2" charset="2"/>
              <a:buChar char="ü"/>
            </a:pPr>
            <a:r>
              <a:rPr lang="en-IN" sz="2400" b="1" dirty="0" smtClean="0">
                <a:latin typeface="Comic Sans MS" pitchFamily="66" charset="0"/>
              </a:rPr>
              <a:t>However in case of </a:t>
            </a:r>
            <a:r>
              <a:rPr lang="en-IN" sz="2400" b="1" dirty="0" err="1" smtClean="0">
                <a:latin typeface="Comic Sans MS" pitchFamily="66" charset="0"/>
              </a:rPr>
              <a:t>GTA</a:t>
            </a:r>
            <a:r>
              <a:rPr lang="en-IN" sz="2400" dirty="0" err="1" smtClean="0">
                <a:latin typeface="Comic Sans MS" pitchFamily="66" charset="0"/>
              </a:rPr>
              <a:t>:The</a:t>
            </a:r>
            <a:r>
              <a:rPr lang="en-IN" sz="2400" dirty="0" smtClean="0">
                <a:latin typeface="Comic Sans MS" pitchFamily="66" charset="0"/>
              </a:rPr>
              <a:t> </a:t>
            </a:r>
            <a:r>
              <a:rPr lang="en-IN" sz="2400" dirty="0" err="1" smtClean="0">
                <a:latin typeface="Comic Sans MS" pitchFamily="66" charset="0"/>
              </a:rPr>
              <a:t>Popos</a:t>
            </a:r>
            <a:r>
              <a:rPr lang="en-IN" sz="2400" dirty="0" smtClean="0">
                <a:latin typeface="Comic Sans MS" pitchFamily="66" charset="0"/>
              </a:rPr>
              <a:t> of GTA shall be the location of the </a:t>
            </a:r>
            <a:r>
              <a:rPr lang="en-IN" sz="2400" u="sng" dirty="0" smtClean="0">
                <a:latin typeface="Comic Sans MS" pitchFamily="66" charset="0"/>
              </a:rPr>
              <a:t>person liable to pay tax(</a:t>
            </a:r>
            <a:r>
              <a:rPr lang="en-IN" sz="2400" u="sng" dirty="0" err="1" smtClean="0">
                <a:latin typeface="Comic Sans MS" pitchFamily="66" charset="0"/>
              </a:rPr>
              <a:t>ie</a:t>
            </a:r>
            <a:r>
              <a:rPr lang="en-IN" sz="2400" u="sng" dirty="0" smtClean="0">
                <a:latin typeface="Comic Sans MS" pitchFamily="66" charset="0"/>
              </a:rPr>
              <a:t> </a:t>
            </a:r>
            <a:r>
              <a:rPr lang="en-IN" sz="2400" dirty="0" smtClean="0">
                <a:latin typeface="Comic Sans MS" pitchFamily="66" charset="0"/>
              </a:rPr>
              <a:t>Location of SP or SR as the case may be)</a:t>
            </a:r>
          </a:p>
          <a:p>
            <a:pPr marL="0" indent="0">
              <a:buNone/>
            </a:pPr>
            <a:endParaRPr lang="en-IN" sz="2400" dirty="0" smtClean="0">
              <a:latin typeface="Comic Sans MS" pitchFamily="66" charset="0"/>
            </a:endParaRPr>
          </a:p>
          <a:p>
            <a:pPr marL="0" indent="0">
              <a:buNone/>
            </a:pPr>
            <a:endParaRPr lang="en-IN" sz="2400" dirty="0">
              <a:latin typeface="Comic Sans MS" pitchFamily="66" charset="0"/>
            </a:endParaRPr>
          </a:p>
        </p:txBody>
      </p:sp>
    </p:spTree>
    <p:extLst>
      <p:ext uri="{BB962C8B-B14F-4D97-AF65-F5344CB8AC3E}">
        <p14:creationId xmlns:p14="http://schemas.microsoft.com/office/powerpoint/2010/main" xmlns="" val="3906527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525963"/>
          </a:xfrm>
        </p:spPr>
        <p:txBody>
          <a:bodyPr/>
          <a:lstStyle/>
          <a:p>
            <a:pPr>
              <a:buFont typeface="Wingdings" pitchFamily="2" charset="2"/>
              <a:buChar char="ü"/>
            </a:pPr>
            <a:r>
              <a:rPr lang="en-US" dirty="0" smtClean="0">
                <a:latin typeface="Comic Sans MS" pitchFamily="66" charset="0"/>
              </a:rPr>
              <a:t>The place of provision in respect of a passenger transportation service shall be the place where the passenger embarks on the conveyance for a continuous journey.</a:t>
            </a:r>
            <a:endParaRPr lang="en-US" dirty="0">
              <a:latin typeface="Comic Sans MS" pitchFamily="66" charset="0"/>
            </a:endParaRPr>
          </a:p>
        </p:txBody>
      </p:sp>
      <p:sp>
        <p:nvSpPr>
          <p:cNvPr id="3" name="Title 2"/>
          <p:cNvSpPr>
            <a:spLocks noGrp="1"/>
          </p:cNvSpPr>
          <p:nvPr>
            <p:ph type="title"/>
          </p:nvPr>
        </p:nvSpPr>
        <p:spPr>
          <a:solidFill>
            <a:schemeClr val="bg2">
              <a:lumMod val="75000"/>
            </a:schemeClr>
          </a:solidFill>
        </p:spPr>
        <p:txBody>
          <a:bodyPr>
            <a:noAutofit/>
          </a:bodyPr>
          <a:lstStyle/>
          <a:p>
            <a:r>
              <a:rPr lang="en-US" sz="4400" dirty="0" smtClean="0">
                <a:latin typeface="Bradley Hand ITC" pitchFamily="66" charset="0"/>
              </a:rPr>
              <a:t>Rule 11-POPOS of Passenger      </a:t>
            </a:r>
            <a:br>
              <a:rPr lang="en-US" sz="4400" dirty="0" smtClean="0">
                <a:latin typeface="Bradley Hand ITC" pitchFamily="66" charset="0"/>
              </a:rPr>
            </a:br>
            <a:r>
              <a:rPr lang="en-US" sz="4400" dirty="0" smtClean="0">
                <a:latin typeface="Bradley Hand ITC" pitchFamily="66" charset="0"/>
              </a:rPr>
              <a:t> </a:t>
            </a:r>
            <a:r>
              <a:rPr lang="en-US" sz="4400" dirty="0" smtClean="0">
                <a:latin typeface="Bradley Hand ITC" pitchFamily="66" charset="0"/>
              </a:rPr>
              <a:t>          </a:t>
            </a:r>
            <a:r>
              <a:rPr lang="en-US" sz="4400" dirty="0" err="1" smtClean="0">
                <a:latin typeface="Bradley Hand ITC" pitchFamily="66" charset="0"/>
              </a:rPr>
              <a:t>Transporation</a:t>
            </a:r>
            <a:r>
              <a:rPr lang="en-US" sz="4400" dirty="0" smtClean="0">
                <a:latin typeface="Bradley Hand ITC" pitchFamily="66" charset="0"/>
              </a:rPr>
              <a:t> service</a:t>
            </a:r>
            <a:endParaRPr lang="en-US" sz="4400" dirty="0">
              <a:latin typeface="Bradley Hand ITC" pitchFamily="66"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POPOS provided on board a conveyance during the course of a passenger transport operation, including  services intended to be wholly or substantially consumed </a:t>
            </a:r>
            <a:endParaRPr lang="en-US" dirty="0"/>
          </a:p>
        </p:txBody>
      </p:sp>
      <p:sp>
        <p:nvSpPr>
          <p:cNvPr id="3" name="Title 2"/>
          <p:cNvSpPr>
            <a:spLocks noGrp="1"/>
          </p:cNvSpPr>
          <p:nvPr>
            <p:ph type="title"/>
          </p:nvPr>
        </p:nvSpPr>
        <p:spPr>
          <a:solidFill>
            <a:schemeClr val="bg2">
              <a:lumMod val="75000"/>
            </a:schemeClr>
          </a:solidFill>
        </p:spPr>
        <p:txBody>
          <a:bodyPr>
            <a:normAutofit fontScale="90000"/>
          </a:bodyPr>
          <a:lstStyle/>
          <a:p>
            <a:r>
              <a:rPr lang="en-US" dirty="0" smtClean="0">
                <a:latin typeface="Bradley Hand ITC" pitchFamily="66" charset="0"/>
              </a:rPr>
              <a:t>Rule 12-POPOS provided on board a conveyance</a:t>
            </a:r>
            <a:endParaRPr lang="en-US" dirty="0">
              <a:latin typeface="Bradley Hand ITC" pitchFamily="66"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057400"/>
            <a:ext cx="8305800" cy="3949891"/>
          </a:xfrm>
        </p:spPr>
        <p:txBody>
          <a:bodyPr/>
          <a:lstStyle/>
          <a:p>
            <a:pPr>
              <a:buNone/>
            </a:pPr>
            <a:r>
              <a:rPr lang="en-US" dirty="0" smtClean="0"/>
              <a:t> </a:t>
            </a:r>
            <a:r>
              <a:rPr lang="en-US" dirty="0" smtClean="0">
                <a:latin typeface="Comic Sans MS" pitchFamily="66" charset="0"/>
              </a:rPr>
              <a:t> In order to prevent double taxation or non-taxation of the provision of a service ,or for the uniform application of </a:t>
            </a:r>
            <a:r>
              <a:rPr lang="en-US" dirty="0" err="1" smtClean="0">
                <a:latin typeface="Comic Sans MS" pitchFamily="66" charset="0"/>
              </a:rPr>
              <a:t>rules,the</a:t>
            </a:r>
            <a:r>
              <a:rPr lang="en-US" dirty="0" smtClean="0">
                <a:latin typeface="Comic Sans MS" pitchFamily="66" charset="0"/>
              </a:rPr>
              <a:t> CG shall have the power to notify any description of service or circumstances in which the place of provision shall be the place of effective use and enjoyment of a service.</a:t>
            </a:r>
            <a:endParaRPr lang="en-US" dirty="0">
              <a:latin typeface="Comic Sans MS" pitchFamily="66" charset="0"/>
            </a:endParaRPr>
          </a:p>
        </p:txBody>
      </p:sp>
      <p:sp>
        <p:nvSpPr>
          <p:cNvPr id="3" name="Title 2"/>
          <p:cNvSpPr>
            <a:spLocks noGrp="1"/>
          </p:cNvSpPr>
          <p:nvPr>
            <p:ph type="title"/>
          </p:nvPr>
        </p:nvSpPr>
        <p:spPr>
          <a:xfrm>
            <a:off x="381000" y="274638"/>
            <a:ext cx="8305800" cy="1554162"/>
          </a:xfrm>
          <a:solidFill>
            <a:schemeClr val="bg2">
              <a:lumMod val="75000"/>
            </a:schemeClr>
          </a:solidFill>
        </p:spPr>
        <p:txBody>
          <a:bodyPr>
            <a:normAutofit fontScale="90000"/>
          </a:bodyPr>
          <a:lstStyle/>
          <a:p>
            <a:r>
              <a:rPr lang="en-US" dirty="0" smtClean="0">
                <a:latin typeface="Bradley Hand ITC" pitchFamily="66" charset="0"/>
              </a:rPr>
              <a:t>Rule 13- Powers to notify description of services or circumstances for certain purpose:</a:t>
            </a:r>
            <a:endParaRPr lang="en-US" dirty="0">
              <a:latin typeface="Bradley Hand ITC" pitchFamily="66"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407091"/>
          </a:xfrm>
        </p:spPr>
        <p:txBody>
          <a:bodyPr/>
          <a:lstStyle/>
          <a:p>
            <a:pPr>
              <a:buNone/>
            </a:pPr>
            <a:r>
              <a:rPr lang="en-US" dirty="0" smtClean="0"/>
              <a:t>  Notwithstanding anything stated in any </a:t>
            </a:r>
            <a:r>
              <a:rPr lang="en-US" dirty="0" err="1" smtClean="0"/>
              <a:t>rule,where</a:t>
            </a:r>
            <a:r>
              <a:rPr lang="en-US" dirty="0" smtClean="0"/>
              <a:t> the provision of a service is prima facie, determinable  in terms of more than one rule, it shall be determined in accordance with the rule that occurs later among the rules that merit equal consideration.</a:t>
            </a:r>
            <a:endParaRPr lang="en-US" dirty="0"/>
          </a:p>
        </p:txBody>
      </p:sp>
      <p:sp>
        <p:nvSpPr>
          <p:cNvPr id="3" name="Title 2"/>
          <p:cNvSpPr>
            <a:spLocks noGrp="1"/>
          </p:cNvSpPr>
          <p:nvPr>
            <p:ph type="title"/>
          </p:nvPr>
        </p:nvSpPr>
        <p:spPr>
          <a:solidFill>
            <a:schemeClr val="bg2">
              <a:lumMod val="75000"/>
            </a:schemeClr>
          </a:solidFill>
        </p:spPr>
        <p:txBody>
          <a:bodyPr>
            <a:normAutofit/>
          </a:bodyPr>
          <a:lstStyle/>
          <a:p>
            <a:r>
              <a:rPr lang="en-US" dirty="0" smtClean="0">
                <a:latin typeface="Bradley Hand ITC" pitchFamily="66" charset="0"/>
              </a:rPr>
              <a:t>Rule-14 Order of application of rules</a:t>
            </a:r>
            <a:endParaRPr lang="en-US" dirty="0">
              <a:latin typeface="Bradley Hand ITC"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accent1">
              <a:lumMod val="60000"/>
              <a:lumOff val="40000"/>
            </a:schemeClr>
          </a:solidFill>
        </p:spPr>
        <p:txBody>
          <a:bodyPr>
            <a:noAutofit/>
          </a:bodyPr>
          <a:lstStyle/>
          <a:p>
            <a:r>
              <a:rPr lang="en-US" sz="5400" dirty="0" smtClean="0">
                <a:solidFill>
                  <a:schemeClr val="tx1"/>
                </a:solidFill>
                <a:latin typeface="Kunstler Script" pitchFamily="66" charset="0"/>
                <a:cs typeface="Consolas" pitchFamily="49" charset="0"/>
              </a:rPr>
              <a:t>Rule 1-Short </a:t>
            </a:r>
            <a:r>
              <a:rPr lang="en-US" sz="5400" dirty="0" err="1" smtClean="0">
                <a:solidFill>
                  <a:schemeClr val="tx1"/>
                </a:solidFill>
                <a:latin typeface="Kunstler Script" pitchFamily="66" charset="0"/>
                <a:cs typeface="Consolas" pitchFamily="49" charset="0"/>
              </a:rPr>
              <a:t>title,extent</a:t>
            </a:r>
            <a:r>
              <a:rPr lang="en-US" sz="5400" dirty="0" smtClean="0">
                <a:solidFill>
                  <a:schemeClr val="tx1"/>
                </a:solidFill>
                <a:latin typeface="Kunstler Script" pitchFamily="66" charset="0"/>
                <a:cs typeface="Consolas" pitchFamily="49" charset="0"/>
              </a:rPr>
              <a:t> &amp; communication</a:t>
            </a:r>
            <a:endParaRPr lang="en-US" sz="5400" dirty="0">
              <a:solidFill>
                <a:schemeClr val="tx1"/>
              </a:solidFill>
              <a:latin typeface="Kunstler Script" pitchFamily="66" charset="0"/>
              <a:cs typeface="Consolas" pitchFamily="49" charset="0"/>
            </a:endParaRPr>
          </a:p>
        </p:txBody>
      </p:sp>
      <p:graphicFrame>
        <p:nvGraphicFramePr>
          <p:cNvPr id="6" name="Diagram 5"/>
          <p:cNvGraphicFramePr/>
          <p:nvPr/>
        </p:nvGraphicFramePr>
        <p:xfrm>
          <a:off x="2438400" y="1752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monitoring social media.jpg"/>
          <p:cNvPicPr>
            <a:picLocks noChangeAspect="1"/>
          </p:cNvPicPr>
          <p:nvPr/>
        </p:nvPicPr>
        <p:blipFill>
          <a:blip r:embed="rId7"/>
          <a:stretch>
            <a:fillRect/>
          </a:stretch>
        </p:blipFill>
        <p:spPr>
          <a:xfrm>
            <a:off x="1" y="2286000"/>
            <a:ext cx="2362200" cy="438302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
                <a:schemeClr val="tx1"/>
              </a:buClr>
              <a:buFont typeface="Wingdings" pitchFamily="2" charset="2"/>
              <a:buChar char="ü"/>
            </a:pPr>
            <a:r>
              <a:rPr lang="en-US" dirty="0" smtClean="0"/>
              <a:t> </a:t>
            </a:r>
            <a:r>
              <a:rPr lang="en-US" sz="2000" i="1" u="sng" dirty="0" smtClean="0"/>
              <a:t>Where location of the service receiver is available in the ordinary course of business:</a:t>
            </a:r>
          </a:p>
          <a:p>
            <a:pPr>
              <a:buClr>
                <a:schemeClr val="tx1"/>
              </a:buClr>
              <a:buNone/>
            </a:pPr>
            <a:r>
              <a:rPr lang="en-US" sz="2000" b="1" dirty="0" smtClean="0"/>
              <a:t>   </a:t>
            </a:r>
          </a:p>
          <a:p>
            <a:pPr>
              <a:buClr>
                <a:schemeClr val="tx1"/>
              </a:buClr>
              <a:buNone/>
            </a:pPr>
            <a:r>
              <a:rPr lang="en-US" sz="2000" b="1" dirty="0" smtClean="0"/>
              <a:t>   POP=the place of provision of a service shall be the location of the recipient of service</a:t>
            </a:r>
          </a:p>
          <a:p>
            <a:pPr>
              <a:buClr>
                <a:schemeClr val="tx1"/>
              </a:buClr>
              <a:buNone/>
            </a:pPr>
            <a:endParaRPr lang="en-US" sz="2000" b="1" dirty="0" smtClean="0"/>
          </a:p>
          <a:p>
            <a:pPr>
              <a:buClr>
                <a:schemeClr val="tx1"/>
              </a:buClr>
              <a:buFont typeface="Wingdings" pitchFamily="2" charset="2"/>
              <a:buChar char="ü"/>
            </a:pPr>
            <a:r>
              <a:rPr lang="en-US" sz="2000" b="1" dirty="0" smtClean="0"/>
              <a:t> </a:t>
            </a:r>
            <a:r>
              <a:rPr lang="en-US" sz="2000" i="1" u="sng" dirty="0" smtClean="0"/>
              <a:t>Where location of the service receiver is not available in the ordinary course of business:</a:t>
            </a:r>
          </a:p>
          <a:p>
            <a:pPr>
              <a:buClr>
                <a:schemeClr val="tx1"/>
              </a:buClr>
              <a:buFont typeface="Wingdings" pitchFamily="2" charset="2"/>
              <a:buChar char="ü"/>
            </a:pPr>
            <a:endParaRPr lang="en-US" sz="2000" i="1" u="sng" dirty="0" smtClean="0"/>
          </a:p>
          <a:p>
            <a:pPr>
              <a:buClr>
                <a:schemeClr val="tx1"/>
              </a:buClr>
              <a:buNone/>
            </a:pPr>
            <a:r>
              <a:rPr lang="en-US" sz="2000" b="1" dirty="0" smtClean="0"/>
              <a:t>   POP=the place of provision of a service shall be the location of the provider of service</a:t>
            </a:r>
            <a:endParaRPr lang="en-US" sz="2000" i="1" u="sng" dirty="0" smtClean="0"/>
          </a:p>
          <a:p>
            <a:pPr>
              <a:buClr>
                <a:schemeClr val="tx1"/>
              </a:buClr>
              <a:buFont typeface="Wingdings" pitchFamily="2" charset="2"/>
              <a:buChar char="ü"/>
            </a:pPr>
            <a:endParaRPr lang="en-US" sz="2000" b="1" i="1" u="sng" dirty="0" smtClean="0"/>
          </a:p>
          <a:p>
            <a:pPr>
              <a:buClr>
                <a:schemeClr val="tx1"/>
              </a:buClr>
              <a:buFont typeface="Wingdings" pitchFamily="2" charset="2"/>
              <a:buChar char="ü"/>
            </a:pPr>
            <a:endParaRPr lang="en-US" sz="2000" b="1" dirty="0"/>
          </a:p>
        </p:txBody>
      </p:sp>
      <p:sp>
        <p:nvSpPr>
          <p:cNvPr id="3" name="Title 2"/>
          <p:cNvSpPr>
            <a:spLocks noGrp="1"/>
          </p:cNvSpPr>
          <p:nvPr>
            <p:ph type="title"/>
          </p:nvPr>
        </p:nvSpPr>
        <p:spPr>
          <a:solidFill>
            <a:schemeClr val="accent1">
              <a:lumMod val="40000"/>
              <a:lumOff val="60000"/>
            </a:schemeClr>
          </a:solidFill>
        </p:spPr>
        <p:txBody>
          <a:bodyPr>
            <a:normAutofit fontScale="90000"/>
          </a:bodyPr>
          <a:lstStyle/>
          <a:p>
            <a:r>
              <a:rPr lang="en-US" sz="6000" dirty="0" smtClean="0">
                <a:latin typeface="Kunstler Script" pitchFamily="66" charset="0"/>
              </a:rPr>
              <a:t>Rule-3  Place  of  Provision(Generally)</a:t>
            </a:r>
            <a:endParaRPr lang="en-US" sz="6000" dirty="0">
              <a:latin typeface="Kunstler Script"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itchFamily="2" charset="2"/>
              <a:buChar char="q"/>
            </a:pPr>
            <a:r>
              <a:rPr lang="en-US" dirty="0" smtClean="0"/>
              <a:t> Service provided in respect of Goods that are required to be made physically available by the recipient of service to the provider of the </a:t>
            </a:r>
            <a:r>
              <a:rPr lang="en-US" dirty="0" err="1" smtClean="0"/>
              <a:t>service,in</a:t>
            </a:r>
            <a:r>
              <a:rPr lang="en-US" dirty="0" smtClean="0"/>
              <a:t> order to provide the service:</a:t>
            </a:r>
          </a:p>
          <a:p>
            <a:pPr>
              <a:buNone/>
            </a:pPr>
            <a:r>
              <a:rPr lang="en-US" dirty="0" smtClean="0"/>
              <a:t> Provided that when such services are provided from a remote location by way of electronic means the place </a:t>
            </a: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3" name="Title 2"/>
          <p:cNvSpPr>
            <a:spLocks noGrp="1"/>
          </p:cNvSpPr>
          <p:nvPr>
            <p:ph type="title"/>
          </p:nvPr>
        </p:nvSpPr>
        <p:spPr>
          <a:solidFill>
            <a:schemeClr val="accent1">
              <a:lumMod val="40000"/>
              <a:lumOff val="60000"/>
            </a:schemeClr>
          </a:solidFill>
        </p:spPr>
        <p:txBody>
          <a:bodyPr>
            <a:noAutofit/>
          </a:bodyPr>
          <a:lstStyle/>
          <a:p>
            <a:r>
              <a:rPr lang="en-US" sz="4000" dirty="0" smtClean="0">
                <a:latin typeface="Kunstler Script" pitchFamily="66" charset="0"/>
              </a:rPr>
              <a:t>Rule-4 Place of Provision of Performance Based Service</a:t>
            </a:r>
            <a:endParaRPr lang="en-US" sz="4000" dirty="0">
              <a:latin typeface="Kunstler Script" pitchFamily="66" charset="0"/>
            </a:endParaRPr>
          </a:p>
        </p:txBody>
      </p:sp>
      <p:pic>
        <p:nvPicPr>
          <p:cNvPr id="4" name="Picture 3" descr="images.jpg"/>
          <p:cNvPicPr>
            <a:picLocks noChangeAspect="1"/>
          </p:cNvPicPr>
          <p:nvPr/>
        </p:nvPicPr>
        <p:blipFill>
          <a:blip r:embed="rId2"/>
          <a:stretch>
            <a:fillRect/>
          </a:stretch>
        </p:blipFill>
        <p:spPr>
          <a:xfrm>
            <a:off x="4648200" y="4724400"/>
            <a:ext cx="3505200" cy="177165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solidFill>
            <a:schemeClr val="bg2">
              <a:lumMod val="75000"/>
            </a:schemeClr>
          </a:solidFill>
        </p:spPr>
        <p:txBody>
          <a:bodyPr>
            <a:noAutofit/>
          </a:bodyPr>
          <a:lstStyle/>
          <a:p>
            <a:r>
              <a:rPr lang="en-IN" b="1" dirty="0" smtClean="0">
                <a:latin typeface="Bradley Hand ITC" pitchFamily="66" charset="0"/>
              </a:rPr>
              <a:t>Rule 5-POPOS relating to immovable property</a:t>
            </a:r>
            <a:endParaRPr lang="en-IN" b="1" dirty="0">
              <a:latin typeface="Bradley Hand ITC" pitchFamily="66" charset="0"/>
            </a:endParaRPr>
          </a:p>
        </p:txBody>
      </p:sp>
      <p:sp>
        <p:nvSpPr>
          <p:cNvPr id="9" name="Content Placeholder 8"/>
          <p:cNvSpPr>
            <a:spLocks noGrp="1"/>
          </p:cNvSpPr>
          <p:nvPr>
            <p:ph idx="1"/>
          </p:nvPr>
        </p:nvSpPr>
        <p:spPr/>
        <p:txBody>
          <a:bodyPr>
            <a:noAutofit/>
          </a:bodyPr>
          <a:lstStyle/>
          <a:p>
            <a:pPr marL="0" indent="0">
              <a:buNone/>
            </a:pPr>
            <a:endParaRPr lang="en-IN" sz="2400" dirty="0" smtClean="0">
              <a:latin typeface="Comic Sans MS" pitchFamily="66" charset="0"/>
            </a:endParaRPr>
          </a:p>
          <a:p>
            <a:pPr marL="0" indent="0">
              <a:buNone/>
            </a:pPr>
            <a:r>
              <a:rPr lang="en-IN" sz="2400" dirty="0" smtClean="0">
                <a:latin typeface="Comic Sans MS" pitchFamily="66" charset="0"/>
              </a:rPr>
              <a:t>The POPOS provided directly in relation to an immovable </a:t>
            </a:r>
            <a:r>
              <a:rPr lang="en-IN" sz="2400" dirty="0" err="1" smtClean="0">
                <a:latin typeface="Comic Sans MS" pitchFamily="66" charset="0"/>
              </a:rPr>
              <a:t>property,including</a:t>
            </a:r>
            <a:r>
              <a:rPr lang="en-IN" sz="2400" dirty="0" smtClean="0">
                <a:latin typeface="Comic Sans MS" pitchFamily="66" charset="0"/>
              </a:rPr>
              <a:t> service provided in this regard by experts and Estate </a:t>
            </a:r>
            <a:r>
              <a:rPr lang="en-IN" sz="2400" dirty="0" err="1" smtClean="0">
                <a:latin typeface="Comic Sans MS" pitchFamily="66" charset="0"/>
              </a:rPr>
              <a:t>Agents,provision</a:t>
            </a:r>
            <a:r>
              <a:rPr lang="en-IN" sz="2400" dirty="0" smtClean="0">
                <a:latin typeface="Comic Sans MS" pitchFamily="66" charset="0"/>
              </a:rPr>
              <a:t> of hotel </a:t>
            </a:r>
            <a:r>
              <a:rPr lang="en-IN" sz="2400" dirty="0" err="1" smtClean="0">
                <a:latin typeface="Comic Sans MS" pitchFamily="66" charset="0"/>
              </a:rPr>
              <a:t>accomodation</a:t>
            </a:r>
            <a:r>
              <a:rPr lang="en-IN" sz="2400" dirty="0" smtClean="0">
                <a:latin typeface="Comic Sans MS" pitchFamily="66" charset="0"/>
              </a:rPr>
              <a:t> by a hotel, </a:t>
            </a:r>
            <a:r>
              <a:rPr lang="en-IN" sz="2400" dirty="0" err="1" smtClean="0">
                <a:latin typeface="Comic Sans MS" pitchFamily="66" charset="0"/>
              </a:rPr>
              <a:t>inn,guest</a:t>
            </a:r>
            <a:r>
              <a:rPr lang="en-IN" sz="2400" dirty="0" smtClean="0">
                <a:latin typeface="Comic Sans MS" pitchFamily="66" charset="0"/>
              </a:rPr>
              <a:t> </a:t>
            </a:r>
            <a:r>
              <a:rPr lang="en-IN" sz="2400" dirty="0" err="1" smtClean="0">
                <a:latin typeface="Comic Sans MS" pitchFamily="66" charset="0"/>
              </a:rPr>
              <a:t>house,club,or</a:t>
            </a:r>
            <a:r>
              <a:rPr lang="en-IN" sz="2400" dirty="0" smtClean="0">
                <a:latin typeface="Comic Sans MS" pitchFamily="66" charset="0"/>
              </a:rPr>
              <a:t> </a:t>
            </a:r>
            <a:r>
              <a:rPr lang="en-IN" sz="2400" dirty="0" err="1" smtClean="0">
                <a:latin typeface="Comic Sans MS" pitchFamily="66" charset="0"/>
              </a:rPr>
              <a:t>campsite,by</a:t>
            </a:r>
            <a:r>
              <a:rPr lang="en-IN" sz="2400" dirty="0" smtClean="0">
                <a:latin typeface="Comic Sans MS" pitchFamily="66" charset="0"/>
              </a:rPr>
              <a:t> whatever name </a:t>
            </a:r>
            <a:r>
              <a:rPr lang="en-IN" sz="2400" dirty="0" err="1" smtClean="0">
                <a:latin typeface="Comic Sans MS" pitchFamily="66" charset="0"/>
              </a:rPr>
              <a:t>called,grant</a:t>
            </a:r>
            <a:r>
              <a:rPr lang="en-IN" sz="2400" dirty="0" smtClean="0">
                <a:latin typeface="Comic Sans MS" pitchFamily="66" charset="0"/>
              </a:rPr>
              <a:t> of rights to use immovable </a:t>
            </a:r>
            <a:r>
              <a:rPr lang="en-IN" sz="2400" dirty="0" err="1" smtClean="0">
                <a:latin typeface="Comic Sans MS" pitchFamily="66" charset="0"/>
              </a:rPr>
              <a:t>property,services</a:t>
            </a:r>
            <a:r>
              <a:rPr lang="en-IN" sz="2400" dirty="0" smtClean="0">
                <a:latin typeface="Comic Sans MS" pitchFamily="66" charset="0"/>
              </a:rPr>
              <a:t> for carrying out or coordination of construction </a:t>
            </a:r>
            <a:r>
              <a:rPr lang="en-IN" sz="2400" dirty="0" err="1" smtClean="0">
                <a:latin typeface="Comic Sans MS" pitchFamily="66" charset="0"/>
              </a:rPr>
              <a:t>work,including</a:t>
            </a:r>
            <a:r>
              <a:rPr lang="en-IN" sz="2400" dirty="0" smtClean="0">
                <a:latin typeface="Comic Sans MS" pitchFamily="66" charset="0"/>
              </a:rPr>
              <a:t> architects or interior </a:t>
            </a:r>
            <a:r>
              <a:rPr lang="en-IN" sz="2400" dirty="0" err="1" smtClean="0">
                <a:latin typeface="Comic Sans MS" pitchFamily="66" charset="0"/>
              </a:rPr>
              <a:t>decorators,shall</a:t>
            </a:r>
            <a:r>
              <a:rPr lang="en-IN" sz="2400" dirty="0" smtClean="0">
                <a:latin typeface="Comic Sans MS" pitchFamily="66" charset="0"/>
              </a:rPr>
              <a:t> be the place where the immovable property is located or </a:t>
            </a:r>
            <a:r>
              <a:rPr lang="en-IN" sz="2400" dirty="0" err="1" smtClean="0">
                <a:latin typeface="Comic Sans MS" pitchFamily="66" charset="0"/>
              </a:rPr>
              <a:t>itended</a:t>
            </a:r>
            <a:r>
              <a:rPr lang="en-IN" sz="2400" dirty="0" smtClean="0">
                <a:latin typeface="Comic Sans MS" pitchFamily="66" charset="0"/>
              </a:rPr>
              <a:t> to be </a:t>
            </a:r>
            <a:r>
              <a:rPr lang="en-IN" sz="2400" dirty="0" err="1" smtClean="0">
                <a:latin typeface="Comic Sans MS" pitchFamily="66" charset="0"/>
              </a:rPr>
              <a:t>located</a:t>
            </a:r>
            <a:r>
              <a:rPr lang="en-IN" sz="2400" b="1" dirty="0" err="1" smtClean="0">
                <a:latin typeface="Comic Sans MS" pitchFamily="66" charset="0"/>
              </a:rPr>
              <a:t>.eg:site</a:t>
            </a:r>
            <a:r>
              <a:rPr lang="en-IN" sz="2400" b="1" dirty="0" smtClean="0">
                <a:latin typeface="Comic Sans MS" pitchFamily="66" charset="0"/>
              </a:rPr>
              <a:t> formation </a:t>
            </a:r>
            <a:r>
              <a:rPr lang="en-IN" sz="2400" b="1" dirty="0" err="1" smtClean="0">
                <a:latin typeface="Comic Sans MS" pitchFamily="66" charset="0"/>
              </a:rPr>
              <a:t>service,architectural</a:t>
            </a:r>
            <a:r>
              <a:rPr lang="en-IN" sz="2400" b="1" dirty="0" smtClean="0">
                <a:latin typeface="Comic Sans MS" pitchFamily="66" charset="0"/>
              </a:rPr>
              <a:t> service.</a:t>
            </a:r>
            <a:endParaRPr lang="en-IN" sz="2400" b="1" dirty="0">
              <a:latin typeface="Comic Sans MS" pitchFamily="66" charset="0"/>
            </a:endParaRPr>
          </a:p>
        </p:txBody>
      </p:sp>
      <p:pic>
        <p:nvPicPr>
          <p:cNvPr id="4" name="Picture 3" descr="TDS-on-Property.jpg"/>
          <p:cNvPicPr>
            <a:picLocks noChangeAspect="1"/>
          </p:cNvPicPr>
          <p:nvPr/>
        </p:nvPicPr>
        <p:blipFill>
          <a:blip r:embed="rId2" cstate="print"/>
          <a:stretch>
            <a:fillRect/>
          </a:stretch>
        </p:blipFill>
        <p:spPr>
          <a:xfrm>
            <a:off x="6400800" y="304799"/>
            <a:ext cx="1981200" cy="1710827"/>
          </a:xfrm>
          <a:prstGeom prst="rect">
            <a:avLst/>
          </a:prstGeom>
        </p:spPr>
      </p:pic>
    </p:spTree>
    <p:extLst>
      <p:ext uri="{BB962C8B-B14F-4D97-AF65-F5344CB8AC3E}">
        <p14:creationId xmlns:p14="http://schemas.microsoft.com/office/powerpoint/2010/main" xmlns="" val="1395075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noAutofit/>
          </a:bodyPr>
          <a:lstStyle/>
          <a:p>
            <a:r>
              <a:rPr lang="en-IN" b="1" dirty="0" smtClean="0">
                <a:latin typeface="Bradley Hand ITC" pitchFamily="66" charset="0"/>
              </a:rPr>
              <a:t>Rule 6-POPOS relating to Events</a:t>
            </a:r>
            <a:endParaRPr lang="en-IN" b="1" dirty="0">
              <a:latin typeface="Bradley Hand ITC" pitchFamily="66" charset="0"/>
            </a:endParaRPr>
          </a:p>
        </p:txBody>
      </p:sp>
      <p:sp>
        <p:nvSpPr>
          <p:cNvPr id="3" name="Content Placeholder 2"/>
          <p:cNvSpPr>
            <a:spLocks noGrp="1"/>
          </p:cNvSpPr>
          <p:nvPr>
            <p:ph idx="1"/>
          </p:nvPr>
        </p:nvSpPr>
        <p:spPr/>
        <p:txBody>
          <a:bodyPr>
            <a:normAutofit/>
          </a:bodyPr>
          <a:lstStyle/>
          <a:p>
            <a:pPr marL="0" indent="0">
              <a:buNone/>
            </a:pPr>
            <a:r>
              <a:rPr lang="en-IN" sz="2000" dirty="0" smtClean="0">
                <a:latin typeface="Comic Sans MS" pitchFamily="66" charset="0"/>
              </a:rPr>
              <a:t>The POPOS provided by way of admission </a:t>
            </a:r>
            <a:r>
              <a:rPr lang="en-IN" sz="2000" dirty="0" err="1" smtClean="0">
                <a:latin typeface="Comic Sans MS" pitchFamily="66" charset="0"/>
              </a:rPr>
              <a:t>to,or</a:t>
            </a:r>
            <a:r>
              <a:rPr lang="en-IN" sz="2000" dirty="0" smtClean="0">
                <a:latin typeface="Comic Sans MS" pitchFamily="66" charset="0"/>
              </a:rPr>
              <a:t> organization of, a </a:t>
            </a:r>
            <a:r>
              <a:rPr lang="en-IN" sz="2000" dirty="0" err="1" smtClean="0">
                <a:latin typeface="Comic Sans MS" pitchFamily="66" charset="0"/>
              </a:rPr>
              <a:t>cultural,artistic,sporting,scientific,educational,or</a:t>
            </a:r>
            <a:r>
              <a:rPr lang="en-IN" sz="2000" dirty="0" smtClean="0">
                <a:latin typeface="Comic Sans MS" pitchFamily="66" charset="0"/>
              </a:rPr>
              <a:t> entertainment </a:t>
            </a:r>
            <a:r>
              <a:rPr lang="en-IN" sz="2000" dirty="0" err="1" smtClean="0">
                <a:latin typeface="Comic Sans MS" pitchFamily="66" charset="0"/>
              </a:rPr>
              <a:t>event,or</a:t>
            </a:r>
            <a:r>
              <a:rPr lang="en-IN" sz="2000" dirty="0" smtClean="0">
                <a:latin typeface="Comic Sans MS" pitchFamily="66" charset="0"/>
              </a:rPr>
              <a:t> a </a:t>
            </a:r>
            <a:r>
              <a:rPr lang="en-IN" sz="2000" dirty="0" err="1" smtClean="0">
                <a:latin typeface="Comic Sans MS" pitchFamily="66" charset="0"/>
              </a:rPr>
              <a:t>celeberation</a:t>
            </a:r>
            <a:r>
              <a:rPr lang="en-IN" sz="2000" dirty="0" smtClean="0">
                <a:latin typeface="Comic Sans MS" pitchFamily="66" charset="0"/>
              </a:rPr>
              <a:t> ,</a:t>
            </a:r>
            <a:r>
              <a:rPr lang="en-IN" sz="2000" dirty="0" err="1" smtClean="0">
                <a:latin typeface="Comic Sans MS" pitchFamily="66" charset="0"/>
              </a:rPr>
              <a:t>conference,fair,exhibition,or</a:t>
            </a:r>
            <a:r>
              <a:rPr lang="en-IN" sz="2000" dirty="0" smtClean="0">
                <a:latin typeface="Comic Sans MS" pitchFamily="66" charset="0"/>
              </a:rPr>
              <a:t> similar </a:t>
            </a:r>
            <a:r>
              <a:rPr lang="en-IN" sz="2000" dirty="0" err="1" smtClean="0">
                <a:latin typeface="Comic Sans MS" pitchFamily="66" charset="0"/>
              </a:rPr>
              <a:t>events,and</a:t>
            </a:r>
            <a:r>
              <a:rPr lang="en-IN" sz="2000" dirty="0" smtClean="0">
                <a:latin typeface="Comic Sans MS" pitchFamily="66" charset="0"/>
              </a:rPr>
              <a:t> of services ancillary to such </a:t>
            </a:r>
            <a:r>
              <a:rPr lang="en-IN" sz="2000" dirty="0" err="1" smtClean="0">
                <a:latin typeface="Comic Sans MS" pitchFamily="66" charset="0"/>
              </a:rPr>
              <a:t>admission,shall</a:t>
            </a:r>
            <a:r>
              <a:rPr lang="en-IN" sz="2000" dirty="0" smtClean="0">
                <a:latin typeface="Comic Sans MS" pitchFamily="66" charset="0"/>
              </a:rPr>
              <a:t> be the place where the event actually held.</a:t>
            </a:r>
          </a:p>
          <a:p>
            <a:pPr marL="0" indent="0">
              <a:buNone/>
            </a:pPr>
            <a:endParaRPr lang="en-IN" sz="2000" dirty="0">
              <a:latin typeface="Comic Sans MS" pitchFamily="66" charset="0"/>
            </a:endParaRPr>
          </a:p>
          <a:p>
            <a:pPr>
              <a:buFont typeface="Wingdings" pitchFamily="2" charset="2"/>
              <a:buChar char="ü"/>
            </a:pPr>
            <a:r>
              <a:rPr lang="en-IN" sz="2000" b="1" dirty="0" smtClean="0">
                <a:latin typeface="Comic Sans MS" pitchFamily="66" charset="0"/>
              </a:rPr>
              <a:t>What are the services that will be covered in this category?</a:t>
            </a:r>
          </a:p>
          <a:p>
            <a:pPr marL="0" indent="0">
              <a:buNone/>
            </a:pPr>
            <a:r>
              <a:rPr lang="en-IN" sz="2000" dirty="0" smtClean="0">
                <a:latin typeface="Comic Sans MS" pitchFamily="66" charset="0"/>
              </a:rPr>
              <a:t>Services in relation to admission as well as organization of events such as convention, conferences, exhibition ,fairs, seminars, workshops, </a:t>
            </a:r>
            <a:r>
              <a:rPr lang="en-IN" sz="2000" dirty="0" err="1" smtClean="0">
                <a:latin typeface="Comic Sans MS" pitchFamily="66" charset="0"/>
              </a:rPr>
              <a:t>weddings,sports</a:t>
            </a:r>
            <a:r>
              <a:rPr lang="en-IN" sz="2000" dirty="0" smtClean="0">
                <a:latin typeface="Comic Sans MS" pitchFamily="66" charset="0"/>
              </a:rPr>
              <a:t>, and cultural events are covered under this rule.</a:t>
            </a:r>
            <a:endParaRPr lang="en-IN" sz="2000" dirty="0">
              <a:latin typeface="Comic Sans MS" pitchFamily="66" charset="0"/>
            </a:endParaRPr>
          </a:p>
        </p:txBody>
      </p:sp>
    </p:spTree>
    <p:extLst>
      <p:ext uri="{BB962C8B-B14F-4D97-AF65-F5344CB8AC3E}">
        <p14:creationId xmlns:p14="http://schemas.microsoft.com/office/powerpoint/2010/main" xmlns="" val="537615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lstStyle/>
          <a:p>
            <a:pPr>
              <a:buFont typeface="Wingdings" pitchFamily="2" charset="2"/>
              <a:buChar char="ü"/>
            </a:pPr>
            <a:r>
              <a:rPr lang="en-IN" dirty="0" smtClean="0"/>
              <a:t> </a:t>
            </a:r>
            <a:r>
              <a:rPr lang="en-IN" sz="2000" b="1" dirty="0" smtClean="0">
                <a:latin typeface="Comic Sans MS" pitchFamily="66" charset="0"/>
              </a:rPr>
              <a:t>What is service ancillary organization or admission to an     </a:t>
            </a:r>
          </a:p>
          <a:p>
            <a:pPr marL="0" indent="0">
              <a:buNone/>
            </a:pPr>
            <a:r>
              <a:rPr lang="en-IN" sz="2000" b="1" dirty="0" smtClean="0">
                <a:latin typeface="Comic Sans MS" pitchFamily="66" charset="0"/>
              </a:rPr>
              <a:t>    event?</a:t>
            </a:r>
          </a:p>
          <a:p>
            <a:pPr marL="0" indent="0">
              <a:buNone/>
            </a:pPr>
            <a:r>
              <a:rPr lang="en-IN" sz="2000" dirty="0" smtClean="0">
                <a:latin typeface="Comic Sans MS" pitchFamily="66" charset="0"/>
              </a:rPr>
              <a:t>     Provision of sound engineering for an artistic event is a  </a:t>
            </a:r>
          </a:p>
          <a:p>
            <a:pPr marL="0" indent="0">
              <a:buNone/>
            </a:pPr>
            <a:r>
              <a:rPr lang="en-IN" sz="2000" dirty="0">
                <a:latin typeface="Comic Sans MS" pitchFamily="66" charset="0"/>
              </a:rPr>
              <a:t> </a:t>
            </a:r>
            <a:r>
              <a:rPr lang="en-IN" sz="2000" dirty="0" smtClean="0">
                <a:latin typeface="Comic Sans MS" pitchFamily="66" charset="0"/>
              </a:rPr>
              <a:t>    prerequisite for staging of that event and should be regarded     </a:t>
            </a:r>
          </a:p>
          <a:p>
            <a:pPr marL="0" indent="0">
              <a:buNone/>
            </a:pPr>
            <a:r>
              <a:rPr lang="en-IN" sz="2000" dirty="0">
                <a:latin typeface="Comic Sans MS" pitchFamily="66" charset="0"/>
              </a:rPr>
              <a:t> </a:t>
            </a:r>
            <a:r>
              <a:rPr lang="en-IN" sz="2000" dirty="0" smtClean="0">
                <a:latin typeface="Comic Sans MS" pitchFamily="66" charset="0"/>
              </a:rPr>
              <a:t>    as service ancillary to organization.</a:t>
            </a:r>
          </a:p>
          <a:p>
            <a:pPr marL="0" indent="0">
              <a:buNone/>
            </a:pPr>
            <a:endParaRPr lang="en-IN" sz="2000" dirty="0" smtClean="0">
              <a:latin typeface="Comic Sans MS" pitchFamily="66" charset="0"/>
            </a:endParaRPr>
          </a:p>
          <a:p>
            <a:pPr>
              <a:buFont typeface="Wingdings" pitchFamily="2" charset="2"/>
              <a:buChar char="ü"/>
            </a:pPr>
            <a:r>
              <a:rPr lang="en-IN" sz="2000" b="1" dirty="0" smtClean="0">
                <a:latin typeface="Comic Sans MS" pitchFamily="66" charset="0"/>
              </a:rPr>
              <a:t>What are event related services that would be treated as not ancillary to admission to an event?</a:t>
            </a:r>
          </a:p>
          <a:p>
            <a:pPr marL="0" indent="0">
              <a:buNone/>
            </a:pPr>
            <a:r>
              <a:rPr lang="en-IN" sz="2000" dirty="0">
                <a:latin typeface="Comic Sans MS" pitchFamily="66" charset="0"/>
              </a:rPr>
              <a:t> </a:t>
            </a:r>
            <a:r>
              <a:rPr lang="en-IN" sz="2000" dirty="0" smtClean="0">
                <a:latin typeface="Comic Sans MS" pitchFamily="66" charset="0"/>
              </a:rPr>
              <a:t>    A service of courier agency used for distribution of entry        </a:t>
            </a:r>
          </a:p>
          <a:p>
            <a:pPr marL="0" indent="0">
              <a:buNone/>
            </a:pPr>
            <a:r>
              <a:rPr lang="en-IN" sz="2000" dirty="0">
                <a:latin typeface="Comic Sans MS" pitchFamily="66" charset="0"/>
              </a:rPr>
              <a:t> </a:t>
            </a:r>
            <a:r>
              <a:rPr lang="en-IN" sz="2000" dirty="0" smtClean="0">
                <a:latin typeface="Comic Sans MS" pitchFamily="66" charset="0"/>
              </a:rPr>
              <a:t>    tickets for event is a service that is not ancillary to admission    </a:t>
            </a:r>
          </a:p>
          <a:p>
            <a:pPr marL="0" indent="0">
              <a:buNone/>
            </a:pPr>
            <a:r>
              <a:rPr lang="en-IN" sz="2000" dirty="0">
                <a:latin typeface="Comic Sans MS" pitchFamily="66" charset="0"/>
              </a:rPr>
              <a:t> </a:t>
            </a:r>
            <a:r>
              <a:rPr lang="en-IN" sz="2000" dirty="0" smtClean="0">
                <a:latin typeface="Comic Sans MS" pitchFamily="66" charset="0"/>
              </a:rPr>
              <a:t>    to the event.</a:t>
            </a:r>
            <a:endParaRPr lang="en-IN" sz="2000" dirty="0">
              <a:latin typeface="Comic Sans MS" pitchFamily="66" charset="0"/>
            </a:endParaRPr>
          </a:p>
        </p:txBody>
      </p:sp>
    </p:spTree>
    <p:extLst>
      <p:ext uri="{BB962C8B-B14F-4D97-AF65-F5344CB8AC3E}">
        <p14:creationId xmlns:p14="http://schemas.microsoft.com/office/powerpoint/2010/main" xmlns="" val="4076324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noAutofit/>
          </a:bodyPr>
          <a:lstStyle/>
          <a:p>
            <a:r>
              <a:rPr lang="en-IN" b="1" dirty="0" smtClean="0">
                <a:latin typeface="Bradley Hand ITC" pitchFamily="66" charset="0"/>
              </a:rPr>
              <a:t>Rule 7-Popos provided at more than one location</a:t>
            </a:r>
            <a:endParaRPr lang="en-IN" b="1" dirty="0">
              <a:latin typeface="Bradley Hand ITC" pitchFamily="66" charset="0"/>
            </a:endParaRPr>
          </a:p>
        </p:txBody>
      </p:sp>
      <p:sp>
        <p:nvSpPr>
          <p:cNvPr id="3" name="Content Placeholder 2"/>
          <p:cNvSpPr>
            <a:spLocks noGrp="1"/>
          </p:cNvSpPr>
          <p:nvPr>
            <p:ph idx="1"/>
          </p:nvPr>
        </p:nvSpPr>
        <p:spPr>
          <a:xfrm>
            <a:off x="457200" y="2209800"/>
            <a:ext cx="8229600" cy="3352800"/>
          </a:xfrm>
        </p:spPr>
        <p:txBody>
          <a:bodyPr/>
          <a:lstStyle/>
          <a:p>
            <a:pPr>
              <a:buFont typeface="Wingdings" pitchFamily="2" charset="2"/>
              <a:buChar char="ü"/>
            </a:pPr>
            <a:r>
              <a:rPr lang="en-IN" dirty="0" smtClean="0"/>
              <a:t> </a:t>
            </a:r>
            <a:r>
              <a:rPr lang="en-IN" sz="2000" dirty="0" smtClean="0">
                <a:latin typeface="Comic Sans MS" pitchFamily="66" charset="0"/>
              </a:rPr>
              <a:t>Where any service referred to in </a:t>
            </a:r>
            <a:r>
              <a:rPr lang="en-IN" sz="2000" b="1" dirty="0" smtClean="0">
                <a:latin typeface="Comic Sans MS" pitchFamily="66" charset="0"/>
              </a:rPr>
              <a:t>Rules 4,5, or 6 </a:t>
            </a:r>
            <a:r>
              <a:rPr lang="en-IN" sz="2000" dirty="0" smtClean="0">
                <a:latin typeface="Comic Sans MS" pitchFamily="66" charset="0"/>
              </a:rPr>
              <a:t>is provided at more than one location, including a location </a:t>
            </a:r>
            <a:r>
              <a:rPr lang="en-IN" sz="2000" b="1" dirty="0" smtClean="0">
                <a:latin typeface="Comic Sans MS" pitchFamily="66" charset="0"/>
              </a:rPr>
              <a:t>in a taxable territory</a:t>
            </a:r>
            <a:r>
              <a:rPr lang="en-IN" sz="2000" dirty="0" smtClean="0">
                <a:latin typeface="Comic Sans MS" pitchFamily="66" charset="0"/>
              </a:rPr>
              <a:t> ,its POPOS shall be the location in </a:t>
            </a:r>
            <a:r>
              <a:rPr lang="en-IN" sz="2000" b="1" dirty="0" smtClean="0">
                <a:latin typeface="Comic Sans MS" pitchFamily="66" charset="0"/>
              </a:rPr>
              <a:t>the taxable territory</a:t>
            </a:r>
            <a:r>
              <a:rPr lang="en-IN" sz="2000" dirty="0" smtClean="0">
                <a:latin typeface="Comic Sans MS" pitchFamily="66" charset="0"/>
              </a:rPr>
              <a:t> where the </a:t>
            </a:r>
            <a:r>
              <a:rPr lang="en-IN" sz="2000" b="1" dirty="0" smtClean="0">
                <a:latin typeface="Comic Sans MS" pitchFamily="66" charset="0"/>
              </a:rPr>
              <a:t>greatest proportion of the service is provided.</a:t>
            </a:r>
          </a:p>
          <a:p>
            <a:pPr>
              <a:buFont typeface="Wingdings" pitchFamily="2" charset="2"/>
              <a:buChar char="ü"/>
            </a:pPr>
            <a:endParaRPr lang="en-IN" sz="2000" b="1" dirty="0">
              <a:latin typeface="Comic Sans MS" pitchFamily="66" charset="0"/>
            </a:endParaRPr>
          </a:p>
          <a:p>
            <a:pPr>
              <a:buFont typeface="Wingdings" pitchFamily="2" charset="2"/>
              <a:buChar char="ü"/>
            </a:pPr>
            <a:endParaRPr lang="en-IN" sz="2000" b="1" dirty="0">
              <a:latin typeface="Comic Sans MS" pitchFamily="66" charset="0"/>
            </a:endParaRPr>
          </a:p>
        </p:txBody>
      </p:sp>
    </p:spTree>
    <p:extLst>
      <p:ext uri="{BB962C8B-B14F-4D97-AF65-F5344CB8AC3E}">
        <p14:creationId xmlns:p14="http://schemas.microsoft.com/office/powerpoint/2010/main" xmlns="" val="3839556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p:spPr>
        <p:txBody>
          <a:bodyPr>
            <a:noAutofit/>
          </a:bodyPr>
          <a:lstStyle/>
          <a:p>
            <a:r>
              <a:rPr lang="en-IN" b="1" dirty="0" smtClean="0">
                <a:latin typeface="Bradley Hand ITC" pitchFamily="66" charset="0"/>
              </a:rPr>
              <a:t>Rule 8-POPOS where Provider &amp; Recipient are located in TT</a:t>
            </a:r>
            <a:endParaRPr lang="en-IN" b="1" dirty="0">
              <a:latin typeface="Bradley Hand ITC" pitchFamily="66" charset="0"/>
            </a:endParaRPr>
          </a:p>
        </p:txBody>
      </p:sp>
      <p:sp>
        <p:nvSpPr>
          <p:cNvPr id="3" name="Content Placeholder 2"/>
          <p:cNvSpPr>
            <a:spLocks noGrp="1"/>
          </p:cNvSpPr>
          <p:nvPr>
            <p:ph idx="1"/>
          </p:nvPr>
        </p:nvSpPr>
        <p:spPr>
          <a:xfrm>
            <a:off x="457200" y="1905000"/>
            <a:ext cx="8229600" cy="4221163"/>
          </a:xfrm>
        </p:spPr>
        <p:txBody>
          <a:bodyPr>
            <a:normAutofit/>
          </a:bodyPr>
          <a:lstStyle/>
          <a:p>
            <a:pPr>
              <a:buFont typeface="Wingdings" pitchFamily="2" charset="2"/>
              <a:buChar char="ü"/>
            </a:pPr>
            <a:r>
              <a:rPr lang="en-IN" sz="2400" dirty="0" err="1" smtClean="0">
                <a:latin typeface="Comic Sans MS" pitchFamily="66" charset="0"/>
              </a:rPr>
              <a:t>Popos</a:t>
            </a:r>
            <a:r>
              <a:rPr lang="en-IN" sz="2400" dirty="0">
                <a:latin typeface="Comic Sans MS" pitchFamily="66" charset="0"/>
              </a:rPr>
              <a:t> </a:t>
            </a:r>
            <a:r>
              <a:rPr lang="en-IN" sz="2400" dirty="0" smtClean="0">
                <a:latin typeface="Comic Sans MS" pitchFamily="66" charset="0"/>
              </a:rPr>
              <a:t>where the location of the provider of service as well as that of recipient of service is in taxable </a:t>
            </a:r>
            <a:r>
              <a:rPr lang="en-IN" sz="2400" dirty="0" err="1" smtClean="0">
                <a:latin typeface="Comic Sans MS" pitchFamily="66" charset="0"/>
              </a:rPr>
              <a:t>territory,shall</a:t>
            </a:r>
            <a:r>
              <a:rPr lang="en-IN" sz="2400" dirty="0" smtClean="0">
                <a:latin typeface="Comic Sans MS" pitchFamily="66" charset="0"/>
              </a:rPr>
              <a:t> be the </a:t>
            </a:r>
            <a:r>
              <a:rPr lang="en-IN" sz="2400" b="1" dirty="0" smtClean="0">
                <a:latin typeface="Comic Sans MS" pitchFamily="66" charset="0"/>
              </a:rPr>
              <a:t>Location of the recipient of Service.</a:t>
            </a:r>
          </a:p>
        </p:txBody>
      </p:sp>
    </p:spTree>
    <p:extLst>
      <p:ext uri="{BB962C8B-B14F-4D97-AF65-F5344CB8AC3E}">
        <p14:creationId xmlns:p14="http://schemas.microsoft.com/office/powerpoint/2010/main" xmlns="" val="125522864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198</TotalTime>
  <Words>830</Words>
  <Application>Microsoft Office PowerPoint</Application>
  <PresentationFormat>On-screen Show (4:3)</PresentationFormat>
  <Paragraphs>67</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Concourse</vt:lpstr>
      <vt:lpstr>Place of Provision of Service </vt:lpstr>
      <vt:lpstr>Rule 1-Short title,extent &amp; communication</vt:lpstr>
      <vt:lpstr>Rule-3  Place  of  Provision(Generally)</vt:lpstr>
      <vt:lpstr>Rule-4 Place of Provision of Performance Based Service</vt:lpstr>
      <vt:lpstr>Rule 5-POPOS relating to immovable property</vt:lpstr>
      <vt:lpstr>Rule 6-POPOS relating to Events</vt:lpstr>
      <vt:lpstr>Slide 7</vt:lpstr>
      <vt:lpstr>Rule 7-Popos provided at more than one location</vt:lpstr>
      <vt:lpstr>Rule 8-POPOS where Provider &amp; Recipient are located in TT</vt:lpstr>
      <vt:lpstr>Rule 9-Popos of Specified Service</vt:lpstr>
      <vt:lpstr>Rule 10-Place of Provision of goods transport  services</vt:lpstr>
      <vt:lpstr>Rule 11-POPOS of Passenger                  Transporation service</vt:lpstr>
      <vt:lpstr>Rule 12-POPOS provided on board a conveyance</vt:lpstr>
      <vt:lpstr>Rule 13- Powers to notify description of services or circumstances for certain purpose:</vt:lpstr>
      <vt:lpstr>Rule-14 Order of application of rules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Place of Provision of Service </dc:title>
  <dc:creator>admin</dc:creator>
  <cp:lastModifiedBy>admin</cp:lastModifiedBy>
  <cp:revision>28</cp:revision>
  <dcterms:created xsi:type="dcterms:W3CDTF">2006-08-16T00:00:00Z</dcterms:created>
  <dcterms:modified xsi:type="dcterms:W3CDTF">2015-02-04T07:52:20Z</dcterms:modified>
</cp:coreProperties>
</file>