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0D206-E55E-4F0B-AABF-5619D5E6D6AE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9C16E-F4DA-41A3-A7EE-CC6DD265C13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9C16E-F4DA-41A3-A7EE-CC6DD265C136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2D8331E-390A-43E3-91C4-62BBA0C40853}" type="datetimeFigureOut">
              <a:rPr lang="en-US" smtClean="0"/>
              <a:t>3/27/2012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925A86-CF54-4535-8331-0C18E9359AC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INTERNAL AUDIT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638800"/>
            <a:ext cx="6324600" cy="685800"/>
          </a:xfrm>
        </p:spPr>
        <p:txBody>
          <a:bodyPr>
            <a:normAutofit fontScale="77500" lnSpcReduction="20000"/>
          </a:bodyPr>
          <a:lstStyle/>
          <a:p>
            <a:r>
              <a:rPr lang="en-US" sz="1600" b="1" dirty="0" smtClean="0"/>
              <a:t>COMPILED BY RAMMESH SUBRAMNIAN ASSOCIATES</a:t>
            </a:r>
          </a:p>
          <a:p>
            <a:r>
              <a:rPr lang="en-US" sz="1600" b="1" dirty="0" smtClean="0"/>
              <a:t>SHASHI KUMAR &amp; GURU CHARAN </a:t>
            </a:r>
          </a:p>
          <a:p>
            <a:r>
              <a:rPr lang="en-US" sz="1600" b="1" dirty="0" smtClean="0"/>
              <a:t>PARTNER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Two CA Final Candidates</a:t>
            </a:r>
          </a:p>
          <a:p>
            <a:r>
              <a:rPr lang="en-US" dirty="0" smtClean="0"/>
              <a:t>Report finalization by a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qualified chartered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accountant</a:t>
            </a:r>
            <a:endParaRPr lang="en-US" dirty="0"/>
          </a:p>
        </p:txBody>
      </p:sp>
      <p:pic>
        <p:nvPicPr>
          <p:cNvPr id="4" name="Picture 3" descr="MP900443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371600"/>
            <a:ext cx="3586162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Value addition to the client business is the main moto of Internal Audit Exercise.</a:t>
            </a:r>
          </a:p>
          <a:p>
            <a:r>
              <a:rPr lang="en-US" dirty="0" smtClean="0"/>
              <a:t>Company can achieve its goals in a organised and systematic manner with help of Internal Audit</a:t>
            </a:r>
          </a:p>
          <a:p>
            <a:endParaRPr lang="en-US" dirty="0"/>
          </a:p>
        </p:txBody>
      </p:sp>
      <p:pic>
        <p:nvPicPr>
          <p:cNvPr id="4" name="Picture 3" descr="MC900198108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228600"/>
            <a:ext cx="2934077" cy="2539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C900105218.WM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219200"/>
            <a:ext cx="7102787" cy="462600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183880" cy="5105400"/>
          </a:xfrm>
        </p:spPr>
        <p:txBody>
          <a:bodyPr numCol="2">
            <a:noAutofit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Audit is fact finding exercise to show hidden things to the light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6" name="Picture 5" descr="Au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295400"/>
            <a:ext cx="3534817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Why Internal Audit?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800" b="1" dirty="0" smtClean="0"/>
          </a:p>
          <a:p>
            <a:pPr>
              <a:buNone/>
            </a:pPr>
            <a:r>
              <a:rPr lang="en-US" sz="2800" b="1" dirty="0" smtClean="0"/>
              <a:t>Legal and Statutory Requirement</a:t>
            </a:r>
          </a:p>
          <a:p>
            <a:r>
              <a:rPr lang="en-US" dirty="0" smtClean="0"/>
              <a:t>As per Companies Act 1956 : </a:t>
            </a:r>
          </a:p>
          <a:p>
            <a:pPr>
              <a:buNone/>
            </a:pPr>
            <a:r>
              <a:rPr lang="en-US" dirty="0" smtClean="0"/>
              <a:t>	Internal Audit system is compulsory if,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a</a:t>
            </a:r>
            <a:r>
              <a:rPr lang="en-US" dirty="0" smtClean="0"/>
              <a:t>. </a:t>
            </a:r>
            <a:r>
              <a:rPr lang="en-US" dirty="0" smtClean="0"/>
              <a:t>Paid-up </a:t>
            </a:r>
            <a:r>
              <a:rPr lang="en-US" dirty="0" smtClean="0"/>
              <a:t>capital and reserves exceeding </a:t>
            </a:r>
            <a:r>
              <a:rPr lang="en-US" b="1" dirty="0" smtClean="0"/>
              <a:t>Rs. 50 lakhs </a:t>
            </a:r>
            <a:r>
              <a:rPr lang="en-US" dirty="0" smtClean="0"/>
              <a:t>as at </a:t>
            </a:r>
            <a:r>
              <a:rPr lang="en-US" dirty="0" smtClean="0"/>
              <a:t>the commencement </a:t>
            </a:r>
            <a:r>
              <a:rPr lang="en-US" dirty="0" smtClean="0"/>
              <a:t>of the </a:t>
            </a:r>
            <a:r>
              <a:rPr lang="en-US" dirty="0" smtClean="0"/>
              <a:t>FY. or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b</a:t>
            </a:r>
            <a:r>
              <a:rPr lang="en-US" dirty="0" smtClean="0"/>
              <a:t>. </a:t>
            </a:r>
            <a:r>
              <a:rPr lang="en-US" dirty="0" smtClean="0"/>
              <a:t>Having </a:t>
            </a:r>
            <a:r>
              <a:rPr lang="en-US" dirty="0" smtClean="0"/>
              <a:t>an average annual turnover exceeding </a:t>
            </a:r>
            <a:r>
              <a:rPr lang="en-US" dirty="0" smtClean="0"/>
              <a:t> </a:t>
            </a:r>
            <a:r>
              <a:rPr lang="en-US" b="1" dirty="0" smtClean="0"/>
              <a:t>Rs.5.00 crores </a:t>
            </a:r>
            <a:r>
              <a:rPr lang="en-US" dirty="0" smtClean="0"/>
              <a:t>for </a:t>
            </a:r>
            <a:r>
              <a:rPr lang="en-US" dirty="0" smtClean="0"/>
              <a:t>a period of three consecutive </a:t>
            </a:r>
            <a:r>
              <a:rPr lang="en-US" dirty="0" smtClean="0"/>
              <a:t>FY’s </a:t>
            </a:r>
            <a:r>
              <a:rPr lang="en-US" dirty="0" smtClean="0"/>
              <a:t>immediately preceding the </a:t>
            </a:r>
            <a:r>
              <a:rPr lang="en-US" dirty="0" smtClean="0"/>
              <a:t>FY </a:t>
            </a:r>
            <a:r>
              <a:rPr lang="en-US" dirty="0" smtClean="0"/>
              <a:t>concerned,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" name="Picture 6" descr="Question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2400"/>
            <a:ext cx="1362075" cy="1908175"/>
          </a:xfrm>
          <a:prstGeom prst="rect">
            <a:avLst/>
          </a:prstGeom>
        </p:spPr>
      </p:pic>
      <p:pic>
        <p:nvPicPr>
          <p:cNvPr id="8" name="Picture 7" descr="legal and stat.WM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981200"/>
            <a:ext cx="1826057" cy="1827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Why Internal Audit? </a:t>
            </a:r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Management </a:t>
            </a:r>
            <a:r>
              <a:rPr lang="en-US" b="1" dirty="0" smtClean="0"/>
              <a:t>Requirement</a:t>
            </a:r>
          </a:p>
          <a:p>
            <a:r>
              <a:rPr lang="en-US" dirty="0" smtClean="0"/>
              <a:t>To </a:t>
            </a:r>
            <a:r>
              <a:rPr lang="en-US" dirty="0" smtClean="0"/>
              <a:t>ensure error free accounting</a:t>
            </a:r>
          </a:p>
          <a:p>
            <a:r>
              <a:rPr lang="en-US" dirty="0" smtClean="0"/>
              <a:t>To support statutory </a:t>
            </a:r>
            <a:r>
              <a:rPr lang="en-US" dirty="0" smtClean="0"/>
              <a:t>audit</a:t>
            </a:r>
          </a:p>
          <a:p>
            <a:r>
              <a:rPr lang="en-US" dirty="0" smtClean="0"/>
              <a:t>To have proper control over </a:t>
            </a:r>
            <a:r>
              <a:rPr lang="en-US" dirty="0" smtClean="0"/>
              <a:t>business</a:t>
            </a:r>
          </a:p>
          <a:p>
            <a:r>
              <a:rPr lang="en-US" dirty="0" smtClean="0"/>
              <a:t>To control on the size of operations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mgt reqt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360" y="2286000"/>
            <a:ext cx="2511353" cy="3462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Internal Audit 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Correct financial figures</a:t>
            </a:r>
          </a:p>
          <a:p>
            <a:r>
              <a:rPr lang="en-US" dirty="0" smtClean="0"/>
              <a:t>No deviation in process</a:t>
            </a:r>
          </a:p>
          <a:p>
            <a:r>
              <a:rPr lang="en-US" dirty="0" smtClean="0"/>
              <a:t>Timely work completion</a:t>
            </a:r>
          </a:p>
          <a:p>
            <a:r>
              <a:rPr lang="en-US" dirty="0" smtClean="0"/>
              <a:t>Reduction in reconciliation</a:t>
            </a:r>
          </a:p>
          <a:p>
            <a:r>
              <a:rPr lang="en-US" dirty="0" smtClean="0"/>
              <a:t>Delegation of work</a:t>
            </a:r>
          </a:p>
          <a:p>
            <a:r>
              <a:rPr lang="en-US" dirty="0" smtClean="0"/>
              <a:t>Detection of errors and frauds</a:t>
            </a:r>
          </a:p>
          <a:p>
            <a:r>
              <a:rPr lang="en-US" dirty="0" smtClean="0"/>
              <a:t>Proper place of documents and records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3" descr="benifi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2057400"/>
            <a:ext cx="2287116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10512"/>
          </a:xfrm>
        </p:spPr>
        <p:txBody>
          <a:bodyPr>
            <a:normAutofit/>
          </a:bodyPr>
          <a:lstStyle/>
          <a:p>
            <a:r>
              <a:rPr lang="en-US" sz="4800" dirty="0" smtClean="0"/>
              <a:t>Risks of not having Internal Audit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Chances of conflict and delay in accounting</a:t>
            </a:r>
          </a:p>
          <a:p>
            <a:r>
              <a:rPr lang="en-US" dirty="0" smtClean="0"/>
              <a:t>Affects day to day activity by</a:t>
            </a:r>
          </a:p>
          <a:p>
            <a:pPr lvl="1"/>
            <a:r>
              <a:rPr lang="en-US" dirty="0" smtClean="0"/>
              <a:t>Increase </a:t>
            </a:r>
            <a:r>
              <a:rPr lang="en-US" dirty="0" smtClean="0"/>
              <a:t>in Reconciliation </a:t>
            </a:r>
            <a:r>
              <a:rPr lang="en-US" dirty="0" smtClean="0"/>
              <a:t>activity</a:t>
            </a:r>
          </a:p>
          <a:p>
            <a:pPr lvl="1"/>
            <a:r>
              <a:rPr lang="en-US" dirty="0" smtClean="0"/>
              <a:t>Documentation problem</a:t>
            </a:r>
          </a:p>
          <a:p>
            <a:r>
              <a:rPr lang="en-US" dirty="0" smtClean="0"/>
              <a:t>Delay in closing books of accounts</a:t>
            </a:r>
          </a:p>
          <a:p>
            <a:r>
              <a:rPr lang="en-US" dirty="0" smtClean="0"/>
              <a:t>Lack of track on business</a:t>
            </a:r>
          </a:p>
          <a:p>
            <a:r>
              <a:rPr lang="en-US" dirty="0" smtClean="0"/>
              <a:t>Non compliance of statutory regulation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risk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8260386" cy="1828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Areas of Coverage in Internal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Vouching (100%)</a:t>
            </a:r>
          </a:p>
          <a:p>
            <a:r>
              <a:rPr lang="en-US" dirty="0" smtClean="0"/>
              <a:t>Cash and Bank </a:t>
            </a:r>
          </a:p>
          <a:p>
            <a:r>
              <a:rPr lang="en-US" dirty="0" smtClean="0"/>
              <a:t>Income and Expenses</a:t>
            </a:r>
          </a:p>
          <a:p>
            <a:r>
              <a:rPr lang="en-US" dirty="0" smtClean="0"/>
              <a:t>Capital and Petty expenses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Verification</a:t>
            </a:r>
            <a:endParaRPr lang="en-US" b="1" dirty="0" smtClean="0"/>
          </a:p>
          <a:p>
            <a:r>
              <a:rPr lang="en-US" dirty="0" smtClean="0"/>
              <a:t>Purchases and Sales</a:t>
            </a:r>
          </a:p>
          <a:p>
            <a:r>
              <a:rPr lang="en-US" dirty="0" smtClean="0"/>
              <a:t>Debtors and Creditors</a:t>
            </a:r>
          </a:p>
          <a:p>
            <a:r>
              <a:rPr lang="en-US" dirty="0" smtClean="0"/>
              <a:t>Ledger  Scrutiny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overage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981200"/>
            <a:ext cx="2215286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Continued…..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Statutory Compliances</a:t>
            </a:r>
          </a:p>
          <a:p>
            <a:r>
              <a:rPr lang="en-US" dirty="0" smtClean="0"/>
              <a:t>VAT &amp; Service Tax</a:t>
            </a:r>
          </a:p>
          <a:p>
            <a:r>
              <a:rPr lang="en-US" dirty="0" smtClean="0"/>
              <a:t>ESI &amp; PF</a:t>
            </a:r>
          </a:p>
          <a:p>
            <a:r>
              <a:rPr lang="en-US" dirty="0" smtClean="0"/>
              <a:t>TDS &amp; TCS</a:t>
            </a:r>
          </a:p>
          <a:p>
            <a:r>
              <a:rPr lang="en-US" dirty="0" smtClean="0"/>
              <a:t>Excise and Customs</a:t>
            </a:r>
          </a:p>
          <a:p>
            <a:r>
              <a:rPr lang="en-US" dirty="0" smtClean="0"/>
              <a:t>Other applicable requirements</a:t>
            </a:r>
          </a:p>
          <a:p>
            <a:endParaRPr lang="en-US" dirty="0"/>
          </a:p>
        </p:txBody>
      </p:sp>
      <p:pic>
        <p:nvPicPr>
          <p:cNvPr id="4" name="Picture 3" descr="MP9004088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981200"/>
            <a:ext cx="32004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audit will be conducted on commensurate with the size and quantum of business. </a:t>
            </a:r>
            <a:endParaRPr lang="en-US" dirty="0" smtClean="0"/>
          </a:p>
          <a:p>
            <a:r>
              <a:rPr lang="en-US" dirty="0" smtClean="0"/>
              <a:t>Frequency of audit: Once in two months</a:t>
            </a:r>
          </a:p>
          <a:p>
            <a:r>
              <a:rPr lang="en-US" dirty="0" smtClean="0"/>
              <a:t>Period of Audit: 8-10 working days</a:t>
            </a:r>
          </a:p>
          <a:p>
            <a:r>
              <a:rPr lang="en-US" dirty="0" smtClean="0"/>
              <a:t>Reports : Within 7 days from completion of audit.</a:t>
            </a:r>
          </a:p>
          <a:p>
            <a:endParaRPr lang="en-US" dirty="0"/>
          </a:p>
        </p:txBody>
      </p:sp>
      <p:pic>
        <p:nvPicPr>
          <p:cNvPr id="4" name="Picture 3" descr="deli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228600"/>
            <a:ext cx="41148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</TotalTime>
  <Words>265</Words>
  <Application>Microsoft Office PowerPoint</Application>
  <PresentationFormat>On-screen Show (4:3)</PresentationFormat>
  <Paragraphs>81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INTERNAL AUDIT</vt:lpstr>
      <vt:lpstr>  Audit is fact finding exercise to show hidden things to the light     </vt:lpstr>
      <vt:lpstr>                       Why Internal Audit?  </vt:lpstr>
      <vt:lpstr> Why Internal Audit? Continued…</vt:lpstr>
      <vt:lpstr>Benefits of Internal Audit  </vt:lpstr>
      <vt:lpstr>Risks of not having Internal Audit</vt:lpstr>
      <vt:lpstr>Areas of Coverage in Internal Audit</vt:lpstr>
      <vt:lpstr>Coverage Continued…..</vt:lpstr>
      <vt:lpstr>Deliverables</vt:lpstr>
      <vt:lpstr>Our Team</vt:lpstr>
      <vt:lpstr>Conclution</vt:lpstr>
      <vt:lpstr>Slide 12</vt:lpstr>
    </vt:vector>
  </TitlesOfParts>
  <Company>14.12.2011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AUDIT</dc:title>
  <dc:creator>User</dc:creator>
  <cp:lastModifiedBy>User</cp:lastModifiedBy>
  <cp:revision>86</cp:revision>
  <dcterms:created xsi:type="dcterms:W3CDTF">2012-03-27T07:54:14Z</dcterms:created>
  <dcterms:modified xsi:type="dcterms:W3CDTF">2012-03-27T09:36:53Z</dcterms:modified>
</cp:coreProperties>
</file>