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32"/>
  </p:notesMasterIdLst>
  <p:handoutMasterIdLst>
    <p:handoutMasterId r:id="rId33"/>
  </p:handoutMasterIdLst>
  <p:sldIdLst>
    <p:sldId id="301" r:id="rId2"/>
    <p:sldId id="257" r:id="rId3"/>
    <p:sldId id="258" r:id="rId4"/>
    <p:sldId id="287" r:id="rId5"/>
    <p:sldId id="286" r:id="rId6"/>
    <p:sldId id="300" r:id="rId7"/>
    <p:sldId id="259" r:id="rId8"/>
    <p:sldId id="274" r:id="rId9"/>
    <p:sldId id="275" r:id="rId10"/>
    <p:sldId id="276" r:id="rId11"/>
    <p:sldId id="260" r:id="rId12"/>
    <p:sldId id="261" r:id="rId13"/>
    <p:sldId id="262" r:id="rId14"/>
    <p:sldId id="263" r:id="rId15"/>
    <p:sldId id="288" r:id="rId16"/>
    <p:sldId id="289" r:id="rId17"/>
    <p:sldId id="290" r:id="rId18"/>
    <p:sldId id="291" r:id="rId19"/>
    <p:sldId id="264" r:id="rId20"/>
    <p:sldId id="265" r:id="rId21"/>
    <p:sldId id="292" r:id="rId22"/>
    <p:sldId id="293" r:id="rId23"/>
    <p:sldId id="294" r:id="rId24"/>
    <p:sldId id="295" r:id="rId25"/>
    <p:sldId id="296" r:id="rId26"/>
    <p:sldId id="297" r:id="rId27"/>
    <p:sldId id="298" r:id="rId28"/>
    <p:sldId id="277" r:id="rId29"/>
    <p:sldId id="278" r:id="rId30"/>
    <p:sldId id="302"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786" y="-28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89E9A3-C5DE-4347-889E-AFA70CC30CB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B0CF592C-3B02-41A9-A488-B3D29D5580F6}">
      <dgm:prSet phldrT="[Text]" phldr="1"/>
      <dgm:spPr/>
      <dgm:t>
        <a:bodyPr/>
        <a:lstStyle/>
        <a:p>
          <a:endParaRPr lang="en-US"/>
        </a:p>
      </dgm:t>
    </dgm:pt>
    <dgm:pt modelId="{E53E8F3F-DAE0-45A6-8759-2970BEE50F80}" type="parTrans" cxnId="{32FC7A5A-73DB-46E3-A752-122AF82D91FF}">
      <dgm:prSet/>
      <dgm:spPr/>
      <dgm:t>
        <a:bodyPr/>
        <a:lstStyle/>
        <a:p>
          <a:endParaRPr lang="en-US"/>
        </a:p>
      </dgm:t>
    </dgm:pt>
    <dgm:pt modelId="{897099AF-46B1-4969-81D9-4E79661B3FE6}" type="sibTrans" cxnId="{32FC7A5A-73DB-46E3-A752-122AF82D91FF}">
      <dgm:prSet/>
      <dgm:spPr/>
      <dgm:t>
        <a:bodyPr/>
        <a:lstStyle/>
        <a:p>
          <a:endParaRPr lang="en-US"/>
        </a:p>
      </dgm:t>
    </dgm:pt>
    <dgm:pt modelId="{A1AF7056-0D3F-4FC8-A522-E27D1BD8A915}">
      <dgm:prSet phldrT="[Text]"/>
      <dgm:spPr/>
      <dgm:t>
        <a:bodyPr/>
        <a:lstStyle/>
        <a:p>
          <a:r>
            <a:rPr lang="en-US" dirty="0" smtClean="0"/>
            <a:t>Establishment</a:t>
          </a:r>
          <a:endParaRPr lang="en-US" dirty="0"/>
        </a:p>
      </dgm:t>
    </dgm:pt>
    <dgm:pt modelId="{0021E4DA-75CA-4380-BD91-C53403672FAA}" type="parTrans" cxnId="{489FDC42-2131-40A5-A65F-7DF66BCEBB56}">
      <dgm:prSet/>
      <dgm:spPr/>
      <dgm:t>
        <a:bodyPr/>
        <a:lstStyle/>
        <a:p>
          <a:endParaRPr lang="en-US"/>
        </a:p>
      </dgm:t>
    </dgm:pt>
    <dgm:pt modelId="{148529BF-86A4-4A17-AAE3-8AAFB787D3EA}" type="sibTrans" cxnId="{489FDC42-2131-40A5-A65F-7DF66BCEBB56}">
      <dgm:prSet/>
      <dgm:spPr/>
      <dgm:t>
        <a:bodyPr/>
        <a:lstStyle/>
        <a:p>
          <a:endParaRPr lang="en-US"/>
        </a:p>
      </dgm:t>
    </dgm:pt>
    <dgm:pt modelId="{4CBF6154-91BB-4E3C-BE59-1FBB37AB1295}">
      <dgm:prSet phldrT="[Text]" phldr="1"/>
      <dgm:spPr/>
      <dgm:t>
        <a:bodyPr/>
        <a:lstStyle/>
        <a:p>
          <a:endParaRPr lang="en-US"/>
        </a:p>
      </dgm:t>
    </dgm:pt>
    <dgm:pt modelId="{89D3AE7D-05B4-4FB4-8EDF-E63566F35F0F}" type="parTrans" cxnId="{45974023-38E7-4300-AAFB-C44AABD03EB9}">
      <dgm:prSet/>
      <dgm:spPr/>
      <dgm:t>
        <a:bodyPr/>
        <a:lstStyle/>
        <a:p>
          <a:endParaRPr lang="en-US"/>
        </a:p>
      </dgm:t>
    </dgm:pt>
    <dgm:pt modelId="{48774430-CCBC-4675-A477-F57769925A6D}" type="sibTrans" cxnId="{45974023-38E7-4300-AAFB-C44AABD03EB9}">
      <dgm:prSet/>
      <dgm:spPr/>
      <dgm:t>
        <a:bodyPr/>
        <a:lstStyle/>
        <a:p>
          <a:endParaRPr lang="en-US"/>
        </a:p>
      </dgm:t>
    </dgm:pt>
    <dgm:pt modelId="{9A6D3539-D3B6-4E6F-9DE2-00300DA6B98F}">
      <dgm:prSet phldrT="[Text]"/>
      <dgm:spPr/>
      <dgm:t>
        <a:bodyPr/>
        <a:lstStyle/>
        <a:p>
          <a:r>
            <a:rPr lang="en-US" dirty="0" smtClean="0"/>
            <a:t>Organization’s Structure</a:t>
          </a:r>
          <a:endParaRPr lang="en-US" dirty="0"/>
        </a:p>
      </dgm:t>
    </dgm:pt>
    <dgm:pt modelId="{2B30B1CF-FC15-4FA8-B051-C3DFCA107DB0}" type="parTrans" cxnId="{42D4FA45-7810-49AB-96FC-636F75467413}">
      <dgm:prSet/>
      <dgm:spPr/>
      <dgm:t>
        <a:bodyPr/>
        <a:lstStyle/>
        <a:p>
          <a:endParaRPr lang="en-US"/>
        </a:p>
      </dgm:t>
    </dgm:pt>
    <dgm:pt modelId="{0A65059B-D366-4237-A22D-A4AFC10A9F51}" type="sibTrans" cxnId="{42D4FA45-7810-49AB-96FC-636F75467413}">
      <dgm:prSet/>
      <dgm:spPr/>
      <dgm:t>
        <a:bodyPr/>
        <a:lstStyle/>
        <a:p>
          <a:endParaRPr lang="en-US"/>
        </a:p>
      </dgm:t>
    </dgm:pt>
    <dgm:pt modelId="{A0F41391-A1E9-401F-8479-EFC620F2788C}">
      <dgm:prSet phldrT="[Text]" phldr="1"/>
      <dgm:spPr/>
      <dgm:t>
        <a:bodyPr/>
        <a:lstStyle/>
        <a:p>
          <a:endParaRPr lang="en-US"/>
        </a:p>
      </dgm:t>
    </dgm:pt>
    <dgm:pt modelId="{E65FDD96-6CF5-40AE-80CD-8E53FF8330A2}" type="parTrans" cxnId="{25C7826E-242C-421D-AD13-B372CF63E990}">
      <dgm:prSet/>
      <dgm:spPr/>
      <dgm:t>
        <a:bodyPr/>
        <a:lstStyle/>
        <a:p>
          <a:endParaRPr lang="en-US"/>
        </a:p>
      </dgm:t>
    </dgm:pt>
    <dgm:pt modelId="{A08EFE13-9D21-476A-8A81-AA3A40E86F48}" type="sibTrans" cxnId="{25C7826E-242C-421D-AD13-B372CF63E990}">
      <dgm:prSet/>
      <dgm:spPr/>
      <dgm:t>
        <a:bodyPr/>
        <a:lstStyle/>
        <a:p>
          <a:endParaRPr lang="en-US"/>
        </a:p>
      </dgm:t>
    </dgm:pt>
    <dgm:pt modelId="{E1791758-C60A-4C5C-A190-810C0304EC3B}">
      <dgm:prSet phldrT="[Text]"/>
      <dgm:spPr/>
      <dgm:t>
        <a:bodyPr/>
        <a:lstStyle/>
        <a:p>
          <a:r>
            <a:rPr lang="en-US" dirty="0" smtClean="0"/>
            <a:t>Objectives of SEBI</a:t>
          </a:r>
          <a:endParaRPr lang="en-US" dirty="0"/>
        </a:p>
      </dgm:t>
    </dgm:pt>
    <dgm:pt modelId="{7B4D4236-11F7-450B-9C2B-2018DEF4666D}" type="parTrans" cxnId="{00230C90-65F7-49D4-8579-4F2B15FD4A8E}">
      <dgm:prSet/>
      <dgm:spPr/>
      <dgm:t>
        <a:bodyPr/>
        <a:lstStyle/>
        <a:p>
          <a:endParaRPr lang="en-US"/>
        </a:p>
      </dgm:t>
    </dgm:pt>
    <dgm:pt modelId="{093A5BD3-2F60-45AF-9285-FFA1F55AA5BE}" type="sibTrans" cxnId="{00230C90-65F7-49D4-8579-4F2B15FD4A8E}">
      <dgm:prSet/>
      <dgm:spPr/>
      <dgm:t>
        <a:bodyPr/>
        <a:lstStyle/>
        <a:p>
          <a:endParaRPr lang="en-US"/>
        </a:p>
      </dgm:t>
    </dgm:pt>
    <dgm:pt modelId="{C22DFB8E-14CB-4FA0-87CC-3BAD54FEC2BE}">
      <dgm:prSet phldrT="[Text]"/>
      <dgm:spPr/>
      <dgm:t>
        <a:bodyPr/>
        <a:lstStyle/>
        <a:p>
          <a:r>
            <a:rPr lang="en-US" dirty="0" smtClean="0"/>
            <a:t>Functions of SEBI</a:t>
          </a:r>
          <a:endParaRPr lang="en-US" dirty="0"/>
        </a:p>
      </dgm:t>
    </dgm:pt>
    <dgm:pt modelId="{B52772DC-C7BF-4204-8912-CEFC3542C33A}" type="parTrans" cxnId="{65A536C7-14E2-4198-BE91-48E7B964485E}">
      <dgm:prSet/>
      <dgm:spPr/>
      <dgm:t>
        <a:bodyPr/>
        <a:lstStyle/>
        <a:p>
          <a:endParaRPr lang="en-US"/>
        </a:p>
      </dgm:t>
    </dgm:pt>
    <dgm:pt modelId="{64A9385D-3930-48FD-B62D-CEBAFB795460}" type="sibTrans" cxnId="{65A536C7-14E2-4198-BE91-48E7B964485E}">
      <dgm:prSet/>
      <dgm:spPr/>
      <dgm:t>
        <a:bodyPr/>
        <a:lstStyle/>
        <a:p>
          <a:endParaRPr lang="en-US"/>
        </a:p>
      </dgm:t>
    </dgm:pt>
    <dgm:pt modelId="{E6895BF5-0EB7-45DB-99D6-E4A1949F27F8}">
      <dgm:prSet phldrT="[Text]"/>
      <dgm:spPr/>
      <dgm:t>
        <a:bodyPr/>
        <a:lstStyle/>
        <a:p>
          <a:endParaRPr lang="en-US" dirty="0"/>
        </a:p>
      </dgm:t>
    </dgm:pt>
    <dgm:pt modelId="{DED92576-56A7-4F6D-9294-980001D41062}" type="parTrans" cxnId="{AEC3A922-C807-498E-A302-1F334106D879}">
      <dgm:prSet/>
      <dgm:spPr/>
      <dgm:t>
        <a:bodyPr/>
        <a:lstStyle/>
        <a:p>
          <a:endParaRPr lang="en-US"/>
        </a:p>
      </dgm:t>
    </dgm:pt>
    <dgm:pt modelId="{CC70206E-8EAE-42AD-8FE3-905F636976BE}" type="sibTrans" cxnId="{AEC3A922-C807-498E-A302-1F334106D879}">
      <dgm:prSet/>
      <dgm:spPr/>
      <dgm:t>
        <a:bodyPr/>
        <a:lstStyle/>
        <a:p>
          <a:endParaRPr lang="en-US"/>
        </a:p>
      </dgm:t>
    </dgm:pt>
    <dgm:pt modelId="{AB3C074F-D42B-4D83-AB75-20DC906893AA}">
      <dgm:prSet phldrT="[Text]"/>
      <dgm:spPr/>
      <dgm:t>
        <a:bodyPr/>
        <a:lstStyle/>
        <a:p>
          <a:r>
            <a:rPr lang="en-US" dirty="0" smtClean="0"/>
            <a:t>Powers of SEBI</a:t>
          </a:r>
          <a:endParaRPr lang="en-US" dirty="0"/>
        </a:p>
      </dgm:t>
    </dgm:pt>
    <dgm:pt modelId="{2E98DC41-E5C6-4AA4-A154-5E35F7A94225}" type="parTrans" cxnId="{2CFA1CFF-CA45-42E1-8F02-289E34AE38EA}">
      <dgm:prSet/>
      <dgm:spPr/>
      <dgm:t>
        <a:bodyPr/>
        <a:lstStyle/>
        <a:p>
          <a:endParaRPr lang="en-US"/>
        </a:p>
      </dgm:t>
    </dgm:pt>
    <dgm:pt modelId="{58EC3FE1-33AB-406E-BCFE-AD88736D4FD6}" type="sibTrans" cxnId="{2CFA1CFF-CA45-42E1-8F02-289E34AE38EA}">
      <dgm:prSet/>
      <dgm:spPr/>
      <dgm:t>
        <a:bodyPr/>
        <a:lstStyle/>
        <a:p>
          <a:endParaRPr lang="en-US"/>
        </a:p>
      </dgm:t>
    </dgm:pt>
    <dgm:pt modelId="{68F09BC1-66A1-4FFE-8C8D-C89FA5BD88BA}">
      <dgm:prSet phldrT="[Text]"/>
      <dgm:spPr/>
      <dgm:t>
        <a:bodyPr/>
        <a:lstStyle/>
        <a:p>
          <a:endParaRPr lang="en-US" dirty="0"/>
        </a:p>
      </dgm:t>
    </dgm:pt>
    <dgm:pt modelId="{A4C68594-F2FE-4D43-9050-9121551ADAC6}" type="parTrans" cxnId="{49DC360C-44BE-412C-9CCB-224764DB865F}">
      <dgm:prSet/>
      <dgm:spPr/>
      <dgm:t>
        <a:bodyPr/>
        <a:lstStyle/>
        <a:p>
          <a:endParaRPr lang="en-US"/>
        </a:p>
      </dgm:t>
    </dgm:pt>
    <dgm:pt modelId="{0ED9E241-DCEF-419E-BA4B-E4D1C335DBD5}" type="sibTrans" cxnId="{49DC360C-44BE-412C-9CCB-224764DB865F}">
      <dgm:prSet/>
      <dgm:spPr/>
      <dgm:t>
        <a:bodyPr/>
        <a:lstStyle/>
        <a:p>
          <a:endParaRPr lang="en-US"/>
        </a:p>
      </dgm:t>
    </dgm:pt>
    <dgm:pt modelId="{55FE51A4-A823-4790-B5B1-739F828D9856}">
      <dgm:prSet phldrT="[Text]"/>
      <dgm:spPr/>
      <dgm:t>
        <a:bodyPr/>
        <a:lstStyle/>
        <a:p>
          <a:r>
            <a:rPr lang="en-US" dirty="0" smtClean="0"/>
            <a:t>Various Departments &amp; their functions</a:t>
          </a:r>
          <a:endParaRPr lang="en-US" dirty="0"/>
        </a:p>
      </dgm:t>
    </dgm:pt>
    <dgm:pt modelId="{A2FDF52E-70C1-4205-BC2D-E325F8610157}" type="parTrans" cxnId="{6093BEA7-373C-435F-B300-F8DE6B56AF05}">
      <dgm:prSet/>
      <dgm:spPr/>
      <dgm:t>
        <a:bodyPr/>
        <a:lstStyle/>
        <a:p>
          <a:endParaRPr lang="en-US"/>
        </a:p>
      </dgm:t>
    </dgm:pt>
    <dgm:pt modelId="{469DCA74-4BEE-4294-8710-8F95AB5A87F3}" type="sibTrans" cxnId="{6093BEA7-373C-435F-B300-F8DE6B56AF05}">
      <dgm:prSet/>
      <dgm:spPr/>
      <dgm:t>
        <a:bodyPr/>
        <a:lstStyle/>
        <a:p>
          <a:endParaRPr lang="en-US"/>
        </a:p>
      </dgm:t>
    </dgm:pt>
    <dgm:pt modelId="{0C7175AF-D87D-4891-A193-98AC848EE08D}">
      <dgm:prSet phldrT="[Text]"/>
      <dgm:spPr/>
      <dgm:t>
        <a:bodyPr/>
        <a:lstStyle/>
        <a:p>
          <a:endParaRPr lang="en-US" dirty="0"/>
        </a:p>
      </dgm:t>
    </dgm:pt>
    <dgm:pt modelId="{0512D545-72DA-4A2B-BC34-F38E804774F5}" type="parTrans" cxnId="{4F68603F-9CD2-47B4-BC1F-E1BF63F2B35B}">
      <dgm:prSet/>
      <dgm:spPr/>
      <dgm:t>
        <a:bodyPr/>
        <a:lstStyle/>
        <a:p>
          <a:endParaRPr lang="en-US"/>
        </a:p>
      </dgm:t>
    </dgm:pt>
    <dgm:pt modelId="{5B0AED6E-7DCB-44AD-B999-F890D21F5C16}" type="sibTrans" cxnId="{4F68603F-9CD2-47B4-BC1F-E1BF63F2B35B}">
      <dgm:prSet/>
      <dgm:spPr/>
      <dgm:t>
        <a:bodyPr/>
        <a:lstStyle/>
        <a:p>
          <a:endParaRPr lang="en-US"/>
        </a:p>
      </dgm:t>
    </dgm:pt>
    <dgm:pt modelId="{3AD24091-6E2B-4A1C-B1FA-DABCFD6C6A62}">
      <dgm:prSet phldrT="[Text]"/>
      <dgm:spPr/>
      <dgm:t>
        <a:bodyPr/>
        <a:lstStyle/>
        <a:p>
          <a:r>
            <a:rPr lang="en-US" dirty="0" smtClean="0"/>
            <a:t>Current Board Members</a:t>
          </a:r>
          <a:endParaRPr lang="en-US" dirty="0"/>
        </a:p>
      </dgm:t>
    </dgm:pt>
    <dgm:pt modelId="{1A368200-1114-4B2A-A7AE-B43699428116}" type="parTrans" cxnId="{CBAA5737-EC3D-4F44-AC6F-9598313213B6}">
      <dgm:prSet/>
      <dgm:spPr/>
      <dgm:t>
        <a:bodyPr/>
        <a:lstStyle/>
        <a:p>
          <a:endParaRPr lang="en-US"/>
        </a:p>
      </dgm:t>
    </dgm:pt>
    <dgm:pt modelId="{2A3915E4-A339-48AF-AE34-FCB3B3FB59E4}" type="sibTrans" cxnId="{CBAA5737-EC3D-4F44-AC6F-9598313213B6}">
      <dgm:prSet/>
      <dgm:spPr/>
      <dgm:t>
        <a:bodyPr/>
        <a:lstStyle/>
        <a:p>
          <a:endParaRPr lang="en-US"/>
        </a:p>
      </dgm:t>
    </dgm:pt>
    <dgm:pt modelId="{63492B59-8E23-47A0-8965-0468379783A6}">
      <dgm:prSet phldrT="[Text]"/>
      <dgm:spPr/>
      <dgm:t>
        <a:bodyPr/>
        <a:lstStyle/>
        <a:p>
          <a:endParaRPr lang="en-US" dirty="0"/>
        </a:p>
      </dgm:t>
    </dgm:pt>
    <dgm:pt modelId="{7AF78EF6-E92D-4FC3-8B04-45509AE41DC9}" type="parTrans" cxnId="{2B71E121-D667-47C5-82D9-C714B1AC9E95}">
      <dgm:prSet/>
      <dgm:spPr/>
      <dgm:t>
        <a:bodyPr/>
        <a:lstStyle/>
        <a:p>
          <a:endParaRPr lang="en-US"/>
        </a:p>
      </dgm:t>
    </dgm:pt>
    <dgm:pt modelId="{6E4024D5-C3DB-4E99-A459-C05A6AFD23BB}" type="sibTrans" cxnId="{2B71E121-D667-47C5-82D9-C714B1AC9E95}">
      <dgm:prSet/>
      <dgm:spPr/>
      <dgm:t>
        <a:bodyPr/>
        <a:lstStyle/>
        <a:p>
          <a:endParaRPr lang="en-US"/>
        </a:p>
      </dgm:t>
    </dgm:pt>
    <dgm:pt modelId="{4D655465-4149-440C-BE0E-8200AF8CB2BA}">
      <dgm:prSet phldrT="[Text]"/>
      <dgm:spPr/>
      <dgm:t>
        <a:bodyPr/>
        <a:lstStyle/>
        <a:p>
          <a:r>
            <a:rPr lang="en-US" dirty="0" smtClean="0"/>
            <a:t>SEBI &amp; Central Government</a:t>
          </a:r>
          <a:endParaRPr lang="en-US" dirty="0"/>
        </a:p>
      </dgm:t>
    </dgm:pt>
    <dgm:pt modelId="{B289C894-B6CC-4761-9A72-2323BF52D5D4}" type="parTrans" cxnId="{E6412DF8-33BA-4437-B83C-D6B27408AE24}">
      <dgm:prSet/>
      <dgm:spPr/>
      <dgm:t>
        <a:bodyPr/>
        <a:lstStyle/>
        <a:p>
          <a:endParaRPr lang="en-US"/>
        </a:p>
      </dgm:t>
    </dgm:pt>
    <dgm:pt modelId="{30AEB4F1-6DA6-45D3-B437-ED6CF006F750}" type="sibTrans" cxnId="{E6412DF8-33BA-4437-B83C-D6B27408AE24}">
      <dgm:prSet/>
      <dgm:spPr/>
      <dgm:t>
        <a:bodyPr/>
        <a:lstStyle/>
        <a:p>
          <a:endParaRPr lang="en-US"/>
        </a:p>
      </dgm:t>
    </dgm:pt>
    <dgm:pt modelId="{2B2F6F8B-A31A-4CD8-A0B6-CCFD45825BBB}">
      <dgm:prSet phldrT="[Text]"/>
      <dgm:spPr/>
      <dgm:t>
        <a:bodyPr/>
        <a:lstStyle/>
        <a:p>
          <a:endParaRPr lang="en-US" dirty="0"/>
        </a:p>
      </dgm:t>
    </dgm:pt>
    <dgm:pt modelId="{A06A291B-4DA8-4B6F-8DFB-071F56656756}" type="parTrans" cxnId="{6851C2DD-9E49-4C0B-A4A0-C97C93D41D1E}">
      <dgm:prSet/>
      <dgm:spPr/>
      <dgm:t>
        <a:bodyPr/>
        <a:lstStyle/>
        <a:p>
          <a:endParaRPr lang="en-US"/>
        </a:p>
      </dgm:t>
    </dgm:pt>
    <dgm:pt modelId="{9793264F-5589-49CA-87B1-9403D74B3C29}" type="sibTrans" cxnId="{6851C2DD-9E49-4C0B-A4A0-C97C93D41D1E}">
      <dgm:prSet/>
      <dgm:spPr/>
      <dgm:t>
        <a:bodyPr/>
        <a:lstStyle/>
        <a:p>
          <a:endParaRPr lang="en-US"/>
        </a:p>
      </dgm:t>
    </dgm:pt>
    <dgm:pt modelId="{2B265F7D-2DE4-472F-A027-94DFCF067E2A}">
      <dgm:prSet phldrT="[Text]"/>
      <dgm:spPr/>
      <dgm:t>
        <a:bodyPr/>
        <a:lstStyle/>
        <a:p>
          <a:r>
            <a:rPr lang="en-US" dirty="0" smtClean="0"/>
            <a:t>Few Cases</a:t>
          </a:r>
          <a:endParaRPr lang="en-US" dirty="0"/>
        </a:p>
      </dgm:t>
    </dgm:pt>
    <dgm:pt modelId="{E9619672-FBA4-43B0-9A81-E26F5EA81D39}" type="parTrans" cxnId="{4B8E1C99-0CBD-4758-9D0F-00B08627A87C}">
      <dgm:prSet/>
      <dgm:spPr/>
      <dgm:t>
        <a:bodyPr/>
        <a:lstStyle/>
        <a:p>
          <a:endParaRPr lang="en-US"/>
        </a:p>
      </dgm:t>
    </dgm:pt>
    <dgm:pt modelId="{0EEB9423-2E07-4884-BC15-EE187458729E}" type="sibTrans" cxnId="{4B8E1C99-0CBD-4758-9D0F-00B08627A87C}">
      <dgm:prSet/>
      <dgm:spPr/>
      <dgm:t>
        <a:bodyPr/>
        <a:lstStyle/>
        <a:p>
          <a:endParaRPr lang="en-US"/>
        </a:p>
      </dgm:t>
    </dgm:pt>
    <dgm:pt modelId="{C90C3F18-9344-40E3-843E-2A93E6963329}">
      <dgm:prSet phldrT="[Text]"/>
      <dgm:spPr/>
      <dgm:t>
        <a:bodyPr/>
        <a:lstStyle/>
        <a:p>
          <a:endParaRPr lang="en-US" dirty="0"/>
        </a:p>
      </dgm:t>
    </dgm:pt>
    <dgm:pt modelId="{711AB3C7-26B6-415E-93C7-E327FDC854E2}" type="parTrans" cxnId="{B2841ACD-ECA4-451E-8C8C-DEE5EC183E35}">
      <dgm:prSet/>
      <dgm:spPr/>
      <dgm:t>
        <a:bodyPr/>
        <a:lstStyle/>
        <a:p>
          <a:endParaRPr lang="en-US"/>
        </a:p>
      </dgm:t>
    </dgm:pt>
    <dgm:pt modelId="{2D4C661B-7ED7-42CF-BF90-9E8F9D5CC770}" type="sibTrans" cxnId="{B2841ACD-ECA4-451E-8C8C-DEE5EC183E35}">
      <dgm:prSet/>
      <dgm:spPr/>
      <dgm:t>
        <a:bodyPr/>
        <a:lstStyle/>
        <a:p>
          <a:endParaRPr lang="en-US"/>
        </a:p>
      </dgm:t>
    </dgm:pt>
    <dgm:pt modelId="{DD339D2E-93A0-4D30-B85A-154AAE67F14F}" type="pres">
      <dgm:prSet presAssocID="{5189E9A3-C5DE-4347-889E-AFA70CC30CB3}" presName="linearFlow" presStyleCnt="0">
        <dgm:presLayoutVars>
          <dgm:dir/>
          <dgm:animLvl val="lvl"/>
          <dgm:resizeHandles val="exact"/>
        </dgm:presLayoutVars>
      </dgm:prSet>
      <dgm:spPr/>
      <dgm:t>
        <a:bodyPr/>
        <a:lstStyle/>
        <a:p>
          <a:endParaRPr lang="en-US"/>
        </a:p>
      </dgm:t>
    </dgm:pt>
    <dgm:pt modelId="{324465A9-40EB-4412-9629-084D1BCADFBF}" type="pres">
      <dgm:prSet presAssocID="{B0CF592C-3B02-41A9-A488-B3D29D5580F6}" presName="composite" presStyleCnt="0"/>
      <dgm:spPr/>
    </dgm:pt>
    <dgm:pt modelId="{4BEC5340-BA96-4AE7-B8D0-1D9CDD435F36}" type="pres">
      <dgm:prSet presAssocID="{B0CF592C-3B02-41A9-A488-B3D29D5580F6}" presName="parentText" presStyleLbl="alignNode1" presStyleIdx="0" presStyleCnt="9">
        <dgm:presLayoutVars>
          <dgm:chMax val="1"/>
          <dgm:bulletEnabled val="1"/>
        </dgm:presLayoutVars>
      </dgm:prSet>
      <dgm:spPr/>
      <dgm:t>
        <a:bodyPr/>
        <a:lstStyle/>
        <a:p>
          <a:endParaRPr lang="en-US"/>
        </a:p>
      </dgm:t>
    </dgm:pt>
    <dgm:pt modelId="{BF486F60-41C5-45BA-B93F-5259F62C6455}" type="pres">
      <dgm:prSet presAssocID="{B0CF592C-3B02-41A9-A488-B3D29D5580F6}" presName="descendantText" presStyleLbl="alignAcc1" presStyleIdx="0" presStyleCnt="9">
        <dgm:presLayoutVars>
          <dgm:bulletEnabled val="1"/>
        </dgm:presLayoutVars>
      </dgm:prSet>
      <dgm:spPr/>
      <dgm:t>
        <a:bodyPr/>
        <a:lstStyle/>
        <a:p>
          <a:endParaRPr lang="en-US"/>
        </a:p>
      </dgm:t>
    </dgm:pt>
    <dgm:pt modelId="{3C0677D8-1E14-43E0-B9DF-39EA2B5A2903}" type="pres">
      <dgm:prSet presAssocID="{897099AF-46B1-4969-81D9-4E79661B3FE6}" presName="sp" presStyleCnt="0"/>
      <dgm:spPr/>
    </dgm:pt>
    <dgm:pt modelId="{675FF33E-F449-4E3A-A89B-669DE3CF514E}" type="pres">
      <dgm:prSet presAssocID="{4CBF6154-91BB-4E3C-BE59-1FBB37AB1295}" presName="composite" presStyleCnt="0"/>
      <dgm:spPr/>
    </dgm:pt>
    <dgm:pt modelId="{A4EA053F-74F9-43A4-9840-0175B164EC51}" type="pres">
      <dgm:prSet presAssocID="{4CBF6154-91BB-4E3C-BE59-1FBB37AB1295}" presName="parentText" presStyleLbl="alignNode1" presStyleIdx="1" presStyleCnt="9">
        <dgm:presLayoutVars>
          <dgm:chMax val="1"/>
          <dgm:bulletEnabled val="1"/>
        </dgm:presLayoutVars>
      </dgm:prSet>
      <dgm:spPr/>
      <dgm:t>
        <a:bodyPr/>
        <a:lstStyle/>
        <a:p>
          <a:endParaRPr lang="en-US"/>
        </a:p>
      </dgm:t>
    </dgm:pt>
    <dgm:pt modelId="{F9D46E17-50C6-406A-828E-79A6F737B8C9}" type="pres">
      <dgm:prSet presAssocID="{4CBF6154-91BB-4E3C-BE59-1FBB37AB1295}" presName="descendantText" presStyleLbl="alignAcc1" presStyleIdx="1" presStyleCnt="9">
        <dgm:presLayoutVars>
          <dgm:bulletEnabled val="1"/>
        </dgm:presLayoutVars>
      </dgm:prSet>
      <dgm:spPr/>
      <dgm:t>
        <a:bodyPr/>
        <a:lstStyle/>
        <a:p>
          <a:endParaRPr lang="en-US"/>
        </a:p>
      </dgm:t>
    </dgm:pt>
    <dgm:pt modelId="{2545E7BD-FE86-4F04-91E6-75DFEFC124F5}" type="pres">
      <dgm:prSet presAssocID="{48774430-CCBC-4675-A477-F57769925A6D}" presName="sp" presStyleCnt="0"/>
      <dgm:spPr/>
    </dgm:pt>
    <dgm:pt modelId="{D8432452-503A-47D4-9012-75D27A5F4BA2}" type="pres">
      <dgm:prSet presAssocID="{63492B59-8E23-47A0-8965-0468379783A6}" presName="composite" presStyleCnt="0"/>
      <dgm:spPr/>
    </dgm:pt>
    <dgm:pt modelId="{FEBB07FC-6237-413C-AEA5-B77D9A71ED30}" type="pres">
      <dgm:prSet presAssocID="{63492B59-8E23-47A0-8965-0468379783A6}" presName="parentText" presStyleLbl="alignNode1" presStyleIdx="2" presStyleCnt="9">
        <dgm:presLayoutVars>
          <dgm:chMax val="1"/>
          <dgm:bulletEnabled val="1"/>
        </dgm:presLayoutVars>
      </dgm:prSet>
      <dgm:spPr/>
      <dgm:t>
        <a:bodyPr/>
        <a:lstStyle/>
        <a:p>
          <a:endParaRPr lang="en-US"/>
        </a:p>
      </dgm:t>
    </dgm:pt>
    <dgm:pt modelId="{DCF496BE-0E2B-4C6A-82A2-63A8828BF001}" type="pres">
      <dgm:prSet presAssocID="{63492B59-8E23-47A0-8965-0468379783A6}" presName="descendantText" presStyleLbl="alignAcc1" presStyleIdx="2" presStyleCnt="9">
        <dgm:presLayoutVars>
          <dgm:bulletEnabled val="1"/>
        </dgm:presLayoutVars>
      </dgm:prSet>
      <dgm:spPr/>
      <dgm:t>
        <a:bodyPr/>
        <a:lstStyle/>
        <a:p>
          <a:endParaRPr lang="en-US"/>
        </a:p>
      </dgm:t>
    </dgm:pt>
    <dgm:pt modelId="{3E4F8EF1-8F57-4D0E-9AA6-D1474D0D865B}" type="pres">
      <dgm:prSet presAssocID="{6E4024D5-C3DB-4E99-A459-C05A6AFD23BB}" presName="sp" presStyleCnt="0"/>
      <dgm:spPr/>
    </dgm:pt>
    <dgm:pt modelId="{3F554C8F-3600-4D18-B545-8809E504F204}" type="pres">
      <dgm:prSet presAssocID="{A0F41391-A1E9-401F-8479-EFC620F2788C}" presName="composite" presStyleCnt="0"/>
      <dgm:spPr/>
    </dgm:pt>
    <dgm:pt modelId="{060AC9D2-DC99-4490-AD28-F51EC305D93F}" type="pres">
      <dgm:prSet presAssocID="{A0F41391-A1E9-401F-8479-EFC620F2788C}" presName="parentText" presStyleLbl="alignNode1" presStyleIdx="3" presStyleCnt="9">
        <dgm:presLayoutVars>
          <dgm:chMax val="1"/>
          <dgm:bulletEnabled val="1"/>
        </dgm:presLayoutVars>
      </dgm:prSet>
      <dgm:spPr/>
      <dgm:t>
        <a:bodyPr/>
        <a:lstStyle/>
        <a:p>
          <a:endParaRPr lang="en-US"/>
        </a:p>
      </dgm:t>
    </dgm:pt>
    <dgm:pt modelId="{F0BB8B15-EC81-408E-8A71-207257A3FC3B}" type="pres">
      <dgm:prSet presAssocID="{A0F41391-A1E9-401F-8479-EFC620F2788C}" presName="descendantText" presStyleLbl="alignAcc1" presStyleIdx="3" presStyleCnt="9">
        <dgm:presLayoutVars>
          <dgm:bulletEnabled val="1"/>
        </dgm:presLayoutVars>
      </dgm:prSet>
      <dgm:spPr/>
      <dgm:t>
        <a:bodyPr/>
        <a:lstStyle/>
        <a:p>
          <a:endParaRPr lang="en-US"/>
        </a:p>
      </dgm:t>
    </dgm:pt>
    <dgm:pt modelId="{1FB65397-6E6E-434E-A4D6-BCBCFF221873}" type="pres">
      <dgm:prSet presAssocID="{A08EFE13-9D21-476A-8A81-AA3A40E86F48}" presName="sp" presStyleCnt="0"/>
      <dgm:spPr/>
    </dgm:pt>
    <dgm:pt modelId="{EF626592-CCC3-4748-9AC3-0B5D96A0B923}" type="pres">
      <dgm:prSet presAssocID="{E6895BF5-0EB7-45DB-99D6-E4A1949F27F8}" presName="composite" presStyleCnt="0"/>
      <dgm:spPr/>
    </dgm:pt>
    <dgm:pt modelId="{C5C9B10C-81A0-46CA-8E21-4B203CCE9BD1}" type="pres">
      <dgm:prSet presAssocID="{E6895BF5-0EB7-45DB-99D6-E4A1949F27F8}" presName="parentText" presStyleLbl="alignNode1" presStyleIdx="4" presStyleCnt="9">
        <dgm:presLayoutVars>
          <dgm:chMax val="1"/>
          <dgm:bulletEnabled val="1"/>
        </dgm:presLayoutVars>
      </dgm:prSet>
      <dgm:spPr/>
      <dgm:t>
        <a:bodyPr/>
        <a:lstStyle/>
        <a:p>
          <a:endParaRPr lang="en-US"/>
        </a:p>
      </dgm:t>
    </dgm:pt>
    <dgm:pt modelId="{4A4E1DE8-D34F-40A0-A0FE-07FFC4CC0702}" type="pres">
      <dgm:prSet presAssocID="{E6895BF5-0EB7-45DB-99D6-E4A1949F27F8}" presName="descendantText" presStyleLbl="alignAcc1" presStyleIdx="4" presStyleCnt="9">
        <dgm:presLayoutVars>
          <dgm:bulletEnabled val="1"/>
        </dgm:presLayoutVars>
      </dgm:prSet>
      <dgm:spPr/>
      <dgm:t>
        <a:bodyPr/>
        <a:lstStyle/>
        <a:p>
          <a:endParaRPr lang="en-US"/>
        </a:p>
      </dgm:t>
    </dgm:pt>
    <dgm:pt modelId="{2510D373-9C62-4D99-B73A-BBEC197B0A24}" type="pres">
      <dgm:prSet presAssocID="{CC70206E-8EAE-42AD-8FE3-905F636976BE}" presName="sp" presStyleCnt="0"/>
      <dgm:spPr/>
    </dgm:pt>
    <dgm:pt modelId="{5A2BD913-23FF-4D36-88A6-7592968AB561}" type="pres">
      <dgm:prSet presAssocID="{68F09BC1-66A1-4FFE-8C8D-C89FA5BD88BA}" presName="composite" presStyleCnt="0"/>
      <dgm:spPr/>
    </dgm:pt>
    <dgm:pt modelId="{50D907F8-431F-45A6-9FF9-168A39B58347}" type="pres">
      <dgm:prSet presAssocID="{68F09BC1-66A1-4FFE-8C8D-C89FA5BD88BA}" presName="parentText" presStyleLbl="alignNode1" presStyleIdx="5" presStyleCnt="9">
        <dgm:presLayoutVars>
          <dgm:chMax val="1"/>
          <dgm:bulletEnabled val="1"/>
        </dgm:presLayoutVars>
      </dgm:prSet>
      <dgm:spPr/>
      <dgm:t>
        <a:bodyPr/>
        <a:lstStyle/>
        <a:p>
          <a:endParaRPr lang="en-US"/>
        </a:p>
      </dgm:t>
    </dgm:pt>
    <dgm:pt modelId="{5FD719F7-A6CB-440C-91CC-245D452CD1FE}" type="pres">
      <dgm:prSet presAssocID="{68F09BC1-66A1-4FFE-8C8D-C89FA5BD88BA}" presName="descendantText" presStyleLbl="alignAcc1" presStyleIdx="5" presStyleCnt="9">
        <dgm:presLayoutVars>
          <dgm:bulletEnabled val="1"/>
        </dgm:presLayoutVars>
      </dgm:prSet>
      <dgm:spPr/>
      <dgm:t>
        <a:bodyPr/>
        <a:lstStyle/>
        <a:p>
          <a:endParaRPr lang="en-US"/>
        </a:p>
      </dgm:t>
    </dgm:pt>
    <dgm:pt modelId="{7C1E1846-D6C2-44FB-A1D6-B6189D32ECAB}" type="pres">
      <dgm:prSet presAssocID="{0ED9E241-DCEF-419E-BA4B-E4D1C335DBD5}" presName="sp" presStyleCnt="0"/>
      <dgm:spPr/>
    </dgm:pt>
    <dgm:pt modelId="{464AD817-468D-4029-BD0F-0ECCE5BE554D}" type="pres">
      <dgm:prSet presAssocID="{0C7175AF-D87D-4891-A193-98AC848EE08D}" presName="composite" presStyleCnt="0"/>
      <dgm:spPr/>
    </dgm:pt>
    <dgm:pt modelId="{482823C0-574F-455C-A38D-870E2500D246}" type="pres">
      <dgm:prSet presAssocID="{0C7175AF-D87D-4891-A193-98AC848EE08D}" presName="parentText" presStyleLbl="alignNode1" presStyleIdx="6" presStyleCnt="9">
        <dgm:presLayoutVars>
          <dgm:chMax val="1"/>
          <dgm:bulletEnabled val="1"/>
        </dgm:presLayoutVars>
      </dgm:prSet>
      <dgm:spPr/>
      <dgm:t>
        <a:bodyPr/>
        <a:lstStyle/>
        <a:p>
          <a:endParaRPr lang="en-US"/>
        </a:p>
      </dgm:t>
    </dgm:pt>
    <dgm:pt modelId="{A6A38FCA-20FF-4291-91FA-1207F42E8CD6}" type="pres">
      <dgm:prSet presAssocID="{0C7175AF-D87D-4891-A193-98AC848EE08D}" presName="descendantText" presStyleLbl="alignAcc1" presStyleIdx="6" presStyleCnt="9">
        <dgm:presLayoutVars>
          <dgm:bulletEnabled val="1"/>
        </dgm:presLayoutVars>
      </dgm:prSet>
      <dgm:spPr/>
      <dgm:t>
        <a:bodyPr/>
        <a:lstStyle/>
        <a:p>
          <a:endParaRPr lang="en-US"/>
        </a:p>
      </dgm:t>
    </dgm:pt>
    <dgm:pt modelId="{5AD382F4-EFBD-4877-AB1E-5656AAA4DF94}" type="pres">
      <dgm:prSet presAssocID="{5B0AED6E-7DCB-44AD-B999-F890D21F5C16}" presName="sp" presStyleCnt="0"/>
      <dgm:spPr/>
    </dgm:pt>
    <dgm:pt modelId="{80E4B16B-C908-471B-8CCE-14762D9058EC}" type="pres">
      <dgm:prSet presAssocID="{2B2F6F8B-A31A-4CD8-A0B6-CCFD45825BBB}" presName="composite" presStyleCnt="0"/>
      <dgm:spPr/>
    </dgm:pt>
    <dgm:pt modelId="{C0F55415-7A45-4F3C-AEA3-D5E356EB43BC}" type="pres">
      <dgm:prSet presAssocID="{2B2F6F8B-A31A-4CD8-A0B6-CCFD45825BBB}" presName="parentText" presStyleLbl="alignNode1" presStyleIdx="7" presStyleCnt="9">
        <dgm:presLayoutVars>
          <dgm:chMax val="1"/>
          <dgm:bulletEnabled val="1"/>
        </dgm:presLayoutVars>
      </dgm:prSet>
      <dgm:spPr/>
      <dgm:t>
        <a:bodyPr/>
        <a:lstStyle/>
        <a:p>
          <a:endParaRPr lang="en-US"/>
        </a:p>
      </dgm:t>
    </dgm:pt>
    <dgm:pt modelId="{D9A9F272-53B7-4841-862C-CB33E3C5FA26}" type="pres">
      <dgm:prSet presAssocID="{2B2F6F8B-A31A-4CD8-A0B6-CCFD45825BBB}" presName="descendantText" presStyleLbl="alignAcc1" presStyleIdx="7" presStyleCnt="9">
        <dgm:presLayoutVars>
          <dgm:bulletEnabled val="1"/>
        </dgm:presLayoutVars>
      </dgm:prSet>
      <dgm:spPr/>
      <dgm:t>
        <a:bodyPr/>
        <a:lstStyle/>
        <a:p>
          <a:endParaRPr lang="en-US"/>
        </a:p>
      </dgm:t>
    </dgm:pt>
    <dgm:pt modelId="{61166518-3C2E-4B32-A418-709962F1B855}" type="pres">
      <dgm:prSet presAssocID="{9793264F-5589-49CA-87B1-9403D74B3C29}" presName="sp" presStyleCnt="0"/>
      <dgm:spPr/>
    </dgm:pt>
    <dgm:pt modelId="{9DBBD5C1-4935-49B1-BD67-8EB0A83629B6}" type="pres">
      <dgm:prSet presAssocID="{C90C3F18-9344-40E3-843E-2A93E6963329}" presName="composite" presStyleCnt="0"/>
      <dgm:spPr/>
    </dgm:pt>
    <dgm:pt modelId="{656AFAE2-8BEC-4DDB-AFBD-5487281D85A6}" type="pres">
      <dgm:prSet presAssocID="{C90C3F18-9344-40E3-843E-2A93E6963329}" presName="parentText" presStyleLbl="alignNode1" presStyleIdx="8" presStyleCnt="9">
        <dgm:presLayoutVars>
          <dgm:chMax val="1"/>
          <dgm:bulletEnabled val="1"/>
        </dgm:presLayoutVars>
      </dgm:prSet>
      <dgm:spPr/>
      <dgm:t>
        <a:bodyPr/>
        <a:lstStyle/>
        <a:p>
          <a:endParaRPr lang="en-US"/>
        </a:p>
      </dgm:t>
    </dgm:pt>
    <dgm:pt modelId="{AD29FFC8-3827-44A5-B8E6-0237B33C7235}" type="pres">
      <dgm:prSet presAssocID="{C90C3F18-9344-40E3-843E-2A93E6963329}" presName="descendantText" presStyleLbl="alignAcc1" presStyleIdx="8" presStyleCnt="9">
        <dgm:presLayoutVars>
          <dgm:bulletEnabled val="1"/>
        </dgm:presLayoutVars>
      </dgm:prSet>
      <dgm:spPr/>
      <dgm:t>
        <a:bodyPr/>
        <a:lstStyle/>
        <a:p>
          <a:endParaRPr lang="en-US"/>
        </a:p>
      </dgm:t>
    </dgm:pt>
  </dgm:ptLst>
  <dgm:cxnLst>
    <dgm:cxn modelId="{45CFDB36-8AF9-4475-9967-96CEB7379EA7}" type="presOf" srcId="{E6895BF5-0EB7-45DB-99D6-E4A1949F27F8}" destId="{C5C9B10C-81A0-46CA-8E21-4B203CCE9BD1}" srcOrd="0" destOrd="0" presId="urn:microsoft.com/office/officeart/2005/8/layout/chevron2"/>
    <dgm:cxn modelId="{42D4FA45-7810-49AB-96FC-636F75467413}" srcId="{4CBF6154-91BB-4E3C-BE59-1FBB37AB1295}" destId="{9A6D3539-D3B6-4E6F-9DE2-00300DA6B98F}" srcOrd="0" destOrd="0" parTransId="{2B30B1CF-FC15-4FA8-B051-C3DFCA107DB0}" sibTransId="{0A65059B-D366-4237-A22D-A4AFC10A9F51}"/>
    <dgm:cxn modelId="{4F68603F-9CD2-47B4-BC1F-E1BF63F2B35B}" srcId="{5189E9A3-C5DE-4347-889E-AFA70CC30CB3}" destId="{0C7175AF-D87D-4891-A193-98AC848EE08D}" srcOrd="6" destOrd="0" parTransId="{0512D545-72DA-4A2B-BC34-F38E804774F5}" sibTransId="{5B0AED6E-7DCB-44AD-B999-F890D21F5C16}"/>
    <dgm:cxn modelId="{32FC7A5A-73DB-46E3-A752-122AF82D91FF}" srcId="{5189E9A3-C5DE-4347-889E-AFA70CC30CB3}" destId="{B0CF592C-3B02-41A9-A488-B3D29D5580F6}" srcOrd="0" destOrd="0" parTransId="{E53E8F3F-DAE0-45A6-8759-2970BEE50F80}" sibTransId="{897099AF-46B1-4969-81D9-4E79661B3FE6}"/>
    <dgm:cxn modelId="{4549A4BB-31E8-4D73-A089-4943ADE4A3C9}" type="presOf" srcId="{2B265F7D-2DE4-472F-A027-94DFCF067E2A}" destId="{AD29FFC8-3827-44A5-B8E6-0237B33C7235}" srcOrd="0" destOrd="0" presId="urn:microsoft.com/office/officeart/2005/8/layout/chevron2"/>
    <dgm:cxn modelId="{6851C2DD-9E49-4C0B-A4A0-C97C93D41D1E}" srcId="{5189E9A3-C5DE-4347-889E-AFA70CC30CB3}" destId="{2B2F6F8B-A31A-4CD8-A0B6-CCFD45825BBB}" srcOrd="7" destOrd="0" parTransId="{A06A291B-4DA8-4B6F-8DFB-071F56656756}" sibTransId="{9793264F-5589-49CA-87B1-9403D74B3C29}"/>
    <dgm:cxn modelId="{3F5B499A-284D-4041-A8E7-8A6D4DD1C906}" type="presOf" srcId="{C22DFB8E-14CB-4FA0-87CC-3BAD54FEC2BE}" destId="{4A4E1DE8-D34F-40A0-A0FE-07FFC4CC0702}" srcOrd="0" destOrd="0" presId="urn:microsoft.com/office/officeart/2005/8/layout/chevron2"/>
    <dgm:cxn modelId="{66DC6F64-4B9D-4576-A368-BA2D57DF4803}" type="presOf" srcId="{A1AF7056-0D3F-4FC8-A522-E27D1BD8A915}" destId="{BF486F60-41C5-45BA-B93F-5259F62C6455}" srcOrd="0" destOrd="0" presId="urn:microsoft.com/office/officeart/2005/8/layout/chevron2"/>
    <dgm:cxn modelId="{E6412DF8-33BA-4437-B83C-D6B27408AE24}" srcId="{2B2F6F8B-A31A-4CD8-A0B6-CCFD45825BBB}" destId="{4D655465-4149-440C-BE0E-8200AF8CB2BA}" srcOrd="0" destOrd="0" parTransId="{B289C894-B6CC-4761-9A72-2323BF52D5D4}" sibTransId="{30AEB4F1-6DA6-45D3-B437-ED6CF006F750}"/>
    <dgm:cxn modelId="{4B8E1C99-0CBD-4758-9D0F-00B08627A87C}" srcId="{C90C3F18-9344-40E3-843E-2A93E6963329}" destId="{2B265F7D-2DE4-472F-A027-94DFCF067E2A}" srcOrd="0" destOrd="0" parTransId="{E9619672-FBA4-43B0-9A81-E26F5EA81D39}" sibTransId="{0EEB9423-2E07-4884-BC15-EE187458729E}"/>
    <dgm:cxn modelId="{6D76F2FA-1C17-413D-B264-FF805A573AE5}" type="presOf" srcId="{A0F41391-A1E9-401F-8479-EFC620F2788C}" destId="{060AC9D2-DC99-4490-AD28-F51EC305D93F}" srcOrd="0" destOrd="0" presId="urn:microsoft.com/office/officeart/2005/8/layout/chevron2"/>
    <dgm:cxn modelId="{2B71E121-D667-47C5-82D9-C714B1AC9E95}" srcId="{5189E9A3-C5DE-4347-889E-AFA70CC30CB3}" destId="{63492B59-8E23-47A0-8965-0468379783A6}" srcOrd="2" destOrd="0" parTransId="{7AF78EF6-E92D-4FC3-8B04-45509AE41DC9}" sibTransId="{6E4024D5-C3DB-4E99-A459-C05A6AFD23BB}"/>
    <dgm:cxn modelId="{AEC3A922-C807-498E-A302-1F334106D879}" srcId="{5189E9A3-C5DE-4347-889E-AFA70CC30CB3}" destId="{E6895BF5-0EB7-45DB-99D6-E4A1949F27F8}" srcOrd="4" destOrd="0" parTransId="{DED92576-56A7-4F6D-9294-980001D41062}" sibTransId="{CC70206E-8EAE-42AD-8FE3-905F636976BE}"/>
    <dgm:cxn modelId="{9C4DC539-7368-4C0B-996B-A3211B3F6FCF}" type="presOf" srcId="{55FE51A4-A823-4790-B5B1-739F828D9856}" destId="{A6A38FCA-20FF-4291-91FA-1207F42E8CD6}" srcOrd="0" destOrd="0" presId="urn:microsoft.com/office/officeart/2005/8/layout/chevron2"/>
    <dgm:cxn modelId="{7E54BEAD-CFF2-4B5D-9CD1-B5EF0132A7E4}" type="presOf" srcId="{9A6D3539-D3B6-4E6F-9DE2-00300DA6B98F}" destId="{F9D46E17-50C6-406A-828E-79A6F737B8C9}" srcOrd="0" destOrd="0" presId="urn:microsoft.com/office/officeart/2005/8/layout/chevron2"/>
    <dgm:cxn modelId="{7EC464F1-D553-439E-B135-F0CF7B32FE1E}" type="presOf" srcId="{4CBF6154-91BB-4E3C-BE59-1FBB37AB1295}" destId="{A4EA053F-74F9-43A4-9840-0175B164EC51}" srcOrd="0" destOrd="0" presId="urn:microsoft.com/office/officeart/2005/8/layout/chevron2"/>
    <dgm:cxn modelId="{67FE0FBE-E853-470B-ADCA-FA37095A9838}" type="presOf" srcId="{B0CF592C-3B02-41A9-A488-B3D29D5580F6}" destId="{4BEC5340-BA96-4AE7-B8D0-1D9CDD435F36}" srcOrd="0" destOrd="0" presId="urn:microsoft.com/office/officeart/2005/8/layout/chevron2"/>
    <dgm:cxn modelId="{25C7826E-242C-421D-AD13-B372CF63E990}" srcId="{5189E9A3-C5DE-4347-889E-AFA70CC30CB3}" destId="{A0F41391-A1E9-401F-8479-EFC620F2788C}" srcOrd="3" destOrd="0" parTransId="{E65FDD96-6CF5-40AE-80CD-8E53FF8330A2}" sibTransId="{A08EFE13-9D21-476A-8A81-AA3A40E86F48}"/>
    <dgm:cxn modelId="{CBAA5737-EC3D-4F44-AC6F-9598313213B6}" srcId="{63492B59-8E23-47A0-8965-0468379783A6}" destId="{3AD24091-6E2B-4A1C-B1FA-DABCFD6C6A62}" srcOrd="0" destOrd="0" parTransId="{1A368200-1114-4B2A-A7AE-B43699428116}" sibTransId="{2A3915E4-A339-48AF-AE34-FCB3B3FB59E4}"/>
    <dgm:cxn modelId="{B2841ACD-ECA4-451E-8C8C-DEE5EC183E35}" srcId="{5189E9A3-C5DE-4347-889E-AFA70CC30CB3}" destId="{C90C3F18-9344-40E3-843E-2A93E6963329}" srcOrd="8" destOrd="0" parTransId="{711AB3C7-26B6-415E-93C7-E327FDC854E2}" sibTransId="{2D4C661B-7ED7-42CF-BF90-9E8F9D5CC770}"/>
    <dgm:cxn modelId="{49DC360C-44BE-412C-9CCB-224764DB865F}" srcId="{5189E9A3-C5DE-4347-889E-AFA70CC30CB3}" destId="{68F09BC1-66A1-4FFE-8C8D-C89FA5BD88BA}" srcOrd="5" destOrd="0" parTransId="{A4C68594-F2FE-4D43-9050-9121551ADAC6}" sibTransId="{0ED9E241-DCEF-419E-BA4B-E4D1C335DBD5}"/>
    <dgm:cxn modelId="{6093BEA7-373C-435F-B300-F8DE6B56AF05}" srcId="{0C7175AF-D87D-4891-A193-98AC848EE08D}" destId="{55FE51A4-A823-4790-B5B1-739F828D9856}" srcOrd="0" destOrd="0" parTransId="{A2FDF52E-70C1-4205-BC2D-E325F8610157}" sibTransId="{469DCA74-4BEE-4294-8710-8F95AB5A87F3}"/>
    <dgm:cxn modelId="{489FDC42-2131-40A5-A65F-7DF66BCEBB56}" srcId="{B0CF592C-3B02-41A9-A488-B3D29D5580F6}" destId="{A1AF7056-0D3F-4FC8-A522-E27D1BD8A915}" srcOrd="0" destOrd="0" parTransId="{0021E4DA-75CA-4380-BD91-C53403672FAA}" sibTransId="{148529BF-86A4-4A17-AAE3-8AAFB787D3EA}"/>
    <dgm:cxn modelId="{2CFA1CFF-CA45-42E1-8F02-289E34AE38EA}" srcId="{68F09BC1-66A1-4FFE-8C8D-C89FA5BD88BA}" destId="{AB3C074F-D42B-4D83-AB75-20DC906893AA}" srcOrd="0" destOrd="0" parTransId="{2E98DC41-E5C6-4AA4-A154-5E35F7A94225}" sibTransId="{58EC3FE1-33AB-406E-BCFE-AD88736D4FD6}"/>
    <dgm:cxn modelId="{65A536C7-14E2-4198-BE91-48E7B964485E}" srcId="{E6895BF5-0EB7-45DB-99D6-E4A1949F27F8}" destId="{C22DFB8E-14CB-4FA0-87CC-3BAD54FEC2BE}" srcOrd="0" destOrd="0" parTransId="{B52772DC-C7BF-4204-8912-CEFC3542C33A}" sibTransId="{64A9385D-3930-48FD-B62D-CEBAFB795460}"/>
    <dgm:cxn modelId="{FD78D006-C85E-4C22-9206-610994319C89}" type="presOf" srcId="{63492B59-8E23-47A0-8965-0468379783A6}" destId="{FEBB07FC-6237-413C-AEA5-B77D9A71ED30}" srcOrd="0" destOrd="0" presId="urn:microsoft.com/office/officeart/2005/8/layout/chevron2"/>
    <dgm:cxn modelId="{45974023-38E7-4300-AAFB-C44AABD03EB9}" srcId="{5189E9A3-C5DE-4347-889E-AFA70CC30CB3}" destId="{4CBF6154-91BB-4E3C-BE59-1FBB37AB1295}" srcOrd="1" destOrd="0" parTransId="{89D3AE7D-05B4-4FB4-8EDF-E63566F35F0F}" sibTransId="{48774430-CCBC-4675-A477-F57769925A6D}"/>
    <dgm:cxn modelId="{00230C90-65F7-49D4-8579-4F2B15FD4A8E}" srcId="{A0F41391-A1E9-401F-8479-EFC620F2788C}" destId="{E1791758-C60A-4C5C-A190-810C0304EC3B}" srcOrd="0" destOrd="0" parTransId="{7B4D4236-11F7-450B-9C2B-2018DEF4666D}" sibTransId="{093A5BD3-2F60-45AF-9285-FFA1F55AA5BE}"/>
    <dgm:cxn modelId="{5549DC12-9EB3-4977-BC55-A69F4F95792F}" type="presOf" srcId="{E1791758-C60A-4C5C-A190-810C0304EC3B}" destId="{F0BB8B15-EC81-408E-8A71-207257A3FC3B}" srcOrd="0" destOrd="0" presId="urn:microsoft.com/office/officeart/2005/8/layout/chevron2"/>
    <dgm:cxn modelId="{EE4E6BD6-3A14-494F-B32C-642E941F2524}" type="presOf" srcId="{3AD24091-6E2B-4A1C-B1FA-DABCFD6C6A62}" destId="{DCF496BE-0E2B-4C6A-82A2-63A8828BF001}" srcOrd="0" destOrd="0" presId="urn:microsoft.com/office/officeart/2005/8/layout/chevron2"/>
    <dgm:cxn modelId="{A22E58F7-A37C-4E8F-A5B2-9D01793BBD34}" type="presOf" srcId="{5189E9A3-C5DE-4347-889E-AFA70CC30CB3}" destId="{DD339D2E-93A0-4D30-B85A-154AAE67F14F}" srcOrd="0" destOrd="0" presId="urn:microsoft.com/office/officeart/2005/8/layout/chevron2"/>
    <dgm:cxn modelId="{12F7046C-4030-4430-87A9-5EAD7C24FB74}" type="presOf" srcId="{68F09BC1-66A1-4FFE-8C8D-C89FA5BD88BA}" destId="{50D907F8-431F-45A6-9FF9-168A39B58347}" srcOrd="0" destOrd="0" presId="urn:microsoft.com/office/officeart/2005/8/layout/chevron2"/>
    <dgm:cxn modelId="{FB827FD9-C069-4EBE-BEE7-E29D43446AEA}" type="presOf" srcId="{C90C3F18-9344-40E3-843E-2A93E6963329}" destId="{656AFAE2-8BEC-4DDB-AFBD-5487281D85A6}" srcOrd="0" destOrd="0" presId="urn:microsoft.com/office/officeart/2005/8/layout/chevron2"/>
    <dgm:cxn modelId="{6B59F3D4-5DFE-4BA4-B5F6-A8C1495D4AF3}" type="presOf" srcId="{4D655465-4149-440C-BE0E-8200AF8CB2BA}" destId="{D9A9F272-53B7-4841-862C-CB33E3C5FA26}" srcOrd="0" destOrd="0" presId="urn:microsoft.com/office/officeart/2005/8/layout/chevron2"/>
    <dgm:cxn modelId="{9CC50C71-DCC2-49B9-A25A-1FC39E7F922E}" type="presOf" srcId="{AB3C074F-D42B-4D83-AB75-20DC906893AA}" destId="{5FD719F7-A6CB-440C-91CC-245D452CD1FE}" srcOrd="0" destOrd="0" presId="urn:microsoft.com/office/officeart/2005/8/layout/chevron2"/>
    <dgm:cxn modelId="{787C55A7-B86D-478E-983C-58AF41625B16}" type="presOf" srcId="{0C7175AF-D87D-4891-A193-98AC848EE08D}" destId="{482823C0-574F-455C-A38D-870E2500D246}" srcOrd="0" destOrd="0" presId="urn:microsoft.com/office/officeart/2005/8/layout/chevron2"/>
    <dgm:cxn modelId="{36CF8CE9-0C40-4B8C-96BC-32D000E56A0C}" type="presOf" srcId="{2B2F6F8B-A31A-4CD8-A0B6-CCFD45825BBB}" destId="{C0F55415-7A45-4F3C-AEA3-D5E356EB43BC}" srcOrd="0" destOrd="0" presId="urn:microsoft.com/office/officeart/2005/8/layout/chevron2"/>
    <dgm:cxn modelId="{C60AD1DF-382C-4C35-A568-6B724B42D96B}" type="presParOf" srcId="{DD339D2E-93A0-4D30-B85A-154AAE67F14F}" destId="{324465A9-40EB-4412-9629-084D1BCADFBF}" srcOrd="0" destOrd="0" presId="urn:microsoft.com/office/officeart/2005/8/layout/chevron2"/>
    <dgm:cxn modelId="{83A85000-B16B-40FA-BA9E-E6C74289DC7F}" type="presParOf" srcId="{324465A9-40EB-4412-9629-084D1BCADFBF}" destId="{4BEC5340-BA96-4AE7-B8D0-1D9CDD435F36}" srcOrd="0" destOrd="0" presId="urn:microsoft.com/office/officeart/2005/8/layout/chevron2"/>
    <dgm:cxn modelId="{E132B78E-7C85-4E5A-A2EA-0CB27C94870F}" type="presParOf" srcId="{324465A9-40EB-4412-9629-084D1BCADFBF}" destId="{BF486F60-41C5-45BA-B93F-5259F62C6455}" srcOrd="1" destOrd="0" presId="urn:microsoft.com/office/officeart/2005/8/layout/chevron2"/>
    <dgm:cxn modelId="{15C8DFCC-93D3-4D14-A3F8-06719AFF6E94}" type="presParOf" srcId="{DD339D2E-93A0-4D30-B85A-154AAE67F14F}" destId="{3C0677D8-1E14-43E0-B9DF-39EA2B5A2903}" srcOrd="1" destOrd="0" presId="urn:microsoft.com/office/officeart/2005/8/layout/chevron2"/>
    <dgm:cxn modelId="{0E91CEF1-C41A-402A-BF2A-9F54B4E8E93A}" type="presParOf" srcId="{DD339D2E-93A0-4D30-B85A-154AAE67F14F}" destId="{675FF33E-F449-4E3A-A89B-669DE3CF514E}" srcOrd="2" destOrd="0" presId="urn:microsoft.com/office/officeart/2005/8/layout/chevron2"/>
    <dgm:cxn modelId="{D5070CC8-1BE8-4A90-9A5F-BE74F00D9B2F}" type="presParOf" srcId="{675FF33E-F449-4E3A-A89B-669DE3CF514E}" destId="{A4EA053F-74F9-43A4-9840-0175B164EC51}" srcOrd="0" destOrd="0" presId="urn:microsoft.com/office/officeart/2005/8/layout/chevron2"/>
    <dgm:cxn modelId="{8C6C7D75-B682-4656-94E9-3F9E5B4B584E}" type="presParOf" srcId="{675FF33E-F449-4E3A-A89B-669DE3CF514E}" destId="{F9D46E17-50C6-406A-828E-79A6F737B8C9}" srcOrd="1" destOrd="0" presId="urn:microsoft.com/office/officeart/2005/8/layout/chevron2"/>
    <dgm:cxn modelId="{50F04751-8914-45A3-98FA-AEDB2C19F671}" type="presParOf" srcId="{DD339D2E-93A0-4D30-B85A-154AAE67F14F}" destId="{2545E7BD-FE86-4F04-91E6-75DFEFC124F5}" srcOrd="3" destOrd="0" presId="urn:microsoft.com/office/officeart/2005/8/layout/chevron2"/>
    <dgm:cxn modelId="{4A0F1AE5-C260-4B09-825B-4D1007971123}" type="presParOf" srcId="{DD339D2E-93A0-4D30-B85A-154AAE67F14F}" destId="{D8432452-503A-47D4-9012-75D27A5F4BA2}" srcOrd="4" destOrd="0" presId="urn:microsoft.com/office/officeart/2005/8/layout/chevron2"/>
    <dgm:cxn modelId="{2D88C89A-F6DC-4856-877B-A44123163BF8}" type="presParOf" srcId="{D8432452-503A-47D4-9012-75D27A5F4BA2}" destId="{FEBB07FC-6237-413C-AEA5-B77D9A71ED30}" srcOrd="0" destOrd="0" presId="urn:microsoft.com/office/officeart/2005/8/layout/chevron2"/>
    <dgm:cxn modelId="{C1355FDE-FF7A-41C5-8615-73A708007484}" type="presParOf" srcId="{D8432452-503A-47D4-9012-75D27A5F4BA2}" destId="{DCF496BE-0E2B-4C6A-82A2-63A8828BF001}" srcOrd="1" destOrd="0" presId="urn:microsoft.com/office/officeart/2005/8/layout/chevron2"/>
    <dgm:cxn modelId="{F28C4FFD-B18B-44A4-9D7F-9640F1B27EB9}" type="presParOf" srcId="{DD339D2E-93A0-4D30-B85A-154AAE67F14F}" destId="{3E4F8EF1-8F57-4D0E-9AA6-D1474D0D865B}" srcOrd="5" destOrd="0" presId="urn:microsoft.com/office/officeart/2005/8/layout/chevron2"/>
    <dgm:cxn modelId="{6DF448D8-B5B7-48EE-8F48-9593FC4AC666}" type="presParOf" srcId="{DD339D2E-93A0-4D30-B85A-154AAE67F14F}" destId="{3F554C8F-3600-4D18-B545-8809E504F204}" srcOrd="6" destOrd="0" presId="urn:microsoft.com/office/officeart/2005/8/layout/chevron2"/>
    <dgm:cxn modelId="{1BE9178A-405C-49D5-931A-5CDAFE2F48A3}" type="presParOf" srcId="{3F554C8F-3600-4D18-B545-8809E504F204}" destId="{060AC9D2-DC99-4490-AD28-F51EC305D93F}" srcOrd="0" destOrd="0" presId="urn:microsoft.com/office/officeart/2005/8/layout/chevron2"/>
    <dgm:cxn modelId="{A4A76B08-E165-49C3-AB2A-AB08EC682BD8}" type="presParOf" srcId="{3F554C8F-3600-4D18-B545-8809E504F204}" destId="{F0BB8B15-EC81-408E-8A71-207257A3FC3B}" srcOrd="1" destOrd="0" presId="urn:microsoft.com/office/officeart/2005/8/layout/chevron2"/>
    <dgm:cxn modelId="{7856D6F2-A09B-46CF-9A21-2D60B83F42B9}" type="presParOf" srcId="{DD339D2E-93A0-4D30-B85A-154AAE67F14F}" destId="{1FB65397-6E6E-434E-A4D6-BCBCFF221873}" srcOrd="7" destOrd="0" presId="urn:microsoft.com/office/officeart/2005/8/layout/chevron2"/>
    <dgm:cxn modelId="{EB5D8215-EDED-4150-AE9D-9AD9837F871B}" type="presParOf" srcId="{DD339D2E-93A0-4D30-B85A-154AAE67F14F}" destId="{EF626592-CCC3-4748-9AC3-0B5D96A0B923}" srcOrd="8" destOrd="0" presId="urn:microsoft.com/office/officeart/2005/8/layout/chevron2"/>
    <dgm:cxn modelId="{23A50427-2956-45B5-83D9-C8F16B4946FE}" type="presParOf" srcId="{EF626592-CCC3-4748-9AC3-0B5D96A0B923}" destId="{C5C9B10C-81A0-46CA-8E21-4B203CCE9BD1}" srcOrd="0" destOrd="0" presId="urn:microsoft.com/office/officeart/2005/8/layout/chevron2"/>
    <dgm:cxn modelId="{FF782506-29CF-444A-B8EC-D3D77CF15992}" type="presParOf" srcId="{EF626592-CCC3-4748-9AC3-0B5D96A0B923}" destId="{4A4E1DE8-D34F-40A0-A0FE-07FFC4CC0702}" srcOrd="1" destOrd="0" presId="urn:microsoft.com/office/officeart/2005/8/layout/chevron2"/>
    <dgm:cxn modelId="{A1E820DE-995A-41CE-8328-757145AA0EF4}" type="presParOf" srcId="{DD339D2E-93A0-4D30-B85A-154AAE67F14F}" destId="{2510D373-9C62-4D99-B73A-BBEC197B0A24}" srcOrd="9" destOrd="0" presId="urn:microsoft.com/office/officeart/2005/8/layout/chevron2"/>
    <dgm:cxn modelId="{2A67B0C7-95AC-43D2-8F8A-BB0D4A05DD67}" type="presParOf" srcId="{DD339D2E-93A0-4D30-B85A-154AAE67F14F}" destId="{5A2BD913-23FF-4D36-88A6-7592968AB561}" srcOrd="10" destOrd="0" presId="urn:microsoft.com/office/officeart/2005/8/layout/chevron2"/>
    <dgm:cxn modelId="{BE216D9E-6CC1-4CB4-A644-9B3B49871B5C}" type="presParOf" srcId="{5A2BD913-23FF-4D36-88A6-7592968AB561}" destId="{50D907F8-431F-45A6-9FF9-168A39B58347}" srcOrd="0" destOrd="0" presId="urn:microsoft.com/office/officeart/2005/8/layout/chevron2"/>
    <dgm:cxn modelId="{5D2B52C5-5A7F-4A1A-8B5B-C2EDC2EEE4CA}" type="presParOf" srcId="{5A2BD913-23FF-4D36-88A6-7592968AB561}" destId="{5FD719F7-A6CB-440C-91CC-245D452CD1FE}" srcOrd="1" destOrd="0" presId="urn:microsoft.com/office/officeart/2005/8/layout/chevron2"/>
    <dgm:cxn modelId="{9B3AA7BF-5081-4B52-B795-B3B4E3221DA9}" type="presParOf" srcId="{DD339D2E-93A0-4D30-B85A-154AAE67F14F}" destId="{7C1E1846-D6C2-44FB-A1D6-B6189D32ECAB}" srcOrd="11" destOrd="0" presId="urn:microsoft.com/office/officeart/2005/8/layout/chevron2"/>
    <dgm:cxn modelId="{B8677B57-3926-467E-97FD-D84A7272B712}" type="presParOf" srcId="{DD339D2E-93A0-4D30-B85A-154AAE67F14F}" destId="{464AD817-468D-4029-BD0F-0ECCE5BE554D}" srcOrd="12" destOrd="0" presId="urn:microsoft.com/office/officeart/2005/8/layout/chevron2"/>
    <dgm:cxn modelId="{1E4582FD-43F5-4B7F-A4CF-C3B4FE198587}" type="presParOf" srcId="{464AD817-468D-4029-BD0F-0ECCE5BE554D}" destId="{482823C0-574F-455C-A38D-870E2500D246}" srcOrd="0" destOrd="0" presId="urn:microsoft.com/office/officeart/2005/8/layout/chevron2"/>
    <dgm:cxn modelId="{2377EFB0-558A-4AFB-B8DF-DA9B4DEBBD9B}" type="presParOf" srcId="{464AD817-468D-4029-BD0F-0ECCE5BE554D}" destId="{A6A38FCA-20FF-4291-91FA-1207F42E8CD6}" srcOrd="1" destOrd="0" presId="urn:microsoft.com/office/officeart/2005/8/layout/chevron2"/>
    <dgm:cxn modelId="{77B23598-6F7C-4994-A252-3FA25AD56496}" type="presParOf" srcId="{DD339D2E-93A0-4D30-B85A-154AAE67F14F}" destId="{5AD382F4-EFBD-4877-AB1E-5656AAA4DF94}" srcOrd="13" destOrd="0" presId="urn:microsoft.com/office/officeart/2005/8/layout/chevron2"/>
    <dgm:cxn modelId="{6102AAE8-474D-4DA7-973C-3A654330666A}" type="presParOf" srcId="{DD339D2E-93A0-4D30-B85A-154AAE67F14F}" destId="{80E4B16B-C908-471B-8CCE-14762D9058EC}" srcOrd="14" destOrd="0" presId="urn:microsoft.com/office/officeart/2005/8/layout/chevron2"/>
    <dgm:cxn modelId="{A09C76D6-CB82-43BA-8319-588A549917BC}" type="presParOf" srcId="{80E4B16B-C908-471B-8CCE-14762D9058EC}" destId="{C0F55415-7A45-4F3C-AEA3-D5E356EB43BC}" srcOrd="0" destOrd="0" presId="urn:microsoft.com/office/officeart/2005/8/layout/chevron2"/>
    <dgm:cxn modelId="{D2DF3449-A572-4783-968B-40D8998A8998}" type="presParOf" srcId="{80E4B16B-C908-471B-8CCE-14762D9058EC}" destId="{D9A9F272-53B7-4841-862C-CB33E3C5FA26}" srcOrd="1" destOrd="0" presId="urn:microsoft.com/office/officeart/2005/8/layout/chevron2"/>
    <dgm:cxn modelId="{AAE3CD9E-36EF-4E08-B8A5-E0541BA4D82B}" type="presParOf" srcId="{DD339D2E-93A0-4D30-B85A-154AAE67F14F}" destId="{61166518-3C2E-4B32-A418-709962F1B855}" srcOrd="15" destOrd="0" presId="urn:microsoft.com/office/officeart/2005/8/layout/chevron2"/>
    <dgm:cxn modelId="{FF9B2FC6-7E8E-4E4F-B396-20DA3FC29781}" type="presParOf" srcId="{DD339D2E-93A0-4D30-B85A-154AAE67F14F}" destId="{9DBBD5C1-4935-49B1-BD67-8EB0A83629B6}" srcOrd="16" destOrd="0" presId="urn:microsoft.com/office/officeart/2005/8/layout/chevron2"/>
    <dgm:cxn modelId="{1336A5C4-37FD-4D6B-B319-28CB78CEBA92}" type="presParOf" srcId="{9DBBD5C1-4935-49B1-BD67-8EB0A83629B6}" destId="{656AFAE2-8BEC-4DDB-AFBD-5487281D85A6}" srcOrd="0" destOrd="0" presId="urn:microsoft.com/office/officeart/2005/8/layout/chevron2"/>
    <dgm:cxn modelId="{7C96557F-6516-430F-8318-E90F4EA26665}" type="presParOf" srcId="{9DBBD5C1-4935-49B1-BD67-8EB0A83629B6}" destId="{AD29FFC8-3827-44A5-B8E6-0237B33C7235}"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B0F635-27FB-4211-B0E9-BBC78726490E}" type="datetimeFigureOut">
              <a:rPr lang="en-US" smtClean="0"/>
              <a:pPr/>
              <a:t>10/17/2012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60C899F-53D6-4303-AC79-84A920286390}"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C351EB-C5AD-4D2B-A11C-F78CDE1D1D4F}" type="datetimeFigureOut">
              <a:rPr lang="en-US" smtClean="0"/>
              <a:pPr/>
              <a:t>10/17/2012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B2AF14-CDC2-44E2-84F9-7BB6B697F52E}"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11"/>
          <p:cNvGrpSpPr/>
          <p:nvPr/>
        </p:nvGrpSpPr>
        <p:grpSpPr>
          <a:xfrm>
            <a:off x="0" y="0"/>
            <a:ext cx="9144000" cy="6400800"/>
            <a:chOff x="0" y="0"/>
            <a:chExt cx="9144000" cy="6400800"/>
          </a:xfrm>
        </p:grpSpPr>
        <p:sp>
          <p:nvSpPr>
            <p:cNvPr id="16" name="Rectangle 15"/>
            <p:cNvSpPr/>
            <p:nvPr/>
          </p:nvSpPr>
          <p:spPr>
            <a:xfrm>
              <a:off x="1828800" y="4572000"/>
              <a:ext cx="68580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10"/>
            <p:cNvGrpSpPr/>
            <p:nvPr/>
          </p:nvGrpSpPr>
          <p:grpSpPr>
            <a:xfrm>
              <a:off x="0" y="0"/>
              <a:ext cx="9144000" cy="6400800"/>
              <a:chOff x="0" y="0"/>
              <a:chExt cx="9144000" cy="6400800"/>
            </a:xfrm>
          </p:grpSpPr>
          <p:sp>
            <p:nvSpPr>
              <p:cNvPr id="15" name="Rectangle 14"/>
              <p:cNvSpPr/>
              <p:nvPr/>
            </p:nvSpPr>
            <p:spPr>
              <a:xfrm>
                <a:off x="0" y="0"/>
                <a:ext cx="1828800" cy="6400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0" y="4572000"/>
                <a:ext cx="91440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Rectangle 12"/>
            <p:cNvSpPr/>
            <p:nvPr/>
          </p:nvSpPr>
          <p:spPr>
            <a:xfrm>
              <a:off x="0" y="45720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Date Placeholder 3"/>
          <p:cNvSpPr>
            <a:spLocks noGrp="1"/>
          </p:cNvSpPr>
          <p:nvPr>
            <p:ph type="dt" sz="half" idx="10"/>
          </p:nvPr>
        </p:nvSpPr>
        <p:spPr>
          <a:xfrm>
            <a:off x="6934200" y="6553200"/>
            <a:ext cx="1676400" cy="228600"/>
          </a:xfrm>
        </p:spPr>
        <p:txBody>
          <a:bodyPr vert="horz" lIns="91440" tIns="45720" rIns="91440" bIns="45720" rtlCol="0" anchor="t" anchorCtr="0"/>
          <a:lstStyle>
            <a:lvl1pPr marL="0" algn="r" defTabSz="914400" rtl="0" eaLnBrk="1" latinLnBrk="0" hangingPunct="1">
              <a:defRPr sz="900" kern="1200" cap="small" baseline="0">
                <a:solidFill>
                  <a:sysClr val="windowText" lastClr="000000"/>
                </a:solidFill>
                <a:latin typeface="+mj-lt"/>
                <a:ea typeface="+mn-ea"/>
                <a:cs typeface="+mn-cs"/>
              </a:defRPr>
            </a:lvl1pPr>
          </a:lstStyle>
          <a:p>
            <a:fld id="{99E53860-B391-4164-8E02-60F0199FD13A}" type="datetime1">
              <a:rPr lang="en-US" smtClean="0"/>
              <a:pPr/>
              <a:t>10/17/2012</a:t>
            </a:fld>
            <a:endParaRPr lang="en-US"/>
          </a:p>
        </p:txBody>
      </p:sp>
      <p:sp>
        <p:nvSpPr>
          <p:cNvPr id="5" name="Footer Placeholder 4"/>
          <p:cNvSpPr>
            <a:spLocks noGrp="1"/>
          </p:cNvSpPr>
          <p:nvPr>
            <p:ph type="ftr" sz="quarter" idx="11"/>
          </p:nvPr>
        </p:nvSpPr>
        <p:spPr>
          <a:xfrm>
            <a:off x="1891553" y="6553200"/>
            <a:ext cx="1676400" cy="228600"/>
          </a:xfrm>
        </p:spPr>
        <p:txBody>
          <a:bodyPr anchor="t" anchorCtr="0"/>
          <a:lstStyle>
            <a:lvl1pPr>
              <a:defRPr>
                <a:solidFill>
                  <a:sysClr val="windowText" lastClr="000000"/>
                </a:solidFill>
              </a:defRPr>
            </a:lvl1pPr>
          </a:lstStyle>
          <a:p>
            <a:endParaRPr lang="en-US"/>
          </a:p>
        </p:txBody>
      </p:sp>
      <p:sp>
        <p:nvSpPr>
          <p:cNvPr id="6" name="Slide Number Placeholder 5"/>
          <p:cNvSpPr>
            <a:spLocks noGrp="1"/>
          </p:cNvSpPr>
          <p:nvPr>
            <p:ph type="sldNum" sz="quarter" idx="12"/>
          </p:nvPr>
        </p:nvSpPr>
        <p:spPr>
          <a:xfrm>
            <a:off x="4870076" y="6553200"/>
            <a:ext cx="762000" cy="228600"/>
          </a:xfrm>
          <a:noFill/>
          <a:ln>
            <a:noFill/>
          </a:ln>
          <a:effectLst/>
        </p:spPr>
        <p:txBody>
          <a:bodyPr/>
          <a:lstStyle>
            <a:lvl1pPr algn="ctr">
              <a:defRPr sz="900" kern="1200" cap="small" baseline="0">
                <a:solidFill>
                  <a:sysClr val="windowText" lastClr="000000"/>
                </a:solidFill>
                <a:latin typeface="+mj-lt"/>
                <a:ea typeface="+mn-ea"/>
                <a:cs typeface="+mn-cs"/>
              </a:defRPr>
            </a:lvl1pPr>
          </a:lstStyle>
          <a:p>
            <a:fld id="{29ECACAF-8E9E-42CF-BC12-AC0D6380F748}" type="slidenum">
              <a:rPr lang="en-US" smtClean="0"/>
              <a:pPr/>
              <a:t>‹#›</a:t>
            </a:fld>
            <a:endParaRPr lang="en-US"/>
          </a:p>
        </p:txBody>
      </p:sp>
      <p:sp>
        <p:nvSpPr>
          <p:cNvPr id="3" name="Subtitle 2"/>
          <p:cNvSpPr>
            <a:spLocks noGrp="1"/>
          </p:cNvSpPr>
          <p:nvPr>
            <p:ph type="subTitle" idx="1"/>
          </p:nvPr>
        </p:nvSpPr>
        <p:spPr>
          <a:xfrm>
            <a:off x="1905000" y="5867400"/>
            <a:ext cx="6570722" cy="457200"/>
          </a:xfrm>
        </p:spPr>
        <p:txBody>
          <a:bodyPr>
            <a:normAutofit/>
            <a:scene3d>
              <a:camera prst="orthographicFront"/>
              <a:lightRig rig="soft" dir="t">
                <a:rot lat="0" lon="0" rev="10800000"/>
              </a:lightRig>
            </a:scene3d>
            <a:sp3d>
              <a:contourClr>
                <a:srgbClr val="DDDDDD"/>
              </a:contourClr>
            </a:sp3d>
          </a:bodyPr>
          <a:lstStyle>
            <a:lvl1pPr marL="0" indent="0" algn="l">
              <a:spcBef>
                <a:spcPts val="0"/>
              </a:spcBef>
              <a:buNone/>
              <a:defRPr sz="2000">
                <a:solidFill>
                  <a:schemeClr val="tx1">
                    <a:alpha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2" name="Title 1"/>
          <p:cNvSpPr>
            <a:spLocks noGrp="1"/>
          </p:cNvSpPr>
          <p:nvPr>
            <p:ph type="ctrTitle"/>
          </p:nvPr>
        </p:nvSpPr>
        <p:spPr>
          <a:xfrm>
            <a:off x="1905000" y="4648200"/>
            <a:ext cx="6553200" cy="1219200"/>
          </a:xfrm>
        </p:spPr>
        <p:txBody>
          <a:bodyPr anchor="b" anchorCtr="0">
            <a:noAutofit/>
          </a:bodyPr>
          <a:lstStyle>
            <a:lvl1pPr algn="l">
              <a:defRPr sz="3600"/>
            </a:lvl1pPr>
          </a:lstStyle>
          <a:p>
            <a:r>
              <a:rPr lang="en-US" smtClean="0"/>
              <a:t>Click to edit Master title style</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0A3BAB71-E55F-4F7F-BE4A-1CF333743EE4}" type="datetime1">
              <a:rPr lang="en-US" smtClean="0"/>
              <a:pPr/>
              <a:t>10/17/2012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CACAF-8E9E-42CF-BC12-AC0D6380F74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10"/>
          <p:cNvGrpSpPr/>
          <p:nvPr/>
        </p:nvGrpSpPr>
        <p:grpSpPr>
          <a:xfrm>
            <a:off x="0" y="0"/>
            <a:ext cx="9144000" cy="6858000"/>
            <a:chOff x="-442912" y="457200"/>
            <a:chExt cx="9144000" cy="6858000"/>
          </a:xfrm>
        </p:grpSpPr>
        <p:sp>
          <p:nvSpPr>
            <p:cNvPr id="18" name="Rectangle 17"/>
            <p:cNvSpPr/>
            <p:nvPr/>
          </p:nvSpPr>
          <p:spPr>
            <a:xfrm>
              <a:off x="-442912" y="457200"/>
              <a:ext cx="9129712" cy="1676400"/>
            </a:xfrm>
            <a:prstGeom prst="rect">
              <a:avLst/>
            </a:prstGeom>
            <a:solidFill>
              <a:schemeClr val="accent3"/>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a:off x="6872288" y="457200"/>
              <a:ext cx="1828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Rectangle 19"/>
            <p:cNvSpPr/>
            <p:nvPr/>
          </p:nvSpPr>
          <p:spPr>
            <a:xfrm>
              <a:off x="6872288" y="45720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Oval 20"/>
            <p:cNvSpPr/>
            <p:nvPr/>
          </p:nvSpPr>
          <p:spPr>
            <a:xfrm>
              <a:off x="7367588"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467600" y="2298700"/>
            <a:ext cx="1447800" cy="38274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33400" y="2286000"/>
            <a:ext cx="5943600" cy="3840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02F73737-87E0-49B6-9471-2839CF2ED838}" type="datetime1">
              <a:rPr lang="en-US" smtClean="0"/>
              <a:pPr/>
              <a:t>10/17/2012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848600" y="533400"/>
            <a:ext cx="762000" cy="609600"/>
          </a:xfrm>
        </p:spPr>
        <p:txBody>
          <a:bodyPr/>
          <a:lstStyle/>
          <a:p>
            <a:fld id="{29ECACAF-8E9E-42CF-BC12-AC0D6380F74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5936465-EFEA-466F-BBE9-C38541E6594A}" type="datetime1">
              <a:rPr lang="en-US" smtClean="0"/>
              <a:pPr/>
              <a:t>10/17/2012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CACAF-8E9E-42CF-BC12-AC0D6380F74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10"/>
          <p:cNvGrpSpPr/>
          <p:nvPr/>
        </p:nvGrpSpPr>
        <p:grpSpPr>
          <a:xfrm>
            <a:off x="0" y="0"/>
            <a:ext cx="9144000" cy="6858000"/>
            <a:chOff x="0" y="0"/>
            <a:chExt cx="9144000" cy="6858000"/>
          </a:xfrm>
        </p:grpSpPr>
        <p:sp>
          <p:nvSpPr>
            <p:cNvPr id="7" name="Rectangle 6"/>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25146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28800" y="2514600"/>
              <a:ext cx="73152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1"/>
          <p:cNvSpPr>
            <a:spLocks noGrp="1"/>
          </p:cNvSpPr>
          <p:nvPr>
            <p:ph type="title"/>
          </p:nvPr>
        </p:nvSpPr>
        <p:spPr>
          <a:xfrm>
            <a:off x="1905000" y="2667000"/>
            <a:ext cx="6629400" cy="1143000"/>
          </a:xfrm>
        </p:spPr>
        <p:txBody>
          <a:bodyPr vert="horz" lIns="91440" tIns="45720" rIns="91440" bIns="45720" rtlCol="0" anchor="b" anchorCtr="0">
            <a:noAutofit/>
          </a:bodyPr>
          <a:lstStyle>
            <a:lvl1pPr algn="l" defTabSz="914400" rtl="0" eaLnBrk="1" latinLnBrk="0" hangingPunct="1">
              <a:spcBef>
                <a:spcPct val="0"/>
              </a:spcBef>
              <a:buNone/>
              <a:defRPr sz="36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52400" y="4495800"/>
            <a:ext cx="1524000" cy="2057400"/>
          </a:xfrm>
        </p:spPr>
        <p:txBody>
          <a:bodyPr vert="horz" lIns="91440" tIns="45720" rIns="91440" bIns="45720" rtlCol="0">
            <a:normAutofit/>
          </a:bodyPr>
          <a:lstStyle>
            <a:lvl1pPr marL="0" indent="0">
              <a:lnSpc>
                <a:spcPct val="200000"/>
              </a:lnSpc>
              <a:buNone/>
              <a:defRPr sz="1600" b="1" kern="1200">
                <a:solidFill>
                  <a:srgbClr val="000000">
                    <a:alpha val="50196"/>
                  </a:srgb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4" name="Date Placeholder 3"/>
          <p:cNvSpPr>
            <a:spLocks noGrp="1"/>
          </p:cNvSpPr>
          <p:nvPr>
            <p:ph type="dt" sz="half" idx="10"/>
          </p:nvPr>
        </p:nvSpPr>
        <p:spPr>
          <a:xfrm>
            <a:off x="6931152" y="6556248"/>
            <a:ext cx="1673352" cy="228600"/>
          </a:xfrm>
        </p:spPr>
        <p:txBody>
          <a:bodyPr/>
          <a:lstStyle/>
          <a:p>
            <a:fld id="{040D8454-C515-4084-9489-63DE7FC37EBB}" type="datetime1">
              <a:rPr lang="en-US" smtClean="0"/>
              <a:pPr/>
              <a:t>10/17/2012</a:t>
            </a:fld>
            <a:endParaRPr lang="en-US"/>
          </a:p>
        </p:txBody>
      </p:sp>
      <p:sp>
        <p:nvSpPr>
          <p:cNvPr id="5" name="Footer Placeholder 4"/>
          <p:cNvSpPr>
            <a:spLocks noGrp="1"/>
          </p:cNvSpPr>
          <p:nvPr>
            <p:ph type="ftr" sz="quarter" idx="11"/>
          </p:nvPr>
        </p:nvSpPr>
        <p:spPr>
          <a:xfrm>
            <a:off x="1892808" y="6556248"/>
            <a:ext cx="1673352" cy="228600"/>
          </a:xfrm>
        </p:spPr>
        <p:txBody>
          <a:bodyPr/>
          <a:lstStyle/>
          <a:p>
            <a:endParaRPr lang="en-US"/>
          </a:p>
        </p:txBody>
      </p:sp>
      <p:sp>
        <p:nvSpPr>
          <p:cNvPr id="6" name="Slide Number Placeholder 5"/>
          <p:cNvSpPr>
            <a:spLocks noGrp="1"/>
          </p:cNvSpPr>
          <p:nvPr>
            <p:ph type="sldNum" sz="quarter" idx="12"/>
          </p:nvPr>
        </p:nvSpPr>
        <p:spPr>
          <a:xfrm>
            <a:off x="4867656" y="6556248"/>
            <a:ext cx="762000" cy="228600"/>
          </a:xfrm>
          <a:noFill/>
          <a:ln>
            <a:noFill/>
          </a:ln>
          <a:effectLst/>
        </p:spPr>
        <p:txBody>
          <a:bodyPr vert="horz" lIns="91440" tIns="45720" rIns="91440" bIns="45720" rtlCol="0" anchor="ctr"/>
          <a:lstStyle>
            <a:lvl1pPr marL="0" algn="ctr" defTabSz="914400" rtl="0" eaLnBrk="1" latinLnBrk="0" hangingPunct="1">
              <a:defRPr sz="900" kern="1200" cap="small" baseline="0">
                <a:solidFill>
                  <a:sysClr val="windowText" lastClr="000000"/>
                </a:solidFill>
                <a:latin typeface="+mj-lt"/>
                <a:ea typeface="+mn-ea"/>
                <a:cs typeface="+mn-cs"/>
              </a:defRPr>
            </a:lvl1pPr>
          </a:lstStyle>
          <a:p>
            <a:fld id="{29ECACAF-8E9E-42CF-BC12-AC0D6380F74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24384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57150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089EE146-155E-4BA7-A208-05365D7A3886}" type="datetime1">
              <a:rPr lang="en-US" smtClean="0"/>
              <a:pPr/>
              <a:t>10/17/2012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ECACAF-8E9E-42CF-BC12-AC0D6380F74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2438400" y="2291697"/>
            <a:ext cx="2971800" cy="639762"/>
          </a:xfrm>
        </p:spPr>
        <p:txBody>
          <a:bodyPr vert="horz" lIns="91440" tIns="45720" rIns="91440" bIns="45720" rtlCol="0" anchor="ctr" anchorCtr="0">
            <a:noAutofit/>
          </a:bodyPr>
          <a:lstStyle>
            <a:lvl1pPr marL="0" indent="0">
              <a:buNone/>
              <a:defRPr sz="2200" b="0" kern="120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ts val="1800"/>
              </a:spcBef>
              <a:buClr>
                <a:schemeClr val="accent1"/>
              </a:buClr>
              <a:buSzPct val="80000"/>
              <a:buFont typeface="Wingdings" pitchFamily="2" charset="2"/>
              <a:buNone/>
            </a:pPr>
            <a:r>
              <a:rPr lang="en-US" smtClean="0"/>
              <a:t>Click to edit Master text styles</a:t>
            </a:r>
          </a:p>
        </p:txBody>
      </p:sp>
      <p:sp>
        <p:nvSpPr>
          <p:cNvPr id="4" name="Content Placeholder 3"/>
          <p:cNvSpPr>
            <a:spLocks noGrp="1"/>
          </p:cNvSpPr>
          <p:nvPr>
            <p:ph sz="half" idx="2"/>
          </p:nvPr>
        </p:nvSpPr>
        <p:spPr>
          <a:xfrm>
            <a:off x="2447925" y="3137647"/>
            <a:ext cx="2971800" cy="299923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5715000" y="2291697"/>
            <a:ext cx="2971800" cy="639762"/>
          </a:xfrm>
        </p:spPr>
        <p:txBody>
          <a:bodyPr anchor="ctr" anchorCtr="0">
            <a:noAutofit/>
          </a:bodyPr>
          <a:lstStyle>
            <a:lvl1pPr marL="0" indent="0">
              <a:buNone/>
              <a:defRPr sz="22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715000" y="3137647"/>
            <a:ext cx="2971800" cy="300196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08157A3E-B384-47F6-B55E-2DA2268900B6}" type="datetime1">
              <a:rPr lang="en-US" smtClean="0"/>
              <a:pPr/>
              <a:t>10/17/2012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ECACAF-8E9E-42CF-BC12-AC0D6380F74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6" name="Group 10"/>
          <p:cNvGrpSpPr/>
          <p:nvPr/>
        </p:nvGrpSpPr>
        <p:grpSpPr>
          <a:xfrm>
            <a:off x="0" y="0"/>
            <a:ext cx="9144000" cy="1676400"/>
            <a:chOff x="0" y="0"/>
            <a:chExt cx="9144000" cy="1676400"/>
          </a:xfrm>
        </p:grpSpPr>
        <p:sp>
          <p:nvSpPr>
            <p:cNvPr id="7" name="Rectangle 6"/>
            <p:cNvSpPr/>
            <p:nvPr/>
          </p:nvSpPr>
          <p:spPr>
            <a:xfrm>
              <a:off x="0" y="0"/>
              <a:ext cx="91440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Oval 9"/>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A5CF9B92-1330-440A-8929-46F301FFAB2E}" type="datetime1">
              <a:rPr lang="en-US" smtClean="0"/>
              <a:pPr/>
              <a:t>10/17/2012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ECACAF-8E9E-42CF-BC12-AC0D6380F74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9"/>
          <p:cNvGrpSpPr/>
          <p:nvPr/>
        </p:nvGrpSpPr>
        <p:grpSpPr>
          <a:xfrm>
            <a:off x="0" y="0"/>
            <a:ext cx="1828800" cy="1676400"/>
            <a:chOff x="457200" y="457200"/>
            <a:chExt cx="1828800" cy="1676400"/>
          </a:xfrm>
        </p:grpSpPr>
        <p:sp>
          <p:nvSpPr>
            <p:cNvPr id="8" name="Rectangle 7"/>
            <p:cNvSpPr/>
            <p:nvPr/>
          </p:nvSpPr>
          <p:spPr>
            <a:xfrm>
              <a:off x="457200" y="457200"/>
              <a:ext cx="1828800" cy="1676400"/>
            </a:xfrm>
            <a:prstGeom prst="rect">
              <a:avLst/>
            </a:prstGeom>
            <a:solidFill>
              <a:schemeClr val="accent2"/>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Oval 8"/>
            <p:cNvSpPr/>
            <p:nvPr/>
          </p:nvSpPr>
          <p:spPr>
            <a:xfrm>
              <a:off x="952500"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Date Placeholder 1"/>
          <p:cNvSpPr>
            <a:spLocks noGrp="1"/>
          </p:cNvSpPr>
          <p:nvPr>
            <p:ph type="dt" sz="half" idx="10"/>
          </p:nvPr>
        </p:nvSpPr>
        <p:spPr/>
        <p:txBody>
          <a:bodyPr/>
          <a:lstStyle/>
          <a:p>
            <a:fld id="{185F7E00-7B82-457F-969C-1C1535A5AE50}" type="datetime1">
              <a:rPr lang="en-US" smtClean="0"/>
              <a:pPr/>
              <a:t>10/17/2012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ECACAF-8E9E-42CF-BC12-AC0D6380F74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2706624" y="2446991"/>
            <a:ext cx="5715000" cy="3531198"/>
          </a:xfrm>
        </p:spPr>
        <p:txBody>
          <a:bodyPr>
            <a:normAutofit/>
          </a:bodyPr>
          <a:lstStyle>
            <a:lvl1pPr>
              <a:defRPr sz="22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64592" y="3031490"/>
            <a:ext cx="1524000" cy="2362200"/>
          </a:xfrm>
        </p:spPr>
        <p:txBody>
          <a:bodyPr/>
          <a:lstStyle>
            <a:lvl1pPr marL="0" indent="0">
              <a:lnSpc>
                <a:spcPct val="150000"/>
              </a:lnSpc>
              <a:buNone/>
              <a:defRPr sz="1400" b="1">
                <a:solidFill>
                  <a:srgbClr val="000000">
                    <a:alpha val="50196"/>
                  </a:srgb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F02CAC-8270-454D-BB57-F22FF786A195}" type="datetime1">
              <a:rPr lang="en-US" smtClean="0"/>
              <a:pPr/>
              <a:t>10/17/2012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ECACAF-8E9E-42CF-BC12-AC0D6380F74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706624" y="2450592"/>
            <a:ext cx="5715000" cy="3529584"/>
          </a:xfrm>
          <a:noFill/>
          <a:ln w="101600" cmpd="sng">
            <a:miter lim="800000"/>
          </a:ln>
          <a:effectLst>
            <a:outerShdw blurRad="63500" sx="102000" sy="102000" algn="ctr" rotWithShape="0">
              <a:prstClr val="black">
                <a:alpha val="30000"/>
              </a:prstClr>
            </a:outerShdw>
          </a:effectLst>
        </p:spPr>
        <p:style>
          <a:lnRef idx="3">
            <a:schemeClr val="lt1"/>
          </a:lnRef>
          <a:fillRef idx="1">
            <a:schemeClr val="accent2"/>
          </a:fillRef>
          <a:effectRef idx="1">
            <a:schemeClr val="accent2"/>
          </a:effectRef>
          <a:fontRef idx="none"/>
        </p:style>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64592" y="3031489"/>
            <a:ext cx="1527048" cy="2359152"/>
          </a:xfrm>
        </p:spPr>
        <p:txBody>
          <a:bodyPr vert="horz" lIns="91440" tIns="45720" rIns="91440" bIns="45720" rtlCol="0">
            <a:normAutofit/>
          </a:bodyPr>
          <a:lstStyle>
            <a:lvl1pPr marL="0" indent="0">
              <a:lnSpc>
                <a:spcPct val="150000"/>
              </a:lnSpc>
              <a:buNone/>
              <a:defRPr sz="1400" b="1" kern="1200">
                <a:solidFill>
                  <a:srgbClr val="000000">
                    <a:alpha val="50196"/>
                  </a:srgb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95D18A54-2191-4E07-8942-7A1F50267C90}" type="datetime1">
              <a:rPr lang="en-US" smtClean="0"/>
              <a:pPr/>
              <a:t>10/17/2012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ECACAF-8E9E-42CF-BC12-AC0D6380F74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Group 11"/>
          <p:cNvGrpSpPr/>
          <p:nvPr/>
        </p:nvGrpSpPr>
        <p:grpSpPr>
          <a:xfrm>
            <a:off x="0" y="0"/>
            <a:ext cx="9144000" cy="6858000"/>
            <a:chOff x="0" y="0"/>
            <a:chExt cx="9144000" cy="6858000"/>
          </a:xfrm>
        </p:grpSpPr>
        <p:sp>
          <p:nvSpPr>
            <p:cNvPr id="7" name="Rectangle 6"/>
            <p:cNvSpPr/>
            <p:nvPr/>
          </p:nvSpPr>
          <p:spPr>
            <a:xfrm>
              <a:off x="457200" y="0"/>
              <a:ext cx="86868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Oval 10"/>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3" name="Text Placeholder 2"/>
          <p:cNvSpPr>
            <a:spLocks noGrp="1"/>
          </p:cNvSpPr>
          <p:nvPr>
            <p:ph type="body" idx="1"/>
          </p:nvPr>
        </p:nvSpPr>
        <p:spPr>
          <a:xfrm>
            <a:off x="2438400" y="2286000"/>
            <a:ext cx="6248400" cy="38401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Placeholder 1"/>
          <p:cNvSpPr>
            <a:spLocks noGrp="1"/>
          </p:cNvSpPr>
          <p:nvPr>
            <p:ph type="title"/>
          </p:nvPr>
        </p:nvSpPr>
        <p:spPr>
          <a:xfrm>
            <a:off x="2438400" y="228600"/>
            <a:ext cx="6248400" cy="1143000"/>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4" name="Date Placeholder 3"/>
          <p:cNvSpPr>
            <a:spLocks noGrp="1"/>
          </p:cNvSpPr>
          <p:nvPr>
            <p:ph type="dt" sz="half" idx="2"/>
          </p:nvPr>
        </p:nvSpPr>
        <p:spPr>
          <a:xfrm>
            <a:off x="6553200" y="6351494"/>
            <a:ext cx="2133600" cy="365125"/>
          </a:xfrm>
          <a:prstGeom prst="rect">
            <a:avLst/>
          </a:prstGeom>
        </p:spPr>
        <p:txBody>
          <a:bodyPr vert="horz" lIns="91440" tIns="45720" rIns="91440" bIns="45720" rtlCol="0" anchor="ctr"/>
          <a:lstStyle>
            <a:lvl1pPr algn="r">
              <a:defRPr sz="900" cap="small" baseline="0">
                <a:solidFill>
                  <a:schemeClr val="tx1"/>
                </a:solidFill>
                <a:latin typeface="+mj-lt"/>
              </a:defRPr>
            </a:lvl1pPr>
          </a:lstStyle>
          <a:p>
            <a:fld id="{F541B110-1003-4A53-A611-D3CFF825FA32}" type="datetime1">
              <a:rPr lang="en-US" smtClean="0"/>
              <a:pPr/>
              <a:t>10/17/2012</a:t>
            </a:fld>
            <a:endParaRPr lang="en-US"/>
          </a:p>
        </p:txBody>
      </p:sp>
      <p:sp>
        <p:nvSpPr>
          <p:cNvPr id="5" name="Footer Placeholder 4"/>
          <p:cNvSpPr>
            <a:spLocks noGrp="1"/>
          </p:cNvSpPr>
          <p:nvPr>
            <p:ph type="ftr" sz="quarter" idx="3"/>
          </p:nvPr>
        </p:nvSpPr>
        <p:spPr>
          <a:xfrm>
            <a:off x="2438400" y="6356350"/>
            <a:ext cx="2895600" cy="365125"/>
          </a:xfrm>
          <a:prstGeom prst="rect">
            <a:avLst/>
          </a:prstGeom>
        </p:spPr>
        <p:txBody>
          <a:bodyPr vert="horz" lIns="91440" tIns="45720" rIns="91440" bIns="45720" rtlCol="0" anchor="ctr"/>
          <a:lstStyle>
            <a:lvl1pPr algn="l">
              <a:defRPr sz="900" cap="small" baseline="0">
                <a:solidFill>
                  <a:schemeClr val="tx1"/>
                </a:solidFill>
                <a:latin typeface="+mj-lt"/>
              </a:defRPr>
            </a:lvl1pPr>
          </a:lstStyle>
          <a:p>
            <a:endParaRPr lang="en-US"/>
          </a:p>
        </p:txBody>
      </p:sp>
      <p:sp>
        <p:nvSpPr>
          <p:cNvPr id="6" name="Slide Number Placeholder 5"/>
          <p:cNvSpPr>
            <a:spLocks noGrp="1"/>
          </p:cNvSpPr>
          <p:nvPr>
            <p:ph type="sldNum" sz="quarter" idx="4"/>
          </p:nvPr>
        </p:nvSpPr>
        <p:spPr>
          <a:xfrm>
            <a:off x="533400" y="533400"/>
            <a:ext cx="762000" cy="609600"/>
          </a:xfrm>
          <a:prstGeom prst="rect">
            <a:avLst/>
          </a:prstGeom>
        </p:spPr>
        <p:txBody>
          <a:bodyPr vert="horz" lIns="91440" tIns="45720" rIns="91440" bIns="45720" rtlCol="0" anchor="ctr"/>
          <a:lstStyle>
            <a:lvl1pPr algn="ctr">
              <a:defRPr sz="1600" cap="small" baseline="0">
                <a:solidFill>
                  <a:schemeClr val="tx1"/>
                </a:solidFill>
                <a:latin typeface="+mj-lt"/>
              </a:defRPr>
            </a:lvl1pPr>
          </a:lstStyle>
          <a:p>
            <a:fld id="{29ECACAF-8E9E-42CF-BC12-AC0D6380F74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r" defTabSz="914400" rtl="0" eaLnBrk="1" latinLnBrk="0" hangingPunct="1">
        <a:spcBef>
          <a:spcPct val="0"/>
        </a:spcBef>
        <a:buNone/>
        <a:defRPr sz="4400" kern="1200" cap="small" spc="200" baseline="0">
          <a:solidFill>
            <a:schemeClr val="tx1"/>
          </a:solidFill>
          <a:latin typeface="+mj-lt"/>
          <a:ea typeface="+mj-ea"/>
          <a:cs typeface="+mj-cs"/>
        </a:defRPr>
      </a:lvl1pPr>
    </p:titleStyle>
    <p:bodyStyle>
      <a:lvl1pPr marL="457200" indent="-457200" algn="l" defTabSz="914400" rtl="0" eaLnBrk="1" latinLnBrk="0" hangingPunct="1">
        <a:spcBef>
          <a:spcPts val="1800"/>
        </a:spcBef>
        <a:buClr>
          <a:schemeClr val="accent1"/>
        </a:buClr>
        <a:buSzPct val="80000"/>
        <a:buFont typeface="Wingdings" pitchFamily="2" charset="2"/>
        <a:buChar char=""/>
        <a:defRPr sz="2200" kern="1200">
          <a:solidFill>
            <a:schemeClr val="tx1"/>
          </a:solidFill>
          <a:latin typeface="+mn-lt"/>
          <a:ea typeface="+mn-ea"/>
          <a:cs typeface="+mn-cs"/>
        </a:defRPr>
      </a:lvl1pPr>
      <a:lvl2pPr marL="914400" indent="-457200" algn="l" defTabSz="914400" rtl="0" eaLnBrk="1" latinLnBrk="0" hangingPunct="1">
        <a:spcBef>
          <a:spcPts val="1800"/>
        </a:spcBef>
        <a:buClr>
          <a:schemeClr val="accent2"/>
        </a:buClr>
        <a:buSzPct val="80000"/>
        <a:buFont typeface="Wingdings" pitchFamily="2" charset="2"/>
        <a:buChar char=""/>
        <a:defRPr sz="2000" kern="1200">
          <a:solidFill>
            <a:schemeClr val="tx1"/>
          </a:solidFill>
          <a:latin typeface="+mn-lt"/>
          <a:ea typeface="+mn-ea"/>
          <a:cs typeface="+mn-cs"/>
        </a:defRPr>
      </a:lvl2pPr>
      <a:lvl3pPr marL="1371600" indent="-457200" algn="l" defTabSz="914400" rtl="0" eaLnBrk="1" latinLnBrk="0" hangingPunct="1">
        <a:spcBef>
          <a:spcPts val="1200"/>
        </a:spcBef>
        <a:buClr>
          <a:schemeClr val="accent3"/>
        </a:buClr>
        <a:buSzPct val="80000"/>
        <a:buFont typeface="Wingdings" pitchFamily="2" charset="2"/>
        <a:buChar char=""/>
        <a:defRPr sz="1800" kern="1200">
          <a:solidFill>
            <a:schemeClr val="tx1"/>
          </a:solidFill>
          <a:latin typeface="+mn-lt"/>
          <a:ea typeface="+mn-ea"/>
          <a:cs typeface="+mn-cs"/>
        </a:defRPr>
      </a:lvl3pPr>
      <a:lvl4pPr marL="1828800" indent="-457200" algn="l" defTabSz="914400" rtl="0" eaLnBrk="1" latinLnBrk="0" hangingPunct="1">
        <a:spcBef>
          <a:spcPts val="1200"/>
        </a:spcBef>
        <a:buClr>
          <a:schemeClr val="accent4"/>
        </a:buClr>
        <a:buSzPct val="80000"/>
        <a:buFont typeface="Wingdings" pitchFamily="2" charset="2"/>
        <a:buChar char=""/>
        <a:defRPr sz="1600" kern="1200">
          <a:solidFill>
            <a:schemeClr val="tx1"/>
          </a:solidFill>
          <a:latin typeface="+mn-lt"/>
          <a:ea typeface="+mn-ea"/>
          <a:cs typeface="+mn-cs"/>
        </a:defRPr>
      </a:lvl4pPr>
      <a:lvl5pPr marL="2286000" indent="-457200" algn="l" defTabSz="914400" rtl="0" eaLnBrk="1" latinLnBrk="0" hangingPunct="1">
        <a:spcBef>
          <a:spcPts val="1200"/>
        </a:spcBef>
        <a:buClr>
          <a:schemeClr val="accent5"/>
        </a:buClr>
        <a:buSzPct val="80000"/>
        <a:buFont typeface="Wingdings" pitchFamily="2" charset="2"/>
        <a:buChar char=""/>
        <a:defRPr sz="1600" kern="1200">
          <a:solidFill>
            <a:schemeClr val="tx1"/>
          </a:solidFill>
          <a:latin typeface="+mn-lt"/>
          <a:ea typeface="+mn-ea"/>
          <a:cs typeface="+mn-cs"/>
        </a:defRPr>
      </a:lvl5pPr>
      <a:lvl6pPr marL="2743200" indent="-457200" algn="l" defTabSz="914400" rtl="0" eaLnBrk="1" latinLnBrk="0" hangingPunct="1">
        <a:spcBef>
          <a:spcPts val="1200"/>
        </a:spcBef>
        <a:buClr>
          <a:schemeClr val="accent6"/>
        </a:buClr>
        <a:buSzPct val="90000"/>
        <a:buFont typeface="Wingdings" pitchFamily="2" charset="2"/>
        <a:buChar char=""/>
        <a:defRPr sz="1600" kern="1200">
          <a:solidFill>
            <a:schemeClr val="tx1"/>
          </a:solidFill>
          <a:latin typeface="+mn-lt"/>
          <a:ea typeface="+mn-ea"/>
          <a:cs typeface="+mn-cs"/>
        </a:defRPr>
      </a:lvl6pPr>
      <a:lvl7pPr marL="3200400" indent="-457200" algn="l" defTabSz="914400" rtl="0" eaLnBrk="1" latinLnBrk="0" hangingPunct="1">
        <a:spcBef>
          <a:spcPts val="1200"/>
        </a:spcBef>
        <a:buClr>
          <a:schemeClr val="accent1"/>
        </a:buClr>
        <a:buSzPct val="70000"/>
        <a:buFont typeface="Wingdings" pitchFamily="2" charset="2"/>
        <a:buChar char="¢"/>
        <a:defRPr sz="1600" kern="1200" baseline="0">
          <a:solidFill>
            <a:schemeClr val="tx1"/>
          </a:solidFill>
          <a:latin typeface="+mn-lt"/>
          <a:ea typeface="+mn-ea"/>
          <a:cs typeface="+mn-cs"/>
        </a:defRPr>
      </a:lvl7pPr>
      <a:lvl8pPr marL="3657600" indent="-457200" algn="l" defTabSz="914400" rtl="0" eaLnBrk="1" latinLnBrk="0" hangingPunct="1">
        <a:spcBef>
          <a:spcPts val="1200"/>
        </a:spcBef>
        <a:buClr>
          <a:schemeClr val="accent3"/>
        </a:buClr>
        <a:buFont typeface="Courier New" pitchFamily="49" charset="0"/>
        <a:buChar char="o"/>
        <a:defRPr sz="1600" kern="1200" baseline="0">
          <a:solidFill>
            <a:schemeClr val="tx1"/>
          </a:solidFill>
          <a:latin typeface="+mn-lt"/>
          <a:ea typeface="+mn-ea"/>
          <a:cs typeface="+mn-cs"/>
        </a:defRPr>
      </a:lvl8pPr>
      <a:lvl9pPr marL="4114800" indent="-457200" algn="l" defTabSz="914400" rtl="0" eaLnBrk="1" latinLnBrk="0" hangingPunct="1">
        <a:spcBef>
          <a:spcPts val="1200"/>
        </a:spcBef>
        <a:buClr>
          <a:schemeClr val="accent5"/>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14800" y="5257800"/>
            <a:ext cx="4876800" cy="1219200"/>
          </a:xfrm>
        </p:spPr>
        <p:txBody>
          <a:bodyPr>
            <a:normAutofit/>
          </a:bodyPr>
          <a:lstStyle/>
          <a:p>
            <a:pPr algn="ctr"/>
            <a:r>
              <a:rPr lang="en-US" sz="3200" dirty="0" smtClean="0">
                <a:solidFill>
                  <a:schemeClr val="tx2"/>
                </a:solidFill>
              </a:rPr>
              <a:t>   By:  SAYANTAN  BASU </a:t>
            </a:r>
            <a:endParaRPr lang="en-US" sz="3200" dirty="0">
              <a:solidFill>
                <a:schemeClr val="tx2"/>
              </a:solidFill>
            </a:endParaRPr>
          </a:p>
        </p:txBody>
      </p:sp>
      <p:pic>
        <p:nvPicPr>
          <p:cNvPr id="4" name="Picture 4"/>
          <p:cNvPicPr>
            <a:picLocks noChangeAspect="1" noChangeArrowheads="1"/>
          </p:cNvPicPr>
          <p:nvPr/>
        </p:nvPicPr>
        <p:blipFill>
          <a:blip r:embed="rId2" cstate="print"/>
          <a:srcRect/>
          <a:stretch>
            <a:fillRect/>
          </a:stretch>
        </p:blipFill>
        <p:spPr bwMode="auto">
          <a:xfrm>
            <a:off x="0" y="2819400"/>
            <a:ext cx="8610600" cy="1508125"/>
          </a:xfrm>
          <a:prstGeom prst="rect">
            <a:avLst/>
          </a:prstGeom>
          <a:ln>
            <a:noFill/>
          </a:ln>
          <a:effectLst>
            <a:softEdge rad="112500"/>
          </a:effectLst>
        </p:spPr>
      </p:pic>
      <p:pic>
        <p:nvPicPr>
          <p:cNvPr id="20482" name="Picture 2" descr="http://www.topnews.in/files/SEBI_2.jpg"/>
          <p:cNvPicPr>
            <a:picLocks noChangeAspect="1" noChangeArrowheads="1"/>
          </p:cNvPicPr>
          <p:nvPr/>
        </p:nvPicPr>
        <p:blipFill>
          <a:blip r:embed="rId3" cstate="print"/>
          <a:srcRect/>
          <a:stretch>
            <a:fillRect/>
          </a:stretch>
        </p:blipFill>
        <p:spPr bwMode="auto">
          <a:xfrm>
            <a:off x="4648200" y="-1"/>
            <a:ext cx="4495801" cy="2819401"/>
          </a:xfrm>
          <a:prstGeom prst="rect">
            <a:avLst/>
          </a:prstGeom>
          <a:noFill/>
        </p:spPr>
      </p:pic>
      <p:pic>
        <p:nvPicPr>
          <p:cNvPr id="20484" name="Picture 4" descr="http://upload.wikimedia.org/wikipedia/commons/c/cc/SEBI_Bhavan.jpg"/>
          <p:cNvPicPr>
            <a:picLocks noChangeAspect="1" noChangeArrowheads="1"/>
          </p:cNvPicPr>
          <p:nvPr/>
        </p:nvPicPr>
        <p:blipFill>
          <a:blip r:embed="rId4" cstate="print"/>
          <a:srcRect/>
          <a:stretch>
            <a:fillRect/>
          </a:stretch>
        </p:blipFill>
        <p:spPr bwMode="auto">
          <a:xfrm>
            <a:off x="0" y="4114800"/>
            <a:ext cx="4419600" cy="2743200"/>
          </a:xfrm>
          <a:prstGeom prst="rect">
            <a:avLst/>
          </a:prstGeom>
          <a:noFill/>
        </p:spPr>
      </p:pic>
      <p:pic>
        <p:nvPicPr>
          <p:cNvPr id="20486" name="Picture 6" descr="http://www.firstpost.com/wp-content/uploads/2011/09/cash11.jpg"/>
          <p:cNvPicPr>
            <a:picLocks noChangeAspect="1" noChangeArrowheads="1"/>
          </p:cNvPicPr>
          <p:nvPr/>
        </p:nvPicPr>
        <p:blipFill>
          <a:blip r:embed="rId5" cstate="print"/>
          <a:srcRect/>
          <a:stretch>
            <a:fillRect/>
          </a:stretch>
        </p:blipFill>
        <p:spPr bwMode="auto">
          <a:xfrm>
            <a:off x="0" y="1"/>
            <a:ext cx="4648200" cy="28194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457200"/>
            <a:ext cx="6248400" cy="1143000"/>
          </a:xfrm>
        </p:spPr>
        <p:txBody>
          <a:bodyPr>
            <a:normAutofit fontScale="90000"/>
          </a:bodyPr>
          <a:lstStyle/>
          <a:p>
            <a:r>
              <a:rPr lang="en-US" dirty="0" smtClean="0"/>
              <a:t>Current board members continue..</a:t>
            </a:r>
            <a:endParaRPr lang="en-US"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10</a:t>
            </a:fld>
            <a:endParaRPr lang="en-US"/>
          </a:p>
        </p:txBody>
      </p:sp>
      <p:pic>
        <p:nvPicPr>
          <p:cNvPr id="3074" name="Picture 2"/>
          <p:cNvPicPr>
            <a:picLocks noChangeAspect="1" noChangeArrowheads="1"/>
          </p:cNvPicPr>
          <p:nvPr/>
        </p:nvPicPr>
        <p:blipFill>
          <a:blip r:embed="rId2"/>
          <a:srcRect/>
          <a:stretch>
            <a:fillRect/>
          </a:stretch>
        </p:blipFill>
        <p:spPr bwMode="auto">
          <a:xfrm>
            <a:off x="0" y="1590675"/>
            <a:ext cx="9144000" cy="5267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38200"/>
          </a:xfrm>
        </p:spPr>
        <p:txBody>
          <a:bodyPr/>
          <a:lstStyle/>
          <a:p>
            <a:r>
              <a:rPr lang="en-US" dirty="0" smtClean="0"/>
              <a:t>Objectives of SEBI</a:t>
            </a:r>
            <a:endParaRPr lang="en-US" dirty="0"/>
          </a:p>
        </p:txBody>
      </p:sp>
      <p:sp>
        <p:nvSpPr>
          <p:cNvPr id="3" name="Content Placeholder 2"/>
          <p:cNvSpPr>
            <a:spLocks noGrp="1"/>
          </p:cNvSpPr>
          <p:nvPr>
            <p:ph idx="1"/>
          </p:nvPr>
        </p:nvSpPr>
        <p:spPr>
          <a:xfrm>
            <a:off x="2057400" y="1905000"/>
            <a:ext cx="6858000" cy="4953000"/>
          </a:xfrm>
        </p:spPr>
        <p:txBody>
          <a:bodyPr>
            <a:normAutofit/>
          </a:bodyPr>
          <a:lstStyle/>
          <a:p>
            <a:pPr algn="just">
              <a:buNone/>
              <a:defRPr/>
            </a:pPr>
            <a:r>
              <a:rPr lang="en-US" sz="2400" dirty="0" smtClean="0">
                <a:latin typeface="Times New Roman" pitchFamily="18" charset="0"/>
                <a:cs typeface="Times New Roman" pitchFamily="18" charset="0"/>
              </a:rPr>
              <a:t>	The primary objective of SEBI is to promote healthy and orderly growth of the securities market and secure investor protection. The objectives of SEBI are as follows:</a:t>
            </a:r>
          </a:p>
          <a:p>
            <a:pPr algn="just">
              <a:defRPr/>
            </a:pPr>
            <a:r>
              <a:rPr lang="en-US" sz="2400" dirty="0" smtClean="0">
                <a:latin typeface="Times New Roman" pitchFamily="18" charset="0"/>
                <a:cs typeface="Times New Roman" pitchFamily="18" charset="0"/>
              </a:rPr>
              <a:t>To protect the interest of investors, so that, there is a steady flow of savings into the capital market.</a:t>
            </a:r>
          </a:p>
          <a:p>
            <a:pPr algn="just">
              <a:defRPr/>
            </a:pPr>
            <a:r>
              <a:rPr lang="en-US" sz="2400" dirty="0" smtClean="0">
                <a:latin typeface="Times New Roman" pitchFamily="18" charset="0"/>
                <a:cs typeface="Times New Roman" pitchFamily="18" charset="0"/>
              </a:rPr>
              <a:t>To regulate the securities market and ensure fair practices.</a:t>
            </a:r>
          </a:p>
          <a:p>
            <a:pPr algn="just">
              <a:defRPr/>
            </a:pPr>
            <a:r>
              <a:rPr lang="en-US" sz="2400" dirty="0" smtClean="0">
                <a:latin typeface="Times New Roman" pitchFamily="18" charset="0"/>
                <a:cs typeface="Times New Roman" pitchFamily="18" charset="0"/>
              </a:rPr>
              <a:t>To promote efficient services by brokers, merchant bankers, and other intermediaries, so that, they become competitive and professional.</a:t>
            </a:r>
          </a:p>
        </p:txBody>
      </p:sp>
      <p:sp>
        <p:nvSpPr>
          <p:cNvPr id="4" name="Slide Number Placeholder 3"/>
          <p:cNvSpPr>
            <a:spLocks noGrp="1"/>
          </p:cNvSpPr>
          <p:nvPr>
            <p:ph type="sldNum" sz="quarter" idx="12"/>
          </p:nvPr>
        </p:nvSpPr>
        <p:spPr/>
        <p:txBody>
          <a:bodyPr/>
          <a:lstStyle/>
          <a:p>
            <a:fld id="{29ECACAF-8E9E-42CF-BC12-AC0D6380F748}" type="slidenum">
              <a:rPr lang="en-US" smtClean="0"/>
              <a:pPr/>
              <a:t>11</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458200" cy="762000"/>
          </a:xfrm>
        </p:spPr>
        <p:txBody>
          <a:bodyPr/>
          <a:lstStyle/>
          <a:p>
            <a:r>
              <a:rPr lang="en-US" dirty="0" smtClean="0"/>
              <a:t>Functions of SEBI</a:t>
            </a:r>
            <a:endParaRPr lang="en-US" dirty="0"/>
          </a:p>
        </p:txBody>
      </p:sp>
      <p:sp>
        <p:nvSpPr>
          <p:cNvPr id="3" name="Content Placeholder 2"/>
          <p:cNvSpPr>
            <a:spLocks noGrp="1"/>
          </p:cNvSpPr>
          <p:nvPr>
            <p:ph idx="1"/>
          </p:nvPr>
        </p:nvSpPr>
        <p:spPr>
          <a:xfrm>
            <a:off x="2209800" y="2667000"/>
            <a:ext cx="6705600" cy="2514600"/>
          </a:xfrm>
        </p:spPr>
        <p:txBody>
          <a:bodyPr>
            <a:normAutofit/>
          </a:bodyPr>
          <a:lstStyle/>
          <a:p>
            <a:pPr>
              <a:buNone/>
            </a:pPr>
            <a:r>
              <a:rPr lang="en-US" sz="3200" dirty="0" smtClean="0">
                <a:latin typeface="Times New Roman" pitchFamily="18" charset="0"/>
                <a:cs typeface="Times New Roman" pitchFamily="18" charset="0"/>
              </a:rPr>
              <a:t> 	The SEBI Act, 1992 has entrusted with two functions, they are</a:t>
            </a:r>
          </a:p>
          <a:p>
            <a:pPr lvl="1"/>
            <a:r>
              <a:rPr lang="en-US" sz="3200" dirty="0" smtClean="0">
                <a:latin typeface="Times New Roman" pitchFamily="18" charset="0"/>
                <a:cs typeface="Times New Roman" pitchFamily="18" charset="0"/>
              </a:rPr>
              <a:t>Regulatory functions And</a:t>
            </a:r>
          </a:p>
          <a:p>
            <a:pPr lvl="1"/>
            <a:r>
              <a:rPr lang="en-US" sz="3200" dirty="0" smtClean="0">
                <a:latin typeface="Times New Roman" pitchFamily="18" charset="0"/>
                <a:cs typeface="Times New Roman" pitchFamily="18" charset="0"/>
              </a:rPr>
              <a:t>Developmental functions</a:t>
            </a:r>
          </a:p>
        </p:txBody>
      </p:sp>
      <p:sp>
        <p:nvSpPr>
          <p:cNvPr id="4" name="Slide Number Placeholder 3"/>
          <p:cNvSpPr>
            <a:spLocks noGrp="1"/>
          </p:cNvSpPr>
          <p:nvPr>
            <p:ph type="sldNum" sz="quarter" idx="12"/>
          </p:nvPr>
        </p:nvSpPr>
        <p:spPr/>
        <p:txBody>
          <a:bodyPr/>
          <a:lstStyle/>
          <a:p>
            <a:fld id="{29ECACAF-8E9E-42CF-BC12-AC0D6380F748}" type="slidenum">
              <a:rPr lang="en-US" smtClean="0"/>
              <a:pPr/>
              <a:t>12</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62000"/>
          </a:xfrm>
        </p:spPr>
        <p:txBody>
          <a:bodyPr/>
          <a:lstStyle/>
          <a:p>
            <a:r>
              <a:rPr lang="en-US" dirty="0" smtClean="0"/>
              <a:t>Regulatory Functions</a:t>
            </a:r>
            <a:endParaRPr lang="en-US" dirty="0"/>
          </a:p>
        </p:txBody>
      </p:sp>
      <p:sp>
        <p:nvSpPr>
          <p:cNvPr id="3" name="Content Placeholder 2"/>
          <p:cNvSpPr>
            <a:spLocks noGrp="1"/>
          </p:cNvSpPr>
          <p:nvPr>
            <p:ph idx="1"/>
          </p:nvPr>
        </p:nvSpPr>
        <p:spPr>
          <a:xfrm>
            <a:off x="1828800" y="1578864"/>
            <a:ext cx="7239000" cy="5202936"/>
          </a:xfrm>
        </p:spPr>
        <p:txBody>
          <a:bodyPr>
            <a:noAutofit/>
          </a:bodyPr>
          <a:lstStyle/>
          <a:p>
            <a:pPr>
              <a:defRPr/>
            </a:pPr>
            <a:r>
              <a:rPr lang="en-US" sz="2250" dirty="0" smtClean="0">
                <a:latin typeface="Times New Roman" pitchFamily="18" charset="0"/>
                <a:cs typeface="Times New Roman" pitchFamily="18" charset="0"/>
              </a:rPr>
              <a:t>Regulation of stock exchange and self regulatory organizations.</a:t>
            </a:r>
          </a:p>
          <a:p>
            <a:pPr>
              <a:defRPr/>
            </a:pPr>
            <a:r>
              <a:rPr lang="en-US" sz="2250" dirty="0" smtClean="0">
                <a:latin typeface="Times New Roman" pitchFamily="18" charset="0"/>
                <a:cs typeface="Times New Roman" pitchFamily="18" charset="0"/>
              </a:rPr>
              <a:t>Registration and regulation of stock brokers, sub-brokers, Registrars to all issues, merchant bankers, underwriters, portfolio managers etc.</a:t>
            </a:r>
          </a:p>
          <a:p>
            <a:pPr>
              <a:defRPr/>
            </a:pPr>
            <a:r>
              <a:rPr lang="en-US" sz="2250" dirty="0" smtClean="0">
                <a:latin typeface="Times New Roman" pitchFamily="18" charset="0"/>
                <a:cs typeface="Times New Roman" pitchFamily="18" charset="0"/>
              </a:rPr>
              <a:t>Registration and regulation of the working of collective investment schemes including mutual funds.</a:t>
            </a:r>
          </a:p>
          <a:p>
            <a:pPr>
              <a:defRPr/>
            </a:pPr>
            <a:r>
              <a:rPr lang="en-US" sz="2250" dirty="0" smtClean="0">
                <a:latin typeface="Times New Roman" pitchFamily="18" charset="0"/>
                <a:cs typeface="Times New Roman" pitchFamily="18" charset="0"/>
              </a:rPr>
              <a:t>Prohibition of fraudulent and unfair trade practices relating to securities market.</a:t>
            </a:r>
          </a:p>
          <a:p>
            <a:pPr>
              <a:defRPr/>
            </a:pPr>
            <a:r>
              <a:rPr lang="en-US" sz="2250" dirty="0" smtClean="0">
                <a:latin typeface="Times New Roman" pitchFamily="18" charset="0"/>
                <a:cs typeface="Times New Roman" pitchFamily="18" charset="0"/>
              </a:rPr>
              <a:t>Prohibition of insider trading</a:t>
            </a:r>
          </a:p>
          <a:p>
            <a:pPr>
              <a:defRPr/>
            </a:pPr>
            <a:r>
              <a:rPr lang="en-US" sz="2250" dirty="0" smtClean="0">
                <a:latin typeface="Times New Roman" pitchFamily="18" charset="0"/>
                <a:cs typeface="Times New Roman" pitchFamily="18" charset="0"/>
              </a:rPr>
              <a:t>Regulating substantial acquisition of shares and takeover of companies.</a:t>
            </a:r>
          </a:p>
        </p:txBody>
      </p:sp>
      <p:sp>
        <p:nvSpPr>
          <p:cNvPr id="4" name="Slide Number Placeholder 3"/>
          <p:cNvSpPr>
            <a:spLocks noGrp="1"/>
          </p:cNvSpPr>
          <p:nvPr>
            <p:ph type="sldNum" sz="quarter" idx="12"/>
          </p:nvPr>
        </p:nvSpPr>
        <p:spPr/>
        <p:txBody>
          <a:bodyPr/>
          <a:lstStyle/>
          <a:p>
            <a:fld id="{29ECACAF-8E9E-42CF-BC12-AC0D6380F748}" type="slidenum">
              <a:rPr lang="en-US" smtClean="0"/>
              <a:pPr/>
              <a:t>13</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r>
              <a:rPr lang="en-US" dirty="0" smtClean="0"/>
              <a:t>Developmental Functions</a:t>
            </a:r>
            <a:endParaRPr lang="en-US" dirty="0"/>
          </a:p>
        </p:txBody>
      </p:sp>
      <p:sp>
        <p:nvSpPr>
          <p:cNvPr id="3" name="Content Placeholder 2"/>
          <p:cNvSpPr>
            <a:spLocks noGrp="1"/>
          </p:cNvSpPr>
          <p:nvPr>
            <p:ph idx="1"/>
          </p:nvPr>
        </p:nvSpPr>
        <p:spPr>
          <a:xfrm>
            <a:off x="1905000" y="2417064"/>
            <a:ext cx="7315200" cy="3602736"/>
          </a:xfrm>
        </p:spPr>
        <p:txBody>
          <a:bodyPr>
            <a:normAutofit/>
          </a:bodyPr>
          <a:lstStyle/>
          <a:p>
            <a:pPr algn="just"/>
            <a:r>
              <a:rPr lang="en-US" sz="2800" dirty="0" smtClean="0">
                <a:latin typeface="Times New Roman" pitchFamily="18" charset="0"/>
                <a:cs typeface="Times New Roman" pitchFamily="18" charset="0"/>
              </a:rPr>
              <a:t>Promoting investor’s education</a:t>
            </a:r>
          </a:p>
          <a:p>
            <a:pPr algn="just"/>
            <a:r>
              <a:rPr lang="en-US" sz="2800" dirty="0" smtClean="0">
                <a:latin typeface="Times New Roman" pitchFamily="18" charset="0"/>
                <a:cs typeface="Times New Roman" pitchFamily="18" charset="0"/>
              </a:rPr>
              <a:t>Training of intermediaries</a:t>
            </a:r>
          </a:p>
          <a:p>
            <a:pPr algn="just"/>
            <a:r>
              <a:rPr lang="en-US" sz="2800" dirty="0" smtClean="0">
                <a:latin typeface="Times New Roman" pitchFamily="18" charset="0"/>
                <a:cs typeface="Times New Roman" pitchFamily="18" charset="0"/>
              </a:rPr>
              <a:t>Conducting research and publishing information useful to all market participants.</a:t>
            </a:r>
          </a:p>
          <a:p>
            <a:pPr algn="just"/>
            <a:r>
              <a:rPr lang="en-US" sz="2800" dirty="0" smtClean="0">
                <a:latin typeface="Times New Roman" pitchFamily="18" charset="0"/>
                <a:cs typeface="Times New Roman" pitchFamily="18" charset="0"/>
              </a:rPr>
              <a:t>Promotion of fair practices</a:t>
            </a:r>
          </a:p>
          <a:p>
            <a:pPr algn="just"/>
            <a:r>
              <a:rPr lang="en-US" sz="2800" dirty="0" smtClean="0">
                <a:latin typeface="Times New Roman" pitchFamily="18" charset="0"/>
                <a:cs typeface="Times New Roman" pitchFamily="18" charset="0"/>
              </a:rPr>
              <a:t>Promotion of self regulatory organizations</a:t>
            </a:r>
          </a:p>
        </p:txBody>
      </p:sp>
      <p:sp>
        <p:nvSpPr>
          <p:cNvPr id="4" name="Slide Number Placeholder 3"/>
          <p:cNvSpPr>
            <a:spLocks noGrp="1"/>
          </p:cNvSpPr>
          <p:nvPr>
            <p:ph type="sldNum" sz="quarter" idx="12"/>
          </p:nvPr>
        </p:nvSpPr>
        <p:spPr/>
        <p:txBody>
          <a:bodyPr/>
          <a:lstStyle/>
          <a:p>
            <a:fld id="{29ECACAF-8E9E-42CF-BC12-AC0D6380F748}" type="slidenum">
              <a:rPr lang="en-US" smtClean="0"/>
              <a:pPr/>
              <a:t>14</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1676400"/>
            <a:ext cx="1828800" cy="5181600"/>
            <a:chOff x="0" y="1676400"/>
            <a:chExt cx="1828800" cy="5181600"/>
          </a:xfrm>
        </p:grpSpPr>
        <p:pic>
          <p:nvPicPr>
            <p:cNvPr id="7" name="Picture 6" descr="SEBI.jpg"/>
            <p:cNvPicPr>
              <a:picLocks noChangeAspect="1"/>
            </p:cNvPicPr>
            <p:nvPr/>
          </p:nvPicPr>
          <p:blipFill>
            <a:blip r:embed="rId2"/>
            <a:stretch>
              <a:fillRect/>
            </a:stretch>
          </p:blipFill>
          <p:spPr>
            <a:xfrm>
              <a:off x="0" y="4114800"/>
              <a:ext cx="1828800" cy="2743200"/>
            </a:xfrm>
            <a:prstGeom prst="rect">
              <a:avLst/>
            </a:prstGeom>
          </p:spPr>
        </p:pic>
        <p:pic>
          <p:nvPicPr>
            <p:cNvPr id="8" name="Picture 7" descr="sebi_sbd_mdm.jpg"/>
            <p:cNvPicPr>
              <a:picLocks noChangeAspect="1"/>
            </p:cNvPicPr>
            <p:nvPr/>
          </p:nvPicPr>
          <p:blipFill>
            <a:blip r:embed="rId3"/>
            <a:stretch>
              <a:fillRect/>
            </a:stretch>
          </p:blipFill>
          <p:spPr>
            <a:xfrm>
              <a:off x="0" y="1676400"/>
              <a:ext cx="1828800" cy="2438400"/>
            </a:xfrm>
            <a:prstGeom prst="rect">
              <a:avLst/>
            </a:prstGeom>
          </p:spPr>
        </p:pic>
      </p:grpSp>
      <p:sp>
        <p:nvSpPr>
          <p:cNvPr id="2" name="Title 1"/>
          <p:cNvSpPr>
            <a:spLocks noGrp="1"/>
          </p:cNvSpPr>
          <p:nvPr>
            <p:ph type="title"/>
          </p:nvPr>
        </p:nvSpPr>
        <p:spPr/>
        <p:txBody>
          <a:bodyPr/>
          <a:lstStyle/>
          <a:p>
            <a:r>
              <a:rPr lang="en-US" dirty="0" smtClean="0"/>
              <a:t>SEBI’S Universe</a:t>
            </a:r>
            <a:endParaRPr lang="en-US" dirty="0"/>
          </a:p>
        </p:txBody>
      </p:sp>
      <p:graphicFrame>
        <p:nvGraphicFramePr>
          <p:cNvPr id="5" name="Content Placeholder 4"/>
          <p:cNvGraphicFramePr>
            <a:graphicFrameLocks noGrp="1"/>
          </p:cNvGraphicFramePr>
          <p:nvPr>
            <p:ph idx="1"/>
          </p:nvPr>
        </p:nvGraphicFramePr>
        <p:xfrm>
          <a:off x="761999" y="1915160"/>
          <a:ext cx="8305801" cy="4714240"/>
        </p:xfrm>
        <a:graphic>
          <a:graphicData uri="http://schemas.openxmlformats.org/drawingml/2006/table">
            <a:tbl>
              <a:tblPr firstRow="1" bandRow="1">
                <a:tableStyleId>{5C22544A-7EE6-4342-B048-85BDC9FD1C3A}</a:tableStyleId>
              </a:tblPr>
              <a:tblGrid>
                <a:gridCol w="2438401"/>
                <a:gridCol w="1009290"/>
                <a:gridCol w="3943710"/>
                <a:gridCol w="914400"/>
              </a:tblGrid>
              <a:tr h="2946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Stock</a:t>
                      </a:r>
                      <a:r>
                        <a:rPr lang="en-US" baseline="0" dirty="0" smtClean="0"/>
                        <a:t> exchanges</a:t>
                      </a:r>
                      <a:endParaRPr lang="en-US" dirty="0"/>
                    </a:p>
                  </a:txBody>
                  <a:tcPr/>
                </a:tc>
                <a:tc>
                  <a:txBody>
                    <a:bodyPr/>
                    <a:lstStyle/>
                    <a:p>
                      <a:r>
                        <a:rPr lang="en-US" dirty="0" smtClean="0"/>
                        <a:t>23</a:t>
                      </a:r>
                      <a:endParaRPr lang="en-US" dirty="0"/>
                    </a:p>
                  </a:txBody>
                  <a:tcPr/>
                </a:tc>
                <a:tc>
                  <a:txBody>
                    <a:bodyPr/>
                    <a:lstStyle/>
                    <a:p>
                      <a:r>
                        <a:rPr lang="en-US" dirty="0" smtClean="0"/>
                        <a:t>Depository participants</a:t>
                      </a:r>
                      <a:endParaRPr lang="en-US" dirty="0"/>
                    </a:p>
                  </a:txBody>
                  <a:tcPr/>
                </a:tc>
                <a:tc>
                  <a:txBody>
                    <a:bodyPr/>
                    <a:lstStyle/>
                    <a:p>
                      <a:r>
                        <a:rPr lang="en-US" dirty="0" smtClean="0"/>
                        <a:t>377</a:t>
                      </a:r>
                      <a:endParaRPr lang="en-US" dirty="0"/>
                    </a:p>
                  </a:txBody>
                  <a:tcPr/>
                </a:tc>
              </a:tr>
              <a:tr h="370840">
                <a:tc>
                  <a:txBody>
                    <a:bodyPr/>
                    <a:lstStyle/>
                    <a:p>
                      <a:r>
                        <a:rPr lang="en-US" dirty="0" smtClean="0"/>
                        <a:t>Subsidiaries</a:t>
                      </a:r>
                      <a:endParaRPr lang="en-US" dirty="0"/>
                    </a:p>
                  </a:txBody>
                  <a:tcPr/>
                </a:tc>
                <a:tc>
                  <a:txBody>
                    <a:bodyPr/>
                    <a:lstStyle/>
                    <a:p>
                      <a:r>
                        <a:rPr lang="en-US" dirty="0" smtClean="0"/>
                        <a:t>12</a:t>
                      </a:r>
                      <a:endParaRPr lang="en-US" dirty="0"/>
                    </a:p>
                  </a:txBody>
                  <a:tcPr/>
                </a:tc>
                <a:tc>
                  <a:txBody>
                    <a:bodyPr/>
                    <a:lstStyle/>
                    <a:p>
                      <a:r>
                        <a:rPr lang="en-US" dirty="0" smtClean="0"/>
                        <a:t>Accounts (million)</a:t>
                      </a:r>
                      <a:endParaRPr lang="en-US" dirty="0"/>
                    </a:p>
                  </a:txBody>
                  <a:tcPr/>
                </a:tc>
                <a:tc>
                  <a:txBody>
                    <a:bodyPr/>
                    <a:lstStyle/>
                    <a:p>
                      <a:r>
                        <a:rPr lang="en-US" dirty="0" smtClean="0"/>
                        <a:t>3.9</a:t>
                      </a:r>
                      <a:endParaRPr lang="en-US" dirty="0"/>
                    </a:p>
                  </a:txBody>
                  <a:tcPr/>
                </a:tc>
              </a:tr>
              <a:tr h="370840">
                <a:tc>
                  <a:txBody>
                    <a:bodyPr/>
                    <a:lstStyle/>
                    <a:p>
                      <a:r>
                        <a:rPr lang="en-US" dirty="0" smtClean="0"/>
                        <a:t>Broking</a:t>
                      </a:r>
                      <a:r>
                        <a:rPr lang="en-US" baseline="0" dirty="0" smtClean="0"/>
                        <a:t> terminals</a:t>
                      </a:r>
                      <a:endParaRPr lang="en-US" dirty="0"/>
                    </a:p>
                  </a:txBody>
                  <a:tcPr/>
                </a:tc>
                <a:tc>
                  <a:txBody>
                    <a:bodyPr/>
                    <a:lstStyle/>
                    <a:p>
                      <a:r>
                        <a:rPr lang="en-US" dirty="0" smtClean="0"/>
                        <a:t>450</a:t>
                      </a:r>
                      <a:endParaRPr lang="en-US" dirty="0"/>
                    </a:p>
                  </a:txBody>
                  <a:tcPr/>
                </a:tc>
                <a:tc>
                  <a:txBody>
                    <a:bodyPr/>
                    <a:lstStyle/>
                    <a:p>
                      <a:r>
                        <a:rPr lang="en-US" dirty="0" smtClean="0"/>
                        <a:t>Companies</a:t>
                      </a:r>
                      <a:r>
                        <a:rPr lang="en-US" baseline="0" dirty="0" smtClean="0"/>
                        <a:t> under compulsory </a:t>
                      </a:r>
                      <a:r>
                        <a:rPr lang="en-US" baseline="0" dirty="0" err="1" smtClean="0"/>
                        <a:t>demat</a:t>
                      </a:r>
                      <a:endParaRPr lang="en-US" dirty="0"/>
                    </a:p>
                  </a:txBody>
                  <a:tcPr/>
                </a:tc>
                <a:tc>
                  <a:txBody>
                    <a:bodyPr/>
                    <a:lstStyle/>
                    <a:p>
                      <a:r>
                        <a:rPr lang="en-US" dirty="0" smtClean="0"/>
                        <a:t>3441</a:t>
                      </a:r>
                      <a:endParaRPr lang="en-US" dirty="0"/>
                    </a:p>
                  </a:txBody>
                  <a:tcPr/>
                </a:tc>
              </a:tr>
              <a:tr h="370840">
                <a:tc>
                  <a:txBody>
                    <a:bodyPr/>
                    <a:lstStyle/>
                    <a:p>
                      <a:r>
                        <a:rPr lang="en-US" dirty="0" smtClean="0"/>
                        <a:t>Stock brokers</a:t>
                      </a:r>
                      <a:endParaRPr lang="en-US" dirty="0"/>
                    </a:p>
                  </a:txBody>
                  <a:tcPr/>
                </a:tc>
                <a:tc>
                  <a:txBody>
                    <a:bodyPr/>
                    <a:lstStyle/>
                    <a:p>
                      <a:r>
                        <a:rPr lang="en-US" dirty="0" smtClean="0"/>
                        <a:t>9658</a:t>
                      </a:r>
                      <a:endParaRPr lang="en-US" dirty="0"/>
                    </a:p>
                  </a:txBody>
                  <a:tcPr/>
                </a:tc>
                <a:tc>
                  <a:txBody>
                    <a:bodyPr/>
                    <a:lstStyle/>
                    <a:p>
                      <a:r>
                        <a:rPr lang="en-US" dirty="0" smtClean="0"/>
                        <a:t>Portfolio</a:t>
                      </a:r>
                      <a:r>
                        <a:rPr lang="en-US" baseline="0" dirty="0" smtClean="0"/>
                        <a:t> managers</a:t>
                      </a:r>
                      <a:endParaRPr lang="en-US" dirty="0"/>
                    </a:p>
                  </a:txBody>
                  <a:tcPr/>
                </a:tc>
                <a:tc>
                  <a:txBody>
                    <a:bodyPr/>
                    <a:lstStyle/>
                    <a:p>
                      <a:r>
                        <a:rPr lang="en-US" dirty="0" smtClean="0"/>
                        <a:t>46</a:t>
                      </a:r>
                      <a:endParaRPr lang="en-US" dirty="0"/>
                    </a:p>
                  </a:txBody>
                  <a:tcPr/>
                </a:tc>
              </a:tr>
              <a:tr h="370840">
                <a:tc>
                  <a:txBody>
                    <a:bodyPr/>
                    <a:lstStyle/>
                    <a:p>
                      <a:r>
                        <a:rPr lang="en-US" dirty="0" smtClean="0"/>
                        <a:t>Sub-brokers</a:t>
                      </a:r>
                      <a:endParaRPr lang="en-US" dirty="0"/>
                    </a:p>
                  </a:txBody>
                  <a:tcPr/>
                </a:tc>
                <a:tc>
                  <a:txBody>
                    <a:bodyPr/>
                    <a:lstStyle/>
                    <a:p>
                      <a:r>
                        <a:rPr lang="en-US" dirty="0" smtClean="0"/>
                        <a:t>13195</a:t>
                      </a:r>
                      <a:endParaRPr lang="en-US" dirty="0"/>
                    </a:p>
                  </a:txBody>
                  <a:tcPr/>
                </a:tc>
                <a:tc>
                  <a:txBody>
                    <a:bodyPr/>
                    <a:lstStyle/>
                    <a:p>
                      <a:r>
                        <a:rPr lang="en-US" dirty="0" smtClean="0"/>
                        <a:t>Bond trustees</a:t>
                      </a:r>
                      <a:endParaRPr lang="en-US" dirty="0"/>
                    </a:p>
                  </a:txBody>
                  <a:tcPr/>
                </a:tc>
                <a:tc>
                  <a:txBody>
                    <a:bodyPr/>
                    <a:lstStyle/>
                    <a:p>
                      <a:r>
                        <a:rPr lang="en-US" dirty="0" smtClean="0"/>
                        <a:t>39</a:t>
                      </a:r>
                      <a:endParaRPr lang="en-US" dirty="0"/>
                    </a:p>
                  </a:txBody>
                  <a:tcPr/>
                </a:tc>
              </a:tr>
              <a:tr h="370840">
                <a:tc>
                  <a:txBody>
                    <a:bodyPr/>
                    <a:lstStyle/>
                    <a:p>
                      <a:r>
                        <a:rPr lang="en-US" dirty="0" smtClean="0"/>
                        <a:t>Listed companies</a:t>
                      </a:r>
                      <a:endParaRPr lang="en-US" dirty="0"/>
                    </a:p>
                  </a:txBody>
                  <a:tcPr/>
                </a:tc>
                <a:tc>
                  <a:txBody>
                    <a:bodyPr/>
                    <a:lstStyle/>
                    <a:p>
                      <a:r>
                        <a:rPr lang="en-US" dirty="0" smtClean="0"/>
                        <a:t>10000</a:t>
                      </a:r>
                      <a:endParaRPr lang="en-US" dirty="0"/>
                    </a:p>
                  </a:txBody>
                  <a:tcPr/>
                </a:tc>
                <a:tc>
                  <a:txBody>
                    <a:bodyPr/>
                    <a:lstStyle/>
                    <a:p>
                      <a:r>
                        <a:rPr lang="en-US" dirty="0" smtClean="0"/>
                        <a:t>Registrars</a:t>
                      </a:r>
                      <a:r>
                        <a:rPr lang="en-US" baseline="0" dirty="0" smtClean="0"/>
                        <a:t> and transfer agents</a:t>
                      </a:r>
                      <a:endParaRPr lang="en-US" dirty="0"/>
                    </a:p>
                  </a:txBody>
                  <a:tcPr/>
                </a:tc>
                <a:tc>
                  <a:txBody>
                    <a:bodyPr/>
                    <a:lstStyle/>
                    <a:p>
                      <a:r>
                        <a:rPr lang="en-US" dirty="0" smtClean="0"/>
                        <a:t>126</a:t>
                      </a:r>
                      <a:endParaRPr lang="en-US" dirty="0"/>
                    </a:p>
                  </a:txBody>
                  <a:tcPr/>
                </a:tc>
              </a:tr>
              <a:tr h="370840">
                <a:tc>
                  <a:txBody>
                    <a:bodyPr/>
                    <a:lstStyle/>
                    <a:p>
                      <a:r>
                        <a:rPr lang="en-US" dirty="0" smtClean="0"/>
                        <a:t>Depositories</a:t>
                      </a:r>
                      <a:endParaRPr lang="en-US" dirty="0"/>
                    </a:p>
                  </a:txBody>
                  <a:tcPr/>
                </a:tc>
                <a:tc>
                  <a:txBody>
                    <a:bodyPr/>
                    <a:lstStyle/>
                    <a:p>
                      <a:r>
                        <a:rPr lang="en-US" dirty="0" smtClean="0"/>
                        <a:t>2</a:t>
                      </a:r>
                      <a:endParaRPr lang="en-US" dirty="0"/>
                    </a:p>
                  </a:txBody>
                  <a:tcPr/>
                </a:tc>
                <a:tc>
                  <a:txBody>
                    <a:bodyPr/>
                    <a:lstStyle/>
                    <a:p>
                      <a:r>
                        <a:rPr lang="en-US" dirty="0" smtClean="0"/>
                        <a:t>Bankers to issue</a:t>
                      </a:r>
                      <a:endParaRPr lang="en-US" dirty="0"/>
                    </a:p>
                  </a:txBody>
                  <a:tcPr/>
                </a:tc>
                <a:tc>
                  <a:txBody>
                    <a:bodyPr/>
                    <a:lstStyle/>
                    <a:p>
                      <a:r>
                        <a:rPr lang="en-US" dirty="0" smtClean="0"/>
                        <a:t>81</a:t>
                      </a:r>
                      <a:endParaRPr lang="en-US" dirty="0"/>
                    </a:p>
                  </a:txBody>
                  <a:tcPr/>
                </a:tc>
              </a:tr>
              <a:tr h="370840">
                <a:tc>
                  <a:txBody>
                    <a:bodyPr/>
                    <a:lstStyle/>
                    <a:p>
                      <a:r>
                        <a:rPr lang="en-US" dirty="0" smtClean="0"/>
                        <a:t>Credit rating</a:t>
                      </a:r>
                      <a:r>
                        <a:rPr lang="en-US" baseline="0" dirty="0" smtClean="0"/>
                        <a:t> agencies</a:t>
                      </a:r>
                      <a:endParaRPr lang="en-US" dirty="0"/>
                    </a:p>
                  </a:txBody>
                  <a:tcPr/>
                </a:tc>
                <a:tc>
                  <a:txBody>
                    <a:bodyPr/>
                    <a:lstStyle/>
                    <a:p>
                      <a:r>
                        <a:rPr lang="en-US" dirty="0" smtClean="0"/>
                        <a:t>4</a:t>
                      </a:r>
                      <a:endParaRPr lang="en-US" dirty="0"/>
                    </a:p>
                  </a:txBody>
                  <a:tcPr/>
                </a:tc>
                <a:tc>
                  <a:txBody>
                    <a:bodyPr/>
                    <a:lstStyle/>
                    <a:p>
                      <a:r>
                        <a:rPr lang="en-US" dirty="0" smtClean="0"/>
                        <a:t>Foreign venture capital funds</a:t>
                      </a:r>
                      <a:endParaRPr lang="en-US" dirty="0"/>
                    </a:p>
                  </a:txBody>
                  <a:tcPr/>
                </a:tc>
                <a:tc>
                  <a:txBody>
                    <a:bodyPr/>
                    <a:lstStyle/>
                    <a:p>
                      <a:r>
                        <a:rPr lang="en-US" dirty="0" smtClean="0"/>
                        <a:t>6</a:t>
                      </a:r>
                      <a:endParaRPr lang="en-US" dirty="0"/>
                    </a:p>
                  </a:txBody>
                  <a:tcPr/>
                </a:tc>
              </a:tr>
              <a:tr h="370840">
                <a:tc>
                  <a:txBody>
                    <a:bodyPr/>
                    <a:lstStyle/>
                    <a:p>
                      <a:r>
                        <a:rPr lang="en-US" dirty="0" smtClean="0"/>
                        <a:t>Domestic venture capital funds</a:t>
                      </a:r>
                      <a:endParaRPr lang="en-US" dirty="0"/>
                    </a:p>
                  </a:txBody>
                  <a:tcPr/>
                </a:tc>
                <a:tc>
                  <a:txBody>
                    <a:bodyPr/>
                    <a:lstStyle/>
                    <a:p>
                      <a:r>
                        <a:rPr lang="en-US" dirty="0" smtClean="0"/>
                        <a:t>39</a:t>
                      </a:r>
                      <a:endParaRPr lang="en-US" dirty="0"/>
                    </a:p>
                  </a:txBody>
                  <a:tcPr/>
                </a:tc>
                <a:tc>
                  <a:txBody>
                    <a:bodyPr/>
                    <a:lstStyle/>
                    <a:p>
                      <a:r>
                        <a:rPr lang="en-US" dirty="0" smtClean="0"/>
                        <a:t>Mutual funds</a:t>
                      </a:r>
                      <a:endParaRPr lang="en-US" dirty="0"/>
                    </a:p>
                  </a:txBody>
                  <a:tcPr/>
                </a:tc>
                <a:tc>
                  <a:txBody>
                    <a:bodyPr/>
                    <a:lstStyle/>
                    <a:p>
                      <a:r>
                        <a:rPr lang="en-US" dirty="0" smtClean="0"/>
                        <a:t>39</a:t>
                      </a:r>
                      <a:endParaRPr lang="en-US" dirty="0"/>
                    </a:p>
                  </a:txBody>
                  <a:tcPr/>
                </a:tc>
              </a:tr>
              <a:tr h="370840">
                <a:tc>
                  <a:txBody>
                    <a:bodyPr/>
                    <a:lstStyle/>
                    <a:p>
                      <a:r>
                        <a:rPr lang="en-US" dirty="0" smtClean="0"/>
                        <a:t>Schemes</a:t>
                      </a:r>
                      <a:endParaRPr lang="en-US" dirty="0"/>
                    </a:p>
                  </a:txBody>
                  <a:tcPr/>
                </a:tc>
                <a:tc>
                  <a:txBody>
                    <a:bodyPr/>
                    <a:lstStyle/>
                    <a:p>
                      <a:r>
                        <a:rPr lang="en-US" dirty="0" smtClean="0"/>
                        <a:t>417</a:t>
                      </a:r>
                      <a:endParaRPr lang="en-US" dirty="0"/>
                    </a:p>
                  </a:txBody>
                  <a:tcPr/>
                </a:tc>
                <a:tc>
                  <a:txBody>
                    <a:bodyPr/>
                    <a:lstStyle/>
                    <a:p>
                      <a:r>
                        <a:rPr lang="en-US" dirty="0" smtClean="0"/>
                        <a:t>Foreign institutional investors</a:t>
                      </a:r>
                      <a:endParaRPr lang="en-US" dirty="0"/>
                    </a:p>
                  </a:txBody>
                  <a:tcPr/>
                </a:tc>
                <a:tc>
                  <a:txBody>
                    <a:bodyPr/>
                    <a:lstStyle/>
                    <a:p>
                      <a:r>
                        <a:rPr lang="en-US" dirty="0" smtClean="0"/>
                        <a:t>488</a:t>
                      </a:r>
                      <a:endParaRPr lang="en-US" dirty="0"/>
                    </a:p>
                  </a:txBody>
                  <a:tcPr/>
                </a:tc>
              </a:tr>
              <a:tr h="370840">
                <a:tc>
                  <a:txBody>
                    <a:bodyPr/>
                    <a:lstStyle/>
                    <a:p>
                      <a:r>
                        <a:rPr lang="en-US" dirty="0" smtClean="0"/>
                        <a:t>Sub-accounts of FIIs</a:t>
                      </a:r>
                      <a:endParaRPr lang="en-US" dirty="0"/>
                    </a:p>
                  </a:txBody>
                  <a:tcPr/>
                </a:tc>
                <a:tc>
                  <a:txBody>
                    <a:bodyPr/>
                    <a:lstStyle/>
                    <a:p>
                      <a:r>
                        <a:rPr lang="en-US" dirty="0" smtClean="0"/>
                        <a:t>1336</a:t>
                      </a:r>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4" name="Slide Number Placeholder 3"/>
          <p:cNvSpPr>
            <a:spLocks noGrp="1"/>
          </p:cNvSpPr>
          <p:nvPr>
            <p:ph type="sldNum" sz="quarter" idx="12"/>
          </p:nvPr>
        </p:nvSpPr>
        <p:spPr/>
        <p:txBody>
          <a:bodyPr/>
          <a:lstStyle/>
          <a:p>
            <a:fld id="{29ECACAF-8E9E-42CF-BC12-AC0D6380F748}"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p:cNvGrpSpPr/>
          <p:nvPr/>
        </p:nvGrpSpPr>
        <p:grpSpPr>
          <a:xfrm>
            <a:off x="0" y="1676400"/>
            <a:ext cx="1828800" cy="5181600"/>
            <a:chOff x="0" y="1676400"/>
            <a:chExt cx="1828800" cy="5181600"/>
          </a:xfrm>
        </p:grpSpPr>
        <p:pic>
          <p:nvPicPr>
            <p:cNvPr id="7" name="Picture 6" descr="SEBI.jpg"/>
            <p:cNvPicPr>
              <a:picLocks noChangeAspect="1"/>
            </p:cNvPicPr>
            <p:nvPr/>
          </p:nvPicPr>
          <p:blipFill>
            <a:blip r:embed="rId2"/>
            <a:stretch>
              <a:fillRect/>
            </a:stretch>
          </p:blipFill>
          <p:spPr>
            <a:xfrm>
              <a:off x="0" y="4114800"/>
              <a:ext cx="1828800" cy="2743200"/>
            </a:xfrm>
            <a:prstGeom prst="rect">
              <a:avLst/>
            </a:prstGeom>
          </p:spPr>
        </p:pic>
        <p:pic>
          <p:nvPicPr>
            <p:cNvPr id="8" name="Picture 7" descr="sebi_sbd_mdm.jpg"/>
            <p:cNvPicPr>
              <a:picLocks noChangeAspect="1"/>
            </p:cNvPicPr>
            <p:nvPr/>
          </p:nvPicPr>
          <p:blipFill>
            <a:blip r:embed="rId3"/>
            <a:stretch>
              <a:fillRect/>
            </a:stretch>
          </p:blipFill>
          <p:spPr>
            <a:xfrm>
              <a:off x="0" y="1676400"/>
              <a:ext cx="1828800" cy="2438400"/>
            </a:xfrm>
            <a:prstGeom prst="rect">
              <a:avLst/>
            </a:prstGeom>
          </p:spPr>
        </p:pic>
      </p:grpSp>
      <p:sp>
        <p:nvSpPr>
          <p:cNvPr id="2" name="Title 1"/>
          <p:cNvSpPr>
            <a:spLocks noGrp="1"/>
          </p:cNvSpPr>
          <p:nvPr>
            <p:ph type="title"/>
          </p:nvPr>
        </p:nvSpPr>
        <p:spPr/>
        <p:txBody>
          <a:bodyPr/>
          <a:lstStyle/>
          <a:p>
            <a:r>
              <a:rPr lang="en-US" dirty="0" smtClean="0"/>
              <a:t>Job Entrusted to SEBI</a:t>
            </a:r>
            <a:endParaRPr lang="en-US"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16</a:t>
            </a:fld>
            <a:endParaRPr lang="en-US"/>
          </a:p>
        </p:txBody>
      </p:sp>
      <p:sp>
        <p:nvSpPr>
          <p:cNvPr id="9" name="Content Placeholder 8"/>
          <p:cNvSpPr>
            <a:spLocks noGrp="1"/>
          </p:cNvSpPr>
          <p:nvPr>
            <p:ph idx="1"/>
          </p:nvPr>
        </p:nvSpPr>
        <p:spPr/>
        <p:txBody>
          <a:bodyPr/>
          <a:lstStyle/>
          <a:p>
            <a:pPr algn="just"/>
            <a:r>
              <a:rPr lang="en-US" dirty="0" smtClean="0"/>
              <a:t>SEBI shall create a proper and conductive atmosphere require for raising money from the capital market.</a:t>
            </a:r>
          </a:p>
          <a:p>
            <a:pPr algn="just"/>
            <a:r>
              <a:rPr lang="en-US" dirty="0" smtClean="0"/>
              <a:t>SEBI shall educate investors and make them aware of their rights in clear and specific terms.</a:t>
            </a:r>
          </a:p>
          <a:p>
            <a:pPr algn="just"/>
            <a:r>
              <a:rPr lang="en-US" dirty="0" smtClean="0"/>
              <a:t>SEBI shall create a proper investment climate and enable the corporate sector to raise industrial securities easily, efficiently and at affordable minimum cost.</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p:cNvGrpSpPr/>
          <p:nvPr/>
        </p:nvGrpSpPr>
        <p:grpSpPr>
          <a:xfrm>
            <a:off x="0" y="1676400"/>
            <a:ext cx="1828800" cy="5181600"/>
            <a:chOff x="0" y="1676400"/>
            <a:chExt cx="1828800" cy="5181600"/>
          </a:xfrm>
        </p:grpSpPr>
        <p:pic>
          <p:nvPicPr>
            <p:cNvPr id="7" name="Picture 6" descr="SEBI.jpg"/>
            <p:cNvPicPr>
              <a:picLocks noChangeAspect="1"/>
            </p:cNvPicPr>
            <p:nvPr/>
          </p:nvPicPr>
          <p:blipFill>
            <a:blip r:embed="rId2"/>
            <a:stretch>
              <a:fillRect/>
            </a:stretch>
          </p:blipFill>
          <p:spPr>
            <a:xfrm>
              <a:off x="0" y="4114800"/>
              <a:ext cx="1828800" cy="2743200"/>
            </a:xfrm>
            <a:prstGeom prst="rect">
              <a:avLst/>
            </a:prstGeom>
          </p:spPr>
        </p:pic>
        <p:pic>
          <p:nvPicPr>
            <p:cNvPr id="8" name="Picture 7" descr="sebi_sbd_mdm.jpg"/>
            <p:cNvPicPr>
              <a:picLocks noChangeAspect="1"/>
            </p:cNvPicPr>
            <p:nvPr/>
          </p:nvPicPr>
          <p:blipFill>
            <a:blip r:embed="rId3"/>
            <a:stretch>
              <a:fillRect/>
            </a:stretch>
          </p:blipFill>
          <p:spPr>
            <a:xfrm>
              <a:off x="0" y="1676400"/>
              <a:ext cx="1828800" cy="2438400"/>
            </a:xfrm>
            <a:prstGeom prst="rect">
              <a:avLst/>
            </a:prstGeom>
          </p:spPr>
        </p:pic>
      </p:grpSp>
      <p:sp>
        <p:nvSpPr>
          <p:cNvPr id="2" name="Title 1"/>
          <p:cNvSpPr>
            <a:spLocks noGrp="1"/>
          </p:cNvSpPr>
          <p:nvPr>
            <p:ph type="title"/>
          </p:nvPr>
        </p:nvSpPr>
        <p:spPr/>
        <p:txBody>
          <a:bodyPr/>
          <a:lstStyle/>
          <a:p>
            <a:r>
              <a:rPr lang="en-US" dirty="0" smtClean="0"/>
              <a:t>Job Entrusted to SEBI</a:t>
            </a:r>
            <a:endParaRPr lang="en-US"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17</a:t>
            </a:fld>
            <a:endParaRPr lang="en-US"/>
          </a:p>
        </p:txBody>
      </p:sp>
      <p:sp>
        <p:nvSpPr>
          <p:cNvPr id="9" name="Content Placeholder 8"/>
          <p:cNvSpPr>
            <a:spLocks noGrp="1"/>
          </p:cNvSpPr>
          <p:nvPr>
            <p:ph idx="1"/>
          </p:nvPr>
        </p:nvSpPr>
        <p:spPr>
          <a:xfrm>
            <a:off x="2438400" y="2286000"/>
            <a:ext cx="6248400" cy="4191000"/>
          </a:xfrm>
        </p:spPr>
        <p:txBody>
          <a:bodyPr>
            <a:normAutofit lnSpcReduction="10000"/>
          </a:bodyPr>
          <a:lstStyle/>
          <a:p>
            <a:pPr algn="just"/>
            <a:r>
              <a:rPr lang="en-US" dirty="0" smtClean="0"/>
              <a:t>SEBI shall develop a proper infrastructure so that the market automatically facilitates expansion and growth of business to middlemen like brokers, jobbers, commercial banks, merchant bankers, mutual funds, etc.</a:t>
            </a:r>
          </a:p>
          <a:p>
            <a:pPr algn="just"/>
            <a:r>
              <a:rPr lang="en-US" dirty="0" smtClean="0"/>
              <a:t>SEBI shall make more effective the law in the existing status as far as they relate to the industrial securities, mutual finds, investments in units, LIC savings plan, Chit-fund companies and securities issued by housing/ industrial and corporations with the purpose of making investment in housing/ industrial projects.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p:cNvGrpSpPr/>
          <p:nvPr/>
        </p:nvGrpSpPr>
        <p:grpSpPr>
          <a:xfrm>
            <a:off x="0" y="1676400"/>
            <a:ext cx="1828800" cy="5181600"/>
            <a:chOff x="0" y="1676400"/>
            <a:chExt cx="1828800" cy="5181600"/>
          </a:xfrm>
        </p:grpSpPr>
        <p:pic>
          <p:nvPicPr>
            <p:cNvPr id="7" name="Picture 6" descr="SEBI.jpg"/>
            <p:cNvPicPr>
              <a:picLocks noChangeAspect="1"/>
            </p:cNvPicPr>
            <p:nvPr/>
          </p:nvPicPr>
          <p:blipFill>
            <a:blip r:embed="rId2"/>
            <a:stretch>
              <a:fillRect/>
            </a:stretch>
          </p:blipFill>
          <p:spPr>
            <a:xfrm>
              <a:off x="0" y="4114800"/>
              <a:ext cx="1828800" cy="2743200"/>
            </a:xfrm>
            <a:prstGeom prst="rect">
              <a:avLst/>
            </a:prstGeom>
          </p:spPr>
        </p:pic>
        <p:pic>
          <p:nvPicPr>
            <p:cNvPr id="8" name="Picture 7" descr="sebi_sbd_mdm.jpg"/>
            <p:cNvPicPr>
              <a:picLocks noChangeAspect="1"/>
            </p:cNvPicPr>
            <p:nvPr/>
          </p:nvPicPr>
          <p:blipFill>
            <a:blip r:embed="rId3"/>
            <a:stretch>
              <a:fillRect/>
            </a:stretch>
          </p:blipFill>
          <p:spPr>
            <a:xfrm>
              <a:off x="0" y="1676400"/>
              <a:ext cx="1828800" cy="2438400"/>
            </a:xfrm>
            <a:prstGeom prst="rect">
              <a:avLst/>
            </a:prstGeom>
          </p:spPr>
        </p:pic>
      </p:grpSp>
      <p:sp>
        <p:nvSpPr>
          <p:cNvPr id="2" name="Title 1"/>
          <p:cNvSpPr>
            <a:spLocks noGrp="1"/>
          </p:cNvSpPr>
          <p:nvPr>
            <p:ph type="title"/>
          </p:nvPr>
        </p:nvSpPr>
        <p:spPr/>
        <p:txBody>
          <a:bodyPr/>
          <a:lstStyle/>
          <a:p>
            <a:r>
              <a:rPr lang="en-US" dirty="0" smtClean="0"/>
              <a:t>Job Entrusted to SEBI</a:t>
            </a:r>
            <a:endParaRPr lang="en-US"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18</a:t>
            </a:fld>
            <a:endParaRPr lang="en-US"/>
          </a:p>
        </p:txBody>
      </p:sp>
      <p:sp>
        <p:nvSpPr>
          <p:cNvPr id="9" name="Content Placeholder 8"/>
          <p:cNvSpPr>
            <a:spLocks noGrp="1"/>
          </p:cNvSpPr>
          <p:nvPr>
            <p:ph idx="1"/>
          </p:nvPr>
        </p:nvSpPr>
        <p:spPr>
          <a:xfrm>
            <a:off x="2438400" y="2286000"/>
            <a:ext cx="6248400" cy="4191000"/>
          </a:xfrm>
        </p:spPr>
        <p:txBody>
          <a:bodyPr>
            <a:normAutofit/>
          </a:bodyPr>
          <a:lstStyle/>
          <a:p>
            <a:pPr algn="just"/>
            <a:r>
              <a:rPr lang="en-US" dirty="0" smtClean="0"/>
              <a:t>SEBI shall create the framework for more open, orderly and unprejudiced conduct in relation to takeovers and mergers in the corporate sector to ensure fair and equal treatment to all the security holders, and to facilitate such takeovers and mergers.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458200" cy="914400"/>
          </a:xfrm>
        </p:spPr>
        <p:txBody>
          <a:bodyPr/>
          <a:lstStyle/>
          <a:p>
            <a:r>
              <a:rPr lang="en-US" dirty="0" smtClean="0"/>
              <a:t>Powers of SEBI</a:t>
            </a:r>
            <a:endParaRPr lang="en-US" dirty="0"/>
          </a:p>
        </p:txBody>
      </p:sp>
      <p:sp>
        <p:nvSpPr>
          <p:cNvPr id="3" name="Content Placeholder 2"/>
          <p:cNvSpPr>
            <a:spLocks noGrp="1"/>
          </p:cNvSpPr>
          <p:nvPr>
            <p:ph idx="1"/>
          </p:nvPr>
        </p:nvSpPr>
        <p:spPr>
          <a:xfrm>
            <a:off x="2057400" y="1828800"/>
            <a:ext cx="6781800" cy="4800600"/>
          </a:xfrm>
        </p:spPr>
        <p:txBody>
          <a:bodyPr>
            <a:noAutofit/>
          </a:bodyPr>
          <a:lstStyle/>
          <a:p>
            <a:pPr algn="just">
              <a:defRPr/>
            </a:pPr>
            <a:r>
              <a:rPr lang="en-US" sz="2400" dirty="0" smtClean="0">
                <a:latin typeface="Times New Roman" pitchFamily="18" charset="0"/>
                <a:cs typeface="Times New Roman" pitchFamily="18" charset="0"/>
              </a:rPr>
              <a:t>Power to call periodical returns from recognized stock exchanges.</a:t>
            </a:r>
          </a:p>
          <a:p>
            <a:pPr algn="just">
              <a:defRPr/>
            </a:pPr>
            <a:r>
              <a:rPr lang="en-US" sz="2400" dirty="0" smtClean="0">
                <a:latin typeface="Times New Roman" pitchFamily="18" charset="0"/>
                <a:cs typeface="Times New Roman" pitchFamily="18" charset="0"/>
              </a:rPr>
              <a:t>Power to compel listing of securities by public companies.</a:t>
            </a:r>
          </a:p>
          <a:p>
            <a:pPr algn="just">
              <a:defRPr/>
            </a:pPr>
            <a:r>
              <a:rPr lang="en-US" sz="2400" dirty="0" smtClean="0">
                <a:latin typeface="Times New Roman" pitchFamily="18" charset="0"/>
                <a:cs typeface="Times New Roman" pitchFamily="18" charset="0"/>
              </a:rPr>
              <a:t>Power to levy fees or other charges for carrying out the purposes of regulation.</a:t>
            </a:r>
          </a:p>
          <a:p>
            <a:pPr algn="just">
              <a:defRPr/>
            </a:pPr>
            <a:r>
              <a:rPr lang="en-US" sz="2400" dirty="0" smtClean="0">
                <a:latin typeface="Times New Roman" pitchFamily="18" charset="0"/>
                <a:cs typeface="Times New Roman" pitchFamily="18" charset="0"/>
              </a:rPr>
              <a:t>Power to call information or explanation from recognized stock exchanges or their members.</a:t>
            </a:r>
          </a:p>
          <a:p>
            <a:pPr algn="just">
              <a:defRPr/>
            </a:pPr>
            <a:r>
              <a:rPr lang="en-US" sz="2400" dirty="0" smtClean="0">
                <a:latin typeface="Times New Roman" pitchFamily="18" charset="0"/>
                <a:cs typeface="Times New Roman" pitchFamily="18" charset="0"/>
              </a:rPr>
              <a:t>Power to grant approval to bye-laws of recognized stock exchanges.</a:t>
            </a:r>
          </a:p>
        </p:txBody>
      </p:sp>
      <p:sp>
        <p:nvSpPr>
          <p:cNvPr id="4" name="Slide Number Placeholder 3"/>
          <p:cNvSpPr>
            <a:spLocks noGrp="1"/>
          </p:cNvSpPr>
          <p:nvPr>
            <p:ph type="sldNum" sz="quarter" idx="12"/>
          </p:nvPr>
        </p:nvSpPr>
        <p:spPr/>
        <p:txBody>
          <a:bodyPr/>
          <a:lstStyle/>
          <a:p>
            <a:fld id="{29ECACAF-8E9E-42CF-BC12-AC0D6380F748}" type="slidenum">
              <a:rPr lang="en-US" smtClean="0"/>
              <a:pPr/>
              <a:t>19</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lstStyle/>
          <a:p>
            <a:r>
              <a:rPr lang="en-US" dirty="0" smtClean="0"/>
              <a:t>Contents</a:t>
            </a:r>
            <a:endParaRPr lang="en-US" dirty="0"/>
          </a:p>
        </p:txBody>
      </p:sp>
      <p:sp>
        <p:nvSpPr>
          <p:cNvPr id="5" name="Slide Number Placeholder 4"/>
          <p:cNvSpPr>
            <a:spLocks noGrp="1"/>
          </p:cNvSpPr>
          <p:nvPr>
            <p:ph type="sldNum" sz="quarter" idx="12"/>
          </p:nvPr>
        </p:nvSpPr>
        <p:spPr/>
        <p:txBody>
          <a:bodyPr/>
          <a:lstStyle/>
          <a:p>
            <a:fld id="{29ECACAF-8E9E-42CF-BC12-AC0D6380F748}" type="slidenum">
              <a:rPr lang="en-US" smtClean="0"/>
              <a:pPr/>
              <a:t>2</a:t>
            </a:fld>
            <a:endParaRPr lang="en-US"/>
          </a:p>
        </p:txBody>
      </p:sp>
      <p:graphicFrame>
        <p:nvGraphicFramePr>
          <p:cNvPr id="4" name="Diagram 3"/>
          <p:cNvGraphicFramePr/>
          <p:nvPr/>
        </p:nvGraphicFramePr>
        <p:xfrm>
          <a:off x="2057400" y="1752600"/>
          <a:ext cx="68580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p:cNvGrpSpPr/>
          <p:nvPr/>
        </p:nvGrpSpPr>
        <p:grpSpPr>
          <a:xfrm>
            <a:off x="0" y="1676400"/>
            <a:ext cx="1828800" cy="5181600"/>
            <a:chOff x="0" y="1676400"/>
            <a:chExt cx="1828800" cy="5181600"/>
          </a:xfrm>
        </p:grpSpPr>
        <p:pic>
          <p:nvPicPr>
            <p:cNvPr id="7" name="Picture 6" descr="SEBI.jpg"/>
            <p:cNvPicPr>
              <a:picLocks noChangeAspect="1"/>
            </p:cNvPicPr>
            <p:nvPr/>
          </p:nvPicPr>
          <p:blipFill>
            <a:blip r:embed="rId6"/>
            <a:stretch>
              <a:fillRect/>
            </a:stretch>
          </p:blipFill>
          <p:spPr>
            <a:xfrm>
              <a:off x="0" y="4114800"/>
              <a:ext cx="1828800" cy="2743200"/>
            </a:xfrm>
            <a:prstGeom prst="rect">
              <a:avLst/>
            </a:prstGeom>
          </p:spPr>
        </p:pic>
        <p:pic>
          <p:nvPicPr>
            <p:cNvPr id="8" name="Picture 7" descr="sebi_sbd_mdm.jpg"/>
            <p:cNvPicPr>
              <a:picLocks noChangeAspect="1"/>
            </p:cNvPicPr>
            <p:nvPr/>
          </p:nvPicPr>
          <p:blipFill>
            <a:blip r:embed="rId7"/>
            <a:stretch>
              <a:fillRect/>
            </a:stretch>
          </p:blipFill>
          <p:spPr>
            <a:xfrm>
              <a:off x="0" y="1676400"/>
              <a:ext cx="1828800" cy="24384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458200" cy="838200"/>
          </a:xfrm>
        </p:spPr>
        <p:txBody>
          <a:bodyPr/>
          <a:lstStyle/>
          <a:p>
            <a:r>
              <a:rPr lang="en-US" dirty="0" smtClean="0"/>
              <a:t>Powers of SEBI continue..</a:t>
            </a:r>
            <a:endParaRPr lang="en-US" dirty="0"/>
          </a:p>
        </p:txBody>
      </p:sp>
      <p:sp>
        <p:nvSpPr>
          <p:cNvPr id="3" name="Content Placeholder 2"/>
          <p:cNvSpPr>
            <a:spLocks noGrp="1"/>
          </p:cNvSpPr>
          <p:nvPr>
            <p:ph idx="1"/>
          </p:nvPr>
        </p:nvSpPr>
        <p:spPr>
          <a:xfrm>
            <a:off x="1981200" y="1752600"/>
            <a:ext cx="6934200" cy="5105400"/>
          </a:xfrm>
        </p:spPr>
        <p:txBody>
          <a:bodyPr>
            <a:noAutofit/>
          </a:bodyPr>
          <a:lstStyle/>
          <a:p>
            <a:r>
              <a:rPr lang="en-US" sz="2400" dirty="0" smtClean="0">
                <a:latin typeface="Times New Roman" pitchFamily="18" charset="0"/>
                <a:cs typeface="Times New Roman" pitchFamily="18" charset="0"/>
              </a:rPr>
              <a:t>Power to control and regulate stock exchanges.</a:t>
            </a:r>
          </a:p>
          <a:p>
            <a:r>
              <a:rPr lang="en-US" sz="2400" dirty="0" smtClean="0">
                <a:latin typeface="Times New Roman" pitchFamily="18" charset="0"/>
                <a:cs typeface="Times New Roman" pitchFamily="18" charset="0"/>
              </a:rPr>
              <a:t>Power to direct enquiries to be made in relation to affairs of stock exchanges or their members.</a:t>
            </a:r>
          </a:p>
          <a:p>
            <a:r>
              <a:rPr lang="en-US" sz="2400" dirty="0" smtClean="0">
                <a:latin typeface="Times New Roman" pitchFamily="18" charset="0"/>
                <a:cs typeface="Times New Roman" pitchFamily="18" charset="0"/>
              </a:rPr>
              <a:t>Power to make or amend bye-laws of recognized stock exchanges.</a:t>
            </a:r>
          </a:p>
          <a:p>
            <a:r>
              <a:rPr lang="en-US" sz="2400" dirty="0" smtClean="0">
                <a:latin typeface="Times New Roman" pitchFamily="18" charset="0"/>
                <a:cs typeface="Times New Roman" pitchFamily="18" charset="0"/>
              </a:rPr>
              <a:t>Power to grant registration to market intermediaries.</a:t>
            </a:r>
          </a:p>
          <a:p>
            <a:r>
              <a:rPr lang="en-US" sz="2400" dirty="0" smtClean="0">
                <a:latin typeface="Times New Roman" pitchFamily="18" charset="0"/>
                <a:cs typeface="Times New Roman" pitchFamily="18" charset="0"/>
              </a:rPr>
              <a:t>Power to declare applicability of Section 17 of the Securities Contract (Regulation) Act 1956, in any State or area, to grant licenses to dealers in securities.</a:t>
            </a:r>
          </a:p>
        </p:txBody>
      </p:sp>
      <p:sp>
        <p:nvSpPr>
          <p:cNvPr id="4" name="Slide Number Placeholder 3"/>
          <p:cNvSpPr>
            <a:spLocks noGrp="1"/>
          </p:cNvSpPr>
          <p:nvPr>
            <p:ph type="sldNum" sz="quarter" idx="12"/>
          </p:nvPr>
        </p:nvSpPr>
        <p:spPr/>
        <p:txBody>
          <a:bodyPr/>
          <a:lstStyle/>
          <a:p>
            <a:fld id="{29ECACAF-8E9E-42CF-BC12-AC0D6380F748}" type="slidenum">
              <a:rPr lang="en-US" smtClean="0"/>
              <a:pPr/>
              <a:t>20</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to Investors</a:t>
            </a:r>
            <a:endParaRPr lang="en-US" dirty="0"/>
          </a:p>
        </p:txBody>
      </p:sp>
      <p:sp>
        <p:nvSpPr>
          <p:cNvPr id="3" name="Content Placeholder 2"/>
          <p:cNvSpPr>
            <a:spLocks noGrp="1"/>
          </p:cNvSpPr>
          <p:nvPr>
            <p:ph idx="1"/>
          </p:nvPr>
        </p:nvSpPr>
        <p:spPr>
          <a:xfrm>
            <a:off x="2438400" y="2286000"/>
            <a:ext cx="6248400" cy="4191000"/>
          </a:xfrm>
        </p:spPr>
        <p:txBody>
          <a:bodyPr>
            <a:normAutofit lnSpcReduction="10000"/>
          </a:bodyPr>
          <a:lstStyle/>
          <a:p>
            <a:pPr algn="just"/>
            <a:r>
              <a:rPr lang="en-US" sz="2400" dirty="0" smtClean="0"/>
              <a:t>Deal with a registered member of the stock exchange.</a:t>
            </a:r>
          </a:p>
          <a:p>
            <a:pPr algn="just"/>
            <a:r>
              <a:rPr lang="en-US" sz="2400" dirty="0" smtClean="0"/>
              <a:t>Insist that all your deals are done in the trading ring.</a:t>
            </a:r>
          </a:p>
          <a:p>
            <a:pPr algn="just"/>
            <a:r>
              <a:rPr lang="en-US" sz="2400" dirty="0" smtClean="0"/>
              <a:t>Give specific orders to buy or sell within the fixed price limits and/or time periods within which orders have to be executed.</a:t>
            </a:r>
          </a:p>
          <a:p>
            <a:pPr algn="just"/>
            <a:r>
              <a:rPr lang="en-US" sz="2400" dirty="0" smtClean="0"/>
              <a:t>Insist on contract notes to be passed on to you on the dates, when the orders are executed.</a:t>
            </a:r>
            <a:endParaRPr lang="en-US" sz="2400"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21</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to Investors</a:t>
            </a:r>
            <a:endParaRPr lang="en-US" dirty="0"/>
          </a:p>
        </p:txBody>
      </p:sp>
      <p:sp>
        <p:nvSpPr>
          <p:cNvPr id="3" name="Content Placeholder 2"/>
          <p:cNvSpPr>
            <a:spLocks noGrp="1"/>
          </p:cNvSpPr>
          <p:nvPr>
            <p:ph idx="1"/>
          </p:nvPr>
        </p:nvSpPr>
        <p:spPr>
          <a:xfrm>
            <a:off x="2438400" y="2286000"/>
            <a:ext cx="6248400" cy="4191000"/>
          </a:xfrm>
        </p:spPr>
        <p:txBody>
          <a:bodyPr>
            <a:normAutofit lnSpcReduction="10000"/>
          </a:bodyPr>
          <a:lstStyle/>
          <a:p>
            <a:pPr algn="just"/>
            <a:r>
              <a:rPr lang="en-US" sz="2400" dirty="0" smtClean="0"/>
              <a:t>Make sure that your deal is registered with the stock exchange in a Trade book.</a:t>
            </a:r>
          </a:p>
          <a:p>
            <a:pPr algn="just"/>
            <a:r>
              <a:rPr lang="en-US" sz="2400" dirty="0" smtClean="0"/>
              <a:t>Collect a settlement table from the stock exchange mentioning the pay-in and pay-out days.</a:t>
            </a:r>
          </a:p>
          <a:p>
            <a:pPr algn="just"/>
            <a:r>
              <a:rPr lang="en-US" sz="2400" dirty="0" smtClean="0"/>
              <a:t>Keep separate records of dealings in specified shares and non-specified share.</a:t>
            </a:r>
          </a:p>
          <a:p>
            <a:pPr algn="just"/>
            <a:r>
              <a:rPr lang="en-US" sz="2400" dirty="0" smtClean="0"/>
              <a:t>Execute period settlements of dues and delivery of shares to avoid accumulation of transactions.</a:t>
            </a:r>
            <a:endParaRPr lang="en-US" sz="2400"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22</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to Investors</a:t>
            </a:r>
            <a:endParaRPr lang="en-US" dirty="0"/>
          </a:p>
        </p:txBody>
      </p:sp>
      <p:sp>
        <p:nvSpPr>
          <p:cNvPr id="3" name="Content Placeholder 2"/>
          <p:cNvSpPr>
            <a:spLocks noGrp="1"/>
          </p:cNvSpPr>
          <p:nvPr>
            <p:ph idx="1"/>
          </p:nvPr>
        </p:nvSpPr>
        <p:spPr>
          <a:xfrm>
            <a:off x="2438400" y="2286000"/>
            <a:ext cx="6248400" cy="4191000"/>
          </a:xfrm>
        </p:spPr>
        <p:txBody>
          <a:bodyPr>
            <a:normAutofit/>
          </a:bodyPr>
          <a:lstStyle/>
          <a:p>
            <a:pPr algn="just"/>
            <a:r>
              <a:rPr lang="en-US" sz="2400" dirty="0" smtClean="0"/>
              <a:t>Insist on delivery.</a:t>
            </a:r>
          </a:p>
          <a:p>
            <a:pPr algn="just"/>
            <a:r>
              <a:rPr lang="en-US" sz="2400" dirty="0" smtClean="0"/>
              <a:t>Ensure that shares bought are transferred in your name before the company’s book closure date.</a:t>
            </a:r>
          </a:p>
          <a:p>
            <a:pPr algn="just"/>
            <a:r>
              <a:rPr lang="en-US" sz="2400" dirty="0" smtClean="0"/>
              <a:t>Complain if the broker does not deliver the shares bought in your name.</a:t>
            </a:r>
          </a:p>
          <a:p>
            <a:pPr algn="just"/>
            <a:r>
              <a:rPr lang="en-US" sz="2400" dirty="0" smtClean="0"/>
              <a:t>Do not sell shares that are not transferred in your name after the book closure as these are not valid in the market.</a:t>
            </a:r>
            <a:endParaRPr lang="en-US" sz="2400"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23</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to Investors</a:t>
            </a:r>
            <a:endParaRPr lang="en-US" dirty="0"/>
          </a:p>
        </p:txBody>
      </p:sp>
      <p:sp>
        <p:nvSpPr>
          <p:cNvPr id="3" name="Content Placeholder 2"/>
          <p:cNvSpPr>
            <a:spLocks noGrp="1"/>
          </p:cNvSpPr>
          <p:nvPr>
            <p:ph idx="1"/>
          </p:nvPr>
        </p:nvSpPr>
        <p:spPr>
          <a:xfrm>
            <a:off x="2438400" y="2286000"/>
            <a:ext cx="6248400" cy="4191000"/>
          </a:xfrm>
        </p:spPr>
        <p:txBody>
          <a:bodyPr>
            <a:normAutofit lnSpcReduction="10000"/>
          </a:bodyPr>
          <a:lstStyle/>
          <a:p>
            <a:pPr algn="just"/>
            <a:r>
              <a:rPr lang="en-US" sz="2400" dirty="0" smtClean="0"/>
              <a:t>Do not sell/deal in shares where any one of the holders has passed away.</a:t>
            </a:r>
          </a:p>
          <a:p>
            <a:pPr algn="just"/>
            <a:r>
              <a:rPr lang="en-US" sz="2400" dirty="0" smtClean="0"/>
              <a:t>Do not expect the money for share to come immediately.</a:t>
            </a:r>
          </a:p>
          <a:p>
            <a:pPr algn="just"/>
            <a:r>
              <a:rPr lang="en-US" sz="2400" dirty="0" smtClean="0"/>
              <a:t>Unless you have a special arrangement with the broker, do not expect the adjustment of purchases and sales against one another.</a:t>
            </a:r>
          </a:p>
          <a:p>
            <a:pPr algn="just"/>
            <a:r>
              <a:rPr lang="en-US" sz="2400" dirty="0" smtClean="0"/>
              <a:t>You have to complain to the Grievance Cell of the stock exchange or the SEBI for any type of delay.</a:t>
            </a:r>
            <a:endParaRPr lang="en-US" sz="2400"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24</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1676400"/>
            <a:ext cx="1828800" cy="5181600"/>
            <a:chOff x="0" y="1676400"/>
            <a:chExt cx="1828800" cy="5181600"/>
          </a:xfrm>
        </p:grpSpPr>
        <p:pic>
          <p:nvPicPr>
            <p:cNvPr id="7" name="Picture 6" descr="SEBI.jpg"/>
            <p:cNvPicPr>
              <a:picLocks noChangeAspect="1"/>
            </p:cNvPicPr>
            <p:nvPr/>
          </p:nvPicPr>
          <p:blipFill>
            <a:blip r:embed="rId2"/>
            <a:stretch>
              <a:fillRect/>
            </a:stretch>
          </p:blipFill>
          <p:spPr>
            <a:xfrm>
              <a:off x="0" y="4114800"/>
              <a:ext cx="1828800" cy="2743200"/>
            </a:xfrm>
            <a:prstGeom prst="rect">
              <a:avLst/>
            </a:prstGeom>
          </p:spPr>
        </p:pic>
        <p:pic>
          <p:nvPicPr>
            <p:cNvPr id="8" name="Picture 7" descr="sebi_sbd_mdm.jpg"/>
            <p:cNvPicPr>
              <a:picLocks noChangeAspect="1"/>
            </p:cNvPicPr>
            <p:nvPr/>
          </p:nvPicPr>
          <p:blipFill>
            <a:blip r:embed="rId3"/>
            <a:stretch>
              <a:fillRect/>
            </a:stretch>
          </p:blipFill>
          <p:spPr>
            <a:xfrm>
              <a:off x="0" y="1676400"/>
              <a:ext cx="1828800" cy="2438400"/>
            </a:xfrm>
            <a:prstGeom prst="rect">
              <a:avLst/>
            </a:prstGeom>
          </p:spPr>
        </p:pic>
      </p:grpSp>
      <p:sp>
        <p:nvSpPr>
          <p:cNvPr id="2" name="Title 1"/>
          <p:cNvSpPr>
            <a:spLocks noGrp="1"/>
          </p:cNvSpPr>
          <p:nvPr>
            <p:ph type="title"/>
          </p:nvPr>
        </p:nvSpPr>
        <p:spPr/>
        <p:txBody>
          <a:bodyPr>
            <a:noAutofit/>
          </a:bodyPr>
          <a:lstStyle/>
          <a:p>
            <a:pPr algn="ctr"/>
            <a:r>
              <a:rPr lang="en-US" sz="4000" dirty="0" smtClean="0"/>
              <a:t>Legislative Protection to Investors</a:t>
            </a:r>
            <a:endParaRPr lang="en-US" sz="4000" dirty="0"/>
          </a:p>
        </p:txBody>
      </p:sp>
      <p:graphicFrame>
        <p:nvGraphicFramePr>
          <p:cNvPr id="5" name="Content Placeholder 4"/>
          <p:cNvGraphicFramePr>
            <a:graphicFrameLocks noGrp="1"/>
          </p:cNvGraphicFramePr>
          <p:nvPr>
            <p:ph idx="1"/>
          </p:nvPr>
        </p:nvGraphicFramePr>
        <p:xfrm>
          <a:off x="304800" y="1676400"/>
          <a:ext cx="8610600" cy="5212080"/>
        </p:xfrm>
        <a:graphic>
          <a:graphicData uri="http://schemas.openxmlformats.org/drawingml/2006/table">
            <a:tbl>
              <a:tblPr firstRow="1" bandRow="1">
                <a:tableStyleId>{5C22544A-7EE6-4342-B048-85BDC9FD1C3A}</a:tableStyleId>
              </a:tblPr>
              <a:tblGrid>
                <a:gridCol w="3505200"/>
                <a:gridCol w="5105400"/>
              </a:tblGrid>
              <a:tr h="370840">
                <a:tc>
                  <a:txBody>
                    <a:bodyPr/>
                    <a:lstStyle/>
                    <a:p>
                      <a:r>
                        <a:rPr lang="en-US" sz="2600" dirty="0" smtClean="0"/>
                        <a:t>Complaints</a:t>
                      </a:r>
                      <a:endParaRPr lang="en-US" sz="2600" dirty="0"/>
                    </a:p>
                  </a:txBody>
                  <a:tcPr/>
                </a:tc>
                <a:tc>
                  <a:txBody>
                    <a:bodyPr/>
                    <a:lstStyle/>
                    <a:p>
                      <a:r>
                        <a:rPr lang="en-US" sz="2600" dirty="0" smtClean="0"/>
                        <a:t>Relief Provided</a:t>
                      </a:r>
                      <a:endParaRPr lang="en-US" sz="2600" dirty="0"/>
                    </a:p>
                  </a:txBody>
                  <a:tcPr/>
                </a:tc>
              </a:tr>
              <a:tr h="370840">
                <a:tc>
                  <a:txBody>
                    <a:bodyPr/>
                    <a:lstStyle/>
                    <a:p>
                      <a:r>
                        <a:rPr lang="en-US" sz="2600" dirty="0" smtClean="0"/>
                        <a:t>Delay in refund of excess application money or allotment</a:t>
                      </a:r>
                      <a:r>
                        <a:rPr lang="en-US" sz="2600" baseline="0" dirty="0" smtClean="0"/>
                        <a:t> letters</a:t>
                      </a:r>
                      <a:endParaRPr lang="en-US" sz="2600" dirty="0"/>
                    </a:p>
                  </a:txBody>
                  <a:tcPr/>
                </a:tc>
                <a:tc>
                  <a:txBody>
                    <a:bodyPr/>
                    <a:lstStyle/>
                    <a:p>
                      <a:r>
                        <a:rPr lang="en-US" sz="2600" dirty="0" smtClean="0"/>
                        <a:t>Payment of</a:t>
                      </a:r>
                      <a:r>
                        <a:rPr lang="en-US" sz="2600" baseline="0" dirty="0" smtClean="0"/>
                        <a:t> interest for the delayed period beyond 30 days from the closure of issue at 15%</a:t>
                      </a:r>
                      <a:endParaRPr lang="en-US" sz="2600" dirty="0"/>
                    </a:p>
                  </a:txBody>
                  <a:tcPr/>
                </a:tc>
              </a:tr>
              <a:tr h="370840">
                <a:tc>
                  <a:txBody>
                    <a:bodyPr/>
                    <a:lstStyle/>
                    <a:p>
                      <a:r>
                        <a:rPr lang="en-US" sz="2600" dirty="0" smtClean="0"/>
                        <a:t>Delay in transfer of shares</a:t>
                      </a:r>
                      <a:endParaRPr lang="en-US" sz="2600" dirty="0"/>
                    </a:p>
                  </a:txBody>
                  <a:tcPr/>
                </a:tc>
                <a:tc>
                  <a:txBody>
                    <a:bodyPr/>
                    <a:lstStyle/>
                    <a:p>
                      <a:r>
                        <a:rPr lang="en-US" sz="2600" dirty="0" smtClean="0"/>
                        <a:t>As</a:t>
                      </a:r>
                      <a:r>
                        <a:rPr lang="en-US" sz="2600" baseline="0" dirty="0" smtClean="0"/>
                        <a:t> per listing agreement, the time limit is only one month from the </a:t>
                      </a:r>
                      <a:r>
                        <a:rPr lang="en-US" sz="2600" baseline="0" dirty="0" err="1" smtClean="0"/>
                        <a:t>lodgement</a:t>
                      </a:r>
                      <a:r>
                        <a:rPr lang="en-US" sz="2600" baseline="0" dirty="0" smtClean="0"/>
                        <a:t> of shares.</a:t>
                      </a:r>
                      <a:endParaRPr lang="en-US" sz="2600" dirty="0"/>
                    </a:p>
                  </a:txBody>
                  <a:tcPr/>
                </a:tc>
              </a:tr>
              <a:tr h="370840">
                <a:tc>
                  <a:txBody>
                    <a:bodyPr/>
                    <a:lstStyle/>
                    <a:p>
                      <a:r>
                        <a:rPr lang="en-US" sz="2600" dirty="0" smtClean="0"/>
                        <a:t>Refusal to transfer shares</a:t>
                      </a:r>
                      <a:endParaRPr lang="en-US" sz="2600" dirty="0"/>
                    </a:p>
                  </a:txBody>
                  <a:tcPr/>
                </a:tc>
                <a:tc>
                  <a:txBody>
                    <a:bodyPr/>
                    <a:lstStyle/>
                    <a:p>
                      <a:r>
                        <a:rPr lang="en-US" sz="2600" dirty="0" smtClean="0"/>
                        <a:t>Transfer can</a:t>
                      </a:r>
                      <a:r>
                        <a:rPr lang="en-US" sz="2600" baseline="0" dirty="0" smtClean="0"/>
                        <a:t> be refused only for specified and valid reasons given in the act and not otherwise.</a:t>
                      </a:r>
                      <a:endParaRPr lang="en-US" sz="2600" dirty="0"/>
                    </a:p>
                  </a:txBody>
                  <a:tcPr/>
                </a:tc>
              </a:tr>
              <a:tr h="370840">
                <a:tc>
                  <a:txBody>
                    <a:bodyPr/>
                    <a:lstStyle/>
                    <a:p>
                      <a:r>
                        <a:rPr lang="en-US" sz="2600" dirty="0" smtClean="0"/>
                        <a:t>Problem of odd lots</a:t>
                      </a:r>
                      <a:endParaRPr lang="en-US" sz="2600" dirty="0"/>
                    </a:p>
                  </a:txBody>
                  <a:tcPr/>
                </a:tc>
                <a:tc>
                  <a:txBody>
                    <a:bodyPr/>
                    <a:lstStyle/>
                    <a:p>
                      <a:r>
                        <a:rPr lang="en-US" sz="2600" dirty="0" smtClean="0"/>
                        <a:t>Need</a:t>
                      </a:r>
                      <a:r>
                        <a:rPr lang="en-US" sz="2600" baseline="0" dirty="0" smtClean="0"/>
                        <a:t> for consolidation of odd lots and ensuring the issue of shares.</a:t>
                      </a:r>
                      <a:endParaRPr lang="en-US" sz="2600" dirty="0"/>
                    </a:p>
                  </a:txBody>
                  <a:tcPr/>
                </a:tc>
              </a:tr>
            </a:tbl>
          </a:graphicData>
        </a:graphic>
      </p:graphicFrame>
      <p:sp>
        <p:nvSpPr>
          <p:cNvPr id="4" name="Slide Number Placeholder 3"/>
          <p:cNvSpPr>
            <a:spLocks noGrp="1"/>
          </p:cNvSpPr>
          <p:nvPr>
            <p:ph type="sldNum" sz="quarter" idx="12"/>
          </p:nvPr>
        </p:nvSpPr>
        <p:spPr/>
        <p:txBody>
          <a:bodyPr/>
          <a:lstStyle/>
          <a:p>
            <a:fld id="{29ECACAF-8E9E-42CF-BC12-AC0D6380F748}"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p:cNvGrpSpPr/>
          <p:nvPr/>
        </p:nvGrpSpPr>
        <p:grpSpPr>
          <a:xfrm>
            <a:off x="0" y="1676400"/>
            <a:ext cx="1828800" cy="5181600"/>
            <a:chOff x="0" y="1676400"/>
            <a:chExt cx="1828800" cy="5181600"/>
          </a:xfrm>
        </p:grpSpPr>
        <p:pic>
          <p:nvPicPr>
            <p:cNvPr id="7" name="Picture 6" descr="SEBI.jpg"/>
            <p:cNvPicPr>
              <a:picLocks noChangeAspect="1"/>
            </p:cNvPicPr>
            <p:nvPr/>
          </p:nvPicPr>
          <p:blipFill>
            <a:blip r:embed="rId2"/>
            <a:stretch>
              <a:fillRect/>
            </a:stretch>
          </p:blipFill>
          <p:spPr>
            <a:xfrm>
              <a:off x="0" y="4114800"/>
              <a:ext cx="1828800" cy="2743200"/>
            </a:xfrm>
            <a:prstGeom prst="rect">
              <a:avLst/>
            </a:prstGeom>
          </p:spPr>
        </p:pic>
        <p:pic>
          <p:nvPicPr>
            <p:cNvPr id="8" name="Picture 7" descr="sebi_sbd_mdm.jpg"/>
            <p:cNvPicPr>
              <a:picLocks noChangeAspect="1"/>
            </p:cNvPicPr>
            <p:nvPr/>
          </p:nvPicPr>
          <p:blipFill>
            <a:blip r:embed="rId3"/>
            <a:stretch>
              <a:fillRect/>
            </a:stretch>
          </p:blipFill>
          <p:spPr>
            <a:xfrm>
              <a:off x="0" y="1676400"/>
              <a:ext cx="1828800" cy="2438400"/>
            </a:xfrm>
            <a:prstGeom prst="rect">
              <a:avLst/>
            </a:prstGeom>
          </p:spPr>
        </p:pic>
      </p:grpSp>
      <p:sp>
        <p:nvSpPr>
          <p:cNvPr id="2" name="Title 1"/>
          <p:cNvSpPr>
            <a:spLocks noGrp="1"/>
          </p:cNvSpPr>
          <p:nvPr>
            <p:ph type="title"/>
          </p:nvPr>
        </p:nvSpPr>
        <p:spPr>
          <a:xfrm>
            <a:off x="2438400" y="76200"/>
            <a:ext cx="6248400" cy="1143000"/>
          </a:xfrm>
        </p:spPr>
        <p:txBody>
          <a:bodyPr>
            <a:noAutofit/>
          </a:bodyPr>
          <a:lstStyle/>
          <a:p>
            <a:pPr algn="ctr"/>
            <a:r>
              <a:rPr lang="en-US" sz="4000" dirty="0" smtClean="0"/>
              <a:t>Legislative Protection to Investors</a:t>
            </a:r>
            <a:endParaRPr lang="en-US" sz="4000" dirty="0"/>
          </a:p>
        </p:txBody>
      </p:sp>
      <p:graphicFrame>
        <p:nvGraphicFramePr>
          <p:cNvPr id="5" name="Content Placeholder 4"/>
          <p:cNvGraphicFramePr>
            <a:graphicFrameLocks noGrp="1"/>
          </p:cNvGraphicFramePr>
          <p:nvPr>
            <p:ph idx="1"/>
          </p:nvPr>
        </p:nvGraphicFramePr>
        <p:xfrm>
          <a:off x="0" y="1371600"/>
          <a:ext cx="9144000" cy="5471160"/>
        </p:xfrm>
        <a:graphic>
          <a:graphicData uri="http://schemas.openxmlformats.org/drawingml/2006/table">
            <a:tbl>
              <a:tblPr firstRow="1" bandRow="1">
                <a:tableStyleId>{5C22544A-7EE6-4342-B048-85BDC9FD1C3A}</a:tableStyleId>
              </a:tblPr>
              <a:tblGrid>
                <a:gridCol w="4495800"/>
                <a:gridCol w="4648200"/>
              </a:tblGrid>
              <a:tr h="370840">
                <a:tc>
                  <a:txBody>
                    <a:bodyPr/>
                    <a:lstStyle/>
                    <a:p>
                      <a:r>
                        <a:rPr lang="en-US" sz="2500" dirty="0" smtClean="0"/>
                        <a:t>Complaints</a:t>
                      </a:r>
                      <a:endParaRPr lang="en-US" sz="2500" dirty="0"/>
                    </a:p>
                  </a:txBody>
                  <a:tcPr/>
                </a:tc>
                <a:tc>
                  <a:txBody>
                    <a:bodyPr/>
                    <a:lstStyle/>
                    <a:p>
                      <a:r>
                        <a:rPr lang="en-US" sz="2500" dirty="0" smtClean="0"/>
                        <a:t>Relief Provided</a:t>
                      </a:r>
                      <a:endParaRPr lang="en-US" sz="2500" dirty="0"/>
                    </a:p>
                  </a:txBody>
                  <a:tcPr/>
                </a:tc>
              </a:tr>
              <a:tr h="370840">
                <a:tc>
                  <a:txBody>
                    <a:bodyPr/>
                    <a:lstStyle/>
                    <a:p>
                      <a:r>
                        <a:rPr lang="en-US" sz="2500" dirty="0" smtClean="0"/>
                        <a:t>Takeover</a:t>
                      </a:r>
                      <a:r>
                        <a:rPr lang="en-US" sz="2500" baseline="0" dirty="0" smtClean="0"/>
                        <a:t> bids</a:t>
                      </a:r>
                      <a:endParaRPr lang="en-US" sz="2500" dirty="0"/>
                    </a:p>
                  </a:txBody>
                  <a:tcPr/>
                </a:tc>
                <a:tc>
                  <a:txBody>
                    <a:bodyPr/>
                    <a:lstStyle/>
                    <a:p>
                      <a:r>
                        <a:rPr lang="en-US" sz="2500" dirty="0" smtClean="0"/>
                        <a:t>Purchases or acquisition of shares beyond 5% to be notified to the stock exchange.</a:t>
                      </a:r>
                      <a:endParaRPr lang="en-US" sz="2500" dirty="0"/>
                    </a:p>
                  </a:txBody>
                  <a:tcPr/>
                </a:tc>
              </a:tr>
              <a:tr h="370840">
                <a:tc>
                  <a:txBody>
                    <a:bodyPr/>
                    <a:lstStyle/>
                    <a:p>
                      <a:r>
                        <a:rPr lang="en-US" sz="2500" dirty="0" smtClean="0"/>
                        <a:t>Insider trading</a:t>
                      </a:r>
                      <a:endParaRPr lang="en-US" sz="2500" dirty="0"/>
                    </a:p>
                  </a:txBody>
                  <a:tcPr/>
                </a:tc>
                <a:tc>
                  <a:txBody>
                    <a:bodyPr/>
                    <a:lstStyle/>
                    <a:p>
                      <a:r>
                        <a:rPr lang="en-US" sz="2500" dirty="0" smtClean="0"/>
                        <a:t>The investors have to guard themselves regarding the price and</a:t>
                      </a:r>
                      <a:r>
                        <a:rPr lang="en-US" sz="2500" baseline="0" dirty="0" smtClean="0"/>
                        <a:t> their investment.</a:t>
                      </a:r>
                      <a:endParaRPr lang="en-US" sz="2500" dirty="0"/>
                    </a:p>
                  </a:txBody>
                  <a:tcPr/>
                </a:tc>
              </a:tr>
              <a:tr h="1295400">
                <a:tc>
                  <a:txBody>
                    <a:bodyPr/>
                    <a:lstStyle/>
                    <a:p>
                      <a:r>
                        <a:rPr lang="en-US" sz="2500" dirty="0" smtClean="0"/>
                        <a:t>Delay and non-payment of</a:t>
                      </a:r>
                      <a:r>
                        <a:rPr lang="en-US" sz="2500" baseline="0" dirty="0" smtClean="0"/>
                        <a:t> interest/ fixed deposits by companies</a:t>
                      </a:r>
                      <a:endParaRPr lang="en-US" sz="2500" dirty="0"/>
                    </a:p>
                  </a:txBody>
                  <a:tcPr/>
                </a:tc>
                <a:tc>
                  <a:txBody>
                    <a:bodyPr/>
                    <a:lstStyle/>
                    <a:p>
                      <a:r>
                        <a:rPr lang="en-US" sz="2500" dirty="0" smtClean="0"/>
                        <a:t>Complain</a:t>
                      </a:r>
                      <a:r>
                        <a:rPr lang="en-US" sz="2500" baseline="0" dirty="0" smtClean="0"/>
                        <a:t> to the company law board.</a:t>
                      </a:r>
                      <a:endParaRPr lang="en-US" sz="2500" dirty="0"/>
                    </a:p>
                  </a:txBody>
                  <a:tcPr/>
                </a:tc>
              </a:tr>
              <a:tr h="370840">
                <a:tc>
                  <a:txBody>
                    <a:bodyPr/>
                    <a:lstStyle/>
                    <a:p>
                      <a:r>
                        <a:rPr lang="en-US" sz="2500" dirty="0" smtClean="0"/>
                        <a:t>Delay and non-payment</a:t>
                      </a:r>
                      <a:r>
                        <a:rPr lang="en-US" sz="2500" baseline="0" dirty="0" smtClean="0"/>
                        <a:t> of dues or non-delivery of shares, etc. by brokers</a:t>
                      </a:r>
                      <a:endParaRPr lang="en-US" sz="2500" dirty="0"/>
                    </a:p>
                  </a:txBody>
                  <a:tcPr/>
                </a:tc>
                <a:tc>
                  <a:txBody>
                    <a:bodyPr/>
                    <a:lstStyle/>
                    <a:p>
                      <a:r>
                        <a:rPr lang="en-US" sz="2500" dirty="0" smtClean="0"/>
                        <a:t>Complain to the Grievance Cell of the concerned Stock</a:t>
                      </a:r>
                      <a:r>
                        <a:rPr lang="en-US" sz="2500" baseline="0" dirty="0" smtClean="0"/>
                        <a:t> Exchange and to SEBI</a:t>
                      </a:r>
                      <a:endParaRPr lang="en-US" sz="2500" dirty="0"/>
                    </a:p>
                  </a:txBody>
                  <a:tcPr/>
                </a:tc>
              </a:tr>
            </a:tbl>
          </a:graphicData>
        </a:graphic>
      </p:graphicFrame>
      <p:sp>
        <p:nvSpPr>
          <p:cNvPr id="4" name="Slide Number Placeholder 3"/>
          <p:cNvSpPr>
            <a:spLocks noGrp="1"/>
          </p:cNvSpPr>
          <p:nvPr>
            <p:ph type="sldNum" sz="quarter" idx="12"/>
          </p:nvPr>
        </p:nvSpPr>
        <p:spPr/>
        <p:txBody>
          <a:bodyPr/>
          <a:lstStyle/>
          <a:p>
            <a:fld id="{29ECACAF-8E9E-42CF-BC12-AC0D6380F748}"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Limitations</a:t>
            </a:r>
            <a:endParaRPr lang="en-US" dirty="0"/>
          </a:p>
        </p:txBody>
      </p:sp>
      <p:sp>
        <p:nvSpPr>
          <p:cNvPr id="3" name="Content Placeholder 2"/>
          <p:cNvSpPr>
            <a:spLocks noGrp="1"/>
          </p:cNvSpPr>
          <p:nvPr>
            <p:ph idx="1"/>
          </p:nvPr>
        </p:nvSpPr>
        <p:spPr/>
        <p:txBody>
          <a:bodyPr>
            <a:normAutofit lnSpcReduction="10000"/>
          </a:bodyPr>
          <a:lstStyle/>
          <a:p>
            <a:r>
              <a:rPr lang="en-US" sz="2600" dirty="0" smtClean="0"/>
              <a:t>Limited transparency</a:t>
            </a:r>
          </a:p>
          <a:p>
            <a:r>
              <a:rPr lang="en-US" sz="2600" dirty="0" smtClean="0"/>
              <a:t>Lack of professionalism</a:t>
            </a:r>
          </a:p>
          <a:p>
            <a:r>
              <a:rPr lang="en-US" sz="2600" dirty="0" smtClean="0"/>
              <a:t>Long and complex procedures</a:t>
            </a:r>
          </a:p>
          <a:p>
            <a:r>
              <a:rPr lang="en-US" sz="2600" dirty="0" smtClean="0"/>
              <a:t>Lack of serious approach to investor’s needs</a:t>
            </a:r>
          </a:p>
          <a:p>
            <a:r>
              <a:rPr lang="en-US" sz="2600" dirty="0" smtClean="0"/>
              <a:t>Weak legislation</a:t>
            </a:r>
          </a:p>
          <a:p>
            <a:r>
              <a:rPr lang="en-US" sz="2600" dirty="0" smtClean="0"/>
              <a:t>Too mechanical procedures</a:t>
            </a:r>
            <a:endParaRPr lang="en-US" sz="2600"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27</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152400"/>
            <a:ext cx="6858000" cy="1143000"/>
          </a:xfrm>
        </p:spPr>
        <p:txBody>
          <a:bodyPr>
            <a:normAutofit fontScale="90000"/>
          </a:bodyPr>
          <a:lstStyle/>
          <a:p>
            <a:r>
              <a:rPr lang="en-US" dirty="0" smtClean="0"/>
              <a:t>Various departments under SEBI</a:t>
            </a:r>
            <a:endParaRPr lang="en-US" dirty="0"/>
          </a:p>
        </p:txBody>
      </p:sp>
      <p:graphicFrame>
        <p:nvGraphicFramePr>
          <p:cNvPr id="5" name="Content Placeholder 4"/>
          <p:cNvGraphicFramePr>
            <a:graphicFrameLocks noGrp="1"/>
          </p:cNvGraphicFramePr>
          <p:nvPr>
            <p:ph idx="1"/>
          </p:nvPr>
        </p:nvGraphicFramePr>
        <p:xfrm>
          <a:off x="1828800" y="1680390"/>
          <a:ext cx="7315200" cy="5127623"/>
        </p:xfrm>
        <a:graphic>
          <a:graphicData uri="http://schemas.openxmlformats.org/drawingml/2006/table">
            <a:tbl>
              <a:tblPr firstRow="1" bandRow="1">
                <a:tableStyleId>{5C22544A-7EE6-4342-B048-85BDC9FD1C3A}</a:tableStyleId>
              </a:tblPr>
              <a:tblGrid>
                <a:gridCol w="1272209"/>
                <a:gridCol w="6042991"/>
              </a:tblGrid>
              <a:tr h="504161">
                <a:tc>
                  <a:txBody>
                    <a:bodyPr/>
                    <a:lstStyle/>
                    <a:p>
                      <a:pPr algn="ctr"/>
                      <a:r>
                        <a:rPr lang="en-US" sz="1800" dirty="0" smtClean="0">
                          <a:latin typeface="Times New Roman" pitchFamily="18" charset="0"/>
                          <a:cs typeface="Times New Roman" pitchFamily="18" charset="0"/>
                        </a:rPr>
                        <a:t>S. No.</a:t>
                      </a:r>
                      <a:endParaRPr lang="en-US" sz="1800" dirty="0">
                        <a:latin typeface="Times New Roman" pitchFamily="18" charset="0"/>
                        <a:cs typeface="Times New Roman" pitchFamily="18" charset="0"/>
                      </a:endParaRPr>
                    </a:p>
                  </a:txBody>
                  <a:tcPr/>
                </a:tc>
                <a:tc>
                  <a:txBody>
                    <a:bodyPr/>
                    <a:lstStyle/>
                    <a:p>
                      <a:pPr algn="ctr"/>
                      <a:r>
                        <a:rPr lang="en-US" sz="2800" dirty="0" smtClean="0">
                          <a:latin typeface="Times New Roman" pitchFamily="18" charset="0"/>
                          <a:cs typeface="Times New Roman" pitchFamily="18" charset="0"/>
                        </a:rPr>
                        <a:t>Name of Dept.</a:t>
                      </a:r>
                      <a:endParaRPr lang="en-US" sz="2800" dirty="0">
                        <a:latin typeface="Times New Roman" pitchFamily="18" charset="0"/>
                        <a:cs typeface="Times New Roman" pitchFamily="18" charset="0"/>
                      </a:endParaRPr>
                    </a:p>
                  </a:txBody>
                  <a:tcPr/>
                </a:tc>
              </a:tr>
              <a:tr h="701039">
                <a:tc>
                  <a:txBody>
                    <a:bodyPr/>
                    <a:lstStyle/>
                    <a:p>
                      <a:pPr algn="ctr"/>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MARKET INTERMEDIARIES REGULATION AND SUPERVISION</a:t>
                      </a:r>
                      <a:r>
                        <a:rPr lang="en-US" baseline="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DEPARTMENT (MIRSD)</a:t>
                      </a:r>
                      <a:endParaRPr lang="en-US" dirty="0">
                        <a:latin typeface="Times New Roman" pitchFamily="18" charset="0"/>
                        <a:cs typeface="Times New Roman" pitchFamily="18" charset="0"/>
                      </a:endParaRPr>
                    </a:p>
                  </a:txBody>
                  <a:tcPr/>
                </a:tc>
              </a:tr>
              <a:tr h="448048">
                <a:tc>
                  <a:txBody>
                    <a:bodyPr/>
                    <a:lstStyle/>
                    <a:p>
                      <a:pPr algn="ctr"/>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DERIVATIVES AND NEW PRODUCTS DEPARTMENT (DNPD)</a:t>
                      </a:r>
                      <a:endParaRPr lang="en-US" dirty="0">
                        <a:latin typeface="Times New Roman" pitchFamily="18" charset="0"/>
                        <a:cs typeface="Times New Roman" pitchFamily="18" charset="0"/>
                      </a:endParaRPr>
                    </a:p>
                  </a:txBody>
                  <a:tcPr/>
                </a:tc>
              </a:tr>
              <a:tr h="622787">
                <a:tc>
                  <a:txBody>
                    <a:bodyPr/>
                    <a:lstStyle/>
                    <a:p>
                      <a:pPr algn="ctr"/>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INVESTMENT MANAGEMENT DEPARTMENT (IMD)</a:t>
                      </a:r>
                      <a:endParaRPr lang="en-US" dirty="0">
                        <a:latin typeface="Times New Roman" pitchFamily="18" charset="0"/>
                        <a:cs typeface="Times New Roman" pitchFamily="18" charset="0"/>
                      </a:endParaRPr>
                    </a:p>
                  </a:txBody>
                  <a:tcPr/>
                </a:tc>
              </a:tr>
              <a:tr h="540693">
                <a:tc>
                  <a:txBody>
                    <a:bodyPr/>
                    <a:lstStyle/>
                    <a:p>
                      <a:pPr algn="ctr"/>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INVESTIGATIONS</a:t>
                      </a:r>
                      <a:r>
                        <a:rPr lang="en-US" baseline="0" dirty="0" smtClean="0">
                          <a:latin typeface="Times New Roman" pitchFamily="18" charset="0"/>
                          <a:cs typeface="Times New Roman" pitchFamily="18" charset="0"/>
                        </a:rPr>
                        <a:t> DEPARTMENT (IVD)</a:t>
                      </a:r>
                      <a:endParaRPr lang="en-US" dirty="0">
                        <a:latin typeface="Times New Roman" pitchFamily="18" charset="0"/>
                        <a:cs typeface="Times New Roman" pitchFamily="18" charset="0"/>
                      </a:endParaRPr>
                    </a:p>
                  </a:txBody>
                  <a:tcPr/>
                </a:tc>
              </a:tr>
              <a:tr h="458944">
                <a:tc>
                  <a:txBody>
                    <a:bodyPr/>
                    <a:lstStyle/>
                    <a:p>
                      <a:pPr algn="ctr"/>
                      <a:r>
                        <a:rPr lang="en-US" dirty="0" smtClean="0">
                          <a:latin typeface="Times New Roman" pitchFamily="18" charset="0"/>
                          <a:cs typeface="Times New Roman" pitchFamily="18" charset="0"/>
                        </a:rPr>
                        <a:t>5.</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LEGAL AFFAIRS DEPARTMENT (LAD)</a:t>
                      </a:r>
                      <a:endParaRPr lang="en-US" dirty="0">
                        <a:latin typeface="Times New Roman" pitchFamily="18" charset="0"/>
                        <a:cs typeface="Times New Roman" pitchFamily="18" charset="0"/>
                      </a:endParaRPr>
                    </a:p>
                  </a:txBody>
                  <a:tcPr/>
                </a:tc>
              </a:tr>
              <a:tr h="417602">
                <a:tc>
                  <a:txBody>
                    <a:bodyPr/>
                    <a:lstStyle/>
                    <a:p>
                      <a:pPr algn="ctr"/>
                      <a:r>
                        <a:rPr lang="en-US" dirty="0" smtClean="0">
                          <a:latin typeface="Times New Roman" pitchFamily="18" charset="0"/>
                          <a:cs typeface="Times New Roman" pitchFamily="18" charset="0"/>
                        </a:rPr>
                        <a:t>6.</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OFFICE OF INVESTOR ASSISTANCE &amp;</a:t>
                      </a:r>
                      <a:r>
                        <a:rPr lang="en-US" baseline="0" dirty="0" smtClean="0">
                          <a:latin typeface="Times New Roman" pitchFamily="18" charset="0"/>
                          <a:cs typeface="Times New Roman" pitchFamily="18" charset="0"/>
                        </a:rPr>
                        <a:t> EDUCATION (OIAE)</a:t>
                      </a:r>
                      <a:endParaRPr lang="en-US" dirty="0">
                        <a:latin typeface="Times New Roman" pitchFamily="18" charset="0"/>
                        <a:cs typeface="Times New Roman" pitchFamily="18" charset="0"/>
                      </a:endParaRPr>
                    </a:p>
                  </a:txBody>
                  <a:tcPr/>
                </a:tc>
              </a:tr>
              <a:tr h="598627">
                <a:tc>
                  <a:txBody>
                    <a:bodyPr/>
                    <a:lstStyle/>
                    <a:p>
                      <a:pPr algn="ctr"/>
                      <a:r>
                        <a:rPr lang="en-US" dirty="0" smtClean="0">
                          <a:latin typeface="Times New Roman" pitchFamily="18" charset="0"/>
                          <a:cs typeface="Times New Roman" pitchFamily="18" charset="0"/>
                        </a:rPr>
                        <a:t>7.</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DEPARTMENT OF ECONOMIC &amp; POLICY ANALYSIS (DEPA)</a:t>
                      </a:r>
                      <a:endParaRPr lang="en-US" dirty="0">
                        <a:latin typeface="Times New Roman" pitchFamily="18" charset="0"/>
                        <a:cs typeface="Times New Roman" pitchFamily="18" charset="0"/>
                      </a:endParaRPr>
                    </a:p>
                  </a:txBody>
                  <a:tcPr/>
                </a:tc>
              </a:tr>
              <a:tr h="293549">
                <a:tc>
                  <a:txBody>
                    <a:bodyPr/>
                    <a:lstStyle/>
                    <a:p>
                      <a:pPr algn="ctr"/>
                      <a:r>
                        <a:rPr lang="en-US" dirty="0" smtClean="0">
                          <a:latin typeface="Times New Roman" pitchFamily="18" charset="0"/>
                          <a:cs typeface="Times New Roman" pitchFamily="18" charset="0"/>
                        </a:rPr>
                        <a:t>8.</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INFORMATION TECHNOLOGY DEPARTMENT (ITD)</a:t>
                      </a:r>
                      <a:endParaRPr lang="en-US" dirty="0">
                        <a:latin typeface="Times New Roman" pitchFamily="18" charset="0"/>
                        <a:cs typeface="Times New Roman" pitchFamily="18" charset="0"/>
                      </a:endParaRPr>
                    </a:p>
                  </a:txBody>
                  <a:tcPr/>
                </a:tc>
              </a:tr>
            </a:tbl>
          </a:graphicData>
        </a:graphic>
      </p:graphicFrame>
      <p:sp>
        <p:nvSpPr>
          <p:cNvPr id="4" name="Slide Number Placeholder 3"/>
          <p:cNvSpPr>
            <a:spLocks noGrp="1"/>
          </p:cNvSpPr>
          <p:nvPr>
            <p:ph type="sldNum" sz="quarter" idx="12"/>
          </p:nvPr>
        </p:nvSpPr>
        <p:spPr/>
        <p:txBody>
          <a:bodyPr/>
          <a:lstStyle/>
          <a:p>
            <a:fld id="{29ECACAF-8E9E-42CF-BC12-AC0D6380F748}" type="slidenum">
              <a:rPr lang="en-US" smtClean="0"/>
              <a:pPr/>
              <a:t>28</a:t>
            </a:fld>
            <a:endParaRPr lang="en-US"/>
          </a:p>
        </p:txBody>
      </p:sp>
      <p:grpSp>
        <p:nvGrpSpPr>
          <p:cNvPr id="6" name="Group 5"/>
          <p:cNvGrpSpPr/>
          <p:nvPr/>
        </p:nvGrpSpPr>
        <p:grpSpPr>
          <a:xfrm>
            <a:off x="0" y="1676400"/>
            <a:ext cx="1828800" cy="5181600"/>
            <a:chOff x="0" y="1676400"/>
            <a:chExt cx="1828800" cy="5181600"/>
          </a:xfrm>
        </p:grpSpPr>
        <p:pic>
          <p:nvPicPr>
            <p:cNvPr id="7" name="Picture 6" descr="SEBI.jpg"/>
            <p:cNvPicPr>
              <a:picLocks noChangeAspect="1"/>
            </p:cNvPicPr>
            <p:nvPr/>
          </p:nvPicPr>
          <p:blipFill>
            <a:blip r:embed="rId2"/>
            <a:stretch>
              <a:fillRect/>
            </a:stretch>
          </p:blipFill>
          <p:spPr>
            <a:xfrm>
              <a:off x="0" y="4114800"/>
              <a:ext cx="1828800" cy="2743200"/>
            </a:xfrm>
            <a:prstGeom prst="rect">
              <a:avLst/>
            </a:prstGeom>
          </p:spPr>
        </p:pic>
        <p:pic>
          <p:nvPicPr>
            <p:cNvPr id="8" name="Picture 7"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848600" cy="1143000"/>
          </a:xfrm>
        </p:spPr>
        <p:txBody>
          <a:bodyPr>
            <a:normAutofit fontScale="90000"/>
          </a:bodyPr>
          <a:lstStyle/>
          <a:p>
            <a:r>
              <a:rPr lang="en-US" dirty="0" smtClean="0"/>
              <a:t>Various departments under SEBI continue…</a:t>
            </a:r>
            <a:endParaRPr lang="en-US"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29</a:t>
            </a:fld>
            <a:endParaRPr lang="en-US"/>
          </a:p>
        </p:txBody>
      </p:sp>
      <p:sp>
        <p:nvSpPr>
          <p:cNvPr id="6" name="Content Placeholder 5"/>
          <p:cNvSpPr>
            <a:spLocks noGrp="1"/>
          </p:cNvSpPr>
          <p:nvPr>
            <p:ph idx="1"/>
          </p:nvPr>
        </p:nvSpPr>
        <p:spPr/>
        <p:txBody>
          <a:bodyPr/>
          <a:lstStyle/>
          <a:p>
            <a:endParaRPr lang="en-US"/>
          </a:p>
        </p:txBody>
      </p:sp>
      <p:graphicFrame>
        <p:nvGraphicFramePr>
          <p:cNvPr id="7" name="Content Placeholder 4"/>
          <p:cNvGraphicFramePr>
            <a:graphicFrameLocks/>
          </p:cNvGraphicFramePr>
          <p:nvPr/>
        </p:nvGraphicFramePr>
        <p:xfrm>
          <a:off x="1828800" y="1680390"/>
          <a:ext cx="7315200" cy="5177610"/>
        </p:xfrm>
        <a:graphic>
          <a:graphicData uri="http://schemas.openxmlformats.org/drawingml/2006/table">
            <a:tbl>
              <a:tblPr firstRow="1" bandRow="1">
                <a:tableStyleId>{5C22544A-7EE6-4342-B048-85BDC9FD1C3A}</a:tableStyleId>
              </a:tblPr>
              <a:tblGrid>
                <a:gridCol w="1272209"/>
                <a:gridCol w="6042991"/>
              </a:tblGrid>
              <a:tr h="608157">
                <a:tc>
                  <a:txBody>
                    <a:bodyPr/>
                    <a:lstStyle/>
                    <a:p>
                      <a:pPr algn="ctr"/>
                      <a:r>
                        <a:rPr lang="en-US" sz="1800" dirty="0" smtClean="0">
                          <a:latin typeface="Times New Roman" pitchFamily="18" charset="0"/>
                          <a:cs typeface="Times New Roman" pitchFamily="18" charset="0"/>
                        </a:rPr>
                        <a:t>S. No.</a:t>
                      </a:r>
                      <a:endParaRPr lang="en-US" sz="1800" dirty="0">
                        <a:latin typeface="Times New Roman" pitchFamily="18" charset="0"/>
                        <a:cs typeface="Times New Roman" pitchFamily="18" charset="0"/>
                      </a:endParaRPr>
                    </a:p>
                  </a:txBody>
                  <a:tcPr/>
                </a:tc>
                <a:tc>
                  <a:txBody>
                    <a:bodyPr/>
                    <a:lstStyle/>
                    <a:p>
                      <a:pPr algn="ctr"/>
                      <a:r>
                        <a:rPr lang="en-US" sz="2800" dirty="0" smtClean="0">
                          <a:latin typeface="Times New Roman" pitchFamily="18" charset="0"/>
                          <a:cs typeface="Times New Roman" pitchFamily="18" charset="0"/>
                        </a:rPr>
                        <a:t>Name of Dept.</a:t>
                      </a:r>
                      <a:endParaRPr lang="en-US" sz="2800" dirty="0">
                        <a:latin typeface="Times New Roman" pitchFamily="18" charset="0"/>
                        <a:cs typeface="Times New Roman" pitchFamily="18" charset="0"/>
                      </a:endParaRPr>
                    </a:p>
                  </a:txBody>
                  <a:tcPr/>
                </a:tc>
              </a:tr>
              <a:tr h="517352">
                <a:tc>
                  <a:txBody>
                    <a:bodyPr/>
                    <a:lstStyle/>
                    <a:p>
                      <a:pPr algn="ctr"/>
                      <a:r>
                        <a:rPr lang="en-US" dirty="0" smtClean="0">
                          <a:latin typeface="Times New Roman" pitchFamily="18" charset="0"/>
                          <a:cs typeface="Times New Roman" pitchFamily="18" charset="0"/>
                        </a:rPr>
                        <a:t>9.</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MARKET</a:t>
                      </a:r>
                      <a:r>
                        <a:rPr lang="en-US" baseline="0" dirty="0" smtClean="0">
                          <a:latin typeface="Times New Roman" pitchFamily="18" charset="0"/>
                          <a:cs typeface="Times New Roman" pitchFamily="18" charset="0"/>
                        </a:rPr>
                        <a:t> REGULATION DEPARTMENT (MRD)</a:t>
                      </a:r>
                      <a:endParaRPr lang="en-US" dirty="0">
                        <a:latin typeface="Times New Roman" pitchFamily="18" charset="0"/>
                        <a:cs typeface="Times New Roman" pitchFamily="18" charset="0"/>
                      </a:endParaRPr>
                    </a:p>
                  </a:txBody>
                  <a:tcPr/>
                </a:tc>
              </a:tr>
              <a:tr h="525867">
                <a:tc>
                  <a:txBody>
                    <a:bodyPr/>
                    <a:lstStyle/>
                    <a:p>
                      <a:pPr algn="ctr"/>
                      <a:r>
                        <a:rPr lang="en-US" dirty="0" smtClean="0">
                          <a:latin typeface="Times New Roman" pitchFamily="18" charset="0"/>
                          <a:cs typeface="Times New Roman" pitchFamily="18" charset="0"/>
                        </a:rPr>
                        <a:t>10.</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CORPORATION FINANCE DEPARTMENT (CFD)</a:t>
                      </a:r>
                      <a:endParaRPr lang="en-US" dirty="0">
                        <a:latin typeface="Times New Roman" pitchFamily="18" charset="0"/>
                        <a:cs typeface="Times New Roman" pitchFamily="18" charset="0"/>
                      </a:endParaRPr>
                    </a:p>
                  </a:txBody>
                  <a:tcPr/>
                </a:tc>
              </a:tr>
              <a:tr h="730956">
                <a:tc>
                  <a:txBody>
                    <a:bodyPr/>
                    <a:lstStyle/>
                    <a:p>
                      <a:pPr algn="ctr"/>
                      <a:r>
                        <a:rPr lang="en-US" dirty="0" smtClean="0">
                          <a:latin typeface="Times New Roman" pitchFamily="18" charset="0"/>
                          <a:cs typeface="Times New Roman" pitchFamily="18" charset="0"/>
                        </a:rPr>
                        <a:t>11.</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INTEGRATED SURVEILLANCE DEPARTMENT (ISD)</a:t>
                      </a:r>
                      <a:endParaRPr lang="en-US" dirty="0">
                        <a:latin typeface="Times New Roman" pitchFamily="18" charset="0"/>
                        <a:cs typeface="Times New Roman" pitchFamily="18" charset="0"/>
                      </a:endParaRPr>
                    </a:p>
                  </a:txBody>
                  <a:tcPr/>
                </a:tc>
              </a:tr>
              <a:tr h="634603">
                <a:tc>
                  <a:txBody>
                    <a:bodyPr/>
                    <a:lstStyle/>
                    <a:p>
                      <a:pPr algn="ctr"/>
                      <a:r>
                        <a:rPr lang="en-US" dirty="0" smtClean="0">
                          <a:latin typeface="Times New Roman" pitchFamily="18" charset="0"/>
                          <a:cs typeface="Times New Roman" pitchFamily="18" charset="0"/>
                        </a:rPr>
                        <a:t>12.</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ENFORCEMENT OF DEPARTMENT (EFD)</a:t>
                      </a:r>
                      <a:endParaRPr lang="en-US" dirty="0">
                        <a:latin typeface="Times New Roman" pitchFamily="18" charset="0"/>
                        <a:cs typeface="Times New Roman" pitchFamily="18" charset="0"/>
                      </a:endParaRPr>
                    </a:p>
                  </a:txBody>
                  <a:tcPr/>
                </a:tc>
              </a:tr>
              <a:tr h="538656">
                <a:tc>
                  <a:txBody>
                    <a:bodyPr/>
                    <a:lstStyle/>
                    <a:p>
                      <a:pPr algn="ctr"/>
                      <a:r>
                        <a:rPr lang="en-US" dirty="0" smtClean="0">
                          <a:latin typeface="Times New Roman" pitchFamily="18" charset="0"/>
                          <a:cs typeface="Times New Roman" pitchFamily="18" charset="0"/>
                        </a:rPr>
                        <a:t>13.</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ENQUIRIES &amp; ADJUDICATION DEPARTMENT (EAD)</a:t>
                      </a:r>
                      <a:endParaRPr lang="en-US" dirty="0">
                        <a:latin typeface="Times New Roman" pitchFamily="18" charset="0"/>
                        <a:cs typeface="Times New Roman" pitchFamily="18" charset="0"/>
                      </a:endParaRPr>
                    </a:p>
                  </a:txBody>
                  <a:tcPr/>
                </a:tc>
              </a:tr>
              <a:tr h="490133">
                <a:tc>
                  <a:txBody>
                    <a:bodyPr/>
                    <a:lstStyle/>
                    <a:p>
                      <a:pPr algn="ctr"/>
                      <a:r>
                        <a:rPr lang="en-US" dirty="0" smtClean="0">
                          <a:latin typeface="Times New Roman" pitchFamily="18" charset="0"/>
                          <a:cs typeface="Times New Roman" pitchFamily="18" charset="0"/>
                        </a:rPr>
                        <a:t>14.</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GENERAL SERVICES DEPARTMENT (GSD)</a:t>
                      </a:r>
                      <a:endParaRPr lang="en-US" dirty="0">
                        <a:latin typeface="Times New Roman" pitchFamily="18" charset="0"/>
                        <a:cs typeface="Times New Roman" pitchFamily="18" charset="0"/>
                      </a:endParaRPr>
                    </a:p>
                  </a:txBody>
                  <a:tcPr/>
                </a:tc>
              </a:tr>
              <a:tr h="702599">
                <a:tc>
                  <a:txBody>
                    <a:bodyPr/>
                    <a:lstStyle/>
                    <a:p>
                      <a:pPr algn="ctr"/>
                      <a:r>
                        <a:rPr lang="en-US" dirty="0" smtClean="0">
                          <a:latin typeface="Times New Roman" pitchFamily="18" charset="0"/>
                          <a:cs typeface="Times New Roman" pitchFamily="18" charset="0"/>
                        </a:rPr>
                        <a:t>15.</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OFFICE OF THE CHAIRMEN (OCH)</a:t>
                      </a:r>
                      <a:endParaRPr lang="en-US" dirty="0">
                        <a:latin typeface="Times New Roman" pitchFamily="18" charset="0"/>
                        <a:cs typeface="Times New Roman" pitchFamily="18" charset="0"/>
                      </a:endParaRPr>
                    </a:p>
                  </a:txBody>
                  <a:tcPr/>
                </a:tc>
              </a:tr>
              <a:tr h="429287">
                <a:tc>
                  <a:txBody>
                    <a:bodyPr/>
                    <a:lstStyle/>
                    <a:p>
                      <a:pPr algn="ctr"/>
                      <a:r>
                        <a:rPr lang="en-US" dirty="0" smtClean="0">
                          <a:latin typeface="Times New Roman" pitchFamily="18" charset="0"/>
                          <a:cs typeface="Times New Roman" pitchFamily="18" charset="0"/>
                        </a:rPr>
                        <a:t>16.</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THE REGIONAL OFFICES (RO’s)</a:t>
                      </a:r>
                      <a:endParaRPr lang="en-US" dirty="0">
                        <a:latin typeface="Times New Roman" pitchFamily="18" charset="0"/>
                        <a:cs typeface="Times New Roman" pitchFamily="18" charset="0"/>
                      </a:endParaRPr>
                    </a:p>
                  </a:txBody>
                  <a:tcPr/>
                </a:tc>
              </a:tr>
            </a:tbl>
          </a:graphicData>
        </a:graphic>
      </p:graphicFrame>
      <p:grpSp>
        <p:nvGrpSpPr>
          <p:cNvPr id="8" name="Group 7"/>
          <p:cNvGrpSpPr/>
          <p:nvPr/>
        </p:nvGrpSpPr>
        <p:grpSpPr>
          <a:xfrm>
            <a:off x="0" y="1676400"/>
            <a:ext cx="1828800" cy="5181600"/>
            <a:chOff x="0" y="1676400"/>
            <a:chExt cx="1828800" cy="5181600"/>
          </a:xfrm>
        </p:grpSpPr>
        <p:pic>
          <p:nvPicPr>
            <p:cNvPr id="9" name="Picture 8" descr="SEBI.jpg"/>
            <p:cNvPicPr>
              <a:picLocks noChangeAspect="1"/>
            </p:cNvPicPr>
            <p:nvPr/>
          </p:nvPicPr>
          <p:blipFill>
            <a:blip r:embed="rId2"/>
            <a:stretch>
              <a:fillRect/>
            </a:stretch>
          </p:blipFill>
          <p:spPr>
            <a:xfrm>
              <a:off x="0" y="4114800"/>
              <a:ext cx="1828800" cy="2743200"/>
            </a:xfrm>
            <a:prstGeom prst="rect">
              <a:avLst/>
            </a:prstGeom>
          </p:spPr>
        </p:pic>
        <p:pic>
          <p:nvPicPr>
            <p:cNvPr id="10" name="Picture 9" descr="sebi_sbd_mdm.jpg"/>
            <p:cNvPicPr>
              <a:picLocks noChangeAspect="1"/>
            </p:cNvPicPr>
            <p:nvPr/>
          </p:nvPicPr>
          <p:blipFill>
            <a:blip r:embed="rId3"/>
            <a:stretch>
              <a:fillRect/>
            </a:stretch>
          </p:blipFill>
          <p:spPr>
            <a:xfrm>
              <a:off x="0" y="1676400"/>
              <a:ext cx="1828800" cy="2438400"/>
            </a:xfrm>
            <a:prstGeom prst="rect">
              <a:avLst/>
            </a:prstGeom>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
          </a:xfrm>
        </p:spPr>
        <p:txBody>
          <a:bodyPr>
            <a:normAutofit fontScale="90000"/>
          </a:bodyPr>
          <a:lstStyle/>
          <a:p>
            <a:r>
              <a:rPr lang="en-US" dirty="0" smtClean="0"/>
              <a:t>Establishment</a:t>
            </a:r>
            <a:endParaRPr lang="en-US" dirty="0"/>
          </a:p>
        </p:txBody>
      </p:sp>
      <p:sp>
        <p:nvSpPr>
          <p:cNvPr id="3" name="Content Placeholder 2"/>
          <p:cNvSpPr>
            <a:spLocks noGrp="1"/>
          </p:cNvSpPr>
          <p:nvPr>
            <p:ph idx="1"/>
          </p:nvPr>
        </p:nvSpPr>
        <p:spPr>
          <a:xfrm>
            <a:off x="1752600" y="1676400"/>
            <a:ext cx="7391400" cy="5181600"/>
          </a:xfrm>
        </p:spPr>
        <p:txBody>
          <a:bodyPr>
            <a:normAutofit/>
          </a:bodyPr>
          <a:lstStyle/>
          <a:p>
            <a:pPr marL="274320" indent="-274320" algn="just">
              <a:buNone/>
              <a:defRPr/>
            </a:pPr>
            <a:r>
              <a:rPr lang="en-US" sz="2400" dirty="0" smtClean="0">
                <a:latin typeface="Times New Roman" pitchFamily="18" charset="0"/>
                <a:cs typeface="Times New Roman" pitchFamily="18" charset="0"/>
              </a:rPr>
              <a:t>	It was in the 1980s that India witnessed a phenomenal growth and development of the securities market. During the phase, India was entering into the period of liberalization and decontrol which was to accelerate and gather momentum in the 1990s.</a:t>
            </a:r>
          </a:p>
          <a:p>
            <a:pPr marL="274320" indent="-274320" algn="just">
              <a:buNone/>
              <a:defRPr/>
            </a:pP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In order to sustain the growth of the market and form the growing awareness and interest in investment opportunities.</a:t>
            </a:r>
          </a:p>
          <a:p>
            <a:pPr marL="274320" indent="-274320" algn="just">
              <a:buNone/>
              <a:defRPr/>
            </a:pPr>
            <a:r>
              <a:rPr lang="en-US" sz="2400" dirty="0" smtClean="0">
                <a:latin typeface="Times New Roman" pitchFamily="18" charset="0"/>
                <a:cs typeface="Times New Roman" pitchFamily="18" charset="0"/>
              </a:rPr>
              <a:t>	</a:t>
            </a:r>
          </a:p>
        </p:txBody>
      </p:sp>
      <p:sp>
        <p:nvSpPr>
          <p:cNvPr id="4" name="Slide Number Placeholder 3"/>
          <p:cNvSpPr>
            <a:spLocks noGrp="1"/>
          </p:cNvSpPr>
          <p:nvPr>
            <p:ph type="sldNum" sz="quarter" idx="12"/>
          </p:nvPr>
        </p:nvSpPr>
        <p:spPr/>
        <p:txBody>
          <a:bodyPr/>
          <a:lstStyle/>
          <a:p>
            <a:fld id="{29ECACAF-8E9E-42CF-BC12-AC0D6380F748}" type="slidenum">
              <a:rPr lang="en-US" smtClean="0"/>
              <a:pPr/>
              <a:t>3</a:t>
            </a:fld>
            <a:endParaRPr lang="en-US"/>
          </a:p>
        </p:txBody>
      </p:sp>
      <p:grpSp>
        <p:nvGrpSpPr>
          <p:cNvPr id="7" name="Group 6"/>
          <p:cNvGrpSpPr/>
          <p:nvPr/>
        </p:nvGrpSpPr>
        <p:grpSpPr>
          <a:xfrm>
            <a:off x="0" y="1676400"/>
            <a:ext cx="1828800" cy="5181600"/>
            <a:chOff x="0" y="1676400"/>
            <a:chExt cx="1828800" cy="5181600"/>
          </a:xfrm>
        </p:grpSpPr>
        <p:pic>
          <p:nvPicPr>
            <p:cNvPr id="5" name="Picture 4" descr="SEBI.jpg"/>
            <p:cNvPicPr>
              <a:picLocks noChangeAspect="1"/>
            </p:cNvPicPr>
            <p:nvPr/>
          </p:nvPicPr>
          <p:blipFill>
            <a:blip r:embed="rId3"/>
            <a:stretch>
              <a:fillRect/>
            </a:stretch>
          </p:blipFill>
          <p:spPr>
            <a:xfrm>
              <a:off x="0" y="4114800"/>
              <a:ext cx="1828800" cy="2743200"/>
            </a:xfrm>
            <a:prstGeom prst="rect">
              <a:avLst/>
            </a:prstGeom>
          </p:spPr>
        </p:pic>
        <p:pic>
          <p:nvPicPr>
            <p:cNvPr id="6" name="Picture 5" descr="sebi_sbd_mdm.jpg"/>
            <p:cNvPicPr>
              <a:picLocks noChangeAspect="1"/>
            </p:cNvPicPr>
            <p:nvPr/>
          </p:nvPicPr>
          <p:blipFill>
            <a:blip r:embed="rId4"/>
            <a:stretch>
              <a:fillRect/>
            </a:stretch>
          </p:blipFill>
          <p:spPr>
            <a:xfrm>
              <a:off x="0" y="1676400"/>
              <a:ext cx="1828800" cy="2438400"/>
            </a:xfrm>
            <a:prstGeom prst="rect">
              <a:avLst/>
            </a:prstGeom>
          </p:spPr>
        </p:pic>
      </p:gr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SEBI </a:t>
            </a:r>
            <a:endParaRPr lang="en-US" dirty="0"/>
          </a:p>
        </p:txBody>
      </p:sp>
      <p:sp>
        <p:nvSpPr>
          <p:cNvPr id="3" name="Content Placeholder 2"/>
          <p:cNvSpPr>
            <a:spLocks noGrp="1"/>
          </p:cNvSpPr>
          <p:nvPr>
            <p:ph idx="1"/>
          </p:nvPr>
        </p:nvSpPr>
        <p:spPr/>
        <p:txBody>
          <a:bodyPr/>
          <a:lstStyle/>
          <a:p>
            <a:r>
              <a:rPr lang="en-US" smtClean="0"/>
              <a:t> THANK   YOU ……………..</a:t>
            </a:r>
            <a:endParaRPr lang="en-US"/>
          </a:p>
        </p:txBody>
      </p:sp>
      <p:sp>
        <p:nvSpPr>
          <p:cNvPr id="4" name="Slide Number Placeholder 3"/>
          <p:cNvSpPr>
            <a:spLocks noGrp="1"/>
          </p:cNvSpPr>
          <p:nvPr>
            <p:ph type="sldNum" sz="quarter" idx="12"/>
          </p:nvPr>
        </p:nvSpPr>
        <p:spPr/>
        <p:txBody>
          <a:bodyPr/>
          <a:lstStyle/>
          <a:p>
            <a:fld id="{29ECACAF-8E9E-42CF-BC12-AC0D6380F748}" type="slidenum">
              <a:rPr lang="en-US" smtClean="0"/>
              <a:pPr/>
              <a:t>30</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
          </a:xfrm>
        </p:spPr>
        <p:txBody>
          <a:bodyPr>
            <a:normAutofit fontScale="90000"/>
          </a:bodyPr>
          <a:lstStyle/>
          <a:p>
            <a:r>
              <a:rPr lang="en-US" dirty="0" smtClean="0"/>
              <a:t>Establishment</a:t>
            </a:r>
            <a:endParaRPr lang="en-US" dirty="0"/>
          </a:p>
        </p:txBody>
      </p:sp>
      <p:sp>
        <p:nvSpPr>
          <p:cNvPr id="3" name="Content Placeholder 2"/>
          <p:cNvSpPr>
            <a:spLocks noGrp="1"/>
          </p:cNvSpPr>
          <p:nvPr>
            <p:ph idx="1"/>
          </p:nvPr>
        </p:nvSpPr>
        <p:spPr>
          <a:xfrm>
            <a:off x="1752600" y="1676400"/>
            <a:ext cx="7391400" cy="5181600"/>
          </a:xfrm>
        </p:spPr>
        <p:txBody>
          <a:bodyPr>
            <a:normAutofit/>
          </a:bodyPr>
          <a:lstStyle/>
          <a:p>
            <a:pPr marL="274320" indent="-274320" algn="just">
              <a:buNone/>
              <a:defRPr/>
            </a:pPr>
            <a:r>
              <a:rPr lang="en-US" sz="2400" dirty="0" smtClean="0">
                <a:latin typeface="Times New Roman" pitchFamily="18" charset="0"/>
                <a:cs typeface="Times New Roman" pitchFamily="18" charset="0"/>
              </a:rPr>
              <a:t>	The regulatory function should have a Sharp objective of fostering fair competition and correcting market deficiencies and irregularities with a view to bringing about health growth of the sector and the protection of participants.</a:t>
            </a:r>
          </a:p>
          <a:p>
            <a:pPr marL="274320" indent="-274320" algn="just">
              <a:buNone/>
              <a:defRPr/>
            </a:pPr>
            <a:r>
              <a:rPr lang="en-US" sz="2400" dirty="0" smtClean="0">
                <a:latin typeface="Times New Roman" pitchFamily="18" charset="0"/>
                <a:cs typeface="Times New Roman" pitchFamily="18" charset="0"/>
              </a:rPr>
              <a:t>	It autonomous and fragmentation of regulating agencies and laws should be avoided.</a:t>
            </a:r>
          </a:p>
          <a:p>
            <a:pPr marL="274320" indent="-274320" algn="just">
              <a:buNone/>
              <a:defRPr/>
            </a:pPr>
            <a:r>
              <a:rPr lang="en-US" sz="2400" dirty="0" smtClean="0">
                <a:latin typeface="Times New Roman" pitchFamily="18" charset="0"/>
                <a:cs typeface="Times New Roman" pitchFamily="18" charset="0"/>
              </a:rPr>
              <a:t>	The practices of regulations as well as the organization of the regulatory body are much more so.</a:t>
            </a:r>
          </a:p>
        </p:txBody>
      </p:sp>
      <p:sp>
        <p:nvSpPr>
          <p:cNvPr id="4" name="Slide Number Placeholder 3"/>
          <p:cNvSpPr>
            <a:spLocks noGrp="1"/>
          </p:cNvSpPr>
          <p:nvPr>
            <p:ph type="sldNum" sz="quarter" idx="12"/>
          </p:nvPr>
        </p:nvSpPr>
        <p:spPr/>
        <p:txBody>
          <a:bodyPr/>
          <a:lstStyle/>
          <a:p>
            <a:fld id="{29ECACAF-8E9E-42CF-BC12-AC0D6380F748}" type="slidenum">
              <a:rPr lang="en-US" smtClean="0"/>
              <a:pPr/>
              <a:t>4</a:t>
            </a:fld>
            <a:endParaRPr lang="en-US"/>
          </a:p>
        </p:txBody>
      </p:sp>
      <p:grpSp>
        <p:nvGrpSpPr>
          <p:cNvPr id="7" name="Group 6"/>
          <p:cNvGrpSpPr/>
          <p:nvPr/>
        </p:nvGrpSpPr>
        <p:grpSpPr>
          <a:xfrm>
            <a:off x="0" y="1676400"/>
            <a:ext cx="1828800" cy="5181600"/>
            <a:chOff x="0" y="1676400"/>
            <a:chExt cx="1828800" cy="5181600"/>
          </a:xfrm>
        </p:grpSpPr>
        <p:pic>
          <p:nvPicPr>
            <p:cNvPr id="5" name="Picture 4" descr="SEBI.jpg"/>
            <p:cNvPicPr>
              <a:picLocks noChangeAspect="1"/>
            </p:cNvPicPr>
            <p:nvPr/>
          </p:nvPicPr>
          <p:blipFill>
            <a:blip r:embed="rId3"/>
            <a:stretch>
              <a:fillRect/>
            </a:stretch>
          </p:blipFill>
          <p:spPr>
            <a:xfrm>
              <a:off x="0" y="4114800"/>
              <a:ext cx="1828800" cy="2743200"/>
            </a:xfrm>
            <a:prstGeom prst="rect">
              <a:avLst/>
            </a:prstGeom>
          </p:spPr>
        </p:pic>
        <p:pic>
          <p:nvPicPr>
            <p:cNvPr id="6" name="Picture 5" descr="sebi_sbd_mdm.jpg"/>
            <p:cNvPicPr>
              <a:picLocks noChangeAspect="1"/>
            </p:cNvPicPr>
            <p:nvPr/>
          </p:nvPicPr>
          <p:blipFill>
            <a:blip r:embed="rId4"/>
            <a:stretch>
              <a:fillRect/>
            </a:stretch>
          </p:blipFill>
          <p:spPr>
            <a:xfrm>
              <a:off x="0" y="1676400"/>
              <a:ext cx="1828800" cy="2438400"/>
            </a:xfrm>
            <a:prstGeom prst="rect">
              <a:avLst/>
            </a:prstGeom>
          </p:spPr>
        </p:pic>
      </p:gr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
          </a:xfrm>
        </p:spPr>
        <p:txBody>
          <a:bodyPr>
            <a:normAutofit fontScale="90000"/>
          </a:bodyPr>
          <a:lstStyle/>
          <a:p>
            <a:r>
              <a:rPr lang="en-US" dirty="0" smtClean="0"/>
              <a:t>Establishment</a:t>
            </a:r>
            <a:endParaRPr lang="en-US" dirty="0"/>
          </a:p>
        </p:txBody>
      </p:sp>
      <p:sp>
        <p:nvSpPr>
          <p:cNvPr id="3" name="Content Placeholder 2"/>
          <p:cNvSpPr>
            <a:spLocks noGrp="1"/>
          </p:cNvSpPr>
          <p:nvPr>
            <p:ph idx="1"/>
          </p:nvPr>
        </p:nvSpPr>
        <p:spPr>
          <a:xfrm>
            <a:off x="1752600" y="1676400"/>
            <a:ext cx="7391400" cy="5181600"/>
          </a:xfrm>
        </p:spPr>
        <p:txBody>
          <a:bodyPr>
            <a:normAutofit fontScale="92500" lnSpcReduction="20000"/>
          </a:bodyPr>
          <a:lstStyle/>
          <a:p>
            <a:pPr marL="274320" indent="-274320" algn="just">
              <a:buNone/>
              <a:defRPr/>
            </a:pPr>
            <a:r>
              <a:rPr lang="en-US" sz="2400" dirty="0" smtClean="0">
                <a:latin typeface="Times New Roman" pitchFamily="18" charset="0"/>
                <a:cs typeface="Times New Roman" pitchFamily="18" charset="0"/>
              </a:rPr>
              <a:t>	On April 12, 1988 the Securities and Exchange Board of India (SEBI) was established by the Government of India through an executive resolution, and was subsequently upgraded as a fully autonomous body (a statutory Board) in the year 1992 with the passing of the Securities and Exchange Board of India Act (SEBI Act) on 30th January 1992.</a:t>
            </a:r>
          </a:p>
          <a:p>
            <a:pPr marL="274320" indent="-274320" algn="just">
              <a:buNone/>
              <a:defRPr/>
            </a:pPr>
            <a:r>
              <a:rPr lang="en-US" sz="2400" b="1" dirty="0" smtClean="0">
                <a:latin typeface="Times New Roman" pitchFamily="18" charset="0"/>
                <a:cs typeface="Times New Roman" pitchFamily="18" charset="0"/>
              </a:rPr>
              <a:t>	INTRODUCTION</a:t>
            </a:r>
            <a:endParaRPr lang="en-US" sz="2400" dirty="0" smtClean="0">
              <a:latin typeface="Times New Roman" pitchFamily="18" charset="0"/>
              <a:cs typeface="Times New Roman" pitchFamily="18" charset="0"/>
            </a:endParaRPr>
          </a:p>
          <a:p>
            <a:pPr marL="274320" indent="-274320" algn="just">
              <a:buNone/>
              <a:defRPr/>
            </a:pPr>
            <a:r>
              <a:rPr lang="en-US" sz="2400" dirty="0" smtClean="0">
                <a:latin typeface="Times New Roman" pitchFamily="18" charset="0"/>
                <a:cs typeface="Times New Roman" pitchFamily="18" charset="0"/>
              </a:rPr>
              <a:t>	The introduction of the Securities and Exchange Board of India describes the basic functions of the Securities and Exchange Board of India as</a:t>
            </a:r>
          </a:p>
          <a:p>
            <a:pPr marL="274320" indent="-274320" algn="just">
              <a:buNone/>
              <a:defRPr/>
            </a:pPr>
            <a:r>
              <a:rPr lang="en-US" sz="2400" b="1" dirty="0" smtClean="0">
                <a:latin typeface="Times New Roman" pitchFamily="18" charset="0"/>
                <a:cs typeface="Times New Roman" pitchFamily="18" charset="0"/>
              </a:rPr>
              <a:t>	“…..to protect the interests of investors in securities and to promote the development of, and to regulate the securities market and for matters connected therewith or incidental thereto”</a:t>
            </a:r>
            <a:endParaRPr lang="en-US" sz="2400" dirty="0" smtClean="0">
              <a:latin typeface="Times New Roman" pitchFamily="18" charset="0"/>
              <a:cs typeface="Times New Roman" pitchFamily="18" charset="0"/>
            </a:endParaRPr>
          </a:p>
          <a:p>
            <a:pPr marL="274320" indent="-274320" algn="just">
              <a:buNone/>
              <a:defRPr/>
            </a:pPr>
            <a:endParaRPr lang="en-US" sz="2400" dirty="0" smtClean="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29ECACAF-8E9E-42CF-BC12-AC0D6380F748}" type="slidenum">
              <a:rPr lang="en-US" smtClean="0"/>
              <a:pPr/>
              <a:t>5</a:t>
            </a:fld>
            <a:endParaRPr lang="en-US"/>
          </a:p>
        </p:txBody>
      </p:sp>
      <p:grpSp>
        <p:nvGrpSpPr>
          <p:cNvPr id="7" name="Group 6"/>
          <p:cNvGrpSpPr/>
          <p:nvPr/>
        </p:nvGrpSpPr>
        <p:grpSpPr>
          <a:xfrm>
            <a:off x="0" y="1676400"/>
            <a:ext cx="1828800" cy="5181600"/>
            <a:chOff x="0" y="1676400"/>
            <a:chExt cx="1828800" cy="5181600"/>
          </a:xfrm>
        </p:grpSpPr>
        <p:pic>
          <p:nvPicPr>
            <p:cNvPr id="5" name="Picture 4" descr="SEBI.jpg"/>
            <p:cNvPicPr>
              <a:picLocks noChangeAspect="1"/>
            </p:cNvPicPr>
            <p:nvPr/>
          </p:nvPicPr>
          <p:blipFill>
            <a:blip r:embed="rId3"/>
            <a:stretch>
              <a:fillRect/>
            </a:stretch>
          </p:blipFill>
          <p:spPr>
            <a:xfrm>
              <a:off x="0" y="4114800"/>
              <a:ext cx="1828800" cy="2743200"/>
            </a:xfrm>
            <a:prstGeom prst="rect">
              <a:avLst/>
            </a:prstGeom>
          </p:spPr>
        </p:pic>
        <p:pic>
          <p:nvPicPr>
            <p:cNvPr id="6" name="Picture 5" descr="sebi_sbd_mdm.jpg"/>
            <p:cNvPicPr>
              <a:picLocks noChangeAspect="1"/>
            </p:cNvPicPr>
            <p:nvPr/>
          </p:nvPicPr>
          <p:blipFill>
            <a:blip r:embed="rId4"/>
            <a:stretch>
              <a:fillRect/>
            </a:stretch>
          </p:blipFill>
          <p:spPr>
            <a:xfrm>
              <a:off x="0" y="1676400"/>
              <a:ext cx="1828800" cy="2438400"/>
            </a:xfrm>
            <a:prstGeom prst="rect">
              <a:avLst/>
            </a:prstGeom>
          </p:spPr>
        </p:pic>
      </p:gr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28799" y="76200"/>
            <a:ext cx="6934201" cy="1371600"/>
          </a:xfrm>
        </p:spPr>
        <p:txBody>
          <a:bodyPr>
            <a:normAutofit fontScale="90000"/>
          </a:bodyPr>
          <a:lstStyle/>
          <a:p>
            <a:pPr algn="ctr"/>
            <a:r>
              <a:rPr lang="en-US" dirty="0" smtClean="0"/>
              <a:t>Reason for the establishment of SEBI</a:t>
            </a:r>
            <a:endParaRPr lang="en-IN" dirty="0"/>
          </a:p>
        </p:txBody>
      </p:sp>
      <p:sp>
        <p:nvSpPr>
          <p:cNvPr id="2" name="Content Placeholder 1"/>
          <p:cNvSpPr>
            <a:spLocks noGrp="1"/>
          </p:cNvSpPr>
          <p:nvPr>
            <p:ph idx="1"/>
          </p:nvPr>
        </p:nvSpPr>
        <p:spPr>
          <a:xfrm>
            <a:off x="1981200" y="1752600"/>
            <a:ext cx="6629400" cy="4373563"/>
          </a:xfrm>
        </p:spPr>
        <p:txBody>
          <a:bodyPr/>
          <a:lstStyle/>
          <a:p>
            <a:r>
              <a:rPr lang="en-IN" dirty="0" smtClean="0"/>
              <a:t>The capital market had witnessed a tremendous  growth during the 1980·s characterized by the increasing participation of the public.</a:t>
            </a:r>
          </a:p>
          <a:p>
            <a:pPr>
              <a:buNone/>
            </a:pPr>
            <a:endParaRPr lang="en-IN" dirty="0" smtClean="0"/>
          </a:p>
          <a:p>
            <a:r>
              <a:rPr lang="en-IN" dirty="0" smtClean="0"/>
              <a:t>This ever expanding investor population and market capitalization led to a variety of malpractices on the  part of companies, brokers, merchant bankers, investment consultants and others involved in the securities market.</a:t>
            </a:r>
          </a:p>
          <a:p>
            <a:endParaRPr lang="en-IN" dirty="0"/>
          </a:p>
        </p:txBody>
      </p:sp>
      <p:sp>
        <p:nvSpPr>
          <p:cNvPr id="4" name="TextBox 3"/>
          <p:cNvSpPr txBox="1"/>
          <p:nvPr/>
        </p:nvSpPr>
        <p:spPr>
          <a:xfrm>
            <a:off x="685800" y="762000"/>
            <a:ext cx="457200" cy="369332"/>
          </a:xfrm>
          <a:prstGeom prst="rect">
            <a:avLst/>
          </a:prstGeom>
          <a:noFill/>
        </p:spPr>
        <p:txBody>
          <a:bodyPr wrap="square" rtlCol="0">
            <a:spAutoFit/>
          </a:bodyPr>
          <a:lstStyle/>
          <a:p>
            <a:r>
              <a:rPr lang="en-US" dirty="0" smtClean="0"/>
              <a:t>6</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76200"/>
            <a:ext cx="6781800" cy="685800"/>
          </a:xfrm>
        </p:spPr>
        <p:txBody>
          <a:bodyPr>
            <a:normAutofit fontScale="90000"/>
          </a:bodyPr>
          <a:lstStyle/>
          <a:p>
            <a:r>
              <a:rPr lang="en-US" dirty="0" smtClean="0"/>
              <a:t> Organization’s Structure</a:t>
            </a:r>
            <a:endParaRPr lang="en-US" dirty="0"/>
          </a:p>
        </p:txBody>
      </p:sp>
      <p:sp>
        <p:nvSpPr>
          <p:cNvPr id="3" name="Content Placeholder 2"/>
          <p:cNvSpPr>
            <a:spLocks noGrp="1"/>
          </p:cNvSpPr>
          <p:nvPr>
            <p:ph idx="1"/>
          </p:nvPr>
        </p:nvSpPr>
        <p:spPr>
          <a:xfrm>
            <a:off x="1828800" y="1676400"/>
            <a:ext cx="7315200" cy="5181600"/>
          </a:xfrm>
        </p:spPr>
        <p:style>
          <a:lnRef idx="1">
            <a:schemeClr val="accent2"/>
          </a:lnRef>
          <a:fillRef idx="2">
            <a:schemeClr val="accent2"/>
          </a:fillRef>
          <a:effectRef idx="1">
            <a:schemeClr val="accent2"/>
          </a:effectRef>
          <a:fontRef idx="minor">
            <a:schemeClr val="dk1"/>
          </a:fontRef>
        </p:style>
        <p:txBody>
          <a:bodyPr>
            <a:noAutofit/>
          </a:bodyPr>
          <a:lstStyle/>
          <a:p>
            <a:pPr marL="274320" indent="-274320">
              <a:buNone/>
              <a:defRPr/>
            </a:pPr>
            <a:r>
              <a:rPr lang="en-US" dirty="0" smtClean="0">
                <a:latin typeface="Times New Roman" pitchFamily="18" charset="0"/>
                <a:cs typeface="Times New Roman" pitchFamily="18" charset="0"/>
              </a:rPr>
              <a:t>	The Board shall consist of the following members, namely:- </a:t>
            </a:r>
          </a:p>
          <a:p>
            <a:pPr lvl="1">
              <a:buFont typeface="+mj-lt"/>
              <a:buAutoNum type="alphaLcParenR"/>
              <a:defRPr/>
            </a:pPr>
            <a:r>
              <a:rPr lang="en-US" sz="2200" dirty="0" smtClean="0">
                <a:latin typeface="Times New Roman" pitchFamily="18" charset="0"/>
                <a:cs typeface="Times New Roman" pitchFamily="18" charset="0"/>
              </a:rPr>
              <a:t>A Chairman</a:t>
            </a:r>
          </a:p>
          <a:p>
            <a:pPr lvl="1">
              <a:buFont typeface="+mj-lt"/>
              <a:buAutoNum type="alphaLcParenR"/>
              <a:defRPr/>
            </a:pPr>
            <a:r>
              <a:rPr lang="en-US" sz="2200" dirty="0" smtClean="0">
                <a:latin typeface="Times New Roman" pitchFamily="18" charset="0"/>
                <a:cs typeface="Times New Roman" pitchFamily="18" charset="0"/>
              </a:rPr>
              <a:t>Two members, One from amongst the officials of the Ministry of the Central Government dealing with Finance and second from administration of the Companies Act, 1956.</a:t>
            </a:r>
          </a:p>
          <a:p>
            <a:pPr lvl="1">
              <a:buFont typeface="+mj-lt"/>
              <a:buAutoNum type="alphaLcParenR"/>
              <a:defRPr/>
            </a:pPr>
            <a:r>
              <a:rPr lang="en-US" sz="2200" dirty="0" smtClean="0">
                <a:latin typeface="Times New Roman" pitchFamily="18" charset="0"/>
                <a:cs typeface="Times New Roman" pitchFamily="18" charset="0"/>
              </a:rPr>
              <a:t>One member from amongst the officials of the Reserve Bank of India.</a:t>
            </a:r>
          </a:p>
          <a:p>
            <a:pPr lvl="1">
              <a:buFont typeface="+mj-lt"/>
              <a:buAutoNum type="alphaLcParenR"/>
              <a:defRPr/>
            </a:pPr>
            <a:r>
              <a:rPr lang="en-US" sz="2200" dirty="0" smtClean="0">
                <a:latin typeface="Times New Roman" pitchFamily="18" charset="0"/>
                <a:cs typeface="Times New Roman" pitchFamily="18" charset="0"/>
              </a:rPr>
              <a:t>Five other members of whom at least three shall be the whole-time members to be appointed by the central Government .</a:t>
            </a:r>
          </a:p>
        </p:txBody>
      </p:sp>
      <p:sp>
        <p:nvSpPr>
          <p:cNvPr id="4" name="Slide Number Placeholder 3"/>
          <p:cNvSpPr>
            <a:spLocks noGrp="1"/>
          </p:cNvSpPr>
          <p:nvPr>
            <p:ph type="sldNum" sz="quarter" idx="12"/>
          </p:nvPr>
        </p:nvSpPr>
        <p:spPr/>
        <p:txBody>
          <a:bodyPr/>
          <a:lstStyle/>
          <a:p>
            <a:fld id="{29ECACAF-8E9E-42CF-BC12-AC0D6380F748}" type="slidenum">
              <a:rPr lang="en-US" smtClean="0"/>
              <a:pPr/>
              <a:t>7</a:t>
            </a:fld>
            <a:endParaRPr lang="en-US"/>
          </a:p>
        </p:txBody>
      </p:sp>
      <p:grpSp>
        <p:nvGrpSpPr>
          <p:cNvPr id="5" name="Group 4"/>
          <p:cNvGrpSpPr/>
          <p:nvPr/>
        </p:nvGrpSpPr>
        <p:grpSpPr>
          <a:xfrm>
            <a:off x="0" y="1676400"/>
            <a:ext cx="1828800" cy="5181600"/>
            <a:chOff x="0" y="1676400"/>
            <a:chExt cx="1828800" cy="5181600"/>
          </a:xfrm>
        </p:grpSpPr>
        <p:pic>
          <p:nvPicPr>
            <p:cNvPr id="6" name="Picture 5" descr="SEBI.jpg"/>
            <p:cNvPicPr>
              <a:picLocks noChangeAspect="1"/>
            </p:cNvPicPr>
            <p:nvPr/>
          </p:nvPicPr>
          <p:blipFill>
            <a:blip r:embed="rId2"/>
            <a:stretch>
              <a:fillRect/>
            </a:stretch>
          </p:blipFill>
          <p:spPr>
            <a:xfrm>
              <a:off x="0" y="4114800"/>
              <a:ext cx="1828800" cy="2743200"/>
            </a:xfrm>
            <a:prstGeom prst="rect">
              <a:avLst/>
            </a:prstGeom>
          </p:spPr>
        </p:pic>
        <p:pic>
          <p:nvPicPr>
            <p:cNvPr id="7" name="Picture 6" descr="sebi_sbd_mdm.jpg"/>
            <p:cNvPicPr>
              <a:picLocks noChangeAspect="1"/>
            </p:cNvPicPr>
            <p:nvPr/>
          </p:nvPicPr>
          <p:blipFill>
            <a:blip r:embed="rId3"/>
            <a:stretch>
              <a:fillRect/>
            </a:stretch>
          </p:blipFill>
          <p:spPr>
            <a:xfrm>
              <a:off x="0" y="1676400"/>
              <a:ext cx="1828800" cy="2438400"/>
            </a:xfrm>
            <a:prstGeom prst="rect">
              <a:avLst/>
            </a:prstGeom>
          </p:spPr>
        </p:pic>
      </p:grpSp>
      <p:sp>
        <p:nvSpPr>
          <p:cNvPr id="8" name="Rectangle 7"/>
          <p:cNvSpPr/>
          <p:nvPr/>
        </p:nvSpPr>
        <p:spPr>
          <a:xfrm>
            <a:off x="3048000" y="990600"/>
            <a:ext cx="6096000" cy="584775"/>
          </a:xfrm>
          <a:prstGeom prst="rect">
            <a:avLst/>
          </a:prstGeom>
        </p:spPr>
        <p:txBody>
          <a:bodyPr wrap="square">
            <a:spAutoFit/>
          </a:bodyPr>
          <a:lstStyle/>
          <a:p>
            <a:pPr marL="274320" indent="-274320" algn="ctr">
              <a:buNone/>
              <a:defRPr/>
            </a:pPr>
            <a:r>
              <a:rPr lang="en-US" sz="3200" b="1" u="sng" dirty="0" smtClean="0">
                <a:latin typeface="Times New Roman" pitchFamily="18" charset="0"/>
                <a:cs typeface="Times New Roman" pitchFamily="18" charset="0"/>
              </a:rPr>
              <a:t>Management of the Board</a:t>
            </a:r>
            <a:endParaRPr lang="en-US" sz="3200" b="1" dirty="0"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457200"/>
            <a:ext cx="6248400" cy="1143000"/>
          </a:xfrm>
        </p:spPr>
        <p:txBody>
          <a:bodyPr/>
          <a:lstStyle/>
          <a:p>
            <a:r>
              <a:rPr lang="en-US" dirty="0" smtClean="0"/>
              <a:t>Current board members</a:t>
            </a:r>
            <a:endParaRPr lang="en-US"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8</a:t>
            </a:fld>
            <a:endParaRPr lang="en-US"/>
          </a:p>
        </p:txBody>
      </p:sp>
      <p:pic>
        <p:nvPicPr>
          <p:cNvPr id="1026" name="Picture 2"/>
          <p:cNvPicPr>
            <a:picLocks noChangeAspect="1" noChangeArrowheads="1"/>
          </p:cNvPicPr>
          <p:nvPr/>
        </p:nvPicPr>
        <p:blipFill>
          <a:blip r:embed="rId2"/>
          <a:srcRect/>
          <a:stretch>
            <a:fillRect/>
          </a:stretch>
        </p:blipFill>
        <p:spPr bwMode="auto">
          <a:xfrm>
            <a:off x="1" y="1676400"/>
            <a:ext cx="9144000" cy="5181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457200"/>
            <a:ext cx="6248400" cy="1143000"/>
          </a:xfrm>
        </p:spPr>
        <p:txBody>
          <a:bodyPr>
            <a:normAutofit fontScale="90000"/>
          </a:bodyPr>
          <a:lstStyle/>
          <a:p>
            <a:r>
              <a:rPr lang="en-US" dirty="0" smtClean="0"/>
              <a:t>Current board members continue..</a:t>
            </a:r>
            <a:endParaRPr lang="en-US" dirty="0"/>
          </a:p>
        </p:txBody>
      </p:sp>
      <p:sp>
        <p:nvSpPr>
          <p:cNvPr id="4" name="Slide Number Placeholder 3"/>
          <p:cNvSpPr>
            <a:spLocks noGrp="1"/>
          </p:cNvSpPr>
          <p:nvPr>
            <p:ph type="sldNum" sz="quarter" idx="12"/>
          </p:nvPr>
        </p:nvSpPr>
        <p:spPr/>
        <p:txBody>
          <a:bodyPr/>
          <a:lstStyle/>
          <a:p>
            <a:fld id="{29ECACAF-8E9E-42CF-BC12-AC0D6380F748}" type="slidenum">
              <a:rPr lang="en-US" smtClean="0"/>
              <a:pPr/>
              <a:t>9</a:t>
            </a:fld>
            <a:endParaRPr lang="en-US"/>
          </a:p>
        </p:txBody>
      </p:sp>
      <p:pic>
        <p:nvPicPr>
          <p:cNvPr id="2050" name="Picture 2"/>
          <p:cNvPicPr>
            <a:picLocks noChangeAspect="1" noChangeArrowheads="1"/>
          </p:cNvPicPr>
          <p:nvPr/>
        </p:nvPicPr>
        <p:blipFill>
          <a:blip r:embed="rId2"/>
          <a:srcRect/>
          <a:stretch>
            <a:fillRect/>
          </a:stretch>
        </p:blipFill>
        <p:spPr bwMode="auto">
          <a:xfrm>
            <a:off x="0" y="1676400"/>
            <a:ext cx="9144000" cy="5181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od">
  <a:themeElements>
    <a:clrScheme name="Mod">
      <a:dk1>
        <a:sysClr val="windowText" lastClr="000000"/>
      </a:dk1>
      <a:lt1>
        <a:sysClr val="window" lastClr="FFFFFF"/>
      </a:lt1>
      <a:dk2>
        <a:srgbClr val="065218"/>
      </a:dk2>
      <a:lt2>
        <a:srgbClr val="EDF3AE"/>
      </a:lt2>
      <a:accent1>
        <a:srgbClr val="8FCB17"/>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Mod">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atMod val="125000"/>
          </a:schemeClr>
        </a:solidFill>
        <a:solidFill>
          <a:schemeClr val="phClr">
            <a:shade val="30000"/>
            <a:satMod val="150000"/>
          </a:schemeClr>
        </a:solidFill>
        <a:gradFill>
          <a:gsLst>
            <a:gs pos="0">
              <a:schemeClr val="phClr">
                <a:tint val="100000"/>
                <a:shade val="80000"/>
                <a:satMod val="135000"/>
              </a:schemeClr>
            </a:gs>
            <a:gs pos="55000">
              <a:schemeClr val="phClr">
                <a:tint val="70000"/>
                <a:shade val="100000"/>
                <a:satMod val="150000"/>
              </a:schemeClr>
            </a:gs>
            <a:gs pos="100000">
              <a:schemeClr val="phClr">
                <a:tint val="70000"/>
                <a:shade val="100000"/>
                <a:satMod val="15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510</TotalTime>
  <Words>1265</Words>
  <Application>Microsoft Office PowerPoint</Application>
  <PresentationFormat>On-screen Show (4:3)</PresentationFormat>
  <Paragraphs>242</Paragraphs>
  <Slides>30</Slides>
  <Notes>3</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Mod</vt:lpstr>
      <vt:lpstr>Slide 1</vt:lpstr>
      <vt:lpstr>Contents</vt:lpstr>
      <vt:lpstr>Establishment</vt:lpstr>
      <vt:lpstr>Establishment</vt:lpstr>
      <vt:lpstr>Establishment</vt:lpstr>
      <vt:lpstr>Reason for the establishment of SEBI</vt:lpstr>
      <vt:lpstr> Organization’s Structure</vt:lpstr>
      <vt:lpstr>Current board members</vt:lpstr>
      <vt:lpstr>Current board members continue..</vt:lpstr>
      <vt:lpstr>Current board members continue..</vt:lpstr>
      <vt:lpstr>Objectives of SEBI</vt:lpstr>
      <vt:lpstr>Functions of SEBI</vt:lpstr>
      <vt:lpstr>Regulatory Functions</vt:lpstr>
      <vt:lpstr>Developmental Functions</vt:lpstr>
      <vt:lpstr>SEBI’S Universe</vt:lpstr>
      <vt:lpstr>Job Entrusted to SEBI</vt:lpstr>
      <vt:lpstr>Job Entrusted to SEBI</vt:lpstr>
      <vt:lpstr>Job Entrusted to SEBI</vt:lpstr>
      <vt:lpstr>Powers of SEBI</vt:lpstr>
      <vt:lpstr>Powers of SEBI continue..</vt:lpstr>
      <vt:lpstr>Guidelines to Investors</vt:lpstr>
      <vt:lpstr>Guidelines to Investors</vt:lpstr>
      <vt:lpstr>Guidelines to Investors</vt:lpstr>
      <vt:lpstr>Guidelines to Investors</vt:lpstr>
      <vt:lpstr>Legislative Protection to Investors</vt:lpstr>
      <vt:lpstr>Legislative Protection to Investors</vt:lpstr>
      <vt:lpstr> Limitations</vt:lpstr>
      <vt:lpstr>Various departments under SEBI</vt:lpstr>
      <vt:lpstr>Various departments under SEBI continue…</vt:lpstr>
      <vt:lpstr>SEBI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Faculty Of Management Studies Maharshi Dayanand Saraswati University</dc:title>
  <dc:creator>Rohit Sharma</dc:creator>
  <cp:lastModifiedBy>ICA</cp:lastModifiedBy>
  <cp:revision>80</cp:revision>
  <dcterms:created xsi:type="dcterms:W3CDTF">2011-04-06T12:08:42Z</dcterms:created>
  <dcterms:modified xsi:type="dcterms:W3CDTF">2012-10-18T00:42:00Z</dcterms:modified>
</cp:coreProperties>
</file>