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8" r:id="rId1"/>
  </p:sldMasterIdLst>
  <p:notesMasterIdLst>
    <p:notesMasterId r:id="rId37"/>
  </p:notesMasterIdLst>
  <p:sldIdLst>
    <p:sldId id="287" r:id="rId2"/>
    <p:sldId id="257" r:id="rId3"/>
    <p:sldId id="258" r:id="rId4"/>
    <p:sldId id="284" r:id="rId5"/>
    <p:sldId id="285" r:id="rId6"/>
    <p:sldId id="259" r:id="rId7"/>
    <p:sldId id="262" r:id="rId8"/>
    <p:sldId id="301" r:id="rId9"/>
    <p:sldId id="314" r:id="rId10"/>
    <p:sldId id="311" r:id="rId11"/>
    <p:sldId id="289" r:id="rId12"/>
    <p:sldId id="290" r:id="rId13"/>
    <p:sldId id="291" r:id="rId14"/>
    <p:sldId id="292" r:id="rId15"/>
    <p:sldId id="312" r:id="rId16"/>
    <p:sldId id="293" r:id="rId17"/>
    <p:sldId id="313" r:id="rId18"/>
    <p:sldId id="296" r:id="rId19"/>
    <p:sldId id="294" r:id="rId20"/>
    <p:sldId id="295" r:id="rId21"/>
    <p:sldId id="297" r:id="rId22"/>
    <p:sldId id="309" r:id="rId23"/>
    <p:sldId id="298" r:id="rId24"/>
    <p:sldId id="299" r:id="rId25"/>
    <p:sldId id="300" r:id="rId26"/>
    <p:sldId id="302" r:id="rId27"/>
    <p:sldId id="267" r:id="rId28"/>
    <p:sldId id="303" r:id="rId29"/>
    <p:sldId id="304" r:id="rId30"/>
    <p:sldId id="305" r:id="rId31"/>
    <p:sldId id="306" r:id="rId32"/>
    <p:sldId id="307" r:id="rId33"/>
    <p:sldId id="308" r:id="rId34"/>
    <p:sldId id="310" r:id="rId35"/>
    <p:sldId id="288"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62" autoAdjust="0"/>
    <p:restoredTop sz="94709" autoAdjust="0"/>
  </p:normalViewPr>
  <p:slideViewPr>
    <p:cSldViewPr>
      <p:cViewPr varScale="1">
        <p:scale>
          <a:sx n="66" d="100"/>
          <a:sy n="66" d="100"/>
        </p:scale>
        <p:origin x="-1416" y="-108"/>
      </p:cViewPr>
      <p:guideLst>
        <p:guide orient="horz" pos="2160"/>
        <p:guide pos="2880"/>
      </p:guideLst>
    </p:cSldViewPr>
  </p:slideViewPr>
  <p:outlineViewPr>
    <p:cViewPr>
      <p:scale>
        <a:sx n="33" d="100"/>
        <a:sy n="33" d="100"/>
      </p:scale>
      <p:origin x="0" y="18030"/>
    </p:cViewPr>
  </p:outlineViewPr>
  <p:notesTextViewPr>
    <p:cViewPr>
      <p:scale>
        <a:sx n="100" d="100"/>
        <a:sy n="100" d="100"/>
      </p:scale>
      <p:origin x="0" y="0"/>
    </p:cViewPr>
  </p:notesTextViewPr>
  <p:notesViewPr>
    <p:cSldViewPr>
      <p:cViewPr varScale="1">
        <p:scale>
          <a:sx n="56" d="100"/>
          <a:sy n="56" d="100"/>
        </p:scale>
        <p:origin x="-2886"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AE1AE9-CE77-4414-BC58-26BC41D214C5}" type="datetimeFigureOut">
              <a:rPr lang="en-US" smtClean="0"/>
              <a:pPr/>
              <a:t>1/22/2012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15D3C5-1375-4F5F-AFA0-66C80DD73C3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15D3C5-1375-4F5F-AFA0-66C80DD73C34}"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15D3C5-1375-4F5F-AFA0-66C80DD73C34}" type="slidenum">
              <a:rPr lang="en-US" smtClean="0"/>
              <a:pPr/>
              <a:t>28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15D3C5-1375-4F5F-AFA0-66C80DD73C34}" type="slidenum">
              <a:rPr lang="en-US" smtClean="0"/>
              <a:pPr/>
              <a:t>35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6AB401B0-5865-4E9B-9FE4-C6699C795BFA}" type="datetime1">
              <a:rPr lang="en-US" smtClean="0"/>
              <a:t>1/22/2012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0D9D2EA5-ADFD-4156-84EA-C1D84729327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slow">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76ED37D-9521-40A2-97E1-F9880E6BD1E2}" type="datetime1">
              <a:rPr lang="en-US" smtClean="0"/>
              <a:t>1/22/2012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9D2EA5-ADFD-4156-84EA-C1D84729327B}" type="slidenum">
              <a:rPr lang="en-US" smtClean="0"/>
              <a:pPr/>
              <a:t>‹#›</a:t>
            </a:fld>
            <a:endParaRPr lang="en-US"/>
          </a:p>
        </p:txBody>
      </p:sp>
    </p:spTree>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8657C1A-4B20-4CC9-8AFF-C6650EEF3E70}" type="datetime1">
              <a:rPr lang="en-US" smtClean="0"/>
              <a:t>1/22/2012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9D2EA5-ADFD-4156-84EA-C1D84729327B}" type="slidenum">
              <a:rPr lang="en-US" smtClean="0"/>
              <a:pPr/>
              <a:t>‹#›</a:t>
            </a:fld>
            <a:endParaRPr lang="en-US"/>
          </a:p>
        </p:txBody>
      </p:sp>
    </p:spTree>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82479105-ED1B-4026-B85B-CEB62DFC4B31}" type="datetime1">
              <a:rPr lang="en-US" smtClean="0"/>
              <a:t>1/22/2012</a:t>
            </a:fld>
            <a:endParaRPr lang="en-US"/>
          </a:p>
        </p:txBody>
      </p:sp>
      <p:sp>
        <p:nvSpPr>
          <p:cNvPr id="9" name="Slide Number Placeholder 8"/>
          <p:cNvSpPr>
            <a:spLocks noGrp="1"/>
          </p:cNvSpPr>
          <p:nvPr>
            <p:ph type="sldNum" sz="quarter" idx="15"/>
          </p:nvPr>
        </p:nvSpPr>
        <p:spPr/>
        <p:txBody>
          <a:bodyPr rtlCol="0"/>
          <a:lstStyle/>
          <a:p>
            <a:fld id="{0D9D2EA5-ADFD-4156-84EA-C1D84729327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A902066D-9442-439B-A107-AE4604DB0147}" type="datetime1">
              <a:rPr lang="en-US" smtClean="0"/>
              <a:t>1/22/2012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0D9D2EA5-ADFD-4156-84EA-C1D84729327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418D2A4-8DFD-45C2-826B-8F8CE03C8C74}" type="datetime1">
              <a:rPr lang="en-US" smtClean="0"/>
              <a:t>1/22/2012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9D2EA5-ADFD-4156-84EA-C1D84729327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8522E6FF-F5D4-4644-907C-C8C24F6026CB}" type="datetime1">
              <a:rPr lang="en-US" smtClean="0"/>
              <a:t>1/22/2012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9D2EA5-ADFD-4156-84EA-C1D84729327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E1963193-1F91-4BAD-B357-4B04B666AD5E}" type="datetime1">
              <a:rPr lang="en-US" smtClean="0"/>
              <a:t>1/22/2012</a:t>
            </a:fld>
            <a:endParaRPr lang="en-US"/>
          </a:p>
        </p:txBody>
      </p:sp>
      <p:sp>
        <p:nvSpPr>
          <p:cNvPr id="7" name="Slide Number Placeholder 6"/>
          <p:cNvSpPr>
            <a:spLocks noGrp="1"/>
          </p:cNvSpPr>
          <p:nvPr>
            <p:ph type="sldNum" sz="quarter" idx="11"/>
          </p:nvPr>
        </p:nvSpPr>
        <p:spPr/>
        <p:txBody>
          <a:bodyPr rtlCol="0"/>
          <a:lstStyle/>
          <a:p>
            <a:fld id="{0D9D2EA5-ADFD-4156-84EA-C1D84729327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AEF72E-8DFC-4094-B30E-B9567C7F6649}" type="datetime1">
              <a:rPr lang="en-US" smtClean="0"/>
              <a:t>1/22/2012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9D2EA5-ADFD-4156-84EA-C1D84729327B}" type="slidenum">
              <a:rPr lang="en-US" smtClean="0"/>
              <a:pPr/>
              <a:t>‹#›</a:t>
            </a:fld>
            <a:endParaRPr lang="en-US"/>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A8F87B6C-6639-4645-A2F3-4E98A6820C7D}" type="datetime1">
              <a:rPr lang="en-US" smtClean="0"/>
              <a:t>1/22/2012</a:t>
            </a:fld>
            <a:endParaRPr lang="en-US"/>
          </a:p>
        </p:txBody>
      </p:sp>
      <p:sp>
        <p:nvSpPr>
          <p:cNvPr id="22" name="Slide Number Placeholder 21"/>
          <p:cNvSpPr>
            <a:spLocks noGrp="1"/>
          </p:cNvSpPr>
          <p:nvPr>
            <p:ph type="sldNum" sz="quarter" idx="15"/>
          </p:nvPr>
        </p:nvSpPr>
        <p:spPr/>
        <p:txBody>
          <a:bodyPr rtlCol="0"/>
          <a:lstStyle/>
          <a:p>
            <a:fld id="{0D9D2EA5-ADFD-4156-84EA-C1D84729327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32BB361-8B78-4A82-B42D-2FFD7D03DF49}" type="datetime1">
              <a:rPr lang="en-US" smtClean="0"/>
              <a:t>1/22/2012</a:t>
            </a:fld>
            <a:endParaRPr lang="en-US"/>
          </a:p>
        </p:txBody>
      </p:sp>
      <p:sp>
        <p:nvSpPr>
          <p:cNvPr id="18" name="Slide Number Placeholder 17"/>
          <p:cNvSpPr>
            <a:spLocks noGrp="1"/>
          </p:cNvSpPr>
          <p:nvPr>
            <p:ph type="sldNum" sz="quarter" idx="11"/>
          </p:nvPr>
        </p:nvSpPr>
        <p:spPr/>
        <p:txBody>
          <a:bodyPr rtlCol="0"/>
          <a:lstStyle/>
          <a:p>
            <a:fld id="{0D9D2EA5-ADFD-4156-84EA-C1D84729327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265EB6B-3EC7-42D3-851D-D739883C5AE2}" type="datetime1">
              <a:rPr lang="en-US" smtClean="0"/>
              <a:t>1/22/2012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D9D2EA5-ADFD-4156-84EA-C1D84729327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spd="slow">
    <p:wipe dir="d"/>
  </p:transition>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hyperlink" Target="mailto:manindar@hiregange.com"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www.hiregange.com/" TargetMode="External"/><Relationship Id="rId4" Type="http://schemas.openxmlformats.org/officeDocument/2006/relationships/hyperlink" Target="mailto:manikakarla@gmail.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371600"/>
            <a:ext cx="8382000" cy="1524000"/>
          </a:xfrm>
        </p:spPr>
        <p:txBody>
          <a:bodyPr numCol="1">
            <a:noAutofit/>
          </a:bodyPr>
          <a:lstStyle/>
          <a:p>
            <a:r>
              <a:rPr lang="en-US" sz="4800" dirty="0" smtClean="0">
                <a:solidFill>
                  <a:schemeClr val="tx1"/>
                </a:solidFill>
              </a:rPr>
              <a:t>Issues In Residential Complex Service</a:t>
            </a:r>
            <a:endParaRPr lang="en-US" sz="4800" dirty="0">
              <a:solidFill>
                <a:schemeClr val="tx1"/>
              </a:solidFill>
            </a:endParaRPr>
          </a:p>
        </p:txBody>
      </p:sp>
      <p:sp>
        <p:nvSpPr>
          <p:cNvPr id="3" name="Subtitle 2"/>
          <p:cNvSpPr>
            <a:spLocks noGrp="1"/>
          </p:cNvSpPr>
          <p:nvPr>
            <p:ph type="subTitle" idx="1"/>
          </p:nvPr>
        </p:nvSpPr>
        <p:spPr/>
        <p:txBody>
          <a:bodyPr/>
          <a:lstStyle/>
          <a:p>
            <a:pPr marL="136525"/>
            <a:r>
              <a:rPr lang="en-US" dirty="0" smtClean="0"/>
              <a:t>BY</a:t>
            </a:r>
          </a:p>
          <a:p>
            <a:pPr marL="136525"/>
            <a:r>
              <a:rPr lang="en-US" dirty="0" smtClean="0"/>
              <a:t>MANINDAR KAKARLA</a:t>
            </a:r>
          </a:p>
          <a:p>
            <a:pPr marL="136525"/>
            <a:r>
              <a:rPr lang="en-US" sz="1600" b="1" dirty="0" smtClean="0"/>
              <a:t>CHARTERED ACCOUNTANT</a:t>
            </a:r>
          </a:p>
        </p:txBody>
      </p:sp>
      <p:pic>
        <p:nvPicPr>
          <p:cNvPr id="4" name="Picture 7" descr="j0235319"/>
          <p:cNvPicPr>
            <a:picLocks noChangeAspect="1" noChangeArrowheads="1"/>
          </p:cNvPicPr>
          <p:nvPr/>
        </p:nvPicPr>
        <p:blipFill>
          <a:blip r:embed="rId2"/>
          <a:srcRect/>
          <a:stretch>
            <a:fillRect/>
          </a:stretch>
        </p:blipFill>
        <p:spPr>
          <a:xfrm>
            <a:off x="7359650" y="1600200"/>
            <a:ext cx="1784350" cy="1524000"/>
          </a:xfrm>
          <a:prstGeom prst="rect">
            <a:avLst/>
          </a:prstGeom>
        </p:spPr>
      </p:pic>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dirty="0" smtClean="0"/>
              <a:t>Continuing</a:t>
            </a:r>
            <a:endParaRPr lang="en-US" dirty="0"/>
          </a:p>
        </p:txBody>
      </p:sp>
      <p:sp>
        <p:nvSpPr>
          <p:cNvPr id="3" name="Content Placeholder 2"/>
          <p:cNvSpPr>
            <a:spLocks noGrp="1"/>
          </p:cNvSpPr>
          <p:nvPr>
            <p:ph sz="quarter" idx="1"/>
          </p:nvPr>
        </p:nvSpPr>
        <p:spPr/>
        <p:txBody>
          <a:bodyPr>
            <a:normAutofit fontScale="92500"/>
          </a:bodyPr>
          <a:lstStyle/>
          <a:p>
            <a:pPr algn="just">
              <a:buNone/>
            </a:pPr>
            <a:r>
              <a:rPr lang="en-US" u="sng" dirty="0" smtClean="0">
                <a:solidFill>
                  <a:schemeClr val="accent1"/>
                </a:solidFill>
              </a:rPr>
              <a:t>Circular No. 108/02/2009-ST dated </a:t>
            </a:r>
            <a:r>
              <a:rPr lang="en-US" u="sng" dirty="0" smtClean="0">
                <a:solidFill>
                  <a:schemeClr val="accent1"/>
                </a:solidFill>
              </a:rPr>
              <a:t>29/1/2009 (Para3):</a:t>
            </a:r>
            <a:endParaRPr lang="en-US" u="sng" dirty="0" smtClean="0">
              <a:solidFill>
                <a:schemeClr val="accent1"/>
              </a:solidFill>
            </a:endParaRPr>
          </a:p>
          <a:p>
            <a:pPr algn="just"/>
            <a:r>
              <a:rPr lang="en-US" dirty="0" smtClean="0"/>
              <a:t>Further, if the ultimate owner enters into a contract for construction of a residential complex with a promoter/builder/developer, who himself provides service of design, planning and construction; and after such construction the ultimate owner receives such property for his personal use, then such activity would not be subjected to service tax, because this case would fall under the exclusion provided in the definition of ‘residential complex’. However, in both these situations, if services of any person like contractor, designer or a similar service provider are received, then such a person would be liable to pay service tax.</a:t>
            </a:r>
            <a:endParaRPr lang="en-US" dirty="0"/>
          </a:p>
        </p:txBody>
      </p:sp>
      <p:sp>
        <p:nvSpPr>
          <p:cNvPr id="4" name="Slide Number Placeholder 3"/>
          <p:cNvSpPr>
            <a:spLocks noGrp="1"/>
          </p:cNvSpPr>
          <p:nvPr>
            <p:ph type="sldNum" sz="quarter" idx="15"/>
          </p:nvPr>
        </p:nvSpPr>
        <p:spPr/>
        <p:txBody>
          <a:bodyPr/>
          <a:lstStyle/>
          <a:p>
            <a:fld id="{0D9D2EA5-ADFD-4156-84EA-C1D84729327B}" type="slidenum">
              <a:rPr lang="en-US" smtClean="0"/>
              <a:pPr/>
              <a:t>10</a:t>
            </a:fld>
            <a:endParaRPr lang="en-US"/>
          </a:p>
        </p:txBody>
      </p:sp>
    </p:spTree>
  </p:cSld>
  <p:clrMapOvr>
    <a:masterClrMapping/>
  </p:clrMapOvr>
  <p:transition spd="slow">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Applicability to Real Estate Builders; Chronological Developments</a:t>
            </a:r>
            <a:br>
              <a:rPr lang="en-US" sz="3200" dirty="0" smtClean="0"/>
            </a:br>
            <a:endParaRPr lang="en-US" sz="3200" dirty="0"/>
          </a:p>
        </p:txBody>
      </p:sp>
      <p:sp>
        <p:nvSpPr>
          <p:cNvPr id="3" name="Content Placeholder 2"/>
          <p:cNvSpPr>
            <a:spLocks noGrp="1"/>
          </p:cNvSpPr>
          <p:nvPr>
            <p:ph sz="quarter" idx="1"/>
          </p:nvPr>
        </p:nvSpPr>
        <p:spPr>
          <a:xfrm>
            <a:off x="457200" y="1295400"/>
            <a:ext cx="8229600" cy="5013960"/>
          </a:xfrm>
        </p:spPr>
        <p:txBody>
          <a:bodyPr/>
          <a:lstStyle/>
          <a:p>
            <a:pPr>
              <a:buSzPct val="84000"/>
            </a:pPr>
            <a:r>
              <a:rPr lang="en-US" u="sng" dirty="0" smtClean="0">
                <a:solidFill>
                  <a:schemeClr val="accent1"/>
                </a:solidFill>
              </a:rPr>
              <a:t>Circular No. 80/10/2004-ST dated 17-09-2004:</a:t>
            </a:r>
          </a:p>
          <a:p>
            <a:pPr algn="just">
              <a:buSzPct val="84000"/>
              <a:buFont typeface="Wingdings" pitchFamily="2" charset="2"/>
              <a:buChar char="Ø"/>
            </a:pPr>
            <a:r>
              <a:rPr lang="en-US" dirty="0" smtClean="0"/>
              <a:t>Estate builders who construct buildings/civil structures for themselves (for their own use, renting it out, or for selling subsequently) are not taxable service providers.</a:t>
            </a:r>
          </a:p>
          <a:p>
            <a:pPr algn="just">
              <a:buSzPct val="84000"/>
            </a:pPr>
            <a:r>
              <a:rPr lang="en-US" u="sng" dirty="0" smtClean="0">
                <a:solidFill>
                  <a:schemeClr val="accent1"/>
                </a:solidFill>
              </a:rPr>
              <a:t>K.Raheja Development Corporation vs State of Karnataka 2006 (3) STR 337(S.C.) dated 05/05/2005</a:t>
            </a:r>
          </a:p>
          <a:p>
            <a:pPr algn="just">
              <a:buSzPct val="84000"/>
              <a:buFont typeface="Wingdings" pitchFamily="2" charset="2"/>
              <a:buChar char="Ø"/>
            </a:pPr>
            <a:r>
              <a:rPr lang="en-US" dirty="0" smtClean="0"/>
              <a:t>The activities undertaken by builders for construction of flat/building for or on behalf of  the prospective customers for consideration in cash or deferred payment is covered under the works contract and not under sale of immovable property</a:t>
            </a:r>
          </a:p>
        </p:txBody>
      </p:sp>
      <p:sp>
        <p:nvSpPr>
          <p:cNvPr id="4" name="Slide Number Placeholder 3"/>
          <p:cNvSpPr>
            <a:spLocks noGrp="1"/>
          </p:cNvSpPr>
          <p:nvPr>
            <p:ph type="sldNum" sz="quarter" idx="15"/>
          </p:nvPr>
        </p:nvSpPr>
        <p:spPr/>
        <p:txBody>
          <a:bodyPr/>
          <a:lstStyle/>
          <a:p>
            <a:fld id="{0D9D2EA5-ADFD-4156-84EA-C1D84729327B}" type="slidenum">
              <a:rPr lang="en-US" smtClean="0"/>
              <a:pPr/>
              <a:t>11</a:t>
            </a:fld>
            <a:endParaRPr lang="en-US"/>
          </a:p>
        </p:txBody>
      </p:sp>
    </p:spTree>
  </p:cSld>
  <p:clrMapOvr>
    <a:masterClrMapping/>
  </p:clrMapOvr>
  <p:transition spd="slow">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Continuing…</a:t>
            </a:r>
            <a:br>
              <a:rPr lang="en-US" sz="3200" dirty="0" smtClean="0"/>
            </a:br>
            <a:endParaRPr lang="en-US" sz="3200" dirty="0"/>
          </a:p>
        </p:txBody>
      </p:sp>
      <p:sp>
        <p:nvSpPr>
          <p:cNvPr id="3" name="Content Placeholder 2"/>
          <p:cNvSpPr>
            <a:spLocks noGrp="1"/>
          </p:cNvSpPr>
          <p:nvPr>
            <p:ph sz="quarter" idx="1"/>
          </p:nvPr>
        </p:nvSpPr>
        <p:spPr>
          <a:xfrm>
            <a:off x="457200" y="990600"/>
            <a:ext cx="8229600" cy="5410200"/>
          </a:xfrm>
        </p:spPr>
        <p:txBody>
          <a:bodyPr>
            <a:noAutofit/>
          </a:bodyPr>
          <a:lstStyle/>
          <a:p>
            <a:pPr>
              <a:buSzPct val="84000"/>
            </a:pPr>
            <a:r>
              <a:rPr lang="en-US" sz="1600" u="sng" dirty="0" smtClean="0">
                <a:solidFill>
                  <a:schemeClr val="accent1"/>
                </a:solidFill>
              </a:rPr>
              <a:t>Circular F.No. V/DGST/22/Audit/Misc./1/2004, dated 16/2/2006:</a:t>
            </a:r>
          </a:p>
          <a:p>
            <a:pPr algn="just">
              <a:buSzPct val="84000"/>
              <a:buFont typeface="Wingdings" pitchFamily="2" charset="2"/>
              <a:buChar char="Ø"/>
            </a:pPr>
            <a:r>
              <a:rPr lang="en-US" sz="1600" dirty="0" smtClean="0"/>
              <a:t>Considering the above decision, stated that if construction is undertaken by the builder for prospective customer under an agreement for sale and after construction, the rights in the property has been transferred to the said prospective purchasers, the activity will amount to works contract. Taxable service covered under service tax and not under sale. The earlier circular rescinded.</a:t>
            </a:r>
          </a:p>
          <a:p>
            <a:pPr algn="just">
              <a:buSzPct val="84000"/>
            </a:pPr>
            <a:r>
              <a:rPr lang="en-US" sz="1600" u="sng" dirty="0" err="1" smtClean="0">
                <a:solidFill>
                  <a:schemeClr val="accent1"/>
                </a:solidFill>
              </a:rPr>
              <a:t>Assotech</a:t>
            </a:r>
            <a:r>
              <a:rPr lang="en-US" sz="1600" u="sng" dirty="0" smtClean="0">
                <a:solidFill>
                  <a:schemeClr val="accent1"/>
                </a:solidFill>
              </a:rPr>
              <a:t> Realty </a:t>
            </a:r>
            <a:r>
              <a:rPr lang="en-US" sz="1600" u="sng" dirty="0" err="1" smtClean="0">
                <a:solidFill>
                  <a:schemeClr val="accent1"/>
                </a:solidFill>
              </a:rPr>
              <a:t>Pvt</a:t>
            </a:r>
            <a:r>
              <a:rPr lang="en-US" sz="1600" u="sng" dirty="0" smtClean="0">
                <a:solidFill>
                  <a:schemeClr val="accent1"/>
                </a:solidFill>
              </a:rPr>
              <a:t> Ltd vs State of UP, 2007 (7) STR 129(All.) 23/3/2007</a:t>
            </a:r>
          </a:p>
          <a:p>
            <a:pPr algn="just">
              <a:buSzPct val="84000"/>
              <a:buFont typeface="Wingdings" pitchFamily="2" charset="2"/>
              <a:buChar char="Ø"/>
            </a:pPr>
            <a:r>
              <a:rPr lang="en-US" sz="1600" dirty="0" smtClean="0"/>
              <a:t>K. </a:t>
            </a:r>
            <a:r>
              <a:rPr lang="en-US" sz="1600" dirty="0" err="1" smtClean="0"/>
              <a:t>Raheja</a:t>
            </a:r>
            <a:r>
              <a:rPr lang="en-US" sz="1600" dirty="0" smtClean="0"/>
              <a:t> Development Corporation, as developer on its own behalf and as developer of such person, would construct the flats as a unit, ultimately to belong to such person.  So K. </a:t>
            </a:r>
            <a:r>
              <a:rPr lang="en-US" sz="1600" dirty="0" err="1" smtClean="0"/>
              <a:t>Raheja</a:t>
            </a:r>
            <a:r>
              <a:rPr lang="en-US" sz="1600" dirty="0" smtClean="0"/>
              <a:t> Development Corporation were constructing the unit for and on behalf of the person who had agreed to purchase the flats. </a:t>
            </a:r>
          </a:p>
          <a:p>
            <a:pPr algn="just">
              <a:buSzPct val="84000"/>
              <a:buFont typeface="Wingdings" pitchFamily="2" charset="2"/>
              <a:buChar char="Ø"/>
            </a:pPr>
            <a:r>
              <a:rPr lang="en-US" sz="1600" dirty="0" smtClean="0"/>
              <a:t> But the petitioner is constructing the flats/apartments not for and on behalf of the prospective </a:t>
            </a:r>
            <a:r>
              <a:rPr lang="en-US" sz="1600" dirty="0" err="1" smtClean="0"/>
              <a:t>allottees</a:t>
            </a:r>
            <a:r>
              <a:rPr lang="en-US" sz="1600" dirty="0" smtClean="0"/>
              <a:t> but otherwise. </a:t>
            </a:r>
            <a:r>
              <a:rPr lang="en-US" sz="1600" dirty="0" smtClean="0"/>
              <a:t>The </a:t>
            </a:r>
            <a:r>
              <a:rPr lang="en-US" sz="1600" dirty="0" smtClean="0"/>
              <a:t>right, title and interest in the construction continue to remain with the petitioner. It cannot be said that the constructions were undertaken for and on behalf of the prospective </a:t>
            </a:r>
            <a:r>
              <a:rPr lang="en-US" sz="1600" dirty="0" err="1" smtClean="0"/>
              <a:t>allottees</a:t>
            </a:r>
            <a:r>
              <a:rPr lang="en-US" sz="1600" dirty="0" smtClean="0"/>
              <a:t> and, therefore, the constructions in question undertaken by the petitioner is for self and would not fall under ‘Works Contract’</a:t>
            </a:r>
            <a:endParaRPr lang="en-US" sz="1600" u="sng" dirty="0" smtClean="0">
              <a:solidFill>
                <a:schemeClr val="accent1"/>
              </a:solidFill>
            </a:endParaRPr>
          </a:p>
        </p:txBody>
      </p:sp>
      <p:sp>
        <p:nvSpPr>
          <p:cNvPr id="4" name="Slide Number Placeholder 3"/>
          <p:cNvSpPr>
            <a:spLocks noGrp="1"/>
          </p:cNvSpPr>
          <p:nvPr>
            <p:ph type="sldNum" sz="quarter" idx="15"/>
          </p:nvPr>
        </p:nvSpPr>
        <p:spPr/>
        <p:txBody>
          <a:bodyPr/>
          <a:lstStyle/>
          <a:p>
            <a:fld id="{0D9D2EA5-ADFD-4156-84EA-C1D84729327B}" type="slidenum">
              <a:rPr lang="en-US" smtClean="0"/>
              <a:pPr/>
              <a:t>12</a:t>
            </a:fld>
            <a:endParaRPr lang="en-US"/>
          </a:p>
        </p:txBody>
      </p:sp>
    </p:spTree>
  </p:cSld>
  <p:clrMapOvr>
    <a:masterClrMapping/>
  </p:clrMapOvr>
  <p:transition spd="slow">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Continuing…</a:t>
            </a:r>
            <a:br>
              <a:rPr lang="en-US" sz="3200" dirty="0" smtClean="0"/>
            </a:br>
            <a:endParaRPr lang="en-US" sz="3200" dirty="0"/>
          </a:p>
        </p:txBody>
      </p:sp>
      <p:sp>
        <p:nvSpPr>
          <p:cNvPr id="3" name="Content Placeholder 2"/>
          <p:cNvSpPr>
            <a:spLocks noGrp="1"/>
          </p:cNvSpPr>
          <p:nvPr>
            <p:ph sz="quarter" idx="1"/>
          </p:nvPr>
        </p:nvSpPr>
        <p:spPr>
          <a:xfrm>
            <a:off x="457200" y="990600"/>
            <a:ext cx="8229600" cy="5410200"/>
          </a:xfrm>
        </p:spPr>
        <p:txBody>
          <a:bodyPr>
            <a:noAutofit/>
          </a:bodyPr>
          <a:lstStyle/>
          <a:p>
            <a:pPr>
              <a:buSzPct val="84000"/>
            </a:pPr>
            <a:r>
              <a:rPr lang="en-US" sz="1800" u="sng" dirty="0" smtClean="0">
                <a:solidFill>
                  <a:schemeClr val="accent1"/>
                </a:solidFill>
              </a:rPr>
              <a:t>Ministry’s Letter F.No. 332/35/2006. TRU, dated 01/08/2006:</a:t>
            </a:r>
          </a:p>
          <a:p>
            <a:pPr algn="just">
              <a:buSzPct val="84000"/>
              <a:buFont typeface="Wingdings" pitchFamily="2" charset="2"/>
              <a:buChar char="Ø"/>
            </a:pPr>
            <a:r>
              <a:rPr lang="en-US" sz="1600" dirty="0" smtClean="0"/>
              <a:t>Residential Complexes constructed by engaging contractors, then the contractors are liable to pay service tax for the services provided to builder/developer/promoters</a:t>
            </a:r>
          </a:p>
          <a:p>
            <a:pPr algn="just">
              <a:buSzPct val="84000"/>
              <a:buFont typeface="Wingdings" pitchFamily="2" charset="2"/>
              <a:buChar char="Ø"/>
            </a:pPr>
            <a:r>
              <a:rPr lang="en-US" sz="1600" dirty="0" smtClean="0"/>
              <a:t>In case if builders construct such complexes on their own, then they are not liable to pay service tax</a:t>
            </a:r>
          </a:p>
          <a:p>
            <a:pPr algn="just">
              <a:buSzPct val="91000"/>
            </a:pPr>
            <a:r>
              <a:rPr lang="en-US" sz="1800" u="sng" dirty="0" smtClean="0">
                <a:solidFill>
                  <a:schemeClr val="accent1"/>
                </a:solidFill>
              </a:rPr>
              <a:t>Master Circular No. 96/7/2007-ST, dated 23/08/2007:</a:t>
            </a:r>
          </a:p>
          <a:p>
            <a:pPr algn="just">
              <a:buSzPct val="91000"/>
            </a:pPr>
            <a:r>
              <a:rPr lang="en-US" sz="1800" u="sng" dirty="0" smtClean="0">
                <a:solidFill>
                  <a:schemeClr val="accent1"/>
                </a:solidFill>
              </a:rPr>
              <a:t>Harekrishna Developers Case (AAR)</a:t>
            </a:r>
          </a:p>
          <a:p>
            <a:pPr algn="just">
              <a:buSzPct val="91000"/>
              <a:buFont typeface="Wingdings" pitchFamily="2" charset="2"/>
              <a:buChar char="Ø"/>
            </a:pPr>
            <a:r>
              <a:rPr lang="en-US" sz="1800" dirty="0" smtClean="0"/>
              <a:t>The ruling  held that a real estate developer charges a booking amount from his customers constructs on his own and then sells residential units to these customers is liable to service tax under the category of  ‘Residential Complex Service</a:t>
            </a:r>
          </a:p>
          <a:p>
            <a:pPr algn="just">
              <a:buSzPct val="84000"/>
              <a:buFont typeface="Wingdings" pitchFamily="2" charset="2"/>
              <a:buChar char="Ø"/>
            </a:pPr>
            <a:endParaRPr lang="en-US" sz="1800" dirty="0" smtClean="0"/>
          </a:p>
          <a:p>
            <a:pPr algn="just">
              <a:buSzPct val="84000"/>
              <a:buFont typeface="Wingdings" pitchFamily="2" charset="2"/>
              <a:buChar char="Ø"/>
            </a:pPr>
            <a:endParaRPr lang="en-US" sz="1800" dirty="0" smtClean="0"/>
          </a:p>
          <a:p>
            <a:pPr algn="just">
              <a:buSzPct val="84000"/>
              <a:buFont typeface="Wingdings" pitchFamily="2" charset="2"/>
              <a:buChar char="Ø"/>
            </a:pPr>
            <a:endParaRPr lang="en-US" sz="1600" dirty="0" smtClean="0"/>
          </a:p>
        </p:txBody>
      </p:sp>
      <p:sp>
        <p:nvSpPr>
          <p:cNvPr id="4" name="Slide Number Placeholder 3"/>
          <p:cNvSpPr>
            <a:spLocks noGrp="1"/>
          </p:cNvSpPr>
          <p:nvPr>
            <p:ph type="sldNum" sz="quarter" idx="15"/>
          </p:nvPr>
        </p:nvSpPr>
        <p:spPr/>
        <p:txBody>
          <a:bodyPr/>
          <a:lstStyle/>
          <a:p>
            <a:fld id="{0D9D2EA5-ADFD-4156-84EA-C1D84729327B}" type="slidenum">
              <a:rPr lang="en-US" smtClean="0"/>
              <a:pPr/>
              <a:t>13</a:t>
            </a:fld>
            <a:endParaRPr lang="en-US"/>
          </a:p>
        </p:txBody>
      </p:sp>
    </p:spTree>
  </p:cSld>
  <p:clrMapOvr>
    <a:masterClrMapping/>
  </p:clrMapOvr>
  <p:transition spd="slow">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Continuing…</a:t>
            </a:r>
            <a:br>
              <a:rPr lang="en-US" sz="3200" dirty="0" smtClean="0"/>
            </a:br>
            <a:endParaRPr lang="en-US" sz="3200" dirty="0"/>
          </a:p>
        </p:txBody>
      </p:sp>
      <p:sp>
        <p:nvSpPr>
          <p:cNvPr id="3" name="Content Placeholder 2"/>
          <p:cNvSpPr>
            <a:spLocks noGrp="1"/>
          </p:cNvSpPr>
          <p:nvPr>
            <p:ph sz="quarter" idx="1"/>
          </p:nvPr>
        </p:nvSpPr>
        <p:spPr>
          <a:xfrm>
            <a:off x="457200" y="990600"/>
            <a:ext cx="8229600" cy="5410200"/>
          </a:xfrm>
        </p:spPr>
        <p:txBody>
          <a:bodyPr>
            <a:noAutofit/>
          </a:bodyPr>
          <a:lstStyle/>
          <a:p>
            <a:pPr>
              <a:buSzPct val="84000"/>
            </a:pPr>
            <a:r>
              <a:rPr lang="en-US" sz="1800" u="sng" dirty="0" smtClean="0">
                <a:solidFill>
                  <a:schemeClr val="accent1"/>
                </a:solidFill>
              </a:rPr>
              <a:t>Magus Construction Pvt. Ltd </a:t>
            </a:r>
            <a:r>
              <a:rPr lang="en-US" sz="1800" u="sng" dirty="0" err="1" smtClean="0">
                <a:solidFill>
                  <a:schemeClr val="accent1"/>
                </a:solidFill>
              </a:rPr>
              <a:t>vs</a:t>
            </a:r>
            <a:r>
              <a:rPr lang="en-US" sz="1800" u="sng" dirty="0" smtClean="0">
                <a:solidFill>
                  <a:schemeClr val="accent1"/>
                </a:solidFill>
              </a:rPr>
              <a:t> UOI, 2008(11) STR 225 (</a:t>
            </a:r>
            <a:r>
              <a:rPr lang="en-US" sz="1800" u="sng" dirty="0" err="1" smtClean="0">
                <a:solidFill>
                  <a:schemeClr val="accent1"/>
                </a:solidFill>
              </a:rPr>
              <a:t>Gau</a:t>
            </a:r>
            <a:r>
              <a:rPr lang="en-US" sz="1800" u="sng" dirty="0" smtClean="0">
                <a:solidFill>
                  <a:schemeClr val="accent1"/>
                </a:solidFill>
              </a:rPr>
              <a:t>.):</a:t>
            </a:r>
          </a:p>
          <a:p>
            <a:pPr algn="just">
              <a:buSzPct val="84000"/>
              <a:buFont typeface="Wingdings" pitchFamily="2" charset="2"/>
              <a:buChar char="Ø"/>
            </a:pPr>
            <a:r>
              <a:rPr lang="en-US" sz="2000" dirty="0" smtClean="0"/>
              <a:t>Contract is for sale of flats and not for carrying constructional activities on behalf of prospective buyers. (Specific Performance, give refund, obligation to register sale deed)</a:t>
            </a:r>
          </a:p>
          <a:p>
            <a:pPr algn="just">
              <a:buSzPct val="84000"/>
              <a:buFont typeface="Wingdings" pitchFamily="2" charset="2"/>
              <a:buChar char="Ø"/>
            </a:pPr>
            <a:r>
              <a:rPr lang="en-US" sz="2000" dirty="0" smtClean="0"/>
              <a:t>Considering the definition of service as defined under other Acts, held that one can safely define “service” as an act of helpful activity, an act of doing something useful, rendering assistance or help. Service does not involve supply of goods; “service” rather connotes transformation of use/user of goods as a result of voluntary intervention of “service provider” and is an intangible commodity in the form of human effort. To have “service”, there must be a “service provider” rendering services to some other person(s), who shall be recipient of such “service</a:t>
            </a:r>
            <a:r>
              <a:rPr lang="en-US" sz="2000" dirty="0" smtClean="0"/>
              <a:t>”</a:t>
            </a:r>
          </a:p>
          <a:p>
            <a:pPr algn="just">
              <a:buSzPct val="84000"/>
              <a:buFont typeface="Wingdings" pitchFamily="2" charset="2"/>
              <a:buChar char="Ø"/>
            </a:pPr>
            <a:r>
              <a:rPr lang="en-US" sz="2000" dirty="0" smtClean="0"/>
              <a:t>Placing Reliance on earlier Circulars</a:t>
            </a:r>
            <a:endParaRPr lang="en-US" sz="2000" dirty="0" smtClean="0"/>
          </a:p>
        </p:txBody>
      </p:sp>
      <p:sp>
        <p:nvSpPr>
          <p:cNvPr id="4" name="Slide Number Placeholder 3"/>
          <p:cNvSpPr>
            <a:spLocks noGrp="1"/>
          </p:cNvSpPr>
          <p:nvPr>
            <p:ph type="sldNum" sz="quarter" idx="15"/>
          </p:nvPr>
        </p:nvSpPr>
        <p:spPr/>
        <p:txBody>
          <a:bodyPr/>
          <a:lstStyle/>
          <a:p>
            <a:fld id="{0D9D2EA5-ADFD-4156-84EA-C1D84729327B}" type="slidenum">
              <a:rPr lang="en-US" smtClean="0"/>
              <a:pPr/>
              <a:t>14</a:t>
            </a:fld>
            <a:endParaRPr lang="en-US"/>
          </a:p>
        </p:txBody>
      </p:sp>
    </p:spTree>
  </p:cSld>
  <p:clrMapOvr>
    <a:masterClrMapping/>
  </p:clrMapOvr>
  <p:transition spd="slow">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Continuing…</a:t>
            </a:r>
            <a:endParaRPr lang="en-US" dirty="0"/>
          </a:p>
        </p:txBody>
      </p:sp>
      <p:sp>
        <p:nvSpPr>
          <p:cNvPr id="3" name="Content Placeholder 2"/>
          <p:cNvSpPr>
            <a:spLocks noGrp="1"/>
          </p:cNvSpPr>
          <p:nvPr>
            <p:ph sz="quarter" idx="1"/>
          </p:nvPr>
        </p:nvSpPr>
        <p:spPr/>
        <p:txBody>
          <a:bodyPr>
            <a:normAutofit lnSpcReduction="10000"/>
          </a:bodyPr>
          <a:lstStyle/>
          <a:p>
            <a:pPr algn="just">
              <a:buSzPct val="84000"/>
            </a:pPr>
            <a:r>
              <a:rPr lang="en-US" u="sng" dirty="0" smtClean="0">
                <a:solidFill>
                  <a:schemeClr val="accent1"/>
                </a:solidFill>
              </a:rPr>
              <a:t>Circular No. 108/02/2009-ST, Dated 29/01/2009:</a:t>
            </a:r>
          </a:p>
          <a:p>
            <a:pPr algn="just">
              <a:buSzPct val="84000"/>
              <a:buFont typeface="Wingdings" pitchFamily="2" charset="2"/>
              <a:buChar char="Ø"/>
            </a:pPr>
            <a:r>
              <a:rPr lang="en-US" dirty="0" smtClean="0"/>
              <a:t>The initial agreement between the promoters/builders/developers and the ultimate owner is in the nature of ‘agreement to sell’. In such a case as per the provisions of the Transfer of Property Act, does not by itself create any interest in or charge on such property. The property remains under the ownership of the seller.</a:t>
            </a:r>
          </a:p>
          <a:p>
            <a:pPr algn="just">
              <a:buSzPct val="84000"/>
              <a:buFont typeface="Wingdings" pitchFamily="2" charset="2"/>
              <a:buChar char="Ø"/>
            </a:pPr>
            <a:r>
              <a:rPr lang="en-US" dirty="0" smtClean="0"/>
              <a:t>Till the time of execution of sale deed, the ownership rests with the builder only and therefore the service rendered is in the nature of self service.</a:t>
            </a:r>
          </a:p>
          <a:p>
            <a:endParaRPr lang="en-US" dirty="0"/>
          </a:p>
        </p:txBody>
      </p:sp>
      <p:sp>
        <p:nvSpPr>
          <p:cNvPr id="4" name="Slide Number Placeholder 3"/>
          <p:cNvSpPr>
            <a:spLocks noGrp="1"/>
          </p:cNvSpPr>
          <p:nvPr>
            <p:ph type="sldNum" sz="quarter" idx="15"/>
          </p:nvPr>
        </p:nvSpPr>
        <p:spPr/>
        <p:txBody>
          <a:bodyPr/>
          <a:lstStyle/>
          <a:p>
            <a:fld id="{0D9D2EA5-ADFD-4156-84EA-C1D84729327B}" type="slidenum">
              <a:rPr lang="en-US" smtClean="0"/>
              <a:pPr/>
              <a:t>15</a:t>
            </a:fld>
            <a:endParaRPr lang="en-US"/>
          </a:p>
        </p:txBody>
      </p:sp>
    </p:spTree>
  </p:cSld>
  <p:clrMapOvr>
    <a:masterClrMapping/>
  </p:clrMapOvr>
  <p:transition spd="slow">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Deeming Fiction</a:t>
            </a:r>
            <a:br>
              <a:rPr lang="en-US" sz="3200" dirty="0" smtClean="0"/>
            </a:br>
            <a:endParaRPr lang="en-US" sz="3200" dirty="0"/>
          </a:p>
        </p:txBody>
      </p:sp>
      <p:sp>
        <p:nvSpPr>
          <p:cNvPr id="3" name="Content Placeholder 2"/>
          <p:cNvSpPr>
            <a:spLocks noGrp="1"/>
          </p:cNvSpPr>
          <p:nvPr>
            <p:ph sz="quarter" idx="1"/>
          </p:nvPr>
        </p:nvSpPr>
        <p:spPr>
          <a:xfrm>
            <a:off x="457200" y="990600"/>
            <a:ext cx="8229600" cy="5410200"/>
          </a:xfrm>
        </p:spPr>
        <p:txBody>
          <a:bodyPr>
            <a:noAutofit/>
          </a:bodyPr>
          <a:lstStyle/>
          <a:p>
            <a:pPr algn="just">
              <a:buSzPct val="84000"/>
              <a:buNone/>
            </a:pPr>
            <a:r>
              <a:rPr lang="en-US" sz="2000" u="sng" dirty="0" smtClean="0">
                <a:solidFill>
                  <a:schemeClr val="accent1"/>
                </a:solidFill>
              </a:rPr>
              <a:t>Explanation to Section 65(105)(</a:t>
            </a:r>
            <a:r>
              <a:rPr lang="en-US" sz="2000" u="sng" dirty="0" err="1" smtClean="0">
                <a:solidFill>
                  <a:schemeClr val="accent1"/>
                </a:solidFill>
              </a:rPr>
              <a:t>zzzh</a:t>
            </a:r>
            <a:r>
              <a:rPr lang="en-US" sz="2000" u="sng" dirty="0" smtClean="0">
                <a:solidFill>
                  <a:schemeClr val="accent1"/>
                </a:solidFill>
              </a:rPr>
              <a:t>):</a:t>
            </a:r>
          </a:p>
          <a:p>
            <a:pPr algn="just"/>
            <a:r>
              <a:rPr lang="en-US" sz="2000" dirty="0" smtClean="0"/>
              <a:t>construction of a complex which is intended for sale, wholly or partly, by a builder or any person </a:t>
            </a:r>
            <a:r>
              <a:rPr lang="en-US" sz="2000" dirty="0" err="1" smtClean="0"/>
              <a:t>authorised</a:t>
            </a:r>
            <a:r>
              <a:rPr lang="en-US" sz="2000" dirty="0" smtClean="0"/>
              <a:t> by the builder before, during or after construction shall be deemed to be service provided by the builder to the buyer</a:t>
            </a:r>
          </a:p>
          <a:p>
            <a:pPr algn="just"/>
            <a:r>
              <a:rPr lang="en-US" sz="2000" dirty="0" smtClean="0"/>
              <a:t>Exception: </a:t>
            </a:r>
            <a:r>
              <a:rPr lang="en-US" sz="2000" i="1" dirty="0" smtClean="0"/>
              <a:t> </a:t>
            </a:r>
            <a:r>
              <a:rPr lang="en-US" sz="2000" dirty="0" smtClean="0"/>
              <a:t>in cases where no sum is received from or on behalf of the prospective buyer by the builder or a person </a:t>
            </a:r>
            <a:r>
              <a:rPr lang="en-US" sz="2000" dirty="0" err="1" smtClean="0"/>
              <a:t>authorised</a:t>
            </a:r>
            <a:r>
              <a:rPr lang="en-US" sz="2000" dirty="0" smtClean="0"/>
              <a:t> by the builder before the grant of completion certificate by the authority competent to issue such certificate under any law for the time being in force.</a:t>
            </a:r>
          </a:p>
          <a:p>
            <a:pPr algn="just"/>
            <a:r>
              <a:rPr lang="en-US" sz="2000" dirty="0" smtClean="0"/>
              <a:t>No such explanation in Works Contract Service</a:t>
            </a:r>
          </a:p>
          <a:p>
            <a:pPr algn="just">
              <a:buNone/>
            </a:pPr>
            <a:endParaRPr lang="en-US" sz="2000" dirty="0" smtClean="0"/>
          </a:p>
          <a:p>
            <a:pPr algn="just">
              <a:buSzPct val="84000"/>
              <a:buFont typeface="Wingdings" pitchFamily="2" charset="2"/>
              <a:buChar char="Ø"/>
            </a:pPr>
            <a:endParaRPr lang="en-US" sz="2000" u="sng" dirty="0" smtClean="0">
              <a:solidFill>
                <a:schemeClr val="accent1"/>
              </a:solidFill>
            </a:endParaRPr>
          </a:p>
        </p:txBody>
      </p:sp>
      <p:sp>
        <p:nvSpPr>
          <p:cNvPr id="4" name="Slide Number Placeholder 3"/>
          <p:cNvSpPr>
            <a:spLocks noGrp="1"/>
          </p:cNvSpPr>
          <p:nvPr>
            <p:ph type="sldNum" sz="quarter" idx="15"/>
          </p:nvPr>
        </p:nvSpPr>
        <p:spPr/>
        <p:txBody>
          <a:bodyPr/>
          <a:lstStyle/>
          <a:p>
            <a:fld id="{0D9D2EA5-ADFD-4156-84EA-C1D84729327B}" type="slidenum">
              <a:rPr lang="en-US" smtClean="0"/>
              <a:pPr/>
              <a:t>16</a:t>
            </a:fld>
            <a:endParaRPr lang="en-US"/>
          </a:p>
        </p:txBody>
      </p:sp>
    </p:spTree>
  </p:cSld>
  <p:clrMapOvr>
    <a:masterClrMapping/>
  </p:clrMapOvr>
  <p:transition spd="slow">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Reasoning…</a:t>
            </a:r>
            <a:endParaRPr lang="en-US" dirty="0"/>
          </a:p>
        </p:txBody>
      </p:sp>
      <p:sp>
        <p:nvSpPr>
          <p:cNvPr id="3" name="Content Placeholder 2"/>
          <p:cNvSpPr>
            <a:spLocks noGrp="1"/>
          </p:cNvSpPr>
          <p:nvPr>
            <p:ph sz="quarter" idx="1"/>
          </p:nvPr>
        </p:nvSpPr>
        <p:spPr/>
        <p:txBody>
          <a:bodyPr/>
          <a:lstStyle/>
          <a:p>
            <a:r>
              <a:rPr lang="en-US" u="sng" dirty="0" smtClean="0">
                <a:solidFill>
                  <a:schemeClr val="accent1"/>
                </a:solidFill>
              </a:rPr>
              <a:t>Circular Letter D.O.F No.334/1/2010-TRU dated </a:t>
            </a:r>
            <a:r>
              <a:rPr lang="en-US" u="sng" dirty="0" smtClean="0">
                <a:solidFill>
                  <a:schemeClr val="accent1"/>
                </a:solidFill>
              </a:rPr>
              <a:t>26/2/2010:</a:t>
            </a:r>
            <a:endParaRPr lang="en-US" u="sng" dirty="0" smtClean="0">
              <a:solidFill>
                <a:schemeClr val="accent1"/>
              </a:solidFill>
            </a:endParaRPr>
          </a:p>
          <a:p>
            <a:pPr algn="just">
              <a:buFont typeface="Wingdings" pitchFamily="2" charset="2"/>
              <a:buChar char="Ø"/>
            </a:pPr>
            <a:r>
              <a:rPr lang="en-US" dirty="0" smtClean="0"/>
              <a:t>These different patterns of execution, terms of payment and legal formalities have given rise to confusion, disputes and discrimination in terms of service tax payment.</a:t>
            </a:r>
          </a:p>
          <a:p>
            <a:pPr algn="just">
              <a:buFont typeface="Wingdings" pitchFamily="2" charset="2"/>
              <a:buChar char="Ø"/>
            </a:pPr>
            <a:r>
              <a:rPr lang="en-US" dirty="0" smtClean="0"/>
              <a:t>In order to achieve the legislative intent and bring in parity in tax treatment, an Explanation is being inserted ……..</a:t>
            </a:r>
          </a:p>
          <a:p>
            <a:pPr algn="just">
              <a:buNone/>
            </a:pPr>
            <a:endParaRPr lang="en-US" dirty="0"/>
          </a:p>
        </p:txBody>
      </p:sp>
      <p:sp>
        <p:nvSpPr>
          <p:cNvPr id="4" name="Slide Number Placeholder 3"/>
          <p:cNvSpPr>
            <a:spLocks noGrp="1"/>
          </p:cNvSpPr>
          <p:nvPr>
            <p:ph type="sldNum" sz="quarter" idx="15"/>
          </p:nvPr>
        </p:nvSpPr>
        <p:spPr/>
        <p:txBody>
          <a:bodyPr/>
          <a:lstStyle/>
          <a:p>
            <a:fld id="{0D9D2EA5-ADFD-4156-84EA-C1D84729327B}" type="slidenum">
              <a:rPr lang="en-US" smtClean="0"/>
              <a:pPr/>
              <a:t>17</a:t>
            </a:fld>
            <a:endParaRPr lang="en-US"/>
          </a:p>
        </p:txBody>
      </p:sp>
    </p:spTree>
  </p:cSld>
  <p:clrMapOvr>
    <a:masterClrMapping/>
  </p:clrMapOvr>
  <p:transition spd="slow">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Constitutional Validity</a:t>
            </a:r>
            <a:br>
              <a:rPr lang="en-US" sz="3200" dirty="0" smtClean="0"/>
            </a:br>
            <a:endParaRPr lang="en-US" sz="3200" dirty="0"/>
          </a:p>
        </p:txBody>
      </p:sp>
      <p:sp>
        <p:nvSpPr>
          <p:cNvPr id="3" name="Content Placeholder 2"/>
          <p:cNvSpPr>
            <a:spLocks noGrp="1"/>
          </p:cNvSpPr>
          <p:nvPr>
            <p:ph sz="quarter" idx="1"/>
          </p:nvPr>
        </p:nvSpPr>
        <p:spPr>
          <a:xfrm>
            <a:off x="457200" y="990600"/>
            <a:ext cx="8229600" cy="5410200"/>
          </a:xfrm>
        </p:spPr>
        <p:txBody>
          <a:bodyPr>
            <a:noAutofit/>
          </a:bodyPr>
          <a:lstStyle/>
          <a:p>
            <a:pPr>
              <a:buSzPct val="84000"/>
            </a:pPr>
            <a:r>
              <a:rPr lang="en-US" sz="1800" u="sng" dirty="0" smtClean="0">
                <a:solidFill>
                  <a:schemeClr val="accent1"/>
                </a:solidFill>
              </a:rPr>
              <a:t>G.S. Promoters </a:t>
            </a:r>
            <a:r>
              <a:rPr lang="en-US" sz="1800" u="sng" dirty="0" err="1" smtClean="0">
                <a:solidFill>
                  <a:schemeClr val="accent1"/>
                </a:solidFill>
              </a:rPr>
              <a:t>vs</a:t>
            </a:r>
            <a:r>
              <a:rPr lang="en-US" sz="1800" u="sng" dirty="0" smtClean="0">
                <a:solidFill>
                  <a:schemeClr val="accent1"/>
                </a:solidFill>
              </a:rPr>
              <a:t> Union of India, 2011 (21) S.T.R.100 (P&amp;H):</a:t>
            </a:r>
          </a:p>
          <a:p>
            <a:pPr algn="just">
              <a:buSzPct val="84000"/>
              <a:buFont typeface="Wingdings" pitchFamily="2" charset="2"/>
              <a:buChar char="Ø"/>
            </a:pPr>
            <a:r>
              <a:rPr lang="en-US" sz="2000" dirty="0" smtClean="0"/>
              <a:t>Levy of service tax is covered under entry 97 of Union List</a:t>
            </a:r>
          </a:p>
          <a:p>
            <a:pPr algn="just">
              <a:buSzPct val="84000"/>
              <a:buFont typeface="Wingdings" pitchFamily="2" charset="2"/>
              <a:buChar char="Ø"/>
            </a:pPr>
            <a:r>
              <a:rPr lang="en-US" sz="2000" dirty="0" smtClean="0"/>
              <a:t>All India Federation of Tax Practitioners case</a:t>
            </a:r>
          </a:p>
          <a:p>
            <a:pPr algn="just">
              <a:buSzPct val="84000"/>
              <a:buFont typeface="Wingdings" pitchFamily="2" charset="2"/>
              <a:buChar char="Ø"/>
            </a:pPr>
            <a:r>
              <a:rPr lang="en-US" sz="2000" dirty="0" smtClean="0"/>
              <a:t>Home Retail Solution Case</a:t>
            </a:r>
          </a:p>
          <a:p>
            <a:pPr algn="just">
              <a:buSzPct val="84000"/>
              <a:buFont typeface="Wingdings" pitchFamily="2" charset="2"/>
              <a:buChar char="Ø"/>
            </a:pPr>
            <a:r>
              <a:rPr lang="en-US" sz="2000" dirty="0" smtClean="0"/>
              <a:t>Tamil Nadu </a:t>
            </a:r>
            <a:r>
              <a:rPr lang="en-US" sz="2000" dirty="0" err="1" smtClean="0"/>
              <a:t>Kalyana</a:t>
            </a:r>
            <a:r>
              <a:rPr lang="en-US" sz="2000" dirty="0" smtClean="0"/>
              <a:t> </a:t>
            </a:r>
            <a:r>
              <a:rPr lang="en-US" sz="2000" dirty="0" err="1" smtClean="0"/>
              <a:t>Mandapam</a:t>
            </a:r>
            <a:r>
              <a:rPr lang="en-US" sz="2000" dirty="0" smtClean="0"/>
              <a:t> case</a:t>
            </a:r>
          </a:p>
          <a:p>
            <a:pPr algn="just">
              <a:buSzPct val="84000"/>
              <a:buFont typeface="Wingdings" pitchFamily="2" charset="2"/>
              <a:buChar char="Ø"/>
            </a:pPr>
            <a:r>
              <a:rPr lang="en-US" sz="2000" dirty="0" smtClean="0"/>
              <a:t>Gannon </a:t>
            </a:r>
            <a:r>
              <a:rPr lang="en-US" sz="2000" dirty="0" err="1" smtClean="0"/>
              <a:t>Drunkerly</a:t>
            </a:r>
            <a:r>
              <a:rPr lang="en-US" sz="2000" dirty="0" smtClean="0"/>
              <a:t> Case</a:t>
            </a:r>
          </a:p>
          <a:p>
            <a:pPr algn="just">
              <a:buSzPct val="84000"/>
              <a:buFont typeface="Wingdings" pitchFamily="2" charset="2"/>
              <a:buChar char="Ø"/>
            </a:pPr>
            <a:r>
              <a:rPr lang="en-US" sz="2000" dirty="0" err="1" smtClean="0"/>
              <a:t>Imagic</a:t>
            </a:r>
            <a:r>
              <a:rPr lang="en-US" sz="2000" dirty="0" smtClean="0"/>
              <a:t> Creative Private Limited</a:t>
            </a:r>
          </a:p>
          <a:p>
            <a:pPr algn="just">
              <a:buSzPct val="84000"/>
              <a:buFont typeface="Wingdings" pitchFamily="2" charset="2"/>
              <a:buChar char="Ø"/>
            </a:pPr>
            <a:r>
              <a:rPr lang="en-US" sz="2000" dirty="0" smtClean="0"/>
              <a:t>Magus Construction Case….. Given in a situation dealing with whether the builder is required to get registered for the construction carried on to prospective buyers. Further Dept Circular in effect stating that no service tax on builders</a:t>
            </a:r>
          </a:p>
          <a:p>
            <a:pPr algn="just">
              <a:buSzPct val="84000"/>
              <a:buFont typeface="Wingdings" pitchFamily="2" charset="2"/>
              <a:buChar char="Ø"/>
            </a:pPr>
            <a:r>
              <a:rPr lang="en-US" sz="2000" dirty="0" smtClean="0"/>
              <a:t>Service exists if seen from </a:t>
            </a:r>
            <a:r>
              <a:rPr lang="en-US" sz="2000" smtClean="0"/>
              <a:t>receiver point of view.</a:t>
            </a:r>
            <a:endParaRPr lang="en-US" sz="2000" dirty="0" smtClean="0"/>
          </a:p>
        </p:txBody>
      </p:sp>
      <p:sp>
        <p:nvSpPr>
          <p:cNvPr id="4" name="Slide Number Placeholder 3"/>
          <p:cNvSpPr>
            <a:spLocks noGrp="1"/>
          </p:cNvSpPr>
          <p:nvPr>
            <p:ph type="sldNum" sz="quarter" idx="15"/>
          </p:nvPr>
        </p:nvSpPr>
        <p:spPr/>
        <p:txBody>
          <a:bodyPr/>
          <a:lstStyle/>
          <a:p>
            <a:fld id="{0D9D2EA5-ADFD-4156-84EA-C1D84729327B}" type="slidenum">
              <a:rPr lang="en-US" smtClean="0"/>
              <a:pPr/>
              <a:t>18</a:t>
            </a:fld>
            <a:endParaRPr lang="en-US"/>
          </a:p>
        </p:txBody>
      </p:sp>
    </p:spTree>
  </p:cSld>
  <p:clrMapOvr>
    <a:masterClrMapping/>
  </p:clrMapOvr>
  <p:transition spd="slow">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Work Contract Service</a:t>
            </a:r>
            <a:br>
              <a:rPr lang="en-US" sz="3200" dirty="0" smtClean="0"/>
            </a:br>
            <a:endParaRPr lang="en-US" sz="3200" dirty="0"/>
          </a:p>
        </p:txBody>
      </p:sp>
      <p:sp>
        <p:nvSpPr>
          <p:cNvPr id="3" name="Content Placeholder 2"/>
          <p:cNvSpPr>
            <a:spLocks noGrp="1"/>
          </p:cNvSpPr>
          <p:nvPr>
            <p:ph sz="quarter" idx="1"/>
          </p:nvPr>
        </p:nvSpPr>
        <p:spPr>
          <a:xfrm>
            <a:off x="457200" y="990600"/>
            <a:ext cx="8229600" cy="5410200"/>
          </a:xfrm>
        </p:spPr>
        <p:txBody>
          <a:bodyPr>
            <a:noAutofit/>
          </a:bodyPr>
          <a:lstStyle/>
          <a:p>
            <a:pPr algn="just">
              <a:buSzPct val="84000"/>
              <a:buNone/>
            </a:pPr>
            <a:r>
              <a:rPr lang="en-US" sz="2000" u="sng" dirty="0" smtClean="0">
                <a:solidFill>
                  <a:schemeClr val="accent1"/>
                </a:solidFill>
              </a:rPr>
              <a:t>Inserted With Effect from 01/06/2007</a:t>
            </a:r>
            <a:endParaRPr lang="en-US" sz="2000" dirty="0" smtClean="0"/>
          </a:p>
          <a:p>
            <a:r>
              <a:rPr lang="en-US" sz="2000" dirty="0" smtClean="0"/>
              <a:t>65(105) (</a:t>
            </a:r>
            <a:r>
              <a:rPr lang="en-US" sz="2000" dirty="0" err="1" smtClean="0"/>
              <a:t>zzzza</a:t>
            </a:r>
            <a:r>
              <a:rPr lang="en-US" sz="2000" dirty="0" smtClean="0"/>
              <a:t>)</a:t>
            </a:r>
          </a:p>
          <a:p>
            <a:r>
              <a:rPr lang="en-US" sz="2000" dirty="0" smtClean="0"/>
              <a:t>With effect from 1-6-07</a:t>
            </a:r>
          </a:p>
          <a:p>
            <a:r>
              <a:rPr lang="en-US" sz="2000" dirty="0" smtClean="0"/>
              <a:t>To any person</a:t>
            </a:r>
          </a:p>
          <a:p>
            <a:r>
              <a:rPr lang="en-US" sz="2000" dirty="0" smtClean="0"/>
              <a:t>By any person</a:t>
            </a:r>
          </a:p>
          <a:p>
            <a:r>
              <a:rPr lang="en-US" sz="2000" dirty="0" smtClean="0"/>
              <a:t>In relation to Works Contract</a:t>
            </a:r>
          </a:p>
          <a:p>
            <a:pPr>
              <a:buNone/>
            </a:pPr>
            <a:r>
              <a:rPr lang="en-US" sz="2000" u="sng" dirty="0" smtClean="0">
                <a:solidFill>
                  <a:schemeClr val="accent1"/>
                </a:solidFill>
              </a:rPr>
              <a:t>What is Works Contract?</a:t>
            </a:r>
          </a:p>
          <a:p>
            <a:pPr algn="just"/>
            <a:r>
              <a:rPr lang="en-US" sz="2000" dirty="0" smtClean="0"/>
              <a:t>“Works contract” means a contract wherein transfer of property in goods involved in the execution of such contract is leviable to tax as sale of goods and such contract is for the purpose of carrying out – </a:t>
            </a:r>
          </a:p>
          <a:p>
            <a:pPr>
              <a:buFont typeface="Wingdings" pitchFamily="2" charset="2"/>
              <a:buChar char="Ø"/>
            </a:pPr>
            <a:r>
              <a:rPr lang="en-US" sz="2000" dirty="0" smtClean="0"/>
              <a:t>Construction of Residential Complex or part thereof</a:t>
            </a:r>
          </a:p>
          <a:p>
            <a:pPr algn="just">
              <a:buSzPct val="84000"/>
              <a:buFont typeface="Wingdings" pitchFamily="2" charset="2"/>
              <a:buChar char="Ø"/>
            </a:pPr>
            <a:endParaRPr lang="en-US" sz="2000" u="sng" dirty="0" smtClean="0">
              <a:solidFill>
                <a:schemeClr val="accent1"/>
              </a:solidFill>
            </a:endParaRPr>
          </a:p>
        </p:txBody>
      </p:sp>
      <p:sp>
        <p:nvSpPr>
          <p:cNvPr id="4" name="Slide Number Placeholder 3"/>
          <p:cNvSpPr>
            <a:spLocks noGrp="1"/>
          </p:cNvSpPr>
          <p:nvPr>
            <p:ph type="sldNum" sz="quarter" idx="15"/>
          </p:nvPr>
        </p:nvSpPr>
        <p:spPr/>
        <p:txBody>
          <a:bodyPr/>
          <a:lstStyle/>
          <a:p>
            <a:fld id="{0D9D2EA5-ADFD-4156-84EA-C1D84729327B}" type="slidenum">
              <a:rPr lang="en-US" smtClean="0"/>
              <a:pPr/>
              <a:t>19</a:t>
            </a:fld>
            <a:endParaRPr lang="en-US"/>
          </a:p>
        </p:txBody>
      </p:sp>
    </p:spTree>
  </p:cSld>
  <p:clrMapOvr>
    <a:masterClrMapping/>
  </p:clrMapOvr>
  <p:transition spd="slow">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762000"/>
            <a:ext cx="8229600" cy="685800"/>
          </a:xfrm>
        </p:spPr>
        <p:txBody>
          <a:bodyPr/>
          <a:lstStyle/>
          <a:p>
            <a:r>
              <a:rPr lang="en-US" dirty="0" smtClean="0"/>
              <a:t> RESIDENTIAL COMPLEX</a:t>
            </a:r>
            <a:endParaRPr lang="en-US" dirty="0"/>
          </a:p>
        </p:txBody>
      </p:sp>
      <p:pic>
        <p:nvPicPr>
          <p:cNvPr id="61442" name="Picture 2" descr="Lace background"/>
          <p:cNvPicPr>
            <a:picLocks noChangeAspect="1" noChangeArrowheads="1"/>
          </p:cNvPicPr>
          <p:nvPr/>
        </p:nvPicPr>
        <p:blipFill>
          <a:blip r:embed="rId2"/>
          <a:stretch>
            <a:fillRect/>
          </a:stretch>
        </p:blipFill>
        <p:spPr bwMode="auto">
          <a:xfrm>
            <a:off x="2362200" y="2316734"/>
            <a:ext cx="4965700" cy="3964302"/>
          </a:xfrm>
          <a:prstGeom prst="rect">
            <a:avLst/>
          </a:prstGeom>
          <a:noFill/>
        </p:spPr>
      </p:pic>
    </p:spTree>
  </p:cSld>
  <p:clrMapOvr>
    <a:masterClrMapping/>
  </p:clrMapOvr>
  <p:transition spd="slow">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Classification </a:t>
            </a:r>
            <a:br>
              <a:rPr lang="en-US" sz="3200" dirty="0" smtClean="0"/>
            </a:br>
            <a:endParaRPr lang="en-US" sz="3200" dirty="0"/>
          </a:p>
        </p:txBody>
      </p:sp>
      <p:sp>
        <p:nvSpPr>
          <p:cNvPr id="3" name="Content Placeholder 2"/>
          <p:cNvSpPr>
            <a:spLocks noGrp="1"/>
          </p:cNvSpPr>
          <p:nvPr>
            <p:ph sz="quarter" idx="1"/>
          </p:nvPr>
        </p:nvSpPr>
        <p:spPr>
          <a:xfrm>
            <a:off x="457200" y="990600"/>
            <a:ext cx="8229600" cy="5410200"/>
          </a:xfrm>
        </p:spPr>
        <p:txBody>
          <a:bodyPr>
            <a:noAutofit/>
          </a:bodyPr>
          <a:lstStyle/>
          <a:p>
            <a:pPr algn="just">
              <a:buSzPct val="84000"/>
              <a:buNone/>
            </a:pPr>
            <a:r>
              <a:rPr lang="en-US" sz="2000" u="sng" dirty="0" smtClean="0">
                <a:solidFill>
                  <a:schemeClr val="accent1"/>
                </a:solidFill>
              </a:rPr>
              <a:t>Works Contract Service vis-à-vis Residential Complex Service</a:t>
            </a:r>
            <a:endParaRPr lang="en-US" sz="2000" dirty="0" smtClean="0"/>
          </a:p>
          <a:p>
            <a:pPr>
              <a:buNone/>
            </a:pPr>
            <a:r>
              <a:rPr lang="en-US" sz="2000" u="sng" dirty="0" smtClean="0">
                <a:solidFill>
                  <a:schemeClr val="accent1"/>
                </a:solidFill>
              </a:rPr>
              <a:t>Whether a work contract is taxable prior to 01/06/07?</a:t>
            </a:r>
          </a:p>
          <a:p>
            <a:r>
              <a:rPr lang="en-US" sz="2000" dirty="0" smtClean="0"/>
              <a:t>Sunil Hi-Tech Engineers Ltd. </a:t>
            </a:r>
            <a:r>
              <a:rPr lang="en-US" sz="2000" dirty="0" err="1" smtClean="0"/>
              <a:t>vs</a:t>
            </a:r>
            <a:r>
              <a:rPr lang="en-US" sz="2000" dirty="0" smtClean="0"/>
              <a:t> Commissioner of C. Ex., Nagpur 2010 (017) STR 0121 </a:t>
            </a:r>
            <a:r>
              <a:rPr lang="en-US" sz="2000" dirty="0" err="1" smtClean="0"/>
              <a:t>Tri.-Bom</a:t>
            </a:r>
            <a:r>
              <a:rPr lang="en-US" sz="2000" dirty="0" smtClean="0"/>
              <a:t> – </a:t>
            </a:r>
            <a:r>
              <a:rPr lang="en-US" sz="2000" i="1" dirty="0" smtClean="0">
                <a:solidFill>
                  <a:schemeClr val="accent2">
                    <a:lumMod val="50000"/>
                  </a:schemeClr>
                </a:solidFill>
              </a:rPr>
              <a:t>Also taxable prior to 1-6-07</a:t>
            </a:r>
          </a:p>
          <a:p>
            <a:r>
              <a:rPr lang="en-US" sz="2000" dirty="0" smtClean="0"/>
              <a:t>Instrumentation Ltd. </a:t>
            </a:r>
            <a:r>
              <a:rPr lang="en-US" sz="2000" dirty="0" err="1" smtClean="0"/>
              <a:t>vs</a:t>
            </a:r>
            <a:r>
              <a:rPr lang="en-US" sz="2000" dirty="0" smtClean="0"/>
              <a:t> Commissioner of C. Ex., </a:t>
            </a:r>
            <a:r>
              <a:rPr lang="en-US" sz="2000" dirty="0" err="1" smtClean="0"/>
              <a:t>Jaipur</a:t>
            </a:r>
            <a:r>
              <a:rPr lang="en-US" sz="2000" dirty="0" smtClean="0"/>
              <a:t>-I 2011 (023) STR 0221 Tri.-Del- </a:t>
            </a:r>
            <a:r>
              <a:rPr lang="en-US" sz="2000" i="1" dirty="0" smtClean="0">
                <a:solidFill>
                  <a:schemeClr val="accent2">
                    <a:lumMod val="50000"/>
                  </a:schemeClr>
                </a:solidFill>
              </a:rPr>
              <a:t>Also taxable prior to 1-6-07</a:t>
            </a:r>
            <a:endParaRPr lang="en-US" sz="2000" dirty="0" smtClean="0">
              <a:solidFill>
                <a:schemeClr val="accent2">
                  <a:lumMod val="50000"/>
                </a:schemeClr>
              </a:solidFill>
            </a:endParaRPr>
          </a:p>
          <a:p>
            <a:r>
              <a:rPr lang="en-US" sz="2000" dirty="0" smtClean="0"/>
              <a:t>Diebold Systems (P) Ltd. </a:t>
            </a:r>
            <a:r>
              <a:rPr lang="en-US" sz="2000" dirty="0" err="1" smtClean="0"/>
              <a:t>vs</a:t>
            </a:r>
            <a:r>
              <a:rPr lang="en-US" sz="2000" dirty="0" smtClean="0"/>
              <a:t> Commissioner of 	Service Tax, Chennai 2008 (009) STR 0546 Tri.-Mad- </a:t>
            </a:r>
            <a:r>
              <a:rPr lang="en-US" sz="2000" i="1" dirty="0" smtClean="0">
                <a:solidFill>
                  <a:schemeClr val="accent2">
                    <a:lumMod val="50000"/>
                  </a:schemeClr>
                </a:solidFill>
              </a:rPr>
              <a:t>NO</a:t>
            </a:r>
            <a:endParaRPr lang="en-US" sz="2000" i="1" u="sng" dirty="0" smtClean="0">
              <a:solidFill>
                <a:schemeClr val="accent2">
                  <a:lumMod val="50000"/>
                </a:schemeClr>
              </a:solidFill>
            </a:endParaRPr>
          </a:p>
          <a:p>
            <a:r>
              <a:rPr lang="en-US" sz="2000" dirty="0" smtClean="0"/>
              <a:t>C.S.T., Bangalore </a:t>
            </a:r>
            <a:r>
              <a:rPr lang="en-US" sz="2000" dirty="0" err="1" smtClean="0"/>
              <a:t>vs</a:t>
            </a:r>
            <a:r>
              <a:rPr lang="en-US" sz="2000" dirty="0" smtClean="0"/>
              <a:t> </a:t>
            </a:r>
            <a:r>
              <a:rPr lang="en-US" sz="2000" dirty="0" err="1" smtClean="0"/>
              <a:t>Turbotech</a:t>
            </a:r>
            <a:r>
              <a:rPr lang="en-US" sz="2000" dirty="0" smtClean="0"/>
              <a:t> Precision 	Engineering Pvt. Ltd. 2010 (018) STR 0545 </a:t>
            </a:r>
            <a:r>
              <a:rPr lang="en-US" sz="2000" dirty="0" err="1" smtClean="0"/>
              <a:t>Kar</a:t>
            </a:r>
            <a:r>
              <a:rPr lang="en-US" sz="2000" dirty="0" smtClean="0"/>
              <a:t>..</a:t>
            </a:r>
            <a:r>
              <a:rPr lang="en-US" sz="2000" i="1" dirty="0" smtClean="0">
                <a:solidFill>
                  <a:schemeClr val="accent2">
                    <a:lumMod val="50000"/>
                  </a:schemeClr>
                </a:solidFill>
              </a:rPr>
              <a:t>NO</a:t>
            </a:r>
            <a:r>
              <a:rPr lang="en-US" sz="2000" dirty="0" smtClean="0">
                <a:solidFill>
                  <a:schemeClr val="accent1">
                    <a:lumMod val="60000"/>
                    <a:lumOff val="40000"/>
                  </a:schemeClr>
                </a:solidFill>
              </a:rPr>
              <a:t> </a:t>
            </a:r>
          </a:p>
          <a:p>
            <a:pPr>
              <a:buNone/>
            </a:pPr>
            <a:r>
              <a:rPr lang="en-US" sz="2000" dirty="0" smtClean="0"/>
              <a:t> </a:t>
            </a:r>
            <a:r>
              <a:rPr lang="en-US" sz="2000" u="sng" dirty="0" smtClean="0">
                <a:solidFill>
                  <a:schemeClr val="accent1"/>
                </a:solidFill>
              </a:rPr>
              <a:t>Circular No: B1/16/2007-TRU, dated 22-5-2007:</a:t>
            </a:r>
          </a:p>
          <a:p>
            <a:r>
              <a:rPr lang="en-US" sz="2000" dirty="0" smtClean="0"/>
              <a:t>Contracts which are treated as Works Contract for the purpose of levy of VAT/Sales Tax shall also be treated as works contract for the purpose of levy of service tax. This is clear from the definition under section 65(105)(</a:t>
            </a:r>
            <a:r>
              <a:rPr lang="en-US" sz="2000" dirty="0" err="1" smtClean="0"/>
              <a:t>zzzza</a:t>
            </a:r>
            <a:r>
              <a:rPr lang="en-US" sz="2000" dirty="0" smtClean="0"/>
              <a:t>).</a:t>
            </a:r>
          </a:p>
          <a:p>
            <a:pPr>
              <a:buNone/>
            </a:pPr>
            <a:endParaRPr lang="en-US" sz="2000" u="sng" dirty="0" smtClean="0">
              <a:solidFill>
                <a:schemeClr val="accent1"/>
              </a:solidFill>
            </a:endParaRPr>
          </a:p>
          <a:p>
            <a:pPr>
              <a:buNone/>
            </a:pPr>
            <a:endParaRPr lang="en-US" sz="2000" dirty="0" smtClean="0"/>
          </a:p>
          <a:p>
            <a:pPr algn="just">
              <a:buSzPct val="84000"/>
              <a:buFont typeface="Wingdings" pitchFamily="2" charset="2"/>
              <a:buChar char="Ø"/>
            </a:pPr>
            <a:endParaRPr lang="en-US" sz="2000" u="sng" dirty="0" smtClean="0">
              <a:solidFill>
                <a:schemeClr val="accent1"/>
              </a:solidFill>
            </a:endParaRPr>
          </a:p>
        </p:txBody>
      </p:sp>
      <p:sp>
        <p:nvSpPr>
          <p:cNvPr id="4" name="Slide Number Placeholder 3"/>
          <p:cNvSpPr>
            <a:spLocks noGrp="1"/>
          </p:cNvSpPr>
          <p:nvPr>
            <p:ph type="sldNum" sz="quarter" idx="15"/>
          </p:nvPr>
        </p:nvSpPr>
        <p:spPr/>
        <p:txBody>
          <a:bodyPr/>
          <a:lstStyle/>
          <a:p>
            <a:fld id="{0D9D2EA5-ADFD-4156-84EA-C1D84729327B}" type="slidenum">
              <a:rPr lang="en-US" smtClean="0"/>
              <a:pPr/>
              <a:t>20</a:t>
            </a:fld>
            <a:endParaRPr lang="en-US"/>
          </a:p>
        </p:txBody>
      </p:sp>
    </p:spTree>
  </p:cSld>
  <p:clrMapOvr>
    <a:masterClrMapping/>
  </p:clrMapOvr>
  <p:transition spd="slow">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Builders Special Service</a:t>
            </a:r>
            <a:br>
              <a:rPr lang="en-US" sz="3200" dirty="0" smtClean="0"/>
            </a:br>
            <a:endParaRPr lang="en-US" sz="3200" dirty="0"/>
          </a:p>
        </p:txBody>
      </p:sp>
      <p:sp>
        <p:nvSpPr>
          <p:cNvPr id="3" name="Content Placeholder 2"/>
          <p:cNvSpPr>
            <a:spLocks noGrp="1"/>
          </p:cNvSpPr>
          <p:nvPr>
            <p:ph sz="quarter" idx="1"/>
          </p:nvPr>
        </p:nvSpPr>
        <p:spPr>
          <a:xfrm>
            <a:off x="457200" y="990600"/>
            <a:ext cx="8229600" cy="5410200"/>
          </a:xfrm>
        </p:spPr>
        <p:txBody>
          <a:bodyPr>
            <a:noAutofit/>
          </a:bodyPr>
          <a:lstStyle/>
          <a:p>
            <a:pPr algn="just">
              <a:buSzPct val="84000"/>
            </a:pPr>
            <a:r>
              <a:rPr lang="en-US" sz="2000" dirty="0" smtClean="0"/>
              <a:t>Inserted with effect from 01/07/2010</a:t>
            </a:r>
          </a:p>
          <a:p>
            <a:pPr algn="just">
              <a:buSzPct val="84000"/>
            </a:pPr>
            <a:r>
              <a:rPr lang="en-US" sz="2000" dirty="0" smtClean="0"/>
              <a:t>Section 65(105)(</a:t>
            </a:r>
            <a:r>
              <a:rPr lang="en-US" sz="2000" dirty="0" err="1" smtClean="0"/>
              <a:t>zzzzu</a:t>
            </a:r>
            <a:r>
              <a:rPr lang="en-US" sz="2000" dirty="0" smtClean="0"/>
              <a:t>) defines the taxable service as follows:</a:t>
            </a:r>
          </a:p>
          <a:p>
            <a:pPr algn="just">
              <a:buSzPct val="84000"/>
              <a:buFont typeface="Wingdings" pitchFamily="2" charset="2"/>
              <a:buChar char="Ø"/>
            </a:pPr>
            <a:r>
              <a:rPr lang="en-US" sz="2000" dirty="0" smtClean="0"/>
              <a:t>Any Service provided to a buyer by a builder of residential complex or commercial complex or any person </a:t>
            </a:r>
            <a:r>
              <a:rPr lang="en-US" sz="2000" dirty="0" err="1" smtClean="0"/>
              <a:t>authorised</a:t>
            </a:r>
            <a:r>
              <a:rPr lang="en-US" sz="2000" dirty="0" smtClean="0"/>
              <a:t> by such builder</a:t>
            </a:r>
          </a:p>
          <a:p>
            <a:pPr algn="just">
              <a:buSzPct val="84000"/>
              <a:buFont typeface="Wingdings" pitchFamily="2" charset="2"/>
              <a:buChar char="Ø"/>
            </a:pPr>
            <a:r>
              <a:rPr lang="en-US" sz="2000" dirty="0" smtClean="0"/>
              <a:t>For providing </a:t>
            </a:r>
          </a:p>
          <a:p>
            <a:pPr marL="914400" indent="-457200" algn="just">
              <a:buSzPct val="84000"/>
              <a:buFont typeface="+mj-lt"/>
              <a:buAutoNum type="alphaLcPeriod"/>
            </a:pPr>
            <a:r>
              <a:rPr lang="en-US" sz="2000" dirty="0" smtClean="0"/>
              <a:t>Preferential Location or</a:t>
            </a:r>
          </a:p>
          <a:p>
            <a:pPr marL="914400" indent="-457200" algn="just">
              <a:buSzPct val="84000"/>
              <a:buFont typeface="+mj-lt"/>
              <a:buAutoNum type="alphaLcPeriod"/>
            </a:pPr>
            <a:r>
              <a:rPr lang="en-US" sz="2000" dirty="0" smtClean="0"/>
              <a:t>Development of Such complex</a:t>
            </a:r>
          </a:p>
          <a:p>
            <a:pPr marL="280988" indent="-280988" algn="just">
              <a:buSzPct val="84000"/>
              <a:buFont typeface="Wingdings" pitchFamily="2" charset="2"/>
              <a:buChar char="Ø"/>
            </a:pPr>
            <a:r>
              <a:rPr lang="en-US" sz="2000" dirty="0" smtClean="0"/>
              <a:t>But does not include services covered under</a:t>
            </a:r>
          </a:p>
          <a:p>
            <a:pPr marL="914400" indent="-515938" algn="just">
              <a:buSzPct val="84000"/>
              <a:buFont typeface="+mj-lt"/>
              <a:buAutoNum type="alphaLcPeriod"/>
            </a:pPr>
            <a:r>
              <a:rPr lang="en-US" sz="2000" dirty="0" smtClean="0"/>
              <a:t>Residential Complex Service</a:t>
            </a:r>
          </a:p>
          <a:p>
            <a:pPr marL="914400" indent="-515938" algn="just">
              <a:buSzPct val="84000"/>
              <a:buFont typeface="+mj-lt"/>
              <a:buAutoNum type="alphaLcPeriod"/>
            </a:pPr>
            <a:r>
              <a:rPr lang="en-US" sz="2000" dirty="0" smtClean="0"/>
              <a:t>Commercial or Industrial Construction</a:t>
            </a:r>
          </a:p>
          <a:p>
            <a:pPr marL="914400" indent="-515938" algn="just">
              <a:buSzPct val="84000"/>
              <a:buFont typeface="+mj-lt"/>
              <a:buAutoNum type="alphaLcPeriod"/>
            </a:pPr>
            <a:r>
              <a:rPr lang="en-US" sz="2000" dirty="0" smtClean="0"/>
              <a:t>Management, Maintenance or Repair Service</a:t>
            </a:r>
          </a:p>
          <a:p>
            <a:pPr marL="914400" indent="-515938" algn="just">
              <a:buSzPct val="84000"/>
              <a:buFont typeface="+mj-lt"/>
              <a:buAutoNum type="alphaLcPeriod"/>
            </a:pPr>
            <a:r>
              <a:rPr lang="en-US" sz="2000" dirty="0" smtClean="0"/>
              <a:t>Parking Charges</a:t>
            </a:r>
          </a:p>
          <a:p>
            <a:pPr marL="914400" indent="-515938" algn="just">
              <a:buSzPct val="84000"/>
              <a:buNone/>
            </a:pPr>
            <a:r>
              <a:rPr lang="en-US" sz="2000" dirty="0" smtClean="0"/>
              <a:t> </a:t>
            </a:r>
          </a:p>
        </p:txBody>
      </p:sp>
      <p:sp>
        <p:nvSpPr>
          <p:cNvPr id="4" name="Slide Number Placeholder 3"/>
          <p:cNvSpPr>
            <a:spLocks noGrp="1"/>
          </p:cNvSpPr>
          <p:nvPr>
            <p:ph type="sldNum" sz="quarter" idx="15"/>
          </p:nvPr>
        </p:nvSpPr>
        <p:spPr/>
        <p:txBody>
          <a:bodyPr/>
          <a:lstStyle/>
          <a:p>
            <a:fld id="{0D9D2EA5-ADFD-4156-84EA-C1D84729327B}" type="slidenum">
              <a:rPr lang="en-US" smtClean="0"/>
              <a:pPr/>
              <a:t>21</a:t>
            </a:fld>
            <a:endParaRPr lang="en-US"/>
          </a:p>
        </p:txBody>
      </p:sp>
    </p:spTree>
  </p:cSld>
  <p:clrMapOvr>
    <a:masterClrMapping/>
  </p:clrMapOvr>
  <p:transition spd="slow">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Valuation</a:t>
            </a:r>
            <a:endParaRPr lang="en-US" dirty="0"/>
          </a:p>
        </p:txBody>
      </p:sp>
      <p:pic>
        <p:nvPicPr>
          <p:cNvPr id="4" name="Content Placeholder 3" descr="property-valuation.jpg"/>
          <p:cNvPicPr>
            <a:picLocks noGrp="1" noChangeAspect="1"/>
          </p:cNvPicPr>
          <p:nvPr>
            <p:ph sz="quarter" idx="1"/>
          </p:nvPr>
        </p:nvPicPr>
        <p:blipFill>
          <a:blip r:embed="rId2"/>
          <a:stretch>
            <a:fillRect/>
          </a:stretch>
        </p:blipFill>
        <p:spPr>
          <a:xfrm>
            <a:off x="1219200" y="1676400"/>
            <a:ext cx="5791200" cy="3789362"/>
          </a:xfrm>
        </p:spPr>
      </p:pic>
      <p:sp>
        <p:nvSpPr>
          <p:cNvPr id="5" name="Slide Number Placeholder 4"/>
          <p:cNvSpPr>
            <a:spLocks noGrp="1"/>
          </p:cNvSpPr>
          <p:nvPr>
            <p:ph type="sldNum" sz="quarter" idx="15"/>
          </p:nvPr>
        </p:nvSpPr>
        <p:spPr/>
        <p:txBody>
          <a:bodyPr/>
          <a:lstStyle/>
          <a:p>
            <a:fld id="{0D9D2EA5-ADFD-4156-84EA-C1D84729327B}" type="slidenum">
              <a:rPr lang="en-US" smtClean="0"/>
              <a:pPr/>
              <a:t>22</a:t>
            </a:fld>
            <a:endParaRPr lang="en-US"/>
          </a:p>
        </p:txBody>
      </p:sp>
    </p:spTree>
  </p:cSld>
  <p:clrMapOvr>
    <a:masterClrMapping/>
  </p:clrMapOvr>
  <p:transition spd="slow">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Valuation of taxable service</a:t>
            </a:r>
            <a:br>
              <a:rPr lang="en-US" sz="3200" dirty="0" smtClean="0"/>
            </a:br>
            <a:endParaRPr lang="en-US" sz="3200" dirty="0"/>
          </a:p>
        </p:txBody>
      </p:sp>
      <p:sp>
        <p:nvSpPr>
          <p:cNvPr id="3" name="Content Placeholder 2"/>
          <p:cNvSpPr>
            <a:spLocks noGrp="1"/>
          </p:cNvSpPr>
          <p:nvPr>
            <p:ph sz="quarter" idx="1"/>
          </p:nvPr>
        </p:nvSpPr>
        <p:spPr>
          <a:xfrm>
            <a:off x="457200" y="990600"/>
            <a:ext cx="8229600" cy="5410200"/>
          </a:xfrm>
        </p:spPr>
        <p:txBody>
          <a:bodyPr>
            <a:noAutofit/>
          </a:bodyPr>
          <a:lstStyle/>
          <a:p>
            <a:pPr algn="just">
              <a:buSzPct val="84000"/>
            </a:pPr>
            <a:r>
              <a:rPr lang="en-US" sz="2000" dirty="0" smtClean="0"/>
              <a:t>The classification of service depends upon the option under which the cash outflows are minimum</a:t>
            </a:r>
          </a:p>
          <a:p>
            <a:pPr algn="just">
              <a:buSzPct val="84000"/>
            </a:pPr>
            <a:r>
              <a:rPr lang="en-US" sz="2000" dirty="0" smtClean="0"/>
              <a:t>Under Residential Complex Service</a:t>
            </a:r>
          </a:p>
          <a:p>
            <a:pPr marL="457200" indent="-58738" algn="just">
              <a:buSzPct val="84000"/>
              <a:buFont typeface="Wingdings" pitchFamily="2" charset="2"/>
              <a:buChar char="Ø"/>
            </a:pPr>
            <a:r>
              <a:rPr lang="en-US" sz="2000" dirty="0" smtClean="0"/>
              <a:t>67% abatement under </a:t>
            </a:r>
            <a:r>
              <a:rPr lang="en-US" sz="2000" dirty="0" err="1" smtClean="0"/>
              <a:t>Notfn</a:t>
            </a:r>
            <a:r>
              <a:rPr lang="en-US" sz="2000" dirty="0" smtClean="0"/>
              <a:t> No: 1/2006 (gross value excludes land cost with no CENVAT Benefit)</a:t>
            </a:r>
          </a:p>
          <a:p>
            <a:pPr marL="457200" indent="-58738" algn="just">
              <a:buSzPct val="84000"/>
              <a:buFont typeface="Wingdings" pitchFamily="2" charset="2"/>
              <a:buChar char="Ø"/>
            </a:pPr>
            <a:r>
              <a:rPr lang="en-US" sz="2000" dirty="0" smtClean="0"/>
              <a:t>75% abatement under </a:t>
            </a:r>
            <a:r>
              <a:rPr lang="en-US" sz="2000" dirty="0" err="1" smtClean="0"/>
              <a:t>Notfn</a:t>
            </a:r>
            <a:r>
              <a:rPr lang="en-US" sz="2000" dirty="0" smtClean="0"/>
              <a:t> No: 1/2006 (gross value includes land cost with no CENVAT Benefit) (Separately Recovered)</a:t>
            </a:r>
          </a:p>
          <a:p>
            <a:pPr marL="457200" indent="-58738" algn="just">
              <a:buSzPct val="84000"/>
              <a:buFont typeface="Wingdings" pitchFamily="2" charset="2"/>
              <a:buChar char="Ø"/>
            </a:pPr>
            <a:r>
              <a:rPr lang="en-US" sz="2000" dirty="0" smtClean="0"/>
              <a:t>Notification No. 12/2003: which exempts the goods and materials sold by the service provider to the recipient of service.</a:t>
            </a:r>
          </a:p>
          <a:p>
            <a:pPr marL="457200" indent="-58738" algn="just">
              <a:buSzPct val="84000"/>
              <a:buNone/>
            </a:pPr>
            <a:r>
              <a:rPr lang="en-US" sz="2000" dirty="0" smtClean="0"/>
              <a:t>(Upheld in the case of </a:t>
            </a:r>
            <a:r>
              <a:rPr lang="en-US" sz="2000" dirty="0" err="1" smtClean="0"/>
              <a:t>Sobha</a:t>
            </a:r>
            <a:r>
              <a:rPr lang="en-US" sz="2000" dirty="0" smtClean="0"/>
              <a:t> Developers Ltd </a:t>
            </a:r>
            <a:r>
              <a:rPr lang="en-US" sz="2000" dirty="0" err="1" smtClean="0"/>
              <a:t>vs</a:t>
            </a:r>
            <a:r>
              <a:rPr lang="en-US" sz="2000" dirty="0" smtClean="0"/>
              <a:t> </a:t>
            </a:r>
            <a:r>
              <a:rPr lang="en-US" sz="2000" dirty="0" err="1" smtClean="0"/>
              <a:t>CCEx&amp;ST</a:t>
            </a:r>
            <a:r>
              <a:rPr lang="en-US" sz="2000" dirty="0" smtClean="0"/>
              <a:t>, Bangalore, 2010(019) STR 0075, (Tri-Bang))</a:t>
            </a:r>
          </a:p>
          <a:p>
            <a:pPr marL="457200" indent="-58738" algn="just">
              <a:buSzPct val="84000"/>
            </a:pPr>
            <a:r>
              <a:rPr lang="en-US" sz="2000" dirty="0" smtClean="0"/>
              <a:t>Exemption to goods sold or consumed in provision of service</a:t>
            </a:r>
          </a:p>
          <a:p>
            <a:pPr marL="457200" indent="-58738" algn="just">
              <a:buSzPct val="84000"/>
            </a:pPr>
            <a:r>
              <a:rPr lang="en-US" sz="2000" dirty="0" smtClean="0"/>
              <a:t>Seeking tax against value subjected to VAT is against the fiscal federalism.</a:t>
            </a:r>
          </a:p>
          <a:p>
            <a:pPr marL="457200" indent="-58738" algn="just">
              <a:buSzPct val="84000"/>
              <a:buFont typeface="Wingdings" pitchFamily="2" charset="2"/>
              <a:buChar char="Ø"/>
            </a:pPr>
            <a:r>
              <a:rPr lang="en-US" sz="2000" dirty="0" smtClean="0"/>
              <a:t>Regular valuation as per Section 67 by maintaining a proper record for arriving at the value of services</a:t>
            </a:r>
          </a:p>
        </p:txBody>
      </p:sp>
      <p:sp>
        <p:nvSpPr>
          <p:cNvPr id="4" name="Slide Number Placeholder 3"/>
          <p:cNvSpPr>
            <a:spLocks noGrp="1"/>
          </p:cNvSpPr>
          <p:nvPr>
            <p:ph type="sldNum" sz="quarter" idx="15"/>
          </p:nvPr>
        </p:nvSpPr>
        <p:spPr/>
        <p:txBody>
          <a:bodyPr/>
          <a:lstStyle/>
          <a:p>
            <a:fld id="{0D9D2EA5-ADFD-4156-84EA-C1D84729327B}" type="slidenum">
              <a:rPr lang="en-US" smtClean="0"/>
              <a:pPr/>
              <a:t>23</a:t>
            </a:fld>
            <a:endParaRPr lang="en-US"/>
          </a:p>
        </p:txBody>
      </p:sp>
    </p:spTree>
  </p:cSld>
  <p:clrMapOvr>
    <a:masterClrMapping/>
  </p:clrMapOvr>
  <p:transition spd="slow">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Continuing…</a:t>
            </a:r>
            <a:br>
              <a:rPr lang="en-US" sz="3200" dirty="0" smtClean="0"/>
            </a:br>
            <a:endParaRPr lang="en-US" sz="3200" dirty="0"/>
          </a:p>
        </p:txBody>
      </p:sp>
      <p:sp>
        <p:nvSpPr>
          <p:cNvPr id="3" name="Content Placeholder 2"/>
          <p:cNvSpPr>
            <a:spLocks noGrp="1"/>
          </p:cNvSpPr>
          <p:nvPr>
            <p:ph sz="quarter" idx="1"/>
          </p:nvPr>
        </p:nvSpPr>
        <p:spPr>
          <a:xfrm>
            <a:off x="457200" y="990600"/>
            <a:ext cx="8229600" cy="5410200"/>
          </a:xfrm>
        </p:spPr>
        <p:txBody>
          <a:bodyPr>
            <a:noAutofit/>
          </a:bodyPr>
          <a:lstStyle/>
          <a:p>
            <a:pPr algn="just">
              <a:buSzPct val="84000"/>
            </a:pPr>
            <a:r>
              <a:rPr lang="en-US" sz="2000" dirty="0" smtClean="0"/>
              <a:t>Works Contract Service</a:t>
            </a:r>
          </a:p>
          <a:p>
            <a:pPr marL="273050" indent="7938" algn="just">
              <a:buSzPct val="84000"/>
              <a:buFont typeface="Wingdings" pitchFamily="2" charset="2"/>
              <a:buChar char="Ø"/>
            </a:pPr>
            <a:r>
              <a:rPr lang="en-US" sz="2000" dirty="0" smtClean="0"/>
              <a:t>Valuation as per Rule 2A </a:t>
            </a:r>
            <a:r>
              <a:rPr lang="en-US" sz="2000" dirty="0" err="1" smtClean="0"/>
              <a:t>ie</a:t>
            </a:r>
            <a:r>
              <a:rPr lang="en-US" sz="2000" dirty="0" smtClean="0"/>
              <a:t> the value of works contract service shall be equivalent to the gross amount charged for works contract less the value of goods transferred  during the course of execution of works contract. The gross amount shall not include the VAT and sales tax paid on the goods transferred. </a:t>
            </a:r>
          </a:p>
          <a:p>
            <a:pPr marL="273050" indent="7938" algn="just">
              <a:buSzPct val="84000"/>
              <a:buFont typeface="Wingdings" pitchFamily="2" charset="2"/>
              <a:buChar char="Ø"/>
            </a:pPr>
            <a:r>
              <a:rPr lang="en-US" sz="2000" dirty="0" smtClean="0"/>
              <a:t> Work Contract Composition Scheme by paying tax @4.12% of the gross value excluding land cost, VAT or Sales tax paid.</a:t>
            </a:r>
          </a:p>
          <a:p>
            <a:pPr marL="273050" indent="7938" algn="just">
              <a:buSzPct val="84000"/>
              <a:buNone/>
            </a:pPr>
            <a:r>
              <a:rPr lang="en-US" sz="2000" dirty="0" smtClean="0"/>
              <a:t> </a:t>
            </a:r>
          </a:p>
        </p:txBody>
      </p:sp>
      <p:sp>
        <p:nvSpPr>
          <p:cNvPr id="4" name="Slide Number Placeholder 3"/>
          <p:cNvSpPr>
            <a:spLocks noGrp="1"/>
          </p:cNvSpPr>
          <p:nvPr>
            <p:ph type="sldNum" sz="quarter" idx="15"/>
          </p:nvPr>
        </p:nvSpPr>
        <p:spPr/>
        <p:txBody>
          <a:bodyPr/>
          <a:lstStyle/>
          <a:p>
            <a:fld id="{0D9D2EA5-ADFD-4156-84EA-C1D84729327B}" type="slidenum">
              <a:rPr lang="en-US" smtClean="0"/>
              <a:pPr/>
              <a:t>24</a:t>
            </a:fld>
            <a:endParaRPr lang="en-US"/>
          </a:p>
        </p:txBody>
      </p:sp>
    </p:spTree>
  </p:cSld>
  <p:clrMapOvr>
    <a:masterClrMapping/>
  </p:clrMapOvr>
  <p:transition spd="slow">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Deduction of Land Cost</a:t>
            </a:r>
            <a:br>
              <a:rPr lang="en-US" sz="3200" dirty="0" smtClean="0"/>
            </a:br>
            <a:endParaRPr lang="en-US" sz="3200" dirty="0"/>
          </a:p>
        </p:txBody>
      </p:sp>
      <p:sp>
        <p:nvSpPr>
          <p:cNvPr id="3" name="Content Placeholder 2"/>
          <p:cNvSpPr>
            <a:spLocks noGrp="1"/>
          </p:cNvSpPr>
          <p:nvPr>
            <p:ph sz="quarter" idx="1"/>
          </p:nvPr>
        </p:nvSpPr>
        <p:spPr>
          <a:xfrm>
            <a:off x="457200" y="990600"/>
            <a:ext cx="8229600" cy="5410200"/>
          </a:xfrm>
        </p:spPr>
        <p:txBody>
          <a:bodyPr>
            <a:noAutofit/>
          </a:bodyPr>
          <a:lstStyle/>
          <a:p>
            <a:pPr algn="just">
              <a:buSzPct val="84000"/>
              <a:buNone/>
            </a:pPr>
            <a:r>
              <a:rPr lang="en-US" sz="3200" u="sng" dirty="0" smtClean="0">
                <a:solidFill>
                  <a:schemeClr val="accent1"/>
                </a:solidFill>
              </a:rPr>
              <a:t>On What Basis?</a:t>
            </a:r>
          </a:p>
          <a:p>
            <a:pPr algn="just">
              <a:buSzPct val="84000"/>
              <a:buNone/>
            </a:pPr>
            <a:r>
              <a:rPr lang="en-US" dirty="0" smtClean="0"/>
              <a:t>No Thumb Rule, Nothing prescribed in the Act.</a:t>
            </a:r>
          </a:p>
          <a:p>
            <a:pPr algn="just">
              <a:buSzPct val="84000"/>
              <a:buNone/>
            </a:pPr>
            <a:r>
              <a:rPr lang="en-US" dirty="0" smtClean="0"/>
              <a:t>Can be the maximum of the following</a:t>
            </a:r>
          </a:p>
          <a:p>
            <a:pPr algn="just">
              <a:buSzPct val="84000"/>
              <a:buFont typeface="Wingdings" pitchFamily="2" charset="2"/>
              <a:buChar char="Ø"/>
            </a:pPr>
            <a:r>
              <a:rPr lang="en-US" dirty="0" smtClean="0"/>
              <a:t>Value agreed with buyer in AOS</a:t>
            </a:r>
          </a:p>
          <a:p>
            <a:pPr algn="just">
              <a:buSzPct val="84000"/>
              <a:buFont typeface="Wingdings" pitchFamily="2" charset="2"/>
              <a:buChar char="Ø"/>
            </a:pPr>
            <a:r>
              <a:rPr lang="en-US" dirty="0" smtClean="0"/>
              <a:t>Cost as per books of accounts</a:t>
            </a:r>
          </a:p>
          <a:p>
            <a:pPr algn="just">
              <a:buSzPct val="84000"/>
              <a:buFont typeface="Wingdings" pitchFamily="2" charset="2"/>
              <a:buChar char="Ø"/>
            </a:pPr>
            <a:r>
              <a:rPr lang="en-US" dirty="0" smtClean="0"/>
              <a:t>Stamp duty Value/Sub-Registrar Value</a:t>
            </a:r>
          </a:p>
          <a:p>
            <a:pPr algn="just">
              <a:buSzPct val="84000"/>
              <a:buNone/>
            </a:pPr>
            <a:endParaRPr lang="en-US" dirty="0" smtClean="0"/>
          </a:p>
          <a:p>
            <a:pPr marL="0" indent="0" algn="just">
              <a:buSzPct val="84000"/>
              <a:buNone/>
            </a:pPr>
            <a:r>
              <a:rPr lang="en-US" dirty="0" smtClean="0"/>
              <a:t>Only thing is proper documentary evidence is made </a:t>
            </a:r>
            <a:r>
              <a:rPr lang="en-US" dirty="0" smtClean="0"/>
              <a:t>available in this regard.</a:t>
            </a:r>
            <a:endParaRPr lang="en-US" dirty="0" smtClean="0"/>
          </a:p>
        </p:txBody>
      </p:sp>
      <p:sp>
        <p:nvSpPr>
          <p:cNvPr id="4" name="Slide Number Placeholder 3"/>
          <p:cNvSpPr>
            <a:spLocks noGrp="1"/>
          </p:cNvSpPr>
          <p:nvPr>
            <p:ph type="sldNum" sz="quarter" idx="15"/>
          </p:nvPr>
        </p:nvSpPr>
        <p:spPr/>
        <p:txBody>
          <a:bodyPr/>
          <a:lstStyle/>
          <a:p>
            <a:fld id="{0D9D2EA5-ADFD-4156-84EA-C1D84729327B}" type="slidenum">
              <a:rPr lang="en-US" smtClean="0"/>
              <a:pPr/>
              <a:t>25</a:t>
            </a:fld>
            <a:endParaRPr lang="en-US"/>
          </a:p>
        </p:txBody>
      </p:sp>
    </p:spTree>
  </p:cSld>
  <p:clrMapOvr>
    <a:masterClrMapping/>
  </p:clrMapOvr>
  <p:transition spd="slow">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Receipts</a:t>
            </a:r>
            <a:endParaRPr lang="en-US" dirty="0"/>
          </a:p>
        </p:txBody>
      </p:sp>
      <p:sp>
        <p:nvSpPr>
          <p:cNvPr id="3" name="Content Placeholder 2"/>
          <p:cNvSpPr>
            <a:spLocks noGrp="1"/>
          </p:cNvSpPr>
          <p:nvPr>
            <p:ph sz="quarter" idx="1"/>
          </p:nvPr>
        </p:nvSpPr>
        <p:spPr/>
        <p:txBody>
          <a:bodyPr/>
          <a:lstStyle/>
          <a:p>
            <a:r>
              <a:rPr lang="en-US" dirty="0" smtClean="0"/>
              <a:t>Maintenance Fee- taxable under Management, Maintenance or Repair Service</a:t>
            </a:r>
          </a:p>
          <a:p>
            <a:r>
              <a:rPr lang="en-US" dirty="0" smtClean="0"/>
              <a:t>Corpus Fund: Not taxable</a:t>
            </a:r>
          </a:p>
          <a:p>
            <a:r>
              <a:rPr lang="en-US" dirty="0" smtClean="0"/>
              <a:t>Parking Charges: Not taxable </a:t>
            </a:r>
          </a:p>
          <a:p>
            <a:r>
              <a:rPr lang="en-US" dirty="0" smtClean="0"/>
              <a:t>Preferential Location: Builders Special Service</a:t>
            </a:r>
          </a:p>
          <a:p>
            <a:r>
              <a:rPr lang="en-US" dirty="0" smtClean="0"/>
              <a:t>Development Charges: Builders Special Service</a:t>
            </a:r>
          </a:p>
          <a:p>
            <a:r>
              <a:rPr lang="en-US" dirty="0" smtClean="0"/>
              <a:t>Sale of flats after obtaining completion certificate-Not taxable</a:t>
            </a:r>
          </a:p>
          <a:p>
            <a:endParaRPr lang="en-US" dirty="0"/>
          </a:p>
        </p:txBody>
      </p:sp>
      <p:sp>
        <p:nvSpPr>
          <p:cNvPr id="4" name="Slide Number Placeholder 3"/>
          <p:cNvSpPr>
            <a:spLocks noGrp="1"/>
          </p:cNvSpPr>
          <p:nvPr>
            <p:ph type="sldNum" sz="quarter" idx="15"/>
          </p:nvPr>
        </p:nvSpPr>
        <p:spPr/>
        <p:txBody>
          <a:bodyPr/>
          <a:lstStyle/>
          <a:p>
            <a:fld id="{0D9D2EA5-ADFD-4156-84EA-C1D84729327B}" type="slidenum">
              <a:rPr lang="en-US" smtClean="0"/>
              <a:pPr/>
              <a:t>26</a:t>
            </a:fld>
            <a:endParaRPr lang="en-US"/>
          </a:p>
        </p:txBody>
      </p:sp>
    </p:spTree>
  </p:cSld>
  <p:clrMapOvr>
    <a:masterClrMapping/>
  </p:clrMapOvr>
  <p:transition spd="slow">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Issues</a:t>
            </a:r>
            <a:endParaRPr lang="en-US" dirty="0"/>
          </a:p>
        </p:txBody>
      </p:sp>
      <p:pic>
        <p:nvPicPr>
          <p:cNvPr id="5" name="Picture 4" descr="overcoming-project-issues.jpg"/>
          <p:cNvPicPr>
            <a:picLocks noGrp="1" noChangeAspect="1"/>
          </p:cNvPicPr>
          <p:nvPr isPhoto="1"/>
        </p:nvPicPr>
        <p:blipFill>
          <a:blip r:embed="rId2">
            <a:lum/>
          </a:blip>
          <a:stretch>
            <a:fillRect/>
          </a:stretch>
        </p:blipFill>
        <p:spPr>
          <a:xfrm>
            <a:off x="533400" y="1447800"/>
            <a:ext cx="7467599" cy="5181600"/>
          </a:xfrm>
          <a:prstGeom prst="rect">
            <a:avLst/>
          </a:prstGeom>
          <a:noFill/>
          <a:ln>
            <a:noFill/>
          </a:ln>
        </p:spPr>
      </p:pic>
      <p:sp>
        <p:nvSpPr>
          <p:cNvPr id="4" name="Slide Number Placeholder 3"/>
          <p:cNvSpPr>
            <a:spLocks noGrp="1"/>
          </p:cNvSpPr>
          <p:nvPr>
            <p:ph type="sldNum" sz="quarter" idx="15"/>
          </p:nvPr>
        </p:nvSpPr>
        <p:spPr/>
        <p:txBody>
          <a:bodyPr/>
          <a:lstStyle/>
          <a:p>
            <a:fld id="{0D9D2EA5-ADFD-4156-84EA-C1D84729327B}" type="slidenum">
              <a:rPr lang="en-US" smtClean="0"/>
              <a:pPr/>
              <a:t>27</a:t>
            </a:fld>
            <a:endParaRPr lang="en-US"/>
          </a:p>
        </p:txBody>
      </p:sp>
    </p:spTree>
  </p:cSld>
  <p:clrMapOvr>
    <a:masterClrMapping/>
  </p:clrMapOvr>
  <p:transition spd="slow">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Joint Development Agreements</a:t>
            </a:r>
            <a:endParaRPr lang="en-US" dirty="0"/>
          </a:p>
        </p:txBody>
      </p:sp>
      <p:sp>
        <p:nvSpPr>
          <p:cNvPr id="3" name="Content Placeholder 2"/>
          <p:cNvSpPr>
            <a:spLocks noGrp="1"/>
          </p:cNvSpPr>
          <p:nvPr>
            <p:ph sz="quarter" idx="1"/>
          </p:nvPr>
        </p:nvSpPr>
        <p:spPr/>
        <p:txBody>
          <a:bodyPr>
            <a:normAutofit lnSpcReduction="10000"/>
          </a:bodyPr>
          <a:lstStyle/>
          <a:p>
            <a:r>
              <a:rPr lang="en-US" u="sng" dirty="0" err="1" smtClean="0">
                <a:solidFill>
                  <a:schemeClr val="accent1"/>
                </a:solidFill>
              </a:rPr>
              <a:t>Faqir</a:t>
            </a:r>
            <a:r>
              <a:rPr lang="en-US" u="sng" dirty="0" smtClean="0">
                <a:solidFill>
                  <a:schemeClr val="accent1"/>
                </a:solidFill>
              </a:rPr>
              <a:t> </a:t>
            </a:r>
            <a:r>
              <a:rPr lang="en-US" u="sng" dirty="0" err="1" smtClean="0">
                <a:solidFill>
                  <a:schemeClr val="accent1"/>
                </a:solidFill>
              </a:rPr>
              <a:t>Chand</a:t>
            </a:r>
            <a:r>
              <a:rPr lang="en-US" u="sng" dirty="0" smtClean="0">
                <a:solidFill>
                  <a:schemeClr val="accent1"/>
                </a:solidFill>
              </a:rPr>
              <a:t> </a:t>
            </a:r>
            <a:r>
              <a:rPr lang="en-US" u="sng" dirty="0" err="1" smtClean="0">
                <a:solidFill>
                  <a:schemeClr val="accent1"/>
                </a:solidFill>
              </a:rPr>
              <a:t>Gulati</a:t>
            </a:r>
            <a:r>
              <a:rPr lang="en-US" u="sng" dirty="0" smtClean="0">
                <a:solidFill>
                  <a:schemeClr val="accent1"/>
                </a:solidFill>
              </a:rPr>
              <a:t> </a:t>
            </a:r>
            <a:r>
              <a:rPr lang="en-US" u="sng" dirty="0" err="1" smtClean="0">
                <a:solidFill>
                  <a:schemeClr val="accent1"/>
                </a:solidFill>
              </a:rPr>
              <a:t>vs</a:t>
            </a:r>
            <a:r>
              <a:rPr lang="en-US" u="sng" dirty="0" smtClean="0">
                <a:solidFill>
                  <a:schemeClr val="accent1"/>
                </a:solidFill>
              </a:rPr>
              <a:t> </a:t>
            </a:r>
            <a:r>
              <a:rPr lang="en-US" u="sng" dirty="0" err="1" smtClean="0">
                <a:solidFill>
                  <a:schemeClr val="accent1"/>
                </a:solidFill>
              </a:rPr>
              <a:t>Uppal</a:t>
            </a:r>
            <a:r>
              <a:rPr lang="en-US" u="sng" dirty="0" smtClean="0">
                <a:solidFill>
                  <a:schemeClr val="accent1"/>
                </a:solidFill>
              </a:rPr>
              <a:t> Agencies Pvt. Ltd, 2008 (012) STR (0401):</a:t>
            </a:r>
          </a:p>
          <a:p>
            <a:pPr algn="just">
              <a:buFont typeface="Wingdings" pitchFamily="2" charset="2"/>
              <a:buChar char="Ø"/>
            </a:pPr>
            <a:r>
              <a:rPr lang="en-US" dirty="0" smtClean="0"/>
              <a:t> In a true joint venture agreement between land owner and builder, the land owner is a true partner or co-adventurer in the venture where there has a control in the construction and participates in the business and management of the Joint Venture and has a share in profit or loss of a venture. But such JVs are comparatively rare</a:t>
            </a:r>
          </a:p>
          <a:p>
            <a:pPr algn="just">
              <a:buFont typeface="Wingdings" pitchFamily="2" charset="2"/>
              <a:buChar char="Ø"/>
            </a:pPr>
            <a:r>
              <a:rPr lang="en-US" dirty="0" smtClean="0"/>
              <a:t>What is prevalent are the agreements of the nature found in the case which are hybrid agreements for construction for consideration and sale and are pseudo JVs</a:t>
            </a:r>
          </a:p>
          <a:p>
            <a:pPr algn="just">
              <a:buFont typeface="Wingdings" pitchFamily="2" charset="2"/>
              <a:buChar char="Ø"/>
            </a:pPr>
            <a:endParaRPr lang="en-US" dirty="0" smtClean="0"/>
          </a:p>
          <a:p>
            <a:pPr algn="just">
              <a:buFont typeface="Wingdings" pitchFamily="2" charset="2"/>
              <a:buChar char="Ø"/>
            </a:pPr>
            <a:endParaRPr lang="en-US" dirty="0"/>
          </a:p>
        </p:txBody>
      </p:sp>
      <p:sp>
        <p:nvSpPr>
          <p:cNvPr id="4" name="Slide Number Placeholder 3"/>
          <p:cNvSpPr>
            <a:spLocks noGrp="1"/>
          </p:cNvSpPr>
          <p:nvPr>
            <p:ph type="sldNum" sz="quarter" idx="15"/>
          </p:nvPr>
        </p:nvSpPr>
        <p:spPr/>
        <p:txBody>
          <a:bodyPr/>
          <a:lstStyle/>
          <a:p>
            <a:fld id="{0D9D2EA5-ADFD-4156-84EA-C1D84729327B}" type="slidenum">
              <a:rPr lang="en-US" smtClean="0"/>
              <a:pPr/>
              <a:t>28</a:t>
            </a:fld>
            <a:endParaRPr lang="en-US"/>
          </a:p>
        </p:txBody>
      </p:sp>
    </p:spTree>
  </p:cSld>
  <p:clrMapOvr>
    <a:masterClrMapping/>
  </p:clrMapOvr>
  <p:transition spd="slow">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Continuing</a:t>
            </a:r>
            <a:endParaRPr lang="en-US" dirty="0"/>
          </a:p>
        </p:txBody>
      </p:sp>
      <p:sp>
        <p:nvSpPr>
          <p:cNvPr id="3" name="Content Placeholder 2"/>
          <p:cNvSpPr>
            <a:spLocks noGrp="1"/>
          </p:cNvSpPr>
          <p:nvPr>
            <p:ph sz="quarter" idx="1"/>
          </p:nvPr>
        </p:nvSpPr>
        <p:spPr/>
        <p:txBody>
          <a:bodyPr>
            <a:normAutofit lnSpcReduction="10000"/>
          </a:bodyPr>
          <a:lstStyle/>
          <a:p>
            <a:r>
              <a:rPr lang="en-US" u="sng" dirty="0" err="1" smtClean="0">
                <a:solidFill>
                  <a:schemeClr val="accent1"/>
                </a:solidFill>
              </a:rPr>
              <a:t>Puravankara</a:t>
            </a:r>
            <a:r>
              <a:rPr lang="en-US" u="sng" dirty="0" smtClean="0">
                <a:solidFill>
                  <a:schemeClr val="accent1"/>
                </a:solidFill>
              </a:rPr>
              <a:t> Projects Ltd </a:t>
            </a:r>
            <a:r>
              <a:rPr lang="en-US" u="sng" dirty="0" err="1" smtClean="0">
                <a:solidFill>
                  <a:schemeClr val="accent1"/>
                </a:solidFill>
              </a:rPr>
              <a:t>vs</a:t>
            </a:r>
            <a:r>
              <a:rPr lang="en-US" u="sng" dirty="0" smtClean="0">
                <a:solidFill>
                  <a:schemeClr val="accent1"/>
                </a:solidFill>
              </a:rPr>
              <a:t> CST, Bangalore, 2010 (018) STR 0007 (Tri-Bang)</a:t>
            </a:r>
          </a:p>
          <a:p>
            <a:pPr algn="just">
              <a:buFont typeface="Wingdings" pitchFamily="2" charset="2"/>
              <a:buChar char="Ø"/>
            </a:pPr>
            <a:r>
              <a:rPr lang="en-US" dirty="0" smtClean="0"/>
              <a:t>While addressing CENVAT issue, held that in a case of construction of flats built for the land owners, who are co-developers with the appellants, the consideration received by the appellants in the form of right on land transferred to it cannot be held to be towards any exempt service. </a:t>
            </a:r>
          </a:p>
          <a:p>
            <a:pPr algn="just">
              <a:buFont typeface="Wingdings" pitchFamily="2" charset="2"/>
              <a:buChar char="Ø"/>
            </a:pPr>
            <a:r>
              <a:rPr lang="en-US" dirty="0" smtClean="0"/>
              <a:t>Appellants constructed the flats and transferred to land owners in exchange for the land received. No services involved.</a:t>
            </a:r>
          </a:p>
          <a:p>
            <a:pPr>
              <a:buNone/>
            </a:pPr>
            <a:r>
              <a:rPr lang="en-US" dirty="0" smtClean="0"/>
              <a:t>  </a:t>
            </a:r>
            <a:endParaRPr lang="en-US" dirty="0"/>
          </a:p>
        </p:txBody>
      </p:sp>
      <p:sp>
        <p:nvSpPr>
          <p:cNvPr id="4" name="Slide Number Placeholder 3"/>
          <p:cNvSpPr>
            <a:spLocks noGrp="1"/>
          </p:cNvSpPr>
          <p:nvPr>
            <p:ph type="sldNum" sz="quarter" idx="15"/>
          </p:nvPr>
        </p:nvSpPr>
        <p:spPr/>
        <p:txBody>
          <a:bodyPr/>
          <a:lstStyle/>
          <a:p>
            <a:fld id="{0D9D2EA5-ADFD-4156-84EA-C1D84729327B}" type="slidenum">
              <a:rPr lang="en-US" smtClean="0"/>
              <a:pPr/>
              <a:t>29</a:t>
            </a:fld>
            <a:endParaRPr lang="en-US"/>
          </a:p>
        </p:txBody>
      </p:sp>
    </p:spTree>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Residential Complex Service</a:t>
            </a:r>
            <a:br>
              <a:rPr lang="en-US" dirty="0" smtClean="0"/>
            </a:br>
            <a:endParaRPr lang="en-US" dirty="0"/>
          </a:p>
        </p:txBody>
      </p:sp>
      <p:sp>
        <p:nvSpPr>
          <p:cNvPr id="3" name="Content Placeholder 2"/>
          <p:cNvSpPr>
            <a:spLocks noGrp="1"/>
          </p:cNvSpPr>
          <p:nvPr>
            <p:ph sz="quarter" idx="1"/>
          </p:nvPr>
        </p:nvSpPr>
        <p:spPr/>
        <p:txBody>
          <a:bodyPr/>
          <a:lstStyle/>
          <a:p>
            <a:r>
              <a:rPr lang="en-US" dirty="0" smtClean="0"/>
              <a:t>65(105) (</a:t>
            </a:r>
            <a:r>
              <a:rPr lang="en-US" dirty="0" err="1" smtClean="0"/>
              <a:t>zzzh</a:t>
            </a:r>
            <a:r>
              <a:rPr lang="en-US" dirty="0" smtClean="0"/>
              <a:t>)</a:t>
            </a:r>
          </a:p>
          <a:p>
            <a:r>
              <a:rPr lang="en-US" dirty="0" smtClean="0"/>
              <a:t>With effect from 16-6-05</a:t>
            </a:r>
          </a:p>
          <a:p>
            <a:r>
              <a:rPr lang="en-US" dirty="0" smtClean="0"/>
              <a:t>Any Service provided or to be provided</a:t>
            </a:r>
          </a:p>
          <a:p>
            <a:r>
              <a:rPr lang="en-US" dirty="0" smtClean="0"/>
              <a:t>To any person</a:t>
            </a:r>
          </a:p>
          <a:p>
            <a:r>
              <a:rPr lang="en-US" dirty="0" smtClean="0"/>
              <a:t>By any person</a:t>
            </a:r>
          </a:p>
          <a:p>
            <a:r>
              <a:rPr lang="en-US" dirty="0" smtClean="0"/>
              <a:t>In relation to construction of complex</a:t>
            </a:r>
          </a:p>
          <a:p>
            <a:pPr>
              <a:buNone/>
            </a:pPr>
            <a:endParaRPr lang="en-US" dirty="0"/>
          </a:p>
        </p:txBody>
      </p:sp>
      <p:sp>
        <p:nvSpPr>
          <p:cNvPr id="4" name="Slide Number Placeholder 3"/>
          <p:cNvSpPr>
            <a:spLocks noGrp="1"/>
          </p:cNvSpPr>
          <p:nvPr>
            <p:ph type="sldNum" sz="quarter" idx="15"/>
          </p:nvPr>
        </p:nvSpPr>
        <p:spPr/>
        <p:txBody>
          <a:bodyPr/>
          <a:lstStyle/>
          <a:p>
            <a:fld id="{0D9D2EA5-ADFD-4156-84EA-C1D84729327B}" type="slidenum">
              <a:rPr lang="en-US" smtClean="0"/>
              <a:pPr/>
              <a:t>3</a:t>
            </a:fld>
            <a:endParaRPr lang="en-US"/>
          </a:p>
        </p:txBody>
      </p:sp>
    </p:spTree>
  </p:cSld>
  <p:clrMapOvr>
    <a:masterClrMapping/>
  </p:clrMapOvr>
  <p:transition spd="slow">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Flats Sold After Completion Certificate</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No services involved in view of the Explanation.</a:t>
            </a:r>
          </a:p>
          <a:p>
            <a:pPr algn="just"/>
            <a:r>
              <a:rPr lang="en-US" dirty="0" smtClean="0"/>
              <a:t>Proportionate adjustment of CENVAT Credit is required but not as per the principles of Rule 6 of CCR.</a:t>
            </a:r>
          </a:p>
          <a:p>
            <a:r>
              <a:rPr lang="en-US" dirty="0" smtClean="0"/>
              <a:t>Reason being no trading in goods involved.</a:t>
            </a:r>
          </a:p>
          <a:p>
            <a:r>
              <a:rPr lang="en-US" dirty="0" smtClean="0"/>
              <a:t>Competent Authority for Certificate</a:t>
            </a:r>
          </a:p>
          <a:p>
            <a:pPr marL="973138" indent="-279400">
              <a:buFont typeface="Wingdings" pitchFamily="2" charset="2"/>
              <a:buChar char="Ø"/>
            </a:pPr>
            <a:r>
              <a:rPr lang="en-US" dirty="0" smtClean="0"/>
              <a:t>Competent authority to issue such certificate under any law.</a:t>
            </a:r>
          </a:p>
          <a:p>
            <a:pPr marL="973138" indent="-279400">
              <a:buFont typeface="Wingdings" pitchFamily="2" charset="2"/>
              <a:buChar char="Ø"/>
            </a:pPr>
            <a:r>
              <a:rPr lang="en-US" dirty="0" smtClean="0"/>
              <a:t>Chartered Engineer</a:t>
            </a:r>
          </a:p>
          <a:p>
            <a:pPr marL="973138" indent="-279400">
              <a:buFont typeface="Wingdings" pitchFamily="2" charset="2"/>
              <a:buChar char="Ø"/>
            </a:pPr>
            <a:r>
              <a:rPr lang="en-US" dirty="0" smtClean="0"/>
              <a:t>Architect</a:t>
            </a:r>
          </a:p>
          <a:p>
            <a:pPr marL="973138" indent="-279400">
              <a:buFont typeface="Wingdings" pitchFamily="2" charset="2"/>
              <a:buChar char="Ø"/>
            </a:pPr>
            <a:r>
              <a:rPr lang="en-US" dirty="0" smtClean="0"/>
              <a:t>Licensed Surveyor of the respective Local Body</a:t>
            </a:r>
          </a:p>
          <a:p>
            <a:pPr>
              <a:buNone/>
            </a:pPr>
            <a:endParaRPr lang="en-US" dirty="0"/>
          </a:p>
        </p:txBody>
      </p:sp>
      <p:sp>
        <p:nvSpPr>
          <p:cNvPr id="4" name="Slide Number Placeholder 3"/>
          <p:cNvSpPr>
            <a:spLocks noGrp="1"/>
          </p:cNvSpPr>
          <p:nvPr>
            <p:ph type="sldNum" sz="quarter" idx="15"/>
          </p:nvPr>
        </p:nvSpPr>
        <p:spPr/>
        <p:txBody>
          <a:bodyPr/>
          <a:lstStyle/>
          <a:p>
            <a:fld id="{0D9D2EA5-ADFD-4156-84EA-C1D84729327B}" type="slidenum">
              <a:rPr lang="en-US" smtClean="0"/>
              <a:pPr/>
              <a:t>30</a:t>
            </a:fld>
            <a:endParaRPr lang="en-US"/>
          </a:p>
        </p:txBody>
      </p:sp>
    </p:spTree>
  </p:cSld>
  <p:clrMapOvr>
    <a:masterClrMapping/>
  </p:clrMapOvr>
  <p:transition spd="slow">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Cancellation Charges</a:t>
            </a:r>
            <a:endParaRPr lang="en-US" dirty="0"/>
          </a:p>
        </p:txBody>
      </p:sp>
      <p:sp>
        <p:nvSpPr>
          <p:cNvPr id="3" name="Content Placeholder 2"/>
          <p:cNvSpPr>
            <a:spLocks noGrp="1"/>
          </p:cNvSpPr>
          <p:nvPr>
            <p:ph sz="quarter" idx="1"/>
          </p:nvPr>
        </p:nvSpPr>
        <p:spPr/>
        <p:txBody>
          <a:bodyPr/>
          <a:lstStyle/>
          <a:p>
            <a:pPr algn="just"/>
            <a:r>
              <a:rPr lang="en-US" dirty="0" smtClean="0"/>
              <a:t>Advances paid by the prospective buyer are repaid by retaining a small portion as ‘Cancellation charges’.</a:t>
            </a:r>
          </a:p>
          <a:p>
            <a:pPr algn="just"/>
            <a:r>
              <a:rPr lang="en-US" dirty="0" smtClean="0"/>
              <a:t>Really in the nature of liquidated damages not for service provided.</a:t>
            </a:r>
          </a:p>
          <a:p>
            <a:pPr algn="just"/>
            <a:r>
              <a:rPr lang="en-US" dirty="0" smtClean="0"/>
              <a:t>No service tax is payable on them.</a:t>
            </a:r>
          </a:p>
          <a:p>
            <a:pPr algn="just"/>
            <a:r>
              <a:rPr lang="en-US" dirty="0" smtClean="0"/>
              <a:t>However prone to litigation.</a:t>
            </a:r>
          </a:p>
          <a:p>
            <a:endParaRPr lang="en-US" dirty="0"/>
          </a:p>
        </p:txBody>
      </p:sp>
      <p:sp>
        <p:nvSpPr>
          <p:cNvPr id="4" name="Slide Number Placeholder 3"/>
          <p:cNvSpPr>
            <a:spLocks noGrp="1"/>
          </p:cNvSpPr>
          <p:nvPr>
            <p:ph type="sldNum" sz="quarter" idx="15"/>
          </p:nvPr>
        </p:nvSpPr>
        <p:spPr/>
        <p:txBody>
          <a:bodyPr/>
          <a:lstStyle/>
          <a:p>
            <a:fld id="{0D9D2EA5-ADFD-4156-84EA-C1D84729327B}" type="slidenum">
              <a:rPr lang="en-US" smtClean="0"/>
              <a:pPr/>
              <a:t>31</a:t>
            </a:fld>
            <a:endParaRPr lang="en-US"/>
          </a:p>
        </p:txBody>
      </p:sp>
    </p:spTree>
  </p:cSld>
  <p:clrMapOvr>
    <a:masterClrMapping/>
  </p:clrMapOvr>
  <p:transition spd="slow">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lnSpcReduction="10000"/>
          </a:bodyPr>
          <a:lstStyle/>
          <a:p>
            <a:r>
              <a:rPr lang="en-US" dirty="0" smtClean="0"/>
              <a:t>Implications of Rule 6 will be there on the following</a:t>
            </a:r>
          </a:p>
          <a:p>
            <a:pPr marL="633413" indent="-176213">
              <a:buFont typeface="Wingdings" pitchFamily="2" charset="2"/>
              <a:buChar char="Ø"/>
            </a:pPr>
            <a:r>
              <a:rPr lang="en-US" dirty="0" smtClean="0"/>
              <a:t>Parking Charges.</a:t>
            </a:r>
          </a:p>
          <a:p>
            <a:pPr marL="633413" indent="-176213">
              <a:buFont typeface="Wingdings" pitchFamily="2" charset="2"/>
              <a:buChar char="Ø"/>
            </a:pPr>
            <a:r>
              <a:rPr lang="en-US" dirty="0" smtClean="0"/>
              <a:t>Sale of flats after obtaining completion certificate.</a:t>
            </a:r>
          </a:p>
          <a:p>
            <a:pPr marL="280988" indent="-280988"/>
            <a:r>
              <a:rPr lang="en-US" dirty="0" smtClean="0"/>
              <a:t>Practical Difficulties:</a:t>
            </a:r>
          </a:p>
          <a:p>
            <a:pPr marL="796925" indent="-163513" algn="just">
              <a:buFont typeface="Wingdings" pitchFamily="2" charset="2"/>
              <a:buChar char="Ø"/>
            </a:pPr>
            <a:r>
              <a:rPr lang="en-US" dirty="0" smtClean="0"/>
              <a:t>Proportionate adjustment right from the beginning from every month CENVAT Credit for discharging the ST liability on customer advances. </a:t>
            </a:r>
          </a:p>
          <a:p>
            <a:pPr marL="796925" indent="-163513" algn="just">
              <a:buFont typeface="Wingdings" pitchFamily="2" charset="2"/>
              <a:buChar char="Ø"/>
            </a:pPr>
            <a:r>
              <a:rPr lang="en-US" dirty="0" smtClean="0"/>
              <a:t>Leads to short payments for the respective months in case of already commenced projects and consequently interest costs will arise.</a:t>
            </a:r>
          </a:p>
        </p:txBody>
      </p:sp>
      <p:sp>
        <p:nvSpPr>
          <p:cNvPr id="4" name="Title 3"/>
          <p:cNvSpPr>
            <a:spLocks noGrp="1"/>
          </p:cNvSpPr>
          <p:nvPr>
            <p:ph type="title"/>
          </p:nvPr>
        </p:nvSpPr>
        <p:spPr/>
        <p:txBody>
          <a:bodyPr/>
          <a:lstStyle/>
          <a:p>
            <a:r>
              <a:rPr lang="en-US" dirty="0" smtClean="0"/>
              <a:t>Applicability of Rule 6 of CCR</a:t>
            </a:r>
            <a:endParaRPr lang="en-US" dirty="0"/>
          </a:p>
        </p:txBody>
      </p:sp>
      <p:sp>
        <p:nvSpPr>
          <p:cNvPr id="5" name="Slide Number Placeholder 4"/>
          <p:cNvSpPr>
            <a:spLocks noGrp="1"/>
          </p:cNvSpPr>
          <p:nvPr>
            <p:ph type="sldNum" sz="quarter" idx="15"/>
          </p:nvPr>
        </p:nvSpPr>
        <p:spPr/>
        <p:txBody>
          <a:bodyPr/>
          <a:lstStyle/>
          <a:p>
            <a:fld id="{0D9D2EA5-ADFD-4156-84EA-C1D84729327B}" type="slidenum">
              <a:rPr lang="en-US" smtClean="0"/>
              <a:pPr/>
              <a:t>32</a:t>
            </a:fld>
            <a:endParaRPr lang="en-US"/>
          </a:p>
        </p:txBody>
      </p:sp>
    </p:spTree>
  </p:cSld>
  <p:clrMapOvr>
    <a:masterClrMapping/>
  </p:clrMapOvr>
  <p:transition spd="slow">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Continuous Supply of Services Under Rule 6 of POTR</a:t>
            </a:r>
            <a:endParaRPr lang="en-US" dirty="0"/>
          </a:p>
        </p:txBody>
      </p:sp>
      <p:sp>
        <p:nvSpPr>
          <p:cNvPr id="3" name="Content Placeholder 2"/>
          <p:cNvSpPr>
            <a:spLocks noGrp="1"/>
          </p:cNvSpPr>
          <p:nvPr>
            <p:ph sz="quarter" idx="1"/>
          </p:nvPr>
        </p:nvSpPr>
        <p:spPr/>
        <p:txBody>
          <a:bodyPr>
            <a:normAutofit fontScale="92500" lnSpcReduction="20000"/>
          </a:bodyPr>
          <a:lstStyle/>
          <a:p>
            <a:pPr algn="just"/>
            <a:r>
              <a:rPr lang="en-US" dirty="0" smtClean="0"/>
              <a:t>Services provided to a service receiver continuously for a period more than 3 months.</a:t>
            </a:r>
          </a:p>
          <a:p>
            <a:pPr algn="just"/>
            <a:r>
              <a:rPr lang="en-US" dirty="0" err="1" smtClean="0"/>
              <a:t>PoT</a:t>
            </a:r>
            <a:r>
              <a:rPr lang="en-US" dirty="0" smtClean="0"/>
              <a:t> is earlier of the following events</a:t>
            </a:r>
          </a:p>
          <a:p>
            <a:pPr marL="973138" indent="-339725" algn="just">
              <a:buFont typeface="Wingdings" pitchFamily="2" charset="2"/>
              <a:buChar char="Ø"/>
            </a:pPr>
            <a:r>
              <a:rPr lang="en-US" dirty="0" smtClean="0"/>
              <a:t>Date of invoice</a:t>
            </a:r>
          </a:p>
          <a:p>
            <a:pPr marL="973138" indent="-339725" algn="just">
              <a:buFont typeface="Wingdings" pitchFamily="2" charset="2"/>
              <a:buChar char="Ø"/>
            </a:pPr>
            <a:r>
              <a:rPr lang="en-US" dirty="0" smtClean="0"/>
              <a:t>Date of completion if no invoice raised within 14 days of completion of service.</a:t>
            </a:r>
          </a:p>
          <a:p>
            <a:pPr marL="973138" indent="-339725" algn="just">
              <a:buFont typeface="Wingdings" pitchFamily="2" charset="2"/>
              <a:buChar char="Ø"/>
            </a:pPr>
            <a:r>
              <a:rPr lang="en-US" dirty="0" smtClean="0"/>
              <a:t>Date of receipt of payment/advance</a:t>
            </a:r>
          </a:p>
          <a:p>
            <a:pPr marL="280988" indent="-280988" algn="just"/>
            <a:r>
              <a:rPr lang="en-US" dirty="0" smtClean="0"/>
              <a:t>Explanation to Rule 6:</a:t>
            </a:r>
          </a:p>
          <a:p>
            <a:pPr marL="574675" indent="-117475" algn="just">
              <a:buFont typeface="Wingdings" pitchFamily="2" charset="2"/>
              <a:buChar char="Ø"/>
            </a:pPr>
            <a:r>
              <a:rPr lang="en-US" dirty="0" smtClean="0"/>
              <a:t>Provision of whole or part of service is determined periodically on completion of event in terms of contract</a:t>
            </a:r>
          </a:p>
          <a:p>
            <a:pPr marL="574675" indent="-117475" algn="just">
              <a:buFont typeface="Wingdings" pitchFamily="2" charset="2"/>
              <a:buChar char="Ø"/>
            </a:pPr>
            <a:r>
              <a:rPr lang="en-US" dirty="0" smtClean="0"/>
              <a:t>Which requires the service receiver to make payment to service provider</a:t>
            </a:r>
          </a:p>
          <a:p>
            <a:pPr marL="574675" indent="-117475" algn="just">
              <a:buFont typeface="Wingdings" pitchFamily="2" charset="2"/>
              <a:buChar char="Ø"/>
            </a:pPr>
            <a:r>
              <a:rPr lang="en-US" dirty="0" smtClean="0"/>
              <a:t>Date of completion of each such event shall be deemed to be completion of provision of service</a:t>
            </a:r>
          </a:p>
        </p:txBody>
      </p:sp>
      <p:sp>
        <p:nvSpPr>
          <p:cNvPr id="4" name="Slide Number Placeholder 3"/>
          <p:cNvSpPr>
            <a:spLocks noGrp="1"/>
          </p:cNvSpPr>
          <p:nvPr>
            <p:ph type="sldNum" sz="quarter" idx="15"/>
          </p:nvPr>
        </p:nvSpPr>
        <p:spPr/>
        <p:txBody>
          <a:bodyPr/>
          <a:lstStyle/>
          <a:p>
            <a:fld id="{0D9D2EA5-ADFD-4156-84EA-C1D84729327B}" type="slidenum">
              <a:rPr lang="en-US" smtClean="0"/>
              <a:pPr/>
              <a:t>33</a:t>
            </a:fld>
            <a:endParaRPr lang="en-US"/>
          </a:p>
        </p:txBody>
      </p:sp>
    </p:spTree>
  </p:cSld>
  <p:clrMapOvr>
    <a:masterClrMapping/>
  </p:clrMapOvr>
  <p:transition spd="slow">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6765798" y="264794"/>
            <a:ext cx="1082802" cy="5526405"/>
          </a:xfrm>
          <a:solidFill>
            <a:schemeClr val="accent2">
              <a:lumMod val="60000"/>
              <a:lumOff val="40000"/>
            </a:schemeClr>
          </a:solidFill>
          <a:ln>
            <a:solidFill>
              <a:schemeClr val="accent3">
                <a:lumMod val="50000"/>
              </a:schemeClr>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wordArtVert">
            <a:normAutofit/>
          </a:bodyPr>
          <a:lstStyle/>
          <a:p>
            <a:r>
              <a:rPr lang="en-US" sz="2000" dirty="0" smtClean="0">
                <a:solidFill>
                  <a:schemeClr val="accent3">
                    <a:lumMod val="60000"/>
                    <a:lumOff val="40000"/>
                  </a:schemeClr>
                </a:solidFill>
              </a:rPr>
              <a:t>ANY QUESTIONS</a:t>
            </a:r>
            <a:endParaRPr lang="en-US" sz="2000" dirty="0">
              <a:solidFill>
                <a:schemeClr val="accent3">
                  <a:lumMod val="60000"/>
                  <a:lumOff val="40000"/>
                </a:schemeClr>
              </a:solidFill>
            </a:endParaRPr>
          </a:p>
        </p:txBody>
      </p:sp>
      <p:pic>
        <p:nvPicPr>
          <p:cNvPr id="6" name="Picture Placeholder 5" descr="question_marks3.jpg"/>
          <p:cNvPicPr>
            <a:picLocks noGrp="1" noChangeAspect="1"/>
          </p:cNvPicPr>
          <p:nvPr>
            <p:ph type="pic" idx="1"/>
          </p:nvPr>
        </p:nvPicPr>
        <p:blipFill>
          <a:blip r:embed="rId2"/>
          <a:srcRect t="1052" b="1052"/>
          <a:stretch>
            <a:fillRect/>
          </a:stretch>
        </p:blipFill>
        <p:spPr>
          <a:xfrm>
            <a:off x="457200" y="685800"/>
            <a:ext cx="5181600" cy="5257800"/>
          </a:xfrm>
          <a:prstGeom prst="rect">
            <a:avLst/>
          </a:prstGeom>
        </p:spPr>
      </p:pic>
      <p:sp>
        <p:nvSpPr>
          <p:cNvPr id="4" name="Slide Number Placeholder 3"/>
          <p:cNvSpPr>
            <a:spLocks noGrp="1"/>
          </p:cNvSpPr>
          <p:nvPr>
            <p:ph type="sldNum" sz="quarter" idx="11"/>
          </p:nvPr>
        </p:nvSpPr>
        <p:spPr/>
        <p:txBody>
          <a:bodyPr/>
          <a:lstStyle/>
          <a:p>
            <a:fld id="{0D9D2EA5-ADFD-4156-84EA-C1D84729327B}" type="slidenum">
              <a:rPr lang="en-US" smtClean="0"/>
              <a:pPr/>
              <a:t>34</a:t>
            </a:fld>
            <a:endParaRPr lang="en-US"/>
          </a:p>
        </p:txBody>
      </p:sp>
    </p:spTree>
  </p:cSld>
  <p:clrMapOvr>
    <a:masterClrMapping/>
  </p:clrMapOvr>
  <p:transition spd="slow">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762000"/>
            <a:ext cx="8229600" cy="1066800"/>
          </a:xfrm>
        </p:spPr>
        <p:txBody>
          <a:bodyPr>
            <a:normAutofit/>
          </a:bodyPr>
          <a:lstStyle/>
          <a:p>
            <a:r>
              <a:rPr lang="en-US" dirty="0" smtClean="0"/>
              <a:t>THANK YOU</a:t>
            </a:r>
            <a:endParaRPr lang="en-US" dirty="0"/>
          </a:p>
        </p:txBody>
      </p:sp>
      <p:sp>
        <p:nvSpPr>
          <p:cNvPr id="3" name="Subtitle 2"/>
          <p:cNvSpPr>
            <a:spLocks noGrp="1"/>
          </p:cNvSpPr>
          <p:nvPr>
            <p:ph type="subTitle" idx="1"/>
          </p:nvPr>
        </p:nvSpPr>
        <p:spPr/>
        <p:txBody>
          <a:bodyPr/>
          <a:lstStyle/>
          <a:p>
            <a:pPr>
              <a:lnSpc>
                <a:spcPct val="80000"/>
              </a:lnSpc>
            </a:pPr>
            <a:r>
              <a:rPr lang="en-US" dirty="0" smtClean="0"/>
              <a:t>Questions???</a:t>
            </a:r>
          </a:p>
          <a:p>
            <a:pPr>
              <a:lnSpc>
                <a:spcPct val="80000"/>
              </a:lnSpc>
            </a:pPr>
            <a:r>
              <a:rPr lang="en-US" dirty="0" smtClean="0"/>
              <a:t>E-mail </a:t>
            </a:r>
            <a:r>
              <a:rPr lang="en-US" dirty="0" smtClean="0">
                <a:hlinkClick r:id="rId3"/>
              </a:rPr>
              <a:t>manindar@hiregange.com</a:t>
            </a:r>
            <a:r>
              <a:rPr lang="en-US" dirty="0" smtClean="0"/>
              <a:t>, </a:t>
            </a:r>
          </a:p>
          <a:p>
            <a:pPr>
              <a:lnSpc>
                <a:spcPct val="80000"/>
              </a:lnSpc>
            </a:pPr>
            <a:r>
              <a:rPr lang="en-US" dirty="0" smtClean="0"/>
              <a:t>             </a:t>
            </a:r>
            <a:r>
              <a:rPr lang="en-US" dirty="0" smtClean="0">
                <a:hlinkClick r:id="rId4"/>
              </a:rPr>
              <a:t>manikakarla@gmail</a:t>
            </a:r>
            <a:r>
              <a:rPr lang="en-US" dirty="0" smtClean="0">
                <a:hlinkClick r:id="rId5"/>
              </a:rPr>
              <a:t>.com</a:t>
            </a:r>
          </a:p>
          <a:p>
            <a:pPr>
              <a:lnSpc>
                <a:spcPct val="80000"/>
              </a:lnSpc>
            </a:pPr>
            <a:r>
              <a:rPr lang="en-US" dirty="0" smtClean="0">
                <a:hlinkClick r:id="rId5"/>
              </a:rPr>
              <a:t>www.hiregange.com</a:t>
            </a:r>
            <a:endParaRPr lang="en-US" dirty="0" smtClean="0"/>
          </a:p>
          <a:p>
            <a:endParaRPr lang="en-US" dirty="0"/>
          </a:p>
        </p:txBody>
      </p:sp>
    </p:spTree>
  </p:cSld>
  <p:clrMapOvr>
    <a:masterClrMapping/>
  </p:clrMapOvr>
  <p:transition spd="slow">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467600" cy="533400"/>
          </a:xfrm>
        </p:spPr>
        <p:txBody>
          <a:bodyPr>
            <a:normAutofit fontScale="90000"/>
          </a:bodyPr>
          <a:lstStyle/>
          <a:p>
            <a:r>
              <a:rPr lang="en-US" dirty="0" smtClean="0"/>
              <a:t>Definition of Residential Complex</a:t>
            </a:r>
            <a:br>
              <a:rPr lang="en-US" dirty="0" smtClean="0"/>
            </a:br>
            <a:endParaRPr lang="en-US" dirty="0"/>
          </a:p>
        </p:txBody>
      </p:sp>
      <p:sp>
        <p:nvSpPr>
          <p:cNvPr id="3" name="Content Placeholder 2"/>
          <p:cNvSpPr>
            <a:spLocks noGrp="1"/>
          </p:cNvSpPr>
          <p:nvPr>
            <p:ph sz="quarter" idx="1"/>
          </p:nvPr>
        </p:nvSpPr>
        <p:spPr>
          <a:xfrm>
            <a:off x="304800" y="838200"/>
            <a:ext cx="8229600" cy="5090160"/>
          </a:xfrm>
        </p:spPr>
        <p:txBody>
          <a:bodyPr>
            <a:normAutofit/>
          </a:bodyPr>
          <a:lstStyle/>
          <a:p>
            <a:pPr>
              <a:buNone/>
            </a:pPr>
            <a:r>
              <a:rPr lang="en-US" b="1" i="1" dirty="0" smtClean="0"/>
              <a:t>Section 65(91a):</a:t>
            </a:r>
          </a:p>
          <a:p>
            <a:pPr>
              <a:buNone/>
            </a:pPr>
            <a:r>
              <a:rPr lang="en-US" u="sng" dirty="0" smtClean="0"/>
              <a:t>‘Residential Complex’</a:t>
            </a:r>
            <a:r>
              <a:rPr lang="en-US" dirty="0" smtClean="0"/>
              <a:t> means any complex comprising of </a:t>
            </a:r>
          </a:p>
          <a:p>
            <a:pPr>
              <a:buSzPct val="80000"/>
              <a:buFont typeface="Courier New" pitchFamily="49" charset="0"/>
              <a:buChar char="o"/>
            </a:pPr>
            <a:r>
              <a:rPr lang="en-US" dirty="0" smtClean="0"/>
              <a:t>A building or buildings having more than 12 residential units</a:t>
            </a:r>
          </a:p>
          <a:p>
            <a:pPr>
              <a:buSzPct val="80000"/>
              <a:buFont typeface="Courier New" pitchFamily="49" charset="0"/>
              <a:buChar char="o"/>
            </a:pPr>
            <a:r>
              <a:rPr lang="en-US" dirty="0" smtClean="0"/>
              <a:t>A common area and</a:t>
            </a:r>
          </a:p>
          <a:p>
            <a:pPr>
              <a:buSzPct val="80000"/>
              <a:buFont typeface="Courier New" pitchFamily="49" charset="0"/>
              <a:buChar char="o"/>
            </a:pPr>
            <a:r>
              <a:rPr lang="en-US" dirty="0" smtClean="0"/>
              <a:t>any one or more of facilities or services such as park, lift, parking space, community hall, common water supply or effluent treatment system </a:t>
            </a:r>
          </a:p>
          <a:p>
            <a:pPr>
              <a:buFont typeface="Wingdings" pitchFamily="2" charset="2"/>
              <a:buChar char="Ø"/>
            </a:pPr>
            <a:r>
              <a:rPr lang="en-US" dirty="0" smtClean="0"/>
              <a:t>Located within the premises</a:t>
            </a:r>
          </a:p>
          <a:p>
            <a:pPr>
              <a:buFont typeface="Wingdings" pitchFamily="2" charset="2"/>
              <a:buChar char="Ø"/>
            </a:pPr>
            <a:r>
              <a:rPr lang="en-US" dirty="0" smtClean="0"/>
              <a:t>Layout of such premises is approved by an authority </a:t>
            </a:r>
          </a:p>
          <a:p>
            <a:pPr>
              <a:buFont typeface="Courier New" pitchFamily="49" charset="0"/>
              <a:buChar char="o"/>
            </a:pPr>
            <a:endParaRPr lang="en-US" dirty="0" smtClean="0"/>
          </a:p>
          <a:p>
            <a:pPr>
              <a:buFont typeface="Courier New" pitchFamily="49" charset="0"/>
              <a:buChar char="o"/>
            </a:pPr>
            <a:endParaRPr lang="en-US" dirty="0"/>
          </a:p>
        </p:txBody>
      </p:sp>
      <p:sp>
        <p:nvSpPr>
          <p:cNvPr id="4" name="Slide Number Placeholder 3"/>
          <p:cNvSpPr>
            <a:spLocks noGrp="1"/>
          </p:cNvSpPr>
          <p:nvPr>
            <p:ph type="sldNum" sz="quarter" idx="15"/>
          </p:nvPr>
        </p:nvSpPr>
        <p:spPr/>
        <p:txBody>
          <a:bodyPr/>
          <a:lstStyle/>
          <a:p>
            <a:fld id="{0D9D2EA5-ADFD-4156-84EA-C1D84729327B}" type="slidenum">
              <a:rPr lang="en-US" smtClean="0"/>
              <a:pPr/>
              <a:t>4</a:t>
            </a:fld>
            <a:endParaRPr lang="en-US"/>
          </a:p>
        </p:txBody>
      </p:sp>
    </p:spTree>
  </p:cSld>
  <p:clrMapOvr>
    <a:masterClrMapping/>
  </p:clrMapOvr>
  <p:transition spd="slow">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Excluded??</a:t>
            </a:r>
            <a:endParaRPr lang="en-US" dirty="0"/>
          </a:p>
        </p:txBody>
      </p:sp>
      <p:sp>
        <p:nvSpPr>
          <p:cNvPr id="3" name="Content Placeholder 2"/>
          <p:cNvSpPr>
            <a:spLocks noGrp="1"/>
          </p:cNvSpPr>
          <p:nvPr>
            <p:ph sz="quarter" idx="1"/>
          </p:nvPr>
        </p:nvSpPr>
        <p:spPr/>
        <p:txBody>
          <a:bodyPr>
            <a:normAutofit/>
          </a:bodyPr>
          <a:lstStyle/>
          <a:p>
            <a:pPr algn="just"/>
            <a:r>
              <a:rPr lang="en-US" dirty="0" smtClean="0"/>
              <a:t>a complex which is constructed by a person directly engaging any other person for personal use </a:t>
            </a:r>
          </a:p>
          <a:p>
            <a:pPr lvl="0" algn="just">
              <a:buFont typeface="Wingdings" pitchFamily="2" charset="2"/>
              <a:buChar char="Ø"/>
            </a:pPr>
            <a:r>
              <a:rPr lang="en-US" u="sng" dirty="0" smtClean="0"/>
              <a:t>Personal Use:</a:t>
            </a:r>
            <a:r>
              <a:rPr lang="en-US" dirty="0" smtClean="0"/>
              <a:t> includes permitting the complex for use as residence by any other person on rent or without consideration</a:t>
            </a:r>
          </a:p>
          <a:p>
            <a:pPr lvl="0" algn="just">
              <a:buFont typeface="Wingdings" pitchFamily="2" charset="2"/>
              <a:buChar char="Ø"/>
            </a:pPr>
            <a:r>
              <a:rPr lang="en-US" u="sng" dirty="0" smtClean="0"/>
              <a:t>Residential Unit:</a:t>
            </a:r>
            <a:r>
              <a:rPr lang="en-US" dirty="0" smtClean="0"/>
              <a:t> means a single house or single apartment which is intended  for use as a place of residence</a:t>
            </a:r>
          </a:p>
          <a:p>
            <a:pPr algn="just">
              <a:buFont typeface="Wingdings" pitchFamily="2" charset="2"/>
              <a:buChar char="Ø"/>
            </a:pPr>
            <a:endParaRPr lang="en-US" dirty="0" smtClean="0"/>
          </a:p>
          <a:p>
            <a:pPr algn="just">
              <a:buFont typeface="Wingdings" pitchFamily="2" charset="2"/>
              <a:buChar char="Ø"/>
            </a:pPr>
            <a:endParaRPr lang="en-US" dirty="0" smtClean="0"/>
          </a:p>
          <a:p>
            <a:pPr algn="just">
              <a:buFont typeface="Wingdings" pitchFamily="2" charset="2"/>
              <a:buChar char="Ø"/>
            </a:pPr>
            <a:endParaRPr lang="en-US" dirty="0" smtClean="0"/>
          </a:p>
          <a:p>
            <a:pPr algn="just">
              <a:buFont typeface="Wingdings" pitchFamily="2" charset="2"/>
              <a:buChar char="Ø"/>
            </a:pPr>
            <a:endParaRPr lang="en-US" dirty="0" smtClean="0"/>
          </a:p>
          <a:p>
            <a:pPr algn="just">
              <a:buFont typeface="Wingdings" pitchFamily="2" charset="2"/>
              <a:buChar char="Ø"/>
            </a:pPr>
            <a:endParaRPr lang="en-US" dirty="0" smtClean="0"/>
          </a:p>
          <a:p>
            <a:pPr algn="just">
              <a:buFont typeface="Wingdings" pitchFamily="2" charset="2"/>
              <a:buChar char="Ø"/>
            </a:pPr>
            <a:endParaRPr lang="en-US" dirty="0" smtClean="0"/>
          </a:p>
          <a:p>
            <a:pPr algn="just">
              <a:buFont typeface="Wingdings" pitchFamily="2" charset="2"/>
              <a:buChar char="Ø"/>
            </a:pPr>
            <a:endParaRPr lang="en-US" dirty="0"/>
          </a:p>
        </p:txBody>
      </p:sp>
      <p:sp>
        <p:nvSpPr>
          <p:cNvPr id="4" name="Slide Number Placeholder 3"/>
          <p:cNvSpPr>
            <a:spLocks noGrp="1"/>
          </p:cNvSpPr>
          <p:nvPr>
            <p:ph type="sldNum" sz="quarter" idx="15"/>
          </p:nvPr>
        </p:nvSpPr>
        <p:spPr/>
        <p:txBody>
          <a:bodyPr/>
          <a:lstStyle/>
          <a:p>
            <a:fld id="{0D9D2EA5-ADFD-4156-84EA-C1D84729327B}" type="slidenum">
              <a:rPr lang="en-US" smtClean="0"/>
              <a:pPr/>
              <a:t>5</a:t>
            </a:fld>
            <a:endParaRPr lang="en-US"/>
          </a:p>
        </p:txBody>
      </p:sp>
    </p:spTree>
  </p:cSld>
  <p:clrMapOvr>
    <a:masterClrMapping/>
  </p:clrMapOvr>
  <p:transition spd="slow">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Services in relation to Construction</a:t>
            </a:r>
            <a:br>
              <a:rPr lang="en-US" dirty="0" smtClean="0"/>
            </a:br>
            <a:endParaRPr lang="en-US" dirty="0"/>
          </a:p>
        </p:txBody>
      </p:sp>
      <p:sp>
        <p:nvSpPr>
          <p:cNvPr id="3" name="Content Placeholder 2"/>
          <p:cNvSpPr>
            <a:spLocks noGrp="1"/>
          </p:cNvSpPr>
          <p:nvPr>
            <p:ph sz="quarter" idx="1"/>
          </p:nvPr>
        </p:nvSpPr>
        <p:spPr>
          <a:xfrm>
            <a:off x="457200" y="1143000"/>
            <a:ext cx="7467600" cy="5330952"/>
          </a:xfrm>
        </p:spPr>
        <p:txBody>
          <a:bodyPr>
            <a:normAutofit lnSpcReduction="10000"/>
          </a:bodyPr>
          <a:lstStyle/>
          <a:p>
            <a:pPr algn="just"/>
            <a:r>
              <a:rPr lang="en-US" dirty="0" smtClean="0"/>
              <a:t>The services in relation to construction of complex are taxable. WHAT ARE THEY?</a:t>
            </a:r>
          </a:p>
          <a:p>
            <a:pPr algn="just"/>
            <a:r>
              <a:rPr lang="en-US" dirty="0" smtClean="0"/>
              <a:t>These are defined in Section 65(30a)</a:t>
            </a:r>
            <a:endParaRPr lang="en-US" dirty="0"/>
          </a:p>
          <a:p>
            <a:pPr algn="just"/>
            <a:r>
              <a:rPr lang="en-US" dirty="0" smtClean="0"/>
              <a:t>Construction of complex means:</a:t>
            </a:r>
          </a:p>
          <a:p>
            <a:pPr algn="just">
              <a:buFont typeface="Wingdings" pitchFamily="2" charset="2"/>
              <a:buChar char="Ø"/>
            </a:pPr>
            <a:r>
              <a:rPr lang="en-US" dirty="0" smtClean="0"/>
              <a:t>Construction of complex or part thereof</a:t>
            </a:r>
          </a:p>
          <a:p>
            <a:pPr algn="just">
              <a:buFont typeface="Wingdings" pitchFamily="2" charset="2"/>
              <a:buChar char="Ø"/>
            </a:pPr>
            <a:r>
              <a:rPr lang="en-US" dirty="0" smtClean="0"/>
              <a:t>Completion and finishing services in relation to residential complex such as </a:t>
            </a:r>
            <a:r>
              <a:rPr lang="en-US" i="1" dirty="0" smtClean="0"/>
              <a:t>glazing, plastering, painting, floor and wall tiling, wall covering and wall papering, wood and metal joinery and carpentry, fencing and railing, construction of swimming pools, acoustic applications or fittings and other similar services</a:t>
            </a:r>
          </a:p>
          <a:p>
            <a:pPr algn="just">
              <a:buFont typeface="Wingdings" pitchFamily="2" charset="2"/>
              <a:buChar char="Ø"/>
            </a:pPr>
            <a:r>
              <a:rPr lang="en-US" dirty="0" smtClean="0"/>
              <a:t>Repair, alteration, renovation or restoration of or similar services in relation to residential complex</a:t>
            </a:r>
          </a:p>
          <a:p>
            <a:pPr algn="just">
              <a:buFont typeface="Wingdings" pitchFamily="2" charset="2"/>
              <a:buChar char="Ø"/>
            </a:pPr>
            <a:endParaRPr lang="en-US" dirty="0" smtClean="0"/>
          </a:p>
          <a:p>
            <a:pPr marL="457200" indent="-457200" algn="just">
              <a:buNone/>
            </a:pPr>
            <a:endParaRPr lang="en-US" b="1" dirty="0" smtClean="0"/>
          </a:p>
          <a:p>
            <a:pPr marL="457200" indent="-457200" algn="just">
              <a:buNone/>
            </a:pPr>
            <a:endParaRPr lang="en-US" b="1" dirty="0" smtClean="0"/>
          </a:p>
          <a:p>
            <a:pPr algn="just">
              <a:buNone/>
            </a:pPr>
            <a:endParaRPr lang="en-US" b="1" dirty="0" smtClean="0"/>
          </a:p>
        </p:txBody>
      </p:sp>
      <p:sp>
        <p:nvSpPr>
          <p:cNvPr id="4" name="Slide Number Placeholder 3"/>
          <p:cNvSpPr>
            <a:spLocks noGrp="1"/>
          </p:cNvSpPr>
          <p:nvPr>
            <p:ph type="sldNum" sz="quarter" idx="15"/>
          </p:nvPr>
        </p:nvSpPr>
        <p:spPr/>
        <p:txBody>
          <a:bodyPr/>
          <a:lstStyle/>
          <a:p>
            <a:fld id="{0D9D2EA5-ADFD-4156-84EA-C1D84729327B}" type="slidenum">
              <a:rPr lang="en-US" smtClean="0"/>
              <a:pPr/>
              <a:t>6</a:t>
            </a:fld>
            <a:endParaRPr lang="en-US"/>
          </a:p>
        </p:txBody>
      </p:sp>
    </p:spTree>
  </p:cSld>
  <p:clrMapOvr>
    <a:masterClrMapping/>
  </p:clrMapOvr>
  <p:transition spd="slow">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Minimum of 13 Residential Units</a:t>
            </a:r>
            <a:br>
              <a:rPr lang="en-US" sz="3200" dirty="0" smtClean="0"/>
            </a:br>
            <a:endParaRPr lang="en-US" sz="3200" dirty="0"/>
          </a:p>
        </p:txBody>
      </p:sp>
      <p:sp>
        <p:nvSpPr>
          <p:cNvPr id="3" name="Content Placeholder 2"/>
          <p:cNvSpPr>
            <a:spLocks noGrp="1"/>
          </p:cNvSpPr>
          <p:nvPr>
            <p:ph sz="quarter" idx="1"/>
          </p:nvPr>
        </p:nvSpPr>
        <p:spPr>
          <a:xfrm>
            <a:off x="457200" y="1295400"/>
            <a:ext cx="8229600" cy="5013960"/>
          </a:xfrm>
        </p:spPr>
        <p:txBody>
          <a:bodyPr/>
          <a:lstStyle/>
          <a:p>
            <a:pPr>
              <a:buSzPct val="84000"/>
              <a:buNone/>
            </a:pPr>
            <a:endParaRPr lang="en-US" b="1" u="sng" dirty="0" smtClean="0"/>
          </a:p>
          <a:p>
            <a:pPr>
              <a:buSzPct val="84000"/>
              <a:buFont typeface="Wingdings" pitchFamily="2" charset="2"/>
              <a:buChar char="Ø"/>
            </a:pPr>
            <a:r>
              <a:rPr lang="en-US" dirty="0" smtClean="0"/>
              <a:t>These units are to be located in a single building or more than one building</a:t>
            </a:r>
          </a:p>
          <a:p>
            <a:pPr>
              <a:buSzPct val="84000"/>
              <a:buFont typeface="Wingdings" pitchFamily="2" charset="2"/>
              <a:buChar char="Ø"/>
            </a:pPr>
            <a:r>
              <a:rPr lang="en-US" dirty="0" smtClean="0"/>
              <a:t>Does not include independent houses</a:t>
            </a:r>
          </a:p>
          <a:p>
            <a:pPr>
              <a:buSzPct val="84000"/>
              <a:buNone/>
            </a:pPr>
            <a:r>
              <a:rPr lang="en-US" u="sng" dirty="0" smtClean="0">
                <a:solidFill>
                  <a:schemeClr val="accent1"/>
                </a:solidFill>
              </a:rPr>
              <a:t>Macro Marvel Projects Ltd vs Commr. of Service Tax, Chennai, 2008 (012), S.T.R. 0603 (Tri-Mad)</a:t>
            </a:r>
          </a:p>
          <a:p>
            <a:pPr>
              <a:buSzPct val="84000"/>
              <a:buFont typeface="Wingdings" pitchFamily="2" charset="2"/>
              <a:buChar char="Ø"/>
            </a:pPr>
            <a:r>
              <a:rPr lang="en-US" dirty="0" smtClean="0"/>
              <a:t>Provisions are abundantly clear that the legislature intent is to tax a complex consisting of more than 12 residential units in a building or buildings</a:t>
            </a:r>
          </a:p>
          <a:p>
            <a:pPr>
              <a:buSzPct val="84000"/>
              <a:buFont typeface="Wingdings" pitchFamily="2" charset="2"/>
              <a:buChar char="Ø"/>
            </a:pPr>
            <a:r>
              <a:rPr lang="en-US" dirty="0" smtClean="0"/>
              <a:t>Law makers did not want construction of individual residential units to be subject to service tax </a:t>
            </a:r>
          </a:p>
          <a:p>
            <a:pPr>
              <a:buSzPct val="84000"/>
              <a:buFont typeface="Wingdings" pitchFamily="2" charset="2"/>
              <a:buChar char="Ø"/>
            </a:pPr>
            <a:endParaRPr lang="en-US" u="sng" dirty="0" smtClean="0">
              <a:solidFill>
                <a:schemeClr val="accent1"/>
              </a:solidFill>
            </a:endParaRPr>
          </a:p>
        </p:txBody>
      </p:sp>
      <p:sp>
        <p:nvSpPr>
          <p:cNvPr id="4" name="Slide Number Placeholder 3"/>
          <p:cNvSpPr>
            <a:spLocks noGrp="1"/>
          </p:cNvSpPr>
          <p:nvPr>
            <p:ph type="sldNum" sz="quarter" idx="15"/>
          </p:nvPr>
        </p:nvSpPr>
        <p:spPr/>
        <p:txBody>
          <a:bodyPr/>
          <a:lstStyle/>
          <a:p>
            <a:fld id="{0D9D2EA5-ADFD-4156-84EA-C1D84729327B}" type="slidenum">
              <a:rPr lang="en-US" smtClean="0"/>
              <a:pPr/>
              <a:t>7</a:t>
            </a:fld>
            <a:endParaRPr lang="en-US"/>
          </a:p>
        </p:txBody>
      </p:sp>
    </p:spTree>
  </p:cSld>
  <p:clrMapOvr>
    <a:masterClrMapping/>
  </p:clrMapOvr>
  <p:transition spd="slow">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What is Personal Use of the Complex?</a:t>
            </a:r>
            <a:br>
              <a:rPr lang="en-US" sz="3200" dirty="0" smtClean="0"/>
            </a:br>
            <a:endParaRPr lang="en-US" sz="3200" dirty="0"/>
          </a:p>
        </p:txBody>
      </p:sp>
      <p:sp>
        <p:nvSpPr>
          <p:cNvPr id="3" name="Content Placeholder 2"/>
          <p:cNvSpPr>
            <a:spLocks noGrp="1"/>
          </p:cNvSpPr>
          <p:nvPr>
            <p:ph sz="quarter" idx="1"/>
          </p:nvPr>
        </p:nvSpPr>
        <p:spPr>
          <a:xfrm>
            <a:off x="457200" y="1295400"/>
            <a:ext cx="8229600" cy="5013960"/>
          </a:xfrm>
        </p:spPr>
        <p:txBody>
          <a:bodyPr/>
          <a:lstStyle/>
          <a:p>
            <a:pPr algn="just">
              <a:buSzPct val="84000"/>
              <a:buFont typeface="Wingdings" pitchFamily="2" charset="2"/>
              <a:buChar char="Ø"/>
            </a:pPr>
            <a:r>
              <a:rPr lang="en-US" dirty="0" smtClean="0"/>
              <a:t>The entire complex is intended for personal use of the service receiver. (IT Towers)</a:t>
            </a:r>
          </a:p>
          <a:p>
            <a:pPr marL="0" indent="0" algn="just">
              <a:buSzPct val="84000"/>
              <a:buNone/>
            </a:pPr>
            <a:r>
              <a:rPr lang="en-US" u="sng" dirty="0" err="1" smtClean="0">
                <a:solidFill>
                  <a:schemeClr val="accent1"/>
                </a:solidFill>
              </a:rPr>
              <a:t>Khurana</a:t>
            </a:r>
            <a:r>
              <a:rPr lang="en-US" u="sng" dirty="0" smtClean="0">
                <a:solidFill>
                  <a:schemeClr val="accent1"/>
                </a:solidFill>
              </a:rPr>
              <a:t> Engineering Ltd </a:t>
            </a:r>
            <a:r>
              <a:rPr lang="en-US" u="sng" dirty="0" err="1" smtClean="0">
                <a:solidFill>
                  <a:schemeClr val="accent1"/>
                </a:solidFill>
              </a:rPr>
              <a:t>vs</a:t>
            </a:r>
            <a:r>
              <a:rPr lang="en-US" u="sng" dirty="0" smtClean="0">
                <a:solidFill>
                  <a:schemeClr val="accent1"/>
                </a:solidFill>
              </a:rPr>
              <a:t> </a:t>
            </a:r>
            <a:r>
              <a:rPr lang="en-US" u="sng" dirty="0" err="1" smtClean="0">
                <a:solidFill>
                  <a:schemeClr val="accent1"/>
                </a:solidFill>
              </a:rPr>
              <a:t>CCEx</a:t>
            </a:r>
            <a:r>
              <a:rPr lang="en-US" u="sng" dirty="0" smtClean="0">
                <a:solidFill>
                  <a:schemeClr val="accent1"/>
                </a:solidFill>
              </a:rPr>
              <a:t>, </a:t>
            </a:r>
            <a:r>
              <a:rPr lang="en-US" u="sng" dirty="0" err="1" smtClean="0">
                <a:solidFill>
                  <a:schemeClr val="accent1"/>
                </a:solidFill>
              </a:rPr>
              <a:t>Ahmedabad</a:t>
            </a:r>
            <a:r>
              <a:rPr lang="en-US" u="sng" dirty="0" smtClean="0">
                <a:solidFill>
                  <a:schemeClr val="accent1"/>
                </a:solidFill>
              </a:rPr>
              <a:t>, 2011 (021) STR 00115 (Tri-</a:t>
            </a:r>
            <a:r>
              <a:rPr lang="en-US" u="sng" dirty="0" err="1" smtClean="0">
                <a:solidFill>
                  <a:schemeClr val="accent1"/>
                </a:solidFill>
              </a:rPr>
              <a:t>Ahmd</a:t>
            </a:r>
            <a:r>
              <a:rPr lang="en-US" u="sng" dirty="0" smtClean="0">
                <a:solidFill>
                  <a:schemeClr val="accent1"/>
                </a:solidFill>
              </a:rPr>
              <a:t>):</a:t>
            </a:r>
            <a:endParaRPr lang="en-US" dirty="0" smtClean="0"/>
          </a:p>
          <a:p>
            <a:pPr marL="0" indent="0" algn="just">
              <a:buSzPct val="84000"/>
              <a:buFont typeface="Wingdings" pitchFamily="2" charset="2"/>
              <a:buChar char="Ø"/>
            </a:pPr>
            <a:r>
              <a:rPr lang="en-US" dirty="0" smtClean="0"/>
              <a:t>Residential towers constructed for Income Tax Dept</a:t>
            </a:r>
          </a:p>
          <a:p>
            <a:pPr marL="0" indent="0" algn="just">
              <a:buSzPct val="84000"/>
              <a:buFont typeface="Wingdings" pitchFamily="2" charset="2"/>
              <a:buChar char="Ø"/>
            </a:pPr>
            <a:r>
              <a:rPr lang="en-US" dirty="0" smtClean="0"/>
              <a:t>Contract awarded by Central Public Works Department (CPWD)</a:t>
            </a:r>
          </a:p>
          <a:p>
            <a:pPr marL="0" indent="0" algn="just">
              <a:buSzPct val="84000"/>
              <a:buFont typeface="Wingdings" pitchFamily="2" charset="2"/>
              <a:buChar char="Ø"/>
            </a:pPr>
            <a:r>
              <a:rPr lang="en-US" dirty="0" smtClean="0"/>
              <a:t>Held that CPWD and IT Dept are not separate entities as agreement between them is absent.</a:t>
            </a:r>
          </a:p>
          <a:p>
            <a:pPr marL="0" indent="0" algn="just">
              <a:buSzPct val="84000"/>
              <a:buFont typeface="Wingdings" pitchFamily="2" charset="2"/>
              <a:buChar char="Ø"/>
            </a:pPr>
            <a:r>
              <a:rPr lang="en-US" dirty="0" err="1" smtClean="0"/>
              <a:t>Govt.of</a:t>
            </a:r>
            <a:r>
              <a:rPr lang="en-US" dirty="0" smtClean="0"/>
              <a:t> India is treated as person when Contract is entered into on behalf of President of India</a:t>
            </a:r>
          </a:p>
          <a:p>
            <a:pPr algn="just">
              <a:buSzPct val="84000"/>
              <a:buNone/>
            </a:pPr>
            <a:endParaRPr lang="en-US" u="sng" dirty="0" smtClean="0">
              <a:solidFill>
                <a:schemeClr val="accent1"/>
              </a:solidFill>
            </a:endParaRPr>
          </a:p>
        </p:txBody>
      </p:sp>
      <p:sp>
        <p:nvSpPr>
          <p:cNvPr id="4" name="Slide Number Placeholder 3"/>
          <p:cNvSpPr>
            <a:spLocks noGrp="1"/>
          </p:cNvSpPr>
          <p:nvPr>
            <p:ph type="sldNum" sz="quarter" idx="15"/>
          </p:nvPr>
        </p:nvSpPr>
        <p:spPr/>
        <p:txBody>
          <a:bodyPr/>
          <a:lstStyle/>
          <a:p>
            <a:fld id="{0D9D2EA5-ADFD-4156-84EA-C1D84729327B}" type="slidenum">
              <a:rPr lang="en-US" smtClean="0"/>
              <a:pPr/>
              <a:t>8</a:t>
            </a:fld>
            <a:endParaRPr lang="en-US"/>
          </a:p>
        </p:txBody>
      </p:sp>
    </p:spTree>
  </p:cSld>
  <p:clrMapOvr>
    <a:masterClrMapping/>
  </p:clrMapOvr>
  <p:transition spd="slow">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Continuing…</a:t>
            </a:r>
            <a:endParaRPr lang="en-US" dirty="0"/>
          </a:p>
        </p:txBody>
      </p:sp>
      <p:sp>
        <p:nvSpPr>
          <p:cNvPr id="4" name="Content Placeholder 3"/>
          <p:cNvSpPr>
            <a:spLocks noGrp="1"/>
          </p:cNvSpPr>
          <p:nvPr>
            <p:ph sz="quarter" idx="1"/>
          </p:nvPr>
        </p:nvSpPr>
        <p:spPr/>
        <p:txBody>
          <a:bodyPr/>
          <a:lstStyle/>
          <a:p>
            <a:r>
              <a:rPr lang="en-US" u="sng" dirty="0" smtClean="0">
                <a:solidFill>
                  <a:schemeClr val="accent1"/>
                </a:solidFill>
              </a:rPr>
              <a:t>Circular No:108/02/2009, dated 29/1/2009:</a:t>
            </a:r>
          </a:p>
          <a:p>
            <a:pPr algn="just">
              <a:buNone/>
            </a:pPr>
            <a:r>
              <a:rPr lang="en-US" i="1" dirty="0" smtClean="0"/>
              <a:t>    “....</a:t>
            </a:r>
            <a:r>
              <a:rPr lang="en-US" i="1" dirty="0" smtClean="0"/>
              <a:t>Doubts have arisen regarding the applicability of service tax in a case where developer/builder/promoter enters into an agreement, with the ultimate owner for </a:t>
            </a:r>
            <a:r>
              <a:rPr lang="en-US" b="1" i="1" dirty="0" smtClean="0"/>
              <a:t>selling a dwelling unit in a residential complex </a:t>
            </a:r>
            <a:r>
              <a:rPr lang="en-US" i="1" dirty="0" smtClean="0"/>
              <a:t>at any stage of construction (or even prior to that) and who makes construction linked payment…” (Para 1)</a:t>
            </a:r>
            <a:endParaRPr lang="en-US" dirty="0" smtClean="0"/>
          </a:p>
          <a:p>
            <a:endParaRPr lang="en-US" dirty="0"/>
          </a:p>
        </p:txBody>
      </p:sp>
      <p:sp>
        <p:nvSpPr>
          <p:cNvPr id="5" name="Slide Number Placeholder 4"/>
          <p:cNvSpPr>
            <a:spLocks noGrp="1"/>
          </p:cNvSpPr>
          <p:nvPr>
            <p:ph type="sldNum" sz="quarter" idx="15"/>
          </p:nvPr>
        </p:nvSpPr>
        <p:spPr/>
        <p:txBody>
          <a:bodyPr/>
          <a:lstStyle/>
          <a:p>
            <a:fld id="{0D9D2EA5-ADFD-4156-84EA-C1D84729327B}" type="slidenum">
              <a:rPr lang="en-US" smtClean="0"/>
              <a:pPr/>
              <a:t>9</a:t>
            </a:fld>
            <a:endParaRPr lang="en-US"/>
          </a:p>
        </p:txBody>
      </p:sp>
    </p:spTree>
  </p:cSld>
  <p:clrMapOvr>
    <a:masterClrMapping/>
  </p:clrMapOvr>
  <p:transition spd="slow">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1050</TotalTime>
  <Words>2656</Words>
  <Application>Microsoft Office PowerPoint</Application>
  <PresentationFormat>On-screen Show (4:3)</PresentationFormat>
  <Paragraphs>252</Paragraphs>
  <Slides>35</Slides>
  <Notes>3</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Oriel</vt:lpstr>
      <vt:lpstr>Issues In Residential Complex Service</vt:lpstr>
      <vt:lpstr> RESIDENTIAL COMPLEX</vt:lpstr>
      <vt:lpstr>Residential Complex Service </vt:lpstr>
      <vt:lpstr>Definition of Residential Complex </vt:lpstr>
      <vt:lpstr>What is Excluded??</vt:lpstr>
      <vt:lpstr>  Services in relation to Construction </vt:lpstr>
      <vt:lpstr>Minimum of 13 Residential Units </vt:lpstr>
      <vt:lpstr>What is Personal Use of the Complex? </vt:lpstr>
      <vt:lpstr>Continuing…</vt:lpstr>
      <vt:lpstr>Continuing</vt:lpstr>
      <vt:lpstr>Applicability to Real Estate Builders; Chronological Developments </vt:lpstr>
      <vt:lpstr>Continuing… </vt:lpstr>
      <vt:lpstr>Continuing… </vt:lpstr>
      <vt:lpstr>Continuing… </vt:lpstr>
      <vt:lpstr>Continuing…</vt:lpstr>
      <vt:lpstr>Deeming Fiction </vt:lpstr>
      <vt:lpstr>Reasoning…</vt:lpstr>
      <vt:lpstr>Constitutional Validity </vt:lpstr>
      <vt:lpstr>Work Contract Service </vt:lpstr>
      <vt:lpstr>Classification  </vt:lpstr>
      <vt:lpstr>Builders Special Service </vt:lpstr>
      <vt:lpstr>Valuation</vt:lpstr>
      <vt:lpstr>Valuation of taxable service </vt:lpstr>
      <vt:lpstr>Continuing… </vt:lpstr>
      <vt:lpstr>Deduction of Land Cost </vt:lpstr>
      <vt:lpstr>Other Receipts</vt:lpstr>
      <vt:lpstr>Other Issues</vt:lpstr>
      <vt:lpstr>Joint Development Agreements</vt:lpstr>
      <vt:lpstr>Continuing</vt:lpstr>
      <vt:lpstr>Flats Sold After Completion Certificate</vt:lpstr>
      <vt:lpstr>Cancellation Charges</vt:lpstr>
      <vt:lpstr>Applicability of Rule 6 of CCR</vt:lpstr>
      <vt:lpstr>Continuous Supply of Services Under Rule 6 of POTR</vt:lpstr>
      <vt:lpstr>Slide 34</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vssudhir</dc:creator>
  <cp:lastModifiedBy>Admin</cp:lastModifiedBy>
  <cp:revision>124</cp:revision>
  <dcterms:created xsi:type="dcterms:W3CDTF">2011-10-19T09:14:45Z</dcterms:created>
  <dcterms:modified xsi:type="dcterms:W3CDTF">2012-01-22T01:10:48Z</dcterms:modified>
</cp:coreProperties>
</file>