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15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24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mailto:caxbrlspecialist@gmail.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18661" y="381000"/>
            <a:ext cx="5906681" cy="2585323"/>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Revised Schedule VI</a:t>
            </a:r>
          </a:p>
          <a:p>
            <a:pPr algn="ctr"/>
            <a:r>
              <a:rPr lang="en-US" sz="5400" b="1" dirty="0" err="1"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Vs</a:t>
            </a:r>
            <a:endPar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MCA Taxonomy</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Rectangle 4"/>
          <p:cNvSpPr/>
          <p:nvPr/>
        </p:nvSpPr>
        <p:spPr>
          <a:xfrm>
            <a:off x="240529" y="5003393"/>
            <a:ext cx="8662949" cy="1092607"/>
          </a:xfrm>
          <a:prstGeom prst="rect">
            <a:avLst/>
          </a:prstGeom>
          <a:noFill/>
        </p:spPr>
        <p:txBody>
          <a:bodyPr wrap="none" lIns="91440" tIns="45720" rIns="91440" bIns="45720">
            <a:spAutoFit/>
          </a:bodyPr>
          <a:lstStyle/>
          <a:p>
            <a:pPr algn="ctr"/>
            <a:r>
              <a:rPr lang="en-US" sz="65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itchFamily="34" charset="0"/>
              </a:rPr>
              <a:t>Loans &amp; Advances</a:t>
            </a:r>
            <a:endParaRPr lang="en-US" sz="65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Black" pitchFamily="34" charset="0"/>
            </a:endParaRPr>
          </a:p>
        </p:txBody>
      </p:sp>
      <p:cxnSp>
        <p:nvCxnSpPr>
          <p:cNvPr id="7" name="Straight Connector 6"/>
          <p:cNvCxnSpPr/>
          <p:nvPr/>
        </p:nvCxnSpPr>
        <p:spPr>
          <a:xfrm>
            <a:off x="2133600" y="3124200"/>
            <a:ext cx="4800600" cy="0"/>
          </a:xfrm>
          <a:prstGeom prst="line">
            <a:avLst/>
          </a:prstGeom>
          <a:ln w="101600" cmpd="thinThick">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438400" y="3581400"/>
            <a:ext cx="4343400" cy="861774"/>
          </a:xfrm>
          <a:prstGeom prst="rect">
            <a:avLst/>
          </a:prstGeom>
          <a:noFill/>
        </p:spPr>
        <p:txBody>
          <a:bodyPr wrap="square" rtlCol="0">
            <a:spAutoFit/>
          </a:bodyPr>
          <a:lstStyle/>
          <a:p>
            <a:pPr algn="ctr"/>
            <a:r>
              <a:rPr lang="en-IN" sz="5000" b="1" dirty="0" smtClean="0">
                <a:solidFill>
                  <a:schemeClr val="bg1"/>
                </a:solidFill>
              </a:rPr>
              <a:t>Chapter 1</a:t>
            </a:r>
            <a:endParaRPr lang="en-IN" sz="5000" b="1" dirty="0">
              <a:solidFill>
                <a:schemeClr val="bg1"/>
              </a:solidFill>
            </a:endParaRPr>
          </a:p>
        </p:txBody>
      </p:sp>
    </p:spTree>
    <p:extLst>
      <p:ext uri="{BB962C8B-B14F-4D97-AF65-F5344CB8AC3E}">
        <p14:creationId xmlns:p14="http://schemas.microsoft.com/office/powerpoint/2010/main" val="2001351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3400" y="304800"/>
            <a:ext cx="7924800" cy="630942"/>
          </a:xfrm>
          <a:prstGeom prst="rect">
            <a:avLst/>
          </a:prstGeom>
          <a:noFill/>
        </p:spPr>
        <p:txBody>
          <a:bodyPr wrap="square" rtlCol="0">
            <a:spAutoFit/>
          </a:bodyPr>
          <a:lstStyle/>
          <a:p>
            <a:r>
              <a:rPr lang="en-IN" sz="3500" b="1" dirty="0" smtClean="0"/>
              <a:t>What does Revised Schedule say…</a:t>
            </a:r>
            <a:endParaRPr lang="en-IN" sz="3500" b="1" dirty="0"/>
          </a:p>
        </p:txBody>
      </p:sp>
      <p:grpSp>
        <p:nvGrpSpPr>
          <p:cNvPr id="5" name="Group 4"/>
          <p:cNvGrpSpPr/>
          <p:nvPr/>
        </p:nvGrpSpPr>
        <p:grpSpPr>
          <a:xfrm>
            <a:off x="684893" y="1143000"/>
            <a:ext cx="7621814" cy="3312408"/>
            <a:chOff x="2625272" y="954792"/>
            <a:chExt cx="7621814" cy="3312408"/>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92" t="12791" r="21243" b="81350"/>
            <a:stretch/>
          </p:blipFill>
          <p:spPr bwMode="auto">
            <a:xfrm>
              <a:off x="2627086" y="954792"/>
              <a:ext cx="7620000" cy="428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0192" t="51830" r="21243" b="8587"/>
            <a:stretch/>
          </p:blipFill>
          <p:spPr bwMode="auto">
            <a:xfrm>
              <a:off x="2625272" y="1371600"/>
              <a:ext cx="7620000" cy="289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7" name="Rectangle 6"/>
          <p:cNvSpPr/>
          <p:nvPr/>
        </p:nvSpPr>
        <p:spPr>
          <a:xfrm>
            <a:off x="1905000" y="2133600"/>
            <a:ext cx="29718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TextBox 8"/>
          <p:cNvSpPr txBox="1"/>
          <p:nvPr/>
        </p:nvSpPr>
        <p:spPr>
          <a:xfrm>
            <a:off x="533400" y="4572000"/>
            <a:ext cx="7924800" cy="2031325"/>
          </a:xfrm>
          <a:prstGeom prst="rect">
            <a:avLst/>
          </a:prstGeom>
          <a:noFill/>
        </p:spPr>
        <p:txBody>
          <a:bodyPr wrap="square" rtlCol="0">
            <a:spAutoFit/>
          </a:bodyPr>
          <a:lstStyle/>
          <a:p>
            <a:pPr algn="just"/>
            <a:r>
              <a:rPr lang="en-IN" b="1" dirty="0" smtClean="0"/>
              <a:t>Generally, an organization can have different type of loans and advances, which can be classified into different categories as described above. However, Revised schedule VI doesn’t specifically requires to disclose the sub-classes of (d)Other Loans &amp; advances. Although entities are required to disclose the nature in detail such as Prepaid Expenses, Advance TDS, Advance VAT, Other Advance Tax, MAT Credit, CENVAT Receivable, Service Tax receivable etc. Most of the entities club them into various common groups.</a:t>
            </a:r>
            <a:endParaRPr lang="en-IN" b="1" dirty="0"/>
          </a:p>
        </p:txBody>
      </p:sp>
    </p:spTree>
    <p:extLst>
      <p:ext uri="{BB962C8B-B14F-4D97-AF65-F5344CB8AC3E}">
        <p14:creationId xmlns:p14="http://schemas.microsoft.com/office/powerpoint/2010/main" val="3997826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088" t="18404" r="66414" b="18229"/>
          <a:stretch/>
        </p:blipFill>
        <p:spPr bwMode="auto">
          <a:xfrm>
            <a:off x="152400" y="762000"/>
            <a:ext cx="4267200"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685800" y="3648075"/>
            <a:ext cx="2514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838200" y="4086225"/>
            <a:ext cx="1752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228600" y="76200"/>
            <a:ext cx="7924800" cy="630942"/>
          </a:xfrm>
          <a:prstGeom prst="rect">
            <a:avLst/>
          </a:prstGeom>
          <a:noFill/>
        </p:spPr>
        <p:txBody>
          <a:bodyPr wrap="square" rtlCol="0">
            <a:spAutoFit/>
          </a:bodyPr>
          <a:lstStyle/>
          <a:p>
            <a:r>
              <a:rPr lang="en-IN" sz="3500" b="1" dirty="0" smtClean="0"/>
              <a:t>Now, check MCA Taxonomy hierarchy</a:t>
            </a:r>
            <a:endParaRPr lang="en-IN" sz="3500" b="1" dirty="0"/>
          </a:p>
        </p:txBody>
      </p:sp>
      <p:sp>
        <p:nvSpPr>
          <p:cNvPr id="9" name="TextBox 8"/>
          <p:cNvSpPr txBox="1"/>
          <p:nvPr/>
        </p:nvSpPr>
        <p:spPr>
          <a:xfrm>
            <a:off x="4648200" y="771525"/>
            <a:ext cx="4267200" cy="5693866"/>
          </a:xfrm>
          <a:prstGeom prst="rect">
            <a:avLst/>
          </a:prstGeom>
          <a:noFill/>
        </p:spPr>
        <p:txBody>
          <a:bodyPr wrap="square" rtlCol="0">
            <a:spAutoFit/>
          </a:bodyPr>
          <a:lstStyle/>
          <a:p>
            <a:pPr algn="just"/>
            <a:r>
              <a:rPr lang="en-IN" sz="1400" b="1" dirty="0" smtClean="0"/>
              <a:t>As per Indian Taxonomy released by MCA, Loans &amp; Advances needs to be disclosed in detailed manner as shown in screenshot. One can’t club all Advance Taxes to “AdvaceTaxMember” or all other loans &amp; advances to “OtherLoansAndAdvancesMember”. This table is covered under “Exempt Parent Member Dimension” which means if child is provided, it is not mandatory to provide parent i.e. if “PrepaidExpensesMember”</a:t>
            </a:r>
          </a:p>
          <a:p>
            <a:pPr algn="just"/>
            <a:r>
              <a:rPr lang="en-IN" sz="1400" b="1" dirty="0" smtClean="0"/>
              <a:t> &amp; “MATCreditEntitlementMember” are provided,</a:t>
            </a:r>
          </a:p>
          <a:p>
            <a:pPr algn="just"/>
            <a:r>
              <a:rPr lang="en-IN" sz="1400" b="1" dirty="0" smtClean="0"/>
              <a:t> it is not necessary to provide </a:t>
            </a:r>
            <a:r>
              <a:rPr lang="en-IN" sz="1400" b="1" dirty="0"/>
              <a:t>“OtherLoansAndAdvancesMember</a:t>
            </a:r>
            <a:r>
              <a:rPr lang="en-IN" sz="1400" b="1" dirty="0" smtClean="0"/>
              <a:t>”.</a:t>
            </a:r>
          </a:p>
          <a:p>
            <a:pPr algn="just"/>
            <a:endParaRPr lang="en-IN" sz="1400" b="1" dirty="0"/>
          </a:p>
          <a:p>
            <a:pPr algn="just"/>
            <a:r>
              <a:rPr lang="en-IN" sz="1400" b="1" dirty="0" smtClean="0"/>
              <a:t> However, it is not the other way round i.e. this table is not exempt under “child member dimension” which means that if some value for </a:t>
            </a:r>
            <a:r>
              <a:rPr lang="en-IN" sz="1400" b="1" dirty="0"/>
              <a:t>“</a:t>
            </a:r>
            <a:r>
              <a:rPr lang="en-IN" sz="1400" b="1" dirty="0" smtClean="0"/>
              <a:t>OtherLoansAndAdvancesMember”is provided, it shall be mandatory to provide value to at least one of its child say “PrepaidExpensesMember</a:t>
            </a:r>
            <a:r>
              <a:rPr lang="en-IN" sz="1400" b="1" dirty="0"/>
              <a:t>”</a:t>
            </a:r>
          </a:p>
          <a:p>
            <a:pPr algn="just"/>
            <a:r>
              <a:rPr lang="en-IN" sz="1400" b="1" dirty="0"/>
              <a:t> </a:t>
            </a:r>
            <a:r>
              <a:rPr lang="en-IN" sz="1400" b="1" dirty="0" smtClean="0"/>
              <a:t>or “MATCreditEntitlementMember”.</a:t>
            </a:r>
          </a:p>
          <a:p>
            <a:pPr algn="just"/>
            <a:endParaRPr lang="en-IN" sz="1400" b="1" dirty="0"/>
          </a:p>
          <a:p>
            <a:pPr algn="just"/>
            <a:r>
              <a:rPr lang="en-IN" sz="1400" b="1" dirty="0" smtClean="0"/>
              <a:t>Therefore, it shall be mandatory to give details while filing XBRL to MCA. While preparing annual report, one should take care of these items, as if details is not given in annual report, your XBRL Vendor shall ask you these details or he/she will use dummy figures to reconcile the value at broader level.</a:t>
            </a:r>
            <a:endParaRPr lang="en-IN" sz="1400" b="1" dirty="0"/>
          </a:p>
        </p:txBody>
      </p:sp>
    </p:spTree>
    <p:extLst>
      <p:ext uri="{BB962C8B-B14F-4D97-AF65-F5344CB8AC3E}">
        <p14:creationId xmlns:p14="http://schemas.microsoft.com/office/powerpoint/2010/main" val="2306651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2097375"/>
            <a:ext cx="6705600" cy="2554545"/>
          </a:xfrm>
          <a:prstGeom prst="rect">
            <a:avLst/>
          </a:prstGeom>
          <a:noFill/>
        </p:spPr>
        <p:txBody>
          <a:bodyPr wrap="square" rtlCol="0">
            <a:spAutoFit/>
          </a:bodyPr>
          <a:lstStyle/>
          <a:p>
            <a:pPr algn="ctr"/>
            <a:r>
              <a:rPr lang="en-IN" sz="2500" u="sng" dirty="0" smtClean="0"/>
              <a:t>For any procedure or pricing related query,</a:t>
            </a:r>
          </a:p>
          <a:p>
            <a:pPr algn="ctr"/>
            <a:r>
              <a:rPr lang="en-IN" sz="2500" u="sng" dirty="0" smtClean="0"/>
              <a:t>Contact </a:t>
            </a:r>
            <a:r>
              <a:rPr lang="en-IN" sz="2500" u="sng" dirty="0" smtClean="0"/>
              <a:t>us at :</a:t>
            </a:r>
            <a:br>
              <a:rPr lang="en-IN" sz="2500" u="sng" dirty="0" smtClean="0"/>
            </a:br>
            <a:endParaRPr lang="en-IN" sz="2500" u="sng" dirty="0" smtClean="0"/>
          </a:p>
          <a:p>
            <a:pPr algn="ctr"/>
            <a:r>
              <a:rPr lang="en-IN" sz="3500" dirty="0" smtClean="0"/>
              <a:t>CA XBRL SPECIALIST</a:t>
            </a:r>
          </a:p>
          <a:p>
            <a:pPr algn="ctr"/>
            <a:r>
              <a:rPr lang="en-IN" sz="2500" dirty="0" smtClean="0"/>
              <a:t>Email : </a:t>
            </a:r>
            <a:r>
              <a:rPr lang="en-IN" sz="2500" dirty="0" smtClean="0">
                <a:hlinkClick r:id="rId2"/>
              </a:rPr>
              <a:t>caxbrlspecialist@gmail.com</a:t>
            </a:r>
            <a:endParaRPr lang="en-IN" sz="2500" dirty="0" smtClean="0"/>
          </a:p>
          <a:p>
            <a:pPr algn="ctr"/>
            <a:r>
              <a:rPr lang="en-IN" sz="2500" dirty="0" smtClean="0"/>
              <a:t>Mob. : 09718306191</a:t>
            </a:r>
            <a:endParaRPr lang="en-IN" sz="2500" dirty="0"/>
          </a:p>
        </p:txBody>
      </p:sp>
    </p:spTree>
    <p:extLst>
      <p:ext uri="{BB962C8B-B14F-4D97-AF65-F5344CB8AC3E}">
        <p14:creationId xmlns:p14="http://schemas.microsoft.com/office/powerpoint/2010/main" val="36983623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TotalTime>
  <Words>334</Words>
  <Application>Microsoft Office PowerPoint</Application>
  <PresentationFormat>On-screen Show (4:3)</PresentationFormat>
  <Paragraphs>21</Paragraphs>
  <Slides>4</Slides>
  <Notes>0</Notes>
  <HiddenSlides>0</HiddenSlides>
  <MMClips>0</MMClips>
  <ScaleCrop>false</ScaleCrop>
  <HeadingPairs>
    <vt:vector size="4" baseType="variant">
      <vt:variant>
        <vt:lpstr>Theme</vt:lpstr>
      </vt:variant>
      <vt:variant>
        <vt:i4>1</vt:i4>
      </vt:variant>
      <vt:variant>
        <vt:lpstr>Slide Titles</vt:lpstr>
      </vt:variant>
      <vt:variant>
        <vt:i4>4</vt:i4>
      </vt:variant>
    </vt:vector>
  </HeadingPairs>
  <TitlesOfParts>
    <vt:vector size="5" baseType="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uD</dc:creator>
  <cp:lastModifiedBy>uD</cp:lastModifiedBy>
  <cp:revision>12</cp:revision>
  <dcterms:created xsi:type="dcterms:W3CDTF">2006-08-16T00:00:00Z</dcterms:created>
  <dcterms:modified xsi:type="dcterms:W3CDTF">2013-07-16T17:47:36Z</dcterms:modified>
</cp:coreProperties>
</file>