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2" r:id="rId8"/>
    <p:sldId id="264" r:id="rId9"/>
    <p:sldId id="266" r:id="rId10"/>
    <p:sldId id="267" r:id="rId11"/>
    <p:sldId id="268" r:id="rId12"/>
    <p:sldId id="269" r:id="rId13"/>
    <p:sldId id="270" r:id="rId14"/>
    <p:sldId id="271" r:id="rId15"/>
    <p:sldId id="272" r:id="rId16"/>
    <p:sldId id="273" r:id="rId17"/>
    <p:sldId id="274" r:id="rId18"/>
    <p:sldId id="275" r:id="rId1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6" d="100"/>
          <a:sy n="76" d="100"/>
        </p:scale>
        <p:origin x="540" y="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7" name="Picture 6" descr="Droplets-HD-Title-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ctrTitle"/>
          </p:nvPr>
        </p:nvSpPr>
        <p:spPr>
          <a:xfrm>
            <a:off x="1751012" y="1300785"/>
            <a:ext cx="8689976" cy="2509213"/>
          </a:xfrm>
        </p:spPr>
        <p:txBody>
          <a:bodyPr anchor="b">
            <a:normAutofit/>
          </a:bodyPr>
          <a:lstStyle>
            <a:lvl1pPr algn="ctr">
              <a:defRPr sz="4800"/>
            </a:lvl1pPr>
          </a:lstStyle>
          <a:p>
            <a:r>
              <a:rPr lang="en-US" smtClean="0"/>
              <a:t>Click to edit Master title style</a:t>
            </a:r>
            <a:endParaRPr lang="en-US" dirty="0"/>
          </a:p>
        </p:txBody>
      </p:sp>
      <p:sp>
        <p:nvSpPr>
          <p:cNvPr id="3" name="Subtitle 2"/>
          <p:cNvSpPr>
            <a:spLocks noGrp="1"/>
          </p:cNvSpPr>
          <p:nvPr>
            <p:ph type="subTitle" idx="1"/>
          </p:nvPr>
        </p:nvSpPr>
        <p:spPr>
          <a:xfrm>
            <a:off x="1751012" y="3886200"/>
            <a:ext cx="8689976" cy="1371599"/>
          </a:xfrm>
        </p:spPr>
        <p:txBody>
          <a:bodyPr>
            <a:normAutofit/>
          </a:bodyPr>
          <a:lstStyle>
            <a:lvl1pPr marL="0" indent="0" algn="ctr">
              <a:buNone/>
              <a:defRPr sz="2200">
                <a:solidFill>
                  <a:schemeClr val="bg1">
                    <a:lumMod val="50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7/28/2015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94" y="4289374"/>
            <a:ext cx="10364432" cy="811610"/>
          </a:xfrm>
        </p:spPr>
        <p:txBody>
          <a:bodyPr anchor="b"/>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184744" y="698261"/>
            <a:ext cx="9822532" cy="3214136"/>
          </a:xfrm>
          <a:prstGeom prst="roundRect">
            <a:avLst>
              <a:gd name="adj" fmla="val 4944"/>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913774" y="5108728"/>
            <a:ext cx="10364452" cy="682472"/>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7/28/2015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609599"/>
            <a:ext cx="10364452" cy="3427245"/>
          </a:xfrm>
        </p:spPr>
        <p:txBody>
          <a:bodyPr anchor="ctr"/>
          <a:lstStyle>
            <a:lvl1pPr algn="ctr">
              <a:defRPr sz="3200"/>
            </a:lvl1pPr>
          </a:lstStyle>
          <a:p>
            <a:r>
              <a:rPr lang="en-US" smtClean="0"/>
              <a:t>Click to edit Master title style</a:t>
            </a:r>
            <a:endParaRPr lang="en-US" dirty="0"/>
          </a:p>
        </p:txBody>
      </p:sp>
      <p:sp>
        <p:nvSpPr>
          <p:cNvPr id="4" name="Text Placeholder 3"/>
          <p:cNvSpPr>
            <a:spLocks noGrp="1"/>
          </p:cNvSpPr>
          <p:nvPr>
            <p:ph type="body" sz="half" idx="2"/>
          </p:nvPr>
        </p:nvSpPr>
        <p:spPr>
          <a:xfrm>
            <a:off x="913775" y="4204821"/>
            <a:ext cx="10364452" cy="1586380"/>
          </a:xfrm>
        </p:spPr>
        <p:txBody>
          <a:bodyPr anchor="ct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7/28/2015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pic>
        <p:nvPicPr>
          <p:cNvPr id="11" name="Picture 10"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1446212" y="609600"/>
            <a:ext cx="9302752" cy="2992904"/>
          </a:xfrm>
        </p:spPr>
        <p:txBody>
          <a:bodyPr anchor="ctr"/>
          <a:lstStyle>
            <a:lvl1pPr>
              <a:defRPr sz="3200"/>
            </a:lvl1pPr>
          </a:lstStyle>
          <a:p>
            <a:r>
              <a:rPr lang="en-US" smtClean="0"/>
              <a:t>Click to edit Master title style</a:t>
            </a:r>
            <a:endParaRPr lang="en-US" dirty="0"/>
          </a:p>
        </p:txBody>
      </p:sp>
      <p:sp>
        <p:nvSpPr>
          <p:cNvPr id="12" name="Text Placeholder 3"/>
          <p:cNvSpPr>
            <a:spLocks noGrp="1"/>
          </p:cNvSpPr>
          <p:nvPr>
            <p:ph type="body" sz="half" idx="13"/>
          </p:nvPr>
        </p:nvSpPr>
        <p:spPr>
          <a:xfrm>
            <a:off x="1720644" y="3610032"/>
            <a:ext cx="8752299" cy="59478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4" name="Text Placeholder 3"/>
          <p:cNvSpPr>
            <a:spLocks noGrp="1"/>
          </p:cNvSpPr>
          <p:nvPr>
            <p:ph type="body" sz="half" idx="2"/>
          </p:nvPr>
        </p:nvSpPr>
        <p:spPr>
          <a:xfrm>
            <a:off x="913774" y="4372796"/>
            <a:ext cx="10364452" cy="1421053"/>
          </a:xfrm>
        </p:spPr>
        <p:txBody>
          <a:bodyPr anchor="ctr">
            <a:normAutofit/>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7/28/2015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
        <p:nvSpPr>
          <p:cNvPr id="13" name="TextBox 12"/>
          <p:cNvSpPr txBox="1"/>
          <p:nvPr/>
        </p:nvSpPr>
        <p:spPr>
          <a:xfrm>
            <a:off x="1001488" y="754166"/>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4" name="TextBox 13"/>
          <p:cNvSpPr txBox="1"/>
          <p:nvPr/>
        </p:nvSpPr>
        <p:spPr>
          <a:xfrm>
            <a:off x="10557558" y="2993578"/>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5" y="2138721"/>
            <a:ext cx="10364452" cy="2511835"/>
          </a:xfrm>
        </p:spPr>
        <p:txBody>
          <a:bodyPr anchor="b"/>
          <a:lstStyle>
            <a:lvl1pPr algn="ctr">
              <a:defRPr sz="3200"/>
            </a:lvl1pPr>
          </a:lstStyle>
          <a:p>
            <a:r>
              <a:rPr lang="en-US" smtClean="0"/>
              <a:t>Click to edit Master title style</a:t>
            </a:r>
            <a:endParaRPr lang="en-US" dirty="0"/>
          </a:p>
        </p:txBody>
      </p:sp>
      <p:sp>
        <p:nvSpPr>
          <p:cNvPr id="4" name="Text Placeholder 3"/>
          <p:cNvSpPr>
            <a:spLocks noGrp="1"/>
          </p:cNvSpPr>
          <p:nvPr>
            <p:ph type="body" sz="half" idx="2"/>
          </p:nvPr>
        </p:nvSpPr>
        <p:spPr>
          <a:xfrm>
            <a:off x="913775" y="4662335"/>
            <a:ext cx="10364452" cy="1140644"/>
          </a:xfrm>
        </p:spPr>
        <p:txBody>
          <a:bodyPr anchor="t"/>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7/28/2015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pic>
        <p:nvPicPr>
          <p:cNvPr id="13" name="Picture 12"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5" name="Title 1"/>
          <p:cNvSpPr>
            <a:spLocks noGrp="1"/>
          </p:cNvSpPr>
          <p:nvPr>
            <p:ph type="title"/>
          </p:nvPr>
        </p:nvSpPr>
        <p:spPr>
          <a:xfrm>
            <a:off x="913774" y="609600"/>
            <a:ext cx="10364452" cy="1605094"/>
          </a:xfrm>
        </p:spPr>
        <p:txBody>
          <a:bodyPr/>
          <a:lstStyle/>
          <a:p>
            <a:r>
              <a:rPr lang="en-US" smtClean="0"/>
              <a:t>Click to edit Master title style</a:t>
            </a:r>
            <a:endParaRPr lang="en-US" dirty="0"/>
          </a:p>
        </p:txBody>
      </p:sp>
      <p:sp>
        <p:nvSpPr>
          <p:cNvPr id="7" name="Text Placeholder 2"/>
          <p:cNvSpPr>
            <a:spLocks noGrp="1"/>
          </p:cNvSpPr>
          <p:nvPr>
            <p:ph type="body" idx="1"/>
          </p:nvPr>
        </p:nvSpPr>
        <p:spPr>
          <a:xfrm>
            <a:off x="913774" y="2367093"/>
            <a:ext cx="3298976"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8" name="Text Placeholder 3"/>
          <p:cNvSpPr>
            <a:spLocks noGrp="1"/>
          </p:cNvSpPr>
          <p:nvPr>
            <p:ph type="body" sz="half" idx="15"/>
          </p:nvPr>
        </p:nvSpPr>
        <p:spPr>
          <a:xfrm>
            <a:off x="913774" y="2943355"/>
            <a:ext cx="3298976"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9" name="Text Placeholder 4"/>
          <p:cNvSpPr>
            <a:spLocks noGrp="1"/>
          </p:cNvSpPr>
          <p:nvPr>
            <p:ph type="body" sz="quarter" idx="3"/>
          </p:nvPr>
        </p:nvSpPr>
        <p:spPr>
          <a:xfrm>
            <a:off x="4452389" y="2367093"/>
            <a:ext cx="3291521"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0" name="Text Placeholder 3"/>
          <p:cNvSpPr>
            <a:spLocks noGrp="1"/>
          </p:cNvSpPr>
          <p:nvPr>
            <p:ph type="body" sz="half" idx="16"/>
          </p:nvPr>
        </p:nvSpPr>
        <p:spPr>
          <a:xfrm>
            <a:off x="4441348" y="2943355"/>
            <a:ext cx="3303351"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1" name="Text Placeholder 4"/>
          <p:cNvSpPr>
            <a:spLocks noGrp="1"/>
          </p:cNvSpPr>
          <p:nvPr>
            <p:ph type="body" sz="quarter" idx="13"/>
          </p:nvPr>
        </p:nvSpPr>
        <p:spPr>
          <a:xfrm>
            <a:off x="7973298" y="2367093"/>
            <a:ext cx="3304928"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2" name="Text Placeholder 3"/>
          <p:cNvSpPr>
            <a:spLocks noGrp="1"/>
          </p:cNvSpPr>
          <p:nvPr>
            <p:ph type="body" sz="half" idx="17"/>
          </p:nvPr>
        </p:nvSpPr>
        <p:spPr>
          <a:xfrm>
            <a:off x="7973298" y="2943355"/>
            <a:ext cx="3304928"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3" name="Date Placeholder 2"/>
          <p:cNvSpPr>
            <a:spLocks noGrp="1"/>
          </p:cNvSpPr>
          <p:nvPr>
            <p:ph type="dt" sz="half" idx="10"/>
          </p:nvPr>
        </p:nvSpPr>
        <p:spPr/>
        <p:txBody>
          <a:bodyPr/>
          <a:lstStyle/>
          <a:p>
            <a:fld id="{48A87A34-81AB-432B-8DAE-1953F412C126}" type="datetimeFigureOut">
              <a:rPr lang="en-US" dirty="0"/>
              <a:t>7/28/2015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pic>
        <p:nvPicPr>
          <p:cNvPr id="16" name="Picture 15"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30" name="Title 1"/>
          <p:cNvSpPr>
            <a:spLocks noGrp="1"/>
          </p:cNvSpPr>
          <p:nvPr>
            <p:ph type="title"/>
          </p:nvPr>
        </p:nvSpPr>
        <p:spPr>
          <a:xfrm>
            <a:off x="913774" y="610772"/>
            <a:ext cx="10364452" cy="1603922"/>
          </a:xfrm>
        </p:spPr>
        <p:txBody>
          <a:bodyPr/>
          <a:lstStyle/>
          <a:p>
            <a:r>
              <a:rPr lang="en-US" smtClean="0"/>
              <a:t>Click to edit Master title style</a:t>
            </a:r>
            <a:endParaRPr lang="en-US" dirty="0"/>
          </a:p>
        </p:txBody>
      </p:sp>
      <p:sp>
        <p:nvSpPr>
          <p:cNvPr id="19" name="Text Placeholder 2"/>
          <p:cNvSpPr>
            <a:spLocks noGrp="1"/>
          </p:cNvSpPr>
          <p:nvPr>
            <p:ph type="body" idx="1"/>
          </p:nvPr>
        </p:nvSpPr>
        <p:spPr>
          <a:xfrm>
            <a:off x="913774" y="4204820"/>
            <a:ext cx="3296409"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0" name="Picture Placeholder 2"/>
          <p:cNvSpPr>
            <a:spLocks noGrp="1" noChangeAspect="1"/>
          </p:cNvSpPr>
          <p:nvPr>
            <p:ph type="pic" idx="15"/>
          </p:nvPr>
        </p:nvSpPr>
        <p:spPr>
          <a:xfrm>
            <a:off x="913774" y="2367093"/>
            <a:ext cx="3296409" cy="1524000"/>
          </a:xfrm>
          <a:prstGeom prst="roundRect">
            <a:avLst>
              <a:gd name="adj" fmla="val 9363"/>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1" name="Text Placeholder 3"/>
          <p:cNvSpPr>
            <a:spLocks noGrp="1"/>
          </p:cNvSpPr>
          <p:nvPr>
            <p:ph type="body" sz="half" idx="18"/>
          </p:nvPr>
        </p:nvSpPr>
        <p:spPr>
          <a:xfrm>
            <a:off x="913774" y="4781082"/>
            <a:ext cx="3296409" cy="1010118"/>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2" name="Text Placeholder 4"/>
          <p:cNvSpPr>
            <a:spLocks noGrp="1"/>
          </p:cNvSpPr>
          <p:nvPr>
            <p:ph type="body" sz="quarter" idx="3"/>
          </p:nvPr>
        </p:nvSpPr>
        <p:spPr>
          <a:xfrm>
            <a:off x="4442759" y="4204820"/>
            <a:ext cx="3301828"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3" name="Picture Placeholder 2"/>
          <p:cNvSpPr>
            <a:spLocks noGrp="1" noChangeAspect="1"/>
          </p:cNvSpPr>
          <p:nvPr>
            <p:ph type="pic" idx="21"/>
          </p:nvPr>
        </p:nvSpPr>
        <p:spPr>
          <a:xfrm>
            <a:off x="4441348" y="2367093"/>
            <a:ext cx="3303352" cy="1524000"/>
          </a:xfrm>
          <a:prstGeom prst="roundRect">
            <a:avLst>
              <a:gd name="adj" fmla="val 8841"/>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4" name="Text Placeholder 3"/>
          <p:cNvSpPr>
            <a:spLocks noGrp="1"/>
          </p:cNvSpPr>
          <p:nvPr>
            <p:ph type="body" sz="half" idx="19"/>
          </p:nvPr>
        </p:nvSpPr>
        <p:spPr>
          <a:xfrm>
            <a:off x="4441348" y="4781080"/>
            <a:ext cx="3303352" cy="1010119"/>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5" name="Text Placeholder 4"/>
          <p:cNvSpPr>
            <a:spLocks noGrp="1"/>
          </p:cNvSpPr>
          <p:nvPr>
            <p:ph type="body" sz="quarter" idx="13"/>
          </p:nvPr>
        </p:nvSpPr>
        <p:spPr>
          <a:xfrm>
            <a:off x="7973298" y="4204820"/>
            <a:ext cx="3300681"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6" name="Picture Placeholder 2"/>
          <p:cNvSpPr>
            <a:spLocks noGrp="1" noChangeAspect="1"/>
          </p:cNvSpPr>
          <p:nvPr>
            <p:ph type="pic" idx="22"/>
          </p:nvPr>
        </p:nvSpPr>
        <p:spPr>
          <a:xfrm>
            <a:off x="7973298" y="2367093"/>
            <a:ext cx="3304928" cy="1524000"/>
          </a:xfrm>
          <a:prstGeom prst="roundRect">
            <a:avLst>
              <a:gd name="adj" fmla="val 8841"/>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7" name="Text Placeholder 3"/>
          <p:cNvSpPr>
            <a:spLocks noGrp="1"/>
          </p:cNvSpPr>
          <p:nvPr>
            <p:ph type="body" sz="half" idx="20"/>
          </p:nvPr>
        </p:nvSpPr>
        <p:spPr>
          <a:xfrm>
            <a:off x="7973173" y="4781078"/>
            <a:ext cx="3305053" cy="1010121"/>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3" name="Date Placeholder 2"/>
          <p:cNvSpPr>
            <a:spLocks noGrp="1"/>
          </p:cNvSpPr>
          <p:nvPr>
            <p:ph type="dt" sz="half" idx="10"/>
          </p:nvPr>
        </p:nvSpPr>
        <p:spPr/>
        <p:txBody>
          <a:bodyPr/>
          <a:lstStyle/>
          <a:p>
            <a:fld id="{48A87A34-81AB-432B-8DAE-1953F412C126}" type="datetimeFigureOut">
              <a:rPr lang="en-US" dirty="0"/>
              <a:t>7/28/2015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en-US" smtClean="0"/>
              <a:t>Click to edit Master title style</a:t>
            </a:r>
            <a:endParaRPr lang="en-US" dirty="0"/>
          </a:p>
        </p:txBody>
      </p:sp>
      <p:sp>
        <p:nvSpPr>
          <p:cNvPr id="11" name="Vertical Text Placeholder 2"/>
          <p:cNvSpPr>
            <a:spLocks noGrp="1"/>
          </p:cNvSpPr>
          <p:nvPr>
            <p:ph type="body" orient="vert" sz="quarter" idx="13"/>
          </p:nvPr>
        </p:nvSpPr>
        <p:spPr>
          <a:xfrm>
            <a:off x="913775" y="2367093"/>
            <a:ext cx="10364452" cy="342410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7/28/2015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pic>
        <p:nvPicPr>
          <p:cNvPr id="9" name="Picture 8"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Vertical Title 1"/>
          <p:cNvSpPr>
            <a:spLocks noGrp="1"/>
          </p:cNvSpPr>
          <p:nvPr>
            <p:ph type="title" orient="vert"/>
          </p:nvPr>
        </p:nvSpPr>
        <p:spPr>
          <a:xfrm>
            <a:off x="8724900" y="609601"/>
            <a:ext cx="2553326" cy="5181599"/>
          </a:xfrm>
        </p:spPr>
        <p:txBody>
          <a:bodyPr vert="eaVert"/>
          <a:lstStyle>
            <a:lvl1pPr algn="l">
              <a:defRPr/>
            </a:lvl1pPr>
          </a:lstStyle>
          <a:p>
            <a:r>
              <a:rPr lang="en-US" smtClean="0"/>
              <a:t>Click to edit Master title style</a:t>
            </a:r>
            <a:endParaRPr lang="en-US" dirty="0"/>
          </a:p>
        </p:txBody>
      </p:sp>
      <p:sp>
        <p:nvSpPr>
          <p:cNvPr id="8" name="Vertical Text Placeholder 2"/>
          <p:cNvSpPr>
            <a:spLocks noGrp="1"/>
          </p:cNvSpPr>
          <p:nvPr>
            <p:ph type="body" orient="vert" sz="quarter" idx="13"/>
          </p:nvPr>
        </p:nvSpPr>
        <p:spPr>
          <a:xfrm>
            <a:off x="913775" y="609601"/>
            <a:ext cx="7658724" cy="5181599"/>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7/28/2015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3" name="Picture 2"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en-US" smtClean="0"/>
              <a:t>Click to edit Master title style</a:t>
            </a:r>
            <a:endParaRPr lang="en-US" dirty="0"/>
          </a:p>
        </p:txBody>
      </p:sp>
      <p:sp>
        <p:nvSpPr>
          <p:cNvPr id="12" name="Content Placeholder 2"/>
          <p:cNvSpPr>
            <a:spLocks noGrp="1"/>
          </p:cNvSpPr>
          <p:nvPr>
            <p:ph sz="quarter" idx="13"/>
          </p:nvPr>
        </p:nvSpPr>
        <p:spPr>
          <a:xfrm>
            <a:off x="913774" y="2367092"/>
            <a:ext cx="10363826" cy="3424107"/>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7/28/2015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9" name="Picture 8"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828563"/>
            <a:ext cx="10351752" cy="2736819"/>
          </a:xfrm>
        </p:spPr>
        <p:txBody>
          <a:bodyPr anchor="b">
            <a:normAutofit/>
          </a:bodyPr>
          <a:lstStyle>
            <a:lvl1pPr>
              <a:defRPr sz="4000"/>
            </a:lvl1pPr>
          </a:lstStyle>
          <a:p>
            <a:r>
              <a:rPr lang="en-US" smtClean="0"/>
              <a:t>Click to edit Master title style</a:t>
            </a:r>
            <a:endParaRPr lang="en-US" dirty="0"/>
          </a:p>
        </p:txBody>
      </p:sp>
      <p:sp>
        <p:nvSpPr>
          <p:cNvPr id="3" name="Text Placeholder 2"/>
          <p:cNvSpPr>
            <a:spLocks noGrp="1"/>
          </p:cNvSpPr>
          <p:nvPr>
            <p:ph type="body" idx="1"/>
          </p:nvPr>
        </p:nvSpPr>
        <p:spPr>
          <a:xfrm>
            <a:off x="913774" y="3657457"/>
            <a:ext cx="10351752" cy="1368183"/>
          </a:xfrm>
        </p:spPr>
        <p:txBody>
          <a:bodyPr>
            <a:normAutofit/>
          </a:bodyPr>
          <a:lstStyle>
            <a:lvl1pPr marL="0" indent="0" algn="ctr">
              <a:buNone/>
              <a:defRPr sz="2000">
                <a:solidFill>
                  <a:schemeClr val="bg1">
                    <a:lumMod val="50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8A87A34-81AB-432B-8DAE-1953F412C126}" type="datetimeFigureOut">
              <a:rPr lang="en-US" dirty="0"/>
              <a:t>7/28/2015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4" name="Title 1"/>
          <p:cNvSpPr>
            <a:spLocks noGrp="1"/>
          </p:cNvSpPr>
          <p:nvPr>
            <p:ph type="title"/>
          </p:nvPr>
        </p:nvSpPr>
        <p:spPr>
          <a:xfrm>
            <a:off x="913775" y="618517"/>
            <a:ext cx="10364451" cy="1596177"/>
          </a:xfrm>
        </p:spPr>
        <p:txBody>
          <a:bodyPr/>
          <a:lstStyle/>
          <a:p>
            <a:r>
              <a:rPr lang="en-US" smtClean="0"/>
              <a:t>Click to edit Master title style</a:t>
            </a:r>
            <a:endParaRPr lang="en-US" dirty="0"/>
          </a:p>
        </p:txBody>
      </p:sp>
      <p:sp>
        <p:nvSpPr>
          <p:cNvPr id="12" name="Content Placeholder 2"/>
          <p:cNvSpPr>
            <a:spLocks noGrp="1"/>
          </p:cNvSpPr>
          <p:nvPr>
            <p:ph sz="quarter" idx="13"/>
          </p:nvPr>
        </p:nvSpPr>
        <p:spPr>
          <a:xfrm>
            <a:off x="913774" y="2367092"/>
            <a:ext cx="5106026" cy="3424107"/>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3" name="Content Placeholder 3"/>
          <p:cNvSpPr>
            <a:spLocks noGrp="1"/>
          </p:cNvSpPr>
          <p:nvPr>
            <p:ph sz="quarter" idx="14"/>
          </p:nvPr>
        </p:nvSpPr>
        <p:spPr>
          <a:xfrm>
            <a:off x="6172200" y="2367092"/>
            <a:ext cx="5105400" cy="3424107"/>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7/28/2015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pic>
        <p:nvPicPr>
          <p:cNvPr id="15" name="Picture 14"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4" name="Title 1"/>
          <p:cNvSpPr>
            <a:spLocks noGrp="1"/>
          </p:cNvSpPr>
          <p:nvPr>
            <p:ph type="title"/>
          </p:nvPr>
        </p:nvSpPr>
        <p:spPr>
          <a:xfrm>
            <a:off x="913775" y="618517"/>
            <a:ext cx="10364451" cy="1596177"/>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146328" y="2371018"/>
            <a:ext cx="4873474" cy="679994"/>
          </a:xfrm>
        </p:spPr>
        <p:txBody>
          <a:bodyPr anchor="b">
            <a:noAutofit/>
          </a:bodyPr>
          <a:lstStyle>
            <a:lvl1pPr marL="0" indent="0">
              <a:lnSpc>
                <a:spcPct val="85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2" name="Content Placeholder 3"/>
          <p:cNvSpPr>
            <a:spLocks noGrp="1"/>
          </p:cNvSpPr>
          <p:nvPr>
            <p:ph sz="quarter" idx="13"/>
          </p:nvPr>
        </p:nvSpPr>
        <p:spPr>
          <a:xfrm>
            <a:off x="913774" y="3051012"/>
            <a:ext cx="5106027" cy="2740187"/>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396423" y="2371018"/>
            <a:ext cx="4881804" cy="679994"/>
          </a:xfrm>
        </p:spPr>
        <p:txBody>
          <a:bodyPr anchor="b">
            <a:noAutofit/>
          </a:bodyPr>
          <a:lstStyle>
            <a:lvl1pPr marL="0" indent="0">
              <a:lnSpc>
                <a:spcPct val="85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3" name="Content Placeholder 5"/>
          <p:cNvSpPr>
            <a:spLocks noGrp="1"/>
          </p:cNvSpPr>
          <p:nvPr>
            <p:ph sz="quarter" idx="14"/>
          </p:nvPr>
        </p:nvSpPr>
        <p:spPr>
          <a:xfrm>
            <a:off x="6172200" y="3051012"/>
            <a:ext cx="5105401" cy="2740187"/>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t>7/28/2015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7/28/2015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7" name="Picture 6"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Date Placeholder 1"/>
          <p:cNvSpPr>
            <a:spLocks noGrp="1"/>
          </p:cNvSpPr>
          <p:nvPr>
            <p:ph type="dt" sz="half" idx="10"/>
          </p:nvPr>
        </p:nvSpPr>
        <p:spPr/>
        <p:txBody>
          <a:bodyPr/>
          <a:lstStyle/>
          <a:p>
            <a:fld id="{48A87A34-81AB-432B-8DAE-1953F412C126}" type="datetimeFigureOut">
              <a:rPr lang="en-US" dirty="0"/>
              <a:t>7/28/2015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pic>
        <p:nvPicPr>
          <p:cNvPr id="11" name="Picture 10"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5" y="609600"/>
            <a:ext cx="3935688" cy="2023252"/>
          </a:xfrm>
        </p:spPr>
        <p:txBody>
          <a:bodyPr anchor="b"/>
          <a:lstStyle>
            <a:lvl1pPr algn="ctr">
              <a:defRPr sz="3200"/>
            </a:lvl1pPr>
          </a:lstStyle>
          <a:p>
            <a:r>
              <a:rPr lang="en-US" smtClean="0"/>
              <a:t>Click to edit Master title style</a:t>
            </a:r>
            <a:endParaRPr lang="en-US" dirty="0"/>
          </a:p>
        </p:txBody>
      </p:sp>
      <p:sp>
        <p:nvSpPr>
          <p:cNvPr id="10" name="Content Placeholder 2"/>
          <p:cNvSpPr>
            <a:spLocks noGrp="1"/>
          </p:cNvSpPr>
          <p:nvPr>
            <p:ph sz="quarter" idx="13"/>
          </p:nvPr>
        </p:nvSpPr>
        <p:spPr>
          <a:xfrm>
            <a:off x="5078062" y="609600"/>
            <a:ext cx="6200163" cy="5181599"/>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913774" y="2632852"/>
            <a:ext cx="3935689" cy="3158348"/>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7/28/2015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609600"/>
            <a:ext cx="5934969" cy="2023254"/>
          </a:xfrm>
        </p:spPr>
        <p:txBody>
          <a:bodyPr anchor="b"/>
          <a:lstStyle>
            <a:lvl1pPr algn="ct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7424803" y="609601"/>
            <a:ext cx="3255358" cy="5181600"/>
          </a:xfrm>
          <a:prstGeom prst="roundRect">
            <a:avLst>
              <a:gd name="adj" fmla="val 4943"/>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913794" y="2632852"/>
            <a:ext cx="5934949" cy="3158347"/>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7/28/2015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pic>
        <p:nvPicPr>
          <p:cNvPr id="1026" name="Picture 2" descr="\\DROBO-FS\QuickDrops\JB\PPTX NG\Droplets\LightingOverlay.png"/>
          <p:cNvPicPr>
            <a:picLocks noChangeAspect="1" noChangeArrowheads="1"/>
          </p:cNvPicPr>
          <p:nvPr/>
        </p:nvPicPr>
        <p:blipFill>
          <a:blip r:embed="rId19">
            <a:alphaModFix/>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a14="http://schemas.microsoft.com/office/drawing/2010/main">
                <a:solidFill>
                  <a:srgbClr val="FFFFFF"/>
                </a:solidFill>
              </a14:hiddenFill>
            </a:ext>
          </a:extLst>
        </p:spPr>
      </p:pic>
      <p:sp>
        <p:nvSpPr>
          <p:cNvPr id="2" name="Title Placeholder 1"/>
          <p:cNvSpPr>
            <a:spLocks noGrp="1"/>
          </p:cNvSpPr>
          <p:nvPr>
            <p:ph type="title"/>
          </p:nvPr>
        </p:nvSpPr>
        <p:spPr>
          <a:xfrm>
            <a:off x="913775" y="618517"/>
            <a:ext cx="10364451" cy="1596177"/>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913775" y="2367093"/>
            <a:ext cx="10364452" cy="3424107"/>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678737" y="5883275"/>
            <a:ext cx="2743200" cy="365125"/>
          </a:xfrm>
          <a:prstGeom prst="rect">
            <a:avLst/>
          </a:prstGeom>
        </p:spPr>
        <p:txBody>
          <a:bodyPr vert="horz" lIns="91440" tIns="45720" rIns="91440" bIns="45720" rtlCol="0" anchor="ctr"/>
          <a:lstStyle>
            <a:lvl1pPr algn="r">
              <a:defRPr sz="1000">
                <a:solidFill>
                  <a:schemeClr val="tx1"/>
                </a:solidFill>
              </a:defRPr>
            </a:lvl1pPr>
          </a:lstStyle>
          <a:p>
            <a:fld id="{48A87A34-81AB-432B-8DAE-1953F412C126}" type="datetimeFigureOut">
              <a:rPr lang="en-US" dirty="0"/>
              <a:pPr/>
              <a:t>7/28/2015</a:t>
            </a:fld>
            <a:endParaRPr lang="en-US" dirty="0"/>
          </a:p>
        </p:txBody>
      </p:sp>
      <p:sp>
        <p:nvSpPr>
          <p:cNvPr id="5" name="Footer Placeholder 4"/>
          <p:cNvSpPr>
            <a:spLocks noGrp="1"/>
          </p:cNvSpPr>
          <p:nvPr>
            <p:ph type="ftr" sz="quarter" idx="3"/>
          </p:nvPr>
        </p:nvSpPr>
        <p:spPr>
          <a:xfrm>
            <a:off x="913774" y="5883275"/>
            <a:ext cx="6672887" cy="365125"/>
          </a:xfrm>
          <a:prstGeom prst="rect">
            <a:avLst/>
          </a:prstGeom>
        </p:spPr>
        <p:txBody>
          <a:bodyPr vert="horz" lIns="91440" tIns="45720" rIns="91440" bIns="45720" rtlCol="0" anchor="ctr"/>
          <a:lstStyle>
            <a:lvl1pPr algn="l">
              <a:defRPr sz="1000">
                <a:solidFill>
                  <a:schemeClr val="tx1"/>
                </a:solidFill>
              </a:defRPr>
            </a:lvl1pPr>
          </a:lstStyle>
          <a:p>
            <a:endParaRPr lang="en-US" dirty="0"/>
          </a:p>
        </p:txBody>
      </p:sp>
      <p:sp>
        <p:nvSpPr>
          <p:cNvPr id="6" name="Slide Number Placeholder 5"/>
          <p:cNvSpPr>
            <a:spLocks noGrp="1"/>
          </p:cNvSpPr>
          <p:nvPr>
            <p:ph type="sldNum" sz="quarter" idx="4"/>
          </p:nvPr>
        </p:nvSpPr>
        <p:spPr>
          <a:xfrm>
            <a:off x="10514011" y="5883275"/>
            <a:ext cx="764215" cy="365125"/>
          </a:xfrm>
          <a:prstGeom prst="rect">
            <a:avLst/>
          </a:prstGeom>
        </p:spPr>
        <p:txBody>
          <a:bodyPr vert="horz" lIns="91440" tIns="45720" rIns="91440" bIns="45720" rtlCol="0" anchor="ctr"/>
          <a:lstStyle>
            <a:lvl1pPr algn="r">
              <a:defRPr sz="1000">
                <a:solidFill>
                  <a:schemeClr val="tx1"/>
                </a:solidFill>
              </a:defRPr>
            </a:lvl1pPr>
          </a:lstStyle>
          <a:p>
            <a:fld id="{6D22F896-40B5-4ADD-8801-0D06FADFA09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6" r:id="rId12"/>
    <p:sldLayoutId id="2147483663" r:id="rId13"/>
    <p:sldLayoutId id="2147483667" r:id="rId14"/>
    <p:sldLayoutId id="2147483668" r:id="rId15"/>
    <p:sldLayoutId id="2147483658" r:id="rId16"/>
    <p:sldLayoutId id="2147483659" r:id="rId17"/>
  </p:sldLayoutIdLst>
  <p:txStyles>
    <p:titleStyle>
      <a:lvl1pPr algn="ctr" defTabSz="914400" rtl="0" eaLnBrk="1" latinLnBrk="0" hangingPunct="1">
        <a:lnSpc>
          <a:spcPct val="90000"/>
        </a:lnSpc>
        <a:spcBef>
          <a:spcPct val="0"/>
        </a:spcBef>
        <a:buNone/>
        <a:defRPr sz="3600" kern="1200" cap="all" baseline="0">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tx1"/>
        </a:buClr>
        <a:buFont typeface="Arial" panose="020B0604020202020204" pitchFamily="34" charset="0"/>
        <a:buChar char="•"/>
        <a:defRPr sz="2000" kern="1200" cap="all" baseline="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tx1"/>
        </a:buClr>
        <a:buFont typeface="Arial" panose="020B0604020202020204" pitchFamily="34" charset="0"/>
        <a:buChar char="•"/>
        <a:defRPr sz="1800" kern="1200" cap="all"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tx1"/>
        </a:buClr>
        <a:buFont typeface="Arial" panose="020B0604020202020204" pitchFamily="34" charset="0"/>
        <a:buChar char="•"/>
        <a:defRPr sz="1600" kern="1200" cap="all" baseline="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http://dolr.nic.in/dolr/actandrule.asp" TargetMode="External"/><Relationship Id="rId2" Type="http://schemas.openxmlformats.org/officeDocument/2006/relationships/hyperlink" Target="http://www.prsindia.org/" TargetMode="External"/><Relationship Id="rId1" Type="http://schemas.openxmlformats.org/officeDocument/2006/relationships/slideLayout" Target="../slideLayouts/slideLayout2.xml"/><Relationship Id="rId4" Type="http://schemas.openxmlformats.org/officeDocument/2006/relationships/hyperlink" Target="http://rural.nic.in/netrural/rural/index.aspx"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IN" dirty="0" smtClean="0"/>
              <a:t>LAND ACQUISITION</a:t>
            </a:r>
            <a:endParaRPr lang="en-IN" dirty="0"/>
          </a:p>
        </p:txBody>
      </p:sp>
      <p:sp>
        <p:nvSpPr>
          <p:cNvPr id="3" name="Subtitle 2"/>
          <p:cNvSpPr>
            <a:spLocks noGrp="1"/>
          </p:cNvSpPr>
          <p:nvPr>
            <p:ph type="subTitle" idx="1"/>
          </p:nvPr>
        </p:nvSpPr>
        <p:spPr/>
        <p:txBody>
          <a:bodyPr/>
          <a:lstStyle/>
          <a:p>
            <a:r>
              <a:rPr lang="en-IN" dirty="0" smtClean="0">
                <a:solidFill>
                  <a:srgbClr val="00B050"/>
                </a:solidFill>
              </a:rPr>
              <a:t>Giridhar’s analysis </a:t>
            </a:r>
            <a:endParaRPr lang="en-IN" dirty="0">
              <a:solidFill>
                <a:srgbClr val="00B050"/>
              </a:solidFill>
            </a:endParaRPr>
          </a:p>
        </p:txBody>
      </p:sp>
    </p:spTree>
    <p:extLst>
      <p:ext uri="{BB962C8B-B14F-4D97-AF65-F5344CB8AC3E}">
        <p14:creationId xmlns:p14="http://schemas.microsoft.com/office/powerpoint/2010/main" val="262317940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t>defence</a:t>
            </a:r>
            <a:endParaRPr lang="en-IN" dirty="0"/>
          </a:p>
        </p:txBody>
      </p:sp>
      <p:sp>
        <p:nvSpPr>
          <p:cNvPr id="3" name="Content Placeholder 2"/>
          <p:cNvSpPr>
            <a:spLocks noGrp="1"/>
          </p:cNvSpPr>
          <p:nvPr>
            <p:ph sz="quarter" idx="13"/>
          </p:nvPr>
        </p:nvSpPr>
        <p:spPr/>
        <p:txBody>
          <a:bodyPr/>
          <a:lstStyle/>
          <a:p>
            <a:r>
              <a:rPr lang="en-IN" b="1" dirty="0"/>
              <a:t>Defence</a:t>
            </a:r>
            <a:r>
              <a:rPr lang="en-IN" dirty="0"/>
              <a:t>: This is a major change. But is it anti-farmer? Is National security not of prime importance? The Government has brought this change looking at the national security aspect. The country needs to be independent in this matter. Today millions of our heard earned money from the public exchequer goes to other countries in importing the latest arms and ammunition. Should Government inform citizens and take their consent if it plans to put a strategic nuclear plant in some area? No. I also believe that if our farmers come to know that their land is being used for defence purposes, they would only feel proud.</a:t>
            </a:r>
            <a:endParaRPr lang="en-IN" dirty="0"/>
          </a:p>
        </p:txBody>
      </p:sp>
    </p:spTree>
    <p:extLst>
      <p:ext uri="{BB962C8B-B14F-4D97-AF65-F5344CB8AC3E}">
        <p14:creationId xmlns:p14="http://schemas.microsoft.com/office/powerpoint/2010/main" val="411433401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b="1" dirty="0"/>
              <a:t>Rural infrastructure including electrification and housing for poor</a:t>
            </a:r>
            <a:endParaRPr lang="en-IN" dirty="0"/>
          </a:p>
        </p:txBody>
      </p:sp>
      <p:sp>
        <p:nvSpPr>
          <p:cNvPr id="3" name="Content Placeholder 2"/>
          <p:cNvSpPr>
            <a:spLocks noGrp="1"/>
          </p:cNvSpPr>
          <p:nvPr>
            <p:ph sz="quarter" idx="13"/>
          </p:nvPr>
        </p:nvSpPr>
        <p:spPr/>
        <p:txBody>
          <a:bodyPr>
            <a:normAutofit fontScale="92500" lnSpcReduction="10000"/>
          </a:bodyPr>
          <a:lstStyle/>
          <a:p>
            <a:r>
              <a:rPr lang="en-IN" dirty="0"/>
              <a:t>Infrastructure and social infrastructure projects, including those under public private partnership where ownership of the land vests with the Governments. This is bound to benefit the entire country, particularly the people in rural areas where infrastructure and social infrastructure is inadequate. The </a:t>
            </a:r>
            <a:r>
              <a:rPr lang="en-IN" b="1" dirty="0" err="1"/>
              <a:t>Narendra</a:t>
            </a:r>
            <a:r>
              <a:rPr lang="en-IN" b="1" dirty="0"/>
              <a:t> </a:t>
            </a:r>
            <a:r>
              <a:rPr lang="en-IN" b="1" dirty="0" err="1"/>
              <a:t>Modi</a:t>
            </a:r>
            <a:r>
              <a:rPr lang="en-IN" dirty="0"/>
              <a:t> Government came to power on its promise to people to provide irrigation facility to each agricultural land, a house to each family with drinking water facility and 24 hours electricity, and good roads to provide better connectivity. Does this change in law which will help Government execute these projects and fulfil promises made to our villagers is </a:t>
            </a:r>
            <a:r>
              <a:rPr lang="en-IN" dirty="0" smtClean="0"/>
              <a:t>anti-farmer? Don’t</a:t>
            </a:r>
            <a:r>
              <a:rPr lang="en-IN" b="1" dirty="0" smtClean="0"/>
              <a:t> </a:t>
            </a:r>
            <a:r>
              <a:rPr lang="en-IN" b="1" dirty="0"/>
              <a:t>our villagers deserve a better life?</a:t>
            </a:r>
            <a:endParaRPr lang="en-IN" dirty="0"/>
          </a:p>
        </p:txBody>
      </p:sp>
    </p:spTree>
    <p:extLst>
      <p:ext uri="{BB962C8B-B14F-4D97-AF65-F5344CB8AC3E}">
        <p14:creationId xmlns:p14="http://schemas.microsoft.com/office/powerpoint/2010/main" val="200027847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b="1" dirty="0"/>
              <a:t>Industrial corridors and PPP Projects</a:t>
            </a:r>
            <a:endParaRPr lang="en-IN" dirty="0"/>
          </a:p>
        </p:txBody>
      </p:sp>
      <p:sp>
        <p:nvSpPr>
          <p:cNvPr id="3" name="Content Placeholder 2"/>
          <p:cNvSpPr>
            <a:spLocks noGrp="1"/>
          </p:cNvSpPr>
          <p:nvPr>
            <p:ph sz="quarter" idx="13"/>
          </p:nvPr>
        </p:nvSpPr>
        <p:spPr/>
        <p:txBody>
          <a:bodyPr>
            <a:normAutofit fontScale="85000" lnSpcReduction="10000"/>
          </a:bodyPr>
          <a:lstStyle/>
          <a:p>
            <a:r>
              <a:rPr lang="en-IN" dirty="0"/>
              <a:t>There are confusions created among people for political </a:t>
            </a:r>
            <a:r>
              <a:rPr lang="en-IN" dirty="0" smtClean="0"/>
              <a:t>reasons. People</a:t>
            </a:r>
            <a:r>
              <a:rPr lang="en-IN" b="1" dirty="0" smtClean="0"/>
              <a:t> </a:t>
            </a:r>
            <a:r>
              <a:rPr lang="en-IN" b="1" dirty="0"/>
              <a:t>should know that the Industrial Corridors are not created by capitalists and businessmen. They participate once the corridors are designed</a:t>
            </a:r>
            <a:r>
              <a:rPr lang="en-IN" dirty="0"/>
              <a:t>. Government will create the industrial corridors and before taking the land, the district magistrate will have to confirm in writing who in the family is going to get a job of what scale before any acquisition takes place.</a:t>
            </a:r>
          </a:p>
          <a:p>
            <a:r>
              <a:rPr lang="en-IN" dirty="0"/>
              <a:t>Almost all the exempted purposes benefit rural India. They would enhance the value of land, create employment and provide rural areas with better infrastructure and social infrastructure in addition to the enhanced compensation. PM </a:t>
            </a:r>
            <a:r>
              <a:rPr lang="en-IN" dirty="0" err="1"/>
              <a:t>Modi</a:t>
            </a:r>
            <a:r>
              <a:rPr lang="en-IN" dirty="0"/>
              <a:t> on ‘Man </a:t>
            </a:r>
            <a:r>
              <a:rPr lang="en-IN" dirty="0" err="1"/>
              <a:t>ki</a:t>
            </a:r>
            <a:r>
              <a:rPr lang="en-IN" dirty="0"/>
              <a:t> </a:t>
            </a:r>
            <a:r>
              <a:rPr lang="en-IN" dirty="0" err="1"/>
              <a:t>Baat</a:t>
            </a:r>
            <a:r>
              <a:rPr lang="en-IN" dirty="0"/>
              <a:t>’ also clarified that the Government understands that, for these projects, Government shall first utilize the land owned by them, then the barren land and if at all required, agricultural land would be acquired.</a:t>
            </a:r>
          </a:p>
          <a:p>
            <a:endParaRPr lang="en-IN" dirty="0"/>
          </a:p>
        </p:txBody>
      </p:sp>
    </p:spTree>
    <p:extLst>
      <p:ext uri="{BB962C8B-B14F-4D97-AF65-F5344CB8AC3E}">
        <p14:creationId xmlns:p14="http://schemas.microsoft.com/office/powerpoint/2010/main" val="142689673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3775" y="618517"/>
            <a:ext cx="10364451" cy="778483"/>
          </a:xfrm>
        </p:spPr>
        <p:txBody>
          <a:bodyPr>
            <a:normAutofit fontScale="90000"/>
          </a:bodyPr>
          <a:lstStyle/>
          <a:p>
            <a:r>
              <a:rPr lang="en-IN" b="1" dirty="0"/>
              <a:t>Why Are The Political Parties So Opposed To The Amendments?</a:t>
            </a:r>
            <a:endParaRPr lang="en-IN" dirty="0"/>
          </a:p>
        </p:txBody>
      </p:sp>
      <p:sp>
        <p:nvSpPr>
          <p:cNvPr id="3" name="Content Placeholder 2"/>
          <p:cNvSpPr>
            <a:spLocks noGrp="1"/>
          </p:cNvSpPr>
          <p:nvPr>
            <p:ph sz="quarter" idx="13"/>
          </p:nvPr>
        </p:nvSpPr>
        <p:spPr/>
        <p:txBody>
          <a:bodyPr/>
          <a:lstStyle/>
          <a:p>
            <a:r>
              <a:rPr lang="en-IN" dirty="0"/>
              <a:t>The amended act does not require </a:t>
            </a:r>
            <a:r>
              <a:rPr lang="en-IN" b="1" dirty="0"/>
              <a:t>consent</a:t>
            </a:r>
            <a:r>
              <a:rPr lang="en-IN" dirty="0"/>
              <a:t> from 80 percent of the land owners, if the purpose is for five sectors — national security, defence, rural infrastructure (including electrification), industrial corridors and housing for the poor</a:t>
            </a:r>
            <a:r>
              <a:rPr lang="en-IN" dirty="0" smtClean="0"/>
              <a:t>.</a:t>
            </a:r>
          </a:p>
          <a:p>
            <a:r>
              <a:rPr lang="en-IN" b="1" dirty="0" smtClean="0"/>
              <a:t>Social </a:t>
            </a:r>
            <a:r>
              <a:rPr lang="en-IN" b="1" dirty="0"/>
              <a:t>Impact Assessment (SIA) </a:t>
            </a:r>
            <a:r>
              <a:rPr lang="en-IN" dirty="0"/>
              <a:t>is also not required for these projects, according to these new amendments. This would mean that only the land owner would be compensated, since the SIA, used to track how many people depend on the land, is now being done away with.</a:t>
            </a:r>
            <a:endParaRPr lang="en-IN" dirty="0"/>
          </a:p>
        </p:txBody>
      </p:sp>
    </p:spTree>
    <p:extLst>
      <p:ext uri="{BB962C8B-B14F-4D97-AF65-F5344CB8AC3E}">
        <p14:creationId xmlns:p14="http://schemas.microsoft.com/office/powerpoint/2010/main" val="29238010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3149" y="326417"/>
            <a:ext cx="10364451" cy="626083"/>
          </a:xfrm>
        </p:spPr>
        <p:txBody>
          <a:bodyPr/>
          <a:lstStyle/>
          <a:p>
            <a:r>
              <a:rPr lang="en-IN" b="1" dirty="0"/>
              <a:t>Compensation Clause</a:t>
            </a:r>
            <a:endParaRPr lang="en-IN" dirty="0"/>
          </a:p>
        </p:txBody>
      </p:sp>
      <p:sp>
        <p:nvSpPr>
          <p:cNvPr id="3" name="Content Placeholder 2"/>
          <p:cNvSpPr>
            <a:spLocks noGrp="1"/>
          </p:cNvSpPr>
          <p:nvPr>
            <p:ph sz="quarter" idx="13"/>
          </p:nvPr>
        </p:nvSpPr>
        <p:spPr>
          <a:xfrm>
            <a:off x="913774" y="952500"/>
            <a:ext cx="10363826" cy="4838699"/>
          </a:xfrm>
        </p:spPr>
        <p:txBody>
          <a:bodyPr>
            <a:normAutofit fontScale="85000" lnSpcReduction="20000"/>
          </a:bodyPr>
          <a:lstStyle/>
          <a:p>
            <a:r>
              <a:rPr lang="en-IN" dirty="0"/>
              <a:t>Thirteen Acts of Parliament like the Railways Act, the Electricity Act, the Atomic Energy Act, </a:t>
            </a:r>
            <a:r>
              <a:rPr lang="en-IN" dirty="0" smtClean="0"/>
              <a:t>etc. </a:t>
            </a:r>
            <a:r>
              <a:rPr lang="en-IN" dirty="0"/>
              <a:t>which provided for land acquisition, were put in the Fourth Schedule of the Act</a:t>
            </a:r>
            <a:r>
              <a:rPr lang="en-IN" dirty="0" smtClean="0"/>
              <a:t>,</a:t>
            </a:r>
            <a:r>
              <a:rPr lang="en-IN" dirty="0"/>
              <a:t> also apply to the orders stated in the fourth schedule “</a:t>
            </a:r>
            <a:r>
              <a:rPr lang="en-IN" u="sng" dirty="0"/>
              <a:t>with such exceptions or modifications that do not reduce the compensation or dilute the provisions of this </a:t>
            </a:r>
            <a:r>
              <a:rPr lang="en-IN" u="sng" dirty="0" smtClean="0"/>
              <a:t>Act". Which</a:t>
            </a:r>
            <a:r>
              <a:rPr lang="en-IN" dirty="0" smtClean="0"/>
              <a:t> </a:t>
            </a:r>
            <a:r>
              <a:rPr lang="en-IN" dirty="0"/>
              <a:t>means, with a notification, land acquired for the above 13 Acts, the new increased compensation clause will not apply. This was a blunder</a:t>
            </a:r>
            <a:r>
              <a:rPr lang="en-IN" dirty="0" smtClean="0"/>
              <a:t>.</a:t>
            </a:r>
          </a:p>
          <a:p>
            <a:r>
              <a:rPr lang="en-IN" b="1" dirty="0"/>
              <a:t>Change</a:t>
            </a:r>
            <a:r>
              <a:rPr lang="en-IN" dirty="0"/>
              <a:t>: The NDA amendment has removed the aforementioned provision (underlined). To a layman, it might appear as nothing significant. However, reading the fine details of this provision, it is clear that it ensures that even if the land is acquired under the above 13 crucial Acts, the farmers will get the new, increased compensation—hold your breath—at </a:t>
            </a:r>
            <a:r>
              <a:rPr lang="en-IN" b="1" dirty="0"/>
              <a:t>four times </a:t>
            </a:r>
            <a:r>
              <a:rPr lang="en-IN" dirty="0"/>
              <a:t>the market rate. Is this anti-farmer? The </a:t>
            </a:r>
            <a:r>
              <a:rPr lang="en-IN" dirty="0" err="1"/>
              <a:t>Modi</a:t>
            </a:r>
            <a:r>
              <a:rPr lang="en-IN" dirty="0"/>
              <a:t>-led NDA Government has not changed the increased compensation provided in the UPA’s version of the Act and also clarified that the compensation will be applicable to not only the land owners but also the people dependent on that land</a:t>
            </a:r>
            <a:r>
              <a:rPr lang="en-IN" dirty="0" smtClean="0"/>
              <a:t>.</a:t>
            </a:r>
          </a:p>
          <a:p>
            <a:r>
              <a:rPr lang="en-IN" dirty="0"/>
              <a:t>On top of that </a:t>
            </a:r>
            <a:r>
              <a:rPr lang="en-IN" b="1" dirty="0"/>
              <a:t>the law modified by the </a:t>
            </a:r>
            <a:r>
              <a:rPr lang="en-IN" b="1" dirty="0" err="1"/>
              <a:t>Modi</a:t>
            </a:r>
            <a:r>
              <a:rPr lang="en-IN" b="1" dirty="0"/>
              <a:t> Government ensures that unless full compensation is not paid, land cannot be taken in possession</a:t>
            </a:r>
            <a:r>
              <a:rPr lang="en-IN" dirty="0"/>
              <a:t>. Compensation will be deposited in a designated bank account  and the transactions are totally transparent.</a:t>
            </a:r>
            <a:endParaRPr lang="en-IN" dirty="0"/>
          </a:p>
        </p:txBody>
      </p:sp>
    </p:spTree>
    <p:extLst>
      <p:ext uri="{BB962C8B-B14F-4D97-AF65-F5344CB8AC3E}">
        <p14:creationId xmlns:p14="http://schemas.microsoft.com/office/powerpoint/2010/main" val="139654201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3149" y="482600"/>
            <a:ext cx="10364451" cy="766894"/>
          </a:xfrm>
        </p:spPr>
        <p:txBody>
          <a:bodyPr/>
          <a:lstStyle/>
          <a:p>
            <a:r>
              <a:rPr lang="en-IN" b="1" dirty="0"/>
              <a:t>Time Limit Clause</a:t>
            </a:r>
            <a:endParaRPr lang="en-IN" dirty="0"/>
          </a:p>
        </p:txBody>
      </p:sp>
      <p:sp>
        <p:nvSpPr>
          <p:cNvPr id="3" name="Content Placeholder 2"/>
          <p:cNvSpPr>
            <a:spLocks noGrp="1"/>
          </p:cNvSpPr>
          <p:nvPr>
            <p:ph sz="quarter" idx="13"/>
          </p:nvPr>
        </p:nvSpPr>
        <p:spPr>
          <a:xfrm>
            <a:off x="913774" y="1943100"/>
            <a:ext cx="10363826" cy="3848099"/>
          </a:xfrm>
        </p:spPr>
        <p:txBody>
          <a:bodyPr>
            <a:normAutofit lnSpcReduction="10000"/>
          </a:bodyPr>
          <a:lstStyle/>
          <a:p>
            <a:r>
              <a:rPr lang="en-IN" dirty="0"/>
              <a:t>Section 101 of the UPA Act states that if the acquired land remains unutilized for a period of five years from the date of taking over the possession, the land shall be returned to the owners</a:t>
            </a:r>
            <a:r>
              <a:rPr lang="en-IN" dirty="0" smtClean="0"/>
              <a:t>.</a:t>
            </a:r>
          </a:p>
          <a:p>
            <a:r>
              <a:rPr lang="en-IN" b="1" dirty="0"/>
              <a:t>Change:</a:t>
            </a:r>
            <a:r>
              <a:rPr lang="en-IN" dirty="0"/>
              <a:t> The NDA amendment has changed it from “five years” with “a period specified for setting up of any project or for five years” and period wasted in legal matters is not included in this timeframe. By doing this the Government  fixes responsibility on its own that it  has to finish the project within the time limit specified for the project. If Government does not finish the project within the time line, then whatever the original land owners wishes, would prevail.</a:t>
            </a:r>
            <a:endParaRPr lang="en-IN" dirty="0"/>
          </a:p>
        </p:txBody>
      </p:sp>
    </p:spTree>
    <p:extLst>
      <p:ext uri="{BB962C8B-B14F-4D97-AF65-F5344CB8AC3E}">
        <p14:creationId xmlns:p14="http://schemas.microsoft.com/office/powerpoint/2010/main" val="291142804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3775" y="618517"/>
            <a:ext cx="10364451" cy="778483"/>
          </a:xfrm>
        </p:spPr>
        <p:txBody>
          <a:bodyPr/>
          <a:lstStyle/>
          <a:p>
            <a:r>
              <a:rPr lang="en-IN" b="1" dirty="0"/>
              <a:t>Why did the NDA support the bill in 2013?</a:t>
            </a:r>
            <a:endParaRPr lang="en-IN" dirty="0"/>
          </a:p>
        </p:txBody>
      </p:sp>
      <p:sp>
        <p:nvSpPr>
          <p:cNvPr id="3" name="Content Placeholder 2"/>
          <p:cNvSpPr>
            <a:spLocks noGrp="1"/>
          </p:cNvSpPr>
          <p:nvPr>
            <p:ph sz="quarter" idx="13"/>
          </p:nvPr>
        </p:nvSpPr>
        <p:spPr>
          <a:xfrm>
            <a:off x="913774" y="1397000"/>
            <a:ext cx="10363826" cy="4394199"/>
          </a:xfrm>
        </p:spPr>
        <p:txBody>
          <a:bodyPr>
            <a:normAutofit/>
          </a:bodyPr>
          <a:lstStyle/>
          <a:p>
            <a:r>
              <a:rPr lang="en-IN" dirty="0"/>
              <a:t>The UPA Government brought in this Act in a hurry to gain the political mileage when it realized that it was facing an inevitable defeat in the ensuing </a:t>
            </a:r>
            <a:r>
              <a:rPr lang="en-IN" dirty="0" err="1"/>
              <a:t>Lok</a:t>
            </a:r>
            <a:r>
              <a:rPr lang="en-IN" dirty="0"/>
              <a:t> Sabha Election. The BJP, for obvious reasons supported the Act without reading the fine print. However, our thanks are due to both parties for getting rid of the 1894 Act</a:t>
            </a:r>
            <a:r>
              <a:rPr lang="en-IN" dirty="0" smtClean="0"/>
              <a:t>.</a:t>
            </a:r>
          </a:p>
          <a:p>
            <a:pPr marL="0" indent="0">
              <a:buNone/>
            </a:pPr>
            <a:endParaRPr lang="en-IN" dirty="0"/>
          </a:p>
        </p:txBody>
      </p:sp>
    </p:spTree>
    <p:extLst>
      <p:ext uri="{BB962C8B-B14F-4D97-AF65-F5344CB8AC3E}">
        <p14:creationId xmlns:p14="http://schemas.microsoft.com/office/powerpoint/2010/main" val="136931880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t>Why changes now ?</a:t>
            </a:r>
            <a:endParaRPr lang="en-IN" dirty="0"/>
          </a:p>
        </p:txBody>
      </p:sp>
      <p:sp>
        <p:nvSpPr>
          <p:cNvPr id="3" name="Content Placeholder 2"/>
          <p:cNvSpPr>
            <a:spLocks noGrp="1"/>
          </p:cNvSpPr>
          <p:nvPr>
            <p:ph sz="quarter" idx="13"/>
          </p:nvPr>
        </p:nvSpPr>
        <p:spPr/>
        <p:txBody>
          <a:bodyPr/>
          <a:lstStyle/>
          <a:p>
            <a:r>
              <a:rPr lang="en-IN" dirty="0"/>
              <a:t>When the </a:t>
            </a:r>
            <a:r>
              <a:rPr lang="en-IN" dirty="0" err="1"/>
              <a:t>Modi</a:t>
            </a:r>
            <a:r>
              <a:rPr lang="en-IN" dirty="0"/>
              <a:t>-led NDA Government was formed at the Centre, State Governments started writing to the central Government that the Act has limitations and requires changes. An year passed by and no state Government was  ready to bring the Act to force. Back then, two Congress-governed states—</a:t>
            </a:r>
            <a:r>
              <a:rPr lang="en-IN" b="1" dirty="0"/>
              <a:t>Maharashtra</a:t>
            </a:r>
            <a:r>
              <a:rPr lang="en-IN" dirty="0"/>
              <a:t> </a:t>
            </a:r>
            <a:r>
              <a:rPr lang="en-IN" dirty="0" smtClean="0"/>
              <a:t>and Haryana</a:t>
            </a:r>
            <a:r>
              <a:rPr lang="en-IN" dirty="0"/>
              <a:t> applied the new Act but both these “farmer-friendly” Governments, through notification, reduced the compensation to 50 per cent. It is evident that the </a:t>
            </a:r>
            <a:r>
              <a:rPr lang="en-IN" dirty="0" err="1"/>
              <a:t>Modi</a:t>
            </a:r>
            <a:r>
              <a:rPr lang="en-IN" dirty="0"/>
              <a:t> Government believes in strengthening the federal structure and giving more power to states and therefore, the changes are as per their recommendations now.</a:t>
            </a:r>
          </a:p>
          <a:p>
            <a:endParaRPr lang="en-IN" dirty="0"/>
          </a:p>
        </p:txBody>
      </p:sp>
    </p:spTree>
    <p:extLst>
      <p:ext uri="{BB962C8B-B14F-4D97-AF65-F5344CB8AC3E}">
        <p14:creationId xmlns:p14="http://schemas.microsoft.com/office/powerpoint/2010/main" val="92496455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3149" y="546100"/>
            <a:ext cx="10364451" cy="677994"/>
          </a:xfrm>
        </p:spPr>
        <p:txBody>
          <a:bodyPr/>
          <a:lstStyle/>
          <a:p>
            <a:r>
              <a:rPr lang="en-IN" b="1" dirty="0"/>
              <a:t>Why Ordinance?</a:t>
            </a:r>
            <a:endParaRPr lang="en-IN" dirty="0"/>
          </a:p>
        </p:txBody>
      </p:sp>
      <p:sp>
        <p:nvSpPr>
          <p:cNvPr id="3" name="Content Placeholder 2"/>
          <p:cNvSpPr>
            <a:spLocks noGrp="1"/>
          </p:cNvSpPr>
          <p:nvPr>
            <p:ph sz="quarter" idx="13"/>
          </p:nvPr>
        </p:nvSpPr>
        <p:spPr>
          <a:xfrm>
            <a:off x="913774" y="1790700"/>
            <a:ext cx="10363826" cy="4330700"/>
          </a:xfrm>
        </p:spPr>
        <p:txBody>
          <a:bodyPr>
            <a:normAutofit fontScale="92500" lnSpcReduction="10000"/>
          </a:bodyPr>
          <a:lstStyle/>
          <a:p>
            <a:r>
              <a:rPr lang="en-IN" dirty="0"/>
              <a:t>Under Sec 105, the “Proposed” notification had to be placed before Parliament for a period of 30 days and Parliament was expected to approve, disapprove or modify the said proposed notification. The need for an ordinance arose because such a notification would have to be put before Parliament in the Budget session itself in July-August, 2014 and the approval or disapproval taken accordingly. 31 December 2014 being the last day for such a notification, the Government decided to amend Section 105 and apply all the compensation and R&amp;R provisions of the 2013 Act to the thirteen exempted laws. Through this provision, the present ordinance provides that the farmers would get higher compensation if their land is acquired under any of the exempted laws. It goes a step further than the 2013 Act. This also explains the urgency of issuing the ordinance on the last day of the year since otherwise the Government would have been in default of the complicated approval provisions outlined in the 2013 Act.</a:t>
            </a:r>
            <a:endParaRPr lang="en-IN" dirty="0"/>
          </a:p>
        </p:txBody>
      </p:sp>
    </p:spTree>
    <p:extLst>
      <p:ext uri="{BB962C8B-B14F-4D97-AF65-F5344CB8AC3E}">
        <p14:creationId xmlns:p14="http://schemas.microsoft.com/office/powerpoint/2010/main" val="284741835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t>Department of land resources</a:t>
            </a:r>
            <a:endParaRPr lang="en-IN" dirty="0"/>
          </a:p>
        </p:txBody>
      </p:sp>
      <p:sp>
        <p:nvSpPr>
          <p:cNvPr id="3" name="Content Placeholder 2"/>
          <p:cNvSpPr>
            <a:spLocks noGrp="1"/>
          </p:cNvSpPr>
          <p:nvPr>
            <p:ph sz="quarter" idx="13"/>
          </p:nvPr>
        </p:nvSpPr>
        <p:spPr/>
        <p:txBody>
          <a:bodyPr/>
          <a:lstStyle/>
          <a:p>
            <a:r>
              <a:rPr lang="en-IN" dirty="0" smtClean="0"/>
              <a:t>Govt of India –ministry of rural development </a:t>
            </a:r>
          </a:p>
          <a:p>
            <a:r>
              <a:rPr lang="en-IN" dirty="0" smtClean="0"/>
              <a:t>Current minister - </a:t>
            </a:r>
            <a:r>
              <a:rPr lang="en-IN" dirty="0"/>
              <a:t>Shri. Chaudhary </a:t>
            </a:r>
            <a:r>
              <a:rPr lang="en-IN" dirty="0" err="1"/>
              <a:t>Birender</a:t>
            </a:r>
            <a:r>
              <a:rPr lang="en-IN" dirty="0"/>
              <a:t> </a:t>
            </a:r>
            <a:r>
              <a:rPr lang="en-IN" dirty="0" smtClean="0"/>
              <a:t>Singh</a:t>
            </a:r>
          </a:p>
          <a:p>
            <a:r>
              <a:rPr lang="en-IN" dirty="0" smtClean="0"/>
              <a:t>Website and source of information acquired in this power point presentation :</a:t>
            </a:r>
          </a:p>
          <a:p>
            <a:pPr marL="0" indent="0">
              <a:buNone/>
            </a:pPr>
            <a:r>
              <a:rPr lang="en-IN" dirty="0">
                <a:hlinkClick r:id="rId2"/>
              </a:rPr>
              <a:t>http://www.prsindia.org</a:t>
            </a:r>
            <a:r>
              <a:rPr lang="en-IN" dirty="0" smtClean="0">
                <a:hlinkClick r:id="rId2"/>
              </a:rPr>
              <a:t>/</a:t>
            </a:r>
            <a:endParaRPr lang="en-IN" dirty="0" smtClean="0"/>
          </a:p>
          <a:p>
            <a:pPr marL="0" indent="0">
              <a:buNone/>
            </a:pPr>
            <a:r>
              <a:rPr lang="en-IN" dirty="0">
                <a:hlinkClick r:id="rId3"/>
              </a:rPr>
              <a:t>http://</a:t>
            </a:r>
            <a:r>
              <a:rPr lang="en-IN" dirty="0" smtClean="0">
                <a:hlinkClick r:id="rId3"/>
              </a:rPr>
              <a:t>dolr.nic.in/dolr/actandrule.asp</a:t>
            </a:r>
            <a:endParaRPr lang="en-IN" dirty="0" smtClean="0"/>
          </a:p>
          <a:p>
            <a:pPr marL="0" indent="0">
              <a:buNone/>
            </a:pPr>
            <a:r>
              <a:rPr lang="en-IN" dirty="0">
                <a:hlinkClick r:id="rId4"/>
              </a:rPr>
              <a:t>http://</a:t>
            </a:r>
            <a:r>
              <a:rPr lang="en-IN" dirty="0" smtClean="0">
                <a:hlinkClick r:id="rId4"/>
              </a:rPr>
              <a:t>rural.nic.in/netrural/rural/index.aspx</a:t>
            </a:r>
            <a:endParaRPr lang="en-IN" dirty="0" smtClean="0"/>
          </a:p>
          <a:p>
            <a:pPr marL="0" indent="0">
              <a:buNone/>
            </a:pPr>
            <a:endParaRPr lang="en-IN" dirty="0"/>
          </a:p>
          <a:p>
            <a:endParaRPr lang="en-IN" dirty="0"/>
          </a:p>
        </p:txBody>
      </p:sp>
    </p:spTree>
    <p:extLst>
      <p:ext uri="{BB962C8B-B14F-4D97-AF65-F5344CB8AC3E}">
        <p14:creationId xmlns:p14="http://schemas.microsoft.com/office/powerpoint/2010/main" val="200414255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3774" y="698500"/>
            <a:ext cx="10364451" cy="1046294"/>
          </a:xfrm>
        </p:spPr>
        <p:txBody>
          <a:bodyPr/>
          <a:lstStyle/>
          <a:p>
            <a:r>
              <a:rPr lang="en-IN" dirty="0" smtClean="0"/>
              <a:t>ACTS AND RULES GOVERNING THE LA</a:t>
            </a:r>
            <a:endParaRPr lang="en-IN" dirty="0"/>
          </a:p>
        </p:txBody>
      </p:sp>
      <p:sp>
        <p:nvSpPr>
          <p:cNvPr id="3" name="Content Placeholder 2"/>
          <p:cNvSpPr>
            <a:spLocks noGrp="1"/>
          </p:cNvSpPr>
          <p:nvPr>
            <p:ph sz="quarter" idx="13"/>
          </p:nvPr>
        </p:nvSpPr>
        <p:spPr>
          <a:xfrm>
            <a:off x="913774" y="1905000"/>
            <a:ext cx="10363826" cy="3886199"/>
          </a:xfrm>
        </p:spPr>
        <p:txBody>
          <a:bodyPr>
            <a:normAutofit fontScale="92500" lnSpcReduction="20000"/>
          </a:bodyPr>
          <a:lstStyle/>
          <a:p>
            <a:r>
              <a:rPr lang="en-IN" dirty="0"/>
              <a:t>Land Acquisition Act, </a:t>
            </a:r>
            <a:r>
              <a:rPr lang="en-IN" dirty="0" smtClean="0"/>
              <a:t>1894</a:t>
            </a:r>
          </a:p>
          <a:p>
            <a:r>
              <a:rPr lang="en-IN" dirty="0"/>
              <a:t>Land Acquisition (Companies) Rules, </a:t>
            </a:r>
            <a:r>
              <a:rPr lang="en-IN" dirty="0" smtClean="0"/>
              <a:t>1963</a:t>
            </a:r>
          </a:p>
          <a:p>
            <a:r>
              <a:rPr lang="en-IN" dirty="0"/>
              <a:t>National Rehabilitation &amp; Resettlement Policy, </a:t>
            </a:r>
            <a:r>
              <a:rPr lang="en-IN" dirty="0" smtClean="0"/>
              <a:t>2007</a:t>
            </a:r>
          </a:p>
          <a:p>
            <a:r>
              <a:rPr lang="en-IN" dirty="0"/>
              <a:t>Right to Fair Compensation and Transparency in Land Acquisition, Rehabilitation and Resettlement Act, </a:t>
            </a:r>
            <a:r>
              <a:rPr lang="en-IN" dirty="0" smtClean="0"/>
              <a:t>2013</a:t>
            </a:r>
          </a:p>
          <a:p>
            <a:r>
              <a:rPr lang="en-IN" dirty="0"/>
              <a:t>Right to Fair Compensation and Transparency in Land Acquisition, Rehabilitation and Resettlement (Social Impact Assessment and Consent) Rules, </a:t>
            </a:r>
            <a:r>
              <a:rPr lang="en-IN" dirty="0" smtClean="0"/>
              <a:t>2014</a:t>
            </a:r>
          </a:p>
          <a:p>
            <a:r>
              <a:rPr lang="en-IN" dirty="0"/>
              <a:t>Right to Fair Compensation and Transparency in </a:t>
            </a:r>
            <a:r>
              <a:rPr lang="en-IN" dirty="0" smtClean="0"/>
              <a:t>land </a:t>
            </a:r>
            <a:r>
              <a:rPr lang="en-IN" dirty="0"/>
              <a:t>Acquisition, Rehabilitation and </a:t>
            </a:r>
            <a:r>
              <a:rPr lang="en-IN" dirty="0" smtClean="0"/>
              <a:t>Resettlement' (Compensation, Rehabilitation And RESETTLEMENT Development Plan) </a:t>
            </a:r>
            <a:r>
              <a:rPr lang="en-IN" dirty="0"/>
              <a:t>Rules, 2015</a:t>
            </a:r>
            <a:endParaRPr lang="en-IN" dirty="0" smtClean="0"/>
          </a:p>
          <a:p>
            <a:pPr marL="0" indent="0">
              <a:buNone/>
            </a:pPr>
            <a:endParaRPr lang="en-IN" dirty="0"/>
          </a:p>
        </p:txBody>
      </p:sp>
    </p:spTree>
    <p:extLst>
      <p:ext uri="{BB962C8B-B14F-4D97-AF65-F5344CB8AC3E}">
        <p14:creationId xmlns:p14="http://schemas.microsoft.com/office/powerpoint/2010/main" val="48523783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t>WHAT IS ORDINANCE AND WHO CAN PASS ?</a:t>
            </a:r>
            <a:endParaRPr lang="en-IN" dirty="0"/>
          </a:p>
        </p:txBody>
      </p:sp>
      <p:sp>
        <p:nvSpPr>
          <p:cNvPr id="3" name="Content Placeholder 2"/>
          <p:cNvSpPr>
            <a:spLocks noGrp="1"/>
          </p:cNvSpPr>
          <p:nvPr>
            <p:ph sz="quarter" idx="13"/>
          </p:nvPr>
        </p:nvSpPr>
        <p:spPr/>
        <p:txBody>
          <a:bodyPr>
            <a:normAutofit lnSpcReduction="10000"/>
          </a:bodyPr>
          <a:lstStyle/>
          <a:p>
            <a:pPr marL="0" indent="0">
              <a:buNone/>
            </a:pPr>
            <a:r>
              <a:rPr lang="en-IN" dirty="0" smtClean="0"/>
              <a:t>WHEREAS </a:t>
            </a:r>
            <a:r>
              <a:rPr lang="en-IN" dirty="0"/>
              <a:t>Parliament is not in session and the President is satisfied that circumstances exist </a:t>
            </a:r>
            <a:r>
              <a:rPr lang="en-IN" dirty="0" smtClean="0"/>
              <a:t>WHICH </a:t>
            </a:r>
            <a:r>
              <a:rPr lang="en-IN" dirty="0"/>
              <a:t>render it necessary for him to take immediate action; </a:t>
            </a:r>
            <a:endParaRPr lang="en-IN" dirty="0" smtClean="0"/>
          </a:p>
          <a:p>
            <a:pPr marL="0" indent="0">
              <a:buNone/>
            </a:pPr>
            <a:r>
              <a:rPr lang="en-IN" dirty="0"/>
              <a:t>NOW, </a:t>
            </a:r>
            <a:r>
              <a:rPr lang="en-IN" dirty="0" smtClean="0"/>
              <a:t>THEREFORE</a:t>
            </a:r>
            <a:r>
              <a:rPr lang="en-IN" dirty="0"/>
              <a:t>, in </a:t>
            </a:r>
            <a:r>
              <a:rPr lang="en-IN" dirty="0" smtClean="0"/>
              <a:t>exercise </a:t>
            </a:r>
            <a:r>
              <a:rPr lang="en-IN" dirty="0"/>
              <a:t>of the </a:t>
            </a:r>
            <a:r>
              <a:rPr lang="en-IN" dirty="0" smtClean="0"/>
              <a:t>power conferred </a:t>
            </a:r>
            <a:r>
              <a:rPr lang="en-IN" dirty="0"/>
              <a:t>by clause </a:t>
            </a:r>
            <a:r>
              <a:rPr lang="en-IN" dirty="0" smtClean="0"/>
              <a:t>(1) </a:t>
            </a:r>
            <a:r>
              <a:rPr lang="en-IN" dirty="0"/>
              <a:t>of article 123 of the Constitution, the President is pleased to promulgate the following </a:t>
            </a:r>
            <a:r>
              <a:rPr lang="en-IN" dirty="0" smtClean="0"/>
              <a:t>Ordinance</a:t>
            </a:r>
          </a:p>
          <a:p>
            <a:pPr marL="0" indent="0">
              <a:buNone/>
            </a:pPr>
            <a:r>
              <a:rPr lang="en-IN" dirty="0" smtClean="0"/>
              <a:t>ON THE ADVICE OF THE GOVERNMENT.</a:t>
            </a:r>
          </a:p>
          <a:p>
            <a:pPr marL="0" indent="0">
              <a:buNone/>
            </a:pPr>
            <a:r>
              <a:rPr lang="en-IN" dirty="0" smtClean="0"/>
              <a:t>ORDINANCE = </a:t>
            </a:r>
            <a:r>
              <a:rPr lang="en-IN" dirty="0"/>
              <a:t>an authoritative </a:t>
            </a:r>
            <a:r>
              <a:rPr lang="en-IN" dirty="0" smtClean="0"/>
              <a:t>order.</a:t>
            </a:r>
          </a:p>
          <a:p>
            <a:pPr marL="0" indent="0">
              <a:buNone/>
            </a:pPr>
            <a:r>
              <a:rPr lang="en-IN" dirty="0" smtClean="0"/>
              <a:t>Period in effective : </a:t>
            </a:r>
            <a:r>
              <a:rPr lang="en-IN" dirty="0"/>
              <a:t>only for a duration of 6 months or up till the next session of the parliament whichever may be </a:t>
            </a:r>
            <a:r>
              <a:rPr lang="en-IN" dirty="0" smtClean="0"/>
              <a:t>earliest.</a:t>
            </a:r>
          </a:p>
        </p:txBody>
      </p:sp>
    </p:spTree>
    <p:extLst>
      <p:ext uri="{BB962C8B-B14F-4D97-AF65-F5344CB8AC3E}">
        <p14:creationId xmlns:p14="http://schemas.microsoft.com/office/powerpoint/2010/main" val="81160886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t>ORDINANCES PASSED ON RFCT IN LARR</a:t>
            </a:r>
            <a:endParaRPr lang="en-IN" dirty="0"/>
          </a:p>
        </p:txBody>
      </p:sp>
      <p:sp>
        <p:nvSpPr>
          <p:cNvPr id="3" name="Content Placeholder 2"/>
          <p:cNvSpPr>
            <a:spLocks noGrp="1"/>
          </p:cNvSpPr>
          <p:nvPr>
            <p:ph sz="quarter" idx="13"/>
          </p:nvPr>
        </p:nvSpPr>
        <p:spPr/>
        <p:txBody>
          <a:bodyPr/>
          <a:lstStyle/>
          <a:p>
            <a:r>
              <a:rPr lang="en-IN" dirty="0"/>
              <a:t>THE RIGHT TO FAIR COMPENSATION AND TRANSPARENCY IN LAND ACQUISITION, REHABILITANON AND RESETTLEMENT (AMENDMENT) ORDINANCE, </a:t>
            </a:r>
            <a:r>
              <a:rPr lang="en-IN" dirty="0" smtClean="0"/>
              <a:t>2014  - 31-12-2014</a:t>
            </a:r>
          </a:p>
          <a:p>
            <a:r>
              <a:rPr lang="en-IN" dirty="0"/>
              <a:t>THE RIGHT TO FAIR COMPENSATION AND TRANSPARENCY IN LAND ACQUISITION, REHABILITATION AND RESETTLEMENT (AMENDMENT) ORDINANCE, </a:t>
            </a:r>
            <a:r>
              <a:rPr lang="en-IN" dirty="0" smtClean="0"/>
              <a:t>2015 – 03-04-2015</a:t>
            </a:r>
          </a:p>
          <a:p>
            <a:r>
              <a:rPr lang="en-IN" dirty="0"/>
              <a:t>THE RIGHT TO FAIR COMPENSATION AND TRANSPARENCY IN LAND ACQUISITION, REHABILITATION AND RESETTLEMENT (AMENDMENT) SECOND ORDINANCE, </a:t>
            </a:r>
            <a:r>
              <a:rPr lang="en-IN" dirty="0" smtClean="0"/>
              <a:t>2015 – 30-05-2015</a:t>
            </a:r>
          </a:p>
          <a:p>
            <a:pPr marL="0" indent="0">
              <a:buNone/>
            </a:pPr>
            <a:endParaRPr lang="en-IN" dirty="0"/>
          </a:p>
        </p:txBody>
      </p:sp>
    </p:spTree>
    <p:extLst>
      <p:ext uri="{BB962C8B-B14F-4D97-AF65-F5344CB8AC3E}">
        <p14:creationId xmlns:p14="http://schemas.microsoft.com/office/powerpoint/2010/main" val="270677140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t>BILLS PASSED IN LOKSABHA ON RFCT IN LARR</a:t>
            </a:r>
            <a:endParaRPr lang="en-IN" dirty="0"/>
          </a:p>
        </p:txBody>
      </p:sp>
      <p:sp>
        <p:nvSpPr>
          <p:cNvPr id="3" name="Content Placeholder 2"/>
          <p:cNvSpPr>
            <a:spLocks noGrp="1"/>
          </p:cNvSpPr>
          <p:nvPr>
            <p:ph sz="quarter" idx="13"/>
          </p:nvPr>
        </p:nvSpPr>
        <p:spPr>
          <a:xfrm>
            <a:off x="913774" y="1892300"/>
            <a:ext cx="10363825" cy="3898899"/>
          </a:xfrm>
        </p:spPr>
        <p:txBody>
          <a:bodyPr/>
          <a:lstStyle/>
          <a:p>
            <a:r>
              <a:rPr lang="en-IN" dirty="0"/>
              <a:t>Right to Fair Compensation and Transparency in Land Acquisition, Rehabilitation and Resettlement Act (Amendment) Bill, </a:t>
            </a:r>
            <a:r>
              <a:rPr lang="en-IN" dirty="0" smtClean="0"/>
              <a:t>2015 – 10.03.2015</a:t>
            </a:r>
          </a:p>
          <a:p>
            <a:endParaRPr lang="en-IN" dirty="0"/>
          </a:p>
        </p:txBody>
      </p:sp>
    </p:spTree>
    <p:extLst>
      <p:ext uri="{BB962C8B-B14F-4D97-AF65-F5344CB8AC3E}">
        <p14:creationId xmlns:p14="http://schemas.microsoft.com/office/powerpoint/2010/main" val="403893828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t>WHY THE BILL ON RFCT IN LARR IS NOT PASSING IN RAJYASABHA ?</a:t>
            </a:r>
            <a:endParaRPr lang="en-IN" dirty="0"/>
          </a:p>
        </p:txBody>
      </p:sp>
      <p:sp>
        <p:nvSpPr>
          <p:cNvPr id="3" name="Content Placeholder 2"/>
          <p:cNvSpPr>
            <a:spLocks noGrp="1"/>
          </p:cNvSpPr>
          <p:nvPr>
            <p:ph sz="quarter" idx="13"/>
          </p:nvPr>
        </p:nvSpPr>
        <p:spPr/>
        <p:txBody>
          <a:bodyPr/>
          <a:lstStyle/>
          <a:p>
            <a:r>
              <a:rPr lang="en-IN" dirty="0"/>
              <a:t>In current situation the NDA is in a majority at </a:t>
            </a:r>
            <a:r>
              <a:rPr lang="en-IN" dirty="0" err="1"/>
              <a:t>Lok</a:t>
            </a:r>
            <a:r>
              <a:rPr lang="en-IN" dirty="0"/>
              <a:t> Sabha with 320+ seats while they are in </a:t>
            </a:r>
            <a:r>
              <a:rPr lang="en-IN" b="1" dirty="0"/>
              <a:t>minority at </a:t>
            </a:r>
            <a:r>
              <a:rPr lang="en-IN" b="1" dirty="0" err="1"/>
              <a:t>Rajya</a:t>
            </a:r>
            <a:r>
              <a:rPr lang="en-IN" b="1" dirty="0"/>
              <a:t> Sabha </a:t>
            </a:r>
            <a:r>
              <a:rPr lang="en-IN" dirty="0"/>
              <a:t>to pass these </a:t>
            </a:r>
            <a:r>
              <a:rPr lang="en-IN" dirty="0" smtClean="0"/>
              <a:t>bills. </a:t>
            </a:r>
            <a:r>
              <a:rPr lang="en-IN" dirty="0"/>
              <a:t>the government can call for a joint session of both the houses of parliament providing sufficient numbers to pass the necessary bills</a:t>
            </a:r>
            <a:r>
              <a:rPr lang="en-IN" dirty="0" smtClean="0"/>
              <a:t>.</a:t>
            </a:r>
          </a:p>
          <a:p>
            <a:r>
              <a:rPr lang="en-IN" dirty="0" smtClean="0"/>
              <a:t>Remedy to pass the bill : at </a:t>
            </a:r>
            <a:r>
              <a:rPr lang="en-IN" dirty="0"/>
              <a:t>present NDA has 63/245 seats in </a:t>
            </a:r>
            <a:r>
              <a:rPr lang="en-IN" dirty="0" err="1"/>
              <a:t>Rajya</a:t>
            </a:r>
            <a:r>
              <a:rPr lang="en-IN" dirty="0"/>
              <a:t> Sabha  which falls short of </a:t>
            </a:r>
            <a:r>
              <a:rPr lang="en-IN" dirty="0" err="1"/>
              <a:t>Majoity</a:t>
            </a:r>
            <a:r>
              <a:rPr lang="en-IN" dirty="0"/>
              <a:t>, while they have an overwhelming number of 338/545 in </a:t>
            </a:r>
            <a:r>
              <a:rPr lang="en-IN" dirty="0" err="1"/>
              <a:t>Lok</a:t>
            </a:r>
            <a:r>
              <a:rPr lang="en-IN" dirty="0"/>
              <a:t> </a:t>
            </a:r>
            <a:r>
              <a:rPr lang="en-IN" dirty="0" err="1"/>
              <a:t>sabha</a:t>
            </a:r>
            <a:r>
              <a:rPr lang="en-IN" dirty="0"/>
              <a:t>,.when a joint session is conducted NDA with help of its  large number  in </a:t>
            </a:r>
            <a:r>
              <a:rPr lang="en-IN" dirty="0" err="1"/>
              <a:t>lok</a:t>
            </a:r>
            <a:r>
              <a:rPr lang="en-IN" dirty="0"/>
              <a:t> </a:t>
            </a:r>
            <a:r>
              <a:rPr lang="en-IN" dirty="0" err="1"/>
              <a:t>sabha</a:t>
            </a:r>
            <a:r>
              <a:rPr lang="en-IN" dirty="0"/>
              <a:t> will be able to pass any bill in a smooth manner</a:t>
            </a:r>
          </a:p>
        </p:txBody>
      </p:sp>
    </p:spTree>
    <p:extLst>
      <p:ext uri="{BB962C8B-B14F-4D97-AF65-F5344CB8AC3E}">
        <p14:creationId xmlns:p14="http://schemas.microsoft.com/office/powerpoint/2010/main" val="70246092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3775" y="618517"/>
            <a:ext cx="10364451" cy="676883"/>
          </a:xfrm>
        </p:spPr>
        <p:txBody>
          <a:bodyPr/>
          <a:lstStyle/>
          <a:p>
            <a:r>
              <a:rPr lang="en-IN" dirty="0" smtClean="0"/>
              <a:t>Upa vs </a:t>
            </a:r>
            <a:r>
              <a:rPr lang="en-IN" dirty="0" err="1" smtClean="0"/>
              <a:t>nda</a:t>
            </a:r>
            <a:r>
              <a:rPr lang="en-IN" dirty="0" smtClean="0"/>
              <a:t> </a:t>
            </a:r>
            <a:endParaRPr lang="en-IN" dirty="0"/>
          </a:p>
        </p:txBody>
      </p:sp>
      <p:sp>
        <p:nvSpPr>
          <p:cNvPr id="3" name="Text Placeholder 2"/>
          <p:cNvSpPr>
            <a:spLocks noGrp="1"/>
          </p:cNvSpPr>
          <p:nvPr>
            <p:ph type="body" idx="1"/>
          </p:nvPr>
        </p:nvSpPr>
        <p:spPr>
          <a:xfrm>
            <a:off x="1146327" y="1345187"/>
            <a:ext cx="4873474" cy="679994"/>
          </a:xfrm>
        </p:spPr>
        <p:txBody>
          <a:bodyPr/>
          <a:lstStyle/>
          <a:p>
            <a:r>
              <a:rPr lang="en-IN" dirty="0" smtClean="0"/>
              <a:t>Upa have passed in 2013 </a:t>
            </a:r>
            <a:endParaRPr lang="en-IN" dirty="0"/>
          </a:p>
        </p:txBody>
      </p:sp>
      <p:sp>
        <p:nvSpPr>
          <p:cNvPr id="4" name="Content Placeholder 3"/>
          <p:cNvSpPr>
            <a:spLocks noGrp="1"/>
          </p:cNvSpPr>
          <p:nvPr>
            <p:ph sz="quarter" idx="13"/>
          </p:nvPr>
        </p:nvSpPr>
        <p:spPr>
          <a:xfrm>
            <a:off x="913775" y="2392536"/>
            <a:ext cx="5106026" cy="3398663"/>
          </a:xfrm>
        </p:spPr>
        <p:txBody>
          <a:bodyPr/>
          <a:lstStyle/>
          <a:p>
            <a:r>
              <a:rPr lang="en-IN" dirty="0" smtClean="0"/>
              <a:t>Consent clause</a:t>
            </a:r>
          </a:p>
          <a:p>
            <a:r>
              <a:rPr lang="en-IN" dirty="0" smtClean="0"/>
              <a:t>Compensation clause.</a:t>
            </a:r>
          </a:p>
          <a:p>
            <a:r>
              <a:rPr lang="en-IN" dirty="0" smtClean="0"/>
              <a:t>Time limit clause </a:t>
            </a:r>
          </a:p>
          <a:p>
            <a:endParaRPr lang="en-IN" dirty="0"/>
          </a:p>
        </p:txBody>
      </p:sp>
      <p:sp>
        <p:nvSpPr>
          <p:cNvPr id="5" name="Text Placeholder 4"/>
          <p:cNvSpPr>
            <a:spLocks noGrp="1"/>
          </p:cNvSpPr>
          <p:nvPr>
            <p:ph type="body" sz="quarter" idx="3"/>
          </p:nvPr>
        </p:nvSpPr>
        <p:spPr>
          <a:xfrm>
            <a:off x="6395797" y="1345187"/>
            <a:ext cx="4881804" cy="679994"/>
          </a:xfrm>
        </p:spPr>
        <p:txBody>
          <a:bodyPr/>
          <a:lstStyle/>
          <a:p>
            <a:r>
              <a:rPr lang="en-IN" dirty="0" err="1" smtClean="0"/>
              <a:t>Nda</a:t>
            </a:r>
            <a:r>
              <a:rPr lang="en-IN" dirty="0" smtClean="0"/>
              <a:t> is still fighting to pass </a:t>
            </a:r>
            <a:endParaRPr lang="en-IN" dirty="0"/>
          </a:p>
        </p:txBody>
      </p:sp>
      <p:sp>
        <p:nvSpPr>
          <p:cNvPr id="6" name="Content Placeholder 5"/>
          <p:cNvSpPr>
            <a:spLocks noGrp="1"/>
          </p:cNvSpPr>
          <p:nvPr>
            <p:ph sz="quarter" idx="14"/>
          </p:nvPr>
        </p:nvSpPr>
        <p:spPr>
          <a:xfrm>
            <a:off x="6136076" y="2392536"/>
            <a:ext cx="5141525" cy="3398663"/>
          </a:xfrm>
        </p:spPr>
        <p:txBody>
          <a:bodyPr/>
          <a:lstStyle/>
          <a:p>
            <a:r>
              <a:rPr lang="en-IN" dirty="0" smtClean="0"/>
              <a:t>Changes made to consent clause.</a:t>
            </a:r>
          </a:p>
          <a:p>
            <a:r>
              <a:rPr lang="en-IN" dirty="0" smtClean="0"/>
              <a:t>Changes made to compensation clause.</a:t>
            </a:r>
          </a:p>
          <a:p>
            <a:r>
              <a:rPr lang="en-IN" dirty="0" smtClean="0"/>
              <a:t>Changes to Time limit clause .</a:t>
            </a:r>
          </a:p>
          <a:p>
            <a:pPr marL="0" indent="0">
              <a:buNone/>
            </a:pPr>
            <a:endParaRPr lang="en-IN" dirty="0"/>
          </a:p>
        </p:txBody>
      </p:sp>
    </p:spTree>
    <p:extLst>
      <p:ext uri="{BB962C8B-B14F-4D97-AF65-F5344CB8AC3E}">
        <p14:creationId xmlns:p14="http://schemas.microsoft.com/office/powerpoint/2010/main" val="224527598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3774" y="609600"/>
            <a:ext cx="10364451" cy="1262194"/>
          </a:xfrm>
        </p:spPr>
        <p:txBody>
          <a:bodyPr/>
          <a:lstStyle/>
          <a:p>
            <a:r>
              <a:rPr lang="en-IN" dirty="0" smtClean="0"/>
              <a:t>Consent clause</a:t>
            </a:r>
            <a:endParaRPr lang="en-IN" dirty="0"/>
          </a:p>
        </p:txBody>
      </p:sp>
      <p:sp>
        <p:nvSpPr>
          <p:cNvPr id="3" name="Content Placeholder 2"/>
          <p:cNvSpPr>
            <a:spLocks noGrp="1"/>
          </p:cNvSpPr>
          <p:nvPr>
            <p:ph sz="quarter" idx="13"/>
          </p:nvPr>
        </p:nvSpPr>
        <p:spPr>
          <a:xfrm>
            <a:off x="913774" y="1993900"/>
            <a:ext cx="10363826" cy="3797299"/>
          </a:xfrm>
        </p:spPr>
        <p:txBody>
          <a:bodyPr>
            <a:normAutofit/>
          </a:bodyPr>
          <a:lstStyle/>
          <a:p>
            <a:r>
              <a:rPr lang="en-IN" b="1" dirty="0"/>
              <a:t>1. Consent Clause: </a:t>
            </a:r>
            <a:r>
              <a:rPr lang="en-IN" dirty="0"/>
              <a:t>The first proviso of sub-section (2) of section 2 in the UPA version of the Act has a requirement of the prior consent of at least 80 per cent of those affected families before acquiring land. For public-private-partnership projects (PPP), prior consent has to be of at least 70% of those affected families.</a:t>
            </a:r>
          </a:p>
          <a:p>
            <a:r>
              <a:rPr lang="en-IN" b="1" dirty="0"/>
              <a:t>Change:</a:t>
            </a:r>
            <a:r>
              <a:rPr lang="en-IN" dirty="0"/>
              <a:t> The NDA amendment proposes that for projects relating to (</a:t>
            </a:r>
            <a:r>
              <a:rPr lang="en-IN" dirty="0" err="1"/>
              <a:t>i</a:t>
            </a:r>
            <a:r>
              <a:rPr lang="en-IN" dirty="0"/>
              <a:t>) National security or </a:t>
            </a:r>
            <a:r>
              <a:rPr lang="en-IN" dirty="0" smtClean="0"/>
              <a:t>defence, </a:t>
            </a:r>
            <a:r>
              <a:rPr lang="en-IN" dirty="0"/>
              <a:t>(ii) Rural infrastructure including electrification; (iii) Affordable housing for poor people; (iv) Industrial corridors; and (v) Social infrastructure and PPP projects where government holds the land, there is no longer any need to obtain prior consent.</a:t>
            </a:r>
          </a:p>
          <a:p>
            <a:endParaRPr lang="en-IN" dirty="0"/>
          </a:p>
        </p:txBody>
      </p:sp>
    </p:spTree>
    <p:extLst>
      <p:ext uri="{BB962C8B-B14F-4D97-AF65-F5344CB8AC3E}">
        <p14:creationId xmlns:p14="http://schemas.microsoft.com/office/powerpoint/2010/main" val="1999428208"/>
      </p:ext>
    </p:extLst>
  </p:cSld>
  <p:clrMapOvr>
    <a:masterClrMapping/>
  </p:clrMapOvr>
</p:sld>
</file>

<file path=ppt/theme/theme1.xml><?xml version="1.0" encoding="utf-8"?>
<a:theme xmlns:a="http://schemas.openxmlformats.org/drawingml/2006/main" name="Droplet">
  <a:themeElements>
    <a:clrScheme name="Droplet">
      <a:dk1>
        <a:sysClr val="windowText" lastClr="000000"/>
      </a:dk1>
      <a:lt1>
        <a:sysClr val="window" lastClr="FFFFFF"/>
      </a:lt1>
      <a:dk2>
        <a:srgbClr val="355071"/>
      </a:dk2>
      <a:lt2>
        <a:srgbClr val="AABED7"/>
      </a:lt2>
      <a:accent1>
        <a:srgbClr val="2FA3EE"/>
      </a:accent1>
      <a:accent2>
        <a:srgbClr val="4BCAAD"/>
      </a:accent2>
      <a:accent3>
        <a:srgbClr val="86C157"/>
      </a:accent3>
      <a:accent4>
        <a:srgbClr val="D99C3F"/>
      </a:accent4>
      <a:accent5>
        <a:srgbClr val="CE6633"/>
      </a:accent5>
      <a:accent6>
        <a:srgbClr val="A35DD1"/>
      </a:accent6>
      <a:hlink>
        <a:srgbClr val="56BCFE"/>
      </a:hlink>
      <a:folHlink>
        <a:srgbClr val="97C5E3"/>
      </a:folHlink>
    </a:clrScheme>
    <a:fontScheme name="Droplet">
      <a:majorFont>
        <a:latin typeface="Tw Cen MT" panose="020B0602020104020603"/>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w Cen MT" panose="020B06020201040206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Droplet">
      <a:fillStyleLst>
        <a:solidFill>
          <a:schemeClr val="phClr"/>
        </a:solidFill>
        <a:solidFill>
          <a:schemeClr val="phClr">
            <a:tint val="69000"/>
            <a:satMod val="105000"/>
            <a:lumMod val="110000"/>
          </a:schemeClr>
        </a:solidFill>
        <a:gradFill rotWithShape="1">
          <a:gsLst>
            <a:gs pos="0">
              <a:schemeClr val="phClr">
                <a:tint val="94000"/>
                <a:satMod val="100000"/>
                <a:lumMod val="108000"/>
              </a:schemeClr>
            </a:gs>
            <a:gs pos="50000">
              <a:schemeClr val="phClr">
                <a:tint val="98000"/>
                <a:shade val="100000"/>
                <a:satMod val="100000"/>
                <a:lumMod val="100000"/>
              </a:schemeClr>
            </a:gs>
            <a:gs pos="100000">
              <a:schemeClr val="phClr">
                <a:shade val="72000"/>
                <a:satMod val="120000"/>
                <a:lumMod val="100000"/>
              </a:schemeClr>
            </a:gs>
          </a:gsLst>
          <a:lin ang="5400000" scaled="0"/>
        </a:gradFill>
      </a:fillStyleLst>
      <a:lnStyleLst>
        <a:ln w="9525" cap="flat" cmpd="sng" algn="ctr">
          <a:solidFill>
            <a:schemeClr val="phClr">
              <a:shade val="60000"/>
            </a:scheme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effectStyle>
        <a:effectStyle>
          <a:effectLst>
            <a:outerShdw blurRad="63500" dist="25400" dir="5400000" algn="ctr" rotWithShape="0">
              <a:srgbClr val="000000">
                <a:alpha val="69000"/>
              </a:srgbClr>
            </a:outerShdw>
          </a:effectLst>
          <a:scene3d>
            <a:camera prst="orthographicFront">
              <a:rot lat="0" lon="0" rev="0"/>
            </a:camera>
            <a:lightRig rig="balanced" dir="t">
              <a:rot lat="0" lon="0" rev="1200000"/>
            </a:lightRig>
          </a:scene3d>
          <a:sp3d prstMaterial="plastic">
            <a:bevelT w="25400" h="25400"/>
          </a:sp3d>
        </a:effectStyle>
      </a:effectStyleLst>
      <a:bgFillStyleLst>
        <a:solidFill>
          <a:schemeClr val="phClr"/>
        </a:solidFill>
        <a:gradFill rotWithShape="1">
          <a:gsLst>
            <a:gs pos="0">
              <a:schemeClr val="phClr">
                <a:tint val="90000"/>
                <a:lumMod val="110000"/>
              </a:schemeClr>
            </a:gs>
            <a:gs pos="100000">
              <a:schemeClr val="phClr">
                <a:shade val="64000"/>
                <a:lumMod val="88000"/>
              </a:schemeClr>
            </a:gs>
          </a:gsLst>
          <a:lin ang="5400000" scaled="0"/>
        </a:gradFill>
        <a:gradFill rotWithShape="1">
          <a:gsLst>
            <a:gs pos="0">
              <a:schemeClr val="phClr">
                <a:tint val="84000"/>
                <a:shade val="100000"/>
                <a:hueMod val="130000"/>
                <a:satMod val="150000"/>
                <a:lumMod val="112000"/>
              </a:schemeClr>
            </a:gs>
            <a:gs pos="100000">
              <a:schemeClr val="phClr">
                <a:shade val="92000"/>
                <a:satMod val="140000"/>
                <a:lumMod val="110000"/>
              </a:schemeClr>
            </a:gs>
          </a:gsLst>
          <a:lin ang="5400000" scaled="0"/>
        </a:gradFill>
      </a:bgFillStyleLst>
    </a:fmtScheme>
  </a:themeElements>
  <a:objectDefaults/>
  <a:extraClrSchemeLst/>
  <a:extLst>
    <a:ext uri="{05A4C25C-085E-4340-85A3-A5531E510DB2}">
      <thm15:themeFamily xmlns:thm15="http://schemas.microsoft.com/office/thememl/2012/main" name="Droplet" id="{8984A317-299A-4E50-B45D-BFC9EDE2337A}" vid="{A633B6A3-9E7F-4C10-9C98-2517A3134361}"/>
    </a:ext>
  </a:extLst>
</a:theme>
</file>

<file path=docProps/app.xml><?xml version="1.0" encoding="utf-8"?>
<Properties xmlns="http://schemas.openxmlformats.org/officeDocument/2006/extended-properties" xmlns:vt="http://schemas.openxmlformats.org/officeDocument/2006/docPropsVTypes">
  <Template>TM04033925[[fn=Droplet]]</Template>
  <TotalTime>98</TotalTime>
  <Words>1295</Words>
  <Application>Microsoft Office PowerPoint</Application>
  <PresentationFormat>Widescreen</PresentationFormat>
  <Paragraphs>66</Paragraphs>
  <Slides>18</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18</vt:i4>
      </vt:variant>
    </vt:vector>
  </HeadingPairs>
  <TitlesOfParts>
    <vt:vector size="21" baseType="lpstr">
      <vt:lpstr>Arial</vt:lpstr>
      <vt:lpstr>Tw Cen MT</vt:lpstr>
      <vt:lpstr>Droplet</vt:lpstr>
      <vt:lpstr>LAND ACQUISITION</vt:lpstr>
      <vt:lpstr>Department of land resources</vt:lpstr>
      <vt:lpstr>ACTS AND RULES GOVERNING THE LA</vt:lpstr>
      <vt:lpstr>WHAT IS ORDINANCE AND WHO CAN PASS ?</vt:lpstr>
      <vt:lpstr>ORDINANCES PASSED ON RFCT IN LARR</vt:lpstr>
      <vt:lpstr>BILLS PASSED IN LOKSABHA ON RFCT IN LARR</vt:lpstr>
      <vt:lpstr>WHY THE BILL ON RFCT IN LARR IS NOT PASSING IN RAJYASABHA ?</vt:lpstr>
      <vt:lpstr>Upa vs nda </vt:lpstr>
      <vt:lpstr>Consent clause</vt:lpstr>
      <vt:lpstr>defence</vt:lpstr>
      <vt:lpstr>Rural infrastructure including electrification and housing for poor</vt:lpstr>
      <vt:lpstr>Industrial corridors and PPP Projects</vt:lpstr>
      <vt:lpstr>Why Are The Political Parties So Opposed To The Amendments?</vt:lpstr>
      <vt:lpstr>Compensation Clause</vt:lpstr>
      <vt:lpstr>Time Limit Clause</vt:lpstr>
      <vt:lpstr>Why did the NDA support the bill in 2013?</vt:lpstr>
      <vt:lpstr>Why changes now ?</vt:lpstr>
      <vt:lpstr>Why Ordinance?</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LAND ACQUISITION</dc:title>
  <dc:creator>lenovo pc</dc:creator>
  <cp:lastModifiedBy>lenovo pc</cp:lastModifiedBy>
  <cp:revision>13</cp:revision>
  <dcterms:created xsi:type="dcterms:W3CDTF">2015-07-24T04:13:36Z</dcterms:created>
  <dcterms:modified xsi:type="dcterms:W3CDTF">2015-07-28T13:10:06Z</dcterms:modified>
</cp:coreProperties>
</file>