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5" r:id="rId12"/>
    <p:sldId id="267" r:id="rId13"/>
    <p:sldId id="271" r:id="rId14"/>
    <p:sldId id="272" r:id="rId15"/>
    <p:sldId id="273" r:id="rId16"/>
    <p:sldId id="274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D909BA-6C6A-4760-A43C-5DC2417DD0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5F963D5-4291-4689-A460-A0343C54EE83}">
      <dgm:prSet custT="1"/>
      <dgm:spPr/>
      <dgm:t>
        <a:bodyPr/>
        <a:lstStyle/>
        <a:p>
          <a:r>
            <a:rPr lang="en-US" sz="2000" dirty="0" smtClean="0"/>
            <a:t>Registration is under the correct head</a:t>
          </a:r>
          <a:endParaRPr lang="en-IN" sz="2000" dirty="0"/>
        </a:p>
      </dgm:t>
    </dgm:pt>
    <dgm:pt modelId="{88F8FC2E-D1E9-4EDA-B527-F32E68CAEFB3}" type="parTrans" cxnId="{03C735A2-7712-4964-897D-9506D7DC87BD}">
      <dgm:prSet/>
      <dgm:spPr/>
      <dgm:t>
        <a:bodyPr/>
        <a:lstStyle/>
        <a:p>
          <a:endParaRPr lang="en-IN"/>
        </a:p>
      </dgm:t>
    </dgm:pt>
    <dgm:pt modelId="{8F32B50E-9D87-489B-A437-9572225A5C2A}" type="sibTrans" cxnId="{03C735A2-7712-4964-897D-9506D7DC87BD}">
      <dgm:prSet/>
      <dgm:spPr/>
      <dgm:t>
        <a:bodyPr/>
        <a:lstStyle/>
        <a:p>
          <a:endParaRPr lang="en-IN"/>
        </a:p>
      </dgm:t>
    </dgm:pt>
    <dgm:pt modelId="{ED002CA3-6AEE-4FD4-8B62-29CF775CB404}">
      <dgm:prSet custT="1"/>
      <dgm:spPr/>
      <dgm:t>
        <a:bodyPr/>
        <a:lstStyle/>
        <a:p>
          <a:r>
            <a:rPr lang="en-US" sz="2000" dirty="0" smtClean="0"/>
            <a:t>Accurate discharge of liability</a:t>
          </a:r>
        </a:p>
      </dgm:t>
    </dgm:pt>
    <dgm:pt modelId="{51D537F9-06B4-433F-90C8-EF89EF70DB2E}" type="parTrans" cxnId="{610D6710-F0D7-479C-8594-A883FB2BFF6B}">
      <dgm:prSet/>
      <dgm:spPr/>
      <dgm:t>
        <a:bodyPr/>
        <a:lstStyle/>
        <a:p>
          <a:endParaRPr lang="en-IN"/>
        </a:p>
      </dgm:t>
    </dgm:pt>
    <dgm:pt modelId="{1713A045-3F27-4FE6-92D2-1B4EE4A69B71}" type="sibTrans" cxnId="{610D6710-F0D7-479C-8594-A883FB2BFF6B}">
      <dgm:prSet/>
      <dgm:spPr/>
      <dgm:t>
        <a:bodyPr/>
        <a:lstStyle/>
        <a:p>
          <a:endParaRPr lang="en-IN"/>
        </a:p>
      </dgm:t>
    </dgm:pt>
    <dgm:pt modelId="{00362FD0-42C3-42CA-ADF6-4127F033974B}">
      <dgm:prSet custT="1"/>
      <dgm:spPr/>
      <dgm:t>
        <a:bodyPr/>
        <a:lstStyle/>
        <a:p>
          <a:r>
            <a:rPr lang="en-US" sz="2000" dirty="0" smtClean="0"/>
            <a:t>Accurate availment and utilization of credit</a:t>
          </a:r>
        </a:p>
      </dgm:t>
    </dgm:pt>
    <dgm:pt modelId="{98108B86-7676-4739-A3F8-EEDA332C23A2}" type="parTrans" cxnId="{90A6463A-E557-4D5B-B6A4-2E8A6FC01B7C}">
      <dgm:prSet/>
      <dgm:spPr/>
      <dgm:t>
        <a:bodyPr/>
        <a:lstStyle/>
        <a:p>
          <a:endParaRPr lang="en-IN"/>
        </a:p>
      </dgm:t>
    </dgm:pt>
    <dgm:pt modelId="{E447C421-8D62-47B0-9B7B-B498DF44608E}" type="sibTrans" cxnId="{90A6463A-E557-4D5B-B6A4-2E8A6FC01B7C}">
      <dgm:prSet/>
      <dgm:spPr/>
      <dgm:t>
        <a:bodyPr/>
        <a:lstStyle/>
        <a:p>
          <a:endParaRPr lang="en-IN"/>
        </a:p>
      </dgm:t>
    </dgm:pt>
    <dgm:pt modelId="{D97E5B60-3879-4F40-AED1-F5B5C8A28A5A}">
      <dgm:prSet custT="1"/>
      <dgm:spPr/>
      <dgm:t>
        <a:bodyPr/>
        <a:lstStyle/>
        <a:p>
          <a:r>
            <a:rPr lang="en-US" sz="2000" dirty="0" smtClean="0"/>
            <a:t>Conditions relating to availment of credit has been complied with</a:t>
          </a:r>
        </a:p>
      </dgm:t>
    </dgm:pt>
    <dgm:pt modelId="{CB385A62-D599-4FDB-A989-E28213C37A20}" type="parTrans" cxnId="{83E5B86D-6ADF-4AFD-BF5C-985253AD3CDC}">
      <dgm:prSet/>
      <dgm:spPr/>
      <dgm:t>
        <a:bodyPr/>
        <a:lstStyle/>
        <a:p>
          <a:endParaRPr lang="en-IN"/>
        </a:p>
      </dgm:t>
    </dgm:pt>
    <dgm:pt modelId="{4664D6E7-30CD-4888-A36D-F542E02129B4}" type="sibTrans" cxnId="{83E5B86D-6ADF-4AFD-BF5C-985253AD3CDC}">
      <dgm:prSet/>
      <dgm:spPr/>
      <dgm:t>
        <a:bodyPr/>
        <a:lstStyle/>
        <a:p>
          <a:endParaRPr lang="en-IN"/>
        </a:p>
      </dgm:t>
    </dgm:pt>
    <dgm:pt modelId="{544ACACE-F7B9-44FE-B73F-5AF1F9C6D26D}">
      <dgm:prSet custT="1"/>
      <dgm:spPr/>
      <dgm:t>
        <a:bodyPr/>
        <a:lstStyle/>
        <a:p>
          <a:r>
            <a:rPr lang="en-US" sz="2000" dirty="0" smtClean="0"/>
            <a:t>Correct availment of benefits / exemption</a:t>
          </a:r>
        </a:p>
      </dgm:t>
    </dgm:pt>
    <dgm:pt modelId="{001A8F9F-3A94-47B5-91CE-7C400024C09B}" type="parTrans" cxnId="{6B83BF97-8DAA-43A0-8AE2-0E481FA83298}">
      <dgm:prSet/>
      <dgm:spPr/>
      <dgm:t>
        <a:bodyPr/>
        <a:lstStyle/>
        <a:p>
          <a:endParaRPr lang="en-IN"/>
        </a:p>
      </dgm:t>
    </dgm:pt>
    <dgm:pt modelId="{DC43E2D9-0F8A-44A0-B4F1-AD35C73F5890}" type="sibTrans" cxnId="{6B83BF97-8DAA-43A0-8AE2-0E481FA83298}">
      <dgm:prSet/>
      <dgm:spPr/>
      <dgm:t>
        <a:bodyPr/>
        <a:lstStyle/>
        <a:p>
          <a:endParaRPr lang="en-IN"/>
        </a:p>
      </dgm:t>
    </dgm:pt>
    <dgm:pt modelId="{7C16CF9C-2CBA-4AA2-A86B-F1515FB06BDC}" type="pres">
      <dgm:prSet presAssocID="{3CD909BA-6C6A-4760-A43C-5DC2417DD01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41F5B2-736D-4013-A4F7-63B5076753B6}" type="pres">
      <dgm:prSet presAssocID="{15F963D5-4291-4689-A460-A0343C54EE83}" presName="parentText" presStyleLbl="node1" presStyleIdx="0" presStyleCnt="5" custLinFactNeighborY="5085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674809C-7F10-4879-92DC-A7053E2BC719}" type="pres">
      <dgm:prSet presAssocID="{8F32B50E-9D87-489B-A437-9572225A5C2A}" presName="spacer" presStyleCnt="0"/>
      <dgm:spPr/>
    </dgm:pt>
    <dgm:pt modelId="{DE2472FF-EC80-4AF2-B81A-528B5DAAE9AB}" type="pres">
      <dgm:prSet presAssocID="{ED002CA3-6AEE-4FD4-8B62-29CF775CB40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AE5C24-5B92-4556-83ED-17F13282D7E2}" type="pres">
      <dgm:prSet presAssocID="{1713A045-3F27-4FE6-92D2-1B4EE4A69B71}" presName="spacer" presStyleCnt="0"/>
      <dgm:spPr/>
    </dgm:pt>
    <dgm:pt modelId="{938A18B8-C3EA-4A56-8702-866768F9B3C7}" type="pres">
      <dgm:prSet presAssocID="{00362FD0-42C3-42CA-ADF6-4127F033974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3BD337-9AAF-44E1-82F7-C3B0627273DA}" type="pres">
      <dgm:prSet presAssocID="{E447C421-8D62-47B0-9B7B-B498DF44608E}" presName="spacer" presStyleCnt="0"/>
      <dgm:spPr/>
    </dgm:pt>
    <dgm:pt modelId="{436DBA1A-7AF7-4429-88A0-ADB8FF34C889}" type="pres">
      <dgm:prSet presAssocID="{D97E5B60-3879-4F40-AED1-F5B5C8A28A5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AF843E-38D0-4CAF-94BA-F9E340EC801B}" type="pres">
      <dgm:prSet presAssocID="{4664D6E7-30CD-4888-A36D-F542E02129B4}" presName="spacer" presStyleCnt="0"/>
      <dgm:spPr/>
    </dgm:pt>
    <dgm:pt modelId="{8CF00C0A-C7E5-4CE3-A331-B3FF9DFEBE7F}" type="pres">
      <dgm:prSet presAssocID="{544ACACE-F7B9-44FE-B73F-5AF1F9C6D26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144DB55-3228-4A9D-B845-F78E0F190DAD}" type="presOf" srcId="{15F963D5-4291-4689-A460-A0343C54EE83}" destId="{DE41F5B2-736D-4013-A4F7-63B5076753B6}" srcOrd="0" destOrd="0" presId="urn:microsoft.com/office/officeart/2005/8/layout/vList2"/>
    <dgm:cxn modelId="{610D6710-F0D7-479C-8594-A883FB2BFF6B}" srcId="{3CD909BA-6C6A-4760-A43C-5DC2417DD01A}" destId="{ED002CA3-6AEE-4FD4-8B62-29CF775CB404}" srcOrd="1" destOrd="0" parTransId="{51D537F9-06B4-433F-90C8-EF89EF70DB2E}" sibTransId="{1713A045-3F27-4FE6-92D2-1B4EE4A69B71}"/>
    <dgm:cxn modelId="{83E5B86D-6ADF-4AFD-BF5C-985253AD3CDC}" srcId="{3CD909BA-6C6A-4760-A43C-5DC2417DD01A}" destId="{D97E5B60-3879-4F40-AED1-F5B5C8A28A5A}" srcOrd="3" destOrd="0" parTransId="{CB385A62-D599-4FDB-A989-E28213C37A20}" sibTransId="{4664D6E7-30CD-4888-A36D-F542E02129B4}"/>
    <dgm:cxn modelId="{6B83BF97-8DAA-43A0-8AE2-0E481FA83298}" srcId="{3CD909BA-6C6A-4760-A43C-5DC2417DD01A}" destId="{544ACACE-F7B9-44FE-B73F-5AF1F9C6D26D}" srcOrd="4" destOrd="0" parTransId="{001A8F9F-3A94-47B5-91CE-7C400024C09B}" sibTransId="{DC43E2D9-0F8A-44A0-B4F1-AD35C73F5890}"/>
    <dgm:cxn modelId="{03C735A2-7712-4964-897D-9506D7DC87BD}" srcId="{3CD909BA-6C6A-4760-A43C-5DC2417DD01A}" destId="{15F963D5-4291-4689-A460-A0343C54EE83}" srcOrd="0" destOrd="0" parTransId="{88F8FC2E-D1E9-4EDA-B527-F32E68CAEFB3}" sibTransId="{8F32B50E-9D87-489B-A437-9572225A5C2A}"/>
    <dgm:cxn modelId="{0B462423-EFC6-42B4-B7D7-3F8DE80EB163}" type="presOf" srcId="{D97E5B60-3879-4F40-AED1-F5B5C8A28A5A}" destId="{436DBA1A-7AF7-4429-88A0-ADB8FF34C889}" srcOrd="0" destOrd="0" presId="urn:microsoft.com/office/officeart/2005/8/layout/vList2"/>
    <dgm:cxn modelId="{90A6463A-E557-4D5B-B6A4-2E8A6FC01B7C}" srcId="{3CD909BA-6C6A-4760-A43C-5DC2417DD01A}" destId="{00362FD0-42C3-42CA-ADF6-4127F033974B}" srcOrd="2" destOrd="0" parTransId="{98108B86-7676-4739-A3F8-EEDA332C23A2}" sibTransId="{E447C421-8D62-47B0-9B7B-B498DF44608E}"/>
    <dgm:cxn modelId="{EE8E90A0-7C81-4269-97AA-9D6EC4580CC8}" type="presOf" srcId="{00362FD0-42C3-42CA-ADF6-4127F033974B}" destId="{938A18B8-C3EA-4A56-8702-866768F9B3C7}" srcOrd="0" destOrd="0" presId="urn:microsoft.com/office/officeart/2005/8/layout/vList2"/>
    <dgm:cxn modelId="{FF29B11E-19D0-4E80-8745-0888538CBE7B}" type="presOf" srcId="{ED002CA3-6AEE-4FD4-8B62-29CF775CB404}" destId="{DE2472FF-EC80-4AF2-B81A-528B5DAAE9AB}" srcOrd="0" destOrd="0" presId="urn:microsoft.com/office/officeart/2005/8/layout/vList2"/>
    <dgm:cxn modelId="{0C53DF32-2BEC-483A-826D-2D4A40643E84}" type="presOf" srcId="{544ACACE-F7B9-44FE-B73F-5AF1F9C6D26D}" destId="{8CF00C0A-C7E5-4CE3-A331-B3FF9DFEBE7F}" srcOrd="0" destOrd="0" presId="urn:microsoft.com/office/officeart/2005/8/layout/vList2"/>
    <dgm:cxn modelId="{466CCA8E-5087-4974-8686-770FCD7CA034}" type="presOf" srcId="{3CD909BA-6C6A-4760-A43C-5DC2417DD01A}" destId="{7C16CF9C-2CBA-4AA2-A86B-F1515FB06BDC}" srcOrd="0" destOrd="0" presId="urn:microsoft.com/office/officeart/2005/8/layout/vList2"/>
    <dgm:cxn modelId="{8D67209E-B429-4A29-B734-88AA93B69EAF}" type="presParOf" srcId="{7C16CF9C-2CBA-4AA2-A86B-F1515FB06BDC}" destId="{DE41F5B2-736D-4013-A4F7-63B5076753B6}" srcOrd="0" destOrd="0" presId="urn:microsoft.com/office/officeart/2005/8/layout/vList2"/>
    <dgm:cxn modelId="{3137690E-3644-4FA0-9910-8E26CD3D7AB4}" type="presParOf" srcId="{7C16CF9C-2CBA-4AA2-A86B-F1515FB06BDC}" destId="{A674809C-7F10-4879-92DC-A7053E2BC719}" srcOrd="1" destOrd="0" presId="urn:microsoft.com/office/officeart/2005/8/layout/vList2"/>
    <dgm:cxn modelId="{E8C0B1E5-D154-42C6-8776-14CD3FF9F2A0}" type="presParOf" srcId="{7C16CF9C-2CBA-4AA2-A86B-F1515FB06BDC}" destId="{DE2472FF-EC80-4AF2-B81A-528B5DAAE9AB}" srcOrd="2" destOrd="0" presId="urn:microsoft.com/office/officeart/2005/8/layout/vList2"/>
    <dgm:cxn modelId="{2F5C9D8B-A4B3-4FE7-9294-FA4C100FA6B3}" type="presParOf" srcId="{7C16CF9C-2CBA-4AA2-A86B-F1515FB06BDC}" destId="{DBAE5C24-5B92-4556-83ED-17F13282D7E2}" srcOrd="3" destOrd="0" presId="urn:microsoft.com/office/officeart/2005/8/layout/vList2"/>
    <dgm:cxn modelId="{DADC982F-00F7-46EC-89B6-CC6A7E0348D7}" type="presParOf" srcId="{7C16CF9C-2CBA-4AA2-A86B-F1515FB06BDC}" destId="{938A18B8-C3EA-4A56-8702-866768F9B3C7}" srcOrd="4" destOrd="0" presId="urn:microsoft.com/office/officeart/2005/8/layout/vList2"/>
    <dgm:cxn modelId="{08854975-5A17-4999-B392-B4BF4CFC85A0}" type="presParOf" srcId="{7C16CF9C-2CBA-4AA2-A86B-F1515FB06BDC}" destId="{DE3BD337-9AAF-44E1-82F7-C3B0627273DA}" srcOrd="5" destOrd="0" presId="urn:microsoft.com/office/officeart/2005/8/layout/vList2"/>
    <dgm:cxn modelId="{A1FD2BEC-45B8-418E-8023-657C97B36576}" type="presParOf" srcId="{7C16CF9C-2CBA-4AA2-A86B-F1515FB06BDC}" destId="{436DBA1A-7AF7-4429-88A0-ADB8FF34C889}" srcOrd="6" destOrd="0" presId="urn:microsoft.com/office/officeart/2005/8/layout/vList2"/>
    <dgm:cxn modelId="{97358CA2-76B4-4798-B268-8282BB7C41A8}" type="presParOf" srcId="{7C16CF9C-2CBA-4AA2-A86B-F1515FB06BDC}" destId="{9BAF843E-38D0-4CAF-94BA-F9E340EC801B}" srcOrd="7" destOrd="0" presId="urn:microsoft.com/office/officeart/2005/8/layout/vList2"/>
    <dgm:cxn modelId="{FABA7844-D1E7-4B87-94E6-F54600B04406}" type="presParOf" srcId="{7C16CF9C-2CBA-4AA2-A86B-F1515FB06BDC}" destId="{8CF00C0A-C7E5-4CE3-A331-B3FF9DFEBE7F}" srcOrd="8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41A5E5-D047-48CA-849F-CC37A2FF0B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2746534-C1B2-4FEC-92BA-D94C1C8D3CD2}">
      <dgm:prSet phldrT="[Text]" custT="1"/>
      <dgm:spPr/>
      <dgm:t>
        <a:bodyPr/>
        <a:lstStyle/>
        <a:p>
          <a:r>
            <a:rPr lang="en-US" sz="2000" dirty="0" smtClean="0"/>
            <a:t>Conditions relating to benefits / exemptions have been complied with</a:t>
          </a:r>
          <a:endParaRPr lang="en-IN" sz="2000" dirty="0"/>
        </a:p>
      </dgm:t>
    </dgm:pt>
    <dgm:pt modelId="{70084A4F-F79C-4273-B34A-A8ED0ECB32F1}" type="parTrans" cxnId="{0DA75FEE-ABEB-481D-814A-483FE13917E2}">
      <dgm:prSet/>
      <dgm:spPr/>
      <dgm:t>
        <a:bodyPr/>
        <a:lstStyle/>
        <a:p>
          <a:endParaRPr lang="en-IN"/>
        </a:p>
      </dgm:t>
    </dgm:pt>
    <dgm:pt modelId="{D3F852D6-9690-4207-AA37-E0DA5954362D}" type="sibTrans" cxnId="{0DA75FEE-ABEB-481D-814A-483FE13917E2}">
      <dgm:prSet/>
      <dgm:spPr/>
      <dgm:t>
        <a:bodyPr/>
        <a:lstStyle/>
        <a:p>
          <a:endParaRPr lang="en-IN"/>
        </a:p>
      </dgm:t>
    </dgm:pt>
    <dgm:pt modelId="{35138761-3A12-4885-B2DC-8E195DC6885C}">
      <dgm:prSet custT="1"/>
      <dgm:spPr/>
      <dgm:t>
        <a:bodyPr/>
        <a:lstStyle/>
        <a:p>
          <a:r>
            <a:rPr lang="en-US" sz="2000" dirty="0" smtClean="0"/>
            <a:t>Proper records have been maintained</a:t>
          </a:r>
        </a:p>
      </dgm:t>
    </dgm:pt>
    <dgm:pt modelId="{381EEBA8-5F25-4F92-BAB4-45233DDCC938}" type="parTrans" cxnId="{557EF7C9-A086-42AE-AF16-82DEF35826F5}">
      <dgm:prSet/>
      <dgm:spPr/>
      <dgm:t>
        <a:bodyPr/>
        <a:lstStyle/>
        <a:p>
          <a:endParaRPr lang="en-IN"/>
        </a:p>
      </dgm:t>
    </dgm:pt>
    <dgm:pt modelId="{4EF7B56F-A945-43CF-84F7-17D9BA4764F0}" type="sibTrans" cxnId="{557EF7C9-A086-42AE-AF16-82DEF35826F5}">
      <dgm:prSet/>
      <dgm:spPr/>
      <dgm:t>
        <a:bodyPr/>
        <a:lstStyle/>
        <a:p>
          <a:endParaRPr lang="en-IN"/>
        </a:p>
      </dgm:t>
    </dgm:pt>
    <dgm:pt modelId="{872A7922-E942-45BF-B7F8-9A1954CB1BE5}">
      <dgm:prSet custT="1"/>
      <dgm:spPr/>
      <dgm:t>
        <a:bodyPr/>
        <a:lstStyle/>
        <a:p>
          <a:r>
            <a:rPr lang="en-US" sz="2000" dirty="0" smtClean="0"/>
            <a:t>Proper reflection in the returns and timely filing of returns</a:t>
          </a:r>
        </a:p>
      </dgm:t>
    </dgm:pt>
    <dgm:pt modelId="{A4C44B99-EBAE-4516-AF5C-A18F8574432E}" type="parTrans" cxnId="{62B8E59F-D3F6-408B-9CC3-0533E284D929}">
      <dgm:prSet/>
      <dgm:spPr/>
      <dgm:t>
        <a:bodyPr/>
        <a:lstStyle/>
        <a:p>
          <a:endParaRPr lang="en-IN"/>
        </a:p>
      </dgm:t>
    </dgm:pt>
    <dgm:pt modelId="{25BFB62E-880E-4A04-9066-79975ADDCDC6}" type="sibTrans" cxnId="{62B8E59F-D3F6-408B-9CC3-0533E284D929}">
      <dgm:prSet/>
      <dgm:spPr/>
      <dgm:t>
        <a:bodyPr/>
        <a:lstStyle/>
        <a:p>
          <a:endParaRPr lang="en-IN"/>
        </a:p>
      </dgm:t>
    </dgm:pt>
    <dgm:pt modelId="{016A3E08-E3EB-40B8-A546-D2DFAE0A105B}">
      <dgm:prSet custT="1"/>
      <dgm:spPr/>
      <dgm:t>
        <a:bodyPr/>
        <a:lstStyle/>
        <a:p>
          <a:r>
            <a:rPr lang="en-US" sz="2000" dirty="0" smtClean="0"/>
            <a:t>Value addition – Check internal controls, reduce cost of operation, eliminate unnecessary process</a:t>
          </a:r>
        </a:p>
      </dgm:t>
    </dgm:pt>
    <dgm:pt modelId="{AA0046D7-7FB1-4DC4-832B-1FA28E85950C}" type="parTrans" cxnId="{B8211A26-D94C-4F62-BF5D-0BB8D0D7EE53}">
      <dgm:prSet/>
      <dgm:spPr/>
      <dgm:t>
        <a:bodyPr/>
        <a:lstStyle/>
        <a:p>
          <a:endParaRPr lang="en-IN"/>
        </a:p>
      </dgm:t>
    </dgm:pt>
    <dgm:pt modelId="{BA9622C8-7194-417F-B7AC-3DF8465325F4}" type="sibTrans" cxnId="{B8211A26-D94C-4F62-BF5D-0BB8D0D7EE53}">
      <dgm:prSet/>
      <dgm:spPr/>
      <dgm:t>
        <a:bodyPr/>
        <a:lstStyle/>
        <a:p>
          <a:endParaRPr lang="en-IN"/>
        </a:p>
      </dgm:t>
    </dgm:pt>
    <dgm:pt modelId="{B59B83E1-CA13-4904-83BC-7E301EBE2DCB}" type="pres">
      <dgm:prSet presAssocID="{3441A5E5-D047-48CA-849F-CC37A2FF0B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F4BDC8-AA0C-4C5A-A6DB-E08DEA25110B}" type="pres">
      <dgm:prSet presAssocID="{12746534-C1B2-4FEC-92BA-D94C1C8D3CD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0423AB6-A02F-48A7-9D45-C0A6EF6D6660}" type="pres">
      <dgm:prSet presAssocID="{D3F852D6-9690-4207-AA37-E0DA5954362D}" presName="spacer" presStyleCnt="0"/>
      <dgm:spPr/>
    </dgm:pt>
    <dgm:pt modelId="{3EB4D457-7245-4C00-BFAE-0595A7F88D90}" type="pres">
      <dgm:prSet presAssocID="{35138761-3A12-4885-B2DC-8E195DC6885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C7C8A-F0C7-4D3B-924B-8B052FA79573}" type="pres">
      <dgm:prSet presAssocID="{4EF7B56F-A945-43CF-84F7-17D9BA4764F0}" presName="spacer" presStyleCnt="0"/>
      <dgm:spPr/>
    </dgm:pt>
    <dgm:pt modelId="{68946850-7040-49FC-BA8A-8D200B0A1442}" type="pres">
      <dgm:prSet presAssocID="{872A7922-E942-45BF-B7F8-9A1954CB1BE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4034B1-DB62-4C54-922D-F42C89E91B50}" type="pres">
      <dgm:prSet presAssocID="{25BFB62E-880E-4A04-9066-79975ADDCDC6}" presName="spacer" presStyleCnt="0"/>
      <dgm:spPr/>
    </dgm:pt>
    <dgm:pt modelId="{7D9CFC0C-9D2D-43E0-BB69-1E7E9A2305A0}" type="pres">
      <dgm:prSet presAssocID="{016A3E08-E3EB-40B8-A546-D2DFAE0A105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7EF7C9-A086-42AE-AF16-82DEF35826F5}" srcId="{3441A5E5-D047-48CA-849F-CC37A2FF0BDE}" destId="{35138761-3A12-4885-B2DC-8E195DC6885C}" srcOrd="1" destOrd="0" parTransId="{381EEBA8-5F25-4F92-BAB4-45233DDCC938}" sibTransId="{4EF7B56F-A945-43CF-84F7-17D9BA4764F0}"/>
    <dgm:cxn modelId="{5246A7C7-416D-4DC4-B961-12BA67B122D9}" type="presOf" srcId="{3441A5E5-D047-48CA-849F-CC37A2FF0BDE}" destId="{B59B83E1-CA13-4904-83BC-7E301EBE2DCB}" srcOrd="0" destOrd="0" presId="urn:microsoft.com/office/officeart/2005/8/layout/vList2"/>
    <dgm:cxn modelId="{87E785A2-DF02-4269-911A-FEA4CC8F30C9}" type="presOf" srcId="{12746534-C1B2-4FEC-92BA-D94C1C8D3CD2}" destId="{E9F4BDC8-AA0C-4C5A-A6DB-E08DEA25110B}" srcOrd="0" destOrd="0" presId="urn:microsoft.com/office/officeart/2005/8/layout/vList2"/>
    <dgm:cxn modelId="{4840F302-5880-40D3-9DCA-C2416B28D391}" type="presOf" srcId="{016A3E08-E3EB-40B8-A546-D2DFAE0A105B}" destId="{7D9CFC0C-9D2D-43E0-BB69-1E7E9A2305A0}" srcOrd="0" destOrd="0" presId="urn:microsoft.com/office/officeart/2005/8/layout/vList2"/>
    <dgm:cxn modelId="{0DA75FEE-ABEB-481D-814A-483FE13917E2}" srcId="{3441A5E5-D047-48CA-849F-CC37A2FF0BDE}" destId="{12746534-C1B2-4FEC-92BA-D94C1C8D3CD2}" srcOrd="0" destOrd="0" parTransId="{70084A4F-F79C-4273-B34A-A8ED0ECB32F1}" sibTransId="{D3F852D6-9690-4207-AA37-E0DA5954362D}"/>
    <dgm:cxn modelId="{9E1C4CA3-C95C-4AF1-BEAD-5F7999A140F3}" type="presOf" srcId="{35138761-3A12-4885-B2DC-8E195DC6885C}" destId="{3EB4D457-7245-4C00-BFAE-0595A7F88D90}" srcOrd="0" destOrd="0" presId="urn:microsoft.com/office/officeart/2005/8/layout/vList2"/>
    <dgm:cxn modelId="{DAA727BD-1E71-445D-B80B-1C12331654EE}" type="presOf" srcId="{872A7922-E942-45BF-B7F8-9A1954CB1BE5}" destId="{68946850-7040-49FC-BA8A-8D200B0A1442}" srcOrd="0" destOrd="0" presId="urn:microsoft.com/office/officeart/2005/8/layout/vList2"/>
    <dgm:cxn modelId="{62B8E59F-D3F6-408B-9CC3-0533E284D929}" srcId="{3441A5E5-D047-48CA-849F-CC37A2FF0BDE}" destId="{872A7922-E942-45BF-B7F8-9A1954CB1BE5}" srcOrd="2" destOrd="0" parTransId="{A4C44B99-EBAE-4516-AF5C-A18F8574432E}" sibTransId="{25BFB62E-880E-4A04-9066-79975ADDCDC6}"/>
    <dgm:cxn modelId="{B8211A26-D94C-4F62-BF5D-0BB8D0D7EE53}" srcId="{3441A5E5-D047-48CA-849F-CC37A2FF0BDE}" destId="{016A3E08-E3EB-40B8-A546-D2DFAE0A105B}" srcOrd="3" destOrd="0" parTransId="{AA0046D7-7FB1-4DC4-832B-1FA28E85950C}" sibTransId="{BA9622C8-7194-417F-B7AC-3DF8465325F4}"/>
    <dgm:cxn modelId="{4ECE6E15-6BE4-4521-897C-2A7505D6CC60}" type="presParOf" srcId="{B59B83E1-CA13-4904-83BC-7E301EBE2DCB}" destId="{E9F4BDC8-AA0C-4C5A-A6DB-E08DEA25110B}" srcOrd="0" destOrd="0" presId="urn:microsoft.com/office/officeart/2005/8/layout/vList2"/>
    <dgm:cxn modelId="{A7A13EE0-0ED3-419C-8CA7-0F35CCBD4C98}" type="presParOf" srcId="{B59B83E1-CA13-4904-83BC-7E301EBE2DCB}" destId="{E0423AB6-A02F-48A7-9D45-C0A6EF6D6660}" srcOrd="1" destOrd="0" presId="urn:microsoft.com/office/officeart/2005/8/layout/vList2"/>
    <dgm:cxn modelId="{A7A930E7-7190-4A91-B10F-0B617F05C676}" type="presParOf" srcId="{B59B83E1-CA13-4904-83BC-7E301EBE2DCB}" destId="{3EB4D457-7245-4C00-BFAE-0595A7F88D90}" srcOrd="2" destOrd="0" presId="urn:microsoft.com/office/officeart/2005/8/layout/vList2"/>
    <dgm:cxn modelId="{B5A94F22-29B2-4518-9CC9-8104FC3EC836}" type="presParOf" srcId="{B59B83E1-CA13-4904-83BC-7E301EBE2DCB}" destId="{FC6C7C8A-F0C7-4D3B-924B-8B052FA79573}" srcOrd="3" destOrd="0" presId="urn:microsoft.com/office/officeart/2005/8/layout/vList2"/>
    <dgm:cxn modelId="{2C8C74AA-080C-4AC8-8ED5-BCAF2551AE9A}" type="presParOf" srcId="{B59B83E1-CA13-4904-83BC-7E301EBE2DCB}" destId="{68946850-7040-49FC-BA8A-8D200B0A1442}" srcOrd="4" destOrd="0" presId="urn:microsoft.com/office/officeart/2005/8/layout/vList2"/>
    <dgm:cxn modelId="{0529D40D-7E00-44FD-95FD-AD65C3CDBA77}" type="presParOf" srcId="{B59B83E1-CA13-4904-83BC-7E301EBE2DCB}" destId="{4C4034B1-DB62-4C54-922D-F42C89E91B50}" srcOrd="5" destOrd="0" presId="urn:microsoft.com/office/officeart/2005/8/layout/vList2"/>
    <dgm:cxn modelId="{ACF393BF-3F4C-4A52-9198-4095E52D9999}" type="presParOf" srcId="{B59B83E1-CA13-4904-83BC-7E301EBE2DCB}" destId="{7D9CFC0C-9D2D-43E0-BB69-1E7E9A2305A0}" srcOrd="6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423EBE-718C-40FA-87B9-6C98F2B7AEEA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6A9842D-21A8-4EF0-A257-DAB59EF733C6}">
      <dgm:prSet phldrT="[Text]"/>
      <dgm:spPr/>
      <dgm:t>
        <a:bodyPr/>
        <a:lstStyle/>
        <a:p>
          <a:r>
            <a:rPr lang="en-US" dirty="0" smtClean="0"/>
            <a:t>Preliminary</a:t>
          </a:r>
          <a:endParaRPr lang="en-IN" dirty="0"/>
        </a:p>
      </dgm:t>
    </dgm:pt>
    <dgm:pt modelId="{94CCEFAD-A3AE-4C2F-8E48-2FFD66E3C853}" type="parTrans" cxnId="{1ED08CEE-A5AD-47BD-B2C2-6EAC70D4F911}">
      <dgm:prSet/>
      <dgm:spPr/>
      <dgm:t>
        <a:bodyPr/>
        <a:lstStyle/>
        <a:p>
          <a:endParaRPr lang="en-IN"/>
        </a:p>
      </dgm:t>
    </dgm:pt>
    <dgm:pt modelId="{478B7F49-E7E1-4390-B985-FC189ADC5996}" type="sibTrans" cxnId="{1ED08CEE-A5AD-47BD-B2C2-6EAC70D4F911}">
      <dgm:prSet/>
      <dgm:spPr/>
      <dgm:t>
        <a:bodyPr/>
        <a:lstStyle/>
        <a:p>
          <a:endParaRPr lang="en-IN"/>
        </a:p>
      </dgm:t>
    </dgm:pt>
    <dgm:pt modelId="{0303B7BB-9436-4238-8814-684273AF5C96}">
      <dgm:prSet phldrT="[Text]"/>
      <dgm:spPr/>
      <dgm:t>
        <a:bodyPr/>
        <a:lstStyle/>
        <a:p>
          <a:r>
            <a:rPr lang="en-US" dirty="0" smtClean="0"/>
            <a:t>Ascertain scope</a:t>
          </a:r>
          <a:endParaRPr lang="en-IN" dirty="0"/>
        </a:p>
      </dgm:t>
    </dgm:pt>
    <dgm:pt modelId="{96914F3D-4E73-45B3-B4B1-11596048AD31}" type="parTrans" cxnId="{B03AE6F7-67BE-4735-82BE-8763E0B03201}">
      <dgm:prSet/>
      <dgm:spPr/>
      <dgm:t>
        <a:bodyPr/>
        <a:lstStyle/>
        <a:p>
          <a:endParaRPr lang="en-IN"/>
        </a:p>
      </dgm:t>
    </dgm:pt>
    <dgm:pt modelId="{F764E7EE-880E-41BC-B6A1-9B0F7FCD467D}" type="sibTrans" cxnId="{B03AE6F7-67BE-4735-82BE-8763E0B03201}">
      <dgm:prSet/>
      <dgm:spPr/>
      <dgm:t>
        <a:bodyPr/>
        <a:lstStyle/>
        <a:p>
          <a:endParaRPr lang="en-IN"/>
        </a:p>
      </dgm:t>
    </dgm:pt>
    <dgm:pt modelId="{107FFC4C-2D36-4DB7-83EF-48EF9480BD47}">
      <dgm:prSet phldrT="[Text]"/>
      <dgm:spPr/>
      <dgm:t>
        <a:bodyPr/>
        <a:lstStyle/>
        <a:p>
          <a:r>
            <a:rPr lang="en-US" dirty="0" smtClean="0"/>
            <a:t>Knowledge of business</a:t>
          </a:r>
          <a:endParaRPr lang="en-IN" dirty="0"/>
        </a:p>
      </dgm:t>
    </dgm:pt>
    <dgm:pt modelId="{E48C17D7-0D30-47A7-B39B-5B2DC5C038E0}" type="parTrans" cxnId="{5E81D75F-BE9E-4401-A51B-58166005861A}">
      <dgm:prSet/>
      <dgm:spPr/>
      <dgm:t>
        <a:bodyPr/>
        <a:lstStyle/>
        <a:p>
          <a:endParaRPr lang="en-IN"/>
        </a:p>
      </dgm:t>
    </dgm:pt>
    <dgm:pt modelId="{0DDA117E-98B8-4B14-B999-297299D80411}" type="sibTrans" cxnId="{5E81D75F-BE9E-4401-A51B-58166005861A}">
      <dgm:prSet/>
      <dgm:spPr/>
      <dgm:t>
        <a:bodyPr/>
        <a:lstStyle/>
        <a:p>
          <a:endParaRPr lang="en-IN"/>
        </a:p>
      </dgm:t>
    </dgm:pt>
    <dgm:pt modelId="{1C779B6C-FDCC-465B-9787-3613DA7557DF}">
      <dgm:prSet phldrT="[Text]"/>
      <dgm:spPr/>
      <dgm:t>
        <a:bodyPr/>
        <a:lstStyle/>
        <a:p>
          <a:r>
            <a:rPr lang="en-US" dirty="0" smtClean="0"/>
            <a:t>Plan and Action</a:t>
          </a:r>
          <a:endParaRPr lang="en-IN" dirty="0"/>
        </a:p>
      </dgm:t>
    </dgm:pt>
    <dgm:pt modelId="{34EE84E3-ADEC-4C34-BE7E-9816B27549EA}" type="parTrans" cxnId="{B3FC30BC-F271-4F13-9B09-2D7FCD7195A8}">
      <dgm:prSet/>
      <dgm:spPr/>
      <dgm:t>
        <a:bodyPr/>
        <a:lstStyle/>
        <a:p>
          <a:endParaRPr lang="en-IN"/>
        </a:p>
      </dgm:t>
    </dgm:pt>
    <dgm:pt modelId="{DAFDBFEA-F15A-4A00-808C-1306DC34C4FD}" type="sibTrans" cxnId="{B3FC30BC-F271-4F13-9B09-2D7FCD7195A8}">
      <dgm:prSet/>
      <dgm:spPr/>
      <dgm:t>
        <a:bodyPr/>
        <a:lstStyle/>
        <a:p>
          <a:endParaRPr lang="en-IN"/>
        </a:p>
      </dgm:t>
    </dgm:pt>
    <dgm:pt modelId="{CABED3B7-6E6E-407F-8BF8-78AD6D8F5899}">
      <dgm:prSet phldrT="[Text]"/>
      <dgm:spPr/>
      <dgm:t>
        <a:bodyPr/>
        <a:lstStyle/>
        <a:p>
          <a:r>
            <a:rPr lang="en-US" dirty="0" smtClean="0"/>
            <a:t>Desk review</a:t>
          </a:r>
          <a:endParaRPr lang="en-IN" dirty="0"/>
        </a:p>
      </dgm:t>
    </dgm:pt>
    <dgm:pt modelId="{C3E93414-D2D1-4300-A5A4-7236FF81915A}" type="parTrans" cxnId="{73F28278-00CB-4289-A854-E2051A74A411}">
      <dgm:prSet/>
      <dgm:spPr/>
      <dgm:t>
        <a:bodyPr/>
        <a:lstStyle/>
        <a:p>
          <a:endParaRPr lang="en-IN"/>
        </a:p>
      </dgm:t>
    </dgm:pt>
    <dgm:pt modelId="{96245277-61DB-49B2-8732-4605C9A2DF32}" type="sibTrans" cxnId="{73F28278-00CB-4289-A854-E2051A74A411}">
      <dgm:prSet/>
      <dgm:spPr/>
      <dgm:t>
        <a:bodyPr/>
        <a:lstStyle/>
        <a:p>
          <a:endParaRPr lang="en-IN"/>
        </a:p>
      </dgm:t>
    </dgm:pt>
    <dgm:pt modelId="{7B47D65B-D4A9-4DD0-9CE9-64A819FF81BA}">
      <dgm:prSet phldrT="[Text]"/>
      <dgm:spPr/>
      <dgm:t>
        <a:bodyPr/>
        <a:lstStyle/>
        <a:p>
          <a:r>
            <a:rPr lang="en-US" dirty="0" smtClean="0"/>
            <a:t>Reporting</a:t>
          </a:r>
          <a:endParaRPr lang="en-IN" dirty="0"/>
        </a:p>
      </dgm:t>
    </dgm:pt>
    <dgm:pt modelId="{8BE0EE3E-05D1-4FC4-B7A8-FAC935A29BE2}" type="parTrans" cxnId="{8B6ECCED-8B73-489C-B983-BA5D91170601}">
      <dgm:prSet/>
      <dgm:spPr/>
      <dgm:t>
        <a:bodyPr/>
        <a:lstStyle/>
        <a:p>
          <a:endParaRPr lang="en-IN"/>
        </a:p>
      </dgm:t>
    </dgm:pt>
    <dgm:pt modelId="{98BF3499-2D26-49F1-82A9-B00BE03714A6}" type="sibTrans" cxnId="{8B6ECCED-8B73-489C-B983-BA5D91170601}">
      <dgm:prSet/>
      <dgm:spPr/>
      <dgm:t>
        <a:bodyPr/>
        <a:lstStyle/>
        <a:p>
          <a:endParaRPr lang="en-IN"/>
        </a:p>
      </dgm:t>
    </dgm:pt>
    <dgm:pt modelId="{B5D513D6-473E-46C6-9800-60BAF027F4FE}">
      <dgm:prSet phldrT="[Text]"/>
      <dgm:spPr/>
      <dgm:t>
        <a:bodyPr/>
        <a:lstStyle/>
        <a:p>
          <a:r>
            <a:rPr lang="en-US" dirty="0" smtClean="0"/>
            <a:t>Draft report and discussion</a:t>
          </a:r>
          <a:endParaRPr lang="en-IN" dirty="0"/>
        </a:p>
      </dgm:t>
    </dgm:pt>
    <dgm:pt modelId="{66EEDF16-6D5E-4470-800E-503AA5F76C48}" type="parTrans" cxnId="{85E3A0C4-A15E-4D27-AE1E-288F584DD1DD}">
      <dgm:prSet/>
      <dgm:spPr/>
      <dgm:t>
        <a:bodyPr/>
        <a:lstStyle/>
        <a:p>
          <a:endParaRPr lang="en-IN"/>
        </a:p>
      </dgm:t>
    </dgm:pt>
    <dgm:pt modelId="{EEAC4747-1446-4918-8B21-B7BF993C04B1}" type="sibTrans" cxnId="{85E3A0C4-A15E-4D27-AE1E-288F584DD1DD}">
      <dgm:prSet/>
      <dgm:spPr/>
      <dgm:t>
        <a:bodyPr/>
        <a:lstStyle/>
        <a:p>
          <a:endParaRPr lang="en-IN"/>
        </a:p>
      </dgm:t>
    </dgm:pt>
    <dgm:pt modelId="{6E150453-774F-4D17-B504-599F1A730062}">
      <dgm:prSet phldrT="[Text]"/>
      <dgm:spPr/>
      <dgm:t>
        <a:bodyPr/>
        <a:lstStyle/>
        <a:p>
          <a:r>
            <a:rPr lang="en-US" dirty="0" smtClean="0"/>
            <a:t>Design Audit program and substantive procedures</a:t>
          </a:r>
          <a:endParaRPr lang="en-IN" dirty="0"/>
        </a:p>
      </dgm:t>
    </dgm:pt>
    <dgm:pt modelId="{72D735CF-B06D-444A-9F7E-446B48C02C65}" type="parTrans" cxnId="{C73CA1D4-761E-4697-AD68-EE50D45F4817}">
      <dgm:prSet/>
      <dgm:spPr/>
      <dgm:t>
        <a:bodyPr/>
        <a:lstStyle/>
        <a:p>
          <a:endParaRPr lang="en-IN"/>
        </a:p>
      </dgm:t>
    </dgm:pt>
    <dgm:pt modelId="{0960BB24-A8C6-4D90-97BF-BDC1EFD79AE3}" type="sibTrans" cxnId="{C73CA1D4-761E-4697-AD68-EE50D45F4817}">
      <dgm:prSet/>
      <dgm:spPr/>
      <dgm:t>
        <a:bodyPr/>
        <a:lstStyle/>
        <a:p>
          <a:endParaRPr lang="en-IN"/>
        </a:p>
      </dgm:t>
    </dgm:pt>
    <dgm:pt modelId="{64495287-1597-4BB2-965B-EF0C3A5304A3}">
      <dgm:prSet phldrT="[Text]"/>
      <dgm:spPr/>
      <dgm:t>
        <a:bodyPr/>
        <a:lstStyle/>
        <a:p>
          <a:r>
            <a:rPr lang="en-US" dirty="0" smtClean="0"/>
            <a:t>Finalize the draft and report to management</a:t>
          </a:r>
          <a:endParaRPr lang="en-IN" dirty="0"/>
        </a:p>
      </dgm:t>
    </dgm:pt>
    <dgm:pt modelId="{128BCC16-0D23-4A20-BB29-9031E47E0A36}" type="parTrans" cxnId="{FB016A3D-4FD1-4511-9F20-8829CE97D836}">
      <dgm:prSet/>
      <dgm:spPr/>
      <dgm:t>
        <a:bodyPr/>
        <a:lstStyle/>
        <a:p>
          <a:endParaRPr lang="en-IN"/>
        </a:p>
      </dgm:t>
    </dgm:pt>
    <dgm:pt modelId="{E6B88FDA-6A74-4A88-B042-D8DE4B83AA87}" type="sibTrans" cxnId="{FB016A3D-4FD1-4511-9F20-8829CE97D836}">
      <dgm:prSet/>
      <dgm:spPr/>
      <dgm:t>
        <a:bodyPr/>
        <a:lstStyle/>
        <a:p>
          <a:endParaRPr lang="en-IN"/>
        </a:p>
      </dgm:t>
    </dgm:pt>
    <dgm:pt modelId="{924925A0-E472-4067-8832-78A84891830D}">
      <dgm:prSet phldrT="[Text]"/>
      <dgm:spPr/>
      <dgm:t>
        <a:bodyPr/>
        <a:lstStyle/>
        <a:p>
          <a:r>
            <a:rPr lang="en-US" dirty="0" smtClean="0"/>
            <a:t>Evaluate systems and internal controls</a:t>
          </a:r>
          <a:endParaRPr lang="en-IN" dirty="0"/>
        </a:p>
      </dgm:t>
    </dgm:pt>
    <dgm:pt modelId="{A7B400F0-6272-4A6C-997B-0B46AB38C9C9}" type="parTrans" cxnId="{1CF6F2B5-85FC-4BB4-8739-5982E8EDB67A}">
      <dgm:prSet/>
      <dgm:spPr/>
      <dgm:t>
        <a:bodyPr/>
        <a:lstStyle/>
        <a:p>
          <a:endParaRPr lang="en-US"/>
        </a:p>
      </dgm:t>
    </dgm:pt>
    <dgm:pt modelId="{57460346-2A7C-4C1D-AE3F-1CF26C86C534}" type="sibTrans" cxnId="{1CF6F2B5-85FC-4BB4-8739-5982E8EDB67A}">
      <dgm:prSet/>
      <dgm:spPr/>
      <dgm:t>
        <a:bodyPr/>
        <a:lstStyle/>
        <a:p>
          <a:endParaRPr lang="en-US"/>
        </a:p>
      </dgm:t>
    </dgm:pt>
    <dgm:pt modelId="{0455CF3D-35D4-49D4-A2B6-7C9981E445E1}">
      <dgm:prSet phldrT="[Text]"/>
      <dgm:spPr/>
      <dgm:t>
        <a:bodyPr/>
        <a:lstStyle/>
        <a:p>
          <a:r>
            <a:rPr lang="en-US" dirty="0" smtClean="0"/>
            <a:t>Perform the audit</a:t>
          </a:r>
          <a:endParaRPr lang="en-IN" dirty="0"/>
        </a:p>
      </dgm:t>
    </dgm:pt>
    <dgm:pt modelId="{3D33DF5C-B3BE-412D-A888-C9EB968F0975}" type="parTrans" cxnId="{CBEDFEFF-31B0-4FE4-9D51-908ABD5AE3A9}">
      <dgm:prSet/>
      <dgm:spPr/>
      <dgm:t>
        <a:bodyPr/>
        <a:lstStyle/>
        <a:p>
          <a:endParaRPr lang="en-US"/>
        </a:p>
      </dgm:t>
    </dgm:pt>
    <dgm:pt modelId="{8D5399DC-2B42-4AA4-B98F-8B7D7867B98E}" type="sibTrans" cxnId="{CBEDFEFF-31B0-4FE4-9D51-908ABD5AE3A9}">
      <dgm:prSet/>
      <dgm:spPr/>
      <dgm:t>
        <a:bodyPr/>
        <a:lstStyle/>
        <a:p>
          <a:endParaRPr lang="en-US"/>
        </a:p>
      </dgm:t>
    </dgm:pt>
    <dgm:pt modelId="{44E8F6BE-2D03-40E2-B1EB-BCCB473B970F}">
      <dgm:prSet phldrT="[Text]"/>
      <dgm:spPr/>
      <dgm:t>
        <a:bodyPr/>
        <a:lstStyle/>
        <a:p>
          <a:r>
            <a:rPr lang="en-US" dirty="0" smtClean="0"/>
            <a:t>Documentation</a:t>
          </a:r>
          <a:endParaRPr lang="en-IN" dirty="0"/>
        </a:p>
      </dgm:t>
    </dgm:pt>
    <dgm:pt modelId="{5C4CDCD5-CF2D-4990-84F8-19FB6112FE57}" type="parTrans" cxnId="{36FA1791-D3CD-42E1-BF6C-18997D88B170}">
      <dgm:prSet/>
      <dgm:spPr/>
      <dgm:t>
        <a:bodyPr/>
        <a:lstStyle/>
        <a:p>
          <a:endParaRPr lang="en-US"/>
        </a:p>
      </dgm:t>
    </dgm:pt>
    <dgm:pt modelId="{4D1A769C-9089-48AA-B1E4-25C1AAF30A1B}" type="sibTrans" cxnId="{36FA1791-D3CD-42E1-BF6C-18997D88B170}">
      <dgm:prSet/>
      <dgm:spPr/>
      <dgm:t>
        <a:bodyPr/>
        <a:lstStyle/>
        <a:p>
          <a:endParaRPr lang="en-US"/>
        </a:p>
      </dgm:t>
    </dgm:pt>
    <dgm:pt modelId="{33F622BA-C777-4DB6-9EF1-9EB33A30C90C}" type="pres">
      <dgm:prSet presAssocID="{EE423EBE-718C-40FA-87B9-6C98F2B7AEE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D780F7-78C9-48B1-AA6D-BD72DAF98142}" type="pres">
      <dgm:prSet presAssocID="{06A9842D-21A8-4EF0-A257-DAB59EF733C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A663D5-7779-4F14-8B70-ADF15990E065}" type="pres">
      <dgm:prSet presAssocID="{478B7F49-E7E1-4390-B985-FC189ADC5996}" presName="sibTrans" presStyleCnt="0"/>
      <dgm:spPr/>
    </dgm:pt>
    <dgm:pt modelId="{4D9D7562-3D32-4037-9005-A40CC64C1855}" type="pres">
      <dgm:prSet presAssocID="{1C779B6C-FDCC-465B-9787-3613DA7557D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A0DE4FF-2532-4632-8DB8-B21CA05B704B}" type="pres">
      <dgm:prSet presAssocID="{DAFDBFEA-F15A-4A00-808C-1306DC34C4FD}" presName="sibTrans" presStyleCnt="0"/>
      <dgm:spPr/>
    </dgm:pt>
    <dgm:pt modelId="{32DFC8F1-B7D8-45C7-AA2A-ED3BF94B0340}" type="pres">
      <dgm:prSet presAssocID="{7B47D65B-D4A9-4DD0-9CE9-64A819FF81B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E81D75F-BE9E-4401-A51B-58166005861A}" srcId="{06A9842D-21A8-4EF0-A257-DAB59EF733C6}" destId="{107FFC4C-2D36-4DB7-83EF-48EF9480BD47}" srcOrd="1" destOrd="0" parTransId="{E48C17D7-0D30-47A7-B39B-5B2DC5C038E0}" sibTransId="{0DDA117E-98B8-4B14-B999-297299D80411}"/>
    <dgm:cxn modelId="{B6F4107C-527B-4D21-9CD5-3DECB8C56E44}" type="presOf" srcId="{CABED3B7-6E6E-407F-8BF8-78AD6D8F5899}" destId="{4D9D7562-3D32-4037-9005-A40CC64C1855}" srcOrd="0" destOrd="1" presId="urn:microsoft.com/office/officeart/2005/8/layout/hList6"/>
    <dgm:cxn modelId="{8B6ECCED-8B73-489C-B983-BA5D91170601}" srcId="{EE423EBE-718C-40FA-87B9-6C98F2B7AEEA}" destId="{7B47D65B-D4A9-4DD0-9CE9-64A819FF81BA}" srcOrd="2" destOrd="0" parTransId="{8BE0EE3E-05D1-4FC4-B7A8-FAC935A29BE2}" sibTransId="{98BF3499-2D26-49F1-82A9-B00BE03714A6}"/>
    <dgm:cxn modelId="{5C77F2A2-64C5-41B5-B22A-BAAC076ED1CC}" type="presOf" srcId="{44E8F6BE-2D03-40E2-B1EB-BCCB473B970F}" destId="{4D9D7562-3D32-4037-9005-A40CC64C1855}" srcOrd="0" destOrd="4" presId="urn:microsoft.com/office/officeart/2005/8/layout/hList6"/>
    <dgm:cxn modelId="{D69E88D4-FE1E-4828-836D-81CCB82E9ED5}" type="presOf" srcId="{64495287-1597-4BB2-965B-EF0C3A5304A3}" destId="{32DFC8F1-B7D8-45C7-AA2A-ED3BF94B0340}" srcOrd="0" destOrd="2" presId="urn:microsoft.com/office/officeart/2005/8/layout/hList6"/>
    <dgm:cxn modelId="{A4EA6ABE-F0E7-42AE-9E30-58DBB9F77FAA}" type="presOf" srcId="{06A9842D-21A8-4EF0-A257-DAB59EF733C6}" destId="{99D780F7-78C9-48B1-AA6D-BD72DAF98142}" srcOrd="0" destOrd="0" presId="urn:microsoft.com/office/officeart/2005/8/layout/hList6"/>
    <dgm:cxn modelId="{B03AE6F7-67BE-4735-82BE-8763E0B03201}" srcId="{06A9842D-21A8-4EF0-A257-DAB59EF733C6}" destId="{0303B7BB-9436-4238-8814-684273AF5C96}" srcOrd="0" destOrd="0" parTransId="{96914F3D-4E73-45B3-B4B1-11596048AD31}" sibTransId="{F764E7EE-880E-41BC-B6A1-9B0F7FCD467D}"/>
    <dgm:cxn modelId="{85E3A0C4-A15E-4D27-AE1E-288F584DD1DD}" srcId="{7B47D65B-D4A9-4DD0-9CE9-64A819FF81BA}" destId="{B5D513D6-473E-46C6-9800-60BAF027F4FE}" srcOrd="0" destOrd="0" parTransId="{66EEDF16-6D5E-4470-800E-503AA5F76C48}" sibTransId="{EEAC4747-1446-4918-8B21-B7BF993C04B1}"/>
    <dgm:cxn modelId="{1CF6F2B5-85FC-4BB4-8739-5982E8EDB67A}" srcId="{06A9842D-21A8-4EF0-A257-DAB59EF733C6}" destId="{924925A0-E472-4067-8832-78A84891830D}" srcOrd="2" destOrd="0" parTransId="{A7B400F0-6272-4A6C-997B-0B46AB38C9C9}" sibTransId="{57460346-2A7C-4C1D-AE3F-1CF26C86C534}"/>
    <dgm:cxn modelId="{CBEDFEFF-31B0-4FE4-9D51-908ABD5AE3A9}" srcId="{1C779B6C-FDCC-465B-9787-3613DA7557DF}" destId="{0455CF3D-35D4-49D4-A2B6-7C9981E445E1}" srcOrd="2" destOrd="0" parTransId="{3D33DF5C-B3BE-412D-A888-C9EB968F0975}" sibTransId="{8D5399DC-2B42-4AA4-B98F-8B7D7867B98E}"/>
    <dgm:cxn modelId="{C73CA1D4-761E-4697-AD68-EE50D45F4817}" srcId="{1C779B6C-FDCC-465B-9787-3613DA7557DF}" destId="{6E150453-774F-4D17-B504-599F1A730062}" srcOrd="1" destOrd="0" parTransId="{72D735CF-B06D-444A-9F7E-446B48C02C65}" sibTransId="{0960BB24-A8C6-4D90-97BF-BDC1EFD79AE3}"/>
    <dgm:cxn modelId="{2675D6F9-34AA-4AB9-958F-92A0A2EB9C12}" type="presOf" srcId="{0455CF3D-35D4-49D4-A2B6-7C9981E445E1}" destId="{4D9D7562-3D32-4037-9005-A40CC64C1855}" srcOrd="0" destOrd="3" presId="urn:microsoft.com/office/officeart/2005/8/layout/hList6"/>
    <dgm:cxn modelId="{BEAE91BC-507D-4750-A3AB-9C5FEA74743C}" type="presOf" srcId="{7B47D65B-D4A9-4DD0-9CE9-64A819FF81BA}" destId="{32DFC8F1-B7D8-45C7-AA2A-ED3BF94B0340}" srcOrd="0" destOrd="0" presId="urn:microsoft.com/office/officeart/2005/8/layout/hList6"/>
    <dgm:cxn modelId="{1369DA79-0722-49D2-9BF6-6506508311AC}" type="presOf" srcId="{924925A0-E472-4067-8832-78A84891830D}" destId="{99D780F7-78C9-48B1-AA6D-BD72DAF98142}" srcOrd="0" destOrd="3" presId="urn:microsoft.com/office/officeart/2005/8/layout/hList6"/>
    <dgm:cxn modelId="{F65131FD-A5C3-4F55-B62A-3620E79FDADF}" type="presOf" srcId="{107FFC4C-2D36-4DB7-83EF-48EF9480BD47}" destId="{99D780F7-78C9-48B1-AA6D-BD72DAF98142}" srcOrd="0" destOrd="2" presId="urn:microsoft.com/office/officeart/2005/8/layout/hList6"/>
    <dgm:cxn modelId="{BFEA0FED-40E1-4354-8848-B1052C3BAC0D}" type="presOf" srcId="{1C779B6C-FDCC-465B-9787-3613DA7557DF}" destId="{4D9D7562-3D32-4037-9005-A40CC64C1855}" srcOrd="0" destOrd="0" presId="urn:microsoft.com/office/officeart/2005/8/layout/hList6"/>
    <dgm:cxn modelId="{86F2FC1D-1AA1-4134-B50F-12C591841280}" type="presOf" srcId="{EE423EBE-718C-40FA-87B9-6C98F2B7AEEA}" destId="{33F622BA-C777-4DB6-9EF1-9EB33A30C90C}" srcOrd="0" destOrd="0" presId="urn:microsoft.com/office/officeart/2005/8/layout/hList6"/>
    <dgm:cxn modelId="{FB016A3D-4FD1-4511-9F20-8829CE97D836}" srcId="{7B47D65B-D4A9-4DD0-9CE9-64A819FF81BA}" destId="{64495287-1597-4BB2-965B-EF0C3A5304A3}" srcOrd="1" destOrd="0" parTransId="{128BCC16-0D23-4A20-BB29-9031E47E0A36}" sibTransId="{E6B88FDA-6A74-4A88-B042-D8DE4B83AA87}"/>
    <dgm:cxn modelId="{73F28278-00CB-4289-A854-E2051A74A411}" srcId="{1C779B6C-FDCC-465B-9787-3613DA7557DF}" destId="{CABED3B7-6E6E-407F-8BF8-78AD6D8F5899}" srcOrd="0" destOrd="0" parTransId="{C3E93414-D2D1-4300-A5A4-7236FF81915A}" sibTransId="{96245277-61DB-49B2-8732-4605C9A2DF32}"/>
    <dgm:cxn modelId="{B3FC30BC-F271-4F13-9B09-2D7FCD7195A8}" srcId="{EE423EBE-718C-40FA-87B9-6C98F2B7AEEA}" destId="{1C779B6C-FDCC-465B-9787-3613DA7557DF}" srcOrd="1" destOrd="0" parTransId="{34EE84E3-ADEC-4C34-BE7E-9816B27549EA}" sibTransId="{DAFDBFEA-F15A-4A00-808C-1306DC34C4FD}"/>
    <dgm:cxn modelId="{6A8FD148-178D-40F9-9A67-8A2857DD00DE}" type="presOf" srcId="{B5D513D6-473E-46C6-9800-60BAF027F4FE}" destId="{32DFC8F1-B7D8-45C7-AA2A-ED3BF94B0340}" srcOrd="0" destOrd="1" presId="urn:microsoft.com/office/officeart/2005/8/layout/hList6"/>
    <dgm:cxn modelId="{F6D049ED-B420-4022-AB86-44D83C34F428}" type="presOf" srcId="{0303B7BB-9436-4238-8814-684273AF5C96}" destId="{99D780F7-78C9-48B1-AA6D-BD72DAF98142}" srcOrd="0" destOrd="1" presId="urn:microsoft.com/office/officeart/2005/8/layout/hList6"/>
    <dgm:cxn modelId="{1ED08CEE-A5AD-47BD-B2C2-6EAC70D4F911}" srcId="{EE423EBE-718C-40FA-87B9-6C98F2B7AEEA}" destId="{06A9842D-21A8-4EF0-A257-DAB59EF733C6}" srcOrd="0" destOrd="0" parTransId="{94CCEFAD-A3AE-4C2F-8E48-2FFD66E3C853}" sibTransId="{478B7F49-E7E1-4390-B985-FC189ADC5996}"/>
    <dgm:cxn modelId="{6769DB34-15CA-441F-A62C-192D045EC82F}" type="presOf" srcId="{6E150453-774F-4D17-B504-599F1A730062}" destId="{4D9D7562-3D32-4037-9005-A40CC64C1855}" srcOrd="0" destOrd="2" presId="urn:microsoft.com/office/officeart/2005/8/layout/hList6"/>
    <dgm:cxn modelId="{36FA1791-D3CD-42E1-BF6C-18997D88B170}" srcId="{1C779B6C-FDCC-465B-9787-3613DA7557DF}" destId="{44E8F6BE-2D03-40E2-B1EB-BCCB473B970F}" srcOrd="3" destOrd="0" parTransId="{5C4CDCD5-CF2D-4990-84F8-19FB6112FE57}" sibTransId="{4D1A769C-9089-48AA-B1E4-25C1AAF30A1B}"/>
    <dgm:cxn modelId="{2E3FA93E-8DBA-4913-8118-67502ED8F323}" type="presParOf" srcId="{33F622BA-C777-4DB6-9EF1-9EB33A30C90C}" destId="{99D780F7-78C9-48B1-AA6D-BD72DAF98142}" srcOrd="0" destOrd="0" presId="urn:microsoft.com/office/officeart/2005/8/layout/hList6"/>
    <dgm:cxn modelId="{00A0D4AB-1B18-4AF7-9CB5-456438D92BF5}" type="presParOf" srcId="{33F622BA-C777-4DB6-9EF1-9EB33A30C90C}" destId="{96A663D5-7779-4F14-8B70-ADF15990E065}" srcOrd="1" destOrd="0" presId="urn:microsoft.com/office/officeart/2005/8/layout/hList6"/>
    <dgm:cxn modelId="{09F07CE2-6427-49B0-A2EB-68415CFE54E7}" type="presParOf" srcId="{33F622BA-C777-4DB6-9EF1-9EB33A30C90C}" destId="{4D9D7562-3D32-4037-9005-A40CC64C1855}" srcOrd="2" destOrd="0" presId="urn:microsoft.com/office/officeart/2005/8/layout/hList6"/>
    <dgm:cxn modelId="{31DB791E-C78F-4770-B65C-E0221AAB5B0F}" type="presParOf" srcId="{33F622BA-C777-4DB6-9EF1-9EB33A30C90C}" destId="{1A0DE4FF-2532-4632-8DB8-B21CA05B704B}" srcOrd="3" destOrd="0" presId="urn:microsoft.com/office/officeart/2005/8/layout/hList6"/>
    <dgm:cxn modelId="{FF427F20-3C59-41D3-9372-468035FBC249}" type="presParOf" srcId="{33F622BA-C777-4DB6-9EF1-9EB33A30C90C}" destId="{32DFC8F1-B7D8-45C7-AA2A-ED3BF94B0340}" srcOrd="4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056D1-EA7E-4BAB-BBBE-4795D210B9C5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B8FE9-DF06-43E7-9880-C3008E4596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2</a:t>
            </a:fld>
            <a:endParaRPr lang="en-IN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11</a:t>
            </a:fld>
            <a:endParaRPr lang="en-IN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12</a:t>
            </a:fld>
            <a:endParaRPr lang="en-I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3456B02-1BA0-4DE1-A5D4-2BCCBA4D2B7E}" type="slidenum">
              <a:rPr lang="en-IN" smtClean="0"/>
              <a:pPr/>
              <a:t>13</a:t>
            </a:fld>
            <a:endParaRPr lang="en-IN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977911-BF05-4F20-8628-A02E96E5B3A1}" type="slidenum">
              <a:rPr lang="en-IN" smtClean="0"/>
              <a:pPr/>
              <a:t>14</a:t>
            </a:fld>
            <a:endParaRPr lang="en-IN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F7F468-6C91-41F9-AAFA-8130AAFA5A29}" type="slidenum">
              <a:rPr lang="en-IN" smtClean="0"/>
              <a:pPr/>
              <a:t>15</a:t>
            </a:fld>
            <a:endParaRPr lang="en-IN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17</a:t>
            </a:fld>
            <a:endParaRPr lang="en-I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3</a:t>
            </a:fld>
            <a:endParaRPr lang="en-I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4</a:t>
            </a:fld>
            <a:endParaRPr lang="en-I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5</a:t>
            </a:fld>
            <a:endParaRPr lang="en-I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6</a:t>
            </a:fld>
            <a:endParaRPr lang="en-I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7</a:t>
            </a:fld>
            <a:endParaRPr lang="en-I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8</a:t>
            </a:fld>
            <a:endParaRPr lang="en-I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9</a:t>
            </a:fld>
            <a:endParaRPr lang="en-I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B8E5D-99D6-4281-985F-C295038351D5}" type="slidenum">
              <a:rPr lang="en-IN" smtClean="0"/>
              <a:pPr/>
              <a:t>10</a:t>
            </a:fld>
            <a:endParaRPr lang="en-I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C7B50-9D8C-4C86-B317-B91B4822FA21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1E941-F9A3-423E-9015-22D48741B179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2C175-6C5E-4E3B-A099-324DFDFB8ED9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E1CC-1552-4D6B-9033-9658E4B7977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770E-5663-4A8A-95AF-0F0B2139CF99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74214-4BC0-4D4D-A5B3-62C18284AF43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596A-CDCD-4275-BCB6-90B12977F517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DC455-74CA-4F38-84DD-A6C65E2C6DD5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81C5D-A5E3-46D9-8919-D1C48E4BAF56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1E5B3-7F68-4A7D-B82D-D0997E185B38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6CFB-2C6F-447B-902D-A3AF441B82D9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91089-AA49-48E5-BC70-6C2D0F86C6CB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66645-27DB-4E07-B959-6CC0DF5EF4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 descr="C:\Documents and Settings\Bujjee\My Documents\Downloads\CA_logo_icai.209120046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52400"/>
            <a:ext cx="2129337" cy="1609725"/>
          </a:xfrm>
          <a:prstGeom prst="rect">
            <a:avLst/>
          </a:prstGeom>
          <a:noFill/>
        </p:spPr>
      </p:pic>
      <p:pic>
        <p:nvPicPr>
          <p:cNvPr id="8" name="Picture 6" descr="C:\Documents and Settings\Bujjee\My Documents\My Pictures\untitledfff.bmp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81775" y="0"/>
            <a:ext cx="2562225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Bujjee\My Documents\Downloads\CA_logo_icai.209120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2129337" cy="1609725"/>
          </a:xfrm>
          <a:prstGeom prst="rect">
            <a:avLst/>
          </a:prstGeom>
          <a:noFill/>
        </p:spPr>
      </p:pic>
      <p:pic>
        <p:nvPicPr>
          <p:cNvPr id="1030" name="Picture 6" descr="C:\Documents and Settings\Bujjee\My Documents\My Pictures\untitledfff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1775" y="0"/>
            <a:ext cx="2562225" cy="68580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Service Tax Audit</a:t>
            </a:r>
            <a:br>
              <a:rPr lang="en-US" dirty="0" smtClean="0"/>
            </a:br>
            <a:r>
              <a:rPr lang="en-US" dirty="0" smtClean="0"/>
              <a:t>[Including Dept Audit]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Madhukar</a:t>
            </a:r>
            <a:r>
              <a:rPr lang="en-US" dirty="0" smtClean="0"/>
              <a:t> N </a:t>
            </a:r>
            <a:r>
              <a:rPr lang="en-US" dirty="0" err="1" smtClean="0"/>
              <a:t>Hiregange</a:t>
            </a:r>
            <a:r>
              <a:rPr lang="en-US" dirty="0" smtClean="0"/>
              <a:t>, </a:t>
            </a:r>
            <a:r>
              <a:rPr lang="en-US" sz="2800" dirty="0" smtClean="0"/>
              <a:t>FCA</a:t>
            </a:r>
            <a:endParaRPr lang="en-US" sz="2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762000" y="1633538"/>
          <a:ext cx="7848600" cy="4995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05000" y="274638"/>
            <a:ext cx="6781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How to do an effective review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Sec 14AA of Central Excise Act made applicable to Service tax</a:t>
            </a:r>
          </a:p>
          <a:p>
            <a:endParaRPr lang="en-US" dirty="0" smtClean="0"/>
          </a:p>
          <a:p>
            <a:r>
              <a:rPr lang="en-US" dirty="0" smtClean="0"/>
              <a:t>If Commissioner has reason to believe that credit of duty availed of or utilized</a:t>
            </a:r>
          </a:p>
          <a:p>
            <a:pPr lvl="1"/>
            <a:r>
              <a:rPr lang="en-US" dirty="0" smtClean="0"/>
              <a:t>is not within normal limits</a:t>
            </a:r>
          </a:p>
          <a:p>
            <a:pPr lvl="1"/>
            <a:r>
              <a:rPr lang="en-US" dirty="0" smtClean="0"/>
              <a:t>availed or utilized as a reason of fraud, collusion, willful mis-statement or suppression of facts</a:t>
            </a:r>
          </a:p>
          <a:p>
            <a:pPr lvl="1"/>
            <a:endParaRPr lang="en-US" dirty="0" smtClean="0"/>
          </a:p>
          <a:p>
            <a:r>
              <a:rPr lang="en-US" sz="2700" dirty="0" smtClean="0"/>
              <a:t>May direct the assessee to get books of accounts audited by Cost Accountant or Chartered Accountant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Audit u/s 14AA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57528"/>
            <a:ext cx="8229600" cy="476707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Audit conducted based on the quantum of duty paid (CENVAT + Cash)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sz="2700" dirty="0" smtClean="0"/>
              <a:t>No audit for Individuals and sole proprietor assessee with turnover upto 60 lakhs.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Audit by department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2590801"/>
          <a:ext cx="6477000" cy="2362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500"/>
                <a:gridCol w="3238500"/>
              </a:tblGrid>
              <a:tr h="412537">
                <a:tc>
                  <a:txBody>
                    <a:bodyPr/>
                    <a:lstStyle/>
                    <a:p>
                      <a:r>
                        <a:rPr lang="en-US" dirty="0" smtClean="0"/>
                        <a:t>Quantum of duty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 of Audit</a:t>
                      </a:r>
                      <a:endParaRPr lang="en-US" dirty="0"/>
                    </a:p>
                  </a:txBody>
                  <a:tcPr/>
                </a:tc>
              </a:tr>
              <a:tr h="412537">
                <a:tc>
                  <a:txBody>
                    <a:bodyPr/>
                    <a:lstStyle/>
                    <a:p>
                      <a:r>
                        <a:rPr lang="en-US" dirty="0" smtClean="0"/>
                        <a:t>More than 50 lakhs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Every</a:t>
                      </a:r>
                      <a:r>
                        <a:rPr lang="en-US" baseline="0" dirty="0" smtClean="0"/>
                        <a:t> year</a:t>
                      </a:r>
                      <a:endParaRPr lang="en-US" dirty="0"/>
                    </a:p>
                  </a:txBody>
                  <a:tcPr/>
                </a:tc>
              </a:tr>
              <a:tr h="412537">
                <a:tc>
                  <a:txBody>
                    <a:bodyPr/>
                    <a:lstStyle/>
                    <a:p>
                      <a:r>
                        <a:rPr lang="en-US" dirty="0" smtClean="0"/>
                        <a:t>Between 25 – 50 lakhs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Once in 2 years</a:t>
                      </a:r>
                    </a:p>
                  </a:txBody>
                  <a:tcPr/>
                </a:tc>
              </a:tr>
              <a:tr h="412537">
                <a:tc>
                  <a:txBody>
                    <a:bodyPr/>
                    <a:lstStyle/>
                    <a:p>
                      <a:r>
                        <a:rPr lang="en-US" dirty="0" smtClean="0"/>
                        <a:t>Between 10 – 25</a:t>
                      </a:r>
                      <a:r>
                        <a:rPr lang="en-US" baseline="0" dirty="0" smtClean="0"/>
                        <a:t> lakhs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Once in 5 years</a:t>
                      </a:r>
                      <a:endParaRPr lang="en-US" dirty="0"/>
                    </a:p>
                  </a:txBody>
                  <a:tcPr/>
                </a:tc>
              </a:tr>
              <a:tr h="712051">
                <a:tc>
                  <a:txBody>
                    <a:bodyPr/>
                    <a:lstStyle/>
                    <a:p>
                      <a:r>
                        <a:rPr lang="en-US" dirty="0" smtClean="0"/>
                        <a:t>Less than</a:t>
                      </a:r>
                      <a:r>
                        <a:rPr lang="en-US" baseline="0" dirty="0" smtClean="0"/>
                        <a:t> 10 lakhs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2% of the</a:t>
                      </a:r>
                      <a:r>
                        <a:rPr lang="en-US" baseline="0" dirty="0" smtClean="0"/>
                        <a:t> total number every year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How Audit is to be done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To Follow EA – 2000 Guidelines</a:t>
            </a:r>
          </a:p>
          <a:p>
            <a:pPr lvl="1">
              <a:defRPr/>
            </a:pPr>
            <a:r>
              <a:rPr lang="en-US" dirty="0" smtClean="0"/>
              <a:t>Risk Assessment</a:t>
            </a:r>
          </a:p>
          <a:p>
            <a:pPr lvl="1">
              <a:defRPr/>
            </a:pPr>
            <a:r>
              <a:rPr lang="en-US" dirty="0" smtClean="0"/>
              <a:t>Desk Review</a:t>
            </a:r>
          </a:p>
          <a:p>
            <a:pPr lvl="1">
              <a:defRPr/>
            </a:pPr>
            <a:r>
              <a:rPr lang="en-US" dirty="0" smtClean="0"/>
              <a:t>Discussion with Key Personnel</a:t>
            </a:r>
          </a:p>
          <a:p>
            <a:pPr lvl="1">
              <a:defRPr/>
            </a:pPr>
            <a:r>
              <a:rPr lang="en-US" dirty="0" smtClean="0"/>
              <a:t>Walk through System</a:t>
            </a:r>
          </a:p>
          <a:p>
            <a:pPr lvl="1">
              <a:defRPr/>
            </a:pPr>
            <a:r>
              <a:rPr lang="en-US" dirty="0" smtClean="0"/>
              <a:t>Tour of the Plant</a:t>
            </a:r>
          </a:p>
          <a:p>
            <a:pPr lvl="1">
              <a:defRPr/>
            </a:pPr>
            <a:r>
              <a:rPr lang="en-US" dirty="0" smtClean="0"/>
              <a:t>Review of internal Control Systems</a:t>
            </a:r>
          </a:p>
          <a:p>
            <a:pPr lvl="1">
              <a:defRPr/>
            </a:pPr>
            <a:r>
              <a:rPr lang="en-US" dirty="0" smtClean="0"/>
              <a:t>Audit Plan – Preparation and approval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How Audit is to be done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To Follow EA – 2000 Guidelines</a:t>
            </a:r>
          </a:p>
          <a:p>
            <a:pPr lvl="1">
              <a:defRPr/>
            </a:pPr>
            <a:r>
              <a:rPr lang="en-US" dirty="0" smtClean="0"/>
              <a:t>Conduct of Audit </a:t>
            </a:r>
            <a:endParaRPr lang="en-IN" dirty="0" smtClean="0"/>
          </a:p>
          <a:p>
            <a:pPr lvl="1">
              <a:defRPr/>
            </a:pPr>
            <a:r>
              <a:rPr lang="en-US" dirty="0" smtClean="0"/>
              <a:t>Discussion of objections – </a:t>
            </a:r>
            <a:r>
              <a:rPr lang="en-US" dirty="0" err="1" smtClean="0"/>
              <a:t>Assessee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Discussion with Officers</a:t>
            </a:r>
          </a:p>
          <a:p>
            <a:pPr lvl="1">
              <a:defRPr/>
            </a:pPr>
            <a:r>
              <a:rPr lang="en-US" dirty="0" smtClean="0"/>
              <a:t>Issue of Report</a:t>
            </a:r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C &amp; AG’s Audit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Audit of Department</a:t>
            </a:r>
          </a:p>
          <a:p>
            <a:pPr>
              <a:defRPr/>
            </a:pPr>
            <a:r>
              <a:rPr lang="en-US" dirty="0" smtClean="0"/>
              <a:t>Done at the place of </a:t>
            </a:r>
            <a:r>
              <a:rPr lang="en-US" dirty="0" err="1" smtClean="0"/>
              <a:t>assessee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Purpose –</a:t>
            </a:r>
          </a:p>
          <a:p>
            <a:pPr lvl="1">
              <a:defRPr/>
            </a:pPr>
            <a:r>
              <a:rPr lang="en-US" dirty="0" smtClean="0"/>
              <a:t>Checking the working of department</a:t>
            </a:r>
          </a:p>
          <a:p>
            <a:pPr lvl="1">
              <a:defRPr/>
            </a:pPr>
            <a:r>
              <a:rPr lang="en-US" dirty="0" smtClean="0"/>
              <a:t>Detecting leakage of revenue</a:t>
            </a:r>
          </a:p>
          <a:p>
            <a:pPr lvl="1">
              <a:defRPr/>
            </a:pPr>
            <a:r>
              <a:rPr lang="en-US" dirty="0" smtClean="0"/>
              <a:t>Identify visible or invisible loss to the Government by the actions of department.</a:t>
            </a:r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Some Diligence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Provision of systems</a:t>
            </a:r>
          </a:p>
          <a:p>
            <a:r>
              <a:rPr lang="en-US" dirty="0" smtClean="0"/>
              <a:t>Tally back up demands</a:t>
            </a:r>
          </a:p>
          <a:p>
            <a:r>
              <a:rPr lang="en-US" dirty="0" smtClean="0"/>
              <a:t>Information provided on acknowledgement</a:t>
            </a:r>
          </a:p>
          <a:p>
            <a:r>
              <a:rPr lang="en-US" dirty="0" smtClean="0"/>
              <a:t>Reversal directions – confirmation</a:t>
            </a:r>
          </a:p>
          <a:p>
            <a:r>
              <a:rPr lang="en-US" dirty="0" smtClean="0"/>
              <a:t>Written explanation when not agreed – limitation, past audit, correspondence, etc</a:t>
            </a:r>
          </a:p>
          <a:p>
            <a:r>
              <a:rPr lang="en-US" dirty="0" smtClean="0"/>
              <a:t>Detailed reply to audit note</a:t>
            </a:r>
          </a:p>
          <a:p>
            <a:r>
              <a:rPr lang="en-US" dirty="0" smtClean="0"/>
              <a:t>Valid demand only by Jurisdictional Officer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Thank you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mhiregange@gmail.com</a:t>
            </a:r>
            <a:endParaRPr lang="en-US" sz="4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3" cstate="print"/>
          <a:srcRect l="3556" r="18222"/>
          <a:stretch>
            <a:fillRect/>
          </a:stretch>
        </p:blipFill>
        <p:spPr>
          <a:xfrm>
            <a:off x="7162800" y="0"/>
            <a:ext cx="1676400" cy="21431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Independent examination, verification and scrutiny of</a:t>
            </a:r>
          </a:p>
          <a:p>
            <a:r>
              <a:rPr lang="en-US" dirty="0" smtClean="0"/>
              <a:t>documents, records and transactions</a:t>
            </a:r>
          </a:p>
          <a:p>
            <a:r>
              <a:rPr lang="en-US" dirty="0" smtClean="0"/>
              <a:t>express an opinion / value addition</a:t>
            </a:r>
          </a:p>
          <a:p>
            <a:r>
              <a:rPr lang="en-US" dirty="0" smtClean="0"/>
              <a:t>true and fair / true and correct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audit?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General Audit (Management Requirement)</a:t>
            </a:r>
          </a:p>
          <a:p>
            <a:pPr>
              <a:defRPr/>
            </a:pPr>
            <a:r>
              <a:rPr lang="en-US" dirty="0" smtClean="0"/>
              <a:t>Department Audits</a:t>
            </a:r>
          </a:p>
          <a:p>
            <a:pPr>
              <a:defRPr/>
            </a:pPr>
            <a:r>
              <a:rPr lang="en-US" dirty="0" smtClean="0"/>
              <a:t>C &amp; A G Audit</a:t>
            </a:r>
          </a:p>
          <a:p>
            <a:pPr>
              <a:defRPr/>
            </a:pPr>
            <a:r>
              <a:rPr lang="en-US" dirty="0" smtClean="0"/>
              <a:t>Statutory Audits</a:t>
            </a:r>
          </a:p>
          <a:p>
            <a:pPr>
              <a:defRPr/>
            </a:pPr>
            <a:r>
              <a:rPr lang="en-US" dirty="0" smtClean="0"/>
              <a:t>Specific Audits</a:t>
            </a:r>
            <a:endParaRPr lang="en-IN" dirty="0" smtClean="0"/>
          </a:p>
          <a:p>
            <a:pPr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Broad classification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19472"/>
          </a:xfrm>
        </p:spPr>
        <p:txBody>
          <a:bodyPr>
            <a:normAutofit/>
          </a:bodyPr>
          <a:lstStyle/>
          <a:p>
            <a:r>
              <a:rPr lang="en-US" dirty="0" smtClean="0"/>
              <a:t>Assessee perspective</a:t>
            </a:r>
          </a:p>
          <a:p>
            <a:pPr lvl="1"/>
            <a:r>
              <a:rPr lang="en-US" sz="2400" dirty="0" smtClean="0"/>
              <a:t>Confirmation as to accounts is complete and all transactions are recorded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Not aware about non-compliance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Preventing / rectifying errors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Ensure proper availment of benefits</a:t>
            </a:r>
          </a:p>
          <a:p>
            <a:pPr lvl="1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Plan for future – new product and/or service launch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is audit required?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90872"/>
          </a:xfrm>
        </p:spPr>
        <p:txBody>
          <a:bodyPr>
            <a:normAutofit/>
          </a:bodyPr>
          <a:lstStyle/>
          <a:p>
            <a:r>
              <a:rPr lang="en-US" dirty="0" smtClean="0"/>
              <a:t>Department perspective</a:t>
            </a:r>
          </a:p>
          <a:p>
            <a:pPr lvl="1"/>
            <a:r>
              <a:rPr lang="en-US" sz="2400" dirty="0" smtClean="0"/>
              <a:t>Self assessment of taxes – needs a check</a:t>
            </a:r>
          </a:p>
          <a:p>
            <a:pPr lvl="1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To ensure compliance</a:t>
            </a:r>
          </a:p>
          <a:p>
            <a:pPr lvl="2">
              <a:defRPr/>
            </a:pPr>
            <a:r>
              <a:rPr lang="en-US" sz="2000" dirty="0" smtClean="0"/>
              <a:t>Recording of all transaction</a:t>
            </a:r>
          </a:p>
          <a:p>
            <a:pPr lvl="2">
              <a:defRPr/>
            </a:pPr>
            <a:r>
              <a:rPr lang="en-US" sz="2000" dirty="0" smtClean="0"/>
              <a:t>Observance of all procedures</a:t>
            </a:r>
          </a:p>
          <a:p>
            <a:pPr lvl="2">
              <a:defRPr/>
            </a:pPr>
            <a:r>
              <a:rPr lang="en-US" sz="2000" dirty="0" smtClean="0"/>
              <a:t>Proper valuation of goods</a:t>
            </a:r>
          </a:p>
          <a:p>
            <a:pPr lvl="2">
              <a:defRPr/>
            </a:pPr>
            <a:r>
              <a:rPr lang="en-US" sz="2000" dirty="0" smtClean="0"/>
              <a:t>Validity of credits</a:t>
            </a:r>
          </a:p>
          <a:p>
            <a:pPr lvl="2">
              <a:defRPr/>
            </a:pPr>
            <a:r>
              <a:rPr lang="en-US" sz="2000" dirty="0" smtClean="0"/>
              <a:t>Checking of returns and payments</a:t>
            </a:r>
          </a:p>
          <a:p>
            <a:pPr lvl="2">
              <a:defRPr/>
            </a:pPr>
            <a:endParaRPr lang="en-US" sz="2400" dirty="0" smtClean="0"/>
          </a:p>
          <a:p>
            <a:pPr lvl="1"/>
            <a:r>
              <a:rPr lang="en-US" sz="2400" dirty="0" smtClean="0"/>
              <a:t>Plug revenue loop holes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is audit required?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 provision in the Finance Act, 1994 for audit of books of accounts.</a:t>
            </a:r>
          </a:p>
          <a:p>
            <a:endParaRPr lang="en-US" dirty="0" smtClean="0"/>
          </a:p>
          <a:p>
            <a:r>
              <a:rPr lang="en-US" dirty="0" smtClean="0"/>
              <a:t>ST envisaged to be assessed on self-assessment basis.</a:t>
            </a:r>
          </a:p>
          <a:p>
            <a:endParaRPr lang="en-US" dirty="0" smtClean="0"/>
          </a:p>
          <a:p>
            <a:r>
              <a:rPr lang="en-US" dirty="0" smtClean="0"/>
              <a:t>Audit by department.</a:t>
            </a:r>
          </a:p>
          <a:p>
            <a:endParaRPr lang="en-US" dirty="0" smtClean="0"/>
          </a:p>
          <a:p>
            <a:r>
              <a:rPr lang="en-US" dirty="0" smtClean="0"/>
              <a:t>Assessee can get books of accounts audited by professionals for their own benefit.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Statutory provisions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tax Systems &amp; Procedures Audit</a:t>
            </a:r>
          </a:p>
          <a:p>
            <a:r>
              <a:rPr lang="en-US" dirty="0" smtClean="0"/>
              <a:t>Internal Audit of Service Tax Transactions</a:t>
            </a:r>
          </a:p>
          <a:p>
            <a:r>
              <a:rPr lang="en-US" dirty="0" smtClean="0"/>
              <a:t>CENVAT Credit Audit</a:t>
            </a:r>
          </a:p>
          <a:p>
            <a:r>
              <a:rPr lang="en-US" dirty="0" smtClean="0"/>
              <a:t>Compliance Audit</a:t>
            </a:r>
          </a:p>
          <a:p>
            <a:r>
              <a:rPr lang="en-US" dirty="0" smtClean="0"/>
              <a:t>Valuation / Classification &amp; Exemption Audit</a:t>
            </a:r>
          </a:p>
          <a:p>
            <a:r>
              <a:rPr lang="en-US" dirty="0" smtClean="0"/>
              <a:t>Review Audit</a:t>
            </a:r>
          </a:p>
          <a:p>
            <a:r>
              <a:rPr lang="en-US" dirty="0" smtClean="0"/>
              <a:t>Due diligence Audit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Types of audit by professionals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05000" y="274638"/>
            <a:ext cx="6781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Aspects to be covered in audit</a:t>
            </a:r>
            <a:endParaRPr lang="en-US" dirty="0"/>
          </a:p>
        </p:txBody>
      </p:sp>
      <p:graphicFrame>
        <p:nvGraphicFramePr>
          <p:cNvPr id="8" name="Diagram 7"/>
          <p:cNvGraphicFramePr/>
          <p:nvPr/>
        </p:nvGraphicFramePr>
        <p:xfrm>
          <a:off x="1066800" y="1778000"/>
          <a:ext cx="6858000" cy="454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Aspects to be covered in audit</a:t>
            </a:r>
            <a:endParaRPr lang="en-IN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838200" y="1828800"/>
          <a:ext cx="7162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dhir[1]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sudhir[1]</Template>
  <TotalTime>25</TotalTime>
  <Words>661</Words>
  <Application>Microsoft Office PowerPoint</Application>
  <PresentationFormat>On-screen Show (4:3)</PresentationFormat>
  <Paragraphs>170</Paragraphs>
  <Slides>17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sudhir[1]</vt:lpstr>
      <vt:lpstr>Service Tax Audit [Including Dept Audit]</vt:lpstr>
      <vt:lpstr>What is audit?</vt:lpstr>
      <vt:lpstr>Broad classification</vt:lpstr>
      <vt:lpstr>Why is audit required?</vt:lpstr>
      <vt:lpstr>Why is audit required?</vt:lpstr>
      <vt:lpstr>Statutory provisions</vt:lpstr>
      <vt:lpstr>Types of audit by professionals</vt:lpstr>
      <vt:lpstr>Aspects to be covered in audit</vt:lpstr>
      <vt:lpstr>Aspects to be covered in audit</vt:lpstr>
      <vt:lpstr>How to do an effective review</vt:lpstr>
      <vt:lpstr>Audit u/s 14AA</vt:lpstr>
      <vt:lpstr>Audit by department</vt:lpstr>
      <vt:lpstr>How Audit is to be done</vt:lpstr>
      <vt:lpstr>How Audit is to be done</vt:lpstr>
      <vt:lpstr>C &amp; AG’s Audit</vt:lpstr>
      <vt:lpstr>Some Diligence Needs</vt:lpstr>
      <vt:lpstr>Thank you  mhiregange@gmail.com</vt:lpstr>
    </vt:vector>
  </TitlesOfParts>
  <Company>Heeregange@associates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Madhukar</dc:creator>
  <cp:lastModifiedBy>Madhukar</cp:lastModifiedBy>
  <cp:revision>6</cp:revision>
  <dcterms:created xsi:type="dcterms:W3CDTF">2010-12-06T08:27:36Z</dcterms:created>
  <dcterms:modified xsi:type="dcterms:W3CDTF">2013-01-15T12:29:31Z</dcterms:modified>
</cp:coreProperties>
</file>