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5.jpg" ContentType="image/pn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256" r:id="rId3"/>
    <p:sldId id="265" r:id="rId4"/>
    <p:sldId id="266" r:id="rId5"/>
    <p:sldId id="258" r:id="rId6"/>
    <p:sldId id="259" r:id="rId7"/>
    <p:sldId id="260" r:id="rId8"/>
    <p:sldId id="261" r:id="rId9"/>
    <p:sldId id="262" r:id="rId10"/>
    <p:sldId id="263" r:id="rId11"/>
    <p:sldId id="264"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34DB8B-65FF-465E-BACD-A06CE5563D3F}" type="doc">
      <dgm:prSet loTypeId="urn:microsoft.com/office/officeart/2008/layout/HorizontalMultiLevelHierarchy" loCatId="hierarchy" qsTypeId="urn:microsoft.com/office/officeart/2005/8/quickstyle/simple3" qsCatId="simple" csTypeId="urn:microsoft.com/office/officeart/2005/8/colors/accent1_2" csCatId="accent1" phldr="1"/>
      <dgm:spPr/>
      <dgm:t>
        <a:bodyPr/>
        <a:lstStyle/>
        <a:p>
          <a:endParaRPr lang="en-US"/>
        </a:p>
      </dgm:t>
    </dgm:pt>
    <dgm:pt modelId="{998E2FBB-1214-4271-9EBD-43FB35AD985F}">
      <dgm:prSet phldrT="[Text]"/>
      <dgm:spPr/>
      <dgm:t>
        <a:bodyPr/>
        <a:lstStyle/>
        <a:p>
          <a:r>
            <a:rPr lang="en-US" dirty="0" smtClean="0"/>
            <a:t>Budget 2017-18</a:t>
          </a:r>
          <a:endParaRPr lang="en-US" dirty="0"/>
        </a:p>
      </dgm:t>
    </dgm:pt>
    <dgm:pt modelId="{2A8B4F92-B92F-440D-B74B-9DE31321CD6F}" type="parTrans" cxnId="{93D240D2-12F2-43A4-A29F-1201E2CA9471}">
      <dgm:prSet/>
      <dgm:spPr/>
      <dgm:t>
        <a:bodyPr/>
        <a:lstStyle/>
        <a:p>
          <a:endParaRPr lang="en-US"/>
        </a:p>
      </dgm:t>
    </dgm:pt>
    <dgm:pt modelId="{39A52CEF-CF8A-488F-8874-CB0EF0BEFE57}" type="sibTrans" cxnId="{93D240D2-12F2-43A4-A29F-1201E2CA9471}">
      <dgm:prSet/>
      <dgm:spPr/>
      <dgm:t>
        <a:bodyPr/>
        <a:lstStyle/>
        <a:p>
          <a:endParaRPr lang="en-US"/>
        </a:p>
      </dgm:t>
    </dgm:pt>
    <dgm:pt modelId="{B8DBD6BC-C3DD-488F-9B2F-7A9400DD9C67}">
      <dgm:prSet phldrT="[Text]"/>
      <dgm:spPr/>
      <dgm:t>
        <a:bodyPr/>
        <a:lstStyle/>
        <a:p>
          <a:r>
            <a:rPr lang="en-US" dirty="0" smtClean="0"/>
            <a:t>Focus on Quality of Governance and Life</a:t>
          </a:r>
          <a:endParaRPr lang="en-US" dirty="0"/>
        </a:p>
      </dgm:t>
    </dgm:pt>
    <dgm:pt modelId="{003FAC9B-DE62-4E01-BCF1-17F5BA9D92DF}" type="parTrans" cxnId="{CD77ECB5-821B-45F8-9B18-20673FEAED56}">
      <dgm:prSet/>
      <dgm:spPr/>
      <dgm:t>
        <a:bodyPr/>
        <a:lstStyle/>
        <a:p>
          <a:endParaRPr lang="en-US" dirty="0"/>
        </a:p>
      </dgm:t>
    </dgm:pt>
    <dgm:pt modelId="{306DAA16-EE02-4955-8735-A8BBF43044AA}" type="sibTrans" cxnId="{CD77ECB5-821B-45F8-9B18-20673FEAED56}">
      <dgm:prSet/>
      <dgm:spPr/>
      <dgm:t>
        <a:bodyPr/>
        <a:lstStyle/>
        <a:p>
          <a:endParaRPr lang="en-US"/>
        </a:p>
      </dgm:t>
    </dgm:pt>
    <dgm:pt modelId="{4FCF43AD-BA64-462A-8D24-B3B29F548BBE}">
      <dgm:prSet phldrT="[Text]"/>
      <dgm:spPr/>
      <dgm:t>
        <a:bodyPr/>
        <a:lstStyle/>
        <a:p>
          <a:r>
            <a:rPr lang="en-US" dirty="0" smtClean="0"/>
            <a:t>Energise various sections of society</a:t>
          </a:r>
          <a:endParaRPr lang="en-US" dirty="0"/>
        </a:p>
      </dgm:t>
    </dgm:pt>
    <dgm:pt modelId="{514D2C8C-B960-4409-9439-3054FAE65FA6}" type="parTrans" cxnId="{90950948-7B0D-4782-8B40-D46784880744}">
      <dgm:prSet/>
      <dgm:spPr/>
      <dgm:t>
        <a:bodyPr/>
        <a:lstStyle/>
        <a:p>
          <a:endParaRPr lang="en-US" dirty="0"/>
        </a:p>
      </dgm:t>
    </dgm:pt>
    <dgm:pt modelId="{3F8EB306-9A35-4F49-8896-BC38B94C2B42}" type="sibTrans" cxnId="{90950948-7B0D-4782-8B40-D46784880744}">
      <dgm:prSet/>
      <dgm:spPr/>
      <dgm:t>
        <a:bodyPr/>
        <a:lstStyle/>
        <a:p>
          <a:endParaRPr lang="en-US"/>
        </a:p>
      </dgm:t>
    </dgm:pt>
    <dgm:pt modelId="{AD6B5E57-9D4E-466F-88A6-6D954326A048}">
      <dgm:prSet phldrT="[Text]"/>
      <dgm:spPr/>
      <dgm:t>
        <a:bodyPr/>
        <a:lstStyle/>
        <a:p>
          <a:r>
            <a:rPr lang="en-US" dirty="0" smtClean="0"/>
            <a:t>Eradication of Black Money and corruption*</a:t>
          </a:r>
          <a:endParaRPr lang="en-US" dirty="0"/>
        </a:p>
      </dgm:t>
    </dgm:pt>
    <dgm:pt modelId="{A2ADD329-9CDD-4772-B740-25954FBA5C25}" type="parTrans" cxnId="{9433D388-830B-4F20-B9BD-24CCD91BB92E}">
      <dgm:prSet/>
      <dgm:spPr/>
      <dgm:t>
        <a:bodyPr/>
        <a:lstStyle/>
        <a:p>
          <a:endParaRPr lang="en-US" dirty="0"/>
        </a:p>
      </dgm:t>
    </dgm:pt>
    <dgm:pt modelId="{51FC3949-AA61-4DEB-87C1-257AA4BC567C}" type="sibTrans" cxnId="{9433D388-830B-4F20-B9BD-24CCD91BB92E}">
      <dgm:prSet/>
      <dgm:spPr/>
      <dgm:t>
        <a:bodyPr/>
        <a:lstStyle/>
        <a:p>
          <a:endParaRPr lang="en-US"/>
        </a:p>
      </dgm:t>
    </dgm:pt>
    <dgm:pt modelId="{FCE7CF3F-D843-47CF-89E9-29188CB8B217}" type="pres">
      <dgm:prSet presAssocID="{5234DB8B-65FF-465E-BACD-A06CE5563D3F}" presName="Name0" presStyleCnt="0">
        <dgm:presLayoutVars>
          <dgm:chPref val="1"/>
          <dgm:dir/>
          <dgm:animOne val="branch"/>
          <dgm:animLvl val="lvl"/>
          <dgm:resizeHandles val="exact"/>
        </dgm:presLayoutVars>
      </dgm:prSet>
      <dgm:spPr/>
    </dgm:pt>
    <dgm:pt modelId="{4A44DC6F-7DC2-430E-805C-D76000ADE99A}" type="pres">
      <dgm:prSet presAssocID="{998E2FBB-1214-4271-9EBD-43FB35AD985F}" presName="root1" presStyleCnt="0"/>
      <dgm:spPr/>
    </dgm:pt>
    <dgm:pt modelId="{ED29EC77-F3E7-4EF1-9F1F-0AA763613BB2}" type="pres">
      <dgm:prSet presAssocID="{998E2FBB-1214-4271-9EBD-43FB35AD985F}" presName="LevelOneTextNode" presStyleLbl="node0" presStyleIdx="0" presStyleCnt="1" custLinFactX="-170942" custLinFactNeighborX="-200000" custLinFactNeighborY="-1012">
        <dgm:presLayoutVars>
          <dgm:chPref val="3"/>
        </dgm:presLayoutVars>
      </dgm:prSet>
      <dgm:spPr/>
      <dgm:t>
        <a:bodyPr/>
        <a:lstStyle/>
        <a:p>
          <a:endParaRPr lang="en-US"/>
        </a:p>
      </dgm:t>
    </dgm:pt>
    <dgm:pt modelId="{33B198BF-521F-4448-A357-EB3FDF88E71D}" type="pres">
      <dgm:prSet presAssocID="{998E2FBB-1214-4271-9EBD-43FB35AD985F}" presName="level2hierChild" presStyleCnt="0"/>
      <dgm:spPr/>
    </dgm:pt>
    <dgm:pt modelId="{7B05528C-D95D-4DF4-A329-7935D800F6FD}" type="pres">
      <dgm:prSet presAssocID="{003FAC9B-DE62-4E01-BCF1-17F5BA9D92DF}" presName="conn2-1" presStyleLbl="parChTrans1D2" presStyleIdx="0" presStyleCnt="3"/>
      <dgm:spPr/>
    </dgm:pt>
    <dgm:pt modelId="{E84811ED-89AC-4382-8BB8-09A7BBE027DA}" type="pres">
      <dgm:prSet presAssocID="{003FAC9B-DE62-4E01-BCF1-17F5BA9D92DF}" presName="connTx" presStyleLbl="parChTrans1D2" presStyleIdx="0" presStyleCnt="3"/>
      <dgm:spPr/>
    </dgm:pt>
    <dgm:pt modelId="{7C2D1688-F045-47B6-98FC-09F737E69B6F}" type="pres">
      <dgm:prSet presAssocID="{B8DBD6BC-C3DD-488F-9B2F-7A9400DD9C67}" presName="root2" presStyleCnt="0"/>
      <dgm:spPr/>
    </dgm:pt>
    <dgm:pt modelId="{23D9B9CA-1839-4387-8373-14EE788112F9}" type="pres">
      <dgm:prSet presAssocID="{B8DBD6BC-C3DD-488F-9B2F-7A9400DD9C67}" presName="LevelTwoTextNode" presStyleLbl="node2" presStyleIdx="0" presStyleCnt="3">
        <dgm:presLayoutVars>
          <dgm:chPref val="3"/>
        </dgm:presLayoutVars>
      </dgm:prSet>
      <dgm:spPr/>
      <dgm:t>
        <a:bodyPr/>
        <a:lstStyle/>
        <a:p>
          <a:endParaRPr lang="en-US"/>
        </a:p>
      </dgm:t>
    </dgm:pt>
    <dgm:pt modelId="{E793265B-BB20-49F4-9AFB-08847D06FCA1}" type="pres">
      <dgm:prSet presAssocID="{B8DBD6BC-C3DD-488F-9B2F-7A9400DD9C67}" presName="level3hierChild" presStyleCnt="0"/>
      <dgm:spPr/>
    </dgm:pt>
    <dgm:pt modelId="{1F8C705F-B78A-44FB-8F24-0D44C7BF3879}" type="pres">
      <dgm:prSet presAssocID="{514D2C8C-B960-4409-9439-3054FAE65FA6}" presName="conn2-1" presStyleLbl="parChTrans1D2" presStyleIdx="1" presStyleCnt="3"/>
      <dgm:spPr/>
    </dgm:pt>
    <dgm:pt modelId="{DF023CDA-C7A8-4DC3-8A48-1D83D6306C6E}" type="pres">
      <dgm:prSet presAssocID="{514D2C8C-B960-4409-9439-3054FAE65FA6}" presName="connTx" presStyleLbl="parChTrans1D2" presStyleIdx="1" presStyleCnt="3"/>
      <dgm:spPr/>
    </dgm:pt>
    <dgm:pt modelId="{3937B07C-18D8-4A02-8BD6-4AB30F30DDAF}" type="pres">
      <dgm:prSet presAssocID="{4FCF43AD-BA64-462A-8D24-B3B29F548BBE}" presName="root2" presStyleCnt="0"/>
      <dgm:spPr/>
    </dgm:pt>
    <dgm:pt modelId="{19C495AA-60B2-4E25-A2DE-864E51E655D2}" type="pres">
      <dgm:prSet presAssocID="{4FCF43AD-BA64-462A-8D24-B3B29F548BBE}" presName="LevelTwoTextNode" presStyleLbl="node2" presStyleIdx="1" presStyleCnt="3">
        <dgm:presLayoutVars>
          <dgm:chPref val="3"/>
        </dgm:presLayoutVars>
      </dgm:prSet>
      <dgm:spPr/>
      <dgm:t>
        <a:bodyPr/>
        <a:lstStyle/>
        <a:p>
          <a:endParaRPr lang="en-US"/>
        </a:p>
      </dgm:t>
    </dgm:pt>
    <dgm:pt modelId="{6AE4EC08-9CEE-447F-95E1-D359381E0DB4}" type="pres">
      <dgm:prSet presAssocID="{4FCF43AD-BA64-462A-8D24-B3B29F548BBE}" presName="level3hierChild" presStyleCnt="0"/>
      <dgm:spPr/>
    </dgm:pt>
    <dgm:pt modelId="{D320C3F9-5608-4819-B791-387814C1FDCD}" type="pres">
      <dgm:prSet presAssocID="{A2ADD329-9CDD-4772-B740-25954FBA5C25}" presName="conn2-1" presStyleLbl="parChTrans1D2" presStyleIdx="2" presStyleCnt="3"/>
      <dgm:spPr/>
    </dgm:pt>
    <dgm:pt modelId="{6B271E65-B5DC-4996-81D6-6DD2658532D2}" type="pres">
      <dgm:prSet presAssocID="{A2ADD329-9CDD-4772-B740-25954FBA5C25}" presName="connTx" presStyleLbl="parChTrans1D2" presStyleIdx="2" presStyleCnt="3"/>
      <dgm:spPr/>
    </dgm:pt>
    <dgm:pt modelId="{C62A2A6D-6874-4101-8EA7-B069F09D8853}" type="pres">
      <dgm:prSet presAssocID="{AD6B5E57-9D4E-466F-88A6-6D954326A048}" presName="root2" presStyleCnt="0"/>
      <dgm:spPr/>
    </dgm:pt>
    <dgm:pt modelId="{B553223E-FB7F-41B9-9853-516DF3940EB2}" type="pres">
      <dgm:prSet presAssocID="{AD6B5E57-9D4E-466F-88A6-6D954326A048}" presName="LevelTwoTextNode" presStyleLbl="node2" presStyleIdx="2" presStyleCnt="3">
        <dgm:presLayoutVars>
          <dgm:chPref val="3"/>
        </dgm:presLayoutVars>
      </dgm:prSet>
      <dgm:spPr/>
      <dgm:t>
        <a:bodyPr/>
        <a:lstStyle/>
        <a:p>
          <a:endParaRPr lang="en-US"/>
        </a:p>
      </dgm:t>
    </dgm:pt>
    <dgm:pt modelId="{EB0F5CB3-6504-4F18-9D41-D7A4B4F0D7C4}" type="pres">
      <dgm:prSet presAssocID="{AD6B5E57-9D4E-466F-88A6-6D954326A048}" presName="level3hierChild" presStyleCnt="0"/>
      <dgm:spPr/>
    </dgm:pt>
  </dgm:ptLst>
  <dgm:cxnLst>
    <dgm:cxn modelId="{133BB6A7-780B-4BCA-8A58-50442EE870E2}" type="presOf" srcId="{A2ADD329-9CDD-4772-B740-25954FBA5C25}" destId="{D320C3F9-5608-4819-B791-387814C1FDCD}" srcOrd="0" destOrd="0" presId="urn:microsoft.com/office/officeart/2008/layout/HorizontalMultiLevelHierarchy"/>
    <dgm:cxn modelId="{0E40FF08-70A6-4AC0-B0BA-C7ACBC80166A}" type="presOf" srcId="{003FAC9B-DE62-4E01-BCF1-17F5BA9D92DF}" destId="{E84811ED-89AC-4382-8BB8-09A7BBE027DA}" srcOrd="1" destOrd="0" presId="urn:microsoft.com/office/officeart/2008/layout/HorizontalMultiLevelHierarchy"/>
    <dgm:cxn modelId="{93D240D2-12F2-43A4-A29F-1201E2CA9471}" srcId="{5234DB8B-65FF-465E-BACD-A06CE5563D3F}" destId="{998E2FBB-1214-4271-9EBD-43FB35AD985F}" srcOrd="0" destOrd="0" parTransId="{2A8B4F92-B92F-440D-B74B-9DE31321CD6F}" sibTransId="{39A52CEF-CF8A-488F-8874-CB0EF0BEFE57}"/>
    <dgm:cxn modelId="{9EA56ECE-691E-4AFB-A8BB-545714AB241F}" type="presOf" srcId="{998E2FBB-1214-4271-9EBD-43FB35AD985F}" destId="{ED29EC77-F3E7-4EF1-9F1F-0AA763613BB2}" srcOrd="0" destOrd="0" presId="urn:microsoft.com/office/officeart/2008/layout/HorizontalMultiLevelHierarchy"/>
    <dgm:cxn modelId="{6733331F-FD28-484E-92CF-C73DB4D5C999}" type="presOf" srcId="{A2ADD329-9CDD-4772-B740-25954FBA5C25}" destId="{6B271E65-B5DC-4996-81D6-6DD2658532D2}" srcOrd="1" destOrd="0" presId="urn:microsoft.com/office/officeart/2008/layout/HorizontalMultiLevelHierarchy"/>
    <dgm:cxn modelId="{30B5783B-DC47-4CB9-9AD0-6EF31FC1D36C}" type="presOf" srcId="{B8DBD6BC-C3DD-488F-9B2F-7A9400DD9C67}" destId="{23D9B9CA-1839-4387-8373-14EE788112F9}" srcOrd="0" destOrd="0" presId="urn:microsoft.com/office/officeart/2008/layout/HorizontalMultiLevelHierarchy"/>
    <dgm:cxn modelId="{AEA8F40C-AA37-4F0D-964B-F09703C83FB4}" type="presOf" srcId="{AD6B5E57-9D4E-466F-88A6-6D954326A048}" destId="{B553223E-FB7F-41B9-9853-516DF3940EB2}" srcOrd="0" destOrd="0" presId="urn:microsoft.com/office/officeart/2008/layout/HorizontalMultiLevelHierarchy"/>
    <dgm:cxn modelId="{CD77ECB5-821B-45F8-9B18-20673FEAED56}" srcId="{998E2FBB-1214-4271-9EBD-43FB35AD985F}" destId="{B8DBD6BC-C3DD-488F-9B2F-7A9400DD9C67}" srcOrd="0" destOrd="0" parTransId="{003FAC9B-DE62-4E01-BCF1-17F5BA9D92DF}" sibTransId="{306DAA16-EE02-4955-8735-A8BBF43044AA}"/>
    <dgm:cxn modelId="{48EED512-E7BF-43B8-B6DB-D44AEF9B01D4}" type="presOf" srcId="{4FCF43AD-BA64-462A-8D24-B3B29F548BBE}" destId="{19C495AA-60B2-4E25-A2DE-864E51E655D2}" srcOrd="0" destOrd="0" presId="urn:microsoft.com/office/officeart/2008/layout/HorizontalMultiLevelHierarchy"/>
    <dgm:cxn modelId="{3BD9E40A-CF44-45E4-989F-AA41D0B6FF7D}" type="presOf" srcId="{5234DB8B-65FF-465E-BACD-A06CE5563D3F}" destId="{FCE7CF3F-D843-47CF-89E9-29188CB8B217}" srcOrd="0" destOrd="0" presId="urn:microsoft.com/office/officeart/2008/layout/HorizontalMultiLevelHierarchy"/>
    <dgm:cxn modelId="{82852AF4-99A3-46EA-86BA-5865040A6B07}" type="presOf" srcId="{514D2C8C-B960-4409-9439-3054FAE65FA6}" destId="{1F8C705F-B78A-44FB-8F24-0D44C7BF3879}" srcOrd="0" destOrd="0" presId="urn:microsoft.com/office/officeart/2008/layout/HorizontalMultiLevelHierarchy"/>
    <dgm:cxn modelId="{8862BA74-CCD4-4649-A591-9464B5DBCC99}" type="presOf" srcId="{514D2C8C-B960-4409-9439-3054FAE65FA6}" destId="{DF023CDA-C7A8-4DC3-8A48-1D83D6306C6E}" srcOrd="1" destOrd="0" presId="urn:microsoft.com/office/officeart/2008/layout/HorizontalMultiLevelHierarchy"/>
    <dgm:cxn modelId="{F9975A78-652F-4CA5-A1F4-CFBED4E590DB}" type="presOf" srcId="{003FAC9B-DE62-4E01-BCF1-17F5BA9D92DF}" destId="{7B05528C-D95D-4DF4-A329-7935D800F6FD}" srcOrd="0" destOrd="0" presId="urn:microsoft.com/office/officeart/2008/layout/HorizontalMultiLevelHierarchy"/>
    <dgm:cxn modelId="{90950948-7B0D-4782-8B40-D46784880744}" srcId="{998E2FBB-1214-4271-9EBD-43FB35AD985F}" destId="{4FCF43AD-BA64-462A-8D24-B3B29F548BBE}" srcOrd="1" destOrd="0" parTransId="{514D2C8C-B960-4409-9439-3054FAE65FA6}" sibTransId="{3F8EB306-9A35-4F49-8896-BC38B94C2B42}"/>
    <dgm:cxn modelId="{9433D388-830B-4F20-B9BD-24CCD91BB92E}" srcId="{998E2FBB-1214-4271-9EBD-43FB35AD985F}" destId="{AD6B5E57-9D4E-466F-88A6-6D954326A048}" srcOrd="2" destOrd="0" parTransId="{A2ADD329-9CDD-4772-B740-25954FBA5C25}" sibTransId="{51FC3949-AA61-4DEB-87C1-257AA4BC567C}"/>
    <dgm:cxn modelId="{37131AE8-14F7-4380-8667-FAB12758B712}" type="presParOf" srcId="{FCE7CF3F-D843-47CF-89E9-29188CB8B217}" destId="{4A44DC6F-7DC2-430E-805C-D76000ADE99A}" srcOrd="0" destOrd="0" presId="urn:microsoft.com/office/officeart/2008/layout/HorizontalMultiLevelHierarchy"/>
    <dgm:cxn modelId="{DF87ADE0-B18F-4F76-9A35-8A1471CC182C}" type="presParOf" srcId="{4A44DC6F-7DC2-430E-805C-D76000ADE99A}" destId="{ED29EC77-F3E7-4EF1-9F1F-0AA763613BB2}" srcOrd="0" destOrd="0" presId="urn:microsoft.com/office/officeart/2008/layout/HorizontalMultiLevelHierarchy"/>
    <dgm:cxn modelId="{8E7A7F9C-1469-4775-ACE4-1515F9184EE2}" type="presParOf" srcId="{4A44DC6F-7DC2-430E-805C-D76000ADE99A}" destId="{33B198BF-521F-4448-A357-EB3FDF88E71D}" srcOrd="1" destOrd="0" presId="urn:microsoft.com/office/officeart/2008/layout/HorizontalMultiLevelHierarchy"/>
    <dgm:cxn modelId="{C82A2F2D-3AFB-4897-B39A-C8E1EA5905C7}" type="presParOf" srcId="{33B198BF-521F-4448-A357-EB3FDF88E71D}" destId="{7B05528C-D95D-4DF4-A329-7935D800F6FD}" srcOrd="0" destOrd="0" presId="urn:microsoft.com/office/officeart/2008/layout/HorizontalMultiLevelHierarchy"/>
    <dgm:cxn modelId="{373934A1-8B51-44E7-BC6F-7336BB3AF94E}" type="presParOf" srcId="{7B05528C-D95D-4DF4-A329-7935D800F6FD}" destId="{E84811ED-89AC-4382-8BB8-09A7BBE027DA}" srcOrd="0" destOrd="0" presId="urn:microsoft.com/office/officeart/2008/layout/HorizontalMultiLevelHierarchy"/>
    <dgm:cxn modelId="{1F3456AA-FA6E-476E-887C-0F98AB7CBDD9}" type="presParOf" srcId="{33B198BF-521F-4448-A357-EB3FDF88E71D}" destId="{7C2D1688-F045-47B6-98FC-09F737E69B6F}" srcOrd="1" destOrd="0" presId="urn:microsoft.com/office/officeart/2008/layout/HorizontalMultiLevelHierarchy"/>
    <dgm:cxn modelId="{6EF3B4B4-3B28-4E0B-B051-A1C318EDDA25}" type="presParOf" srcId="{7C2D1688-F045-47B6-98FC-09F737E69B6F}" destId="{23D9B9CA-1839-4387-8373-14EE788112F9}" srcOrd="0" destOrd="0" presId="urn:microsoft.com/office/officeart/2008/layout/HorizontalMultiLevelHierarchy"/>
    <dgm:cxn modelId="{C3D31FC3-1118-4435-A0EB-A1531F3F5257}" type="presParOf" srcId="{7C2D1688-F045-47B6-98FC-09F737E69B6F}" destId="{E793265B-BB20-49F4-9AFB-08847D06FCA1}" srcOrd="1" destOrd="0" presId="urn:microsoft.com/office/officeart/2008/layout/HorizontalMultiLevelHierarchy"/>
    <dgm:cxn modelId="{D4FB9114-E9D0-450F-9C34-F91AB5FFC563}" type="presParOf" srcId="{33B198BF-521F-4448-A357-EB3FDF88E71D}" destId="{1F8C705F-B78A-44FB-8F24-0D44C7BF3879}" srcOrd="2" destOrd="0" presId="urn:microsoft.com/office/officeart/2008/layout/HorizontalMultiLevelHierarchy"/>
    <dgm:cxn modelId="{4F6CA17E-99EC-4BF7-93BE-706FF3A10756}" type="presParOf" srcId="{1F8C705F-B78A-44FB-8F24-0D44C7BF3879}" destId="{DF023CDA-C7A8-4DC3-8A48-1D83D6306C6E}" srcOrd="0" destOrd="0" presId="urn:microsoft.com/office/officeart/2008/layout/HorizontalMultiLevelHierarchy"/>
    <dgm:cxn modelId="{D669D87A-78DE-4931-A336-6DE6D2D25588}" type="presParOf" srcId="{33B198BF-521F-4448-A357-EB3FDF88E71D}" destId="{3937B07C-18D8-4A02-8BD6-4AB30F30DDAF}" srcOrd="3" destOrd="0" presId="urn:microsoft.com/office/officeart/2008/layout/HorizontalMultiLevelHierarchy"/>
    <dgm:cxn modelId="{09281C6D-AA3F-459E-9087-7ECAFE7A6C73}" type="presParOf" srcId="{3937B07C-18D8-4A02-8BD6-4AB30F30DDAF}" destId="{19C495AA-60B2-4E25-A2DE-864E51E655D2}" srcOrd="0" destOrd="0" presId="urn:microsoft.com/office/officeart/2008/layout/HorizontalMultiLevelHierarchy"/>
    <dgm:cxn modelId="{BCEB787D-448D-4D2D-8E9D-9C6B95F7F74B}" type="presParOf" srcId="{3937B07C-18D8-4A02-8BD6-4AB30F30DDAF}" destId="{6AE4EC08-9CEE-447F-95E1-D359381E0DB4}" srcOrd="1" destOrd="0" presId="urn:microsoft.com/office/officeart/2008/layout/HorizontalMultiLevelHierarchy"/>
    <dgm:cxn modelId="{3778E794-B266-4E28-806D-C078D86C57AC}" type="presParOf" srcId="{33B198BF-521F-4448-A357-EB3FDF88E71D}" destId="{D320C3F9-5608-4819-B791-387814C1FDCD}" srcOrd="4" destOrd="0" presId="urn:microsoft.com/office/officeart/2008/layout/HorizontalMultiLevelHierarchy"/>
    <dgm:cxn modelId="{17BDE170-319A-4412-9DA8-E5ABB0D72C69}" type="presParOf" srcId="{D320C3F9-5608-4819-B791-387814C1FDCD}" destId="{6B271E65-B5DC-4996-81D6-6DD2658532D2}" srcOrd="0" destOrd="0" presId="urn:microsoft.com/office/officeart/2008/layout/HorizontalMultiLevelHierarchy"/>
    <dgm:cxn modelId="{47BA6324-8E5C-4165-8637-533DB4F97854}" type="presParOf" srcId="{33B198BF-521F-4448-A357-EB3FDF88E71D}" destId="{C62A2A6D-6874-4101-8EA7-B069F09D8853}" srcOrd="5" destOrd="0" presId="urn:microsoft.com/office/officeart/2008/layout/HorizontalMultiLevelHierarchy"/>
    <dgm:cxn modelId="{57025843-FD37-4BC2-A1F5-582ABD0F17D8}" type="presParOf" srcId="{C62A2A6D-6874-4101-8EA7-B069F09D8853}" destId="{B553223E-FB7F-41B9-9853-516DF3940EB2}" srcOrd="0" destOrd="0" presId="urn:microsoft.com/office/officeart/2008/layout/HorizontalMultiLevelHierarchy"/>
    <dgm:cxn modelId="{91175173-E977-40A7-8866-37098FE929ED}" type="presParOf" srcId="{C62A2A6D-6874-4101-8EA7-B069F09D8853}" destId="{EB0F5CB3-6504-4F18-9D41-D7A4B4F0D7C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0C3F9-5608-4819-B791-387814C1FDCD}">
      <dsp:nvSpPr>
        <dsp:cNvPr id="0" name=""/>
        <dsp:cNvSpPr/>
      </dsp:nvSpPr>
      <dsp:spPr>
        <a:xfrm>
          <a:off x="1688188" y="1471451"/>
          <a:ext cx="2440931" cy="698939"/>
        </a:xfrm>
        <a:custGeom>
          <a:avLst/>
          <a:gdLst/>
          <a:ahLst/>
          <a:cxnLst/>
          <a:rect l="0" t="0" r="0" b="0"/>
          <a:pathLst>
            <a:path>
              <a:moveTo>
                <a:pt x="0" y="0"/>
              </a:moveTo>
              <a:lnTo>
                <a:pt x="1220465" y="0"/>
              </a:lnTo>
              <a:lnTo>
                <a:pt x="1220465" y="698939"/>
              </a:lnTo>
              <a:lnTo>
                <a:pt x="2440931" y="6989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dirty="0"/>
        </a:p>
      </dsp:txBody>
      <dsp:txXfrm>
        <a:off x="2845179" y="1757445"/>
        <a:ext cx="126951" cy="126951"/>
      </dsp:txXfrm>
    </dsp:sp>
    <dsp:sp modelId="{1F8C705F-B78A-44FB-8F24-0D44C7BF3879}">
      <dsp:nvSpPr>
        <dsp:cNvPr id="0" name=""/>
        <dsp:cNvSpPr/>
      </dsp:nvSpPr>
      <dsp:spPr>
        <a:xfrm>
          <a:off x="1688188" y="1425731"/>
          <a:ext cx="2440931" cy="91440"/>
        </a:xfrm>
        <a:custGeom>
          <a:avLst/>
          <a:gdLst/>
          <a:ahLst/>
          <a:cxnLst/>
          <a:rect l="0" t="0" r="0" b="0"/>
          <a:pathLst>
            <a:path>
              <a:moveTo>
                <a:pt x="0" y="45720"/>
              </a:moveTo>
              <a:lnTo>
                <a:pt x="2440931"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dirty="0"/>
        </a:p>
      </dsp:txBody>
      <dsp:txXfrm>
        <a:off x="2847631" y="1410428"/>
        <a:ext cx="122046" cy="122046"/>
      </dsp:txXfrm>
    </dsp:sp>
    <dsp:sp modelId="{7B05528C-D95D-4DF4-A329-7935D800F6FD}">
      <dsp:nvSpPr>
        <dsp:cNvPr id="0" name=""/>
        <dsp:cNvSpPr/>
      </dsp:nvSpPr>
      <dsp:spPr>
        <a:xfrm>
          <a:off x="1688188" y="772512"/>
          <a:ext cx="2440931" cy="698939"/>
        </a:xfrm>
        <a:custGeom>
          <a:avLst/>
          <a:gdLst/>
          <a:ahLst/>
          <a:cxnLst/>
          <a:rect l="0" t="0" r="0" b="0"/>
          <a:pathLst>
            <a:path>
              <a:moveTo>
                <a:pt x="0" y="698939"/>
              </a:moveTo>
              <a:lnTo>
                <a:pt x="1220465" y="698939"/>
              </a:lnTo>
              <a:lnTo>
                <a:pt x="1220465" y="0"/>
              </a:lnTo>
              <a:lnTo>
                <a:pt x="244093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dirty="0"/>
        </a:p>
      </dsp:txBody>
      <dsp:txXfrm>
        <a:off x="2845179" y="1058506"/>
        <a:ext cx="126951" cy="126951"/>
      </dsp:txXfrm>
    </dsp:sp>
    <dsp:sp modelId="{ED29EC77-F3E7-4EF1-9F1F-0AA763613BB2}">
      <dsp:nvSpPr>
        <dsp:cNvPr id="0" name=""/>
        <dsp:cNvSpPr/>
      </dsp:nvSpPr>
      <dsp:spPr>
        <a:xfrm rot="16200000">
          <a:off x="-62838" y="1191875"/>
          <a:ext cx="2942903" cy="55915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kern="1200" dirty="0" smtClean="0"/>
            <a:t>Budget 2017-18</a:t>
          </a:r>
          <a:endParaRPr lang="en-US" sz="3500" kern="1200" dirty="0"/>
        </a:p>
      </dsp:txBody>
      <dsp:txXfrm>
        <a:off x="-62838" y="1191875"/>
        <a:ext cx="2942903" cy="559151"/>
      </dsp:txXfrm>
    </dsp:sp>
    <dsp:sp modelId="{23D9B9CA-1839-4387-8373-14EE788112F9}">
      <dsp:nvSpPr>
        <dsp:cNvPr id="0" name=""/>
        <dsp:cNvSpPr/>
      </dsp:nvSpPr>
      <dsp:spPr>
        <a:xfrm>
          <a:off x="4129120" y="492936"/>
          <a:ext cx="1834017" cy="55915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Focus on Quality of Governance and Life</a:t>
          </a:r>
          <a:endParaRPr lang="en-US" sz="1400" kern="1200" dirty="0"/>
        </a:p>
      </dsp:txBody>
      <dsp:txXfrm>
        <a:off x="4129120" y="492936"/>
        <a:ext cx="1834017" cy="559151"/>
      </dsp:txXfrm>
    </dsp:sp>
    <dsp:sp modelId="{19C495AA-60B2-4E25-A2DE-864E51E655D2}">
      <dsp:nvSpPr>
        <dsp:cNvPr id="0" name=""/>
        <dsp:cNvSpPr/>
      </dsp:nvSpPr>
      <dsp:spPr>
        <a:xfrm>
          <a:off x="4129120" y="1191875"/>
          <a:ext cx="1834017" cy="55915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Energise various sections of society</a:t>
          </a:r>
          <a:endParaRPr lang="en-US" sz="1400" kern="1200" dirty="0"/>
        </a:p>
      </dsp:txBody>
      <dsp:txXfrm>
        <a:off x="4129120" y="1191875"/>
        <a:ext cx="1834017" cy="559151"/>
      </dsp:txXfrm>
    </dsp:sp>
    <dsp:sp modelId="{B553223E-FB7F-41B9-9853-516DF3940EB2}">
      <dsp:nvSpPr>
        <dsp:cNvPr id="0" name=""/>
        <dsp:cNvSpPr/>
      </dsp:nvSpPr>
      <dsp:spPr>
        <a:xfrm>
          <a:off x="4129120" y="1890815"/>
          <a:ext cx="1834017" cy="559151"/>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Eradication of Black Money and corruption*</a:t>
          </a:r>
          <a:endParaRPr lang="en-US" sz="1400" kern="1200" dirty="0"/>
        </a:p>
      </dsp:txBody>
      <dsp:txXfrm>
        <a:off x="4129120" y="1890815"/>
        <a:ext cx="1834017" cy="559151"/>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78551-7E85-4788-A794-C8AE2ED52668}" type="datetimeFigureOut">
              <a:rPr lang="en-US" smtClean="0"/>
              <a:t>2/2/2017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ABAF7F-C334-4A49-8CCE-C1C6A8A48FA7}" type="slidenum">
              <a:rPr lang="en-US" smtClean="0"/>
              <a:t>‹#›</a:t>
            </a:fld>
            <a:endParaRPr lang="en-US" dirty="0"/>
          </a:p>
        </p:txBody>
      </p:sp>
    </p:spTree>
    <p:extLst>
      <p:ext uri="{BB962C8B-B14F-4D97-AF65-F5344CB8AC3E}">
        <p14:creationId xmlns:p14="http://schemas.microsoft.com/office/powerpoint/2010/main" val="3393702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ABAF7F-C334-4A49-8CCE-C1C6A8A48FA7}" type="slidenum">
              <a:rPr lang="en-US" smtClean="0"/>
              <a:t>5</a:t>
            </a:fld>
            <a:endParaRPr lang="en-US" dirty="0"/>
          </a:p>
        </p:txBody>
      </p:sp>
    </p:spTree>
    <p:extLst>
      <p:ext uri="{BB962C8B-B14F-4D97-AF65-F5344CB8AC3E}">
        <p14:creationId xmlns:p14="http://schemas.microsoft.com/office/powerpoint/2010/main" val="1152204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02-FEB-2017</a:t>
            </a:r>
            <a:endParaRPr lang="en-US" dirty="0"/>
          </a:p>
        </p:txBody>
      </p:sp>
      <p:sp>
        <p:nvSpPr>
          <p:cNvPr id="5" name="Footer Placeholder 4"/>
          <p:cNvSpPr>
            <a:spLocks noGrp="1"/>
          </p:cNvSpPr>
          <p:nvPr>
            <p:ph type="ftr" sz="quarter" idx="11"/>
          </p:nvPr>
        </p:nvSpPr>
        <p:spPr/>
        <p:txBody>
          <a:bodyPr/>
          <a:lstStyle/>
          <a:p>
            <a:r>
              <a:rPr lang="en-US" smtClean="0"/>
              <a:t>Prepared By : CA Manish Pandey</a:t>
            </a:r>
            <a:endParaRPr lang="en-US" dirty="0"/>
          </a:p>
        </p:txBody>
      </p:sp>
      <p:sp>
        <p:nvSpPr>
          <p:cNvPr id="6" name="Slide Number Placeholder 5"/>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3773930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02-FEB-2017</a:t>
            </a:r>
            <a:endParaRPr lang="en-US" dirty="0"/>
          </a:p>
        </p:txBody>
      </p:sp>
      <p:sp>
        <p:nvSpPr>
          <p:cNvPr id="5" name="Footer Placeholder 4"/>
          <p:cNvSpPr>
            <a:spLocks noGrp="1"/>
          </p:cNvSpPr>
          <p:nvPr>
            <p:ph type="ftr" sz="quarter" idx="11"/>
          </p:nvPr>
        </p:nvSpPr>
        <p:spPr/>
        <p:txBody>
          <a:bodyPr/>
          <a:lstStyle/>
          <a:p>
            <a:r>
              <a:rPr lang="en-US" smtClean="0"/>
              <a:t>Prepared By : CA Manish Pandey</a:t>
            </a:r>
            <a:endParaRPr lang="en-US" dirty="0"/>
          </a:p>
        </p:txBody>
      </p:sp>
      <p:sp>
        <p:nvSpPr>
          <p:cNvPr id="6" name="Slide Number Placeholder 5"/>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453305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02-FEB-2017</a:t>
            </a:r>
            <a:endParaRPr lang="en-US" dirty="0"/>
          </a:p>
        </p:txBody>
      </p:sp>
      <p:sp>
        <p:nvSpPr>
          <p:cNvPr id="5" name="Footer Placeholder 4"/>
          <p:cNvSpPr>
            <a:spLocks noGrp="1"/>
          </p:cNvSpPr>
          <p:nvPr>
            <p:ph type="ftr" sz="quarter" idx="11"/>
          </p:nvPr>
        </p:nvSpPr>
        <p:spPr/>
        <p:txBody>
          <a:bodyPr/>
          <a:lstStyle/>
          <a:p>
            <a:r>
              <a:rPr lang="en-US" smtClean="0"/>
              <a:t>Prepared By : CA Manish Pandey</a:t>
            </a:r>
            <a:endParaRPr lang="en-US" dirty="0"/>
          </a:p>
        </p:txBody>
      </p:sp>
      <p:sp>
        <p:nvSpPr>
          <p:cNvPr id="6" name="Slide Number Placeholder 5"/>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3909213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02-FEB-2017</a:t>
            </a:r>
            <a:endParaRPr lang="en-US" dirty="0"/>
          </a:p>
        </p:txBody>
      </p:sp>
      <p:sp>
        <p:nvSpPr>
          <p:cNvPr id="5" name="Footer Placeholder 4"/>
          <p:cNvSpPr>
            <a:spLocks noGrp="1"/>
          </p:cNvSpPr>
          <p:nvPr>
            <p:ph type="ftr" sz="quarter" idx="11"/>
          </p:nvPr>
        </p:nvSpPr>
        <p:spPr/>
        <p:txBody>
          <a:bodyPr/>
          <a:lstStyle/>
          <a:p>
            <a:r>
              <a:rPr lang="en-US" smtClean="0"/>
              <a:t>Prepared By : CA Manish Pandey</a:t>
            </a:r>
            <a:endParaRPr lang="en-US" dirty="0"/>
          </a:p>
        </p:txBody>
      </p:sp>
      <p:sp>
        <p:nvSpPr>
          <p:cNvPr id="6" name="Slide Number Placeholder 5"/>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125959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smtClean="0"/>
              <a:t>02-FEB-2017</a:t>
            </a:r>
            <a:endParaRPr lang="en-US" dirty="0"/>
          </a:p>
        </p:txBody>
      </p:sp>
      <p:sp>
        <p:nvSpPr>
          <p:cNvPr id="5" name="Footer Placeholder 4"/>
          <p:cNvSpPr>
            <a:spLocks noGrp="1"/>
          </p:cNvSpPr>
          <p:nvPr>
            <p:ph type="ftr" sz="quarter" idx="11"/>
          </p:nvPr>
        </p:nvSpPr>
        <p:spPr/>
        <p:txBody>
          <a:bodyPr/>
          <a:lstStyle/>
          <a:p>
            <a:r>
              <a:rPr lang="en-US" smtClean="0"/>
              <a:t>Prepared By : CA Manish Pandey</a:t>
            </a:r>
            <a:endParaRPr lang="en-US" dirty="0"/>
          </a:p>
        </p:txBody>
      </p:sp>
      <p:sp>
        <p:nvSpPr>
          <p:cNvPr id="6" name="Slide Number Placeholder 5"/>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3842232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smtClean="0"/>
              <a:t>02-FEB-2017</a:t>
            </a:r>
            <a:endParaRPr lang="en-US" dirty="0"/>
          </a:p>
        </p:txBody>
      </p:sp>
      <p:sp>
        <p:nvSpPr>
          <p:cNvPr id="6" name="Footer Placeholder 5"/>
          <p:cNvSpPr>
            <a:spLocks noGrp="1"/>
          </p:cNvSpPr>
          <p:nvPr>
            <p:ph type="ftr" sz="quarter" idx="11"/>
          </p:nvPr>
        </p:nvSpPr>
        <p:spPr/>
        <p:txBody>
          <a:bodyPr/>
          <a:lstStyle/>
          <a:p>
            <a:r>
              <a:rPr lang="en-US" smtClean="0"/>
              <a:t>Prepared By : CA Manish Pandey</a:t>
            </a:r>
            <a:endParaRPr lang="en-US" dirty="0"/>
          </a:p>
        </p:txBody>
      </p:sp>
      <p:sp>
        <p:nvSpPr>
          <p:cNvPr id="7" name="Slide Number Placeholder 6"/>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3907012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02-FEB-2017</a:t>
            </a:r>
            <a:endParaRPr lang="en-US" dirty="0"/>
          </a:p>
        </p:txBody>
      </p:sp>
      <p:sp>
        <p:nvSpPr>
          <p:cNvPr id="8" name="Footer Placeholder 7"/>
          <p:cNvSpPr>
            <a:spLocks noGrp="1"/>
          </p:cNvSpPr>
          <p:nvPr>
            <p:ph type="ftr" sz="quarter" idx="11"/>
          </p:nvPr>
        </p:nvSpPr>
        <p:spPr/>
        <p:txBody>
          <a:bodyPr/>
          <a:lstStyle/>
          <a:p>
            <a:r>
              <a:rPr lang="en-US" smtClean="0"/>
              <a:t>Prepared By : CA Manish Pandey</a:t>
            </a:r>
            <a:endParaRPr lang="en-US" dirty="0"/>
          </a:p>
        </p:txBody>
      </p:sp>
      <p:sp>
        <p:nvSpPr>
          <p:cNvPr id="9" name="Slide Number Placeholder 8"/>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2834356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smtClean="0"/>
              <a:t>02-FEB-2017</a:t>
            </a:r>
            <a:endParaRPr lang="en-US" dirty="0"/>
          </a:p>
        </p:txBody>
      </p:sp>
      <p:sp>
        <p:nvSpPr>
          <p:cNvPr id="4" name="Footer Placeholder 3"/>
          <p:cNvSpPr>
            <a:spLocks noGrp="1"/>
          </p:cNvSpPr>
          <p:nvPr>
            <p:ph type="ftr" sz="quarter" idx="11"/>
          </p:nvPr>
        </p:nvSpPr>
        <p:spPr/>
        <p:txBody>
          <a:bodyPr/>
          <a:lstStyle/>
          <a:p>
            <a:r>
              <a:rPr lang="en-US" smtClean="0"/>
              <a:t>Prepared By : CA Manish Pandey</a:t>
            </a:r>
            <a:endParaRPr lang="en-US" dirty="0"/>
          </a:p>
        </p:txBody>
      </p:sp>
      <p:sp>
        <p:nvSpPr>
          <p:cNvPr id="5" name="Slide Number Placeholder 4"/>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1015688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02-FEB-2017</a:t>
            </a:r>
            <a:endParaRPr lang="en-US" dirty="0"/>
          </a:p>
        </p:txBody>
      </p:sp>
      <p:sp>
        <p:nvSpPr>
          <p:cNvPr id="3" name="Footer Placeholder 2"/>
          <p:cNvSpPr>
            <a:spLocks noGrp="1"/>
          </p:cNvSpPr>
          <p:nvPr>
            <p:ph type="ftr" sz="quarter" idx="11"/>
          </p:nvPr>
        </p:nvSpPr>
        <p:spPr/>
        <p:txBody>
          <a:bodyPr/>
          <a:lstStyle/>
          <a:p>
            <a:r>
              <a:rPr lang="en-US" smtClean="0"/>
              <a:t>Prepared By : CA Manish Pandey</a:t>
            </a:r>
            <a:endParaRPr lang="en-US" dirty="0"/>
          </a:p>
        </p:txBody>
      </p:sp>
      <p:sp>
        <p:nvSpPr>
          <p:cNvPr id="4" name="Slide Number Placeholder 3"/>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3009201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02-FEB-2017</a:t>
            </a:r>
            <a:endParaRPr lang="en-US" dirty="0"/>
          </a:p>
        </p:txBody>
      </p:sp>
      <p:sp>
        <p:nvSpPr>
          <p:cNvPr id="6" name="Footer Placeholder 5"/>
          <p:cNvSpPr>
            <a:spLocks noGrp="1"/>
          </p:cNvSpPr>
          <p:nvPr>
            <p:ph type="ftr" sz="quarter" idx="11"/>
          </p:nvPr>
        </p:nvSpPr>
        <p:spPr/>
        <p:txBody>
          <a:bodyPr/>
          <a:lstStyle/>
          <a:p>
            <a:r>
              <a:rPr lang="en-US" smtClean="0"/>
              <a:t>Prepared By : CA Manish Pandey</a:t>
            </a:r>
            <a:endParaRPr lang="en-US" dirty="0"/>
          </a:p>
        </p:txBody>
      </p:sp>
      <p:sp>
        <p:nvSpPr>
          <p:cNvPr id="7" name="Slide Number Placeholder 6"/>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1225849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02-FEB-2017</a:t>
            </a:r>
            <a:endParaRPr lang="en-US" dirty="0"/>
          </a:p>
        </p:txBody>
      </p:sp>
      <p:sp>
        <p:nvSpPr>
          <p:cNvPr id="6" name="Footer Placeholder 5"/>
          <p:cNvSpPr>
            <a:spLocks noGrp="1"/>
          </p:cNvSpPr>
          <p:nvPr>
            <p:ph type="ftr" sz="quarter" idx="11"/>
          </p:nvPr>
        </p:nvSpPr>
        <p:spPr/>
        <p:txBody>
          <a:bodyPr/>
          <a:lstStyle/>
          <a:p>
            <a:r>
              <a:rPr lang="en-US" smtClean="0"/>
              <a:t>Prepared By : CA Manish Pandey</a:t>
            </a:r>
            <a:endParaRPr lang="en-US" dirty="0"/>
          </a:p>
        </p:txBody>
      </p:sp>
      <p:sp>
        <p:nvSpPr>
          <p:cNvPr id="7" name="Slide Number Placeholder 6"/>
          <p:cNvSpPr>
            <a:spLocks noGrp="1"/>
          </p:cNvSpPr>
          <p:nvPr>
            <p:ph type="sldNum" sz="quarter" idx="12"/>
          </p:nvPr>
        </p:nvSpPr>
        <p:spPr/>
        <p:txBody>
          <a:bodyPr/>
          <a:lstStyle/>
          <a:p>
            <a:fld id="{0347BFAF-D3FE-47EB-97C6-8B50DE811EA8}" type="slidenum">
              <a:rPr lang="en-US" smtClean="0"/>
              <a:t>‹#›</a:t>
            </a:fld>
            <a:endParaRPr lang="en-US" dirty="0"/>
          </a:p>
        </p:txBody>
      </p:sp>
    </p:spTree>
    <p:extLst>
      <p:ext uri="{BB962C8B-B14F-4D97-AF65-F5344CB8AC3E}">
        <p14:creationId xmlns:p14="http://schemas.microsoft.com/office/powerpoint/2010/main" val="3052649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02-FEB-2017</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Prepared By : CA Manish Pandey</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7BFAF-D3FE-47EB-97C6-8B50DE811EA8}" type="slidenum">
              <a:rPr lang="en-US" smtClean="0"/>
              <a:t>‹#›</a:t>
            </a:fld>
            <a:endParaRPr lang="en-US" dirty="0"/>
          </a:p>
        </p:txBody>
      </p:sp>
    </p:spTree>
    <p:extLst>
      <p:ext uri="{BB962C8B-B14F-4D97-AF65-F5344CB8AC3E}">
        <p14:creationId xmlns:p14="http://schemas.microsoft.com/office/powerpoint/2010/main" val="302656664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manishpandey177@gmail.com"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528" y="724829"/>
            <a:ext cx="10270272" cy="4699310"/>
          </a:xfrm>
          <a:prstGeom prst="rect">
            <a:avLst/>
          </a:prstGeom>
        </p:spPr>
      </p:pic>
      <p:sp>
        <p:nvSpPr>
          <p:cNvPr id="4" name="Date Placeholder 3"/>
          <p:cNvSpPr>
            <a:spLocks noGrp="1"/>
          </p:cNvSpPr>
          <p:nvPr>
            <p:ph type="dt" sz="half" idx="10"/>
          </p:nvPr>
        </p:nvSpPr>
        <p:spPr/>
        <p:txBody>
          <a:bodyPr/>
          <a:lstStyle/>
          <a:p>
            <a:r>
              <a:rPr lang="en-US" smtClean="0"/>
              <a:t>02-FEB-2017</a:t>
            </a:r>
            <a:endParaRPr lang="en-US" dirty="0"/>
          </a:p>
        </p:txBody>
      </p:sp>
      <p:sp>
        <p:nvSpPr>
          <p:cNvPr id="5" name="Footer Placeholder 4"/>
          <p:cNvSpPr>
            <a:spLocks noGrp="1"/>
          </p:cNvSpPr>
          <p:nvPr>
            <p:ph type="ftr" sz="quarter" idx="11"/>
          </p:nvPr>
        </p:nvSpPr>
        <p:spPr/>
        <p:txBody>
          <a:bodyPr/>
          <a:lstStyle/>
          <a:p>
            <a:r>
              <a:rPr lang="en-US" smtClean="0"/>
              <a:t>Prepared By : CA Manish Pandey</a:t>
            </a:r>
            <a:endParaRPr lang="en-US" dirty="0"/>
          </a:p>
        </p:txBody>
      </p:sp>
    </p:spTree>
    <p:extLst>
      <p:ext uri="{BB962C8B-B14F-4D97-AF65-F5344CB8AC3E}">
        <p14:creationId xmlns:p14="http://schemas.microsoft.com/office/powerpoint/2010/main" val="35049540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2235"/>
            <a:ext cx="6566210" cy="512956"/>
          </a:xfrm>
        </p:spPr>
        <p:txBody>
          <a:bodyPr>
            <a:noAutofit/>
          </a:bodyPr>
          <a:lstStyle/>
          <a:p>
            <a:r>
              <a:rPr lang="en-US" sz="2800" b="1" dirty="0" smtClean="0"/>
              <a:t>Union </a:t>
            </a:r>
            <a:r>
              <a:rPr lang="en-US" sz="2800" b="1" dirty="0"/>
              <a:t>Budget 2017: </a:t>
            </a:r>
            <a:r>
              <a:rPr lang="en-US" sz="2800" b="1" dirty="0" smtClean="0"/>
              <a:t>Banking/Financial Sector</a:t>
            </a:r>
            <a:endParaRPr lang="en-US" sz="2800" dirty="0"/>
          </a:p>
        </p:txBody>
      </p:sp>
      <p:sp>
        <p:nvSpPr>
          <p:cNvPr id="3" name="Content Placeholder 2"/>
          <p:cNvSpPr>
            <a:spLocks noGrp="1"/>
          </p:cNvSpPr>
          <p:nvPr>
            <p:ph idx="1"/>
          </p:nvPr>
        </p:nvSpPr>
        <p:spPr>
          <a:xfrm>
            <a:off x="390293" y="2758766"/>
            <a:ext cx="10292575" cy="2475571"/>
          </a:xfrm>
        </p:spPr>
        <p:txBody>
          <a:bodyPr>
            <a:normAutofit fontScale="70000" lnSpcReduction="20000"/>
          </a:bodyPr>
          <a:lstStyle/>
          <a:p>
            <a:r>
              <a:rPr lang="en-US" dirty="0"/>
              <a:t>A new ETF with diversified CPSE stocks and other Government holdings will be launched in 2017-18.</a:t>
            </a:r>
          </a:p>
          <a:p>
            <a:r>
              <a:rPr lang="en-US" dirty="0"/>
              <a:t>Lending target under Pradhan Mantri Mudra Yojana to be set at Rs. 2.44 lakh crores. Priority will be given to Dalits, Tribals, Backward Classes and Women.</a:t>
            </a:r>
          </a:p>
          <a:p>
            <a:r>
              <a:rPr lang="en-US" dirty="0"/>
              <a:t>Aadhar Pay, a merchant version of Aadhar Enabled Payment System, will be launched shortly.</a:t>
            </a:r>
          </a:p>
          <a:p>
            <a:r>
              <a:rPr lang="en-US" dirty="0"/>
              <a:t>Proposed to create a Payments Regulatory Board in the Reserve Bank of India by replacing the existing Board for Regulation and Supervision of Payment and Settlement Systems.</a:t>
            </a:r>
          </a:p>
        </p:txBody>
      </p:sp>
      <p:sp>
        <p:nvSpPr>
          <p:cNvPr id="8" name="Date Placeholder 7"/>
          <p:cNvSpPr>
            <a:spLocks noGrp="1"/>
          </p:cNvSpPr>
          <p:nvPr>
            <p:ph type="dt" sz="half" idx="10"/>
          </p:nvPr>
        </p:nvSpPr>
        <p:spPr/>
        <p:txBody>
          <a:bodyPr/>
          <a:lstStyle/>
          <a:p>
            <a:r>
              <a:rPr lang="en-US" smtClean="0"/>
              <a:t>02-FEB-2017</a:t>
            </a:r>
            <a:endParaRPr lang="en-US" dirty="0"/>
          </a:p>
        </p:txBody>
      </p:sp>
      <p:sp>
        <p:nvSpPr>
          <p:cNvPr id="9" name="Footer Placeholder 8"/>
          <p:cNvSpPr>
            <a:spLocks noGrp="1"/>
          </p:cNvSpPr>
          <p:nvPr>
            <p:ph type="ftr" sz="quarter" idx="11"/>
          </p:nvPr>
        </p:nvSpPr>
        <p:spPr/>
        <p:txBody>
          <a:bodyPr/>
          <a:lstStyle/>
          <a:p>
            <a:r>
              <a:rPr lang="en-US" smtClean="0"/>
              <a:t>Prepared By : CA Manish Pandey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9" y="825191"/>
            <a:ext cx="6287429" cy="1933575"/>
          </a:xfrm>
          <a:prstGeom prst="rect">
            <a:avLst/>
          </a:prstGeom>
        </p:spPr>
      </p:pic>
    </p:spTree>
    <p:extLst>
      <p:ext uri="{BB962C8B-B14F-4D97-AF65-F5344CB8AC3E}">
        <p14:creationId xmlns:p14="http://schemas.microsoft.com/office/powerpoint/2010/main" val="14749024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8" y="312235"/>
            <a:ext cx="8395011" cy="434897"/>
          </a:xfrm>
        </p:spPr>
        <p:txBody>
          <a:bodyPr>
            <a:noAutofit/>
          </a:bodyPr>
          <a:lstStyle/>
          <a:p>
            <a:r>
              <a:rPr lang="en-US" sz="2800" b="1" dirty="0" smtClean="0"/>
              <a:t>Union </a:t>
            </a:r>
            <a:r>
              <a:rPr lang="en-US" sz="2800" b="1" dirty="0"/>
              <a:t>Budget 2017: </a:t>
            </a:r>
            <a:r>
              <a:rPr lang="en-US" sz="2800" b="1" dirty="0" smtClean="0"/>
              <a:t>Taxation and Others important points</a:t>
            </a:r>
            <a:endParaRPr lang="en-US" sz="2800" dirty="0"/>
          </a:p>
        </p:txBody>
      </p:sp>
      <p:sp>
        <p:nvSpPr>
          <p:cNvPr id="3" name="Content Placeholder 2"/>
          <p:cNvSpPr>
            <a:spLocks noGrp="1"/>
          </p:cNvSpPr>
          <p:nvPr>
            <p:ph idx="1"/>
          </p:nvPr>
        </p:nvSpPr>
        <p:spPr>
          <a:xfrm>
            <a:off x="390293" y="2758766"/>
            <a:ext cx="10292575" cy="2475571"/>
          </a:xfrm>
        </p:spPr>
        <p:txBody>
          <a:bodyPr>
            <a:normAutofit fontScale="55000" lnSpcReduction="20000"/>
          </a:bodyPr>
          <a:lstStyle/>
          <a:p>
            <a:r>
              <a:rPr lang="en-US" dirty="0"/>
              <a:t>MAT credit is allowed to be carried forward up to a period of 15 years instead of 10 years at present.</a:t>
            </a:r>
          </a:p>
          <a:p>
            <a:r>
              <a:rPr lang="en-US" dirty="0"/>
              <a:t>Income tax for companies with annual turnover </a:t>
            </a:r>
            <a:r>
              <a:rPr lang="en-US" dirty="0" smtClean="0"/>
              <a:t>up to </a:t>
            </a:r>
            <a:r>
              <a:rPr lang="en-US" dirty="0"/>
              <a:t>Rs. 50 crore is reduced to 25%.</a:t>
            </a:r>
          </a:p>
          <a:p>
            <a:r>
              <a:rPr lang="en-US" dirty="0"/>
              <a:t>No transaction above Rs. 3 lakh would be permitted in cash subject to certain exceptions.</a:t>
            </a:r>
          </a:p>
          <a:p>
            <a:r>
              <a:rPr lang="en-US" dirty="0"/>
              <a:t>Maximum amount of cash donation, a political party can receive, will be Rs. 2,000/- from one person. This is one of the best points under the current union budget.</a:t>
            </a:r>
          </a:p>
          <a:p>
            <a:r>
              <a:rPr lang="en-US" dirty="0"/>
              <a:t>Existing rate of taxation for individual assesses between income of Rs. 2.5 lakhs to 5 lakhs reduced to 5% from the present rate of 10%. Surcharge of 10% for those whose annual income is Rs. 50 lakh to 1 crore.</a:t>
            </a:r>
          </a:p>
          <a:p>
            <a:r>
              <a:rPr lang="en-US" dirty="0"/>
              <a:t>Fiscal deficit for 2017-18 pegged at 3.2% of GDP and Fiscal deficit target for next three years pegged at 3%.</a:t>
            </a:r>
          </a:p>
          <a:p>
            <a:r>
              <a:rPr lang="en-US" dirty="0"/>
              <a:t>Revenue Deficit of 2.3% in BE 2016-17 stands reduced to 2.1% in the Revised Estimates. The Revenue Deficit for next year is pegged at 1.9%, against 2% mandated by the FRBM Act.</a:t>
            </a:r>
          </a:p>
          <a:p>
            <a:endParaRPr lang="en-US" dirty="0"/>
          </a:p>
        </p:txBody>
      </p:sp>
      <p:sp>
        <p:nvSpPr>
          <p:cNvPr id="6" name="Date Placeholder 5"/>
          <p:cNvSpPr>
            <a:spLocks noGrp="1"/>
          </p:cNvSpPr>
          <p:nvPr>
            <p:ph type="dt" sz="half" idx="10"/>
          </p:nvPr>
        </p:nvSpPr>
        <p:spPr/>
        <p:txBody>
          <a:bodyPr/>
          <a:lstStyle/>
          <a:p>
            <a:r>
              <a:rPr lang="en-US" smtClean="0"/>
              <a:t>02-FEB-2017</a:t>
            </a:r>
            <a:endParaRPr lang="en-US" dirty="0"/>
          </a:p>
        </p:txBody>
      </p:sp>
      <p:sp>
        <p:nvSpPr>
          <p:cNvPr id="7" name="Footer Placeholder 6"/>
          <p:cNvSpPr>
            <a:spLocks noGrp="1"/>
          </p:cNvSpPr>
          <p:nvPr>
            <p:ph type="ftr" sz="quarter" idx="11"/>
          </p:nvPr>
        </p:nvSpPr>
        <p:spPr/>
        <p:txBody>
          <a:bodyPr/>
          <a:lstStyle/>
          <a:p>
            <a:r>
              <a:rPr lang="en-US" smtClean="0"/>
              <a:t>Prepared By : CA Manish Pandey</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8" y="747132"/>
            <a:ext cx="7205081" cy="1851102"/>
          </a:xfrm>
          <a:prstGeom prst="rect">
            <a:avLst/>
          </a:prstGeom>
        </p:spPr>
      </p:pic>
    </p:spTree>
    <p:extLst>
      <p:ext uri="{BB962C8B-B14F-4D97-AF65-F5344CB8AC3E}">
        <p14:creationId xmlns:p14="http://schemas.microsoft.com/office/powerpoint/2010/main" val="977422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118" y="1257224"/>
            <a:ext cx="8763000" cy="2545342"/>
          </a:xfrm>
        </p:spPr>
        <p:txBody>
          <a:bodyPr>
            <a:normAutofit fontScale="90000"/>
          </a:bodyPr>
          <a:lstStyle/>
          <a:p>
            <a:r>
              <a:rPr lang="en-US" dirty="0" smtClean="0"/>
              <a:t/>
            </a:r>
            <a:br>
              <a:rPr lang="en-US" dirty="0" smtClean="0"/>
            </a:br>
            <a:r>
              <a:rPr lang="en-US" dirty="0" smtClean="0"/>
              <a:t>Thank You!!!</a:t>
            </a:r>
            <a:br>
              <a:rPr lang="en-US" dirty="0" smtClean="0"/>
            </a:br>
            <a:r>
              <a:rPr lang="en-US" dirty="0"/>
              <a:t/>
            </a:r>
            <a:br>
              <a:rPr lang="en-US" dirty="0"/>
            </a:br>
            <a:r>
              <a:rPr lang="en-US" dirty="0" smtClean="0"/>
              <a:t>Do you have </a:t>
            </a:r>
            <a:br>
              <a:rPr lang="en-US" dirty="0" smtClean="0"/>
            </a:br>
            <a:r>
              <a:rPr lang="en-US" dirty="0"/>
              <a:t/>
            </a:r>
            <a:br>
              <a:rPr lang="en-US" dirty="0"/>
            </a:br>
            <a:endParaRPr lang="en-US" dirty="0"/>
          </a:p>
        </p:txBody>
      </p:sp>
      <p:sp>
        <p:nvSpPr>
          <p:cNvPr id="4" name="Date Placeholder 3"/>
          <p:cNvSpPr>
            <a:spLocks noGrp="1"/>
          </p:cNvSpPr>
          <p:nvPr>
            <p:ph type="dt" sz="half" idx="10"/>
          </p:nvPr>
        </p:nvSpPr>
        <p:spPr/>
        <p:txBody>
          <a:bodyPr/>
          <a:lstStyle/>
          <a:p>
            <a:r>
              <a:rPr lang="en-US" smtClean="0"/>
              <a:t>02-FEB-2017</a:t>
            </a:r>
            <a:endParaRPr lang="en-US" dirty="0"/>
          </a:p>
        </p:txBody>
      </p:sp>
      <p:sp>
        <p:nvSpPr>
          <p:cNvPr id="5" name="Footer Placeholder 4"/>
          <p:cNvSpPr>
            <a:spLocks noGrp="1"/>
          </p:cNvSpPr>
          <p:nvPr>
            <p:ph type="ftr" sz="quarter" idx="11"/>
          </p:nvPr>
        </p:nvSpPr>
        <p:spPr/>
        <p:txBody>
          <a:bodyPr/>
          <a:lstStyle/>
          <a:p>
            <a:r>
              <a:rPr lang="en-US" smtClean="0"/>
              <a:t>Prepared By : CA Manish Pandey</a:t>
            </a:r>
            <a:endParaRPr lang="en-US" dirty="0"/>
          </a:p>
        </p:txBody>
      </p:sp>
      <p:sp>
        <p:nvSpPr>
          <p:cNvPr id="7" name="TextBox 6"/>
          <p:cNvSpPr txBox="1"/>
          <p:nvPr/>
        </p:nvSpPr>
        <p:spPr>
          <a:xfrm>
            <a:off x="6612673" y="2694103"/>
            <a:ext cx="184731" cy="369332"/>
          </a:xfrm>
          <a:prstGeom prst="rect">
            <a:avLst/>
          </a:prstGeom>
          <a:noFill/>
        </p:spPr>
        <p:txBody>
          <a:bodyPr wrap="none" rtlCol="0">
            <a:spAutoFit/>
          </a:bodyPr>
          <a:lstStyle/>
          <a:p>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5254" y="2319764"/>
            <a:ext cx="4347658" cy="1259777"/>
          </a:xfrm>
          <a:prstGeom prst="rect">
            <a:avLst/>
          </a:prstGeom>
        </p:spPr>
      </p:pic>
      <p:sp>
        <p:nvSpPr>
          <p:cNvPr id="11" name="TextBox 10"/>
          <p:cNvSpPr txBox="1"/>
          <p:nvPr/>
        </p:nvSpPr>
        <p:spPr>
          <a:xfrm>
            <a:off x="1059365" y="4449337"/>
            <a:ext cx="3412273" cy="923330"/>
          </a:xfrm>
          <a:prstGeom prst="rect">
            <a:avLst/>
          </a:prstGeom>
          <a:noFill/>
        </p:spPr>
        <p:txBody>
          <a:bodyPr wrap="square" rtlCol="0">
            <a:spAutoFit/>
          </a:bodyPr>
          <a:lstStyle/>
          <a:p>
            <a:r>
              <a:rPr lang="en-US" dirty="0" smtClean="0"/>
              <a:t>Please drop a mail at : </a:t>
            </a:r>
            <a:r>
              <a:rPr lang="en-US" dirty="0" smtClean="0">
                <a:hlinkClick r:id="rId3"/>
              </a:rPr>
              <a:t>manishpandey177@gmail.com</a:t>
            </a:r>
            <a:endParaRPr lang="en-US" dirty="0" smtClean="0"/>
          </a:p>
          <a:p>
            <a:r>
              <a:rPr lang="en-US" dirty="0" smtClean="0"/>
              <a:t>91+9047763584</a:t>
            </a:r>
            <a:endParaRPr lang="en-US" dirty="0"/>
          </a:p>
        </p:txBody>
      </p:sp>
    </p:spTree>
    <p:extLst>
      <p:ext uri="{BB962C8B-B14F-4D97-AF65-F5344CB8AC3E}">
        <p14:creationId xmlns:p14="http://schemas.microsoft.com/office/powerpoint/2010/main" val="3136694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624" y="546410"/>
            <a:ext cx="10173629" cy="5118410"/>
          </a:xfrm>
          <a:prstGeom prst="rect">
            <a:avLst/>
          </a:prstGeom>
        </p:spPr>
      </p:pic>
      <p:sp>
        <p:nvSpPr>
          <p:cNvPr id="6" name="Date Placeholder 5"/>
          <p:cNvSpPr>
            <a:spLocks noGrp="1"/>
          </p:cNvSpPr>
          <p:nvPr>
            <p:ph type="dt" sz="half" idx="10"/>
          </p:nvPr>
        </p:nvSpPr>
        <p:spPr/>
        <p:txBody>
          <a:bodyPr/>
          <a:lstStyle/>
          <a:p>
            <a:r>
              <a:rPr lang="en-US" smtClean="0"/>
              <a:t>02-FEB-2017</a:t>
            </a:r>
            <a:endParaRPr lang="en-US" dirty="0"/>
          </a:p>
        </p:txBody>
      </p:sp>
      <p:sp>
        <p:nvSpPr>
          <p:cNvPr id="7" name="Footer Placeholder 6"/>
          <p:cNvSpPr>
            <a:spLocks noGrp="1"/>
          </p:cNvSpPr>
          <p:nvPr>
            <p:ph type="ftr" sz="quarter" idx="11"/>
          </p:nvPr>
        </p:nvSpPr>
        <p:spPr/>
        <p:txBody>
          <a:bodyPr/>
          <a:lstStyle/>
          <a:p>
            <a:r>
              <a:rPr lang="en-US" smtClean="0"/>
              <a:t>Prepared By : CA Manish Pandey</a:t>
            </a:r>
            <a:endParaRPr lang="en-US" dirty="0"/>
          </a:p>
        </p:txBody>
      </p:sp>
    </p:spTree>
    <p:extLst>
      <p:ext uri="{BB962C8B-B14F-4D97-AF65-F5344CB8AC3E}">
        <p14:creationId xmlns:p14="http://schemas.microsoft.com/office/powerpoint/2010/main" val="17670744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205439" cy="471216"/>
          </a:xfrm>
        </p:spPr>
        <p:txBody>
          <a:bodyPr>
            <a:normAutofit fontScale="90000"/>
          </a:bodyPr>
          <a:lstStyle/>
          <a:p>
            <a:r>
              <a:rPr lang="en-US" sz="2800" b="1" dirty="0" smtClean="0"/>
              <a:t/>
            </a:r>
            <a:br>
              <a:rPr lang="en-US" sz="2800" b="1" dirty="0" smtClean="0"/>
            </a:br>
            <a:r>
              <a:rPr lang="en-US" sz="2800" b="1" dirty="0" smtClean="0"/>
              <a:t>Union </a:t>
            </a:r>
            <a:r>
              <a:rPr lang="en-US" sz="2800" b="1" dirty="0"/>
              <a:t>Budget: Important Facts that you should know</a:t>
            </a:r>
            <a:r>
              <a:rPr lang="en-US" sz="2800" dirty="0"/>
              <a:t/>
            </a:r>
            <a:br>
              <a:rPr lang="en-US" sz="2800" dirty="0"/>
            </a:br>
            <a:endParaRPr lang="en-US" sz="2800" dirty="0"/>
          </a:p>
        </p:txBody>
      </p:sp>
      <p:sp>
        <p:nvSpPr>
          <p:cNvPr id="3" name="Content Placeholder 2"/>
          <p:cNvSpPr>
            <a:spLocks noGrp="1"/>
          </p:cNvSpPr>
          <p:nvPr>
            <p:ph idx="1"/>
          </p:nvPr>
        </p:nvSpPr>
        <p:spPr>
          <a:xfrm>
            <a:off x="838200" y="3130317"/>
            <a:ext cx="10515600" cy="2434141"/>
          </a:xfrm>
        </p:spPr>
        <p:txBody>
          <a:bodyPr>
            <a:normAutofit/>
          </a:bodyPr>
          <a:lstStyle/>
          <a:p>
            <a:r>
              <a:rPr lang="en-US" sz="2000" dirty="0" smtClean="0"/>
              <a:t>Budget </a:t>
            </a:r>
            <a:r>
              <a:rPr lang="en-US" sz="2000" dirty="0"/>
              <a:t>is the statement of the estimated receipts and expenditure of the Government of India in a financial year.</a:t>
            </a:r>
          </a:p>
          <a:p>
            <a:r>
              <a:rPr lang="en-US" sz="2000" dirty="0"/>
              <a:t>On November 26, 1947 R.K. Shanmukham Chetty had presented the first union budget of Independent India. But actually it was a review of the economy and no new taxes were proposed as the union budget day for 1948-49 was just 95 days away.</a:t>
            </a:r>
          </a:p>
          <a:p>
            <a:r>
              <a:rPr lang="en-US" sz="2000" dirty="0"/>
              <a:t>Morarji Desai was the only FM who presented two union budget on his birthday – in 1964 and 1968. He was born on February 29</a:t>
            </a:r>
            <a:r>
              <a:rPr lang="en-US" sz="2000" dirty="0" smtClean="0"/>
              <a:t>.</a:t>
            </a:r>
          </a:p>
          <a:p>
            <a:endParaRPr lang="en-US" sz="2000" dirty="0"/>
          </a:p>
        </p:txBody>
      </p:sp>
      <p:sp>
        <p:nvSpPr>
          <p:cNvPr id="5" name="Date Placeholder 4"/>
          <p:cNvSpPr>
            <a:spLocks noGrp="1"/>
          </p:cNvSpPr>
          <p:nvPr>
            <p:ph type="dt" sz="half" idx="10"/>
          </p:nvPr>
        </p:nvSpPr>
        <p:spPr/>
        <p:txBody>
          <a:bodyPr/>
          <a:lstStyle/>
          <a:p>
            <a:r>
              <a:rPr lang="en-US" smtClean="0"/>
              <a:t>02-FEB-2017</a:t>
            </a:r>
            <a:endParaRPr lang="en-US" dirty="0"/>
          </a:p>
        </p:txBody>
      </p:sp>
      <p:sp>
        <p:nvSpPr>
          <p:cNvPr id="6" name="Footer Placeholder 5"/>
          <p:cNvSpPr>
            <a:spLocks noGrp="1"/>
          </p:cNvSpPr>
          <p:nvPr>
            <p:ph type="ftr" sz="quarter" idx="11"/>
          </p:nvPr>
        </p:nvSpPr>
        <p:spPr/>
        <p:txBody>
          <a:bodyPr/>
          <a:lstStyle/>
          <a:p>
            <a:r>
              <a:rPr lang="en-US" smtClean="0"/>
              <a:t>Prepared By : CA Manish Pandey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918" y="836342"/>
            <a:ext cx="6874959" cy="2093874"/>
          </a:xfrm>
          <a:prstGeom prst="rect">
            <a:avLst/>
          </a:prstGeom>
        </p:spPr>
      </p:pic>
    </p:spTree>
    <p:extLst>
      <p:ext uri="{BB962C8B-B14F-4D97-AF65-F5344CB8AC3E}">
        <p14:creationId xmlns:p14="http://schemas.microsoft.com/office/powerpoint/2010/main" val="720429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205439" cy="638485"/>
          </a:xfrm>
        </p:spPr>
        <p:txBody>
          <a:bodyPr>
            <a:normAutofit/>
          </a:bodyPr>
          <a:lstStyle/>
          <a:p>
            <a:r>
              <a:rPr lang="en-US" sz="2800" b="1" dirty="0" smtClean="0"/>
              <a:t>Union Budget: Allocation of Revenue and Expenses</a:t>
            </a:r>
            <a:endParaRPr lang="en-US" sz="2800" dirty="0"/>
          </a:p>
        </p:txBody>
      </p:sp>
      <p:sp>
        <p:nvSpPr>
          <p:cNvPr id="6" name="Date Placeholder 5"/>
          <p:cNvSpPr>
            <a:spLocks noGrp="1"/>
          </p:cNvSpPr>
          <p:nvPr>
            <p:ph type="dt" sz="half" idx="10"/>
          </p:nvPr>
        </p:nvSpPr>
        <p:spPr/>
        <p:txBody>
          <a:bodyPr/>
          <a:lstStyle/>
          <a:p>
            <a:r>
              <a:rPr lang="en-US" smtClean="0"/>
              <a:t>02-FEB-2017</a:t>
            </a:r>
            <a:endParaRPr lang="en-US" dirty="0"/>
          </a:p>
        </p:txBody>
      </p:sp>
      <p:sp>
        <p:nvSpPr>
          <p:cNvPr id="7" name="Footer Placeholder 6"/>
          <p:cNvSpPr>
            <a:spLocks noGrp="1"/>
          </p:cNvSpPr>
          <p:nvPr>
            <p:ph type="ftr" sz="quarter" idx="11"/>
          </p:nvPr>
        </p:nvSpPr>
        <p:spPr/>
        <p:txBody>
          <a:bodyPr/>
          <a:lstStyle/>
          <a:p>
            <a:r>
              <a:rPr lang="en-US" smtClean="0"/>
              <a:t>Prepared By : CA Manish Pandey</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926" y="858644"/>
            <a:ext cx="11179494" cy="5464097"/>
          </a:xfrm>
          <a:prstGeom prst="rect">
            <a:avLst/>
          </a:prstGeom>
        </p:spPr>
      </p:pic>
      <p:sp>
        <p:nvSpPr>
          <p:cNvPr id="8" name="TextBox 7"/>
          <p:cNvSpPr txBox="1"/>
          <p:nvPr/>
        </p:nvSpPr>
        <p:spPr>
          <a:xfrm>
            <a:off x="2209800" y="1724878"/>
            <a:ext cx="1828800" cy="338554"/>
          </a:xfrm>
          <a:prstGeom prst="rect">
            <a:avLst/>
          </a:prstGeom>
          <a:solidFill>
            <a:srgbClr val="FFC000"/>
          </a:solidFill>
        </p:spPr>
        <p:txBody>
          <a:bodyPr wrap="square" rtlCol="0">
            <a:spAutoFit/>
          </a:bodyPr>
          <a:lstStyle/>
          <a:p>
            <a:r>
              <a:rPr lang="en-US" sz="1600" b="1" dirty="0" smtClean="0"/>
              <a:t>Revenue Sources</a:t>
            </a:r>
            <a:endParaRPr lang="en-US" sz="1600" b="1" dirty="0"/>
          </a:p>
        </p:txBody>
      </p:sp>
      <p:sp>
        <p:nvSpPr>
          <p:cNvPr id="9" name="TextBox 8"/>
          <p:cNvSpPr txBox="1"/>
          <p:nvPr/>
        </p:nvSpPr>
        <p:spPr>
          <a:xfrm>
            <a:off x="6970440" y="1724878"/>
            <a:ext cx="2365919" cy="338554"/>
          </a:xfrm>
          <a:prstGeom prst="rect">
            <a:avLst/>
          </a:prstGeom>
          <a:solidFill>
            <a:srgbClr val="FFC000"/>
          </a:solidFill>
        </p:spPr>
        <p:txBody>
          <a:bodyPr wrap="square" rtlCol="0">
            <a:spAutoFit/>
          </a:bodyPr>
          <a:lstStyle/>
          <a:p>
            <a:r>
              <a:rPr lang="en-US" sz="1600" b="1" dirty="0" smtClean="0"/>
              <a:t>Allocation of Expenditure </a:t>
            </a:r>
            <a:endParaRPr lang="en-US" sz="1600" b="1" dirty="0"/>
          </a:p>
        </p:txBody>
      </p:sp>
    </p:spTree>
    <p:extLst>
      <p:ext uri="{BB962C8B-B14F-4D97-AF65-F5344CB8AC3E}">
        <p14:creationId xmlns:p14="http://schemas.microsoft.com/office/powerpoint/2010/main" val="2507212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537" y="490655"/>
            <a:ext cx="7502912" cy="568712"/>
          </a:xfrm>
        </p:spPr>
        <p:txBody>
          <a:bodyPr>
            <a:normAutofit fontScale="90000"/>
          </a:bodyPr>
          <a:lstStyle/>
          <a:p>
            <a:r>
              <a:rPr lang="en-US" b="1" dirty="0" smtClean="0"/>
              <a:t/>
            </a:r>
            <a:br>
              <a:rPr lang="en-US" b="1" dirty="0" smtClean="0"/>
            </a:br>
            <a:r>
              <a:rPr lang="en-US" sz="3100" b="1" dirty="0" smtClean="0"/>
              <a:t>Union </a:t>
            </a:r>
            <a:r>
              <a:rPr lang="en-US" sz="3100" b="1" dirty="0"/>
              <a:t>Budget 2017: Introduction</a:t>
            </a:r>
            <a:r>
              <a:rPr lang="en-US" sz="3100" dirty="0"/>
              <a:t/>
            </a:r>
            <a:br>
              <a:rPr lang="en-US" sz="3100" dirty="0"/>
            </a:br>
            <a:endParaRPr lang="en-US" sz="3100" dirty="0"/>
          </a:p>
        </p:txBody>
      </p:sp>
      <p:sp>
        <p:nvSpPr>
          <p:cNvPr id="3" name="Content Placeholder 2"/>
          <p:cNvSpPr>
            <a:spLocks noGrp="1"/>
          </p:cNvSpPr>
          <p:nvPr>
            <p:ph idx="1"/>
          </p:nvPr>
        </p:nvSpPr>
        <p:spPr>
          <a:xfrm>
            <a:off x="715537" y="1059367"/>
            <a:ext cx="9945029" cy="2356591"/>
          </a:xfrm>
        </p:spPr>
        <p:txBody>
          <a:bodyPr/>
          <a:lstStyle/>
          <a:p>
            <a:r>
              <a:rPr lang="en-US" sz="2000" dirty="0"/>
              <a:t>Agenda for 2017-18 in Union budget is : “Transform, </a:t>
            </a:r>
            <a:r>
              <a:rPr lang="en-US" sz="2000" dirty="0" smtClean="0"/>
              <a:t>Energise </a:t>
            </a:r>
            <a:r>
              <a:rPr lang="en-US" sz="2000" dirty="0"/>
              <a:t>and Clean India” – TEC India.</a:t>
            </a:r>
          </a:p>
          <a:p>
            <a:r>
              <a:rPr lang="en-US" sz="2000" dirty="0"/>
              <a:t>TEC India seeks to</a:t>
            </a:r>
          </a:p>
          <a:p>
            <a:pPr lvl="1"/>
            <a:r>
              <a:rPr lang="en-US" sz="2000" dirty="0"/>
              <a:t>Transform the quality of governance and quality of life of our people;</a:t>
            </a:r>
          </a:p>
          <a:p>
            <a:pPr lvl="1"/>
            <a:r>
              <a:rPr lang="en-US" sz="2000" dirty="0"/>
              <a:t>Energise various sections of society, especially the youth and the vulnerable, and enable them to unleash their true potential; and</a:t>
            </a:r>
          </a:p>
          <a:p>
            <a:pPr lvl="1"/>
            <a:r>
              <a:rPr lang="en-US" sz="2000" dirty="0"/>
              <a:t>Clean the country from the evils of corruption, black money and non-transparent political funding.</a:t>
            </a:r>
          </a:p>
          <a:p>
            <a:endParaRPr lang="en-US" dirty="0"/>
          </a:p>
        </p:txBody>
      </p:sp>
      <p:sp>
        <p:nvSpPr>
          <p:cNvPr id="7" name="Date Placeholder 6"/>
          <p:cNvSpPr>
            <a:spLocks noGrp="1"/>
          </p:cNvSpPr>
          <p:nvPr>
            <p:ph type="dt" sz="half" idx="10"/>
          </p:nvPr>
        </p:nvSpPr>
        <p:spPr/>
        <p:txBody>
          <a:bodyPr/>
          <a:lstStyle/>
          <a:p>
            <a:r>
              <a:rPr lang="en-US" smtClean="0"/>
              <a:t>02-FEB-2017</a:t>
            </a:r>
            <a:endParaRPr lang="en-US" dirty="0"/>
          </a:p>
        </p:txBody>
      </p:sp>
      <p:sp>
        <p:nvSpPr>
          <p:cNvPr id="8" name="Footer Placeholder 7"/>
          <p:cNvSpPr>
            <a:spLocks noGrp="1"/>
          </p:cNvSpPr>
          <p:nvPr>
            <p:ph type="ftr" sz="quarter" idx="11"/>
          </p:nvPr>
        </p:nvSpPr>
        <p:spPr/>
        <p:txBody>
          <a:bodyPr/>
          <a:lstStyle/>
          <a:p>
            <a:r>
              <a:rPr lang="en-US" smtClean="0"/>
              <a:t>Prepared By : CA Manish Pandey</a:t>
            </a:r>
            <a:endParaRPr lang="en-US" dirty="0"/>
          </a:p>
        </p:txBody>
      </p:sp>
      <p:graphicFrame>
        <p:nvGraphicFramePr>
          <p:cNvPr id="5" name="Diagram 4"/>
          <p:cNvGraphicFramePr/>
          <p:nvPr>
            <p:extLst>
              <p:ext uri="{D42A27DB-BD31-4B8C-83A1-F6EECF244321}">
                <p14:modId xmlns:p14="http://schemas.microsoft.com/office/powerpoint/2010/main" val="1861786596"/>
              </p:ext>
            </p:extLst>
          </p:nvPr>
        </p:nvGraphicFramePr>
        <p:xfrm>
          <a:off x="579863" y="3415958"/>
          <a:ext cx="9166303" cy="29429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6534614" y="5362938"/>
            <a:ext cx="2598234" cy="646331"/>
          </a:xfrm>
          <a:prstGeom prst="rect">
            <a:avLst/>
          </a:prstGeom>
          <a:noFill/>
        </p:spPr>
        <p:txBody>
          <a:bodyPr wrap="square" rtlCol="0">
            <a:spAutoFit/>
          </a:bodyPr>
          <a:lstStyle/>
          <a:p>
            <a:r>
              <a:rPr lang="en-US" sz="1200" b="1" dirty="0" smtClean="0"/>
              <a:t>*Already our honorable PM Narendra Modi take an initiative on 8</a:t>
            </a:r>
            <a:r>
              <a:rPr lang="en-US" sz="1200" b="1" baseline="30000" dirty="0" smtClean="0"/>
              <a:t>th</a:t>
            </a:r>
            <a:r>
              <a:rPr lang="en-US" sz="1200" b="1" dirty="0" smtClean="0"/>
              <a:t> Nov 2016 by way of “Demonetization”</a:t>
            </a:r>
            <a:endParaRPr lang="en-US" sz="1200" b="1" dirty="0"/>
          </a:p>
        </p:txBody>
      </p:sp>
    </p:spTree>
    <p:extLst>
      <p:ext uri="{BB962C8B-B14F-4D97-AF65-F5344CB8AC3E}">
        <p14:creationId xmlns:p14="http://schemas.microsoft.com/office/powerpoint/2010/main" val="32194994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398941" cy="382007"/>
          </a:xfrm>
        </p:spPr>
        <p:txBody>
          <a:bodyPr>
            <a:normAutofit fontScale="90000"/>
          </a:bodyPr>
          <a:lstStyle/>
          <a:p>
            <a:r>
              <a:rPr lang="en-US" sz="2800" b="1" dirty="0" smtClean="0"/>
              <a:t/>
            </a:r>
            <a:br>
              <a:rPr lang="en-US" sz="2800" b="1" dirty="0" smtClean="0"/>
            </a:br>
            <a:r>
              <a:rPr lang="en-US" sz="2800" b="1" dirty="0" smtClean="0"/>
              <a:t>Union </a:t>
            </a:r>
            <a:r>
              <a:rPr lang="en-US" sz="2800" b="1" dirty="0"/>
              <a:t>Budget 2017: Focus on Agriculture</a:t>
            </a:r>
            <a:r>
              <a:rPr lang="en-US" sz="2800" dirty="0"/>
              <a:t/>
            </a:r>
            <a:br>
              <a:rPr lang="en-US" sz="2800" dirty="0"/>
            </a:br>
            <a:endParaRPr lang="en-US" sz="2800" dirty="0"/>
          </a:p>
        </p:txBody>
      </p:sp>
      <p:sp>
        <p:nvSpPr>
          <p:cNvPr id="3" name="Content Placeholder 2"/>
          <p:cNvSpPr>
            <a:spLocks noGrp="1"/>
          </p:cNvSpPr>
          <p:nvPr>
            <p:ph idx="1"/>
          </p:nvPr>
        </p:nvSpPr>
        <p:spPr>
          <a:xfrm>
            <a:off x="342146" y="2673119"/>
            <a:ext cx="10469137" cy="3683232"/>
          </a:xfrm>
        </p:spPr>
        <p:txBody>
          <a:bodyPr>
            <a:normAutofit fontScale="62500" lnSpcReduction="20000"/>
          </a:bodyPr>
          <a:lstStyle/>
          <a:p>
            <a:r>
              <a:rPr lang="en-US" dirty="0"/>
              <a:t>Target for agricultural credit in 2017-18 has been fixed at a record level of Rs. 10 lakh crores.</a:t>
            </a:r>
          </a:p>
          <a:p>
            <a:r>
              <a:rPr lang="en-US" dirty="0"/>
              <a:t>New mini labs in Krishi Vigyan Kendras (KVKs) and ensure 100% coverage of all 648 KVKs in the country for soil sample testing.</a:t>
            </a:r>
          </a:p>
          <a:p>
            <a:r>
              <a:rPr lang="en-US" dirty="0"/>
              <a:t>Dedicated Micro Irrigation Fund in NABARD to achieve ‘per drop more crop’ with an initial corpus of Rs. 5,000 crores.</a:t>
            </a:r>
          </a:p>
          <a:p>
            <a:r>
              <a:rPr lang="en-US" dirty="0"/>
              <a:t>Aim to bring one crore households out of poverty and to make 50,000 Gram Panchayats poverty free by 2019.</a:t>
            </a:r>
          </a:p>
          <a:p>
            <a:r>
              <a:rPr lang="en-US" dirty="0"/>
              <a:t>MGNREGA allocation to be the highest ever at Rs. 48,000 crores in 2017-18.</a:t>
            </a:r>
          </a:p>
          <a:p>
            <a:r>
              <a:rPr lang="en-US" dirty="0"/>
              <a:t>Allocation for Pradhan Mantri Awaas Yojana – Gramin increased from Rs. 15,000 crores in BE 2016-17 to Rs. 23,000 crores in 2017-18 with a target to complete 1 crore houses by 2019 for the houseless and those living in kutcha houses.</a:t>
            </a:r>
          </a:p>
          <a:p>
            <a:r>
              <a:rPr lang="en-US" dirty="0"/>
              <a:t>A programme of “human resource reforms for results” will be launched during 2017 18 for human resources development in Panchayati Raj Institutions.</a:t>
            </a:r>
          </a:p>
          <a:p>
            <a:r>
              <a:rPr lang="en-US" dirty="0"/>
              <a:t>Total allocation for Rural, Agriculture and Allied sectors is Rs. 1,87,223 crores.</a:t>
            </a:r>
          </a:p>
          <a:p>
            <a:endParaRPr lang="en-US" sz="2000" dirty="0"/>
          </a:p>
        </p:txBody>
      </p:sp>
      <p:sp>
        <p:nvSpPr>
          <p:cNvPr id="6" name="Date Placeholder 5"/>
          <p:cNvSpPr>
            <a:spLocks noGrp="1"/>
          </p:cNvSpPr>
          <p:nvPr>
            <p:ph type="dt" sz="half" idx="10"/>
          </p:nvPr>
        </p:nvSpPr>
        <p:spPr/>
        <p:txBody>
          <a:bodyPr/>
          <a:lstStyle/>
          <a:p>
            <a:r>
              <a:rPr lang="en-US" smtClean="0"/>
              <a:t>02-FEB-2017</a:t>
            </a:r>
            <a:endParaRPr lang="en-US" dirty="0"/>
          </a:p>
        </p:txBody>
      </p:sp>
      <p:sp>
        <p:nvSpPr>
          <p:cNvPr id="7" name="Footer Placeholder 6"/>
          <p:cNvSpPr>
            <a:spLocks noGrp="1"/>
          </p:cNvSpPr>
          <p:nvPr>
            <p:ph type="ftr" sz="quarter" idx="11"/>
          </p:nvPr>
        </p:nvSpPr>
        <p:spPr/>
        <p:txBody>
          <a:bodyPr/>
          <a:lstStyle/>
          <a:p>
            <a:r>
              <a:rPr lang="en-US" smtClean="0"/>
              <a:t>Prepared By : CA Manish Pandey</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145" y="669072"/>
            <a:ext cx="10469137" cy="1961513"/>
          </a:xfrm>
          <a:prstGeom prst="rect">
            <a:avLst/>
          </a:prstGeom>
        </p:spPr>
      </p:pic>
    </p:spTree>
    <p:extLst>
      <p:ext uri="{BB962C8B-B14F-4D97-AF65-F5344CB8AC3E}">
        <p14:creationId xmlns:p14="http://schemas.microsoft.com/office/powerpoint/2010/main" val="2054903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867293" cy="515821"/>
          </a:xfrm>
        </p:spPr>
        <p:txBody>
          <a:bodyPr>
            <a:normAutofit fontScale="90000"/>
          </a:bodyPr>
          <a:lstStyle/>
          <a:p>
            <a:r>
              <a:rPr lang="en-US" b="1" dirty="0" smtClean="0"/>
              <a:t/>
            </a:r>
            <a:br>
              <a:rPr lang="en-US" b="1" dirty="0" smtClean="0"/>
            </a:br>
            <a:r>
              <a:rPr lang="en-US" sz="2700" b="1" dirty="0" smtClean="0"/>
              <a:t>Union </a:t>
            </a:r>
            <a:r>
              <a:rPr lang="en-US" sz="2700" b="1" dirty="0"/>
              <a:t>Budget 2017: Various Programmes &amp; Services</a:t>
            </a:r>
            <a:r>
              <a:rPr lang="en-US" dirty="0"/>
              <a:t/>
            </a:r>
            <a:br>
              <a:rPr lang="en-US" dirty="0"/>
            </a:br>
            <a:endParaRPr lang="en-US" dirty="0"/>
          </a:p>
        </p:txBody>
      </p:sp>
      <p:sp>
        <p:nvSpPr>
          <p:cNvPr id="3" name="Content Placeholder 2"/>
          <p:cNvSpPr>
            <a:spLocks noGrp="1"/>
          </p:cNvSpPr>
          <p:nvPr>
            <p:ph idx="1"/>
          </p:nvPr>
        </p:nvSpPr>
        <p:spPr>
          <a:xfrm>
            <a:off x="704385" y="2419814"/>
            <a:ext cx="10515600" cy="4351338"/>
          </a:xfrm>
        </p:spPr>
        <p:txBody>
          <a:bodyPr>
            <a:normAutofit/>
          </a:bodyPr>
          <a:lstStyle/>
          <a:p>
            <a:r>
              <a:rPr lang="en-US" sz="2000" dirty="0"/>
              <a:t>Skill Acquisition and Knowledge Awareness for Livelihood Promotion programme (SANKALP) to be launched at a cost of Rs. 4,000 crores.</a:t>
            </a:r>
          </a:p>
          <a:p>
            <a:r>
              <a:rPr lang="en-US" sz="2000" dirty="0"/>
              <a:t>Next phase of Skill Strengthening for Industrial Value Enhancement (STRIVE) will also be launched in 2017-18 at a cost of Rs. 2,200 crores.</a:t>
            </a:r>
          </a:p>
          <a:p>
            <a:r>
              <a:rPr lang="en-US" sz="2000" dirty="0"/>
              <a:t>Mahila Shakti Kendra will be set up with an allocation of Rs. 500 crores in 14 lakh ICDS Anganwadi Centres. This will provide one stop convergent support services for empowering rural women with opportunities for skill development, employment, digital literacy, health and nutrition.</a:t>
            </a:r>
          </a:p>
          <a:p>
            <a:r>
              <a:rPr lang="en-US" sz="2000" dirty="0"/>
              <a:t>Two new All India Institutes of Medical Sciences to be set up in Jharkhand and Gujarat.</a:t>
            </a:r>
          </a:p>
          <a:p>
            <a:r>
              <a:rPr lang="en-US" sz="2000" dirty="0"/>
              <a:t>For senior citizens, Aadhar based Smart Cards containing their health details will be introduced.</a:t>
            </a:r>
          </a:p>
          <a:p>
            <a:endParaRPr lang="en-US" sz="2000" dirty="0"/>
          </a:p>
        </p:txBody>
      </p:sp>
      <p:sp>
        <p:nvSpPr>
          <p:cNvPr id="6" name="Date Placeholder 5"/>
          <p:cNvSpPr>
            <a:spLocks noGrp="1"/>
          </p:cNvSpPr>
          <p:nvPr>
            <p:ph type="dt" sz="half" idx="10"/>
          </p:nvPr>
        </p:nvSpPr>
        <p:spPr/>
        <p:txBody>
          <a:bodyPr/>
          <a:lstStyle/>
          <a:p>
            <a:r>
              <a:rPr lang="en-US" smtClean="0"/>
              <a:t>02-FEB-2017</a:t>
            </a:r>
            <a:endParaRPr lang="en-US" dirty="0"/>
          </a:p>
        </p:txBody>
      </p:sp>
      <p:sp>
        <p:nvSpPr>
          <p:cNvPr id="7" name="Footer Placeholder 6"/>
          <p:cNvSpPr>
            <a:spLocks noGrp="1"/>
          </p:cNvSpPr>
          <p:nvPr>
            <p:ph type="ftr" sz="quarter" idx="11"/>
          </p:nvPr>
        </p:nvSpPr>
        <p:spPr/>
        <p:txBody>
          <a:bodyPr/>
          <a:lstStyle/>
          <a:p>
            <a:r>
              <a:rPr lang="en-US" smtClean="0"/>
              <a:t>Prepared By : CA Manish Pandey</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385" y="880947"/>
            <a:ext cx="6722328" cy="1275006"/>
          </a:xfrm>
          <a:prstGeom prst="rect">
            <a:avLst/>
          </a:prstGeom>
        </p:spPr>
      </p:pic>
    </p:spTree>
    <p:extLst>
      <p:ext uri="{BB962C8B-B14F-4D97-AF65-F5344CB8AC3E}">
        <p14:creationId xmlns:p14="http://schemas.microsoft.com/office/powerpoint/2010/main" val="29580019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867293" cy="705392"/>
          </a:xfrm>
        </p:spPr>
        <p:txBody>
          <a:bodyPr>
            <a:noAutofit/>
          </a:bodyPr>
          <a:lstStyle/>
          <a:p>
            <a:r>
              <a:rPr lang="en-US" sz="2800" b="1" dirty="0" smtClean="0"/>
              <a:t>Union </a:t>
            </a:r>
            <a:r>
              <a:rPr lang="en-US" sz="2800" b="1" dirty="0"/>
              <a:t>Budget 2017: Transport Sector</a:t>
            </a:r>
            <a:endParaRPr lang="en-US" sz="2800" dirty="0"/>
          </a:p>
        </p:txBody>
      </p:sp>
      <p:sp>
        <p:nvSpPr>
          <p:cNvPr id="3" name="Content Placeholder 2"/>
          <p:cNvSpPr>
            <a:spLocks noGrp="1"/>
          </p:cNvSpPr>
          <p:nvPr>
            <p:ph idx="1"/>
          </p:nvPr>
        </p:nvSpPr>
        <p:spPr>
          <a:xfrm>
            <a:off x="379142" y="2899317"/>
            <a:ext cx="10381785" cy="2843561"/>
          </a:xfrm>
        </p:spPr>
        <p:txBody>
          <a:bodyPr>
            <a:normAutofit lnSpcReduction="10000"/>
          </a:bodyPr>
          <a:lstStyle/>
          <a:p>
            <a:r>
              <a:rPr lang="en-US" sz="2000" dirty="0"/>
              <a:t>For transportation sector as a whole, including rail, roads, shipping, provision of Rs. 2,41,387 crores has been made in 2017-18.</a:t>
            </a:r>
          </a:p>
          <a:p>
            <a:r>
              <a:rPr lang="en-US" sz="2000" dirty="0"/>
              <a:t>In Railways, for passenger safety, a Rashtriya Rail Sanraksha Kosh will be created with a corpus of Rs. 1 lakh crores over a period of 5 years.</a:t>
            </a:r>
          </a:p>
          <a:p>
            <a:r>
              <a:rPr lang="en-US" sz="2000" dirty="0"/>
              <a:t>By 2019, all coaches of Indian Railways will be fitted with bio toilets.</a:t>
            </a:r>
          </a:p>
          <a:p>
            <a:r>
              <a:rPr lang="en-US" sz="2000" dirty="0"/>
              <a:t>Tariffs of Railways would be fixed, taking into consideration costs, quality of service and competition from other forms of transport.</a:t>
            </a:r>
          </a:p>
          <a:p>
            <a:r>
              <a:rPr lang="en-US" sz="2000" dirty="0"/>
              <a:t>In the road sector, Budget allocation for highways increased from Rs. 57,976 crores in BE 2016-17 to Rs. 64,900 crores in 2017-18.</a:t>
            </a:r>
          </a:p>
          <a:p>
            <a:endParaRPr lang="en-US" sz="2000" dirty="0"/>
          </a:p>
        </p:txBody>
      </p:sp>
      <p:sp>
        <p:nvSpPr>
          <p:cNvPr id="8" name="Date Placeholder 7"/>
          <p:cNvSpPr>
            <a:spLocks noGrp="1"/>
          </p:cNvSpPr>
          <p:nvPr>
            <p:ph type="dt" sz="half" idx="10"/>
          </p:nvPr>
        </p:nvSpPr>
        <p:spPr/>
        <p:txBody>
          <a:bodyPr/>
          <a:lstStyle/>
          <a:p>
            <a:r>
              <a:rPr lang="en-US" smtClean="0"/>
              <a:t>02-FEB-2017</a:t>
            </a:r>
            <a:endParaRPr lang="en-US" dirty="0"/>
          </a:p>
        </p:txBody>
      </p:sp>
      <p:sp>
        <p:nvSpPr>
          <p:cNvPr id="9" name="Footer Placeholder 8"/>
          <p:cNvSpPr>
            <a:spLocks noGrp="1"/>
          </p:cNvSpPr>
          <p:nvPr>
            <p:ph type="ftr" sz="quarter" idx="11"/>
          </p:nvPr>
        </p:nvSpPr>
        <p:spPr/>
        <p:txBody>
          <a:bodyPr/>
          <a:lstStyle/>
          <a:p>
            <a:r>
              <a:rPr lang="en-US" smtClean="0"/>
              <a:t>Prepared By : CA Manish Pandey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141" y="936703"/>
            <a:ext cx="10147609" cy="1962614"/>
          </a:xfrm>
          <a:prstGeom prst="rect">
            <a:avLst/>
          </a:prstGeom>
        </p:spPr>
      </p:pic>
    </p:spTree>
    <p:extLst>
      <p:ext uri="{BB962C8B-B14F-4D97-AF65-F5344CB8AC3E}">
        <p14:creationId xmlns:p14="http://schemas.microsoft.com/office/powerpoint/2010/main" val="2980035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1" y="365125"/>
            <a:ext cx="6320882" cy="460065"/>
          </a:xfrm>
        </p:spPr>
        <p:txBody>
          <a:bodyPr>
            <a:noAutofit/>
          </a:bodyPr>
          <a:lstStyle/>
          <a:p>
            <a:r>
              <a:rPr lang="en-US" sz="2800" b="1" dirty="0" smtClean="0"/>
              <a:t/>
            </a:r>
            <a:br>
              <a:rPr lang="en-US" sz="2800" b="1" dirty="0" smtClean="0"/>
            </a:br>
            <a:r>
              <a:rPr lang="en-US" sz="2800" b="1" dirty="0" smtClean="0"/>
              <a:t>Union </a:t>
            </a:r>
            <a:r>
              <a:rPr lang="en-US" sz="2800" b="1" dirty="0"/>
              <a:t>Budget 2017: </a:t>
            </a:r>
            <a:r>
              <a:rPr lang="en-US" sz="2800" b="1" dirty="0" smtClean="0"/>
              <a:t>Technology and FIPB* </a:t>
            </a:r>
            <a:r>
              <a:rPr lang="en-US" sz="2800" dirty="0"/>
              <a:t/>
            </a:r>
            <a:br>
              <a:rPr lang="en-US" sz="2800" dirty="0"/>
            </a:br>
            <a:endParaRPr lang="en-US" sz="2800" dirty="0"/>
          </a:p>
        </p:txBody>
      </p:sp>
      <p:sp>
        <p:nvSpPr>
          <p:cNvPr id="3" name="Content Placeholder 2"/>
          <p:cNvSpPr>
            <a:spLocks noGrp="1"/>
          </p:cNvSpPr>
          <p:nvPr>
            <p:ph idx="1"/>
          </p:nvPr>
        </p:nvSpPr>
        <p:spPr>
          <a:xfrm>
            <a:off x="289932" y="3590693"/>
            <a:ext cx="10292575" cy="2475571"/>
          </a:xfrm>
        </p:spPr>
        <p:txBody>
          <a:bodyPr>
            <a:normAutofit/>
          </a:bodyPr>
          <a:lstStyle/>
          <a:p>
            <a:r>
              <a:rPr lang="en-US" sz="2000" dirty="0"/>
              <a:t>By the end of 2017-18, high speed broadband connectivity on optical </a:t>
            </a:r>
            <a:r>
              <a:rPr lang="en-US" sz="2000" dirty="0" smtClean="0"/>
              <a:t>fiber</a:t>
            </a:r>
            <a:r>
              <a:rPr lang="en-US" sz="2000" dirty="0"/>
              <a:t> will be available in more than 1,50,000 gram panchayats, under </a:t>
            </a:r>
            <a:r>
              <a:rPr lang="en-US" sz="2000" dirty="0" smtClean="0"/>
              <a:t>Bharat Net</a:t>
            </a:r>
            <a:r>
              <a:rPr lang="en-US" sz="2000" dirty="0"/>
              <a:t>.</a:t>
            </a:r>
          </a:p>
          <a:p>
            <a:r>
              <a:rPr lang="en-US" sz="2000" dirty="0"/>
              <a:t>A </a:t>
            </a:r>
            <a:r>
              <a:rPr lang="en-US" sz="2000" dirty="0" smtClean="0"/>
              <a:t>Digi Gaon </a:t>
            </a:r>
            <a:r>
              <a:rPr lang="en-US" sz="2000" dirty="0"/>
              <a:t>initiative will be launched to provide tele-medicine, education and skills through digital technology.</a:t>
            </a:r>
          </a:p>
          <a:p>
            <a:r>
              <a:rPr lang="en-US" sz="2000" dirty="0"/>
              <a:t>Foreign Investment Promotion Board to be abolished in 2017-18 and further </a:t>
            </a:r>
            <a:r>
              <a:rPr lang="en-US" sz="2000" dirty="0" smtClean="0"/>
              <a:t>liberalization </a:t>
            </a:r>
            <a:r>
              <a:rPr lang="en-US" sz="2000" dirty="0"/>
              <a:t>of FDI policy is under consideration.</a:t>
            </a:r>
          </a:p>
          <a:p>
            <a:r>
              <a:rPr lang="en-US" sz="2000" dirty="0"/>
              <a:t>A Computer Emergency Response Team for our Financial Sector (CERT-Fin) will be established.</a:t>
            </a:r>
          </a:p>
          <a:p>
            <a:endParaRPr lang="en-US" sz="2000" dirty="0"/>
          </a:p>
        </p:txBody>
      </p:sp>
      <p:sp>
        <p:nvSpPr>
          <p:cNvPr id="8" name="Date Placeholder 7"/>
          <p:cNvSpPr>
            <a:spLocks noGrp="1"/>
          </p:cNvSpPr>
          <p:nvPr>
            <p:ph type="dt" sz="half" idx="10"/>
          </p:nvPr>
        </p:nvSpPr>
        <p:spPr/>
        <p:txBody>
          <a:bodyPr/>
          <a:lstStyle/>
          <a:p>
            <a:r>
              <a:rPr lang="en-US" smtClean="0"/>
              <a:t>02-FEB-2017</a:t>
            </a:r>
            <a:endParaRPr lang="en-US" dirty="0"/>
          </a:p>
        </p:txBody>
      </p:sp>
      <p:sp>
        <p:nvSpPr>
          <p:cNvPr id="9" name="Footer Placeholder 8"/>
          <p:cNvSpPr>
            <a:spLocks noGrp="1"/>
          </p:cNvSpPr>
          <p:nvPr>
            <p:ph type="ftr" sz="quarter" idx="11"/>
          </p:nvPr>
        </p:nvSpPr>
        <p:spPr/>
        <p:txBody>
          <a:bodyPr/>
          <a:lstStyle/>
          <a:p>
            <a:r>
              <a:rPr lang="en-US" smtClean="0"/>
              <a:t>Prepared By : CA Manish Pandey</a:t>
            </a:r>
            <a:endParaRPr lang="en-US" dirty="0"/>
          </a:p>
        </p:txBody>
      </p:sp>
      <p:sp>
        <p:nvSpPr>
          <p:cNvPr id="5" name="TextBox 4"/>
          <p:cNvSpPr txBox="1"/>
          <p:nvPr/>
        </p:nvSpPr>
        <p:spPr>
          <a:xfrm>
            <a:off x="7270595" y="365125"/>
            <a:ext cx="2732049" cy="646331"/>
          </a:xfrm>
          <a:prstGeom prst="rect">
            <a:avLst/>
          </a:prstGeom>
          <a:solidFill>
            <a:schemeClr val="accent1">
              <a:lumMod val="40000"/>
              <a:lumOff val="60000"/>
            </a:schemeClr>
          </a:solidFill>
        </p:spPr>
        <p:txBody>
          <a:bodyPr wrap="square" rtlCol="0">
            <a:spAutoFit/>
          </a:bodyPr>
          <a:lstStyle/>
          <a:p>
            <a:r>
              <a:rPr lang="en-US" b="1" i="1" dirty="0" smtClean="0"/>
              <a:t>*Foreign Investment Promotion Board  </a:t>
            </a:r>
            <a:endParaRPr lang="en-US" b="1" i="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7277" y="1060603"/>
            <a:ext cx="4286250" cy="2295525"/>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688" y="825189"/>
            <a:ext cx="5930589" cy="2579237"/>
          </a:xfrm>
          <a:prstGeom prst="rect">
            <a:avLst/>
          </a:prstGeom>
        </p:spPr>
      </p:pic>
    </p:spTree>
    <p:extLst>
      <p:ext uri="{BB962C8B-B14F-4D97-AF65-F5344CB8AC3E}">
        <p14:creationId xmlns:p14="http://schemas.microsoft.com/office/powerpoint/2010/main" val="35165674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374</TotalTime>
  <Words>661</Words>
  <Application>Microsoft Office PowerPoint</Application>
  <PresentationFormat>Widescreen</PresentationFormat>
  <Paragraphs>86</Paragraphs>
  <Slides>12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 Union Budget: Important Facts that you should know </vt:lpstr>
      <vt:lpstr>Union Budget: Allocation of Revenue and Expenses</vt:lpstr>
      <vt:lpstr> Union Budget 2017: Introduction </vt:lpstr>
      <vt:lpstr> Union Budget 2017: Focus on Agriculture </vt:lpstr>
      <vt:lpstr> Union Budget 2017: Various Programmes &amp; Services </vt:lpstr>
      <vt:lpstr>Union Budget 2017: Transport Sector</vt:lpstr>
      <vt:lpstr> Union Budget 2017: Technology and FIPB*  </vt:lpstr>
      <vt:lpstr>Union Budget 2017: Banking/Financial Sector</vt:lpstr>
      <vt:lpstr>Union Budget 2017: Taxation and Others important points</vt:lpstr>
      <vt:lpstr> Thank You!!!  Do you have   </vt:lpstr>
    </vt:vector>
  </TitlesOfParts>
  <Company>Cisco Systems,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Union Budget 2017-18</dc:title>
  <dc:creator>Manish Pandey -X (manipan2 - TATA CONSULTANCY SERVICES LIMITED at Cisco)</dc:creator>
  <cp:lastModifiedBy>Manish Pandey -X (manipan2 - TATA CONSULTANCY SERVICES LIMITED at Cisco)</cp:lastModifiedBy>
  <cp:revision>51</cp:revision>
  <dcterms:created xsi:type="dcterms:W3CDTF">2017-02-02T07:07:49Z</dcterms:created>
  <dcterms:modified xsi:type="dcterms:W3CDTF">2017-02-02T13:22:14Z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