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tiff" ContentType="image/tif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319" r:id="rId2"/>
    <p:sldId id="259" r:id="rId3"/>
    <p:sldId id="282" r:id="rId4"/>
    <p:sldId id="283" r:id="rId5"/>
    <p:sldId id="284" r:id="rId6"/>
    <p:sldId id="285" r:id="rId7"/>
    <p:sldId id="286" r:id="rId8"/>
    <p:sldId id="287" r:id="rId9"/>
    <p:sldId id="298" r:id="rId10"/>
    <p:sldId id="299" r:id="rId11"/>
    <p:sldId id="300" r:id="rId12"/>
    <p:sldId id="288" r:id="rId13"/>
    <p:sldId id="289" r:id="rId14"/>
    <p:sldId id="290" r:id="rId15"/>
    <p:sldId id="291" r:id="rId16"/>
    <p:sldId id="260" r:id="rId17"/>
    <p:sldId id="261" r:id="rId18"/>
    <p:sldId id="262" r:id="rId19"/>
    <p:sldId id="263" r:id="rId20"/>
    <p:sldId id="264" r:id="rId21"/>
    <p:sldId id="292" r:id="rId22"/>
    <p:sldId id="293" r:id="rId23"/>
    <p:sldId id="294" r:id="rId24"/>
    <p:sldId id="295" r:id="rId25"/>
    <p:sldId id="296" r:id="rId26"/>
    <p:sldId id="297" r:id="rId27"/>
    <p:sldId id="265" r:id="rId28"/>
    <p:sldId id="266" r:id="rId29"/>
    <p:sldId id="267" r:id="rId30"/>
    <p:sldId id="301" r:id="rId31"/>
    <p:sldId id="302" r:id="rId32"/>
    <p:sldId id="304" r:id="rId33"/>
    <p:sldId id="305" r:id="rId34"/>
    <p:sldId id="325" r:id="rId35"/>
    <p:sldId id="326" r:id="rId36"/>
    <p:sldId id="306" r:id="rId37"/>
    <p:sldId id="307" r:id="rId38"/>
    <p:sldId id="308" r:id="rId39"/>
    <p:sldId id="313" r:id="rId40"/>
    <p:sldId id="309" r:id="rId41"/>
    <p:sldId id="314" r:id="rId42"/>
    <p:sldId id="310" r:id="rId43"/>
    <p:sldId id="311" r:id="rId44"/>
    <p:sldId id="312" r:id="rId45"/>
    <p:sldId id="315" r:id="rId46"/>
    <p:sldId id="268" r:id="rId47"/>
    <p:sldId id="269" r:id="rId48"/>
    <p:sldId id="316" r:id="rId49"/>
    <p:sldId id="270" r:id="rId50"/>
    <p:sldId id="271" r:id="rId51"/>
    <p:sldId id="272" r:id="rId52"/>
    <p:sldId id="274" r:id="rId53"/>
    <p:sldId id="275" r:id="rId54"/>
    <p:sldId id="276" r:id="rId55"/>
    <p:sldId id="317" r:id="rId56"/>
    <p:sldId id="277" r:id="rId57"/>
    <p:sldId id="278" r:id="rId58"/>
    <p:sldId id="324" r:id="rId59"/>
    <p:sldId id="279" r:id="rId60"/>
    <p:sldId id="280" r:id="rId61"/>
    <p:sldId id="327" r:id="rId62"/>
    <p:sldId id="328" r:id="rId63"/>
    <p:sldId id="329" r:id="rId64"/>
    <p:sldId id="330" r:id="rId65"/>
    <p:sldId id="331" r:id="rId66"/>
    <p:sldId id="332" r:id="rId67"/>
    <p:sldId id="333" r:id="rId68"/>
    <p:sldId id="334" r:id="rId69"/>
    <p:sldId id="318"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926" autoAdjust="0"/>
    <p:restoredTop sz="94624" autoAdjust="0"/>
  </p:normalViewPr>
  <p:slideViewPr>
    <p:cSldViewPr>
      <p:cViewPr>
        <p:scale>
          <a:sx n="72" d="100"/>
          <a:sy n="72" d="100"/>
        </p:scale>
        <p:origin x="-1350" y="-36"/>
      </p:cViewPr>
      <p:guideLst>
        <p:guide orient="horz" pos="2160"/>
        <p:guide pos="2880"/>
      </p:guideLst>
    </p:cSldViewPr>
  </p:slideViewPr>
  <p:outlineViewPr>
    <p:cViewPr>
      <p:scale>
        <a:sx n="33" d="100"/>
        <a:sy n="33" d="100"/>
      </p:scale>
      <p:origin x="0" y="6859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4B24DB-F677-46A3-A850-65369915DF3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90B7B32C-B351-49C0-A8A4-F0571B6800B5}">
      <dgm:prSet phldrT="[Text]" custT="1"/>
      <dgm:spPr/>
      <dgm:t>
        <a:bodyPr/>
        <a:lstStyle/>
        <a:p>
          <a:r>
            <a:rPr lang="en-US" sz="2500" dirty="0" smtClean="0">
              <a:latin typeface="Century Gothic" pitchFamily="34" charset="0"/>
            </a:rPr>
            <a:t>Tax Credit</a:t>
          </a:r>
          <a:endParaRPr lang="en-US" sz="2500" dirty="0">
            <a:latin typeface="Century Gothic" pitchFamily="34" charset="0"/>
          </a:endParaRPr>
        </a:p>
      </dgm:t>
    </dgm:pt>
    <dgm:pt modelId="{38ABF68E-0032-4F2D-898D-DE2AC9ED769E}" type="parTrans" cxnId="{A998B21E-CA5A-41C9-89FB-9384F4EDE149}">
      <dgm:prSet/>
      <dgm:spPr/>
      <dgm:t>
        <a:bodyPr/>
        <a:lstStyle/>
        <a:p>
          <a:endParaRPr lang="en-US"/>
        </a:p>
      </dgm:t>
    </dgm:pt>
    <dgm:pt modelId="{DDB0FFCD-99F1-46E4-A966-BE7DB84CACAA}" type="sibTrans" cxnId="{A998B21E-CA5A-41C9-89FB-9384F4EDE149}">
      <dgm:prSet/>
      <dgm:spPr/>
      <dgm:t>
        <a:bodyPr/>
        <a:lstStyle/>
        <a:p>
          <a:endParaRPr lang="en-US"/>
        </a:p>
      </dgm:t>
    </dgm:pt>
    <dgm:pt modelId="{E552D6BC-5B90-4F14-AB94-9BB59CE50C96}">
      <dgm:prSet phldrT="[Text]" custT="1"/>
      <dgm:spPr/>
      <dgm:t>
        <a:bodyPr/>
        <a:lstStyle/>
        <a:p>
          <a:r>
            <a:rPr lang="en-US" sz="2500" dirty="0" smtClean="0">
              <a:latin typeface="Century Gothic" pitchFamily="34" charset="0"/>
            </a:rPr>
            <a:t>Capital goods</a:t>
          </a:r>
          <a:endParaRPr lang="en-US" sz="2500" dirty="0">
            <a:latin typeface="Century Gothic" pitchFamily="34" charset="0"/>
          </a:endParaRPr>
        </a:p>
      </dgm:t>
    </dgm:pt>
    <dgm:pt modelId="{FC9FC6FE-A734-424B-91FC-1A131D047873}" type="parTrans" cxnId="{299ABFAD-C5A1-4779-8024-8C1ACA193AB7}">
      <dgm:prSet/>
      <dgm:spPr/>
      <dgm:t>
        <a:bodyPr/>
        <a:lstStyle/>
        <a:p>
          <a:endParaRPr lang="en-US"/>
        </a:p>
      </dgm:t>
    </dgm:pt>
    <dgm:pt modelId="{8ADAF20D-B281-4DFA-A37F-5388421F2675}" type="sibTrans" cxnId="{299ABFAD-C5A1-4779-8024-8C1ACA193AB7}">
      <dgm:prSet/>
      <dgm:spPr/>
      <dgm:t>
        <a:bodyPr/>
        <a:lstStyle/>
        <a:p>
          <a:endParaRPr lang="en-US"/>
        </a:p>
      </dgm:t>
    </dgm:pt>
    <dgm:pt modelId="{4CB6AE31-1126-49E5-9223-078DFC42FD6A}">
      <dgm:prSet phldrT="[Text]" custT="1"/>
      <dgm:spPr/>
      <dgm:t>
        <a:bodyPr/>
        <a:lstStyle/>
        <a:p>
          <a:r>
            <a:rPr lang="en-US" sz="2500" dirty="0" smtClean="0">
              <a:latin typeface="Century Gothic" pitchFamily="34" charset="0"/>
            </a:rPr>
            <a:t>Inputs</a:t>
          </a:r>
          <a:endParaRPr lang="en-US" sz="2500" dirty="0">
            <a:latin typeface="Century Gothic" pitchFamily="34" charset="0"/>
          </a:endParaRPr>
        </a:p>
      </dgm:t>
    </dgm:pt>
    <dgm:pt modelId="{5EA53F0B-1202-40F0-BF69-E1AE238B71CD}" type="parTrans" cxnId="{A7359B77-A49E-4276-ACFC-79766A2947B2}">
      <dgm:prSet/>
      <dgm:spPr/>
      <dgm:t>
        <a:bodyPr/>
        <a:lstStyle/>
        <a:p>
          <a:endParaRPr lang="en-US"/>
        </a:p>
      </dgm:t>
    </dgm:pt>
    <dgm:pt modelId="{DA85C19E-F853-4B19-B787-FE47FBC7A448}" type="sibTrans" cxnId="{A7359B77-A49E-4276-ACFC-79766A2947B2}">
      <dgm:prSet/>
      <dgm:spPr/>
      <dgm:t>
        <a:bodyPr/>
        <a:lstStyle/>
        <a:p>
          <a:endParaRPr lang="en-US"/>
        </a:p>
      </dgm:t>
    </dgm:pt>
    <dgm:pt modelId="{6909A6FE-EA80-4A8A-A494-81D576CBE410}">
      <dgm:prSet custT="1"/>
      <dgm:spPr/>
      <dgm:t>
        <a:bodyPr/>
        <a:lstStyle/>
        <a:p>
          <a:r>
            <a:rPr lang="en-US" sz="2500" dirty="0" smtClean="0">
              <a:latin typeface="Century Gothic" pitchFamily="34" charset="0"/>
            </a:rPr>
            <a:t>Input services</a:t>
          </a:r>
          <a:endParaRPr lang="en-US" sz="2500" dirty="0">
            <a:latin typeface="Century Gothic" pitchFamily="34" charset="0"/>
          </a:endParaRPr>
        </a:p>
      </dgm:t>
    </dgm:pt>
    <dgm:pt modelId="{4D6CB2A4-FD50-41CD-828F-1A334E3555A3}" type="parTrans" cxnId="{CD13D6D1-EC42-454B-91F7-60165786D076}">
      <dgm:prSet/>
      <dgm:spPr/>
      <dgm:t>
        <a:bodyPr/>
        <a:lstStyle/>
        <a:p>
          <a:endParaRPr lang="en-US"/>
        </a:p>
      </dgm:t>
    </dgm:pt>
    <dgm:pt modelId="{4CC13EB8-5E87-47D7-B087-90F34EFB7F2F}" type="sibTrans" cxnId="{CD13D6D1-EC42-454B-91F7-60165786D076}">
      <dgm:prSet/>
      <dgm:spPr/>
      <dgm:t>
        <a:bodyPr/>
        <a:lstStyle/>
        <a:p>
          <a:endParaRPr lang="en-US"/>
        </a:p>
      </dgm:t>
    </dgm:pt>
    <dgm:pt modelId="{19941984-1326-46EC-B868-5CEDBCC889E0}" type="pres">
      <dgm:prSet presAssocID="{934B24DB-F677-46A3-A850-65369915DF38}" presName="hierChild1" presStyleCnt="0">
        <dgm:presLayoutVars>
          <dgm:chPref val="1"/>
          <dgm:dir/>
          <dgm:animOne val="branch"/>
          <dgm:animLvl val="lvl"/>
          <dgm:resizeHandles/>
        </dgm:presLayoutVars>
      </dgm:prSet>
      <dgm:spPr/>
      <dgm:t>
        <a:bodyPr/>
        <a:lstStyle/>
        <a:p>
          <a:endParaRPr lang="en-US"/>
        </a:p>
      </dgm:t>
    </dgm:pt>
    <dgm:pt modelId="{BAE7F435-B4B0-4B2F-A412-ED54718C4B53}" type="pres">
      <dgm:prSet presAssocID="{90B7B32C-B351-49C0-A8A4-F0571B6800B5}" presName="hierRoot1" presStyleCnt="0"/>
      <dgm:spPr/>
    </dgm:pt>
    <dgm:pt modelId="{897570B7-4BB2-4CED-901A-CE081A756851}" type="pres">
      <dgm:prSet presAssocID="{90B7B32C-B351-49C0-A8A4-F0571B6800B5}" presName="composite" presStyleCnt="0"/>
      <dgm:spPr/>
    </dgm:pt>
    <dgm:pt modelId="{8616675A-F2FF-4A7B-B38A-2E1E9986BE3B}" type="pres">
      <dgm:prSet presAssocID="{90B7B32C-B351-49C0-A8A4-F0571B6800B5}" presName="background" presStyleLbl="node0" presStyleIdx="0" presStyleCnt="1"/>
      <dgm:spPr/>
    </dgm:pt>
    <dgm:pt modelId="{B2F37474-3734-48BD-BAE2-7A4BC20C7998}" type="pres">
      <dgm:prSet presAssocID="{90B7B32C-B351-49C0-A8A4-F0571B6800B5}" presName="text" presStyleLbl="fgAcc0" presStyleIdx="0" presStyleCnt="1">
        <dgm:presLayoutVars>
          <dgm:chPref val="3"/>
        </dgm:presLayoutVars>
      </dgm:prSet>
      <dgm:spPr/>
      <dgm:t>
        <a:bodyPr/>
        <a:lstStyle/>
        <a:p>
          <a:endParaRPr lang="en-US"/>
        </a:p>
      </dgm:t>
    </dgm:pt>
    <dgm:pt modelId="{04BAA053-8AF3-4971-8CB7-E65A1C36FF92}" type="pres">
      <dgm:prSet presAssocID="{90B7B32C-B351-49C0-A8A4-F0571B6800B5}" presName="hierChild2" presStyleCnt="0"/>
      <dgm:spPr/>
    </dgm:pt>
    <dgm:pt modelId="{9D25F355-BD89-40FF-BB38-D8F6DADDD195}" type="pres">
      <dgm:prSet presAssocID="{FC9FC6FE-A734-424B-91FC-1A131D047873}" presName="Name10" presStyleLbl="parChTrans1D2" presStyleIdx="0" presStyleCnt="3"/>
      <dgm:spPr/>
      <dgm:t>
        <a:bodyPr/>
        <a:lstStyle/>
        <a:p>
          <a:endParaRPr lang="en-US"/>
        </a:p>
      </dgm:t>
    </dgm:pt>
    <dgm:pt modelId="{434A2289-C218-467F-8D89-754D21F52127}" type="pres">
      <dgm:prSet presAssocID="{E552D6BC-5B90-4F14-AB94-9BB59CE50C96}" presName="hierRoot2" presStyleCnt="0"/>
      <dgm:spPr/>
    </dgm:pt>
    <dgm:pt modelId="{D3EA4EEA-DCC5-42D7-A566-04700A4880AD}" type="pres">
      <dgm:prSet presAssocID="{E552D6BC-5B90-4F14-AB94-9BB59CE50C96}" presName="composite2" presStyleCnt="0"/>
      <dgm:spPr/>
    </dgm:pt>
    <dgm:pt modelId="{5DFBF300-22DF-4772-AA84-484DD6C580CB}" type="pres">
      <dgm:prSet presAssocID="{E552D6BC-5B90-4F14-AB94-9BB59CE50C96}" presName="background2" presStyleLbl="node2" presStyleIdx="0" presStyleCnt="3"/>
      <dgm:spPr/>
    </dgm:pt>
    <dgm:pt modelId="{BB588E56-0D57-44CA-9889-803D9DF5D364}" type="pres">
      <dgm:prSet presAssocID="{E552D6BC-5B90-4F14-AB94-9BB59CE50C96}" presName="text2" presStyleLbl="fgAcc2" presStyleIdx="0" presStyleCnt="3">
        <dgm:presLayoutVars>
          <dgm:chPref val="3"/>
        </dgm:presLayoutVars>
      </dgm:prSet>
      <dgm:spPr/>
      <dgm:t>
        <a:bodyPr/>
        <a:lstStyle/>
        <a:p>
          <a:endParaRPr lang="en-US"/>
        </a:p>
      </dgm:t>
    </dgm:pt>
    <dgm:pt modelId="{DC61A894-ED4E-4FA6-8473-328B576B13F9}" type="pres">
      <dgm:prSet presAssocID="{E552D6BC-5B90-4F14-AB94-9BB59CE50C96}" presName="hierChild3" presStyleCnt="0"/>
      <dgm:spPr/>
    </dgm:pt>
    <dgm:pt modelId="{F5C2E844-BC2B-4497-A7C5-505E81CF8691}" type="pres">
      <dgm:prSet presAssocID="{5EA53F0B-1202-40F0-BF69-E1AE238B71CD}" presName="Name10" presStyleLbl="parChTrans1D2" presStyleIdx="1" presStyleCnt="3"/>
      <dgm:spPr/>
      <dgm:t>
        <a:bodyPr/>
        <a:lstStyle/>
        <a:p>
          <a:endParaRPr lang="en-US"/>
        </a:p>
      </dgm:t>
    </dgm:pt>
    <dgm:pt modelId="{5009F13D-88D9-4672-8C19-ACB14215AB55}" type="pres">
      <dgm:prSet presAssocID="{4CB6AE31-1126-49E5-9223-078DFC42FD6A}" presName="hierRoot2" presStyleCnt="0"/>
      <dgm:spPr/>
    </dgm:pt>
    <dgm:pt modelId="{1FB5A78B-6574-4BF9-85F9-328EAF07E211}" type="pres">
      <dgm:prSet presAssocID="{4CB6AE31-1126-49E5-9223-078DFC42FD6A}" presName="composite2" presStyleCnt="0"/>
      <dgm:spPr/>
    </dgm:pt>
    <dgm:pt modelId="{9489E5E8-A43D-408D-8025-F9E4BC15B7B6}" type="pres">
      <dgm:prSet presAssocID="{4CB6AE31-1126-49E5-9223-078DFC42FD6A}" presName="background2" presStyleLbl="node2" presStyleIdx="1" presStyleCnt="3"/>
      <dgm:spPr/>
    </dgm:pt>
    <dgm:pt modelId="{4EDCD891-6B11-4607-A245-5CDBB7C9B87F}" type="pres">
      <dgm:prSet presAssocID="{4CB6AE31-1126-49E5-9223-078DFC42FD6A}" presName="text2" presStyleLbl="fgAcc2" presStyleIdx="1" presStyleCnt="3">
        <dgm:presLayoutVars>
          <dgm:chPref val="3"/>
        </dgm:presLayoutVars>
      </dgm:prSet>
      <dgm:spPr/>
      <dgm:t>
        <a:bodyPr/>
        <a:lstStyle/>
        <a:p>
          <a:endParaRPr lang="en-US"/>
        </a:p>
      </dgm:t>
    </dgm:pt>
    <dgm:pt modelId="{9649E839-E99A-458F-90DE-5629BEFBD7C6}" type="pres">
      <dgm:prSet presAssocID="{4CB6AE31-1126-49E5-9223-078DFC42FD6A}" presName="hierChild3" presStyleCnt="0"/>
      <dgm:spPr/>
    </dgm:pt>
    <dgm:pt modelId="{5CABF606-3C25-45C8-9D95-56457CA7D22B}" type="pres">
      <dgm:prSet presAssocID="{4D6CB2A4-FD50-41CD-828F-1A334E3555A3}" presName="Name10" presStyleLbl="parChTrans1D2" presStyleIdx="2" presStyleCnt="3"/>
      <dgm:spPr/>
      <dgm:t>
        <a:bodyPr/>
        <a:lstStyle/>
        <a:p>
          <a:endParaRPr lang="en-US"/>
        </a:p>
      </dgm:t>
    </dgm:pt>
    <dgm:pt modelId="{30E02982-3CD5-45B3-B6A2-933904076AA2}" type="pres">
      <dgm:prSet presAssocID="{6909A6FE-EA80-4A8A-A494-81D576CBE410}" presName="hierRoot2" presStyleCnt="0"/>
      <dgm:spPr/>
    </dgm:pt>
    <dgm:pt modelId="{99565DCE-DE84-4E41-B00C-6F070CD3914C}" type="pres">
      <dgm:prSet presAssocID="{6909A6FE-EA80-4A8A-A494-81D576CBE410}" presName="composite2" presStyleCnt="0"/>
      <dgm:spPr/>
    </dgm:pt>
    <dgm:pt modelId="{388D1595-4C09-4BDB-A297-0FC7F832E6BB}" type="pres">
      <dgm:prSet presAssocID="{6909A6FE-EA80-4A8A-A494-81D576CBE410}" presName="background2" presStyleLbl="node2" presStyleIdx="2" presStyleCnt="3"/>
      <dgm:spPr/>
    </dgm:pt>
    <dgm:pt modelId="{8DAC421F-2E44-4738-A88F-3266B9CEC0FF}" type="pres">
      <dgm:prSet presAssocID="{6909A6FE-EA80-4A8A-A494-81D576CBE410}" presName="text2" presStyleLbl="fgAcc2" presStyleIdx="2" presStyleCnt="3">
        <dgm:presLayoutVars>
          <dgm:chPref val="3"/>
        </dgm:presLayoutVars>
      </dgm:prSet>
      <dgm:spPr/>
      <dgm:t>
        <a:bodyPr/>
        <a:lstStyle/>
        <a:p>
          <a:endParaRPr lang="en-US"/>
        </a:p>
      </dgm:t>
    </dgm:pt>
    <dgm:pt modelId="{C19C28E6-91A7-4042-AF8E-B714DE44062A}" type="pres">
      <dgm:prSet presAssocID="{6909A6FE-EA80-4A8A-A494-81D576CBE410}" presName="hierChild3" presStyleCnt="0"/>
      <dgm:spPr/>
    </dgm:pt>
  </dgm:ptLst>
  <dgm:cxnLst>
    <dgm:cxn modelId="{DEDA6501-D17C-4AD0-86AC-BE9BB68ADE25}" type="presOf" srcId="{4CB6AE31-1126-49E5-9223-078DFC42FD6A}" destId="{4EDCD891-6B11-4607-A245-5CDBB7C9B87F}" srcOrd="0" destOrd="0" presId="urn:microsoft.com/office/officeart/2005/8/layout/hierarchy1"/>
    <dgm:cxn modelId="{C65ECD41-C3B9-46F3-B212-F8F39384CF0B}" type="presOf" srcId="{4D6CB2A4-FD50-41CD-828F-1A334E3555A3}" destId="{5CABF606-3C25-45C8-9D95-56457CA7D22B}" srcOrd="0" destOrd="0" presId="urn:microsoft.com/office/officeart/2005/8/layout/hierarchy1"/>
    <dgm:cxn modelId="{A7359B77-A49E-4276-ACFC-79766A2947B2}" srcId="{90B7B32C-B351-49C0-A8A4-F0571B6800B5}" destId="{4CB6AE31-1126-49E5-9223-078DFC42FD6A}" srcOrd="1" destOrd="0" parTransId="{5EA53F0B-1202-40F0-BF69-E1AE238B71CD}" sibTransId="{DA85C19E-F853-4B19-B787-FE47FBC7A448}"/>
    <dgm:cxn modelId="{6512F4B3-3720-4C9E-B23C-2358A8E9E5E6}" type="presOf" srcId="{E552D6BC-5B90-4F14-AB94-9BB59CE50C96}" destId="{BB588E56-0D57-44CA-9889-803D9DF5D364}" srcOrd="0" destOrd="0" presId="urn:microsoft.com/office/officeart/2005/8/layout/hierarchy1"/>
    <dgm:cxn modelId="{E90B1563-4D90-4556-A2FF-EDCECD89160B}" type="presOf" srcId="{FC9FC6FE-A734-424B-91FC-1A131D047873}" destId="{9D25F355-BD89-40FF-BB38-D8F6DADDD195}" srcOrd="0" destOrd="0" presId="urn:microsoft.com/office/officeart/2005/8/layout/hierarchy1"/>
    <dgm:cxn modelId="{A441F315-1D59-463A-AA8A-C12FB3D9195C}" type="presOf" srcId="{5EA53F0B-1202-40F0-BF69-E1AE238B71CD}" destId="{F5C2E844-BC2B-4497-A7C5-505E81CF8691}" srcOrd="0" destOrd="0" presId="urn:microsoft.com/office/officeart/2005/8/layout/hierarchy1"/>
    <dgm:cxn modelId="{299ABFAD-C5A1-4779-8024-8C1ACA193AB7}" srcId="{90B7B32C-B351-49C0-A8A4-F0571B6800B5}" destId="{E552D6BC-5B90-4F14-AB94-9BB59CE50C96}" srcOrd="0" destOrd="0" parTransId="{FC9FC6FE-A734-424B-91FC-1A131D047873}" sibTransId="{8ADAF20D-B281-4DFA-A37F-5388421F2675}"/>
    <dgm:cxn modelId="{8F23A76A-C3F5-4D1E-AE79-3C8217CE1F16}" type="presOf" srcId="{90B7B32C-B351-49C0-A8A4-F0571B6800B5}" destId="{B2F37474-3734-48BD-BAE2-7A4BC20C7998}" srcOrd="0" destOrd="0" presId="urn:microsoft.com/office/officeart/2005/8/layout/hierarchy1"/>
    <dgm:cxn modelId="{39BBF0E7-172B-4CB9-AD45-FA8C55AEC356}" type="presOf" srcId="{934B24DB-F677-46A3-A850-65369915DF38}" destId="{19941984-1326-46EC-B868-5CEDBCC889E0}" srcOrd="0" destOrd="0" presId="urn:microsoft.com/office/officeart/2005/8/layout/hierarchy1"/>
    <dgm:cxn modelId="{22DFEEB1-E681-4DD6-AD3F-050B7BE7425E}" type="presOf" srcId="{6909A6FE-EA80-4A8A-A494-81D576CBE410}" destId="{8DAC421F-2E44-4738-A88F-3266B9CEC0FF}" srcOrd="0" destOrd="0" presId="urn:microsoft.com/office/officeart/2005/8/layout/hierarchy1"/>
    <dgm:cxn modelId="{CD13D6D1-EC42-454B-91F7-60165786D076}" srcId="{90B7B32C-B351-49C0-A8A4-F0571B6800B5}" destId="{6909A6FE-EA80-4A8A-A494-81D576CBE410}" srcOrd="2" destOrd="0" parTransId="{4D6CB2A4-FD50-41CD-828F-1A334E3555A3}" sibTransId="{4CC13EB8-5E87-47D7-B087-90F34EFB7F2F}"/>
    <dgm:cxn modelId="{A998B21E-CA5A-41C9-89FB-9384F4EDE149}" srcId="{934B24DB-F677-46A3-A850-65369915DF38}" destId="{90B7B32C-B351-49C0-A8A4-F0571B6800B5}" srcOrd="0" destOrd="0" parTransId="{38ABF68E-0032-4F2D-898D-DE2AC9ED769E}" sibTransId="{DDB0FFCD-99F1-46E4-A966-BE7DB84CACAA}"/>
    <dgm:cxn modelId="{C5BA0C2F-367A-4BC9-8AA8-014E33E379B5}" type="presParOf" srcId="{19941984-1326-46EC-B868-5CEDBCC889E0}" destId="{BAE7F435-B4B0-4B2F-A412-ED54718C4B53}" srcOrd="0" destOrd="0" presId="urn:microsoft.com/office/officeart/2005/8/layout/hierarchy1"/>
    <dgm:cxn modelId="{379200FC-9E68-465E-AFAB-D63F8BE06A1B}" type="presParOf" srcId="{BAE7F435-B4B0-4B2F-A412-ED54718C4B53}" destId="{897570B7-4BB2-4CED-901A-CE081A756851}" srcOrd="0" destOrd="0" presId="urn:microsoft.com/office/officeart/2005/8/layout/hierarchy1"/>
    <dgm:cxn modelId="{873FB35B-5512-4098-918F-DACB00E2AB16}" type="presParOf" srcId="{897570B7-4BB2-4CED-901A-CE081A756851}" destId="{8616675A-F2FF-4A7B-B38A-2E1E9986BE3B}" srcOrd="0" destOrd="0" presId="urn:microsoft.com/office/officeart/2005/8/layout/hierarchy1"/>
    <dgm:cxn modelId="{6D35C9B7-5870-43DB-8946-C53A54EF3F48}" type="presParOf" srcId="{897570B7-4BB2-4CED-901A-CE081A756851}" destId="{B2F37474-3734-48BD-BAE2-7A4BC20C7998}" srcOrd="1" destOrd="0" presId="urn:microsoft.com/office/officeart/2005/8/layout/hierarchy1"/>
    <dgm:cxn modelId="{3297A393-2D96-4CCA-8050-2396D2C6DA83}" type="presParOf" srcId="{BAE7F435-B4B0-4B2F-A412-ED54718C4B53}" destId="{04BAA053-8AF3-4971-8CB7-E65A1C36FF92}" srcOrd="1" destOrd="0" presId="urn:microsoft.com/office/officeart/2005/8/layout/hierarchy1"/>
    <dgm:cxn modelId="{3A121AB2-B1D4-44AD-A7CE-DDCB7B6B33D4}" type="presParOf" srcId="{04BAA053-8AF3-4971-8CB7-E65A1C36FF92}" destId="{9D25F355-BD89-40FF-BB38-D8F6DADDD195}" srcOrd="0" destOrd="0" presId="urn:microsoft.com/office/officeart/2005/8/layout/hierarchy1"/>
    <dgm:cxn modelId="{BABAE96F-08C2-4076-870F-BF8B8DD6A4B8}" type="presParOf" srcId="{04BAA053-8AF3-4971-8CB7-E65A1C36FF92}" destId="{434A2289-C218-467F-8D89-754D21F52127}" srcOrd="1" destOrd="0" presId="urn:microsoft.com/office/officeart/2005/8/layout/hierarchy1"/>
    <dgm:cxn modelId="{ECDA3A08-92A3-4458-BF3D-F716C78BD205}" type="presParOf" srcId="{434A2289-C218-467F-8D89-754D21F52127}" destId="{D3EA4EEA-DCC5-42D7-A566-04700A4880AD}" srcOrd="0" destOrd="0" presId="urn:microsoft.com/office/officeart/2005/8/layout/hierarchy1"/>
    <dgm:cxn modelId="{12C727FF-1D02-43E4-A9FF-D968CFE7BD60}" type="presParOf" srcId="{D3EA4EEA-DCC5-42D7-A566-04700A4880AD}" destId="{5DFBF300-22DF-4772-AA84-484DD6C580CB}" srcOrd="0" destOrd="0" presId="urn:microsoft.com/office/officeart/2005/8/layout/hierarchy1"/>
    <dgm:cxn modelId="{45606ED3-7932-4871-B827-8E9848D31ECB}" type="presParOf" srcId="{D3EA4EEA-DCC5-42D7-A566-04700A4880AD}" destId="{BB588E56-0D57-44CA-9889-803D9DF5D364}" srcOrd="1" destOrd="0" presId="urn:microsoft.com/office/officeart/2005/8/layout/hierarchy1"/>
    <dgm:cxn modelId="{5070FF9A-2137-418D-B717-F0462D5D2051}" type="presParOf" srcId="{434A2289-C218-467F-8D89-754D21F52127}" destId="{DC61A894-ED4E-4FA6-8473-328B576B13F9}" srcOrd="1" destOrd="0" presId="urn:microsoft.com/office/officeart/2005/8/layout/hierarchy1"/>
    <dgm:cxn modelId="{3523D05B-3E4C-4DCE-A62D-CBB50DC47B84}" type="presParOf" srcId="{04BAA053-8AF3-4971-8CB7-E65A1C36FF92}" destId="{F5C2E844-BC2B-4497-A7C5-505E81CF8691}" srcOrd="2" destOrd="0" presId="urn:microsoft.com/office/officeart/2005/8/layout/hierarchy1"/>
    <dgm:cxn modelId="{7D098F1D-D140-42F9-9203-55E934364E61}" type="presParOf" srcId="{04BAA053-8AF3-4971-8CB7-E65A1C36FF92}" destId="{5009F13D-88D9-4672-8C19-ACB14215AB55}" srcOrd="3" destOrd="0" presId="urn:microsoft.com/office/officeart/2005/8/layout/hierarchy1"/>
    <dgm:cxn modelId="{4797BC0D-FD04-4D3D-8FDD-05B173CFE7C2}" type="presParOf" srcId="{5009F13D-88D9-4672-8C19-ACB14215AB55}" destId="{1FB5A78B-6574-4BF9-85F9-328EAF07E211}" srcOrd="0" destOrd="0" presId="urn:microsoft.com/office/officeart/2005/8/layout/hierarchy1"/>
    <dgm:cxn modelId="{C53830A0-42A0-4946-936F-D92472337CEB}" type="presParOf" srcId="{1FB5A78B-6574-4BF9-85F9-328EAF07E211}" destId="{9489E5E8-A43D-408D-8025-F9E4BC15B7B6}" srcOrd="0" destOrd="0" presId="urn:microsoft.com/office/officeart/2005/8/layout/hierarchy1"/>
    <dgm:cxn modelId="{CCDB6397-C6FD-43AC-8AAC-D9EE2D1E0DED}" type="presParOf" srcId="{1FB5A78B-6574-4BF9-85F9-328EAF07E211}" destId="{4EDCD891-6B11-4607-A245-5CDBB7C9B87F}" srcOrd="1" destOrd="0" presId="urn:microsoft.com/office/officeart/2005/8/layout/hierarchy1"/>
    <dgm:cxn modelId="{A1CD7BBC-F2F9-4D17-8B10-D51E04DB7F49}" type="presParOf" srcId="{5009F13D-88D9-4672-8C19-ACB14215AB55}" destId="{9649E839-E99A-458F-90DE-5629BEFBD7C6}" srcOrd="1" destOrd="0" presId="urn:microsoft.com/office/officeart/2005/8/layout/hierarchy1"/>
    <dgm:cxn modelId="{62099AAA-D238-4087-95E8-7861B7B4C68F}" type="presParOf" srcId="{04BAA053-8AF3-4971-8CB7-E65A1C36FF92}" destId="{5CABF606-3C25-45C8-9D95-56457CA7D22B}" srcOrd="4" destOrd="0" presId="urn:microsoft.com/office/officeart/2005/8/layout/hierarchy1"/>
    <dgm:cxn modelId="{78C59D70-9764-4E87-AD81-92093B880DAC}" type="presParOf" srcId="{04BAA053-8AF3-4971-8CB7-E65A1C36FF92}" destId="{30E02982-3CD5-45B3-B6A2-933904076AA2}" srcOrd="5" destOrd="0" presId="urn:microsoft.com/office/officeart/2005/8/layout/hierarchy1"/>
    <dgm:cxn modelId="{FD85057D-6661-480D-B589-CF72DB7A47AD}" type="presParOf" srcId="{30E02982-3CD5-45B3-B6A2-933904076AA2}" destId="{99565DCE-DE84-4E41-B00C-6F070CD3914C}" srcOrd="0" destOrd="0" presId="urn:microsoft.com/office/officeart/2005/8/layout/hierarchy1"/>
    <dgm:cxn modelId="{018E488A-8233-43E6-9C1C-4E15B7ABD5E3}" type="presParOf" srcId="{99565DCE-DE84-4E41-B00C-6F070CD3914C}" destId="{388D1595-4C09-4BDB-A297-0FC7F832E6BB}" srcOrd="0" destOrd="0" presId="urn:microsoft.com/office/officeart/2005/8/layout/hierarchy1"/>
    <dgm:cxn modelId="{91F40495-55C7-41A4-931F-358F52C43428}" type="presParOf" srcId="{99565DCE-DE84-4E41-B00C-6F070CD3914C}" destId="{8DAC421F-2E44-4738-A88F-3266B9CEC0FF}" srcOrd="1" destOrd="0" presId="urn:microsoft.com/office/officeart/2005/8/layout/hierarchy1"/>
    <dgm:cxn modelId="{64208EE9-B769-40D7-85CB-D2B2BB7B8790}" type="presParOf" srcId="{30E02982-3CD5-45B3-B6A2-933904076AA2}" destId="{C19C28E6-91A7-4042-AF8E-B714DE44062A}" srcOrd="1" destOrd="0" presId="urn:microsoft.com/office/officeart/2005/8/layout/hierarchy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ABF606-3C25-45C8-9D95-56457CA7D22B}">
      <dsp:nvSpPr>
        <dsp:cNvPr id="0" name=""/>
        <dsp:cNvSpPr/>
      </dsp:nvSpPr>
      <dsp:spPr>
        <a:xfrm>
          <a:off x="2952750" y="1692195"/>
          <a:ext cx="2095499" cy="498633"/>
        </a:xfrm>
        <a:custGeom>
          <a:avLst/>
          <a:gdLst/>
          <a:ahLst/>
          <a:cxnLst/>
          <a:rect l="0" t="0" r="0" b="0"/>
          <a:pathLst>
            <a:path>
              <a:moveTo>
                <a:pt x="0" y="0"/>
              </a:moveTo>
              <a:lnTo>
                <a:pt x="0" y="339804"/>
              </a:lnTo>
              <a:lnTo>
                <a:pt x="2095499" y="339804"/>
              </a:lnTo>
              <a:lnTo>
                <a:pt x="2095499" y="4986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C2E844-BC2B-4497-A7C5-505E81CF8691}">
      <dsp:nvSpPr>
        <dsp:cNvPr id="0" name=""/>
        <dsp:cNvSpPr/>
      </dsp:nvSpPr>
      <dsp:spPr>
        <a:xfrm>
          <a:off x="2907030" y="1692195"/>
          <a:ext cx="91440" cy="498633"/>
        </a:xfrm>
        <a:custGeom>
          <a:avLst/>
          <a:gdLst/>
          <a:ahLst/>
          <a:cxnLst/>
          <a:rect l="0" t="0" r="0" b="0"/>
          <a:pathLst>
            <a:path>
              <a:moveTo>
                <a:pt x="45720" y="0"/>
              </a:moveTo>
              <a:lnTo>
                <a:pt x="45720" y="4986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25F355-BD89-40FF-BB38-D8F6DADDD195}">
      <dsp:nvSpPr>
        <dsp:cNvPr id="0" name=""/>
        <dsp:cNvSpPr/>
      </dsp:nvSpPr>
      <dsp:spPr>
        <a:xfrm>
          <a:off x="857250" y="1692195"/>
          <a:ext cx="2095499" cy="498633"/>
        </a:xfrm>
        <a:custGeom>
          <a:avLst/>
          <a:gdLst/>
          <a:ahLst/>
          <a:cxnLst/>
          <a:rect l="0" t="0" r="0" b="0"/>
          <a:pathLst>
            <a:path>
              <a:moveTo>
                <a:pt x="2095499" y="0"/>
              </a:moveTo>
              <a:lnTo>
                <a:pt x="2095499" y="339804"/>
              </a:lnTo>
              <a:lnTo>
                <a:pt x="0" y="339804"/>
              </a:lnTo>
              <a:lnTo>
                <a:pt x="0" y="4986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16675A-F2FF-4A7B-B38A-2E1E9986BE3B}">
      <dsp:nvSpPr>
        <dsp:cNvPr id="0" name=""/>
        <dsp:cNvSpPr/>
      </dsp:nvSpPr>
      <dsp:spPr>
        <a:xfrm>
          <a:off x="2095500" y="603488"/>
          <a:ext cx="1714499" cy="10887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F37474-3734-48BD-BAE2-7A4BC20C7998}">
      <dsp:nvSpPr>
        <dsp:cNvPr id="0" name=""/>
        <dsp:cNvSpPr/>
      </dsp:nvSpPr>
      <dsp:spPr>
        <a:xfrm>
          <a:off x="2286000" y="784463"/>
          <a:ext cx="1714499" cy="108870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Century Gothic" pitchFamily="34" charset="0"/>
            </a:rPr>
            <a:t>Tax Credit</a:t>
          </a:r>
          <a:endParaRPr lang="en-US" sz="2500" kern="1200" dirty="0">
            <a:latin typeface="Century Gothic" pitchFamily="34" charset="0"/>
          </a:endParaRPr>
        </a:p>
      </dsp:txBody>
      <dsp:txXfrm>
        <a:off x="2317887" y="816350"/>
        <a:ext cx="1650725" cy="1024933"/>
      </dsp:txXfrm>
    </dsp:sp>
    <dsp:sp modelId="{5DFBF300-22DF-4772-AA84-484DD6C580CB}">
      <dsp:nvSpPr>
        <dsp:cNvPr id="0" name=""/>
        <dsp:cNvSpPr/>
      </dsp:nvSpPr>
      <dsp:spPr>
        <a:xfrm>
          <a:off x="0" y="2190829"/>
          <a:ext cx="1714499" cy="10887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588E56-0D57-44CA-9889-803D9DF5D364}">
      <dsp:nvSpPr>
        <dsp:cNvPr id="0" name=""/>
        <dsp:cNvSpPr/>
      </dsp:nvSpPr>
      <dsp:spPr>
        <a:xfrm>
          <a:off x="190500" y="2371804"/>
          <a:ext cx="1714499" cy="108870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Century Gothic" pitchFamily="34" charset="0"/>
            </a:rPr>
            <a:t>Capital goods</a:t>
          </a:r>
          <a:endParaRPr lang="en-US" sz="2500" kern="1200" dirty="0">
            <a:latin typeface="Century Gothic" pitchFamily="34" charset="0"/>
          </a:endParaRPr>
        </a:p>
      </dsp:txBody>
      <dsp:txXfrm>
        <a:off x="222387" y="2403691"/>
        <a:ext cx="1650725" cy="1024933"/>
      </dsp:txXfrm>
    </dsp:sp>
    <dsp:sp modelId="{9489E5E8-A43D-408D-8025-F9E4BC15B7B6}">
      <dsp:nvSpPr>
        <dsp:cNvPr id="0" name=""/>
        <dsp:cNvSpPr/>
      </dsp:nvSpPr>
      <dsp:spPr>
        <a:xfrm>
          <a:off x="2095500" y="2190829"/>
          <a:ext cx="1714499" cy="10887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DCD891-6B11-4607-A245-5CDBB7C9B87F}">
      <dsp:nvSpPr>
        <dsp:cNvPr id="0" name=""/>
        <dsp:cNvSpPr/>
      </dsp:nvSpPr>
      <dsp:spPr>
        <a:xfrm>
          <a:off x="2286000" y="2371804"/>
          <a:ext cx="1714499" cy="108870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Century Gothic" pitchFamily="34" charset="0"/>
            </a:rPr>
            <a:t>Inputs</a:t>
          </a:r>
          <a:endParaRPr lang="en-US" sz="2500" kern="1200" dirty="0">
            <a:latin typeface="Century Gothic" pitchFamily="34" charset="0"/>
          </a:endParaRPr>
        </a:p>
      </dsp:txBody>
      <dsp:txXfrm>
        <a:off x="2317887" y="2403691"/>
        <a:ext cx="1650725" cy="1024933"/>
      </dsp:txXfrm>
    </dsp:sp>
    <dsp:sp modelId="{388D1595-4C09-4BDB-A297-0FC7F832E6BB}">
      <dsp:nvSpPr>
        <dsp:cNvPr id="0" name=""/>
        <dsp:cNvSpPr/>
      </dsp:nvSpPr>
      <dsp:spPr>
        <a:xfrm>
          <a:off x="4191000" y="2190829"/>
          <a:ext cx="1714499" cy="10887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AC421F-2E44-4738-A88F-3266B9CEC0FF}">
      <dsp:nvSpPr>
        <dsp:cNvPr id="0" name=""/>
        <dsp:cNvSpPr/>
      </dsp:nvSpPr>
      <dsp:spPr>
        <a:xfrm>
          <a:off x="4381499" y="2371804"/>
          <a:ext cx="1714499" cy="108870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latin typeface="Century Gothic" pitchFamily="34" charset="0"/>
            </a:rPr>
            <a:t>Input services</a:t>
          </a:r>
          <a:endParaRPr lang="en-US" sz="2500" kern="1200" dirty="0">
            <a:latin typeface="Century Gothic" pitchFamily="34" charset="0"/>
          </a:endParaRPr>
        </a:p>
      </dsp:txBody>
      <dsp:txXfrm>
        <a:off x="4413386" y="2403691"/>
        <a:ext cx="1650725" cy="102493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D870E6-2792-4FD6-B815-763C83D0FF67}" type="datetimeFigureOut">
              <a:rPr lang="en-US" smtClean="0"/>
              <a:pPr/>
              <a:t>12/7/2015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D830E2-A020-459C-A70D-B109BD4BECCC}" type="slidenum">
              <a:rPr lang="en-US" smtClean="0"/>
              <a:pPr/>
              <a:t>‹#›</a:t>
            </a:fld>
            <a:endParaRPr lang="en-US"/>
          </a:p>
        </p:txBody>
      </p:sp>
    </p:spTree>
    <p:extLst>
      <p:ext uri="{BB962C8B-B14F-4D97-AF65-F5344CB8AC3E}">
        <p14:creationId xmlns="" xmlns:p14="http://schemas.microsoft.com/office/powerpoint/2010/main" val="3615331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D830E2-A020-459C-A70D-B109BD4BECCC}" type="slidenum">
              <a:rPr lang="en-US" smtClean="0"/>
              <a:pPr/>
              <a:t>61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IN" smtClean="0"/>
              <a:t>The Institute of Cost Accountants of India</a:t>
            </a:r>
            <a:endParaRPr lang="en-US"/>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IN" smtClean="0"/>
              <a:t>The Institute of Cost Accountants of India</a:t>
            </a:r>
            <a:endParaRPr lang="en-US"/>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IN" smtClean="0"/>
              <a:t>The Institute of Cost Accountants of India</a:t>
            </a:r>
            <a:endParaRPr lang="en-US"/>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458200" cy="4983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457200" y="6356350"/>
            <a:ext cx="5562600" cy="365125"/>
          </a:xfrm>
        </p:spPr>
        <p:txBody>
          <a:bodyPr/>
          <a:lstStyle/>
          <a:p>
            <a:r>
              <a:rPr lang="en-IN" smtClean="0"/>
              <a:t>The Institute of Cost Accountants of India</a:t>
            </a:r>
            <a:endParaRPr lang="en-US" dirty="0"/>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pic>
        <p:nvPicPr>
          <p:cNvPr id="7" name="Picture 6" descr="Red-Logo-ICAI-01-02-12.tif"/>
          <p:cNvPicPr>
            <a:picLocks noChangeAspect="1"/>
          </p:cNvPicPr>
          <p:nvPr userDrawn="1"/>
        </p:nvPicPr>
        <p:blipFill>
          <a:blip r:embed="rId2" cstate="print"/>
          <a:stretch>
            <a:fillRect/>
          </a:stretch>
        </p:blipFill>
        <p:spPr>
          <a:xfrm>
            <a:off x="1" y="0"/>
            <a:ext cx="533399" cy="1066800"/>
          </a:xfrm>
          <a:prstGeom prst="rect">
            <a:avLst/>
          </a:prstGeom>
        </p:spPr>
      </p:pic>
      <p:sp>
        <p:nvSpPr>
          <p:cNvPr id="10" name="Rectangle 3"/>
          <p:cNvSpPr>
            <a:spLocks noChangeArrowheads="1"/>
          </p:cNvSpPr>
          <p:nvPr userDrawn="1"/>
        </p:nvSpPr>
        <p:spPr bwMode="auto">
          <a:xfrm>
            <a:off x="609600" y="0"/>
            <a:ext cx="8534400" cy="1066800"/>
          </a:xfrm>
          <a:prstGeom prst="rect">
            <a:avLst/>
          </a:prstGeom>
          <a:solidFill>
            <a:srgbClr val="12449E"/>
          </a:solidFill>
          <a:ln w="9525">
            <a:noFill/>
            <a:round/>
            <a:headEnd/>
            <a:tailEnd/>
          </a:ln>
          <a:effectLst/>
        </p:spPr>
        <p:txBody>
          <a:bodyPr wrap="none" anchor="ctr"/>
          <a:lstStyle/>
          <a:p>
            <a:pPr>
              <a:defRPr/>
            </a:pPr>
            <a:endParaRPr lang="en-US" b="0" dirty="0">
              <a:solidFill>
                <a:schemeClr val="bg1"/>
              </a:solidFill>
              <a:cs typeface="Lucida Sans Unicode" charset="0"/>
            </a:endParaRPr>
          </a:p>
        </p:txBody>
      </p:sp>
      <p:sp>
        <p:nvSpPr>
          <p:cNvPr id="2" name="Title 1"/>
          <p:cNvSpPr>
            <a:spLocks noGrp="1"/>
          </p:cNvSpPr>
          <p:nvPr>
            <p:ph type="title"/>
          </p:nvPr>
        </p:nvSpPr>
        <p:spPr>
          <a:xfrm>
            <a:off x="609600" y="0"/>
            <a:ext cx="8534400" cy="1066800"/>
          </a:xfrm>
        </p:spPr>
        <p:txBody>
          <a:bodyPr/>
          <a:lstStyle>
            <a:lvl1pPr>
              <a:defRPr>
                <a:solidFill>
                  <a:schemeClr val="bg1"/>
                </a:solidFill>
              </a:defRPr>
            </a:lvl1pPr>
          </a:lstStyle>
          <a:p>
            <a:r>
              <a:rPr lang="en-US" smtClean="0"/>
              <a:t>Click to edit Master title style</a:t>
            </a:r>
            <a:endParaRPr lang="en-US" dirty="0"/>
          </a:p>
        </p:txBody>
      </p:sp>
      <p:sp>
        <p:nvSpPr>
          <p:cNvPr id="11" name="Rectangle 5"/>
          <p:cNvSpPr>
            <a:spLocks noChangeArrowheads="1"/>
          </p:cNvSpPr>
          <p:nvPr userDrawn="1"/>
        </p:nvSpPr>
        <p:spPr bwMode="auto">
          <a:xfrm>
            <a:off x="0" y="1143000"/>
            <a:ext cx="228600" cy="5715000"/>
          </a:xfrm>
          <a:prstGeom prst="rect">
            <a:avLst/>
          </a:prstGeom>
          <a:solidFill>
            <a:srgbClr val="92D050"/>
          </a:solidFill>
          <a:ln w="9525">
            <a:noFill/>
            <a:round/>
            <a:headEnd/>
            <a:tailEnd/>
          </a:ln>
          <a:effectLst/>
        </p:spPr>
        <p:txBody>
          <a:bodyPr wrap="none" anchor="ctr"/>
          <a:lstStyle/>
          <a:p>
            <a:pPr>
              <a:defRPr/>
            </a:pPr>
            <a:endParaRPr lang="en-US" b="0">
              <a:cs typeface="Lucida Sans Unicode"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IN" smtClean="0"/>
              <a:t>The Institute of Cost Accountants of India</a:t>
            </a:r>
            <a:endParaRPr lang="en-US"/>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IN" smtClean="0"/>
              <a:t>The Institute of Cost Accountants of India</a:t>
            </a:r>
            <a:endParaRPr lang="en-US"/>
          </a:p>
        </p:txBody>
      </p:sp>
      <p:sp>
        <p:nvSpPr>
          <p:cNvPr id="7" name="Slide Number Placeholder 6"/>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IN" smtClean="0"/>
              <a:t>The Institute of Cost Accountants of India</a:t>
            </a:r>
            <a:endParaRPr lang="en-US"/>
          </a:p>
        </p:txBody>
      </p:sp>
      <p:sp>
        <p:nvSpPr>
          <p:cNvPr id="9" name="Slide Number Placeholder 8"/>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IN" smtClean="0"/>
              <a:t>The Institute of Cost Accountants of India</a:t>
            </a:r>
            <a:endParaRPr lang="en-US"/>
          </a:p>
        </p:txBody>
      </p:sp>
      <p:sp>
        <p:nvSpPr>
          <p:cNvPr id="5" name="Slide Number Placeholder 4"/>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IN" smtClean="0"/>
              <a:t>The Institute of Cost Accountants of India</a:t>
            </a:r>
            <a:endParaRPr lang="en-US"/>
          </a:p>
        </p:txBody>
      </p:sp>
      <p:sp>
        <p:nvSpPr>
          <p:cNvPr id="4" name="Slide Number Placeholder 3"/>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IN" smtClean="0"/>
              <a:t>The Institute of Cost Accountants of India</a:t>
            </a:r>
            <a:endParaRPr lang="en-US"/>
          </a:p>
        </p:txBody>
      </p:sp>
      <p:sp>
        <p:nvSpPr>
          <p:cNvPr id="7" name="Slide Number Placeholder 6"/>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IN" smtClean="0"/>
              <a:t>The Institute of Cost Accountants of India</a:t>
            </a:r>
            <a:endParaRPr lang="en-US"/>
          </a:p>
        </p:txBody>
      </p:sp>
      <p:sp>
        <p:nvSpPr>
          <p:cNvPr id="7" name="Slide Number Placeholder 6"/>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smtClean="0"/>
              <a:t>The Institute of Cost Accountants of India</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FC327-729E-4BE9-BB60-D2B866BE1B4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0"/>
            <a:ext cx="8915400" cy="6126163"/>
          </a:xfrm>
        </p:spPr>
        <p:txBody>
          <a:bodyPr anchor="ctr">
            <a:normAutofit/>
          </a:bodyPr>
          <a:lstStyle/>
          <a:p>
            <a:pPr algn="ctr">
              <a:buNone/>
            </a:pPr>
            <a:r>
              <a:rPr lang="en-US" sz="6000" b="1" dirty="0" smtClean="0">
                <a:solidFill>
                  <a:srgbClr val="C00000"/>
                </a:solidFill>
                <a:latin typeface="Comic Sans MS" pitchFamily="66" charset="0"/>
              </a:rPr>
              <a:t>CENVAT Credit </a:t>
            </a:r>
            <a:endParaRPr lang="en-US" sz="6000" b="1" dirty="0">
              <a:solidFill>
                <a:srgbClr val="C00000"/>
              </a:solidFill>
              <a:latin typeface="Comic Sans MS" pitchFamily="66" charset="0"/>
            </a:endParaRPr>
          </a:p>
        </p:txBody>
      </p:sp>
      <p:sp>
        <p:nvSpPr>
          <p:cNvPr id="3" name="Footer Placeholder 2"/>
          <p:cNvSpPr>
            <a:spLocks noGrp="1"/>
          </p:cNvSpPr>
          <p:nvPr>
            <p:ph type="ftr" sz="quarter" idx="11"/>
          </p:nvPr>
        </p:nvSpPr>
        <p:spPr>
          <a:xfrm>
            <a:off x="457200" y="6356350"/>
            <a:ext cx="6934200" cy="365125"/>
          </a:xfrm>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682625" indent="-504825" algn="just">
              <a:spcAft>
                <a:spcPts val="1200"/>
              </a:spcAft>
              <a:buClrTx/>
              <a:buSzPct val="100000"/>
              <a:buFont typeface="Wingdings" pitchFamily="2" charset="2"/>
              <a:buChar char="Ø"/>
            </a:pPr>
            <a:r>
              <a:rPr lang="en-US" sz="2200" dirty="0" smtClean="0">
                <a:latin typeface="Comic Sans MS" pitchFamily="66" charset="0"/>
                <a:cs typeface="Arial" charset="0"/>
              </a:rPr>
              <a:t>Capital goods used exclusively of manufacture of exempted goods or exempted service are not eligible for Cenvat credit. Thus, partial use for exempted goods or exempted services is allowable i.e. full Cenvat is available.</a:t>
            </a:r>
          </a:p>
          <a:p>
            <a:pPr marL="682625" indent="-504825" algn="just">
              <a:spcAft>
                <a:spcPts val="1200"/>
              </a:spcAft>
              <a:buClrTx/>
              <a:buSzPct val="100000"/>
              <a:buFont typeface="Wingdings" pitchFamily="2" charset="2"/>
              <a:buChar char="Ø"/>
            </a:pPr>
            <a:r>
              <a:rPr lang="en-US" sz="2200" dirty="0" smtClean="0">
                <a:latin typeface="Comic Sans MS" pitchFamily="66" charset="0"/>
                <a:cs typeface="Arial" charset="0"/>
              </a:rPr>
              <a:t>Capital goods obtained on hire purchase/ loan/ lease are eligible. [Rule 4(3) of Cenvat Credit Rules]</a:t>
            </a:r>
          </a:p>
          <a:p>
            <a:pPr marL="682625" indent="-504825" algn="just">
              <a:spcAft>
                <a:spcPts val="1200"/>
              </a:spcAft>
              <a:buClrTx/>
              <a:buSzPct val="100000"/>
              <a:buFont typeface="Wingdings" pitchFamily="2" charset="2"/>
              <a:buChar char="Ø"/>
            </a:pPr>
            <a:r>
              <a:rPr lang="en-US" sz="2200" dirty="0" smtClean="0">
                <a:latin typeface="Comic Sans MS" pitchFamily="66" charset="0"/>
                <a:cs typeface="Arial" charset="0"/>
              </a:rPr>
              <a:t>Depreciation under section 32 of Income tax Act should not be claimed on the excise portion of the Capital Goods- rule 4(4) of Cenvat Credit Rules (otherwise, the manufacturer will get double deduction for Income Tax- one credit as Cenvat and another as depreciation)</a:t>
            </a:r>
          </a:p>
          <a:p>
            <a:pPr>
              <a:spcAft>
                <a:spcPts val="1200"/>
              </a:spcAft>
            </a:pPr>
            <a:endParaRPr lang="en-US" sz="2200" dirty="0" smtClean="0">
              <a:latin typeface="Comic Sans MS" pitchFamily="66" charset="0"/>
            </a:endParaRPr>
          </a:p>
          <a:p>
            <a:pPr>
              <a:spcAft>
                <a:spcPts val="1200"/>
              </a:spcAft>
            </a:pPr>
            <a:endParaRPr lang="en-US" sz="22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82625" indent="-504825" algn="just">
              <a:spcAft>
                <a:spcPts val="1200"/>
              </a:spcAft>
              <a:buClrTx/>
              <a:buSzPct val="100000"/>
              <a:buFont typeface="Wingdings" pitchFamily="2" charset="2"/>
              <a:buChar char="Ø"/>
              <a:defRPr/>
            </a:pPr>
            <a:r>
              <a:rPr lang="en-US" sz="2500" dirty="0" smtClean="0">
                <a:latin typeface="Comic Sans MS" pitchFamily="66" charset="0"/>
                <a:cs typeface="Arial" pitchFamily="34" charset="0"/>
              </a:rPr>
              <a:t>Cenvat credit on capital goods is required to be availed in more than one year i.e. up to 50% credit can be availed when these are received and balance in any subsequent financial year. The condition for taking balance credit is that the capital goods should be in possession of manufacturer of final products in subsequent years. SSI units can avail entire 100% Cenvat credit in first year itself- Rule 4(2)(a) of Cenvat Credit Rules. </a:t>
            </a:r>
          </a:p>
          <a:p>
            <a:pPr algn="just">
              <a:spcAft>
                <a:spcPts val="1200"/>
              </a:spcAft>
              <a:defRPr/>
            </a:pPr>
            <a:endParaRPr lang="en-US" sz="2500" dirty="0" smtClean="0">
              <a:latin typeface="Comic Sans MS" pitchFamily="66" charset="0"/>
              <a:cs typeface="Arial" pitchFamily="34" charset="0"/>
            </a:endParaRPr>
          </a:p>
          <a:p>
            <a:pPr>
              <a:spcAft>
                <a:spcPts val="1200"/>
              </a:spcAft>
              <a:defRPr/>
            </a:pPr>
            <a:endParaRPr lang="en-US" sz="2500" dirty="0" smtClean="0">
              <a:latin typeface="Comic Sans MS" pitchFamily="66" charset="0"/>
            </a:endParaRPr>
          </a:p>
          <a:p>
            <a:pPr>
              <a:spcAft>
                <a:spcPts val="1200"/>
              </a:spcAft>
            </a:pPr>
            <a:endParaRPr lang="en-US" sz="2500" dirty="0" smtClean="0">
              <a:latin typeface="Comic Sans MS" pitchFamily="66" charset="0"/>
            </a:endParaRPr>
          </a:p>
          <a:p>
            <a:pPr>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600"/>
              </a:spcAft>
              <a:buFont typeface="Wingdings 3" pitchFamily="18" charset="2"/>
              <a:buNone/>
              <a:defRPr/>
            </a:pPr>
            <a:r>
              <a:rPr lang="en-US" sz="2500" b="1" dirty="0" smtClean="0">
                <a:latin typeface="Comic Sans MS" pitchFamily="66" charset="0"/>
                <a:cs typeface="Arial" pitchFamily="34" charset="0"/>
              </a:rPr>
              <a:t>"input" means</a:t>
            </a:r>
          </a:p>
          <a:p>
            <a:pPr marL="622300" indent="-514350" algn="just">
              <a:spcAft>
                <a:spcPts val="600"/>
              </a:spcAft>
              <a:buClrTx/>
              <a:buSzPct val="100000"/>
              <a:buFont typeface="+mj-lt"/>
              <a:buAutoNum type="romanLcPeriod"/>
              <a:defRPr/>
            </a:pPr>
            <a:r>
              <a:rPr lang="en-US" sz="2500" dirty="0" smtClean="0">
                <a:latin typeface="Comic Sans MS" pitchFamily="66" charset="0"/>
                <a:cs typeface="Arial" pitchFamily="34" charset="0"/>
              </a:rPr>
              <a:t>all goods used in the factory by the manufacturer of the final product, or</a:t>
            </a:r>
          </a:p>
          <a:p>
            <a:pPr marL="622300" indent="-514350" algn="just">
              <a:spcAft>
                <a:spcPts val="600"/>
              </a:spcAft>
              <a:buClrTx/>
              <a:buSzPct val="100000"/>
              <a:buFont typeface="+mj-lt"/>
              <a:buAutoNum type="romanLcPeriod"/>
              <a:defRPr/>
            </a:pPr>
            <a:r>
              <a:rPr lang="en-US" sz="2500" dirty="0" smtClean="0">
                <a:latin typeface="Comic Sans MS" pitchFamily="66" charset="0"/>
                <a:cs typeface="Arial" pitchFamily="34" charset="0"/>
              </a:rPr>
              <a:t>any goods including accessories, cleared along with the final product, the value of which is included in the value of the final product and goods used for providing free warranty for final products or</a:t>
            </a:r>
          </a:p>
          <a:p>
            <a:pPr marL="622300" indent="-514350" algn="just">
              <a:spcAft>
                <a:spcPts val="600"/>
              </a:spcAft>
              <a:buClrTx/>
              <a:buSzPct val="100000"/>
              <a:buFont typeface="+mj-lt"/>
              <a:buAutoNum type="romanLcPeriod"/>
              <a:defRPr/>
            </a:pPr>
            <a:r>
              <a:rPr lang="en-US" sz="2500" dirty="0" smtClean="0">
                <a:latin typeface="Comic Sans MS" pitchFamily="66" charset="0"/>
                <a:cs typeface="Arial" pitchFamily="34" charset="0"/>
              </a:rPr>
              <a:t>all goods used for generation of electricity or steam for captive use, or</a:t>
            </a:r>
          </a:p>
          <a:p>
            <a:pPr marL="622300" indent="-514350" algn="just">
              <a:spcAft>
                <a:spcPts val="600"/>
              </a:spcAft>
              <a:buClrTx/>
              <a:buSzPct val="100000"/>
              <a:buFont typeface="+mj-lt"/>
              <a:buAutoNum type="romanLcPeriod"/>
              <a:defRPr/>
            </a:pPr>
            <a:r>
              <a:rPr lang="en-US" sz="2500" dirty="0" smtClean="0">
                <a:latin typeface="Comic Sans MS" pitchFamily="66" charset="0"/>
                <a:cs typeface="Arial" pitchFamily="34" charset="0"/>
              </a:rPr>
              <a:t>all goods used for providing any output services,</a:t>
            </a:r>
          </a:p>
          <a:p>
            <a:pPr marL="622300" indent="-514350" algn="just">
              <a:spcAft>
                <a:spcPts val="600"/>
              </a:spcAft>
              <a:buClrTx/>
              <a:buSzPct val="100000"/>
              <a:buFont typeface="Wingdings 3" pitchFamily="18" charset="2"/>
              <a:buNone/>
              <a:defRPr/>
            </a:pPr>
            <a:endParaRPr lang="en-US" sz="2500" b="1" dirty="0" smtClean="0">
              <a:latin typeface="Comic Sans MS" pitchFamily="66" charset="0"/>
              <a:cs typeface="Arial" pitchFamily="34" charset="0"/>
            </a:endParaRPr>
          </a:p>
          <a:p>
            <a:pPr algn="just">
              <a:spcAft>
                <a:spcPts val="600"/>
              </a:spcAft>
              <a:defRPr/>
            </a:pPr>
            <a:endParaRPr lang="en-US" sz="2500" dirty="0" smtClean="0">
              <a:latin typeface="Comic Sans MS" pitchFamily="66" charset="0"/>
              <a:cs typeface="Arial" pitchFamily="34" charset="0"/>
            </a:endParaRPr>
          </a:p>
          <a:p>
            <a:pPr>
              <a:spcAft>
                <a:spcPts val="6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12</a:t>
            </a:fld>
            <a:endParaRPr lang="en-US"/>
          </a:p>
        </p:txBody>
      </p:sp>
      <p:sp>
        <p:nvSpPr>
          <p:cNvPr id="5" name="Title 4"/>
          <p:cNvSpPr>
            <a:spLocks noGrp="1"/>
          </p:cNvSpPr>
          <p:nvPr>
            <p:ph type="title"/>
          </p:nvPr>
        </p:nvSpPr>
        <p:spPr>
          <a:xfrm>
            <a:off x="609600" y="-76200"/>
            <a:ext cx="8534400" cy="1066800"/>
          </a:xfrm>
        </p:spPr>
        <p:txBody>
          <a:bodyPr anchor="t">
            <a:noAutofit/>
          </a:bodyPr>
          <a:lstStyle/>
          <a:p>
            <a:r>
              <a:rPr lang="en-US" sz="3500" b="1" dirty="0" smtClean="0">
                <a:solidFill>
                  <a:srgbClr val="FFC000"/>
                </a:solidFill>
                <a:latin typeface="Comic Sans MS" pitchFamily="66" charset="0"/>
                <a:cs typeface="Arial" pitchFamily="34" charset="0"/>
              </a:rPr>
              <a:t>Inputs:-</a:t>
            </a:r>
            <a:br>
              <a:rPr lang="en-US" sz="3500" b="1" dirty="0" smtClean="0">
                <a:solidFill>
                  <a:srgbClr val="FFC000"/>
                </a:solidFill>
                <a:latin typeface="Comic Sans MS" pitchFamily="66" charset="0"/>
                <a:cs typeface="Arial" pitchFamily="34" charset="0"/>
              </a:rPr>
            </a:br>
            <a:r>
              <a:rPr lang="en-US" sz="3500" b="1" dirty="0" smtClean="0">
                <a:solidFill>
                  <a:srgbClr val="FFC000"/>
                </a:solidFill>
                <a:latin typeface="Comic Sans MS" pitchFamily="66" charset="0"/>
                <a:cs typeface="Arial" pitchFamily="34" charset="0"/>
              </a:rPr>
              <a:t>As Per Rule 2(k) of CCR, 2004</a:t>
            </a:r>
            <a:endParaRPr lang="en-US" sz="3500" b="1" dirty="0">
              <a:solidFill>
                <a:srgbClr val="FFC000"/>
              </a:solidFill>
              <a:latin typeface="Comic Sans MS" pitchFamily="66"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marL="682625" lvl="1" indent="-682625" algn="just">
              <a:spcAft>
                <a:spcPts val="600"/>
              </a:spcAft>
              <a:buNone/>
            </a:pPr>
            <a:r>
              <a:rPr lang="en-US" sz="2500" b="1" dirty="0" smtClean="0">
                <a:latin typeface="Comic Sans MS" pitchFamily="66" charset="0"/>
                <a:cs typeface="Arial" pitchFamily="34" charset="0"/>
              </a:rPr>
              <a:t>but excludes, </a:t>
            </a:r>
            <a:endParaRPr lang="en-US" sz="2500" dirty="0" smtClean="0">
              <a:latin typeface="Comic Sans MS" pitchFamily="66" charset="0"/>
              <a:cs typeface="Arial" pitchFamily="34" charset="0"/>
            </a:endParaRPr>
          </a:p>
          <a:p>
            <a:pPr marL="682625" lvl="1" indent="-682625" algn="just">
              <a:spcAft>
                <a:spcPts val="600"/>
              </a:spcAft>
              <a:buClrTx/>
              <a:buFont typeface="Lucida Sans Unicode" pitchFamily="34" charset="0"/>
              <a:buAutoNum type="alphaUcPeriod"/>
            </a:pPr>
            <a:r>
              <a:rPr lang="en-US" sz="2500" dirty="0" smtClean="0">
                <a:latin typeface="Comic Sans MS" pitchFamily="66" charset="0"/>
                <a:cs typeface="Arial" charset="0"/>
              </a:rPr>
              <a:t>light diesel oil, high speed diesel or motor spirit, commonly known as petrol,</a:t>
            </a:r>
          </a:p>
          <a:p>
            <a:pPr marL="682625" lvl="1" indent="-682625" algn="just">
              <a:spcAft>
                <a:spcPts val="600"/>
              </a:spcAft>
              <a:buClrTx/>
              <a:buFont typeface="Lucida Sans Unicode" pitchFamily="34" charset="0"/>
              <a:buAutoNum type="alphaUcPeriod"/>
            </a:pPr>
            <a:r>
              <a:rPr lang="en-US" sz="2500" dirty="0" smtClean="0">
                <a:latin typeface="Comic Sans MS" pitchFamily="66" charset="0"/>
                <a:cs typeface="Arial" charset="0"/>
              </a:rPr>
              <a:t>any goods used for - </a:t>
            </a:r>
          </a:p>
          <a:p>
            <a:pPr marL="1146175" indent="-463550" algn="just">
              <a:spcAft>
                <a:spcPts val="600"/>
              </a:spcAft>
              <a:buFont typeface="Wingdings 3" pitchFamily="18" charset="2"/>
              <a:buNone/>
            </a:pPr>
            <a:r>
              <a:rPr lang="en-US" sz="2500" dirty="0" smtClean="0">
                <a:latin typeface="Comic Sans MS" pitchFamily="66" charset="0"/>
                <a:cs typeface="Arial" charset="0"/>
              </a:rPr>
              <a:t>a. Construction or execution of works contract of a building or a civil structure or a part thereof, or</a:t>
            </a:r>
          </a:p>
          <a:p>
            <a:pPr marL="1146175" indent="-463550" algn="just">
              <a:spcAft>
                <a:spcPts val="600"/>
              </a:spcAft>
              <a:buFont typeface="Wingdings 3" pitchFamily="18" charset="2"/>
              <a:buNone/>
            </a:pPr>
            <a:r>
              <a:rPr lang="en-US" sz="2500" dirty="0" smtClean="0">
                <a:latin typeface="Comic Sans MS" pitchFamily="66" charset="0"/>
                <a:cs typeface="Arial" charset="0"/>
              </a:rPr>
              <a:t>b. laying of foundation or making of structures for support of capital goods, except for the provision of service portion in the execution of a works contract or construction service as listed under clause (b) of section 66E of the Act;</a:t>
            </a:r>
            <a:endParaRPr lang="en-US" sz="2500" dirty="0" smtClean="0">
              <a:solidFill>
                <a:schemeClr val="accent1"/>
              </a:solidFill>
              <a:latin typeface="Comic Sans MS" pitchFamily="66" charset="0"/>
              <a:cs typeface="Arial" charset="0"/>
            </a:endParaRPr>
          </a:p>
          <a:p>
            <a:pPr marL="1146175" indent="-463550" algn="just">
              <a:spcAft>
                <a:spcPts val="600"/>
              </a:spcAft>
              <a:buFont typeface="Wingdings 3" pitchFamily="18" charset="2"/>
              <a:buNone/>
            </a:pPr>
            <a:endParaRPr lang="en-US" sz="2500" dirty="0" smtClean="0">
              <a:solidFill>
                <a:schemeClr val="accent1"/>
              </a:solidFill>
              <a:latin typeface="Comic Sans MS" pitchFamily="66" charset="0"/>
              <a:cs typeface="Arial" charset="0"/>
            </a:endParaRPr>
          </a:p>
          <a:p>
            <a:pPr>
              <a:spcAft>
                <a:spcPts val="6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13</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82625" lvl="1" indent="-682625" algn="just">
              <a:spcAft>
                <a:spcPts val="1200"/>
              </a:spcAft>
              <a:buClrTx/>
              <a:buFont typeface="+mj-lt"/>
              <a:buAutoNum type="alphaUcPeriod" startAt="3"/>
              <a:defRPr/>
            </a:pPr>
            <a:r>
              <a:rPr lang="en-US" sz="2500" dirty="0" smtClean="0">
                <a:latin typeface="Comic Sans MS" pitchFamily="66" charset="0"/>
                <a:cs typeface="Arial" pitchFamily="34" charset="0"/>
              </a:rPr>
              <a:t>capital goods </a:t>
            </a:r>
            <a:r>
              <a:rPr lang="en-US" sz="2500" b="1" dirty="0" smtClean="0">
                <a:latin typeface="Comic Sans MS" pitchFamily="66" charset="0"/>
                <a:cs typeface="Arial" pitchFamily="34" charset="0"/>
              </a:rPr>
              <a:t>except</a:t>
            </a:r>
            <a:r>
              <a:rPr lang="en-US" sz="2500" dirty="0" smtClean="0">
                <a:latin typeface="Comic Sans MS" pitchFamily="66" charset="0"/>
                <a:cs typeface="Arial" pitchFamily="34" charset="0"/>
              </a:rPr>
              <a:t> when used as parts or components in the manufacture of a final products;</a:t>
            </a:r>
          </a:p>
          <a:p>
            <a:pPr marL="682625" lvl="1" indent="-682625" algn="just">
              <a:spcAft>
                <a:spcPts val="1200"/>
              </a:spcAft>
              <a:buClrTx/>
              <a:buFont typeface="+mj-lt"/>
              <a:buAutoNum type="alphaUcPeriod" startAt="3"/>
              <a:defRPr/>
            </a:pPr>
            <a:r>
              <a:rPr lang="en-US" sz="2500" dirty="0" smtClean="0">
                <a:latin typeface="Comic Sans MS" pitchFamily="66" charset="0"/>
                <a:cs typeface="Arial" pitchFamily="34" charset="0"/>
              </a:rPr>
              <a:t>motor vehicle</a:t>
            </a:r>
            <a:endParaRPr lang="en-US" sz="2500" dirty="0" smtClean="0">
              <a:latin typeface="Comic Sans MS" pitchFamily="66" charset="0"/>
              <a:cs typeface="Arial" charset="0"/>
            </a:endParaRPr>
          </a:p>
          <a:p>
            <a:pPr marL="682625" lvl="1" indent="-682625" algn="just">
              <a:spcAft>
                <a:spcPts val="1200"/>
              </a:spcAft>
              <a:buClrTx/>
              <a:buFont typeface="+mj-lt"/>
              <a:buAutoNum type="alphaUcPeriod" startAt="3"/>
              <a:defRPr/>
            </a:pPr>
            <a:r>
              <a:rPr lang="en-US" sz="2500" dirty="0" smtClean="0">
                <a:latin typeface="Comic Sans MS" pitchFamily="66" charset="0"/>
                <a:cs typeface="Arial" charset="0"/>
              </a:rPr>
              <a:t>any goods, such as food items, goods used in a guesthouse, residential colony, club or a recreation facility and clinical establishment, when such goods are used primarily for personal use or consumption of any employee; and</a:t>
            </a:r>
          </a:p>
          <a:p>
            <a:pPr marL="682625" lvl="1" indent="-682625" algn="just">
              <a:spcAft>
                <a:spcPts val="1200"/>
              </a:spcAft>
              <a:buClrTx/>
              <a:buNone/>
              <a:defRPr/>
            </a:pPr>
            <a:endParaRPr lang="en-US" sz="2500" dirty="0" smtClean="0">
              <a:latin typeface="Comic Sans MS" pitchFamily="66" charset="0"/>
              <a:cs typeface="Arial" pitchFamily="34" charset="0"/>
            </a:endParaRPr>
          </a:p>
          <a:p>
            <a:pPr algn="just">
              <a:spcAft>
                <a:spcPts val="1200"/>
              </a:spcAft>
              <a:defRPr/>
            </a:pPr>
            <a:endParaRPr lang="en-US" sz="2500" dirty="0" smtClean="0">
              <a:latin typeface="Comic Sans MS" pitchFamily="66" charset="0"/>
              <a:cs typeface="Arial" pitchFamily="34" charset="0"/>
            </a:endParaRP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14</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82625" lvl="1" indent="-682625" algn="just">
              <a:lnSpc>
                <a:spcPct val="110000"/>
              </a:lnSpc>
              <a:spcAft>
                <a:spcPts val="1200"/>
              </a:spcAft>
              <a:buClrTx/>
              <a:buFont typeface="Lucida Sans Unicode" pitchFamily="34" charset="0"/>
              <a:buAutoNum type="alphaUcPeriod" startAt="6"/>
              <a:defRPr/>
            </a:pPr>
            <a:r>
              <a:rPr lang="en-US" sz="2500" dirty="0" smtClean="0">
                <a:latin typeface="Comic Sans MS" pitchFamily="66" charset="0"/>
                <a:cs typeface="Arial" charset="0"/>
              </a:rPr>
              <a:t>any goods which have no relationship whatsoever with the manufacture of a final product.</a:t>
            </a:r>
          </a:p>
          <a:p>
            <a:pPr indent="-23813" algn="just">
              <a:lnSpc>
                <a:spcPct val="110000"/>
              </a:lnSpc>
              <a:spcAft>
                <a:spcPts val="1200"/>
              </a:spcAft>
              <a:buFont typeface="Wingdings 3" pitchFamily="18" charset="2"/>
              <a:buNone/>
              <a:defRPr/>
            </a:pPr>
            <a:r>
              <a:rPr lang="en-US" sz="2500" b="1" dirty="0" smtClean="0">
                <a:latin typeface="Comic Sans MS" pitchFamily="66" charset="0"/>
                <a:cs typeface="Arial" charset="0"/>
              </a:rPr>
              <a:t>Explanation</a:t>
            </a:r>
            <a:r>
              <a:rPr lang="en-US" sz="2500" dirty="0" smtClean="0">
                <a:latin typeface="Comic Sans MS" pitchFamily="66" charset="0"/>
                <a:cs typeface="Arial" charset="0"/>
              </a:rPr>
              <a:t>: </a:t>
            </a:r>
          </a:p>
          <a:p>
            <a:pPr indent="-23813" algn="just">
              <a:lnSpc>
                <a:spcPct val="110000"/>
              </a:lnSpc>
              <a:spcAft>
                <a:spcPts val="1200"/>
              </a:spcAft>
              <a:buFont typeface="Wingdings 3" pitchFamily="18" charset="2"/>
              <a:buNone/>
              <a:defRPr/>
            </a:pPr>
            <a:r>
              <a:rPr lang="en-US" sz="2500" dirty="0" smtClean="0">
                <a:latin typeface="Comic Sans MS" pitchFamily="66" charset="0"/>
                <a:cs typeface="Arial" charset="0"/>
              </a:rPr>
              <a:t>For the purpose of this clause, free warranty means a warranty provided by the manufacturer, the value of which is included in the price of final product and is not charged separately from the customer</a:t>
            </a:r>
          </a:p>
          <a:p>
            <a:pPr marL="682625" indent="-682625" algn="just">
              <a:lnSpc>
                <a:spcPct val="110000"/>
              </a:lnSpc>
              <a:spcAft>
                <a:spcPts val="1200"/>
              </a:spcAft>
              <a:buFont typeface="Wingdings 3" pitchFamily="18" charset="2"/>
              <a:buNone/>
              <a:defRPr/>
            </a:pPr>
            <a:endParaRPr lang="en-US" sz="2500" dirty="0" smtClean="0">
              <a:latin typeface="Comic Sans MS" pitchFamily="66" charset="0"/>
              <a:cs typeface="Arial" charset="0"/>
            </a:endParaRPr>
          </a:p>
          <a:p>
            <a:pPr algn="just">
              <a:lnSpc>
                <a:spcPct val="110000"/>
              </a:lnSpc>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15</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buFont typeface="Wingdings 3" pitchFamily="18" charset="2"/>
              <a:buNone/>
            </a:pPr>
            <a:r>
              <a:rPr lang="en-US" sz="2500" dirty="0" smtClean="0">
                <a:latin typeface="Comic Sans MS" pitchFamily="66" charset="0"/>
                <a:cs typeface="Arial" charset="0"/>
              </a:rPr>
              <a:t>"input service" means any service,-</a:t>
            </a:r>
          </a:p>
          <a:p>
            <a:pPr algn="just">
              <a:spcAft>
                <a:spcPts val="1200"/>
              </a:spcAft>
              <a:buClrTx/>
              <a:buSzPct val="100000"/>
              <a:buFont typeface="Wingdings" pitchFamily="2" charset="2"/>
              <a:buChar char="Ø"/>
            </a:pPr>
            <a:r>
              <a:rPr lang="en-US" sz="2500" dirty="0" smtClean="0">
                <a:latin typeface="Comic Sans MS" pitchFamily="66" charset="0"/>
                <a:cs typeface="Arial" charset="0"/>
              </a:rPr>
              <a:t>used by a provider of output service for providing an output service; or</a:t>
            </a:r>
          </a:p>
          <a:p>
            <a:pPr algn="just">
              <a:spcAft>
                <a:spcPts val="1200"/>
              </a:spcAft>
              <a:buClrTx/>
              <a:buSzPct val="100000"/>
              <a:buFont typeface="Wingdings" pitchFamily="2" charset="2"/>
              <a:buChar char="Ø"/>
            </a:pPr>
            <a:r>
              <a:rPr lang="en-US" sz="2500" dirty="0" smtClean="0">
                <a:latin typeface="Comic Sans MS" pitchFamily="66" charset="0"/>
                <a:cs typeface="Arial" charset="0"/>
              </a:rPr>
              <a:t>used by the manufacturer, whether directly or indirectly, in or in relation to the manufacture of final products and clearance of final products up to the place of removal,</a:t>
            </a:r>
          </a:p>
          <a:p>
            <a:pPr algn="just">
              <a:spcAft>
                <a:spcPts val="1200"/>
              </a:spcAft>
            </a:pPr>
            <a:endParaRPr lang="en-US" sz="2500" dirty="0" smtClean="0">
              <a:latin typeface="Comic Sans MS" pitchFamily="66" charset="0"/>
              <a:cs typeface="Arial" charset="0"/>
            </a:endParaRPr>
          </a:p>
          <a:p>
            <a:pPr>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16</a:t>
            </a:fld>
            <a:endParaRPr lang="en-US"/>
          </a:p>
        </p:txBody>
      </p:sp>
      <p:sp>
        <p:nvSpPr>
          <p:cNvPr id="5" name="Title 4"/>
          <p:cNvSpPr>
            <a:spLocks noGrp="1"/>
          </p:cNvSpPr>
          <p:nvPr>
            <p:ph type="title"/>
          </p:nvPr>
        </p:nvSpPr>
        <p:spPr>
          <a:xfrm>
            <a:off x="609600" y="-76200"/>
            <a:ext cx="8534400" cy="1066800"/>
          </a:xfrm>
        </p:spPr>
        <p:txBody>
          <a:bodyPr anchor="t">
            <a:noAutofit/>
          </a:bodyPr>
          <a:lstStyle/>
          <a:p>
            <a:r>
              <a:rPr lang="en-US" sz="3500" b="1" dirty="0" smtClean="0">
                <a:solidFill>
                  <a:srgbClr val="FFC000"/>
                </a:solidFill>
                <a:latin typeface="Comic Sans MS" pitchFamily="66" charset="0"/>
                <a:cs typeface="Arial" pitchFamily="34" charset="0"/>
              </a:rPr>
              <a:t>Input service:-</a:t>
            </a:r>
            <a:br>
              <a:rPr lang="en-US" sz="3500" b="1" dirty="0" smtClean="0">
                <a:solidFill>
                  <a:srgbClr val="FFC000"/>
                </a:solidFill>
                <a:latin typeface="Comic Sans MS" pitchFamily="66" charset="0"/>
                <a:cs typeface="Arial" pitchFamily="34" charset="0"/>
              </a:rPr>
            </a:br>
            <a:r>
              <a:rPr lang="en-US" sz="3500" b="1" dirty="0" smtClean="0">
                <a:solidFill>
                  <a:srgbClr val="FFC000"/>
                </a:solidFill>
                <a:latin typeface="Comic Sans MS" pitchFamily="66" charset="0"/>
                <a:cs typeface="Arial" pitchFamily="34" charset="0"/>
              </a:rPr>
              <a:t>(As per Rule 2(I) of CCR, 2004)</a:t>
            </a:r>
            <a:endParaRPr lang="en-US" sz="3500" b="1" dirty="0">
              <a:solidFill>
                <a:srgbClr val="FFC000"/>
              </a:solidFill>
              <a:latin typeface="Comic Sans MS" pitchFamily="66"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682625" indent="-573088" algn="just">
              <a:lnSpc>
                <a:spcPct val="110000"/>
              </a:lnSpc>
              <a:spcAft>
                <a:spcPts val="1200"/>
              </a:spcAft>
              <a:buClrTx/>
              <a:buSzPct val="100000"/>
              <a:buFont typeface="Wingdings" pitchFamily="2" charset="2"/>
              <a:buChar char="Ø"/>
            </a:pPr>
            <a:r>
              <a:rPr lang="en-US" sz="2500" dirty="0" smtClean="0">
                <a:latin typeface="Comic Sans MS" pitchFamily="66" charset="0"/>
                <a:cs typeface="Arial" charset="0"/>
              </a:rPr>
              <a:t>and includes services used in relation to modernization, renovation or repairs of a factory, premises of provider of output service or an office relating to such factory or premises, advertisement or sales promotion, market research, storage up to the place of removal, procurement of inputs, activities relating to business, such as accounting, auditing, financing, recruitment and quality control, coaching and training, computer networking, credit rating, share registry, and security, inward transportation of inputs or capital goods and outward transportation up to the place of removal; </a:t>
            </a:r>
          </a:p>
          <a:p>
            <a:pPr marL="682625" indent="-573088" algn="just">
              <a:lnSpc>
                <a:spcPct val="110000"/>
              </a:lnSpc>
              <a:spcAft>
                <a:spcPts val="1200"/>
              </a:spcAft>
            </a:pPr>
            <a:endParaRPr lang="en-US" sz="2500" dirty="0" smtClean="0">
              <a:latin typeface="Comic Sans MS" pitchFamily="66" charset="0"/>
            </a:endParaRPr>
          </a:p>
          <a:p>
            <a:pPr>
              <a:lnSpc>
                <a:spcPct val="110000"/>
              </a:lnSpc>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17</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cs typeface="Arial" pitchFamily="34" charset="0"/>
              </a:rPr>
              <a:t>..</a:t>
            </a:r>
            <a:r>
              <a:rPr lang="en-US" sz="3500" b="1" dirty="0" err="1" smtClean="0">
                <a:solidFill>
                  <a:srgbClr val="FFC000"/>
                </a:solidFill>
                <a:latin typeface="Comic Sans MS" pitchFamily="66" charset="0"/>
                <a:cs typeface="Arial" pitchFamily="34" charset="0"/>
              </a:rPr>
              <a:t>contd</a:t>
            </a:r>
            <a:endParaRPr lang="en-US" sz="3500" b="1" dirty="0">
              <a:solidFill>
                <a:srgbClr val="FFC000"/>
              </a:solidFill>
              <a:latin typeface="Comic Sans MS" pitchFamily="66"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23888" indent="-514350" algn="just">
              <a:buFont typeface="Wingdings 3" pitchFamily="18" charset="2"/>
              <a:buNone/>
            </a:pPr>
            <a:r>
              <a:rPr lang="en-US" sz="2500" b="1" dirty="0" smtClean="0">
                <a:latin typeface="Comic Sans MS" pitchFamily="66" charset="0"/>
                <a:cs typeface="Arial" charset="0"/>
              </a:rPr>
              <a:t>but excludes – </a:t>
            </a:r>
          </a:p>
          <a:p>
            <a:pPr marL="623888" indent="-514350" algn="just">
              <a:buClrTx/>
              <a:buSzPct val="100000"/>
              <a:buFont typeface="Lucida Sans Unicode" pitchFamily="34" charset="0"/>
              <a:buAutoNum type="alphaUcPeriod"/>
            </a:pPr>
            <a:r>
              <a:rPr lang="en-US" sz="2500" dirty="0" smtClean="0">
                <a:latin typeface="Comic Sans MS" pitchFamily="66" charset="0"/>
                <a:cs typeface="Arial" charset="0"/>
              </a:rPr>
              <a:t>Service portion in the execution of a works contract and construction services including services listed under clause (b) of section 66E of the Finance Act (hereinafter referred as specified services) in so far as they are used for – (a) construction or execution of works contract of a building or a civil structure or a part thereof; or (b) laying of foundation or making of structures for support of capital goods, except for the provision of one or more of the specified services; or</a:t>
            </a:r>
          </a:p>
          <a:p>
            <a:pPr marL="623888" indent="-514350" algn="just">
              <a:buFont typeface="Wingdings 3" pitchFamily="18" charset="2"/>
              <a:buNone/>
            </a:pPr>
            <a:endParaRPr lang="en-US" sz="2500" dirty="0" smtClean="0">
              <a:latin typeface="Comic Sans MS" pitchFamily="66" charset="0"/>
              <a:cs typeface="Arial" charset="0"/>
            </a:endParaRPr>
          </a:p>
          <a:p>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18</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cs typeface="Arial" pitchFamily="34" charset="0"/>
              </a:rPr>
              <a:t>..</a:t>
            </a:r>
            <a:r>
              <a:rPr lang="en-US" sz="3500" b="1" dirty="0" err="1" smtClean="0">
                <a:solidFill>
                  <a:srgbClr val="FFC000"/>
                </a:solidFill>
                <a:latin typeface="Comic Sans MS" pitchFamily="66" charset="0"/>
                <a:cs typeface="Arial" pitchFamily="34" charset="0"/>
              </a:rPr>
              <a:t>contd</a:t>
            </a:r>
            <a:endParaRPr lang="en-US" sz="3500" b="1" dirty="0">
              <a:solidFill>
                <a:srgbClr val="FFC000"/>
              </a:solidFill>
              <a:latin typeface="Comic Sans MS" pitchFamily="66"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682625" indent="-574675" algn="just">
              <a:lnSpc>
                <a:spcPct val="110000"/>
              </a:lnSpc>
              <a:spcAft>
                <a:spcPts val="600"/>
              </a:spcAft>
              <a:buClrTx/>
              <a:buSzPct val="100000"/>
              <a:buFont typeface="Lucida Sans Unicode" pitchFamily="34" charset="0"/>
              <a:buAutoNum type="alphaUcPeriod" startAt="2"/>
            </a:pPr>
            <a:r>
              <a:rPr lang="en-US" sz="2500" dirty="0" smtClean="0">
                <a:latin typeface="Comic Sans MS" pitchFamily="66" charset="0"/>
                <a:cs typeface="Arial" charset="0"/>
              </a:rPr>
              <a:t>Services provided by way of renting of a motor vehicle, in so far as they relate to a motor vehicle which is not a capital goods; or</a:t>
            </a:r>
          </a:p>
          <a:p>
            <a:pPr marL="682625" indent="-574675" algn="just">
              <a:lnSpc>
                <a:spcPct val="110000"/>
              </a:lnSpc>
              <a:spcAft>
                <a:spcPts val="600"/>
              </a:spcAft>
              <a:buClrTx/>
              <a:buSzPct val="100000"/>
              <a:buFont typeface="Wingdings 3" pitchFamily="18" charset="2"/>
              <a:buNone/>
            </a:pPr>
            <a:r>
              <a:rPr lang="en-US" sz="2500" dirty="0" smtClean="0">
                <a:latin typeface="Comic Sans MS" pitchFamily="66" charset="0"/>
                <a:cs typeface="Arial" charset="0"/>
              </a:rPr>
              <a:t>BA. service of general insurance business, servicing, repair and maintenance , in so far as they relate to a motor vehicle which is not a capital goods,  except when used by -</a:t>
            </a:r>
          </a:p>
          <a:p>
            <a:pPr marL="682625" indent="-574675" algn="just">
              <a:lnSpc>
                <a:spcPct val="110000"/>
              </a:lnSpc>
              <a:spcAft>
                <a:spcPts val="600"/>
              </a:spcAft>
              <a:buClrTx/>
              <a:buSzPct val="100000"/>
              <a:buFont typeface="Wingdings 3" pitchFamily="18" charset="2"/>
              <a:buNone/>
            </a:pPr>
            <a:r>
              <a:rPr lang="en-US" sz="2500" dirty="0" smtClean="0">
                <a:latin typeface="Comic Sans MS" pitchFamily="66" charset="0"/>
                <a:cs typeface="Arial" charset="0"/>
              </a:rPr>
              <a:t>       (a) a manufacturer of a motor vehicle in respect of  a motor  vehicle manufactured by  such person ; or</a:t>
            </a:r>
          </a:p>
          <a:p>
            <a:pPr marL="682625" indent="-574675" algn="just">
              <a:lnSpc>
                <a:spcPct val="110000"/>
              </a:lnSpc>
              <a:spcAft>
                <a:spcPts val="600"/>
              </a:spcAft>
              <a:buClrTx/>
              <a:buSzPct val="100000"/>
              <a:buFont typeface="Wingdings 3" pitchFamily="18" charset="2"/>
              <a:buNone/>
            </a:pPr>
            <a:r>
              <a:rPr lang="en-US" sz="2500" dirty="0" smtClean="0">
                <a:latin typeface="Comic Sans MS" pitchFamily="66" charset="0"/>
                <a:cs typeface="Arial" charset="0"/>
              </a:rPr>
              <a:t>       (b) an insurance company in respect of a motor vehicle insured or reinsured by such person; or”; </a:t>
            </a:r>
          </a:p>
          <a:p>
            <a:pPr marL="682625" indent="-574675" algn="just">
              <a:lnSpc>
                <a:spcPct val="110000"/>
              </a:lnSpc>
              <a:spcAft>
                <a:spcPts val="600"/>
              </a:spcAft>
              <a:buClrTx/>
              <a:buSzPct val="100000"/>
              <a:buFont typeface="Wingdings 3" pitchFamily="18" charset="2"/>
              <a:buNone/>
            </a:pPr>
            <a:endParaRPr lang="en-US" sz="2500" dirty="0" smtClean="0">
              <a:latin typeface="Comic Sans MS" pitchFamily="66" charset="0"/>
              <a:cs typeface="Arial" charset="0"/>
            </a:endParaRPr>
          </a:p>
          <a:p>
            <a:pPr marL="682625" indent="-574675" algn="just">
              <a:lnSpc>
                <a:spcPct val="110000"/>
              </a:lnSpc>
              <a:spcAft>
                <a:spcPts val="600"/>
              </a:spcAft>
              <a:buClrTx/>
              <a:buSzPct val="100000"/>
              <a:buFont typeface="Wingdings 3" pitchFamily="18" charset="2"/>
              <a:buNone/>
            </a:pPr>
            <a:endParaRPr lang="en-US" sz="2500" dirty="0" smtClean="0">
              <a:latin typeface="Comic Sans MS" pitchFamily="66" charset="0"/>
              <a:cs typeface="Arial" charset="0"/>
            </a:endParaRPr>
          </a:p>
          <a:p>
            <a:pPr marL="682625" indent="-574675" algn="just">
              <a:lnSpc>
                <a:spcPct val="110000"/>
              </a:lnSpc>
              <a:spcAft>
                <a:spcPts val="600"/>
              </a:spcAft>
            </a:pPr>
            <a:endParaRPr lang="en-US" sz="2500" dirty="0" smtClean="0">
              <a:latin typeface="Comic Sans MS" pitchFamily="66" charset="0"/>
              <a:cs typeface="Arial" charset="0"/>
            </a:endParaRPr>
          </a:p>
          <a:p>
            <a:pPr marL="682625" indent="-574675" algn="just">
              <a:lnSpc>
                <a:spcPct val="110000"/>
              </a:lnSpc>
              <a:spcAft>
                <a:spcPts val="600"/>
              </a:spcAft>
            </a:pPr>
            <a:endParaRPr lang="en-US" sz="2500" dirty="0" smtClean="0">
              <a:latin typeface="Comic Sans MS" pitchFamily="66" charset="0"/>
              <a:cs typeface="Arial" charset="0"/>
            </a:endParaRPr>
          </a:p>
          <a:p>
            <a:pPr>
              <a:lnSpc>
                <a:spcPct val="110000"/>
              </a:lnSpc>
              <a:spcAft>
                <a:spcPts val="6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19</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cs typeface="Arial" pitchFamily="34" charset="0"/>
              </a:rPr>
              <a:t>..</a:t>
            </a:r>
            <a:r>
              <a:rPr lang="en-US" sz="3500" b="1" dirty="0" err="1" smtClean="0">
                <a:solidFill>
                  <a:srgbClr val="FFC000"/>
                </a:solidFill>
                <a:latin typeface="Comic Sans MS" pitchFamily="66" charset="0"/>
                <a:cs typeface="Arial" pitchFamily="34" charset="0"/>
              </a:rPr>
              <a:t>contd</a:t>
            </a:r>
            <a:endParaRPr lang="en-US" sz="3500" b="1" dirty="0">
              <a:solidFill>
                <a:srgbClr val="FFC000"/>
              </a:solidFill>
              <a:latin typeface="Comic Sans MS"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US" sz="2500" dirty="0" smtClean="0">
                <a:latin typeface="Comic Sans MS" pitchFamily="66" charset="0"/>
              </a:rPr>
              <a:t>Input stage duty relief in the form of tax credit to – </a:t>
            </a:r>
          </a:p>
          <a:p>
            <a:endParaRPr lang="en-US" sz="2500" dirty="0" smtClean="0">
              <a:latin typeface="Comic Sans MS" pitchFamily="66" charset="0"/>
            </a:endParaRPr>
          </a:p>
          <a:p>
            <a:pPr>
              <a:buFont typeface="Wingdings" pitchFamily="2" charset="2"/>
              <a:buNone/>
            </a:pPr>
            <a:endParaRPr lang="en-US" sz="2500" dirty="0" smtClean="0">
              <a:latin typeface="Comic Sans MS" pitchFamily="66" charset="0"/>
            </a:endParaRPr>
          </a:p>
          <a:p>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Scope of Tax Credit</a:t>
            </a:r>
            <a:endParaRPr lang="en-US" sz="3500" b="1" dirty="0">
              <a:solidFill>
                <a:srgbClr val="FFC000"/>
              </a:solidFill>
              <a:latin typeface="Comic Sans MS" pitchFamily="66" charset="0"/>
            </a:endParaRPr>
          </a:p>
        </p:txBody>
      </p:sp>
      <p:graphicFrame>
        <p:nvGraphicFramePr>
          <p:cNvPr id="6" name="Diagram 5"/>
          <p:cNvGraphicFramePr/>
          <p:nvPr/>
        </p:nvGraphicFramePr>
        <p:xfrm>
          <a:off x="1524000" y="16002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66737" indent="-457200" algn="just">
              <a:spcAft>
                <a:spcPts val="1200"/>
              </a:spcAft>
              <a:buClrTx/>
              <a:buSzPct val="100000"/>
              <a:buFont typeface="+mj-lt"/>
              <a:buAutoNum type="alphaUcPeriod" startAt="3"/>
              <a:defRPr/>
            </a:pPr>
            <a:r>
              <a:rPr lang="en-US" sz="2500" dirty="0" smtClean="0">
                <a:latin typeface="Comic Sans MS" pitchFamily="66" charset="0"/>
                <a:cs typeface="Arial" pitchFamily="34" charset="0"/>
              </a:rPr>
              <a:t>such as those provided in relation to outdoor catering, beauty treatment, health services, cosmetic and plastic surgery, membership of a club, health and fitness centre, life insurance, health insurance and travel benefits extended to employees on vacation such as leave or home travel concession, </a:t>
            </a:r>
            <a:r>
              <a:rPr lang="en-US" sz="2500" b="1" dirty="0" smtClean="0">
                <a:latin typeface="Comic Sans MS" pitchFamily="66" charset="0"/>
                <a:cs typeface="Arial" pitchFamily="34" charset="0"/>
              </a:rPr>
              <a:t>when such services are used primarily for personal use or consumption of any employee;</a:t>
            </a:r>
            <a:endParaRPr lang="en-US" sz="2500" dirty="0" smtClean="0">
              <a:latin typeface="Comic Sans MS" pitchFamily="66" charset="0"/>
              <a:cs typeface="Arial" pitchFamily="34" charset="0"/>
            </a:endParaRPr>
          </a:p>
          <a:p>
            <a:pPr algn="just">
              <a:spcAft>
                <a:spcPts val="1200"/>
              </a:spcAft>
              <a:defRPr/>
            </a:pPr>
            <a:endParaRPr lang="en-US" sz="2500" dirty="0" smtClean="0">
              <a:latin typeface="Comic Sans MS" pitchFamily="66" charset="0"/>
              <a:cs typeface="Arial" pitchFamily="34" charset="0"/>
            </a:endParaRPr>
          </a:p>
          <a:p>
            <a:pPr>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20</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cs typeface="Arial" pitchFamily="34" charset="0"/>
              </a:rPr>
              <a:t>..</a:t>
            </a:r>
            <a:r>
              <a:rPr lang="en-US" sz="3500" b="1" dirty="0" err="1" smtClean="0">
                <a:solidFill>
                  <a:srgbClr val="FFC000"/>
                </a:solidFill>
                <a:latin typeface="Comic Sans MS" pitchFamily="66" charset="0"/>
                <a:cs typeface="Arial" pitchFamily="34" charset="0"/>
              </a:rPr>
              <a:t>contd</a:t>
            </a:r>
            <a:endParaRPr lang="en-US" sz="3500" b="1" dirty="0">
              <a:solidFill>
                <a:srgbClr val="FFC000"/>
              </a:solidFill>
              <a:latin typeface="Comic Sans MS" pitchFamily="66"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pPr>
            <a:r>
              <a:rPr lang="en-US" sz="2500" dirty="0" smtClean="0">
                <a:latin typeface="Comic Sans MS" pitchFamily="66" charset="0"/>
              </a:rPr>
              <a:t>"input service distributor" means an office of the manufacturer or producer of final products or provider of output service, which receives invoices issued under rule 4A of the Service Tax Rule s, 1994 towards purchases of input services and issues invoice, bill or, as the case may be, </a:t>
            </a:r>
            <a:r>
              <a:rPr lang="en-US" sz="2500" dirty="0" err="1" smtClean="0">
                <a:latin typeface="Comic Sans MS" pitchFamily="66" charset="0"/>
              </a:rPr>
              <a:t>challan</a:t>
            </a:r>
            <a:r>
              <a:rPr lang="en-US" sz="2500" dirty="0" smtClean="0">
                <a:latin typeface="Comic Sans MS" pitchFamily="66" charset="0"/>
              </a:rPr>
              <a:t> for the purposes of distributing the credit of service tax paid on the said services to such manufacturer or producer or provider, as the case may be; </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21</a:t>
            </a:fld>
            <a:endParaRPr lang="en-US"/>
          </a:p>
        </p:txBody>
      </p:sp>
      <p:sp>
        <p:nvSpPr>
          <p:cNvPr id="5" name="Title 4"/>
          <p:cNvSpPr>
            <a:spLocks noGrp="1"/>
          </p:cNvSpPr>
          <p:nvPr>
            <p:ph type="title"/>
          </p:nvPr>
        </p:nvSpPr>
        <p:spPr>
          <a:xfrm>
            <a:off x="609600" y="152400"/>
            <a:ext cx="8534400" cy="762000"/>
          </a:xfrm>
        </p:spPr>
        <p:txBody>
          <a:bodyPr>
            <a:noAutofit/>
          </a:bodyPr>
          <a:lstStyle/>
          <a:p>
            <a:r>
              <a:rPr lang="en-US" sz="3500" b="1" dirty="0" smtClean="0">
                <a:solidFill>
                  <a:srgbClr val="FFC000"/>
                </a:solidFill>
                <a:latin typeface="Comic Sans MS" pitchFamily="66" charset="0"/>
              </a:rPr>
              <a:t>Who is an Input Service Distributor</a:t>
            </a:r>
            <a:endParaRPr lang="en-US" sz="3500" b="1" dirty="0">
              <a:solidFill>
                <a:srgbClr val="FFC000"/>
              </a:solidFill>
              <a:latin typeface="Comic Sans MS" pitchFamily="66"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spcAft>
                <a:spcPts val="1200"/>
              </a:spcAft>
              <a:buNone/>
            </a:pPr>
            <a:r>
              <a:rPr lang="en-US" sz="2500" b="1" dirty="0" smtClean="0">
                <a:latin typeface="Comic Sans MS" pitchFamily="66" charset="0"/>
              </a:rPr>
              <a:t>“Exempted Service" means a- </a:t>
            </a:r>
          </a:p>
          <a:p>
            <a:pPr algn="just">
              <a:spcAft>
                <a:spcPts val="1200"/>
              </a:spcAft>
              <a:buNone/>
            </a:pPr>
            <a:r>
              <a:rPr lang="en-US" sz="2500" dirty="0" smtClean="0">
                <a:latin typeface="Comic Sans MS" pitchFamily="66" charset="0"/>
              </a:rPr>
              <a:t>(1) taxable service which is exempt from the whole of the service tax </a:t>
            </a:r>
            <a:r>
              <a:rPr lang="en-US" sz="2500" dirty="0" err="1" smtClean="0">
                <a:latin typeface="Comic Sans MS" pitchFamily="66" charset="0"/>
              </a:rPr>
              <a:t>leviable</a:t>
            </a:r>
            <a:r>
              <a:rPr lang="en-US" sz="2500" dirty="0" smtClean="0">
                <a:latin typeface="Comic Sans MS" pitchFamily="66" charset="0"/>
              </a:rPr>
              <a:t> thereon; or </a:t>
            </a:r>
          </a:p>
          <a:p>
            <a:pPr algn="just">
              <a:spcAft>
                <a:spcPts val="1200"/>
              </a:spcAft>
              <a:buNone/>
            </a:pPr>
            <a:r>
              <a:rPr lang="en-US" sz="2500" dirty="0" smtClean="0">
                <a:latin typeface="Comic Sans MS" pitchFamily="66" charset="0"/>
              </a:rPr>
              <a:t>(2) service, on which no service tax is </a:t>
            </a:r>
            <a:r>
              <a:rPr lang="en-US" sz="2500" dirty="0" err="1" smtClean="0">
                <a:latin typeface="Comic Sans MS" pitchFamily="66" charset="0"/>
              </a:rPr>
              <a:t>leviable</a:t>
            </a:r>
            <a:r>
              <a:rPr lang="en-US" sz="2500" dirty="0" smtClean="0">
                <a:latin typeface="Comic Sans MS" pitchFamily="66" charset="0"/>
              </a:rPr>
              <a:t> under section 66B of the Finance Act; or </a:t>
            </a:r>
          </a:p>
          <a:p>
            <a:pPr algn="just">
              <a:spcAft>
                <a:spcPts val="1200"/>
              </a:spcAft>
              <a:buNone/>
            </a:pPr>
            <a:r>
              <a:rPr lang="en-US" sz="2500" dirty="0" smtClean="0">
                <a:latin typeface="Comic Sans MS" pitchFamily="66" charset="0"/>
              </a:rPr>
              <a:t>(3) taxable service whose part of value is exempted on the condition that no credit of inputs and input services, used for providing such taxable service, shall be taken; </a:t>
            </a:r>
          </a:p>
          <a:p>
            <a:pPr algn="just">
              <a:spcAft>
                <a:spcPts val="1200"/>
              </a:spcAft>
              <a:buNone/>
            </a:pPr>
            <a:r>
              <a:rPr lang="en-US" sz="2500" dirty="0" smtClean="0">
                <a:latin typeface="Comic Sans MS" pitchFamily="66" charset="0"/>
              </a:rPr>
              <a:t>	but shall not include a service which is exported in terms of rule 6A of the Service Tax Rule s, 1994 </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22</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Exempted service</a:t>
            </a:r>
            <a:endParaRPr lang="en-US" sz="3500" b="1" dirty="0">
              <a:solidFill>
                <a:srgbClr val="FFC000"/>
              </a:solidFill>
              <a:latin typeface="Comic Sans MS" pitchFamily="66"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spcAft>
                <a:spcPts val="600"/>
              </a:spcAft>
            </a:pPr>
            <a:r>
              <a:rPr lang="en-US" sz="2500" dirty="0" smtClean="0">
                <a:latin typeface="Comic Sans MS" pitchFamily="66" charset="0"/>
              </a:rPr>
              <a:t>"first stage dealer" means a dealer, who purchases the goods directly from,- </a:t>
            </a:r>
          </a:p>
          <a:p>
            <a:pPr algn="just">
              <a:spcAft>
                <a:spcPts val="600"/>
              </a:spcAft>
            </a:pPr>
            <a:r>
              <a:rPr lang="en-US" sz="2500" dirty="0" smtClean="0">
                <a:latin typeface="Comic Sans MS" pitchFamily="66" charset="0"/>
              </a:rPr>
              <a:t>(</a:t>
            </a:r>
            <a:r>
              <a:rPr lang="en-US" sz="2500" dirty="0" err="1" smtClean="0">
                <a:latin typeface="Comic Sans MS" pitchFamily="66" charset="0"/>
              </a:rPr>
              <a:t>i</a:t>
            </a:r>
            <a:r>
              <a:rPr lang="en-US" sz="2500" dirty="0" smtClean="0">
                <a:latin typeface="Comic Sans MS" pitchFamily="66" charset="0"/>
              </a:rPr>
              <a:t>) the manufacturer under the cover of an invoice issued in terms of the provisions of Central Excise Rule s, 2002 or from the depot of the said manufacturer, or from premises of the consignment agent of the said manufacturer or from any other premises from where the goods are sold by or on behalf of the said manufacturer, under cover of an invoice; or </a:t>
            </a:r>
          </a:p>
          <a:p>
            <a:pPr algn="just">
              <a:spcAft>
                <a:spcPts val="600"/>
              </a:spcAft>
            </a:pPr>
            <a:r>
              <a:rPr lang="en-US" sz="2500" dirty="0" smtClean="0">
                <a:latin typeface="Comic Sans MS" pitchFamily="66" charset="0"/>
              </a:rPr>
              <a:t>(ii) an importer or from the depot of an importer or from the premises of the consignment agent of the importer, under cover of an invoice; </a:t>
            </a:r>
          </a:p>
          <a:p>
            <a:pPr algn="just">
              <a:spcAft>
                <a:spcPts val="6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23</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First stage Dealer</a:t>
            </a:r>
            <a:endParaRPr lang="en-US" sz="3500" b="1" dirty="0">
              <a:solidFill>
                <a:srgbClr val="FFC000"/>
              </a:solidFill>
              <a:latin typeface="Comic Sans MS" pitchFamily="66"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pPr>
            <a:r>
              <a:rPr lang="en-US" sz="2500" dirty="0" smtClean="0">
                <a:latin typeface="Comic Sans MS" pitchFamily="66" charset="0"/>
              </a:rPr>
              <a:t>"second stage dealer" means a dealer who purchases the goods from a first stage dealer; </a:t>
            </a:r>
          </a:p>
          <a:p>
            <a:pPr algn="just">
              <a:spcAft>
                <a:spcPts val="1200"/>
              </a:spcAft>
            </a:pPr>
            <a:r>
              <a:rPr lang="en-US" sz="2500" dirty="0" smtClean="0">
                <a:latin typeface="Comic Sans MS" pitchFamily="66" charset="0"/>
              </a:rPr>
              <a:t>words and expressions used in these rule s and not defined but defined in the Excise Act or the Finance Act shall have the meanings respectively assigned to them in those Acts. </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24</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Second stage dealer</a:t>
            </a:r>
            <a:endParaRPr lang="en-US" sz="3500" b="1" dirty="0">
              <a:solidFill>
                <a:srgbClr val="FFC000"/>
              </a:solidFill>
              <a:latin typeface="Comic Sans MS" pitchFamily="66"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marL="0" indent="1588" algn="just">
              <a:spcAft>
                <a:spcPts val="600"/>
              </a:spcAft>
              <a:buNone/>
            </a:pPr>
            <a:r>
              <a:rPr lang="en-US" sz="2400" b="1" dirty="0" smtClean="0">
                <a:latin typeface="Comic Sans MS" pitchFamily="66" charset="0"/>
              </a:rPr>
              <a:t>Manner of distribution of credit by input service distributor</a:t>
            </a:r>
            <a:r>
              <a:rPr lang="en-US" sz="2400" dirty="0" smtClean="0">
                <a:latin typeface="Comic Sans MS" pitchFamily="66" charset="0"/>
              </a:rPr>
              <a:t>.- The input service distributor may distribute the CENVAT credit in respect of the service tax paid on the input service to its manufacturing units or units providing output service, subject to the following conditions, namely:- </a:t>
            </a:r>
          </a:p>
          <a:p>
            <a:pPr marL="0" indent="1588" algn="just">
              <a:spcAft>
                <a:spcPts val="600"/>
              </a:spcAft>
              <a:buNone/>
            </a:pPr>
            <a:r>
              <a:rPr lang="en-US" sz="2400" dirty="0" smtClean="0">
                <a:latin typeface="Comic Sans MS" pitchFamily="66" charset="0"/>
              </a:rPr>
              <a:t>(a) the credit distributed against a document referred to in rule 9 does not exceed the amount of service tax paid thereon; </a:t>
            </a:r>
          </a:p>
          <a:p>
            <a:pPr marL="0" indent="0" algn="just">
              <a:spcAft>
                <a:spcPts val="600"/>
              </a:spcAft>
              <a:buNone/>
            </a:pPr>
            <a:r>
              <a:rPr lang="en-US" sz="2400" dirty="0" smtClean="0">
                <a:latin typeface="Comic Sans MS" pitchFamily="66" charset="0"/>
              </a:rPr>
              <a:t>(b) credit of service tax attributable to service used by one or more units exclusively engaged in manufacture of exempted goods or providing of exempted services shall not be distributed; </a:t>
            </a:r>
          </a:p>
          <a:p>
            <a:pPr algn="just">
              <a:spcAft>
                <a:spcPts val="600"/>
              </a:spcAft>
              <a:buFont typeface="Wingdings" pitchFamily="2" charset="2"/>
              <a:buNone/>
            </a:pPr>
            <a:endParaRPr lang="en-US" sz="2400" dirty="0" smtClean="0">
              <a:latin typeface="Comic Sans MS" pitchFamily="66" charset="0"/>
            </a:endParaRPr>
          </a:p>
          <a:p>
            <a:pPr algn="just">
              <a:spcAft>
                <a:spcPts val="600"/>
              </a:spcAft>
            </a:pPr>
            <a:endParaRPr lang="en-US" sz="24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25</a:t>
            </a:fld>
            <a:endParaRPr lang="en-US" dirty="0"/>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Input Service Distribution Mechanism</a:t>
            </a:r>
            <a:endParaRPr lang="en-US" sz="3500" b="1" dirty="0">
              <a:solidFill>
                <a:srgbClr val="FFC000"/>
              </a:solidFill>
              <a:latin typeface="Comic Sans MS" pitchFamily="66"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1588" algn="just">
              <a:spcAft>
                <a:spcPts val="1200"/>
              </a:spcAft>
              <a:buNone/>
            </a:pPr>
            <a:r>
              <a:rPr lang="en-US" sz="2500" dirty="0" smtClean="0">
                <a:latin typeface="Comic Sans MS" pitchFamily="66" charset="0"/>
              </a:rPr>
              <a:t>(c) credit of service tax attributable to service used wholly by a unit shall be distributed only to that unit; and </a:t>
            </a:r>
          </a:p>
          <a:p>
            <a:pPr marL="0" indent="1588" algn="just">
              <a:spcAft>
                <a:spcPts val="1200"/>
              </a:spcAft>
              <a:buNone/>
            </a:pPr>
            <a:r>
              <a:rPr lang="en-US" sz="2500" dirty="0" smtClean="0">
                <a:latin typeface="Comic Sans MS" pitchFamily="66" charset="0"/>
              </a:rPr>
              <a:t>(d) </a:t>
            </a:r>
            <a:r>
              <a:rPr lang="en-IN" sz="2800" dirty="0" smtClean="0">
                <a:latin typeface="Comic Sans MS" pitchFamily="66" charset="0"/>
              </a:rPr>
              <a:t> </a:t>
            </a:r>
            <a:r>
              <a:rPr lang="en-IN" sz="2500" dirty="0" smtClean="0">
                <a:latin typeface="Comic Sans MS" pitchFamily="66" charset="0"/>
              </a:rPr>
              <a:t>credit of service tax attributable to service used by more than one unit shall be distributed </a:t>
            </a:r>
            <a:r>
              <a:rPr lang="en-IN" sz="2500" i="1" dirty="0" smtClean="0">
                <a:latin typeface="Comic Sans MS" pitchFamily="66" charset="0"/>
              </a:rPr>
              <a:t>pro rata</a:t>
            </a:r>
            <a:r>
              <a:rPr lang="en-IN" sz="2500" dirty="0" smtClean="0">
                <a:latin typeface="Comic Sans MS" pitchFamily="66" charset="0"/>
              </a:rPr>
              <a:t> on the basis of the turnover of such units during the relevant period to the total turnover of all its units, which are operational in the current year, during the said relevant period.</a:t>
            </a:r>
            <a:endParaRPr lang="en-US" sz="2500" i="1" dirty="0" smtClean="0">
              <a:latin typeface="Comic Sans MS" pitchFamily="66" charset="0"/>
            </a:endParaRPr>
          </a:p>
          <a:p>
            <a:pPr marL="0" indent="1588" algn="just">
              <a:spcAft>
                <a:spcPts val="1200"/>
              </a:spcAft>
              <a:buFont typeface="Wingdings" pitchFamily="2" charset="2"/>
              <a:buNone/>
            </a:pPr>
            <a:endParaRPr lang="en-US" sz="2500" dirty="0" smtClean="0">
              <a:latin typeface="Comic Sans MS" pitchFamily="66" charset="0"/>
            </a:endParaRPr>
          </a:p>
          <a:p>
            <a:pPr marL="0" indent="1588" algn="just">
              <a:spcAft>
                <a:spcPts val="1200"/>
              </a:spcAft>
              <a:buFont typeface="Wingdings" pitchFamily="2" charset="2"/>
              <a:buNone/>
            </a:pPr>
            <a:endParaRPr lang="en-US" sz="2500" dirty="0" smtClean="0">
              <a:latin typeface="Comic Sans MS" pitchFamily="66" charset="0"/>
            </a:endParaRPr>
          </a:p>
          <a:p>
            <a:pPr marL="0" indent="1588"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26</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algn="just">
              <a:spcAft>
                <a:spcPts val="1200"/>
              </a:spcAft>
            </a:pPr>
            <a:r>
              <a:rPr lang="en-US" sz="2500" i="1" dirty="0" smtClean="0">
                <a:latin typeface="Comic Sans MS" pitchFamily="66" charset="0"/>
              </a:rPr>
              <a:t>Explanation 1. -</a:t>
            </a:r>
            <a:r>
              <a:rPr lang="en-US" sz="2500" dirty="0" smtClean="0">
                <a:latin typeface="Comic Sans MS" pitchFamily="66" charset="0"/>
              </a:rPr>
              <a:t> For the purposes of this rule , "unit" includes the premises of a provider of output service and the premises of a manufacturer including the factory, whether registered or otherwise. </a:t>
            </a:r>
            <a:endParaRPr lang="en-US" sz="2500" i="1" dirty="0" smtClean="0">
              <a:latin typeface="Comic Sans MS" pitchFamily="66" charset="0"/>
            </a:endParaRPr>
          </a:p>
          <a:p>
            <a:pPr algn="just">
              <a:spcAft>
                <a:spcPts val="1200"/>
              </a:spcAft>
            </a:pPr>
            <a:r>
              <a:rPr lang="en-US" sz="2500" i="1" dirty="0" smtClean="0">
                <a:latin typeface="Comic Sans MS" pitchFamily="66" charset="0"/>
              </a:rPr>
              <a:t>Explanation 2. -</a:t>
            </a:r>
            <a:r>
              <a:rPr lang="en-US" sz="2500" dirty="0" smtClean="0">
                <a:latin typeface="Comic Sans MS" pitchFamily="66" charset="0"/>
              </a:rPr>
              <a:t> For the purposes of this rule , the total turnover shall be determined in the same manner as determined under rule 5. </a:t>
            </a:r>
            <a:endParaRPr lang="en-US" sz="2500" i="1" dirty="0" smtClean="0">
              <a:latin typeface="Comic Sans MS" pitchFamily="66" charset="0"/>
            </a:endParaRPr>
          </a:p>
          <a:p>
            <a:pPr algn="just"/>
            <a:r>
              <a:rPr lang="en-US" sz="2500" i="1" dirty="0" smtClean="0">
                <a:latin typeface="Comic Sans MS" pitchFamily="66" charset="0"/>
              </a:rPr>
              <a:t>Explanation 3 . - </a:t>
            </a:r>
            <a:r>
              <a:rPr lang="en-IN" sz="2500" dirty="0" smtClean="0">
                <a:latin typeface="Comic Sans MS" pitchFamily="66" charset="0"/>
              </a:rPr>
              <a:t>For the purposes of this rule, the ‘relevant period’ shall be,- (a) If the </a:t>
            </a:r>
            <a:r>
              <a:rPr lang="en-IN" sz="2500" dirty="0" err="1" smtClean="0">
                <a:latin typeface="Comic Sans MS" pitchFamily="66" charset="0"/>
              </a:rPr>
              <a:t>assessee</a:t>
            </a:r>
            <a:r>
              <a:rPr lang="en-IN" sz="2500" dirty="0" smtClean="0">
                <a:latin typeface="Comic Sans MS" pitchFamily="66" charset="0"/>
              </a:rPr>
              <a:t> has turnover in the ‘financial year’ preceding to the year during which credit is to be distributed for month or quarter, as the case may be, the said financial year; or</a:t>
            </a:r>
          </a:p>
          <a:p>
            <a:pPr algn="just">
              <a:spcAft>
                <a:spcPts val="1200"/>
              </a:spcAft>
            </a:pPr>
            <a:endParaRPr lang="en-US" sz="2500" dirty="0" smtClean="0">
              <a:latin typeface="Comic Sans MS" pitchFamily="66" charset="0"/>
            </a:endParaRP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27</a:t>
            </a:fld>
            <a:endParaRPr lang="en-US"/>
          </a:p>
        </p:txBody>
      </p:sp>
      <p:sp>
        <p:nvSpPr>
          <p:cNvPr id="5" name="Title 4"/>
          <p:cNvSpPr>
            <a:spLocks noGrp="1"/>
          </p:cNvSpPr>
          <p:nvPr>
            <p:ph type="title"/>
          </p:nvPr>
        </p:nvSpPr>
        <p:spPr>
          <a:xfrm>
            <a:off x="609600" y="228600"/>
            <a:ext cx="8534400" cy="838200"/>
          </a:xfrm>
        </p:spPr>
        <p:txBody>
          <a:bodyPr anchor="t">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1588" algn="just">
              <a:spcAft>
                <a:spcPts val="1200"/>
              </a:spcAft>
              <a:buNone/>
            </a:pPr>
            <a:r>
              <a:rPr lang="en-US" sz="2500" dirty="0" smtClean="0">
                <a:latin typeface="Comic Sans MS" pitchFamily="66" charset="0"/>
              </a:rPr>
              <a:t>(b) </a:t>
            </a:r>
            <a:r>
              <a:rPr lang="en-IN" sz="2800" dirty="0" smtClean="0">
                <a:latin typeface="Comic Sans MS" pitchFamily="66" charset="0"/>
              </a:rPr>
              <a:t>If the </a:t>
            </a:r>
            <a:r>
              <a:rPr lang="en-IN" sz="2800" dirty="0" err="1" smtClean="0">
                <a:latin typeface="Comic Sans MS" pitchFamily="66" charset="0"/>
              </a:rPr>
              <a:t>assessee</a:t>
            </a:r>
            <a:r>
              <a:rPr lang="en-IN" sz="2800" dirty="0" smtClean="0">
                <a:latin typeface="Comic Sans MS" pitchFamily="66" charset="0"/>
              </a:rPr>
              <a:t> does not have turnover for some or all the units in the preceding financial year, the last quarter for which details of turnover of all the units are available, previous to the month or quarter for which credit is to be distributed.</a:t>
            </a:r>
            <a:endParaRPr lang="en-US" sz="2500" dirty="0" smtClean="0">
              <a:latin typeface="Comic Sans MS" pitchFamily="66" charset="0"/>
            </a:endParaRPr>
          </a:p>
          <a:p>
            <a:pPr marL="0" indent="1588"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28</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43000"/>
            <a:ext cx="8839200" cy="4983163"/>
          </a:xfrm>
        </p:spPr>
        <p:txBody>
          <a:bodyPr>
            <a:noAutofit/>
          </a:bodyPr>
          <a:lstStyle/>
          <a:p>
            <a:pPr marL="0" indent="1588" algn="just">
              <a:spcAft>
                <a:spcPts val="600"/>
              </a:spcAft>
              <a:buNone/>
            </a:pPr>
            <a:r>
              <a:rPr lang="en-US" sz="2300" b="1" dirty="0" smtClean="0">
                <a:latin typeface="Comic Sans MS" pitchFamily="66" charset="0"/>
              </a:rPr>
              <a:t>7A. Distribution of credit on inputs by the office or any other premises of output service provider. </a:t>
            </a:r>
            <a:r>
              <a:rPr lang="en-US" sz="2300" dirty="0" smtClean="0">
                <a:latin typeface="Comic Sans MS" pitchFamily="66" charset="0"/>
              </a:rPr>
              <a:t>- (1) A provider of output service shall be allowed to take credit on inputs and capital goods received, on the basis of an invoice or a bill or a </a:t>
            </a:r>
            <a:r>
              <a:rPr lang="en-US" sz="2300" dirty="0" err="1" smtClean="0">
                <a:latin typeface="Comic Sans MS" pitchFamily="66" charset="0"/>
              </a:rPr>
              <a:t>challan</a:t>
            </a:r>
            <a:r>
              <a:rPr lang="en-US" sz="2300" dirty="0" smtClean="0">
                <a:latin typeface="Comic Sans MS" pitchFamily="66" charset="0"/>
              </a:rPr>
              <a:t> issued by an office or premises of the said provider of output service, which receives invoices, issued in terms of the provisions of the Central Excise Rule s, 2002, towards the purchase of inputs and capital goods. </a:t>
            </a:r>
          </a:p>
          <a:p>
            <a:pPr marL="0" indent="1588" algn="just">
              <a:spcAft>
                <a:spcPts val="600"/>
              </a:spcAft>
              <a:buNone/>
            </a:pPr>
            <a:r>
              <a:rPr lang="en-US" sz="2300" dirty="0" smtClean="0">
                <a:latin typeface="Comic Sans MS" pitchFamily="66" charset="0"/>
              </a:rPr>
              <a:t>(2) The provisions of these rule s or any other rule s made under the Central Excise Act, 1944, as made applicable to a first stage dealer or a second stage dealer, shall mutatis mutandis apply to such office or premises of the provider of output service.]</a:t>
            </a:r>
          </a:p>
          <a:p>
            <a:pPr marL="0" indent="1588" algn="just">
              <a:spcAft>
                <a:spcPts val="600"/>
              </a:spcAft>
            </a:pPr>
            <a:endParaRPr lang="en-US" sz="23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29</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Rule 7A</a:t>
            </a:r>
            <a:endParaRPr lang="en-US" sz="3500" b="1" dirty="0">
              <a:solidFill>
                <a:srgbClr val="FFC000"/>
              </a:solidFill>
              <a:latin typeface="Comic Sans MS"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buFont typeface="Wingdings 3" pitchFamily="18" charset="2"/>
              <a:buNone/>
            </a:pPr>
            <a:r>
              <a:rPr lang="en-US" sz="2500" dirty="0" smtClean="0">
                <a:latin typeface="Comic Sans MS" pitchFamily="66" charset="0"/>
                <a:cs typeface="Arial" charset="0"/>
              </a:rPr>
              <a:t>Capital goods" means:-</a:t>
            </a:r>
          </a:p>
          <a:p>
            <a:pPr algn="just">
              <a:spcAft>
                <a:spcPts val="1200"/>
              </a:spcAft>
              <a:buClrTx/>
              <a:buSzPct val="100000"/>
              <a:buFont typeface="Lucida Sans Unicode" pitchFamily="34" charset="0"/>
              <a:buAutoNum type="alphaUcPeriod"/>
            </a:pPr>
            <a:r>
              <a:rPr lang="en-US" sz="2500" dirty="0" smtClean="0">
                <a:latin typeface="Comic Sans MS" pitchFamily="66" charset="0"/>
                <a:cs typeface="Arial" charset="0"/>
              </a:rPr>
              <a:t>the following goods, namely:- </a:t>
            </a:r>
          </a:p>
          <a:p>
            <a:pPr algn="just">
              <a:spcAft>
                <a:spcPts val="1200"/>
              </a:spcAft>
              <a:buClrTx/>
              <a:buSzPct val="100000"/>
              <a:buFont typeface="Lucida Sans Unicode" pitchFamily="34" charset="0"/>
              <a:buAutoNum type="romanLcPeriod"/>
            </a:pPr>
            <a:r>
              <a:rPr lang="en-US" sz="2500" dirty="0" smtClean="0">
                <a:latin typeface="Comic Sans MS" pitchFamily="66" charset="0"/>
                <a:cs typeface="Arial" charset="0"/>
              </a:rPr>
              <a:t>all goods falling under Chapter 82, Chapter 84, Chapter 85, Chapter 90, heading No. 6805 grinding wheels and the like, and parts thereof falling under heading 6804 of the First Schedule to the Excise Tariff Act;</a:t>
            </a:r>
          </a:p>
          <a:p>
            <a:pPr algn="just">
              <a:spcAft>
                <a:spcPts val="1200"/>
              </a:spcAft>
              <a:buClrTx/>
              <a:buSzPct val="100000"/>
              <a:buFont typeface="Lucida Sans Unicode" pitchFamily="34" charset="0"/>
              <a:buAutoNum type="romanLcPeriod"/>
            </a:pPr>
            <a:r>
              <a:rPr lang="en-US" sz="2500" dirty="0" smtClean="0">
                <a:latin typeface="Comic Sans MS" pitchFamily="66" charset="0"/>
                <a:cs typeface="Arial" charset="0"/>
              </a:rPr>
              <a:t>pollution control equipment;</a:t>
            </a:r>
          </a:p>
          <a:p>
            <a:pPr algn="just">
              <a:spcAft>
                <a:spcPts val="1200"/>
              </a:spcAft>
              <a:buClrTx/>
              <a:buSzPct val="100000"/>
              <a:buFont typeface="Lucida Sans Unicode" pitchFamily="34" charset="0"/>
              <a:buAutoNum type="romanLcPeriod"/>
            </a:pPr>
            <a:r>
              <a:rPr lang="en-US" sz="2500" dirty="0" smtClean="0">
                <a:latin typeface="Comic Sans MS" pitchFamily="66" charset="0"/>
                <a:cs typeface="Arial" charset="0"/>
              </a:rPr>
              <a:t>components, spares and accessories of the goods specified at (</a:t>
            </a:r>
            <a:r>
              <a:rPr lang="en-US" sz="2500" dirty="0" err="1" smtClean="0">
                <a:latin typeface="Comic Sans MS" pitchFamily="66" charset="0"/>
                <a:cs typeface="Arial" charset="0"/>
              </a:rPr>
              <a:t>i</a:t>
            </a:r>
            <a:r>
              <a:rPr lang="en-US" sz="2500" dirty="0" smtClean="0">
                <a:latin typeface="Comic Sans MS" pitchFamily="66" charset="0"/>
                <a:cs typeface="Arial" charset="0"/>
              </a:rPr>
              <a:t>) and (ii);</a:t>
            </a:r>
          </a:p>
          <a:p>
            <a:pPr algn="just">
              <a:spcAft>
                <a:spcPts val="1200"/>
              </a:spcAft>
              <a:buFont typeface="Wingdings 3" pitchFamily="18" charset="2"/>
              <a:buNone/>
            </a:pPr>
            <a:endParaRPr lang="en-US" sz="2500" dirty="0" smtClean="0">
              <a:latin typeface="Comic Sans MS" pitchFamily="66" charset="0"/>
              <a:cs typeface="Arial" charset="0"/>
            </a:endParaRPr>
          </a:p>
          <a:p>
            <a:pPr>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a:t>
            </a:fld>
            <a:endParaRPr lang="en-US"/>
          </a:p>
        </p:txBody>
      </p:sp>
      <p:sp>
        <p:nvSpPr>
          <p:cNvPr id="5" name="Title 4"/>
          <p:cNvSpPr>
            <a:spLocks noGrp="1"/>
          </p:cNvSpPr>
          <p:nvPr>
            <p:ph type="title"/>
          </p:nvPr>
        </p:nvSpPr>
        <p:spPr>
          <a:xfrm>
            <a:off x="609600" y="0"/>
            <a:ext cx="8534400" cy="1219200"/>
          </a:xfrm>
        </p:spPr>
        <p:txBody>
          <a:bodyPr anchor="t">
            <a:noAutofit/>
          </a:bodyPr>
          <a:lstStyle/>
          <a:p>
            <a:r>
              <a:rPr lang="en-US" sz="3500" b="1" dirty="0" smtClean="0">
                <a:solidFill>
                  <a:srgbClr val="FFC000"/>
                </a:solidFill>
                <a:latin typeface="Comic Sans MS" pitchFamily="66" charset="0"/>
                <a:cs typeface="Arial" pitchFamily="34" charset="0"/>
              </a:rPr>
              <a:t>Capital Goods:-</a:t>
            </a:r>
            <a:br>
              <a:rPr lang="en-US" sz="3500" b="1" dirty="0" smtClean="0">
                <a:solidFill>
                  <a:srgbClr val="FFC000"/>
                </a:solidFill>
                <a:latin typeface="Comic Sans MS" pitchFamily="66" charset="0"/>
                <a:cs typeface="Arial" pitchFamily="34" charset="0"/>
              </a:rPr>
            </a:br>
            <a:r>
              <a:rPr lang="en-US" sz="3500" b="1" dirty="0" smtClean="0">
                <a:solidFill>
                  <a:srgbClr val="FFC000"/>
                </a:solidFill>
                <a:latin typeface="Comic Sans MS" pitchFamily="66" charset="0"/>
                <a:cs typeface="Arial" pitchFamily="34" charset="0"/>
              </a:rPr>
              <a:t> As Per Rule 2(a) of CCR, 2004 </a:t>
            </a:r>
            <a:endParaRPr lang="en-US" sz="3500" b="1" dirty="0">
              <a:solidFill>
                <a:srgbClr val="FFC000"/>
              </a:solidFill>
              <a:latin typeface="Comic Sans MS" pitchFamily="66"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8763000" cy="4983163"/>
          </a:xfrm>
        </p:spPr>
        <p:txBody>
          <a:bodyPr>
            <a:normAutofit lnSpcReduction="10000"/>
          </a:bodyPr>
          <a:lstStyle/>
          <a:p>
            <a:pPr marL="0" indent="1588" algn="just">
              <a:spcAft>
                <a:spcPts val="1200"/>
              </a:spcAft>
              <a:buNone/>
            </a:pPr>
            <a:r>
              <a:rPr lang="en-US" sz="2500" b="1" dirty="0" smtClean="0">
                <a:latin typeface="Comic Sans MS" pitchFamily="66" charset="0"/>
              </a:rPr>
              <a:t>Transfer of CENVAT credit of additional duty </a:t>
            </a:r>
            <a:r>
              <a:rPr lang="en-US" sz="2500" b="1" dirty="0" err="1" smtClean="0">
                <a:latin typeface="Comic Sans MS" pitchFamily="66" charset="0"/>
              </a:rPr>
              <a:t>leviable</a:t>
            </a:r>
            <a:r>
              <a:rPr lang="en-US" sz="2500" b="1" dirty="0" smtClean="0">
                <a:latin typeface="Comic Sans MS" pitchFamily="66" charset="0"/>
              </a:rPr>
              <a:t> under sub-section (5) of section 3 of the Customs Tariff Act.-</a:t>
            </a:r>
            <a:r>
              <a:rPr lang="en-US" sz="2500" dirty="0" smtClean="0">
                <a:latin typeface="Comic Sans MS" pitchFamily="66" charset="0"/>
              </a:rPr>
              <a:t> </a:t>
            </a:r>
          </a:p>
          <a:p>
            <a:pPr marL="0" indent="1588" algn="just">
              <a:spcAft>
                <a:spcPts val="1200"/>
              </a:spcAft>
              <a:buNone/>
            </a:pPr>
            <a:r>
              <a:rPr lang="en-US" sz="2500" dirty="0" smtClean="0">
                <a:latin typeface="Comic Sans MS" pitchFamily="66" charset="0"/>
              </a:rPr>
              <a:t>(1) A manufacturer or producer of final products, having more than one registered premises, for each of which registration under the Central Excise Rules, 2002 has been obtained on the basis of a common Permanent Account Number under the Income-tax Act, 1961 (43 of 1961), may transfer unutilized CENVAT credit of additional duty </a:t>
            </a:r>
            <a:r>
              <a:rPr lang="en-US" sz="2500" dirty="0" err="1" smtClean="0">
                <a:latin typeface="Comic Sans MS" pitchFamily="66" charset="0"/>
              </a:rPr>
              <a:t>leviable</a:t>
            </a:r>
            <a:r>
              <a:rPr lang="en-US" sz="2500" dirty="0" smtClean="0">
                <a:latin typeface="Comic Sans MS" pitchFamily="66" charset="0"/>
              </a:rPr>
              <a:t> under sub-section (5) of section 3 of the Customs Tariff Act, lying in balance with one of his registered premises at the end of a quarter, to his other registered premises by-</a:t>
            </a:r>
          </a:p>
          <a:p>
            <a:pPr marL="0" indent="1588" algn="just">
              <a:spcAft>
                <a:spcPts val="1200"/>
              </a:spcAft>
              <a:buFont typeface="Wingdings" pitchFamily="2" charset="2"/>
              <a:buNone/>
            </a:pPr>
            <a:endParaRPr lang="en-US" sz="2500" dirty="0" smtClean="0">
              <a:latin typeface="Comic Sans MS" pitchFamily="66" charset="0"/>
            </a:endParaRPr>
          </a:p>
          <a:p>
            <a:pPr marL="0" indent="1588"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30</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Rule 10A</a:t>
            </a:r>
            <a:endParaRPr lang="en-US" sz="3500" b="1" dirty="0">
              <a:solidFill>
                <a:srgbClr val="FFC000"/>
              </a:solidFill>
              <a:latin typeface="Comic Sans MS" pitchFamily="66"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1588" algn="just">
              <a:spcAft>
                <a:spcPts val="1200"/>
              </a:spcAft>
              <a:buNone/>
            </a:pPr>
            <a:r>
              <a:rPr lang="en-US" sz="2500" dirty="0" smtClean="0">
                <a:latin typeface="Comic Sans MS" pitchFamily="66" charset="0"/>
              </a:rPr>
              <a:t>(</a:t>
            </a:r>
            <a:r>
              <a:rPr lang="en-US" sz="2500" dirty="0" err="1" smtClean="0">
                <a:latin typeface="Comic Sans MS" pitchFamily="66" charset="0"/>
              </a:rPr>
              <a:t>i</a:t>
            </a:r>
            <a:r>
              <a:rPr lang="en-US" sz="2500" dirty="0" smtClean="0">
                <a:latin typeface="Comic Sans MS" pitchFamily="66" charset="0"/>
              </a:rPr>
              <a:t>) making an entry for such transfer in the documents maintained under rule 9;</a:t>
            </a:r>
          </a:p>
          <a:p>
            <a:pPr marL="0" indent="1588" algn="just">
              <a:spcAft>
                <a:spcPts val="1200"/>
              </a:spcAft>
              <a:buNone/>
            </a:pPr>
            <a:r>
              <a:rPr lang="en-US" sz="2500" dirty="0" smtClean="0">
                <a:latin typeface="Comic Sans MS" pitchFamily="66" charset="0"/>
              </a:rPr>
              <a:t>(ii) issuing a transfer </a:t>
            </a:r>
            <a:r>
              <a:rPr lang="en-US" sz="2500" dirty="0" err="1" smtClean="0">
                <a:latin typeface="Comic Sans MS" pitchFamily="66" charset="0"/>
              </a:rPr>
              <a:t>challan</a:t>
            </a:r>
            <a:r>
              <a:rPr lang="en-US" sz="2500" dirty="0" smtClean="0">
                <a:latin typeface="Comic Sans MS" pitchFamily="66" charset="0"/>
              </a:rPr>
              <a:t> containing registration number, name and address of the registered premises transferring the credit and receiving such credit, the amount of credit transferred and the particulars of such entry as mentioned in clause (</a:t>
            </a:r>
            <a:r>
              <a:rPr lang="en-US" sz="2500" dirty="0" err="1" smtClean="0">
                <a:latin typeface="Comic Sans MS" pitchFamily="66" charset="0"/>
              </a:rPr>
              <a:t>i</a:t>
            </a:r>
            <a:r>
              <a:rPr lang="en-US" sz="2500" dirty="0" smtClean="0">
                <a:latin typeface="Comic Sans MS" pitchFamily="66" charset="0"/>
              </a:rPr>
              <a:t>),</a:t>
            </a:r>
          </a:p>
          <a:p>
            <a:pPr marL="0" indent="1588" algn="just">
              <a:spcAft>
                <a:spcPts val="1200"/>
              </a:spcAft>
              <a:buNone/>
            </a:pPr>
            <a:r>
              <a:rPr lang="en-US" sz="2500" dirty="0" smtClean="0">
                <a:latin typeface="Comic Sans MS" pitchFamily="66" charset="0"/>
              </a:rPr>
              <a:t>and such recipient premises may take CENVAT credit on the basis of the transfer </a:t>
            </a:r>
            <a:r>
              <a:rPr lang="en-US" sz="2500" dirty="0" err="1" smtClean="0">
                <a:latin typeface="Comic Sans MS" pitchFamily="66" charset="0"/>
              </a:rPr>
              <a:t>challan</a:t>
            </a:r>
            <a:endParaRPr lang="en-US" sz="2500" dirty="0" smtClean="0">
              <a:latin typeface="Comic Sans MS" pitchFamily="66" charset="0"/>
            </a:endParaRPr>
          </a:p>
          <a:p>
            <a:pPr marL="0" indent="1588" algn="just">
              <a:spcAft>
                <a:spcPts val="1200"/>
              </a:spcAft>
              <a:buFont typeface="Wingdings" pitchFamily="2" charset="2"/>
              <a:buNone/>
            </a:pPr>
            <a:endParaRPr lang="en-US" sz="2500" dirty="0" smtClean="0">
              <a:latin typeface="Comic Sans MS" pitchFamily="66" charset="0"/>
            </a:endParaRPr>
          </a:p>
          <a:p>
            <a:pPr marL="0" indent="1588"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31</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pPr>
            <a:r>
              <a:rPr lang="en-US" sz="2500" dirty="0" smtClean="0">
                <a:latin typeface="Comic Sans MS" pitchFamily="66" charset="0"/>
              </a:rPr>
              <a:t>A manufacturer who clears a final product or an intermediate product for export without payment of duty under bond or letter of undertaking, or a service provider who provides an output service which is exported without payment of service tax, shall be allowed refund of CENVAT credit as determined by the following formula subject to procedure, safeguards, conditions and limitations, as may be specified by the Board by notification in the Official Gazette</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32</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Refund of </a:t>
            </a:r>
            <a:r>
              <a:rPr lang="en-US" sz="3500" b="1" dirty="0" err="1" smtClean="0">
                <a:solidFill>
                  <a:srgbClr val="FFC000"/>
                </a:solidFill>
                <a:latin typeface="Comic Sans MS" pitchFamily="66" charset="0"/>
              </a:rPr>
              <a:t>Cenvat</a:t>
            </a:r>
            <a:r>
              <a:rPr lang="en-US" sz="3500" b="1" dirty="0" smtClean="0">
                <a:solidFill>
                  <a:srgbClr val="FFC000"/>
                </a:solidFill>
                <a:latin typeface="Comic Sans MS" pitchFamily="66" charset="0"/>
              </a:rPr>
              <a:t> credit</a:t>
            </a:r>
            <a:endParaRPr lang="en-US" sz="3500" b="1" dirty="0">
              <a:solidFill>
                <a:srgbClr val="FFC000"/>
              </a:solidFill>
              <a:latin typeface="Comic Sans MS" pitchFamily="66"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pPr>
            <a:r>
              <a:rPr lang="en-US" sz="2500" b="1" dirty="0" smtClean="0">
                <a:latin typeface="Comic Sans MS" pitchFamily="66" charset="0"/>
              </a:rPr>
              <a:t>Obligation of a manufacturer or producer of final products and provider of output service. </a:t>
            </a:r>
            <a:r>
              <a:rPr lang="en-US" sz="2500" dirty="0" smtClean="0">
                <a:latin typeface="Comic Sans MS" pitchFamily="66" charset="0"/>
              </a:rPr>
              <a:t>-(1) The CENVAT credit shall not be allowed on such quantity of input used in or in relation to the manufacture of exempted goods or for provision of exempted services, or input service used in or in relation to the manufacture of exempted goods and their clearance </a:t>
            </a:r>
            <a:r>
              <a:rPr lang="en-US" sz="2500" dirty="0" err="1" smtClean="0">
                <a:latin typeface="Comic Sans MS" pitchFamily="66" charset="0"/>
              </a:rPr>
              <a:t>upto</a:t>
            </a:r>
            <a:r>
              <a:rPr lang="en-US" sz="2500" dirty="0" smtClean="0">
                <a:latin typeface="Comic Sans MS" pitchFamily="66" charset="0"/>
              </a:rPr>
              <a:t> the place of removal or for provision of exempted services except in the circumstances mentioned in sub- rule (2).</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33</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Rule 6</a:t>
            </a:r>
            <a:endParaRPr lang="en-US" sz="3500" b="1" dirty="0">
              <a:solidFill>
                <a:srgbClr val="FFC000"/>
              </a:solidFill>
              <a:latin typeface="Comic Sans MS" pitchFamily="66"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buNone/>
            </a:pPr>
            <a:r>
              <a:rPr lang="en-IN" sz="2500" b="1" dirty="0" smtClean="0">
                <a:latin typeface="Comic Sans MS" pitchFamily="66" charset="0"/>
              </a:rPr>
              <a:t>	Provided</a:t>
            </a:r>
            <a:r>
              <a:rPr lang="en-IN" sz="2500" dirty="0" smtClean="0">
                <a:latin typeface="Comic Sans MS" pitchFamily="66" charset="0"/>
              </a:rPr>
              <a:t> that the CENVAT credit on inputs shall not be denied to job worker referred to in rule 12AA of the Central Excise Rules, 2002, on the ground that the said inputs are used in the manufacture of goods cleared without payment of duty under the provisions of that rule.</a:t>
            </a:r>
          </a:p>
          <a:p>
            <a:pPr algn="just">
              <a:buNone/>
            </a:pPr>
            <a:r>
              <a:rPr lang="en-IN" sz="2500" dirty="0" smtClean="0">
                <a:latin typeface="Comic Sans MS" pitchFamily="66" charset="0"/>
              </a:rPr>
              <a:t>	Explanation 1. – For the purposes of this rule, exempted goods or final products as defined in clauses (d) and (h) of rule 2 shall include non-excisable goods cleared for a consideration from the factory.</a:t>
            </a:r>
            <a:endParaRPr lang="en-US" sz="2500" dirty="0" smtClean="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34</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IN" sz="3500" b="1" dirty="0">
              <a:solidFill>
                <a:srgbClr val="FFC000"/>
              </a:solidFill>
              <a:latin typeface="Comic Sans MS" pitchFamily="66"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buNone/>
            </a:pPr>
            <a:r>
              <a:rPr lang="en-IN" sz="2500" dirty="0" smtClean="0">
                <a:latin typeface="Comic Sans MS" pitchFamily="66" charset="0"/>
              </a:rPr>
              <a:t>	Explanation 2. – Value of non-excisable goods for the purposes of this rule, shall be the invoice value and where such invoice value is not available, such value shall be determined by using reasonable means consistent with the principles of valuation contained in the Excise Act and the rules made </a:t>
            </a:r>
            <a:r>
              <a:rPr lang="en-IN" sz="2500" dirty="0" err="1" smtClean="0">
                <a:latin typeface="Comic Sans MS" pitchFamily="66" charset="0"/>
              </a:rPr>
              <a:t>thereunder</a:t>
            </a:r>
            <a:r>
              <a:rPr lang="en-IN" sz="2500" dirty="0" smtClean="0">
                <a:latin typeface="Comic Sans MS" pitchFamily="66" charset="0"/>
              </a:rPr>
              <a:t>.</a:t>
            </a:r>
            <a:endParaRPr lang="en-IN"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35</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IN" sz="3500" b="1" dirty="0">
              <a:solidFill>
                <a:srgbClr val="FFC000"/>
              </a:solidFill>
              <a:latin typeface="Comic Sans MS" pitchFamily="66"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buNone/>
            </a:pPr>
            <a:r>
              <a:rPr lang="en-US" sz="2200" dirty="0" smtClean="0">
                <a:latin typeface="Comic Sans MS" pitchFamily="66" charset="0"/>
              </a:rPr>
              <a:t>(2) Where a manufacturer or provider of output service avails of CENVAT credit in respect of any inputs or input services and manufactures such final products or provides such output service which are chargeable to duty or tax as well as exempted goods or services, then, the manufacturer or provider of output service shall maintain separate accounts for </a:t>
            </a:r>
            <a:r>
              <a:rPr lang="en-IN" sz="2200" dirty="0" smtClean="0">
                <a:latin typeface="Comic Sans MS" pitchFamily="66" charset="0"/>
              </a:rPr>
              <a:t>receipt, consumption and inventory of input and input service meant for use in the manufacture of dutiable final products or in providing output service and the quantity of input meant for use in the manufacture of exempted goods or services and take CENVAT credit only on that quantity of input or input service which is intended for use in the manufacture of dutiable goods or in providing output service on which service tax is payable.</a:t>
            </a:r>
            <a:endParaRPr lang="en-US" sz="2200" dirty="0" smtClean="0">
              <a:latin typeface="Comic Sans MS" pitchFamily="66" charset="0"/>
            </a:endParaRPr>
          </a:p>
          <a:p>
            <a:pPr algn="just">
              <a:spcAft>
                <a:spcPts val="1200"/>
              </a:spcAft>
            </a:pPr>
            <a:endParaRPr lang="en-US" sz="22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36</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1588" algn="just">
              <a:spcAft>
                <a:spcPts val="1200"/>
              </a:spcAft>
              <a:buNone/>
            </a:pPr>
            <a:r>
              <a:rPr lang="en-US" sz="2500" dirty="0" smtClean="0">
                <a:latin typeface="Comic Sans MS" pitchFamily="66" charset="0"/>
              </a:rPr>
              <a:t>(3) Notwithstanding anything contained in sub- rules (1) and (2), the manufacturer of goods or the provider of output service, opting not to maintain separate accounts, shall follow any one of the following options, as applicable to him, namely:- </a:t>
            </a:r>
          </a:p>
          <a:p>
            <a:pPr marL="0" indent="1588" algn="just">
              <a:spcAft>
                <a:spcPts val="1200"/>
              </a:spcAft>
              <a:buNone/>
            </a:pPr>
            <a:r>
              <a:rPr lang="en-US" sz="2500" dirty="0" smtClean="0">
                <a:latin typeface="Comic Sans MS" pitchFamily="66" charset="0"/>
              </a:rPr>
              <a:t>(</a:t>
            </a:r>
            <a:r>
              <a:rPr lang="en-US" sz="2500" dirty="0" err="1" smtClean="0">
                <a:latin typeface="Comic Sans MS" pitchFamily="66" charset="0"/>
              </a:rPr>
              <a:t>i</a:t>
            </a:r>
            <a:r>
              <a:rPr lang="en-US" sz="2500" dirty="0" smtClean="0">
                <a:latin typeface="Comic Sans MS" pitchFamily="66" charset="0"/>
              </a:rPr>
              <a:t>) pay an amount equal to six per cent. of value of the exempted goods and seven per cent of value of the exempted services; or </a:t>
            </a:r>
          </a:p>
          <a:p>
            <a:pPr marL="0" indent="1588" algn="just">
              <a:spcAft>
                <a:spcPts val="1200"/>
              </a:spcAft>
              <a:buNone/>
            </a:pPr>
            <a:r>
              <a:rPr lang="en-US" sz="2500" dirty="0" smtClean="0">
                <a:latin typeface="Comic Sans MS" pitchFamily="66" charset="0"/>
              </a:rPr>
              <a:t>(ii) pay an amount as determined under sub- rule (3A); or </a:t>
            </a:r>
          </a:p>
          <a:p>
            <a:pPr marL="0" indent="1588" algn="just">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37</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1588" algn="just">
              <a:spcAft>
                <a:spcPts val="1200"/>
              </a:spcAft>
              <a:buNone/>
            </a:pPr>
            <a:r>
              <a:rPr lang="en-US" sz="2500" dirty="0" smtClean="0">
                <a:latin typeface="Comic Sans MS" pitchFamily="66" charset="0"/>
              </a:rPr>
              <a:t>(iii) maintain separate accounts for the receipt, consumption and inventory of inputs as provided for in clause (a) of sub- rule (2), take CENVAT credit only on inputs under sub-clauses (ii) and (iv) of said clause (a) and pay an amount as determined under sub- rule (3A) in respect of input services. The provisions of sub-clauses (</a:t>
            </a:r>
            <a:r>
              <a:rPr lang="en-US" sz="2500" dirty="0" err="1" smtClean="0">
                <a:latin typeface="Comic Sans MS" pitchFamily="66" charset="0"/>
              </a:rPr>
              <a:t>i</a:t>
            </a:r>
            <a:r>
              <a:rPr lang="en-US" sz="2500" dirty="0" smtClean="0">
                <a:latin typeface="Comic Sans MS" pitchFamily="66" charset="0"/>
              </a:rPr>
              <a:t>) and (ii) of clause (b) and sub-clauses (</a:t>
            </a:r>
            <a:r>
              <a:rPr lang="en-US" sz="2500" dirty="0" err="1" smtClean="0">
                <a:latin typeface="Comic Sans MS" pitchFamily="66" charset="0"/>
              </a:rPr>
              <a:t>i</a:t>
            </a:r>
            <a:r>
              <a:rPr lang="en-US" sz="2500" dirty="0" smtClean="0">
                <a:latin typeface="Comic Sans MS" pitchFamily="66" charset="0"/>
              </a:rPr>
              <a:t>) and (ii) of clause (c) of sub- rule (3A) shall not apply for such payment: </a:t>
            </a:r>
          </a:p>
          <a:p>
            <a:pPr marL="0" indent="1588" algn="just">
              <a:spcAft>
                <a:spcPts val="1200"/>
              </a:spcAft>
            </a:pPr>
            <a:endParaRPr lang="en-US" sz="2500" dirty="0" smtClean="0">
              <a:latin typeface="Comic Sans MS" pitchFamily="66" charset="0"/>
            </a:endParaRPr>
          </a:p>
          <a:p>
            <a:pPr marL="0" indent="1588" algn="just">
              <a:spcAft>
                <a:spcPts val="1200"/>
              </a:spcAft>
              <a:buFont typeface="Wingdings" pitchFamily="2" charset="2"/>
              <a:buNone/>
            </a:pPr>
            <a:endParaRPr lang="en-US" sz="2500" dirty="0" smtClean="0">
              <a:latin typeface="Comic Sans MS" pitchFamily="66" charset="0"/>
            </a:endParaRPr>
          </a:p>
          <a:p>
            <a:pPr marL="0" indent="1588"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38</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algn="just">
              <a:lnSpc>
                <a:spcPct val="110000"/>
              </a:lnSpc>
              <a:spcAft>
                <a:spcPts val="600"/>
              </a:spcAft>
            </a:pPr>
            <a:r>
              <a:rPr lang="en-US" sz="2500" dirty="0" smtClean="0">
                <a:latin typeface="Comic Sans MS" pitchFamily="66" charset="0"/>
              </a:rPr>
              <a:t>Provided that if any duty of excise is paid on the exempted goods, the same shall be reduced from the amount payable under clause (</a:t>
            </a:r>
            <a:r>
              <a:rPr lang="en-US" sz="2500" dirty="0" err="1" smtClean="0">
                <a:latin typeface="Comic Sans MS" pitchFamily="66" charset="0"/>
              </a:rPr>
              <a:t>i</a:t>
            </a:r>
            <a:r>
              <a:rPr lang="en-US" sz="2500" dirty="0" smtClean="0">
                <a:latin typeface="Comic Sans MS" pitchFamily="66" charset="0"/>
              </a:rPr>
              <a:t>): </a:t>
            </a:r>
          </a:p>
          <a:p>
            <a:pPr algn="just">
              <a:lnSpc>
                <a:spcPct val="110000"/>
              </a:lnSpc>
              <a:spcAft>
                <a:spcPts val="600"/>
              </a:spcAft>
            </a:pPr>
            <a:r>
              <a:rPr lang="en-US" sz="2500" dirty="0" smtClean="0">
                <a:latin typeface="Comic Sans MS" pitchFamily="66" charset="0"/>
              </a:rPr>
              <a:t>Provided further that if any part of the value of a taxable service has been exempted on the condition that no CENVAT credit of inputs and input services, used for providing such taxable service, shall be taken then the amount specified in clause (</a:t>
            </a:r>
            <a:r>
              <a:rPr lang="en-US" sz="2500" dirty="0" err="1" smtClean="0">
                <a:latin typeface="Comic Sans MS" pitchFamily="66" charset="0"/>
              </a:rPr>
              <a:t>i</a:t>
            </a:r>
            <a:r>
              <a:rPr lang="en-US" sz="2500" dirty="0" smtClean="0">
                <a:latin typeface="Comic Sans MS" pitchFamily="66" charset="0"/>
              </a:rPr>
              <a:t>) shall be seven per cent. of the value so exempted </a:t>
            </a:r>
          </a:p>
          <a:p>
            <a:pPr algn="just">
              <a:lnSpc>
                <a:spcPct val="110000"/>
              </a:lnSpc>
              <a:spcAft>
                <a:spcPts val="600"/>
              </a:spcAft>
            </a:pPr>
            <a:r>
              <a:rPr lang="en-US" sz="2500" dirty="0" smtClean="0">
                <a:latin typeface="Comic Sans MS" pitchFamily="66" charset="0"/>
              </a:rPr>
              <a:t>Provided that in case of transportation of goods or passengers by rail the amount required to be paid under clause (</a:t>
            </a:r>
            <a:r>
              <a:rPr lang="en-US" sz="2500" dirty="0" err="1" smtClean="0">
                <a:latin typeface="Comic Sans MS" pitchFamily="66" charset="0"/>
              </a:rPr>
              <a:t>i</a:t>
            </a:r>
            <a:r>
              <a:rPr lang="en-US" sz="2500" dirty="0" smtClean="0">
                <a:latin typeface="Comic Sans MS" pitchFamily="66" charset="0"/>
              </a:rPr>
              <a:t>) shall be an amount equal to 2 per cent. of value of the exempted services. </a:t>
            </a:r>
          </a:p>
          <a:p>
            <a:pPr algn="just">
              <a:lnSpc>
                <a:spcPct val="110000"/>
              </a:lnSpc>
              <a:spcAft>
                <a:spcPts val="6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39</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1146175" indent="-573088" algn="just">
              <a:spcAft>
                <a:spcPts val="1200"/>
              </a:spcAft>
              <a:buSzPct val="100000"/>
              <a:buNone/>
            </a:pPr>
            <a:r>
              <a:rPr lang="en-US" sz="2500" dirty="0" smtClean="0">
                <a:latin typeface="Comic Sans MS" pitchFamily="66" charset="0"/>
                <a:cs typeface="Arial" charset="0"/>
              </a:rPr>
              <a:t>iv.	moulds and dies, jigs and fixtures;</a:t>
            </a:r>
          </a:p>
          <a:p>
            <a:pPr marL="1146175" indent="-573088" algn="just">
              <a:spcAft>
                <a:spcPts val="1200"/>
              </a:spcAft>
              <a:buClrTx/>
              <a:buSzPct val="100000"/>
              <a:buFont typeface="Lucida Sans Unicode" pitchFamily="34" charset="0"/>
              <a:buAutoNum type="romanLcPeriod" startAt="5"/>
            </a:pPr>
            <a:r>
              <a:rPr lang="en-US" sz="2500" dirty="0" err="1" smtClean="0">
                <a:latin typeface="Comic Sans MS" pitchFamily="66" charset="0"/>
                <a:cs typeface="Arial" charset="0"/>
              </a:rPr>
              <a:t>refractories</a:t>
            </a:r>
            <a:r>
              <a:rPr lang="en-US" sz="2500" dirty="0" smtClean="0">
                <a:latin typeface="Comic Sans MS" pitchFamily="66" charset="0"/>
                <a:cs typeface="Arial" charset="0"/>
              </a:rPr>
              <a:t> and refractory materials;</a:t>
            </a:r>
          </a:p>
          <a:p>
            <a:pPr marL="1146175" indent="-573088" algn="just">
              <a:spcAft>
                <a:spcPts val="1200"/>
              </a:spcAft>
              <a:buClrTx/>
              <a:buSzPct val="100000"/>
              <a:buFont typeface="Lucida Sans Unicode" pitchFamily="34" charset="0"/>
              <a:buAutoNum type="romanLcPeriod" startAt="5"/>
            </a:pPr>
            <a:r>
              <a:rPr lang="en-US" sz="2500" dirty="0" smtClean="0">
                <a:latin typeface="Comic Sans MS" pitchFamily="66" charset="0"/>
                <a:cs typeface="Arial" charset="0"/>
              </a:rPr>
              <a:t>tubes and pipes and fittings thereof; and</a:t>
            </a:r>
          </a:p>
          <a:p>
            <a:pPr marL="1146175" indent="-573088" algn="just">
              <a:spcAft>
                <a:spcPts val="1200"/>
              </a:spcAft>
              <a:buClrTx/>
              <a:buSzPct val="100000"/>
              <a:buFont typeface="Lucida Sans Unicode" pitchFamily="34" charset="0"/>
              <a:buAutoNum type="romanLcPeriod" startAt="5"/>
            </a:pPr>
            <a:r>
              <a:rPr lang="en-US" sz="2500" dirty="0" smtClean="0">
                <a:latin typeface="Comic Sans MS" pitchFamily="66" charset="0"/>
                <a:cs typeface="Arial" charset="0"/>
              </a:rPr>
              <a:t> storage tank, [and]</a:t>
            </a:r>
          </a:p>
          <a:p>
            <a:pPr marL="1146175" indent="-573088" algn="just">
              <a:spcAft>
                <a:spcPts val="1200"/>
              </a:spcAft>
              <a:buClrTx/>
              <a:buSzPct val="100000"/>
              <a:buFont typeface="Lucida Sans Unicode" pitchFamily="34" charset="0"/>
              <a:buAutoNum type="romanLcPeriod" startAt="5"/>
            </a:pPr>
            <a:r>
              <a:rPr lang="en-US" sz="2500" dirty="0" smtClean="0">
                <a:latin typeface="Comic Sans MS" pitchFamily="66" charset="0"/>
                <a:cs typeface="Arial" charset="0"/>
              </a:rPr>
              <a:t>motor vehicle other than those falling under tariff headings 8702, 8703, 8704, 8711 and their chassis, but including dumpers and tippers </a:t>
            </a: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pPr>
            <a:r>
              <a:rPr lang="en-US" sz="2500" dirty="0" smtClean="0">
                <a:latin typeface="Comic Sans MS" pitchFamily="66" charset="0"/>
              </a:rPr>
              <a:t>Explanation I.- If the manufacturer of goods or the provider of output service, avails any of the option under this sub- rule , he shall exercise such option for all exempted goods manufactured by him or, as the case may be, all exempted services provided by him, and such option shall not be withdrawn during the remaining part of the financial year. </a:t>
            </a:r>
          </a:p>
          <a:p>
            <a:pPr algn="just">
              <a:spcAft>
                <a:spcPts val="1200"/>
              </a:spcAft>
            </a:pPr>
            <a:r>
              <a:rPr lang="en-US" sz="2500" dirty="0" smtClean="0">
                <a:latin typeface="Comic Sans MS" pitchFamily="66" charset="0"/>
              </a:rPr>
              <a:t>Explanation II.- For removal of doubt, it is hereby clarified that the credit shall not be allowed on inputs used exclusively in or in relation to the manufacture of exempted goods or for provision of</a:t>
            </a:r>
          </a:p>
          <a:p>
            <a:pPr algn="just">
              <a:spcAft>
                <a:spcPts val="1200"/>
              </a:spcAft>
              <a:buFont typeface="Wingdings" pitchFamily="2" charset="2"/>
              <a:buNone/>
            </a:pPr>
            <a:endParaRPr lang="en-US" sz="2500" dirty="0" smtClean="0">
              <a:latin typeface="Comic Sans MS" pitchFamily="66" charset="0"/>
            </a:endParaRP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40</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buNone/>
            </a:pPr>
            <a:r>
              <a:rPr lang="en-US" sz="2500" dirty="0" smtClean="0">
                <a:latin typeface="Comic Sans MS" pitchFamily="66" charset="0"/>
              </a:rPr>
              <a:t>	exempted services and on input services used exclusively in or in relation to the manufacture of exempted goods and their clearance </a:t>
            </a:r>
            <a:r>
              <a:rPr lang="en-US" sz="2500" dirty="0" err="1" smtClean="0">
                <a:latin typeface="Comic Sans MS" pitchFamily="66" charset="0"/>
              </a:rPr>
              <a:t>upto</a:t>
            </a:r>
            <a:r>
              <a:rPr lang="en-US" sz="2500" dirty="0" smtClean="0">
                <a:latin typeface="Comic Sans MS" pitchFamily="66" charset="0"/>
              </a:rPr>
              <a:t> the place of removal or for provision of exempted services. </a:t>
            </a:r>
          </a:p>
          <a:p>
            <a:pPr algn="just">
              <a:spcAft>
                <a:spcPts val="1200"/>
              </a:spcAft>
            </a:pPr>
            <a:r>
              <a:rPr lang="en-US" sz="2500" dirty="0" smtClean="0">
                <a:latin typeface="Comic Sans MS" pitchFamily="66" charset="0"/>
              </a:rPr>
              <a:t>Explanation III. - No CENVAT credit shall be taken on the duty or tax paid on any goods and services that are not inputs or input services. </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41</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1588" algn="just">
              <a:spcAft>
                <a:spcPts val="1200"/>
              </a:spcAft>
              <a:buNone/>
            </a:pPr>
            <a:r>
              <a:rPr lang="en-US" sz="2500" dirty="0" smtClean="0">
                <a:latin typeface="Comic Sans MS" pitchFamily="66" charset="0"/>
              </a:rPr>
              <a:t>(3A) For determination and payment of amount payable under clause (ii) of sub- rule (3), the manufacturer of goods or the provider of output service shall follow the following procedure and conditions, namely:- </a:t>
            </a:r>
          </a:p>
          <a:p>
            <a:pPr marL="0" indent="1588" algn="just">
              <a:spcAft>
                <a:spcPts val="1200"/>
              </a:spcAft>
              <a:buNone/>
            </a:pPr>
            <a:r>
              <a:rPr lang="en-US" sz="2500" dirty="0" smtClean="0">
                <a:latin typeface="Comic Sans MS" pitchFamily="66" charset="0"/>
              </a:rPr>
              <a:t>(a) while exercising this option, the manufacturer of goods or the provider of output service shall intimate in writing to the Superintendent of Central Excise giving the following particulars, namely:- </a:t>
            </a:r>
          </a:p>
          <a:p>
            <a:pPr marL="0" indent="1588" algn="just">
              <a:spcAft>
                <a:spcPts val="1200"/>
              </a:spcAft>
              <a:buNone/>
            </a:pPr>
            <a:r>
              <a:rPr lang="en-US" sz="2500" dirty="0" smtClean="0">
                <a:latin typeface="Comic Sans MS" pitchFamily="66" charset="0"/>
              </a:rPr>
              <a:t>(</a:t>
            </a:r>
            <a:r>
              <a:rPr lang="en-US" sz="2500" dirty="0" err="1" smtClean="0">
                <a:latin typeface="Comic Sans MS" pitchFamily="66" charset="0"/>
              </a:rPr>
              <a:t>i</a:t>
            </a:r>
            <a:r>
              <a:rPr lang="en-US" sz="2500" dirty="0" smtClean="0">
                <a:latin typeface="Comic Sans MS" pitchFamily="66" charset="0"/>
              </a:rPr>
              <a:t>) name, address and registration No. of the manufacturer of goods or provider of output service; </a:t>
            </a:r>
          </a:p>
          <a:p>
            <a:pPr marL="0" indent="1588"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42</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Rule 3A: Option Procedure</a:t>
            </a:r>
            <a:endParaRPr lang="en-US" sz="3500" b="1" dirty="0">
              <a:solidFill>
                <a:srgbClr val="FFC000"/>
              </a:solidFill>
              <a:latin typeface="Comic Sans MS" pitchFamily="66"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1588" algn="just">
              <a:spcAft>
                <a:spcPts val="1200"/>
              </a:spcAft>
              <a:buNone/>
            </a:pPr>
            <a:r>
              <a:rPr lang="en-US" sz="2500" dirty="0" smtClean="0">
                <a:latin typeface="Comic Sans MS" pitchFamily="66" charset="0"/>
              </a:rPr>
              <a:t>(ii) date from which the option under this clause is exercised or proposed to be exercised; </a:t>
            </a:r>
          </a:p>
          <a:p>
            <a:pPr marL="0" indent="1588" algn="just">
              <a:spcAft>
                <a:spcPts val="1200"/>
              </a:spcAft>
              <a:buNone/>
            </a:pPr>
            <a:r>
              <a:rPr lang="en-US" sz="2500" dirty="0" smtClean="0">
                <a:latin typeface="Comic Sans MS" pitchFamily="66" charset="0"/>
              </a:rPr>
              <a:t>(iii) description of dutiable goods or output services; </a:t>
            </a:r>
          </a:p>
          <a:p>
            <a:pPr marL="0" indent="1588" algn="just">
              <a:spcAft>
                <a:spcPts val="1200"/>
              </a:spcAft>
              <a:buNone/>
            </a:pPr>
            <a:r>
              <a:rPr lang="en-US" sz="2500" dirty="0" smtClean="0">
                <a:latin typeface="Comic Sans MS" pitchFamily="66" charset="0"/>
              </a:rPr>
              <a:t>(iv) description of exempted goods or exempted services; </a:t>
            </a:r>
          </a:p>
          <a:p>
            <a:pPr marL="0" indent="1588" algn="just">
              <a:spcAft>
                <a:spcPts val="1200"/>
              </a:spcAft>
              <a:buNone/>
            </a:pPr>
            <a:r>
              <a:rPr lang="en-US" sz="2500" dirty="0" smtClean="0">
                <a:latin typeface="Comic Sans MS" pitchFamily="66" charset="0"/>
              </a:rPr>
              <a:t>(v) CENVAT credit of inputs and input services lying in balance as on the date of exercising the option under this condition; </a:t>
            </a:r>
          </a:p>
          <a:p>
            <a:pPr marL="0" indent="1588" algn="just">
              <a:spcAft>
                <a:spcPts val="1200"/>
              </a:spcAft>
              <a:buFont typeface="Wingdings" pitchFamily="2" charset="2"/>
              <a:buNone/>
            </a:pPr>
            <a:endParaRPr lang="en-US" sz="2500" dirty="0" smtClean="0">
              <a:latin typeface="Comic Sans MS" pitchFamily="66" charset="0"/>
            </a:endParaRPr>
          </a:p>
          <a:p>
            <a:pPr marL="0" indent="1588"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43</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marL="0" indent="1588" algn="just">
              <a:spcAft>
                <a:spcPts val="1200"/>
              </a:spcAft>
              <a:buNone/>
            </a:pPr>
            <a:r>
              <a:rPr lang="en-US" sz="2500" b="1" dirty="0" smtClean="0">
                <a:latin typeface="Comic Sans MS" pitchFamily="66" charset="0"/>
              </a:rPr>
              <a:t>12AAA: Power to impose restrictions in certain types of cases.- </a:t>
            </a:r>
            <a:r>
              <a:rPr lang="en-US" sz="2500" dirty="0" smtClean="0">
                <a:latin typeface="Comic Sans MS" pitchFamily="66" charset="0"/>
              </a:rPr>
              <a:t>Notwithstanding anything contained in these rules, where the Central Government, having regard to the extent of misuse of CENVAT credit, nature and type of such misuse and such other factors as may be relevant, is of the opinion that in order to prevent the misuse of the provisions of CENVAT credit as specified in these rules, it is necessary in the public interest to </a:t>
            </a:r>
            <a:r>
              <a:rPr lang="en-US" sz="2500" b="1" dirty="0" smtClean="0">
                <a:latin typeface="Comic Sans MS" pitchFamily="66" charset="0"/>
              </a:rPr>
              <a:t>provide for certain measures including restrictions on a manufacturer, registered importer, first stage and second stage dealer, provider of taxable service or an exporter, may by a notification in the Official Gazette, specify the nature of restrictions including restrictions</a:t>
            </a: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44</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 draconian Power</a:t>
            </a:r>
            <a:endParaRPr lang="en-US" sz="3500" b="1" dirty="0">
              <a:solidFill>
                <a:srgbClr val="FFC000"/>
              </a:solidFill>
              <a:latin typeface="Comic Sans MS" pitchFamily="66"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0325" indent="1588" algn="just">
              <a:spcAft>
                <a:spcPts val="1200"/>
              </a:spcAft>
              <a:buNone/>
            </a:pPr>
            <a:r>
              <a:rPr lang="en-US" sz="2500" b="1" dirty="0" smtClean="0">
                <a:latin typeface="Comic Sans MS" pitchFamily="66" charset="0"/>
              </a:rPr>
              <a:t>on utilization of CENVAT credit and suspension of registration in case of an importer or a dealer and type of facilities to be withdrawn and procedure for issue of such order by an officer authorized by the Board. </a:t>
            </a:r>
          </a:p>
          <a:p>
            <a:pPr marL="60325" indent="1588" algn="just">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45</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a:spcAft>
                <a:spcPts val="1200"/>
              </a:spcAft>
              <a:buNone/>
            </a:pPr>
            <a:r>
              <a:rPr lang="en-US" sz="2500" dirty="0" smtClean="0">
                <a:latin typeface="Comic Sans MS" pitchFamily="66" charset="0"/>
                <a:cs typeface="Arial" pitchFamily="34" charset="0"/>
              </a:rPr>
              <a:t>Admissible Duty Paying Documents-</a:t>
            </a:r>
          </a:p>
          <a:p>
            <a:pPr marL="284163" indent="-284163" algn="just">
              <a:spcAft>
                <a:spcPts val="1200"/>
              </a:spcAft>
              <a:buSzPct val="100000"/>
              <a:buFont typeface="Arial" charset="0"/>
              <a:buChar char="•"/>
            </a:pPr>
            <a:r>
              <a:rPr lang="en-US" sz="2500" dirty="0" smtClean="0">
                <a:latin typeface="Comic Sans MS" pitchFamily="66" charset="0"/>
                <a:cs typeface="Arial" charset="0"/>
              </a:rPr>
              <a:t>Invoice of Manufacturer</a:t>
            </a:r>
          </a:p>
          <a:p>
            <a:pPr marL="284163" indent="-284163" algn="just">
              <a:spcAft>
                <a:spcPts val="1200"/>
              </a:spcAft>
              <a:buSzPct val="100000"/>
              <a:buFont typeface="Arial" charset="0"/>
              <a:buChar char="•"/>
            </a:pPr>
            <a:r>
              <a:rPr lang="en-US" sz="2500" dirty="0" smtClean="0">
                <a:latin typeface="Comic Sans MS" pitchFamily="66" charset="0"/>
                <a:cs typeface="Arial" charset="0"/>
              </a:rPr>
              <a:t>Invoice of manufactures from his depot or premises of consignment agent</a:t>
            </a:r>
          </a:p>
          <a:p>
            <a:pPr marL="284163" indent="-284163" algn="just">
              <a:spcAft>
                <a:spcPts val="1200"/>
              </a:spcAft>
              <a:buSzPct val="100000"/>
              <a:buFont typeface="Arial" charset="0"/>
              <a:buChar char="•"/>
            </a:pPr>
            <a:r>
              <a:rPr lang="en-US" sz="2500" dirty="0" smtClean="0">
                <a:latin typeface="Comic Sans MS" pitchFamily="66" charset="0"/>
                <a:cs typeface="Arial" charset="0"/>
              </a:rPr>
              <a:t>Invoice of registered importer</a:t>
            </a:r>
          </a:p>
          <a:p>
            <a:pPr marL="284163" indent="-284163" algn="just">
              <a:spcAft>
                <a:spcPts val="1200"/>
              </a:spcAft>
              <a:buSzPct val="100000"/>
              <a:buFont typeface="Arial" charset="0"/>
              <a:buChar char="•"/>
            </a:pPr>
            <a:r>
              <a:rPr lang="en-US" sz="2500" dirty="0" smtClean="0">
                <a:latin typeface="Comic Sans MS" pitchFamily="66" charset="0"/>
                <a:cs typeface="Arial" charset="0"/>
              </a:rPr>
              <a:t>Invoice issued by importer from his premises or consignment registered with Central Excise</a:t>
            </a:r>
          </a:p>
          <a:p>
            <a:pPr marL="284163" indent="-284163" algn="just">
              <a:spcAft>
                <a:spcPts val="1200"/>
              </a:spcAft>
              <a:buSzPct val="100000"/>
              <a:buFont typeface="Arial" charset="0"/>
              <a:buChar char="•"/>
            </a:pPr>
            <a:r>
              <a:rPr lang="en-US" sz="2500" dirty="0" smtClean="0">
                <a:latin typeface="Comic Sans MS" pitchFamily="66" charset="0"/>
                <a:cs typeface="Arial" charset="0"/>
              </a:rPr>
              <a:t>Invoice issued by registered First stage or Second stage dealer</a:t>
            </a:r>
          </a:p>
          <a:p>
            <a:pPr marL="519113" indent="-287338" algn="just">
              <a:spcAft>
                <a:spcPts val="1200"/>
              </a:spcAft>
            </a:pPr>
            <a:endParaRPr lang="en-US" sz="2500" dirty="0" smtClean="0">
              <a:latin typeface="Comic Sans MS" pitchFamily="66" charset="0"/>
              <a:cs typeface="Arial" charset="0"/>
            </a:endParaRPr>
          </a:p>
          <a:p>
            <a:pPr>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46</a:t>
            </a:fld>
            <a:endParaRPr lang="en-US"/>
          </a:p>
        </p:txBody>
      </p:sp>
      <p:sp>
        <p:nvSpPr>
          <p:cNvPr id="5" name="Title 4"/>
          <p:cNvSpPr>
            <a:spLocks noGrp="1"/>
          </p:cNvSpPr>
          <p:nvPr>
            <p:ph type="title"/>
          </p:nvPr>
        </p:nvSpPr>
        <p:spPr/>
        <p:txBody>
          <a:bodyPr anchor="t">
            <a:noAutofit/>
          </a:bodyPr>
          <a:lstStyle/>
          <a:p>
            <a:pPr>
              <a:defRPr/>
            </a:pPr>
            <a:r>
              <a:rPr lang="en-US" sz="3500" b="1" dirty="0" smtClean="0">
                <a:solidFill>
                  <a:srgbClr val="FFC000"/>
                </a:solidFill>
                <a:latin typeface="Comic Sans MS" pitchFamily="66" charset="0"/>
                <a:cs typeface="Arial" pitchFamily="34" charset="0"/>
              </a:rPr>
              <a:t>Duty Paying Documents for availing </a:t>
            </a:r>
            <a:r>
              <a:rPr lang="en-US" sz="3500" b="1" dirty="0" err="1" smtClean="0">
                <a:solidFill>
                  <a:srgbClr val="FFC000"/>
                </a:solidFill>
                <a:latin typeface="Comic Sans MS" pitchFamily="66" charset="0"/>
                <a:cs typeface="Arial" pitchFamily="34" charset="0"/>
              </a:rPr>
              <a:t>Cenvat</a:t>
            </a:r>
            <a:r>
              <a:rPr lang="en-US" sz="3500" b="1" dirty="0" smtClean="0">
                <a:solidFill>
                  <a:srgbClr val="FFC000"/>
                </a:solidFill>
                <a:latin typeface="Comic Sans MS" pitchFamily="66" charset="0"/>
                <a:cs typeface="Arial" pitchFamily="34" charset="0"/>
              </a:rPr>
              <a:t> credit</a:t>
            </a:r>
            <a:endParaRPr lang="en-US" sz="3500" dirty="0">
              <a:solidFill>
                <a:srgbClr val="FFC000"/>
              </a:solidFill>
              <a:latin typeface="Comic Sans MS" pitchFamily="66"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341313" indent="-341313" algn="just">
              <a:spcAft>
                <a:spcPts val="1200"/>
              </a:spcAft>
              <a:buSzPct val="100000"/>
              <a:buFont typeface="Arial" charset="0"/>
              <a:buChar char="•"/>
            </a:pPr>
            <a:r>
              <a:rPr lang="en-US" sz="2500" dirty="0" smtClean="0">
                <a:latin typeface="Comic Sans MS" pitchFamily="66" charset="0"/>
                <a:cs typeface="Arial" charset="0"/>
              </a:rPr>
              <a:t>Supplementary Invoice by supplier- manufacturer or service provider, except where such payment was on account of fraud , suppression of facts, etc.</a:t>
            </a:r>
          </a:p>
          <a:p>
            <a:pPr marL="341313" indent="-341313" algn="just">
              <a:spcAft>
                <a:spcPts val="1200"/>
              </a:spcAft>
              <a:buSzPct val="100000"/>
              <a:buFont typeface="Arial" charset="0"/>
              <a:buChar char="•"/>
            </a:pPr>
            <a:r>
              <a:rPr lang="en-US" sz="2500" dirty="0" smtClean="0">
                <a:latin typeface="Comic Sans MS" pitchFamily="66" charset="0"/>
                <a:cs typeface="Arial" charset="0"/>
              </a:rPr>
              <a:t>Bill of Entry</a:t>
            </a:r>
          </a:p>
          <a:p>
            <a:pPr marL="341313" indent="-341313" algn="just">
              <a:spcAft>
                <a:spcPts val="1200"/>
              </a:spcAft>
              <a:buSzPct val="100000"/>
              <a:buFont typeface="Arial" charset="0"/>
              <a:buChar char="•"/>
            </a:pPr>
            <a:r>
              <a:rPr lang="en-US" sz="2500" dirty="0" smtClean="0">
                <a:latin typeface="Comic Sans MS" pitchFamily="66" charset="0"/>
                <a:cs typeface="Arial" charset="0"/>
              </a:rPr>
              <a:t>Certificate issued by an appraiser of service tax by the service recipient as the person liable to pay service tax. </a:t>
            </a:r>
          </a:p>
          <a:p>
            <a:pPr marL="341313" indent="-341313" algn="just">
              <a:spcAft>
                <a:spcPts val="1200"/>
              </a:spcAft>
              <a:buSzPct val="100000"/>
              <a:buFont typeface="Arial" charset="0"/>
              <a:buChar char="•"/>
            </a:pPr>
            <a:r>
              <a:rPr lang="en-US" sz="2500" dirty="0" smtClean="0">
                <a:latin typeface="Comic Sans MS" pitchFamily="66" charset="0"/>
                <a:cs typeface="Arial" charset="0"/>
              </a:rPr>
              <a:t>Invoice, bill or Challan issued by provider of input service on or after 10-9-2004</a:t>
            </a:r>
          </a:p>
          <a:p>
            <a:pPr marL="341313" indent="-341313" algn="just">
              <a:spcAft>
                <a:spcPts val="1200"/>
              </a:spcAft>
              <a:buSzPct val="100000"/>
              <a:buNone/>
            </a:pPr>
            <a:endParaRPr lang="en-US" sz="2500" dirty="0" smtClean="0">
              <a:latin typeface="Comic Sans MS" pitchFamily="66" charset="0"/>
              <a:cs typeface="Arial" charset="0"/>
            </a:endParaRPr>
          </a:p>
          <a:p>
            <a:pPr marL="341313" indent="-341313" algn="just">
              <a:spcAft>
                <a:spcPts val="1200"/>
              </a:spcAft>
              <a:buClrTx/>
              <a:buSzPct val="100000"/>
              <a:buFont typeface="Wingdings 3" pitchFamily="18" charset="2"/>
              <a:buNone/>
            </a:pPr>
            <a:endParaRPr lang="en-US" sz="2500" dirty="0" smtClean="0">
              <a:latin typeface="Comic Sans MS" pitchFamily="66" charset="0"/>
              <a:cs typeface="Arial" charset="0"/>
            </a:endParaRPr>
          </a:p>
          <a:p>
            <a:pPr marL="341313" indent="-341313" algn="just">
              <a:spcAft>
                <a:spcPts val="1200"/>
              </a:spcAft>
              <a:buClrTx/>
              <a:buSzPct val="100000"/>
              <a:buFont typeface="Wingdings" pitchFamily="2" charset="2"/>
              <a:buNone/>
            </a:pPr>
            <a:endParaRPr lang="en-US" sz="2500" dirty="0" smtClean="0">
              <a:latin typeface="Comic Sans MS" pitchFamily="66" charset="0"/>
              <a:cs typeface="Arial" charset="0"/>
            </a:endParaRPr>
          </a:p>
          <a:p>
            <a:pPr marL="341313" indent="-341313"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47</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41313" indent="-341313" algn="just">
              <a:spcAft>
                <a:spcPts val="1200"/>
              </a:spcAft>
              <a:buSzPct val="100000"/>
              <a:buFont typeface="Arial" charset="0"/>
              <a:buChar char="•"/>
            </a:pPr>
            <a:r>
              <a:rPr lang="en-US" sz="2500" dirty="0">
                <a:latin typeface="Comic Sans MS" pitchFamily="66" charset="0"/>
              </a:rPr>
              <a:t>a Service Tax Certificate for </a:t>
            </a:r>
            <a:r>
              <a:rPr lang="en-US" sz="2500" dirty="0" smtClean="0">
                <a:latin typeface="Comic Sans MS" pitchFamily="66" charset="0"/>
              </a:rPr>
              <a:t>transportation </a:t>
            </a:r>
            <a:r>
              <a:rPr lang="en-US" sz="2500" dirty="0">
                <a:latin typeface="Comic Sans MS" pitchFamily="66" charset="0"/>
              </a:rPr>
              <a:t>of goods by Rail (herein after referred to as STTG Certificate) issued by the Indian Railways, along with the photocopies of the railway receipts mentioned in the STTG </a:t>
            </a:r>
            <a:r>
              <a:rPr lang="en-US" sz="2500" dirty="0" smtClean="0">
                <a:latin typeface="Comic Sans MS" pitchFamily="66" charset="0"/>
              </a:rPr>
              <a:t>certificate.</a:t>
            </a:r>
            <a:endParaRPr lang="en-US" sz="2500" dirty="0" smtClean="0">
              <a:latin typeface="Comic Sans MS" pitchFamily="66" charset="0"/>
              <a:cs typeface="Arial" charset="0"/>
            </a:endParaRPr>
          </a:p>
          <a:p>
            <a:pPr marL="341313" indent="-341313" algn="just">
              <a:spcAft>
                <a:spcPts val="1200"/>
              </a:spcAft>
              <a:buSzPct val="100000"/>
              <a:buFont typeface="Arial" charset="0"/>
              <a:buChar char="•"/>
            </a:pPr>
            <a:r>
              <a:rPr lang="en-US" sz="2500" dirty="0" smtClean="0">
                <a:latin typeface="Comic Sans MS" pitchFamily="66" charset="0"/>
                <a:cs typeface="Arial" charset="0"/>
              </a:rPr>
              <a:t>Invoice, Bill or Challan issued by input service distributor under rule 4A of Service Tax Rules.</a:t>
            </a:r>
          </a:p>
          <a:p>
            <a:pPr marL="341313" indent="-341313" algn="just">
              <a:spcAft>
                <a:spcPts val="1200"/>
              </a:spcAft>
              <a:buSzPct val="100000"/>
              <a:buFont typeface="Arial" charset="0"/>
              <a:buChar char="•"/>
            </a:pPr>
            <a:r>
              <a:rPr lang="en-US" sz="2500" dirty="0" smtClean="0">
                <a:latin typeface="Comic Sans MS" pitchFamily="66" charset="0"/>
                <a:cs typeface="Arial" charset="0"/>
              </a:rPr>
              <a:t>GAR 7 </a:t>
            </a:r>
            <a:r>
              <a:rPr lang="en-US" sz="2500" dirty="0" err="1" smtClean="0">
                <a:latin typeface="Comic Sans MS" pitchFamily="66" charset="0"/>
                <a:cs typeface="Arial" charset="0"/>
              </a:rPr>
              <a:t>Challan</a:t>
            </a:r>
            <a:r>
              <a:rPr lang="en-US" sz="2500" dirty="0" smtClean="0">
                <a:latin typeface="Comic Sans MS" pitchFamily="66" charset="0"/>
                <a:cs typeface="Arial" charset="0"/>
              </a:rPr>
              <a:t> where service tax is payable by the recipient.</a:t>
            </a: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48</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43000"/>
            <a:ext cx="8839200" cy="4983163"/>
          </a:xfrm>
        </p:spPr>
        <p:txBody>
          <a:bodyPr>
            <a:normAutofit fontScale="77500" lnSpcReduction="20000"/>
          </a:bodyPr>
          <a:lstStyle/>
          <a:p>
            <a:pPr marL="573088" indent="-463550" algn="just">
              <a:lnSpc>
                <a:spcPct val="120000"/>
              </a:lnSpc>
              <a:spcAft>
                <a:spcPts val="1200"/>
              </a:spcAft>
              <a:buClrTx/>
              <a:buSzPct val="100000"/>
              <a:buFont typeface="Wingdings" pitchFamily="2" charset="2"/>
              <a:buChar char="§"/>
            </a:pPr>
            <a:r>
              <a:rPr lang="en-US" dirty="0" smtClean="0">
                <a:latin typeface="Comic Sans MS" pitchFamily="66" charset="0"/>
                <a:cs typeface="Arial" charset="0"/>
              </a:rPr>
              <a:t>‘Cenvat Credit, is a pool of duties and taxes paid on inputs, capital goods and input services as specified in Rule 3 (1) of Cenvat Credit Rules.</a:t>
            </a:r>
          </a:p>
          <a:p>
            <a:pPr marL="573088" indent="-463550" algn="just">
              <a:lnSpc>
                <a:spcPct val="120000"/>
              </a:lnSpc>
              <a:spcAft>
                <a:spcPts val="1200"/>
              </a:spcAft>
              <a:buClrTx/>
              <a:buSzPct val="100000"/>
              <a:buFont typeface="Wingdings" pitchFamily="2" charset="2"/>
              <a:buChar char="§"/>
            </a:pPr>
            <a:r>
              <a:rPr lang="en-US" dirty="0" smtClean="0">
                <a:latin typeface="Comic Sans MS" pitchFamily="66" charset="0"/>
                <a:cs typeface="Arial" charset="0"/>
              </a:rPr>
              <a:t>The credit in this pool can be utilized for payment of any excise duty on excisable final product and service tax on taxable output service. The credit can also be used for the payment of certain ‘amounts’ [ Rule 3(4) of Cenvat Credit Rules] </a:t>
            </a:r>
          </a:p>
          <a:p>
            <a:pPr marL="573088" indent="-463550" algn="just">
              <a:lnSpc>
                <a:spcPct val="120000"/>
              </a:lnSpc>
              <a:spcAft>
                <a:spcPts val="1200"/>
              </a:spcAft>
              <a:buClrTx/>
              <a:buSzPct val="100000"/>
              <a:buFont typeface="Wingdings" pitchFamily="2" charset="2"/>
              <a:buChar char="§"/>
            </a:pPr>
            <a:r>
              <a:rPr lang="en-US" dirty="0" smtClean="0">
                <a:latin typeface="Comic Sans MS" pitchFamily="66" charset="0"/>
                <a:cs typeface="Arial" charset="0"/>
              </a:rPr>
              <a:t>Credit can be utilized only of inputs and input services received </a:t>
            </a:r>
            <a:r>
              <a:rPr lang="en-US" dirty="0" err="1" smtClean="0">
                <a:latin typeface="Comic Sans MS" pitchFamily="66" charset="0"/>
                <a:cs typeface="Arial" charset="0"/>
              </a:rPr>
              <a:t>upto</a:t>
            </a:r>
            <a:r>
              <a:rPr lang="en-US" dirty="0" smtClean="0">
                <a:latin typeface="Comic Sans MS" pitchFamily="66" charset="0"/>
                <a:cs typeface="Arial" charset="0"/>
              </a:rPr>
              <a:t> end of the month [First proviso to Rule 3(4) of Cenvat Credit Rules].</a:t>
            </a:r>
          </a:p>
          <a:p>
            <a:pPr marL="573088" indent="-463550" algn="just">
              <a:lnSpc>
                <a:spcPct val="120000"/>
              </a:lnSpc>
              <a:spcAft>
                <a:spcPts val="1200"/>
              </a:spcAft>
              <a:buClrTx/>
              <a:buSzPct val="100000"/>
              <a:buFont typeface="Wingdings" pitchFamily="2" charset="2"/>
              <a:buNone/>
            </a:pPr>
            <a:endParaRPr lang="en-US" dirty="0" smtClean="0">
              <a:latin typeface="Comic Sans MS" pitchFamily="66" charset="0"/>
              <a:cs typeface="Arial" charset="0"/>
            </a:endParaRPr>
          </a:p>
          <a:p>
            <a:pPr>
              <a:lnSpc>
                <a:spcPct val="120000"/>
              </a:lnSpc>
              <a:spcAft>
                <a:spcPts val="1200"/>
              </a:spcAft>
            </a:pPr>
            <a:endParaRPr lang="en-US"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49</a:t>
            </a:fld>
            <a:endParaRPr lang="en-US"/>
          </a:p>
        </p:txBody>
      </p:sp>
      <p:sp>
        <p:nvSpPr>
          <p:cNvPr id="5" name="Title 4"/>
          <p:cNvSpPr>
            <a:spLocks noGrp="1"/>
          </p:cNvSpPr>
          <p:nvPr>
            <p:ph type="title"/>
          </p:nvPr>
        </p:nvSpPr>
        <p:spPr/>
        <p:txBody>
          <a:bodyPr anchor="t">
            <a:noAutofit/>
          </a:bodyPr>
          <a:lstStyle/>
          <a:p>
            <a:pPr>
              <a:lnSpc>
                <a:spcPct val="150000"/>
              </a:lnSpc>
            </a:pPr>
            <a:r>
              <a:rPr lang="en-US" sz="3500" b="1" dirty="0" smtClean="0">
                <a:solidFill>
                  <a:srgbClr val="FFC000"/>
                </a:solidFill>
                <a:latin typeface="Comic Sans MS" pitchFamily="66" charset="0"/>
                <a:cs typeface="Arial" pitchFamily="34" charset="0"/>
              </a:rPr>
              <a:t>Utilization of Cenvat Credit</a:t>
            </a:r>
            <a:endParaRPr lang="en-US" sz="3500" b="1" dirty="0">
              <a:solidFill>
                <a:srgbClr val="FFC000"/>
              </a:solidFill>
              <a:latin typeface="Comic Sans MS" pitchFamily="66"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buFont typeface="Wingdings 3" pitchFamily="18" charset="2"/>
              <a:buNone/>
            </a:pPr>
            <a:r>
              <a:rPr lang="en-US" sz="2500" b="1" dirty="0" smtClean="0">
                <a:latin typeface="Comic Sans MS" pitchFamily="66" charset="0"/>
                <a:cs typeface="Arial" charset="0"/>
              </a:rPr>
              <a:t>Used-</a:t>
            </a:r>
          </a:p>
          <a:p>
            <a:pPr algn="just">
              <a:spcAft>
                <a:spcPts val="1200"/>
              </a:spcAft>
              <a:buFont typeface="Wingdings 3" pitchFamily="18" charset="2"/>
              <a:buNone/>
            </a:pPr>
            <a:r>
              <a:rPr lang="en-US" sz="2500" dirty="0" smtClean="0">
                <a:latin typeface="Comic Sans MS" pitchFamily="66" charset="0"/>
                <a:cs typeface="Arial" charset="0"/>
              </a:rPr>
              <a:t>for providing output service.</a:t>
            </a:r>
          </a:p>
          <a:p>
            <a:pPr algn="just">
              <a:spcAft>
                <a:spcPts val="1200"/>
              </a:spcAft>
              <a:buNone/>
            </a:pPr>
            <a:r>
              <a:rPr lang="en-US" sz="2500" dirty="0" smtClean="0">
                <a:latin typeface="Comic Sans MS" pitchFamily="66" charset="0"/>
              </a:rPr>
              <a:t>(1) in the factory of the manufacturer of the final products, but does not include any equipment or appliance used in an office; or </a:t>
            </a:r>
          </a:p>
          <a:p>
            <a:pPr algn="just">
              <a:spcAft>
                <a:spcPts val="1200"/>
              </a:spcAft>
              <a:buNone/>
            </a:pPr>
            <a:r>
              <a:rPr lang="en-US" sz="2500" dirty="0" smtClean="0">
                <a:latin typeface="Comic Sans MS" pitchFamily="66" charset="0"/>
              </a:rPr>
              <a:t>(1A) outside the factory of the manufacturer of the final products for generation of electricity for captive use within the factory; or </a:t>
            </a:r>
          </a:p>
          <a:p>
            <a:pPr algn="just">
              <a:spcAft>
                <a:spcPts val="1200"/>
              </a:spcAft>
              <a:buNone/>
            </a:pPr>
            <a:r>
              <a:rPr lang="en-US" sz="2500" dirty="0" smtClean="0">
                <a:latin typeface="Comic Sans MS" pitchFamily="66" charset="0"/>
              </a:rPr>
              <a:t>(2) for providing output service; </a:t>
            </a:r>
          </a:p>
          <a:p>
            <a:pPr algn="just">
              <a:spcAft>
                <a:spcPts val="1200"/>
              </a:spcAft>
            </a:pPr>
            <a:endParaRPr lang="en-US" sz="2500" dirty="0" smtClean="0">
              <a:latin typeface="Comic Sans MS" pitchFamily="66" charset="0"/>
            </a:endParaRPr>
          </a:p>
          <a:p>
            <a:pPr marL="682625" lvl="2" indent="-628650" algn="just">
              <a:spcAft>
                <a:spcPts val="1200"/>
              </a:spcAft>
              <a:buFont typeface="Wingdings 2" pitchFamily="18" charset="2"/>
              <a:buNone/>
            </a:pPr>
            <a:endParaRPr lang="en-US" sz="2500" dirty="0" smtClean="0">
              <a:latin typeface="Comic Sans MS" pitchFamily="66" charset="0"/>
              <a:cs typeface="Arial" charset="0"/>
            </a:endParaRPr>
          </a:p>
          <a:p>
            <a:pPr algn="just">
              <a:spcAft>
                <a:spcPts val="1200"/>
              </a:spcAft>
              <a:buFont typeface="Wingdings 3" pitchFamily="18" charset="2"/>
              <a:buNone/>
            </a:pPr>
            <a:endParaRPr lang="en-US" sz="2500" dirty="0" smtClean="0">
              <a:latin typeface="Comic Sans MS" pitchFamily="66" charset="0"/>
              <a:cs typeface="Arial" charset="0"/>
            </a:endParaRP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marL="573088" indent="-463550" algn="just">
              <a:spcAft>
                <a:spcPts val="600"/>
              </a:spcAft>
              <a:buSzPct val="100000"/>
              <a:buFont typeface="Wingdings" pitchFamily="2" charset="2"/>
              <a:buChar char="§"/>
            </a:pPr>
            <a:r>
              <a:rPr lang="en-US" sz="2300" dirty="0" smtClean="0">
                <a:latin typeface="Comic Sans MS" pitchFamily="66" charset="0"/>
                <a:cs typeface="Arial" charset="0"/>
              </a:rPr>
              <a:t>Credit of Basic excise duty, CVD, Special CVD and service tax can be utilized or payment of </a:t>
            </a:r>
            <a:r>
              <a:rPr lang="en-US" sz="2300" i="1" dirty="0" smtClean="0">
                <a:latin typeface="Comic Sans MS" pitchFamily="66" charset="0"/>
                <a:cs typeface="Arial" charset="0"/>
              </a:rPr>
              <a:t>any </a:t>
            </a:r>
            <a:r>
              <a:rPr lang="en-US" sz="2300" dirty="0" smtClean="0">
                <a:latin typeface="Comic Sans MS" pitchFamily="66" charset="0"/>
                <a:cs typeface="Arial" charset="0"/>
              </a:rPr>
              <a:t>duty on final product or service tax on output services.</a:t>
            </a:r>
          </a:p>
          <a:p>
            <a:pPr marL="573088" indent="-463550" algn="just">
              <a:spcAft>
                <a:spcPts val="600"/>
              </a:spcAft>
              <a:buClrTx/>
              <a:buSzPct val="100000"/>
              <a:buFont typeface="Wingdings" pitchFamily="2" charset="2"/>
              <a:buChar char="§"/>
            </a:pPr>
            <a:r>
              <a:rPr lang="en-US" sz="2300" dirty="0" smtClean="0">
                <a:latin typeface="Comic Sans MS" pitchFamily="66" charset="0"/>
                <a:cs typeface="Arial" charset="0"/>
              </a:rPr>
              <a:t>Cenvat credit of Education </a:t>
            </a:r>
            <a:r>
              <a:rPr lang="en-US" sz="2300" dirty="0" err="1" smtClean="0">
                <a:latin typeface="Comic Sans MS" pitchFamily="66" charset="0"/>
                <a:cs typeface="Arial" charset="0"/>
              </a:rPr>
              <a:t>Cess</a:t>
            </a:r>
            <a:r>
              <a:rPr lang="en-US" sz="2300" dirty="0" smtClean="0">
                <a:latin typeface="Comic Sans MS" pitchFamily="66" charset="0"/>
                <a:cs typeface="Arial" charset="0"/>
              </a:rPr>
              <a:t>, NCCD and additional excise duty paid on inputs under section 85 of Finance Act (and corresponding CVD on imported inputs) can be utilized only for payment of corresponding duty on final product </a:t>
            </a:r>
            <a:r>
              <a:rPr lang="en-US" sz="2300" dirty="0" err="1" smtClean="0">
                <a:latin typeface="Comic Sans MS" pitchFamily="66" charset="0"/>
                <a:cs typeface="Arial" charset="0"/>
              </a:rPr>
              <a:t>i</a:t>
            </a:r>
            <a:r>
              <a:rPr lang="en-US" sz="2300" dirty="0" smtClean="0">
                <a:latin typeface="Comic Sans MS" pitchFamily="66" charset="0"/>
                <a:cs typeface="Arial" charset="0"/>
              </a:rPr>
              <a:t>. e. credit not inter changeable.</a:t>
            </a:r>
          </a:p>
          <a:p>
            <a:pPr marL="573088" indent="-463550" algn="just">
              <a:spcAft>
                <a:spcPts val="600"/>
              </a:spcAft>
              <a:buClrTx/>
              <a:buSzPct val="100000"/>
              <a:buFont typeface="Wingdings" pitchFamily="2" charset="2"/>
              <a:buChar char="§"/>
            </a:pPr>
            <a:r>
              <a:rPr lang="en-US" sz="2300" dirty="0" smtClean="0">
                <a:latin typeface="Comic Sans MS" pitchFamily="66" charset="0"/>
                <a:cs typeface="Arial" charset="0"/>
              </a:rPr>
              <a:t>Credit of special CVD (present rate 4% u/s 3(5) of Customs Tariff Act can be utilized by manufacturer but not by service providers [third proviso to Rule 3 (4) of Cenvat Credit Rules]</a:t>
            </a:r>
          </a:p>
          <a:p>
            <a:pPr marL="573088" indent="-463550" algn="just">
              <a:spcAft>
                <a:spcPts val="600"/>
              </a:spcAft>
              <a:buClrTx/>
              <a:buSzPct val="100000"/>
              <a:buFont typeface="Wingdings" pitchFamily="2" charset="2"/>
              <a:buChar char="§"/>
            </a:pPr>
            <a:endParaRPr lang="en-US" sz="2500" dirty="0" smtClean="0">
              <a:latin typeface="Comic Sans MS" pitchFamily="66" charset="0"/>
              <a:cs typeface="Arial" charset="0"/>
            </a:endParaRPr>
          </a:p>
          <a:p>
            <a:pPr>
              <a:spcAft>
                <a:spcPts val="6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50</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73088" indent="-463550" algn="just">
              <a:spcAft>
                <a:spcPts val="1200"/>
              </a:spcAft>
              <a:buSzPct val="100000"/>
              <a:buFont typeface="Wingdings" pitchFamily="2" charset="2"/>
              <a:buChar char="§"/>
            </a:pPr>
            <a:r>
              <a:rPr lang="en-US" sz="2500" dirty="0" smtClean="0">
                <a:latin typeface="Comic Sans MS" pitchFamily="66" charset="0"/>
                <a:cs typeface="Arial" charset="0"/>
              </a:rPr>
              <a:t>Credit of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paid on input goods and paid on input services are inter- changeable. Similarly, credit of SAH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paid on input goods and paid on input services is Inter-changeable.  </a:t>
            </a:r>
          </a:p>
          <a:p>
            <a:pPr marL="573088" indent="-463550" algn="just">
              <a:spcAft>
                <a:spcPts val="1200"/>
              </a:spcAft>
              <a:buClrTx/>
              <a:buSzPct val="100000"/>
              <a:buFont typeface="Wingdings" pitchFamily="2" charset="2"/>
              <a:buChar char="§"/>
            </a:pPr>
            <a:r>
              <a:rPr lang="en-US" sz="2500" dirty="0" smtClean="0">
                <a:latin typeface="Comic Sans MS" pitchFamily="66" charset="0"/>
                <a:cs typeface="Arial" charset="0"/>
              </a:rPr>
              <a:t>Explanation as per Rule 3 (4) - Cenvat Credit cannot be used for the payment of service tax in respect of services where the person liable to pay tax is the service recipient.</a:t>
            </a:r>
          </a:p>
          <a:p>
            <a:pPr marL="573088" indent="-463550" algn="just">
              <a:spcAft>
                <a:spcPts val="1200"/>
              </a:spcAft>
              <a:buClrTx/>
              <a:buSzPct val="100000"/>
              <a:buFont typeface="Wingdings" pitchFamily="2" charset="2"/>
              <a:buChar char="§"/>
            </a:pPr>
            <a:endParaRPr lang="en-US" sz="2500" dirty="0" smtClean="0">
              <a:latin typeface="Comic Sans MS" pitchFamily="66" charset="0"/>
              <a:cs typeface="Arial" charset="0"/>
            </a:endParaRPr>
          </a:p>
          <a:p>
            <a:pPr>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51</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686800" cy="4983163"/>
          </a:xfrm>
        </p:spPr>
        <p:txBody>
          <a:bodyPr>
            <a:noAutofit/>
          </a:bodyPr>
          <a:lstStyle/>
          <a:p>
            <a:pPr marL="468313" indent="-347663" algn="just">
              <a:lnSpc>
                <a:spcPct val="120000"/>
              </a:lnSpc>
              <a:spcAft>
                <a:spcPts val="1200"/>
              </a:spcAft>
              <a:buSzPct val="100000"/>
              <a:buFont typeface="Arial" charset="0"/>
              <a:buChar char="•"/>
            </a:pPr>
            <a:r>
              <a:rPr lang="en-US" sz="2500" dirty="0" smtClean="0">
                <a:latin typeface="Comic Sans MS" pitchFamily="66" charset="0"/>
                <a:cs typeface="Arial" charset="0"/>
              </a:rPr>
              <a:t>Basic excise duty on indigenous inputs (Paid on goods specified in First Schedule to CETA). Corresponding CVD on imported goods is allowable , except in cases where excise duty @ 1% or 2% is paid under Notification No. 1/2011-CE dated 01.03.2011. In case of ships, boats and other structures for breaking up falling under 8909 00 00, Cenvat Credit of CVD will be allowed only to the extent of 85% </a:t>
            </a:r>
            <a:r>
              <a:rPr lang="en-US" sz="2500" dirty="0" err="1" smtClean="0">
                <a:latin typeface="Comic Sans MS" pitchFamily="66" charset="0"/>
                <a:cs typeface="Arial" charset="0"/>
              </a:rPr>
              <a:t>w.e.f</a:t>
            </a:r>
            <a:r>
              <a:rPr lang="en-US" sz="2500" dirty="0" smtClean="0">
                <a:latin typeface="Comic Sans MS" pitchFamily="66" charset="0"/>
                <a:cs typeface="Arial" charset="0"/>
              </a:rPr>
              <a:t>. 01.03.2011.</a:t>
            </a:r>
          </a:p>
          <a:p>
            <a:pPr marL="468313" indent="-347663" algn="just">
              <a:lnSpc>
                <a:spcPct val="120000"/>
              </a:lnSpc>
              <a:spcAft>
                <a:spcPts val="1200"/>
              </a:spcAft>
              <a:buSzPct val="100000"/>
              <a:buNone/>
            </a:pPr>
            <a:endParaRPr lang="en-US" sz="2500" dirty="0" smtClean="0">
              <a:latin typeface="Comic Sans MS" pitchFamily="66" charset="0"/>
              <a:cs typeface="Arial" charset="0"/>
            </a:endParaRPr>
          </a:p>
          <a:p>
            <a:pPr marL="468313" indent="-347663" algn="just">
              <a:lnSpc>
                <a:spcPct val="120000"/>
              </a:lnSpc>
              <a:spcAft>
                <a:spcPts val="1200"/>
              </a:spcAft>
              <a:buSzPct val="100000"/>
              <a:buFont typeface="Arial" charset="0"/>
              <a:buChar char="•"/>
            </a:pPr>
            <a:endParaRPr lang="en-US" sz="2500" dirty="0" smtClean="0">
              <a:latin typeface="Comic Sans MS" pitchFamily="66" charset="0"/>
              <a:cs typeface="Arial" charset="0"/>
            </a:endParaRPr>
          </a:p>
          <a:p>
            <a:pPr marL="468313" indent="-347663">
              <a:lnSpc>
                <a:spcPct val="120000"/>
              </a:lnSpc>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52</a:t>
            </a:fld>
            <a:endParaRPr lang="en-US"/>
          </a:p>
        </p:txBody>
      </p:sp>
      <p:sp>
        <p:nvSpPr>
          <p:cNvPr id="5" name="Title 4"/>
          <p:cNvSpPr>
            <a:spLocks noGrp="1"/>
          </p:cNvSpPr>
          <p:nvPr>
            <p:ph type="title"/>
          </p:nvPr>
        </p:nvSpPr>
        <p:spPr/>
        <p:txBody>
          <a:bodyPr anchor="t">
            <a:noAutofit/>
          </a:bodyPr>
          <a:lstStyle/>
          <a:p>
            <a:r>
              <a:rPr lang="en-US" sz="3500" b="1" dirty="0" smtClean="0">
                <a:solidFill>
                  <a:srgbClr val="FFC000"/>
                </a:solidFill>
                <a:latin typeface="Comic Sans MS" pitchFamily="66" charset="0"/>
                <a:cs typeface="Arial" pitchFamily="34" charset="0"/>
              </a:rPr>
              <a:t>Duties and Taxes eligible for CENVAT Credit</a:t>
            </a:r>
            <a:endParaRPr lang="en-US" sz="3500" b="1" dirty="0">
              <a:solidFill>
                <a:srgbClr val="FFC000"/>
              </a:solidFill>
              <a:latin typeface="Comic Sans MS" pitchFamily="66"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algn="just">
              <a:spcAft>
                <a:spcPts val="1200"/>
              </a:spcAft>
              <a:buSzPct val="100000"/>
              <a:buFont typeface="Arial" charset="0"/>
              <a:buChar char="•"/>
            </a:pPr>
            <a:r>
              <a:rPr lang="en-US" sz="2500" dirty="0" smtClean="0">
                <a:latin typeface="Comic Sans MS" pitchFamily="66" charset="0"/>
                <a:cs typeface="Arial" charset="0"/>
              </a:rPr>
              <a:t>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on manufactured excisable goods and CVD equal to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on imported goods. This Cenvat Credit can be </a:t>
            </a:r>
            <a:r>
              <a:rPr lang="en-US" sz="2500" dirty="0" err="1" smtClean="0">
                <a:latin typeface="Comic Sans MS" pitchFamily="66" charset="0"/>
                <a:cs typeface="Arial" charset="0"/>
              </a:rPr>
              <a:t>utilised</a:t>
            </a:r>
            <a:r>
              <a:rPr lang="en-US" sz="2500" dirty="0" smtClean="0">
                <a:latin typeface="Comic Sans MS" pitchFamily="66" charset="0"/>
                <a:cs typeface="Arial" charset="0"/>
              </a:rPr>
              <a:t> only for payment of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on final product or output services.</a:t>
            </a:r>
          </a:p>
          <a:p>
            <a:pPr algn="just">
              <a:spcAft>
                <a:spcPts val="1200"/>
              </a:spcAft>
              <a:buSzPct val="100000"/>
              <a:buFont typeface="Arial" charset="0"/>
              <a:buChar char="•"/>
            </a:pPr>
            <a:r>
              <a:rPr lang="en-US" sz="2500" dirty="0" smtClean="0">
                <a:latin typeface="Comic Sans MS" pitchFamily="66" charset="0"/>
                <a:cs typeface="Arial" charset="0"/>
              </a:rPr>
              <a:t>SAH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on manufactured excisable goods and CVD equal to SAH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on imported goods. This Cenvat Credit can be </a:t>
            </a:r>
            <a:r>
              <a:rPr lang="en-US" sz="2500" dirty="0" err="1" smtClean="0">
                <a:latin typeface="Comic Sans MS" pitchFamily="66" charset="0"/>
                <a:cs typeface="Arial" charset="0"/>
              </a:rPr>
              <a:t>utilised</a:t>
            </a:r>
            <a:r>
              <a:rPr lang="en-US" sz="2500" dirty="0" smtClean="0">
                <a:latin typeface="Comic Sans MS" pitchFamily="66" charset="0"/>
                <a:cs typeface="Arial" charset="0"/>
              </a:rPr>
              <a:t> only for payment of SAH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on final products or output services.</a:t>
            </a:r>
          </a:p>
          <a:p>
            <a:pPr algn="just">
              <a:spcAft>
                <a:spcPts val="1200"/>
              </a:spcAft>
              <a:buSzPct val="100000"/>
              <a:buFont typeface="Arial" charset="0"/>
              <a:buChar char="•"/>
            </a:pPr>
            <a:endParaRPr lang="en-US" sz="2500" dirty="0" smtClean="0">
              <a:latin typeface="Comic Sans MS" pitchFamily="66" charset="0"/>
              <a:cs typeface="Arial" charset="0"/>
            </a:endParaRPr>
          </a:p>
          <a:p>
            <a:pPr>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53</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buSzPct val="100000"/>
              <a:buFont typeface="Arial" charset="0"/>
              <a:buChar char="•"/>
            </a:pPr>
            <a:r>
              <a:rPr lang="en-US" sz="2500" dirty="0" smtClean="0">
                <a:latin typeface="Comic Sans MS" pitchFamily="66" charset="0"/>
                <a:cs typeface="Arial" charset="0"/>
              </a:rPr>
              <a:t>Service tax on input services.</a:t>
            </a:r>
          </a:p>
          <a:p>
            <a:pPr algn="just">
              <a:spcAft>
                <a:spcPts val="1200"/>
              </a:spcAft>
              <a:buSzPct val="100000"/>
              <a:buFont typeface="Arial" charset="0"/>
              <a:buChar char="•"/>
            </a:pPr>
            <a:r>
              <a:rPr lang="en-US" sz="2500" dirty="0" smtClean="0">
                <a:latin typeface="Comic Sans MS" pitchFamily="66" charset="0"/>
                <a:cs typeface="Arial" charset="0"/>
              </a:rPr>
              <a:t>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paid on service tax. This credit can be </a:t>
            </a:r>
            <a:r>
              <a:rPr lang="en-US" sz="2500" dirty="0" err="1" smtClean="0">
                <a:latin typeface="Comic Sans MS" pitchFamily="66" charset="0"/>
                <a:cs typeface="Arial" charset="0"/>
              </a:rPr>
              <a:t>utilised</a:t>
            </a:r>
            <a:r>
              <a:rPr lang="en-US" sz="2500" dirty="0" smtClean="0">
                <a:latin typeface="Comic Sans MS" pitchFamily="66" charset="0"/>
                <a:cs typeface="Arial" charset="0"/>
              </a:rPr>
              <a:t> only for payment of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on final product or output services. In case of ships, boats and other structures for breaking up falling under 8909 00 00, Cenvat Credit of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relating to CVD will be allowed only to the extent of 85% </a:t>
            </a:r>
            <a:r>
              <a:rPr lang="en-US" sz="2500" dirty="0" err="1" smtClean="0">
                <a:latin typeface="Comic Sans MS" pitchFamily="66" charset="0"/>
                <a:cs typeface="Arial" charset="0"/>
              </a:rPr>
              <a:t>w.e.f</a:t>
            </a:r>
            <a:r>
              <a:rPr lang="en-US" sz="2500" dirty="0" smtClean="0">
                <a:latin typeface="Comic Sans MS" pitchFamily="66" charset="0"/>
                <a:cs typeface="Arial" charset="0"/>
              </a:rPr>
              <a:t>. 01.03.2011.</a:t>
            </a:r>
          </a:p>
          <a:p>
            <a:pPr>
              <a:lnSpc>
                <a:spcPct val="110000"/>
              </a:lnSpc>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54</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600"/>
              </a:spcAft>
              <a:buSzPct val="100000"/>
              <a:buFont typeface="Arial" charset="0"/>
              <a:buChar char="•"/>
            </a:pPr>
            <a:r>
              <a:rPr lang="en-US" sz="2500" dirty="0" smtClean="0">
                <a:latin typeface="Comic Sans MS" pitchFamily="66" charset="0"/>
                <a:cs typeface="Arial" charset="0"/>
              </a:rPr>
              <a:t>SAH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paid on service tax. This credit can be </a:t>
            </a:r>
            <a:r>
              <a:rPr lang="en-US" sz="2500" dirty="0" err="1" smtClean="0">
                <a:latin typeface="Comic Sans MS" pitchFamily="66" charset="0"/>
                <a:cs typeface="Arial" charset="0"/>
              </a:rPr>
              <a:t>utilised</a:t>
            </a:r>
            <a:r>
              <a:rPr lang="en-US" sz="2500" dirty="0" smtClean="0">
                <a:latin typeface="Comic Sans MS" pitchFamily="66" charset="0"/>
                <a:cs typeface="Arial" charset="0"/>
              </a:rPr>
              <a:t> only for payment of SAH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on final products or output services. In case of ships, boats and other structures for breaking up falling under 8909 00 00, Cenvat Credit of Secondary and Higher Education </a:t>
            </a:r>
            <a:r>
              <a:rPr lang="en-US" sz="2500" dirty="0" err="1" smtClean="0">
                <a:latin typeface="Comic Sans MS" pitchFamily="66" charset="0"/>
                <a:cs typeface="Arial" charset="0"/>
              </a:rPr>
              <a:t>Cess</a:t>
            </a:r>
            <a:r>
              <a:rPr lang="en-US" sz="2500" dirty="0" smtClean="0">
                <a:latin typeface="Comic Sans MS" pitchFamily="66" charset="0"/>
                <a:cs typeface="Arial" charset="0"/>
              </a:rPr>
              <a:t> relating to CVD will be allowed only to the extent of 85% </a:t>
            </a:r>
            <a:r>
              <a:rPr lang="en-US" sz="2500" dirty="0" err="1" smtClean="0">
                <a:latin typeface="Comic Sans MS" pitchFamily="66" charset="0"/>
                <a:cs typeface="Arial" charset="0"/>
              </a:rPr>
              <a:t>w.e.f</a:t>
            </a:r>
            <a:r>
              <a:rPr lang="en-US" sz="2500" dirty="0" smtClean="0">
                <a:latin typeface="Comic Sans MS" pitchFamily="66" charset="0"/>
                <a:cs typeface="Arial" charset="0"/>
              </a:rPr>
              <a:t>. 01.03.2011.</a:t>
            </a:r>
          </a:p>
          <a:p>
            <a:pPr algn="just">
              <a:spcAft>
                <a:spcPts val="600"/>
              </a:spcAft>
              <a:buSzPct val="100000"/>
              <a:buFont typeface="Arial" charset="0"/>
              <a:buChar char="•"/>
            </a:pPr>
            <a:r>
              <a:rPr lang="en-US" sz="2500" dirty="0" smtClean="0">
                <a:latin typeface="Comic Sans MS" pitchFamily="66" charset="0"/>
                <a:cs typeface="Arial" charset="0"/>
              </a:rPr>
              <a:t>Additional Customs Duty paid under Section 3(5) of Customs Tariff Act. This duty is imposed </a:t>
            </a:r>
            <a:r>
              <a:rPr lang="en-US" sz="2500" dirty="0" err="1" smtClean="0">
                <a:latin typeface="Comic Sans MS" pitchFamily="66" charset="0"/>
                <a:cs typeface="Arial" charset="0"/>
              </a:rPr>
              <a:t>w.e.f</a:t>
            </a:r>
            <a:r>
              <a:rPr lang="en-US" sz="2500" dirty="0" smtClean="0">
                <a:latin typeface="Comic Sans MS" pitchFamily="66" charset="0"/>
                <a:cs typeface="Arial" charset="0"/>
              </a:rPr>
              <a:t>. 01.03.2005. </a:t>
            </a:r>
            <a:r>
              <a:rPr lang="en-US" sz="2500" b="1" dirty="0" smtClean="0">
                <a:latin typeface="Comic Sans MS" pitchFamily="66" charset="0"/>
                <a:cs typeface="Arial" charset="0"/>
              </a:rPr>
              <a:t>This Credit will not be available to service providers.</a:t>
            </a:r>
            <a:endParaRPr lang="en-US" sz="2500" dirty="0" smtClean="0">
              <a:latin typeface="Comic Sans MS" pitchFamily="66" charset="0"/>
              <a:cs typeface="Arial" charset="0"/>
            </a:endParaRPr>
          </a:p>
          <a:p>
            <a:pPr algn="just">
              <a:spcAft>
                <a:spcPts val="600"/>
              </a:spcAft>
              <a:buSzPct val="100000"/>
              <a:buNone/>
            </a:pPr>
            <a:endParaRPr lang="en-US" sz="2500" dirty="0" smtClean="0">
              <a:latin typeface="Comic Sans MS" pitchFamily="66" charset="0"/>
              <a:cs typeface="Arial" charset="0"/>
            </a:endParaRPr>
          </a:p>
          <a:p>
            <a:pPr>
              <a:spcAft>
                <a:spcPts val="600"/>
              </a:spcAft>
            </a:pPr>
            <a:endParaRPr lang="en-US" sz="2500" dirty="0" smtClean="0">
              <a:latin typeface="Comic Sans MS" pitchFamily="66" charset="0"/>
            </a:endParaRPr>
          </a:p>
          <a:p>
            <a:pPr>
              <a:spcAft>
                <a:spcPts val="6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55</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61987" algn="just">
              <a:spcAft>
                <a:spcPts val="1200"/>
              </a:spcAft>
              <a:buFont typeface="Wingdings" panose="05000000000000000000" pitchFamily="2" charset="2"/>
              <a:buChar char="Ø"/>
            </a:pPr>
            <a:r>
              <a:rPr lang="en-US" sz="2400" dirty="0">
                <a:latin typeface="Comic Sans MS" pitchFamily="66" charset="0"/>
              </a:rPr>
              <a:t>The Credit of Education </a:t>
            </a:r>
            <a:r>
              <a:rPr lang="en-US" sz="2400" dirty="0" err="1">
                <a:latin typeface="Comic Sans MS" pitchFamily="66" charset="0"/>
              </a:rPr>
              <a:t>Cess</a:t>
            </a:r>
            <a:r>
              <a:rPr lang="en-US" sz="2400" dirty="0">
                <a:latin typeface="Comic Sans MS" pitchFamily="66" charset="0"/>
              </a:rPr>
              <a:t> and Secondary and Higher Education </a:t>
            </a:r>
            <a:r>
              <a:rPr lang="en-US" sz="2400" dirty="0" err="1">
                <a:latin typeface="Comic Sans MS" pitchFamily="66" charset="0"/>
              </a:rPr>
              <a:t>Cess</a:t>
            </a:r>
            <a:r>
              <a:rPr lang="en-US" sz="2400" dirty="0">
                <a:latin typeface="Comic Sans MS" pitchFamily="66" charset="0"/>
              </a:rPr>
              <a:t> paid on inputs or capital goods received in the factory of manufacture of final product on or after the 1st day of March, 2015 can be utilized for payment of the duty of excise </a:t>
            </a:r>
            <a:r>
              <a:rPr lang="en-US" sz="2400" dirty="0" err="1">
                <a:latin typeface="Comic Sans MS" pitchFamily="66" charset="0"/>
              </a:rPr>
              <a:t>leviable</a:t>
            </a:r>
            <a:r>
              <a:rPr lang="en-US" sz="2400" dirty="0">
                <a:latin typeface="Comic Sans MS" pitchFamily="66" charset="0"/>
              </a:rPr>
              <a:t> under the First Schedule to the Excise Tariff Act: </a:t>
            </a:r>
          </a:p>
          <a:p>
            <a:pPr marL="661987" algn="just">
              <a:spcAft>
                <a:spcPts val="1200"/>
              </a:spcAft>
              <a:buFont typeface="Wingdings" panose="05000000000000000000" pitchFamily="2" charset="2"/>
              <a:buChar char="Ø"/>
            </a:pPr>
            <a:r>
              <a:rPr lang="en-US" sz="2400" dirty="0">
                <a:latin typeface="Comic Sans MS" pitchFamily="66" charset="0"/>
              </a:rPr>
              <a:t>The credit of balance fifty per cent. Education </a:t>
            </a:r>
            <a:r>
              <a:rPr lang="en-US" sz="2400" dirty="0" err="1">
                <a:latin typeface="Comic Sans MS" pitchFamily="66" charset="0"/>
              </a:rPr>
              <a:t>Cess</a:t>
            </a:r>
            <a:r>
              <a:rPr lang="en-US" sz="2400" dirty="0">
                <a:latin typeface="Comic Sans MS" pitchFamily="66" charset="0"/>
              </a:rPr>
              <a:t> and Secondary and Higher Education </a:t>
            </a:r>
            <a:r>
              <a:rPr lang="en-US" sz="2400" dirty="0" err="1">
                <a:latin typeface="Comic Sans MS" pitchFamily="66" charset="0"/>
              </a:rPr>
              <a:t>Cess</a:t>
            </a:r>
            <a:r>
              <a:rPr lang="en-US" sz="2400" dirty="0">
                <a:latin typeface="Comic Sans MS" pitchFamily="66" charset="0"/>
              </a:rPr>
              <a:t> paid on capital goods received in the factory of manufacture of final product in the financial year 2014-15 can be utilized for payment of the duty of excise specified in the First Schedule to the Excise Tariff Act</a:t>
            </a:r>
            <a:endParaRPr lang="en-US" sz="2400" dirty="0">
              <a:latin typeface="Comic Sans MS" pitchFamily="66" charset="0"/>
              <a:cs typeface="Arial" charset="0"/>
            </a:endParaRPr>
          </a:p>
          <a:p>
            <a:pPr algn="just">
              <a:spcAft>
                <a:spcPts val="1200"/>
              </a:spcAft>
              <a:buFont typeface="Wingdings" panose="05000000000000000000" pitchFamily="2" charset="2"/>
              <a:buChar char="Ø"/>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56</a:t>
            </a:fld>
            <a:endParaRPr lang="en-US"/>
          </a:p>
        </p:txBody>
      </p:sp>
      <p:sp>
        <p:nvSpPr>
          <p:cNvPr id="5" name="Title 4"/>
          <p:cNvSpPr>
            <a:spLocks noGrp="1"/>
          </p:cNvSpPr>
          <p:nvPr>
            <p:ph type="title"/>
          </p:nvPr>
        </p:nvSpPr>
        <p:spPr/>
        <p:txBody>
          <a:bodyPr>
            <a:normAutofit fontScale="90000"/>
          </a:bodyPr>
          <a:lstStyle/>
          <a:p>
            <a:r>
              <a:rPr lang="en-US" sz="3500" b="1" dirty="0" smtClean="0">
                <a:solidFill>
                  <a:srgbClr val="FFC000"/>
                </a:solidFill>
                <a:latin typeface="Comic Sans MS" pitchFamily="66" charset="0"/>
                <a:cs typeface="Arial" pitchFamily="34" charset="0"/>
              </a:rPr>
              <a:t>Utilization of </a:t>
            </a:r>
            <a:r>
              <a:rPr lang="en-US" sz="3500" b="1" dirty="0" err="1" smtClean="0">
                <a:solidFill>
                  <a:srgbClr val="FFC000"/>
                </a:solidFill>
                <a:latin typeface="Comic Sans MS" pitchFamily="66" charset="0"/>
                <a:cs typeface="Arial" pitchFamily="34" charset="0"/>
              </a:rPr>
              <a:t>Cenvat</a:t>
            </a:r>
            <a:r>
              <a:rPr lang="en-US" sz="3500" b="1" dirty="0" smtClean="0">
                <a:solidFill>
                  <a:srgbClr val="FFC000"/>
                </a:solidFill>
                <a:latin typeface="Comic Sans MS" pitchFamily="66" charset="0"/>
                <a:cs typeface="Arial" pitchFamily="34" charset="0"/>
              </a:rPr>
              <a:t> Credit of Education </a:t>
            </a:r>
            <a:r>
              <a:rPr lang="en-US" sz="3500" b="1" dirty="0" err="1" smtClean="0">
                <a:solidFill>
                  <a:srgbClr val="FFC000"/>
                </a:solidFill>
                <a:latin typeface="Comic Sans MS" pitchFamily="66" charset="0"/>
                <a:cs typeface="Arial" pitchFamily="34" charset="0"/>
              </a:rPr>
              <a:t>Cess</a:t>
            </a:r>
            <a:r>
              <a:rPr lang="en-US" sz="3500" b="1" dirty="0" smtClean="0">
                <a:solidFill>
                  <a:srgbClr val="FFC000"/>
                </a:solidFill>
                <a:latin typeface="Comic Sans MS" pitchFamily="66" charset="0"/>
                <a:cs typeface="Arial" pitchFamily="34" charset="0"/>
              </a:rPr>
              <a:t> &amp; SHA </a:t>
            </a:r>
            <a:r>
              <a:rPr lang="en-US" sz="3500" b="1" dirty="0" err="1" smtClean="0">
                <a:solidFill>
                  <a:srgbClr val="FFC000"/>
                </a:solidFill>
                <a:latin typeface="Comic Sans MS" pitchFamily="66" charset="0"/>
                <a:cs typeface="Arial" pitchFamily="34" charset="0"/>
              </a:rPr>
              <a:t>Cess</a:t>
            </a:r>
            <a:r>
              <a:rPr lang="en-US" sz="3500" b="1" dirty="0" smtClean="0">
                <a:solidFill>
                  <a:srgbClr val="FFC000"/>
                </a:solidFill>
                <a:latin typeface="Comic Sans MS" pitchFamily="66" charset="0"/>
                <a:cs typeface="Arial" pitchFamily="34" charset="0"/>
              </a:rPr>
              <a:t> </a:t>
            </a:r>
            <a:r>
              <a:rPr lang="en-US" sz="3500" b="1" dirty="0" err="1" smtClean="0">
                <a:solidFill>
                  <a:srgbClr val="FFC000"/>
                </a:solidFill>
                <a:latin typeface="Comic Sans MS" pitchFamily="66" charset="0"/>
                <a:cs typeface="Arial" pitchFamily="34" charset="0"/>
              </a:rPr>
              <a:t>w.e.f</a:t>
            </a:r>
            <a:r>
              <a:rPr lang="en-US" sz="3500" b="1" dirty="0" smtClean="0">
                <a:solidFill>
                  <a:srgbClr val="FFC000"/>
                </a:solidFill>
                <a:latin typeface="Comic Sans MS" pitchFamily="66" charset="0"/>
                <a:cs typeface="Arial" pitchFamily="34" charset="0"/>
              </a:rPr>
              <a:t>. 01.03.2015 </a:t>
            </a:r>
            <a:endParaRPr lang="en-US" sz="3500" b="1" dirty="0">
              <a:solidFill>
                <a:srgbClr val="FFC000"/>
              </a:solidFill>
              <a:latin typeface="Comic Sans MS" pitchFamily="66"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pPr>
            <a:r>
              <a:rPr lang="en-US" sz="2200" dirty="0">
                <a:latin typeface="Comic Sans MS" pitchFamily="66" charset="0"/>
              </a:rPr>
              <a:t>T</a:t>
            </a:r>
            <a:r>
              <a:rPr lang="en-US" sz="2200" dirty="0" smtClean="0">
                <a:latin typeface="Comic Sans MS" pitchFamily="66" charset="0"/>
              </a:rPr>
              <a:t>he </a:t>
            </a:r>
            <a:r>
              <a:rPr lang="en-US" sz="2200" dirty="0">
                <a:latin typeface="Comic Sans MS" pitchFamily="66" charset="0"/>
              </a:rPr>
              <a:t>credit of Education </a:t>
            </a:r>
            <a:r>
              <a:rPr lang="en-US" sz="2200" dirty="0" err="1">
                <a:latin typeface="Comic Sans MS" pitchFamily="66" charset="0"/>
              </a:rPr>
              <a:t>Cess</a:t>
            </a:r>
            <a:r>
              <a:rPr lang="en-US" sz="2200" dirty="0">
                <a:latin typeface="Comic Sans MS" pitchFamily="66" charset="0"/>
              </a:rPr>
              <a:t> and Secondary and Higher Education </a:t>
            </a:r>
            <a:r>
              <a:rPr lang="en-US" sz="2200" dirty="0" err="1">
                <a:latin typeface="Comic Sans MS" pitchFamily="66" charset="0"/>
              </a:rPr>
              <a:t>Cess</a:t>
            </a:r>
            <a:r>
              <a:rPr lang="en-US" sz="2200" dirty="0">
                <a:latin typeface="Comic Sans MS" pitchFamily="66" charset="0"/>
              </a:rPr>
              <a:t> paid on input services received by the manufacturer of final product on or after the 1st day of March, 2015 can be utilized for payment of the duty of excise specified in the First Schedule to the Excise Tariff </a:t>
            </a:r>
            <a:r>
              <a:rPr lang="en-US" sz="2200" dirty="0" smtClean="0">
                <a:latin typeface="Comic Sans MS" pitchFamily="66" charset="0"/>
              </a:rPr>
              <a:t>Act.</a:t>
            </a:r>
            <a:endParaRPr lang="en-US" sz="22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57</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458200" cy="5181600"/>
          </a:xfrm>
        </p:spPr>
        <p:txBody>
          <a:bodyPr>
            <a:noAutofit/>
          </a:bodyPr>
          <a:lstStyle/>
          <a:p>
            <a:pPr algn="just"/>
            <a:r>
              <a:rPr lang="en-IN" sz="2200" dirty="0" smtClean="0">
                <a:latin typeface="Comic Sans MS" pitchFamily="66" charset="0"/>
              </a:rPr>
              <a:t>Where the CENVAT credit has been taken wrongly but not utilised, the same shall be recovered from the manufacturer or the provider of output service, as the case may be, and the provisions of section 11A of the Excise Act or section 73 of the Finance Act, 1994 (32 of 1994), as the case may be, shall apply mutatis mutandis for effecting such recoveries.</a:t>
            </a:r>
          </a:p>
          <a:p>
            <a:pPr algn="just"/>
            <a:r>
              <a:rPr lang="en-IN" sz="2200" dirty="0" smtClean="0">
                <a:latin typeface="Comic Sans MS" pitchFamily="66" charset="0"/>
              </a:rPr>
              <a:t>Where the CENVAT credit has been taken and utilised wrongly or has been erroneously refunded, the same shall be recovered along with interest from the manufacturer or the provider of output service, as the case may be, and the provisions of sections 11A and 11AA of the Excise Act or sections 73 and 75 of the Finance Act, 1994, as the case may be, shall apply mutatis mutandis for effecting such recoveries. </a:t>
            </a:r>
            <a:endParaRPr lang="en-IN" sz="22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58</a:t>
            </a:fld>
            <a:endParaRPr lang="en-US"/>
          </a:p>
        </p:txBody>
      </p:sp>
      <p:sp>
        <p:nvSpPr>
          <p:cNvPr id="5" name="Title 4"/>
          <p:cNvSpPr>
            <a:spLocks noGrp="1"/>
          </p:cNvSpPr>
          <p:nvPr>
            <p:ph type="title"/>
          </p:nvPr>
        </p:nvSpPr>
        <p:spPr/>
        <p:txBody>
          <a:bodyPr>
            <a:noAutofit/>
          </a:bodyPr>
          <a:lstStyle/>
          <a:p>
            <a:r>
              <a:rPr lang="en-US" sz="3500" b="1" dirty="0" smtClean="0">
                <a:solidFill>
                  <a:srgbClr val="FFC000"/>
                </a:solidFill>
                <a:latin typeface="Comic Sans MS" pitchFamily="66" charset="0"/>
              </a:rPr>
              <a:t>Recovery of </a:t>
            </a:r>
            <a:r>
              <a:rPr lang="en-US" sz="3500" b="1" dirty="0" err="1" smtClean="0">
                <a:solidFill>
                  <a:srgbClr val="FFC000"/>
                </a:solidFill>
                <a:latin typeface="Comic Sans MS" pitchFamily="66" charset="0"/>
              </a:rPr>
              <a:t>Cenvat</a:t>
            </a:r>
            <a:r>
              <a:rPr lang="en-US" sz="3500" b="1" dirty="0" smtClean="0">
                <a:solidFill>
                  <a:srgbClr val="FFC000"/>
                </a:solidFill>
                <a:latin typeface="Comic Sans MS" pitchFamily="66" charset="0"/>
              </a:rPr>
              <a:t> credit wrongly taken or erroneously refunded</a:t>
            </a:r>
            <a:endParaRPr lang="en-IN" sz="3500" b="1" dirty="0">
              <a:solidFill>
                <a:srgbClr val="FFC000"/>
              </a:solidFill>
              <a:latin typeface="Comic Sans MS" pitchFamily="66"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280988" indent="-280988">
              <a:spcAft>
                <a:spcPts val="1200"/>
              </a:spcAft>
              <a:buNone/>
            </a:pPr>
            <a:r>
              <a:rPr lang="en-US" sz="2500" dirty="0" smtClean="0">
                <a:latin typeface="Comic Sans MS" pitchFamily="66" charset="0"/>
                <a:cs typeface="Arial" pitchFamily="34" charset="0"/>
              </a:rPr>
              <a:t>Distribution of Cenvat Credit by ISD- </a:t>
            </a:r>
          </a:p>
          <a:p>
            <a:pPr marL="280988" indent="-280988" algn="just">
              <a:spcAft>
                <a:spcPts val="1200"/>
              </a:spcAft>
              <a:buClrTx/>
              <a:buSzPct val="100000"/>
              <a:buFont typeface="Wingdings" pitchFamily="2" charset="2"/>
              <a:buChar char="Ø"/>
            </a:pPr>
            <a:r>
              <a:rPr lang="en-US" sz="2500" dirty="0" smtClean="0">
                <a:latin typeface="Comic Sans MS" pitchFamily="66" charset="0"/>
                <a:cs typeface="Arial" charset="0"/>
              </a:rPr>
              <a:t>Input Service Distributor-</a:t>
            </a:r>
          </a:p>
          <a:p>
            <a:pPr marL="280988" indent="-280988" algn="just">
              <a:spcAft>
                <a:spcPts val="1200"/>
              </a:spcAft>
              <a:buClrTx/>
              <a:buSzPct val="100000"/>
              <a:buFont typeface="Wingdings" pitchFamily="2" charset="2"/>
              <a:buNone/>
            </a:pPr>
            <a:r>
              <a:rPr lang="en-US" sz="2500" dirty="0" smtClean="0">
                <a:latin typeface="Comic Sans MS" pitchFamily="66" charset="0"/>
                <a:cs typeface="Arial" charset="0"/>
              </a:rPr>
              <a:t>   (a) the credit distributed against a document does not exceed the amount of service tax paid thereon.</a:t>
            </a:r>
          </a:p>
          <a:p>
            <a:pPr marL="280988" indent="-280988" algn="just">
              <a:spcAft>
                <a:spcPts val="1200"/>
              </a:spcAft>
              <a:buClrTx/>
              <a:buSzPct val="100000"/>
              <a:buFont typeface="Wingdings" pitchFamily="2" charset="2"/>
              <a:buNone/>
            </a:pPr>
            <a:r>
              <a:rPr lang="en-US" sz="2500" dirty="0" smtClean="0">
                <a:latin typeface="Comic Sans MS" pitchFamily="66" charset="0"/>
                <a:cs typeface="Arial" charset="0"/>
              </a:rPr>
              <a:t>   (b) credit of service tax attributable to service used by one or more units exclusively engaged in manufacture of exempted goods or providing exempted services shall not be distributed</a:t>
            </a:r>
          </a:p>
          <a:p>
            <a:pPr marL="280988" indent="-280988" algn="just">
              <a:spcAft>
                <a:spcPts val="1200"/>
              </a:spcAft>
              <a:buClrTx/>
              <a:buSzPct val="100000"/>
              <a:buFont typeface="Wingdings" pitchFamily="2" charset="2"/>
              <a:buNone/>
            </a:pPr>
            <a:r>
              <a:rPr lang="en-US" sz="2500" dirty="0" smtClean="0">
                <a:latin typeface="Comic Sans MS" pitchFamily="66" charset="0"/>
                <a:cs typeface="Arial" charset="0"/>
              </a:rPr>
              <a:t>   </a:t>
            </a:r>
          </a:p>
          <a:p>
            <a:pPr marL="280988" indent="-280988" algn="just">
              <a:spcAft>
                <a:spcPts val="1200"/>
              </a:spcAft>
              <a:buClrTx/>
              <a:buSzPct val="100000"/>
              <a:buFont typeface="Wingdings" pitchFamily="2" charset="2"/>
              <a:buNone/>
            </a:pPr>
            <a:r>
              <a:rPr lang="en-US" sz="2500" dirty="0" smtClean="0">
                <a:latin typeface="Comic Sans MS" pitchFamily="66" charset="0"/>
                <a:cs typeface="Arial" charset="0"/>
              </a:rPr>
              <a:t>  </a:t>
            </a:r>
          </a:p>
          <a:p>
            <a:pPr marL="280988" indent="-280988" algn="just">
              <a:spcAft>
                <a:spcPts val="1200"/>
              </a:spcAft>
              <a:buClrTx/>
              <a:buSzPct val="100000"/>
              <a:buFont typeface="Wingdings" pitchFamily="2" charset="2"/>
              <a:buNone/>
            </a:pPr>
            <a:r>
              <a:rPr lang="en-US" sz="2500" dirty="0" smtClean="0">
                <a:latin typeface="Comic Sans MS" pitchFamily="66" charset="0"/>
                <a:cs typeface="Arial" charset="0"/>
              </a:rPr>
              <a:t>                         											</a:t>
            </a:r>
          </a:p>
          <a:p>
            <a:pPr marL="280988" indent="-280988">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59</a:t>
            </a:fld>
            <a:endParaRPr lang="en-US"/>
          </a:p>
        </p:txBody>
      </p:sp>
      <p:sp>
        <p:nvSpPr>
          <p:cNvPr id="5" name="Title 4"/>
          <p:cNvSpPr>
            <a:spLocks noGrp="1"/>
          </p:cNvSpPr>
          <p:nvPr>
            <p:ph type="title"/>
          </p:nvPr>
        </p:nvSpPr>
        <p:spPr/>
        <p:txBody>
          <a:bodyPr anchor="t">
            <a:noAutofit/>
          </a:bodyPr>
          <a:lstStyle/>
          <a:p>
            <a:pPr>
              <a:lnSpc>
                <a:spcPct val="150000"/>
              </a:lnSpc>
            </a:pPr>
            <a:r>
              <a:rPr lang="en-US" sz="3500" b="1" dirty="0" smtClean="0">
                <a:solidFill>
                  <a:srgbClr val="FFC000"/>
                </a:solidFill>
                <a:latin typeface="Comic Sans MS" pitchFamily="66" charset="0"/>
                <a:cs typeface="Arial" pitchFamily="34" charset="0"/>
              </a:rPr>
              <a:t>Input Service Distributor </a:t>
            </a:r>
            <a:endParaRPr lang="en-US" sz="3500" dirty="0">
              <a:solidFill>
                <a:srgbClr val="FFC000"/>
              </a:solidFill>
              <a:latin typeface="Comic Sans MS" pitchFamily="66"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27063" indent="-519113" algn="just">
              <a:spcAft>
                <a:spcPts val="1200"/>
              </a:spcAft>
              <a:buClrTx/>
              <a:buSzPct val="100000"/>
              <a:buFont typeface="Lucida Sans Unicode" pitchFamily="34" charset="0"/>
              <a:buAutoNum type="alphaUcPeriod" startAt="2"/>
            </a:pPr>
            <a:r>
              <a:rPr lang="en-US" sz="2500" dirty="0" smtClean="0">
                <a:latin typeface="Comic Sans MS" pitchFamily="66" charset="0"/>
                <a:cs typeface="Arial" charset="0"/>
              </a:rPr>
              <a:t>motor vehicle designed for transportation of goods including their chassis registered in the name of the service provider, when used for-</a:t>
            </a:r>
          </a:p>
          <a:p>
            <a:pPr marL="627063" indent="-519113" algn="just">
              <a:spcAft>
                <a:spcPts val="1200"/>
              </a:spcAft>
              <a:buClrTx/>
              <a:buSzPct val="100000"/>
              <a:buFont typeface="Lucida Sans Unicode" pitchFamily="34" charset="0"/>
              <a:buNone/>
            </a:pPr>
            <a:r>
              <a:rPr lang="en-US" sz="2500" dirty="0" smtClean="0">
                <a:latin typeface="Comic Sans MS" pitchFamily="66" charset="0"/>
                <a:cs typeface="Arial" charset="0"/>
              </a:rPr>
              <a:t>       (</a:t>
            </a:r>
            <a:r>
              <a:rPr lang="en-US" sz="2500" dirty="0" err="1" smtClean="0">
                <a:latin typeface="Comic Sans MS" pitchFamily="66" charset="0"/>
                <a:cs typeface="Arial" charset="0"/>
              </a:rPr>
              <a:t>i</a:t>
            </a:r>
            <a:r>
              <a:rPr lang="en-US" sz="2500" dirty="0" smtClean="0">
                <a:latin typeface="Comic Sans MS" pitchFamily="66" charset="0"/>
                <a:cs typeface="Arial" charset="0"/>
              </a:rPr>
              <a:t>)  providing an output service of renting of such motor vehicle; or</a:t>
            </a:r>
          </a:p>
          <a:p>
            <a:pPr marL="627063" indent="-519113" algn="just">
              <a:spcAft>
                <a:spcPts val="1200"/>
              </a:spcAft>
              <a:buClrTx/>
              <a:buSzPct val="100000"/>
              <a:buFont typeface="Lucida Sans Unicode" pitchFamily="34" charset="0"/>
              <a:buNone/>
            </a:pPr>
            <a:r>
              <a:rPr lang="en-US" sz="2500" dirty="0" smtClean="0">
                <a:latin typeface="Comic Sans MS" pitchFamily="66" charset="0"/>
                <a:cs typeface="Arial" charset="0"/>
              </a:rPr>
              <a:t>       (ii) transportation of inputs and capital goods used for providing an output service; or</a:t>
            </a:r>
          </a:p>
          <a:p>
            <a:pPr marL="627063" indent="-519113" algn="just">
              <a:spcAft>
                <a:spcPts val="1200"/>
              </a:spcAft>
              <a:buClrTx/>
              <a:buSzPct val="100000"/>
              <a:buFont typeface="Lucida Sans Unicode" pitchFamily="34" charset="0"/>
              <a:buNone/>
            </a:pPr>
            <a:r>
              <a:rPr lang="en-US" sz="2500" dirty="0" smtClean="0">
                <a:latin typeface="Comic Sans MS" pitchFamily="66" charset="0"/>
                <a:cs typeface="Arial" charset="0"/>
              </a:rPr>
              <a:t>       (iii) providing an output service of courier agency”</a:t>
            </a:r>
          </a:p>
          <a:p>
            <a:pPr marL="627063" indent="-519113" algn="just">
              <a:spcAft>
                <a:spcPts val="1200"/>
              </a:spcAft>
              <a:buClrTx/>
              <a:buSzPct val="100000"/>
              <a:buNone/>
            </a:pPr>
            <a:endParaRPr lang="en-US" sz="2500" dirty="0" smtClean="0">
              <a:latin typeface="Comic Sans MS" pitchFamily="66" charset="0"/>
              <a:cs typeface="Arial" charset="0"/>
            </a:endParaRPr>
          </a:p>
          <a:p>
            <a:pPr marL="627063" indent="-519113" algn="just">
              <a:spcAft>
                <a:spcPts val="1200"/>
              </a:spcAft>
              <a:buClrTx/>
              <a:buSzPct val="100000"/>
              <a:buFont typeface="Lucida Sans Unicode" pitchFamily="34" charset="0"/>
              <a:buNone/>
            </a:pPr>
            <a:endParaRPr lang="en-US" sz="2500" dirty="0" smtClean="0">
              <a:latin typeface="Comic Sans MS" pitchFamily="66" charset="0"/>
              <a:cs typeface="Arial" charset="0"/>
            </a:endParaRPr>
          </a:p>
          <a:p>
            <a:pPr>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280988" indent="-280988" algn="just">
              <a:spcAft>
                <a:spcPts val="1200"/>
              </a:spcAft>
              <a:buClrTx/>
              <a:buSzPct val="100000"/>
              <a:buFont typeface="Wingdings" pitchFamily="2" charset="2"/>
              <a:buNone/>
            </a:pPr>
            <a:r>
              <a:rPr lang="en-US" sz="2500" dirty="0" smtClean="0">
                <a:latin typeface="Comic Sans MS" pitchFamily="66" charset="0"/>
                <a:cs typeface="Arial" charset="0"/>
              </a:rPr>
              <a:t>	(c) credit of service tax attributable to service used wholly by a unit shall be distributed only to that unit.</a:t>
            </a:r>
          </a:p>
          <a:p>
            <a:pPr marL="280988" indent="-280988" algn="just">
              <a:spcAft>
                <a:spcPts val="1200"/>
              </a:spcAft>
              <a:buClrTx/>
              <a:buSzPct val="100000"/>
              <a:buFont typeface="Wingdings" pitchFamily="2" charset="2"/>
              <a:buNone/>
            </a:pPr>
            <a:r>
              <a:rPr lang="en-US" sz="2500" dirty="0" smtClean="0">
                <a:latin typeface="Comic Sans MS" pitchFamily="66" charset="0"/>
                <a:cs typeface="Arial" charset="0"/>
              </a:rPr>
              <a:t>	(d) </a:t>
            </a:r>
            <a:r>
              <a:rPr lang="en-IN" sz="2500" dirty="0" smtClean="0">
                <a:latin typeface="Comic Sans MS" pitchFamily="66" charset="0"/>
              </a:rPr>
              <a:t>credit of service tax attributable to service used by more than one unit shall be distributed </a:t>
            </a:r>
            <a:r>
              <a:rPr lang="en-IN" sz="2500" i="1" dirty="0" smtClean="0">
                <a:latin typeface="Comic Sans MS" pitchFamily="66" charset="0"/>
              </a:rPr>
              <a:t>pro rata</a:t>
            </a:r>
            <a:r>
              <a:rPr lang="en-IN" sz="2500" dirty="0" smtClean="0">
                <a:latin typeface="Comic Sans MS" pitchFamily="66" charset="0"/>
              </a:rPr>
              <a:t> on the basis of the turnover of such units during the relevant period to the total turnover of all its units, which are operational in the current year, during the said relevant period.</a:t>
            </a: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60</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8534400" cy="914400"/>
          </a:xfrm>
        </p:spPr>
        <p:txBody>
          <a:bodyPr anchor="b">
            <a:noAutofit/>
          </a:bodyPr>
          <a:lstStyle/>
          <a:p>
            <a:r>
              <a:rPr lang="en-US" sz="3500" b="1" dirty="0" smtClean="0">
                <a:solidFill>
                  <a:srgbClr val="FFC000"/>
                </a:solidFill>
                <a:latin typeface="Comic Sans MS" pitchFamily="66" charset="0"/>
              </a:rPr>
              <a:t>Overview</a:t>
            </a:r>
            <a:endParaRPr lang="en-US" sz="3500" b="1" dirty="0">
              <a:solidFill>
                <a:srgbClr val="FFC000"/>
              </a:solidFill>
              <a:latin typeface="Comic Sans MS" pitchFamily="66" charset="0"/>
            </a:endParaRPr>
          </a:p>
        </p:txBody>
      </p:sp>
      <p:sp>
        <p:nvSpPr>
          <p:cNvPr id="6" name="Slide Number Placeholder 5"/>
          <p:cNvSpPr>
            <a:spLocks noGrp="1"/>
          </p:cNvSpPr>
          <p:nvPr>
            <p:ph type="sldNum" sz="quarter" idx="12"/>
          </p:nvPr>
        </p:nvSpPr>
        <p:spPr/>
        <p:txBody>
          <a:bodyPr/>
          <a:lstStyle/>
          <a:p>
            <a:fld id="{57AFC327-729E-4BE9-BB60-D2B866BE1B46}" type="slidenum">
              <a:rPr lang="en-US" smtClean="0"/>
              <a:pPr/>
              <a:t>61</a:t>
            </a:fld>
            <a:endParaRPr lang="en-US"/>
          </a:p>
        </p:txBody>
      </p:sp>
      <p:sp>
        <p:nvSpPr>
          <p:cNvPr id="7" name="Footer Placeholder 6"/>
          <p:cNvSpPr>
            <a:spLocks noGrp="1"/>
          </p:cNvSpPr>
          <p:nvPr>
            <p:ph type="ftr" sz="quarter" idx="11"/>
          </p:nvPr>
        </p:nvSpPr>
        <p:spPr/>
        <p:txBody>
          <a:bodyPr/>
          <a:lstStyle/>
          <a:p>
            <a:r>
              <a:rPr lang="en-IN" smtClean="0"/>
              <a:t>The Institute of Cost Accountants of India</a:t>
            </a:r>
            <a:endParaRPr lang="en-US" dirty="0"/>
          </a:p>
        </p:txBody>
      </p:sp>
      <p:sp>
        <p:nvSpPr>
          <p:cNvPr id="9" name="Content Placeholder 8"/>
          <p:cNvSpPr>
            <a:spLocks noGrp="1"/>
          </p:cNvSpPr>
          <p:nvPr>
            <p:ph idx="1"/>
          </p:nvPr>
        </p:nvSpPr>
        <p:spPr/>
        <p:txBody>
          <a:bodyPr>
            <a:noAutofit/>
          </a:bodyPr>
          <a:lstStyle/>
          <a:p>
            <a:pPr marL="682625" indent="-573088" algn="just">
              <a:lnSpc>
                <a:spcPct val="150000"/>
              </a:lnSpc>
              <a:buClrTx/>
              <a:buFont typeface="Wingdings" pitchFamily="2" charset="2"/>
              <a:buChar char="Ø"/>
              <a:defRPr/>
            </a:pPr>
            <a:r>
              <a:rPr lang="en-US" sz="2500" dirty="0" smtClean="0">
                <a:latin typeface="Comic Sans MS" pitchFamily="66" charset="0"/>
                <a:cs typeface="Arial" pitchFamily="34" charset="0"/>
              </a:rPr>
              <a:t>Credit of duty paid on input and input services;</a:t>
            </a:r>
          </a:p>
          <a:p>
            <a:pPr marL="682625" indent="-573088" algn="just">
              <a:lnSpc>
                <a:spcPct val="150000"/>
              </a:lnSpc>
              <a:buClrTx/>
              <a:buFont typeface="Wingdings" pitchFamily="2" charset="2"/>
              <a:buChar char="Ø"/>
              <a:defRPr/>
            </a:pPr>
            <a:r>
              <a:rPr lang="en-US" sz="2500" dirty="0" smtClean="0">
                <a:latin typeface="Comic Sans MS" pitchFamily="66" charset="0"/>
                <a:cs typeface="Arial" pitchFamily="34" charset="0"/>
              </a:rPr>
              <a:t>No credit of service in J&amp;K;</a:t>
            </a:r>
          </a:p>
          <a:p>
            <a:pPr marL="682625" indent="-573088" algn="just">
              <a:lnSpc>
                <a:spcPct val="150000"/>
              </a:lnSpc>
              <a:buClrTx/>
              <a:buFont typeface="Wingdings" pitchFamily="2" charset="2"/>
              <a:buChar char="Ø"/>
              <a:defRPr/>
            </a:pPr>
            <a:r>
              <a:rPr lang="en-US" sz="2500" dirty="0" smtClean="0">
                <a:latin typeface="Comic Sans MS" pitchFamily="66" charset="0"/>
                <a:cs typeface="Arial" pitchFamily="34" charset="0"/>
              </a:rPr>
              <a:t>Input goods eligible for Cenvat to manufacturer;</a:t>
            </a:r>
          </a:p>
          <a:p>
            <a:pPr marL="682625" indent="-573088" algn="just">
              <a:lnSpc>
                <a:spcPct val="150000"/>
              </a:lnSpc>
              <a:buClrTx/>
              <a:buFont typeface="Wingdings" pitchFamily="2" charset="2"/>
              <a:buChar char="Ø"/>
              <a:defRPr/>
            </a:pPr>
            <a:r>
              <a:rPr lang="en-US" sz="2500" dirty="0" smtClean="0">
                <a:latin typeface="Comic Sans MS" pitchFamily="66" charset="0"/>
                <a:cs typeface="Arial" pitchFamily="34" charset="0"/>
              </a:rPr>
              <a:t>Input goods eligible for Cenvat to service provider;</a:t>
            </a:r>
          </a:p>
          <a:p>
            <a:pPr marL="682625" indent="-573088" algn="just">
              <a:lnSpc>
                <a:spcPct val="150000"/>
              </a:lnSpc>
              <a:buClrTx/>
              <a:buFont typeface="Wingdings" pitchFamily="2" charset="2"/>
              <a:buChar char="Ø"/>
              <a:defRPr/>
            </a:pPr>
            <a:r>
              <a:rPr lang="en-US" sz="2500" dirty="0" smtClean="0">
                <a:latin typeface="Comic Sans MS" pitchFamily="66" charset="0"/>
                <a:cs typeface="Arial" pitchFamily="34" charset="0"/>
              </a:rPr>
              <a:t>Inputs can be sent to Job Worker;</a:t>
            </a:r>
          </a:p>
          <a:p>
            <a:pPr marL="682625" indent="-573088" algn="just">
              <a:lnSpc>
                <a:spcPct val="150000"/>
              </a:lnSpc>
              <a:buFont typeface="Wingdings" pitchFamily="2" charset="2"/>
              <a:buChar char="Ø"/>
              <a:defRPr/>
            </a:pPr>
            <a:r>
              <a:rPr lang="en-US" sz="2500" dirty="0" smtClean="0">
                <a:latin typeface="Comic Sans MS" pitchFamily="66" charset="0"/>
                <a:cs typeface="Arial" charset="0"/>
              </a:rPr>
              <a:t>Services Billed/ Received at Head/ Regional Offices;</a:t>
            </a:r>
          </a:p>
          <a:p>
            <a:pPr marL="682625" indent="-573088" algn="just">
              <a:lnSpc>
                <a:spcPct val="150000"/>
              </a:lnSpc>
              <a:buClrTx/>
              <a:buNone/>
              <a:defRPr/>
            </a:pPr>
            <a:r>
              <a:rPr lang="en-US" sz="2500" dirty="0" smtClean="0">
                <a:latin typeface="Comic Sans MS" pitchFamily="66" charset="0"/>
                <a:cs typeface="Arial" pitchFamily="34" charset="0"/>
              </a:rPr>
              <a:t>                                             </a:t>
            </a:r>
          </a:p>
          <a:p>
            <a:pPr algn="just">
              <a:lnSpc>
                <a:spcPct val="150000"/>
              </a:lnSpc>
              <a:buClrTx/>
              <a:buFont typeface="Wingdings 3" pitchFamily="18" charset="2"/>
              <a:buNone/>
              <a:defRPr/>
            </a:pPr>
            <a:endParaRPr lang="en-US" sz="2400" dirty="0" smtClean="0">
              <a:latin typeface="Comic Sans MS" pitchFamily="66" charset="0"/>
              <a:cs typeface="Arial" pitchFamily="34" charset="0"/>
            </a:endParaRPr>
          </a:p>
          <a:p>
            <a:pPr algn="just">
              <a:lnSpc>
                <a:spcPct val="150000"/>
              </a:lnSpc>
              <a:buClrTx/>
              <a:buFont typeface="Wingdings" pitchFamily="2" charset="2"/>
              <a:buChar char="Ø"/>
              <a:defRPr/>
            </a:pPr>
            <a:endParaRPr lang="en-US" sz="2400" dirty="0" smtClean="0">
              <a:latin typeface="Comic Sans MS" pitchFamily="66" charset="0"/>
              <a:cs typeface="Arial" pitchFamily="34" charset="0"/>
            </a:endParaRPr>
          </a:p>
          <a:p>
            <a:pPr algn="just">
              <a:lnSpc>
                <a:spcPct val="150000"/>
              </a:lnSpc>
              <a:buFont typeface="Wingdings 3" pitchFamily="18" charset="2"/>
              <a:buNone/>
              <a:defRPr/>
            </a:pPr>
            <a:endParaRPr lang="en-US" sz="2400" dirty="0" smtClean="0">
              <a:latin typeface="Comic Sans MS" pitchFamily="66" charset="0"/>
              <a:cs typeface="Arial" pitchFamily="34" charset="0"/>
            </a:endParaRPr>
          </a:p>
          <a:p>
            <a:pPr algn="just">
              <a:lnSpc>
                <a:spcPct val="150000"/>
              </a:lnSpc>
              <a:defRPr/>
            </a:pPr>
            <a:endParaRPr lang="en-US" sz="2400" dirty="0" smtClean="0">
              <a:latin typeface="Comic Sans MS" pitchFamily="66" charset="0"/>
              <a:cs typeface="Arial" pitchFamily="34" charset="0"/>
            </a:endParaRPr>
          </a:p>
          <a:p>
            <a:pPr algn="just">
              <a:lnSpc>
                <a:spcPct val="150000"/>
              </a:lnSpc>
            </a:pPr>
            <a:endParaRPr lang="en-US" sz="2400" dirty="0">
              <a:latin typeface="Comic Sans MS" pitchFamily="66"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43000"/>
            <a:ext cx="8839200" cy="5181600"/>
          </a:xfrm>
        </p:spPr>
        <p:txBody>
          <a:bodyPr>
            <a:noAutofit/>
          </a:bodyPr>
          <a:lstStyle/>
          <a:p>
            <a:pPr marL="682625" indent="-573088" algn="just">
              <a:spcAft>
                <a:spcPts val="1200"/>
              </a:spcAft>
              <a:buClrTx/>
              <a:buFont typeface="Wingdings" pitchFamily="2" charset="2"/>
              <a:buChar char="Ø"/>
            </a:pPr>
            <a:r>
              <a:rPr lang="en-US" sz="2300" dirty="0" smtClean="0">
                <a:latin typeface="Comic Sans MS" pitchFamily="66" charset="0"/>
                <a:cs typeface="Arial" charset="0"/>
              </a:rPr>
              <a:t>Credit of duty paid on capital goods;</a:t>
            </a:r>
          </a:p>
          <a:p>
            <a:pPr marL="682625" indent="-573088" algn="just">
              <a:spcAft>
                <a:spcPts val="1200"/>
              </a:spcAft>
              <a:buClrTx/>
              <a:buFont typeface="Wingdings" pitchFamily="2" charset="2"/>
              <a:buChar char="Ø"/>
            </a:pPr>
            <a:r>
              <a:rPr lang="en-US" sz="2300" dirty="0" smtClean="0">
                <a:latin typeface="Comic Sans MS" pitchFamily="66" charset="0"/>
                <a:cs typeface="Arial" charset="0"/>
              </a:rPr>
              <a:t>Removal of used capital  goods as scrap or second hand capital goods;</a:t>
            </a:r>
          </a:p>
          <a:p>
            <a:pPr marL="682625" indent="-573088" algn="just">
              <a:spcAft>
                <a:spcPts val="1200"/>
              </a:spcAft>
              <a:buClrTx/>
              <a:buFont typeface="Wingdings" pitchFamily="2" charset="2"/>
              <a:buChar char="Ø"/>
            </a:pPr>
            <a:r>
              <a:rPr lang="en-US" sz="2300" dirty="0" smtClean="0">
                <a:latin typeface="Comic Sans MS" pitchFamily="66" charset="0"/>
                <a:cs typeface="Arial" charset="0"/>
              </a:rPr>
              <a:t>Credit on motor vehicles used to provide output service;</a:t>
            </a:r>
          </a:p>
          <a:p>
            <a:pPr marL="682625" indent="-573088" algn="just">
              <a:spcAft>
                <a:spcPts val="1200"/>
              </a:spcAft>
              <a:buClrTx/>
              <a:buFont typeface="Wingdings" pitchFamily="2" charset="2"/>
              <a:buChar char="Ø"/>
            </a:pPr>
            <a:r>
              <a:rPr lang="en-US" sz="2300" dirty="0" smtClean="0">
                <a:latin typeface="Comic Sans MS" pitchFamily="66" charset="0"/>
                <a:cs typeface="Arial" charset="0"/>
              </a:rPr>
              <a:t>Credit on basis of specified documents provided the same is availed within </a:t>
            </a:r>
            <a:r>
              <a:rPr lang="en-US" sz="2300" b="1" dirty="0" smtClean="0">
                <a:latin typeface="Comic Sans MS" pitchFamily="66" charset="0"/>
                <a:cs typeface="Arial" charset="0"/>
              </a:rPr>
              <a:t>one year </a:t>
            </a:r>
            <a:r>
              <a:rPr lang="en-US" sz="2300" dirty="0" smtClean="0">
                <a:latin typeface="Comic Sans MS" pitchFamily="66" charset="0"/>
                <a:cs typeface="Arial" charset="0"/>
              </a:rPr>
              <a:t>from the date of issue of such documents;</a:t>
            </a:r>
          </a:p>
          <a:p>
            <a:pPr marL="682625" indent="-573088" algn="just">
              <a:spcAft>
                <a:spcPts val="1200"/>
              </a:spcAft>
              <a:buClrTx/>
              <a:buFont typeface="Wingdings" pitchFamily="2" charset="2"/>
              <a:buChar char="Ø"/>
            </a:pPr>
            <a:r>
              <a:rPr lang="en-US" sz="2300" dirty="0" smtClean="0">
                <a:latin typeface="Comic Sans MS" pitchFamily="66" charset="0"/>
                <a:cs typeface="Arial" charset="0"/>
              </a:rPr>
              <a:t>Credit in respect of input goods, input services or capital goods is available immediately on receipt of such input goods, input services  or capital goods (as the case may be);</a:t>
            </a:r>
          </a:p>
          <a:p>
            <a:pPr marL="682625" indent="-573088" algn="just">
              <a:spcAft>
                <a:spcPts val="1200"/>
              </a:spcAft>
              <a:buClrTx/>
              <a:buNone/>
            </a:pPr>
            <a:endParaRPr lang="en-US" sz="2300" dirty="0" smtClean="0">
              <a:latin typeface="Comic Sans MS" pitchFamily="66" charset="0"/>
            </a:endParaRPr>
          </a:p>
          <a:p>
            <a:pPr algn="just">
              <a:spcAft>
                <a:spcPts val="1200"/>
              </a:spcAft>
            </a:pPr>
            <a:endParaRPr lang="en-US" sz="2300" dirty="0">
              <a:latin typeface="Comic Sans MS" pitchFamily="66" charset="0"/>
            </a:endParaRPr>
          </a:p>
        </p:txBody>
      </p:sp>
      <p:sp>
        <p:nvSpPr>
          <p:cNvPr id="3" name="Footer Placeholder 2"/>
          <p:cNvSpPr>
            <a:spLocks noGrp="1"/>
          </p:cNvSpPr>
          <p:nvPr>
            <p:ph type="ftr" sz="quarter" idx="11"/>
          </p:nvPr>
        </p:nvSpPr>
        <p:spPr>
          <a:xfrm>
            <a:off x="457200" y="6356350"/>
            <a:ext cx="6019800" cy="365125"/>
          </a:xfrm>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62</a:t>
            </a:fld>
            <a:endParaRPr lang="en-US" dirty="0"/>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Overview</a:t>
            </a:r>
            <a:endParaRPr lang="en-US" sz="3500" b="1" dirty="0">
              <a:solidFill>
                <a:srgbClr val="FFC000"/>
              </a:solidFill>
              <a:latin typeface="Comic Sans MS" pitchFamily="66"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8763000" cy="4983163"/>
          </a:xfrm>
        </p:spPr>
        <p:txBody>
          <a:bodyPr>
            <a:noAutofit/>
          </a:bodyPr>
          <a:lstStyle/>
          <a:p>
            <a:pPr marL="682625" indent="-450850" algn="just">
              <a:spcAft>
                <a:spcPts val="1200"/>
              </a:spcAft>
              <a:buNone/>
              <a:defRPr/>
            </a:pPr>
            <a:r>
              <a:rPr lang="en-US" sz="2300" dirty="0" smtClean="0">
                <a:latin typeface="Comic Sans MS" pitchFamily="66" charset="0"/>
                <a:cs typeface="Arial" charset="0"/>
              </a:rPr>
              <a:t>	in the factory of the manufacturer, or in the premises of the provider  of the output service or in the premises of the job worker, if goods are directly sent to the job worker;</a:t>
            </a:r>
          </a:p>
          <a:p>
            <a:pPr marL="682625" indent="-450850" algn="just">
              <a:spcAft>
                <a:spcPts val="1200"/>
              </a:spcAft>
              <a:buFont typeface="Wingdings" pitchFamily="2" charset="2"/>
              <a:buChar char="Ø"/>
              <a:defRPr/>
            </a:pPr>
            <a:r>
              <a:rPr lang="en-US" sz="2300" dirty="0" smtClean="0">
                <a:latin typeface="Comic Sans MS" pitchFamily="66" charset="0"/>
                <a:cs typeface="Arial" charset="0"/>
              </a:rPr>
              <a:t>Where inputs are directly sent to the job worker’s premises for further processing, </a:t>
            </a:r>
            <a:r>
              <a:rPr lang="en-US" sz="2300" dirty="0" err="1" smtClean="0">
                <a:latin typeface="Comic Sans MS" pitchFamily="66" charset="0"/>
                <a:cs typeface="Arial" charset="0"/>
              </a:rPr>
              <a:t>Cenvat</a:t>
            </a:r>
            <a:r>
              <a:rPr lang="en-US" sz="2300" dirty="0" smtClean="0">
                <a:latin typeface="Comic Sans MS" pitchFamily="66" charset="0"/>
                <a:cs typeface="Arial" charset="0"/>
              </a:rPr>
              <a:t> credit can be availed immediately on the same provided that the input or the product produced </a:t>
            </a:r>
            <a:r>
              <a:rPr lang="en-US" sz="2300" dirty="0" err="1" smtClean="0">
                <a:latin typeface="Comic Sans MS" pitchFamily="66" charset="0"/>
                <a:cs typeface="Arial" charset="0"/>
              </a:rPr>
              <a:t>therefrom</a:t>
            </a:r>
            <a:r>
              <a:rPr lang="en-US" sz="2300" dirty="0" smtClean="0">
                <a:latin typeface="Comic Sans MS" pitchFamily="66" charset="0"/>
                <a:cs typeface="Arial" charset="0"/>
              </a:rPr>
              <a:t> are received back by the manufacturer or provider of output service within </a:t>
            </a:r>
            <a:r>
              <a:rPr lang="en-US" sz="2300" b="1" dirty="0" smtClean="0">
                <a:latin typeface="Comic Sans MS" pitchFamily="66" charset="0"/>
                <a:cs typeface="Arial" charset="0"/>
              </a:rPr>
              <a:t>180</a:t>
            </a:r>
            <a:r>
              <a:rPr lang="en-US" sz="2300" dirty="0" smtClean="0">
                <a:latin typeface="Comic Sans MS" pitchFamily="66" charset="0"/>
                <a:cs typeface="Arial" charset="0"/>
              </a:rPr>
              <a:t> </a:t>
            </a:r>
            <a:r>
              <a:rPr lang="en-US" sz="2300" b="1" dirty="0" smtClean="0">
                <a:latin typeface="Comic Sans MS" pitchFamily="66" charset="0"/>
                <a:cs typeface="Arial" charset="0"/>
              </a:rPr>
              <a:t>days</a:t>
            </a:r>
            <a:r>
              <a:rPr lang="en-US" sz="2300" dirty="0" smtClean="0">
                <a:latin typeface="Comic Sans MS" pitchFamily="66" charset="0"/>
                <a:cs typeface="Arial" charset="0"/>
              </a:rPr>
              <a:t> of being sent;</a:t>
            </a:r>
          </a:p>
          <a:p>
            <a:pPr marL="682625" indent="-450850" algn="just">
              <a:spcAft>
                <a:spcPts val="1200"/>
              </a:spcAft>
              <a:buFont typeface="Wingdings" pitchFamily="2" charset="2"/>
              <a:buChar char="Ø"/>
              <a:defRPr/>
            </a:pPr>
            <a:r>
              <a:rPr lang="en-US" sz="2300" dirty="0" smtClean="0">
                <a:latin typeface="Comic Sans MS" pitchFamily="66" charset="0"/>
                <a:cs typeface="Arial" charset="0"/>
              </a:rPr>
              <a:t>Similarly, in case of capital goods, the time limit for receipt of capital goods from job worker is </a:t>
            </a:r>
            <a:r>
              <a:rPr lang="en-US" sz="2300" b="1" dirty="0" smtClean="0">
                <a:latin typeface="Comic Sans MS" pitchFamily="66" charset="0"/>
                <a:cs typeface="Arial" charset="0"/>
              </a:rPr>
              <a:t>2 years </a:t>
            </a:r>
            <a:r>
              <a:rPr lang="en-US" sz="2300" dirty="0" smtClean="0">
                <a:latin typeface="Comic Sans MS" pitchFamily="66" charset="0"/>
                <a:cs typeface="Arial" charset="0"/>
              </a:rPr>
              <a:t>from being sent;</a:t>
            </a:r>
          </a:p>
          <a:p>
            <a:pPr marL="109537" indent="0" algn="just">
              <a:spcAft>
                <a:spcPts val="1200"/>
              </a:spcAft>
              <a:buClrTx/>
              <a:buNone/>
              <a:defRPr/>
            </a:pPr>
            <a:endParaRPr lang="en-US" sz="2300" dirty="0" smtClean="0">
              <a:latin typeface="Comic Sans MS" pitchFamily="66" charset="0"/>
              <a:cs typeface="Arial" pitchFamily="34" charset="0"/>
            </a:endParaRPr>
          </a:p>
          <a:p>
            <a:pPr algn="just">
              <a:spcAft>
                <a:spcPts val="1200"/>
              </a:spcAft>
            </a:pPr>
            <a:endParaRPr lang="en-US" sz="23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63</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Overview</a:t>
            </a:r>
            <a:endParaRPr lang="en-US" sz="3500" b="1" dirty="0">
              <a:solidFill>
                <a:srgbClr val="FFC000"/>
              </a:solidFill>
              <a:latin typeface="Comic Sans MS" pitchFamily="66"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682625" indent="-450850" algn="just">
              <a:spcAft>
                <a:spcPts val="1200"/>
              </a:spcAft>
              <a:buFont typeface="Wingdings" pitchFamily="2" charset="2"/>
              <a:buChar char="Ø"/>
              <a:defRPr/>
            </a:pPr>
            <a:r>
              <a:rPr lang="en-US" dirty="0" err="1" smtClean="0">
                <a:latin typeface="Comic Sans MS" pitchFamily="66" charset="0"/>
                <a:cs typeface="Arial" pitchFamily="34" charset="0"/>
              </a:rPr>
              <a:t>Cenvat</a:t>
            </a:r>
            <a:r>
              <a:rPr lang="en-US" dirty="0" smtClean="0">
                <a:latin typeface="Comic Sans MS" pitchFamily="66" charset="0"/>
                <a:cs typeface="Arial" pitchFamily="34" charset="0"/>
              </a:rPr>
              <a:t> credit, in respect of </a:t>
            </a:r>
            <a:r>
              <a:rPr lang="en-US" dirty="0" smtClean="0">
                <a:latin typeface="Comic Sans MS" pitchFamily="66" charset="0"/>
              </a:rPr>
              <a:t>input </a:t>
            </a:r>
            <a:r>
              <a:rPr lang="en-US" dirty="0">
                <a:latin typeface="Comic Sans MS" pitchFamily="66" charset="0"/>
              </a:rPr>
              <a:t>service where whole or part of the service tax is liable to be paid by the recipient of service, credit of service tax payable by the service recipient shall be allowed after such service tax is </a:t>
            </a:r>
            <a:r>
              <a:rPr lang="en-US" dirty="0" smtClean="0">
                <a:latin typeface="Comic Sans MS" pitchFamily="66" charset="0"/>
              </a:rPr>
              <a:t>paid;</a:t>
            </a:r>
            <a:endParaRPr lang="en-US" dirty="0" smtClean="0">
              <a:latin typeface="Comic Sans MS" pitchFamily="66" charset="0"/>
              <a:cs typeface="Arial" pitchFamily="34" charset="0"/>
            </a:endParaRPr>
          </a:p>
          <a:p>
            <a:pPr marL="682625" indent="-450850" algn="just">
              <a:spcAft>
                <a:spcPts val="1200"/>
              </a:spcAft>
              <a:buFont typeface="Wingdings" pitchFamily="2" charset="2"/>
              <a:buChar char="Ø"/>
              <a:defRPr/>
            </a:pPr>
            <a:r>
              <a:rPr lang="en-US" dirty="0" smtClean="0">
                <a:latin typeface="Comic Sans MS" pitchFamily="66" charset="0"/>
              </a:rPr>
              <a:t>In </a:t>
            </a:r>
            <a:r>
              <a:rPr lang="en-US" dirty="0">
                <a:latin typeface="Comic Sans MS" pitchFamily="66" charset="0"/>
              </a:rPr>
              <a:t>case the payment of the value of input service and the service tax paid or payable as indicated in the invoice, bill or, as the case may be, challan referred to in rule 9 is not made within three months of the date of the invoice, bill or, as the case may be, </a:t>
            </a:r>
            <a:r>
              <a:rPr lang="en-US" dirty="0" err="1" smtClean="0">
                <a:latin typeface="Comic Sans MS" pitchFamily="66" charset="0"/>
              </a:rPr>
              <a:t>challan</a:t>
            </a:r>
            <a:r>
              <a:rPr lang="en-US" dirty="0" smtClean="0">
                <a:latin typeface="Comic Sans MS" pitchFamily="66" charset="0"/>
              </a:rPr>
              <a:t>;</a:t>
            </a:r>
            <a:endParaRPr lang="en-IN"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64</a:t>
            </a:fld>
            <a:endParaRPr lang="en-US"/>
          </a:p>
        </p:txBody>
      </p:sp>
      <p:sp>
        <p:nvSpPr>
          <p:cNvPr id="5" name="Title 4"/>
          <p:cNvSpPr>
            <a:spLocks noGrp="1"/>
          </p:cNvSpPr>
          <p:nvPr>
            <p:ph type="title"/>
          </p:nvPr>
        </p:nvSpPr>
        <p:spPr/>
        <p:txBody>
          <a:bodyPr>
            <a:normAutofit/>
          </a:bodyPr>
          <a:lstStyle/>
          <a:p>
            <a:r>
              <a:rPr lang="en-US" sz="3600" b="1" dirty="0" smtClean="0">
                <a:solidFill>
                  <a:srgbClr val="FFC000"/>
                </a:solidFill>
                <a:latin typeface="Comic Sans MS" pitchFamily="66" charset="0"/>
              </a:rPr>
              <a:t>Overview</a:t>
            </a:r>
            <a:endParaRPr lang="en-IN" sz="2800" b="1" dirty="0">
              <a:solidFill>
                <a:srgbClr val="FFC000"/>
              </a:solidFill>
              <a:latin typeface="Comic Sans MS" pitchFamily="66"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0" algn="just">
              <a:buNone/>
            </a:pPr>
            <a:r>
              <a:rPr lang="en-US" sz="2400" dirty="0" smtClean="0">
                <a:latin typeface="Comic Sans MS" pitchFamily="66" charset="0"/>
              </a:rPr>
              <a:t>the manufacturer or the service provider who has taken credit on such input service, shall pay an amount equal to the CENVAT credit availed on such input service, except an amount equal to the CENVAT credit of the tax that is paid by the manufacturer or the service provider as recipient of service, and in case the said payment is made, the manufacturer or output service provider, as the case may be, shall be entitled to take the credit of the amount equivalent to the CENVAT credit paid earlier subject to the other provisions of these rules;</a:t>
            </a:r>
            <a:endParaRPr lang="en-US" sz="24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65</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Overview</a:t>
            </a:r>
            <a:endParaRPr lang="en-US" sz="4000" dirty="0">
              <a:solidFill>
                <a:srgbClr val="FFC000"/>
              </a:solidFill>
              <a:latin typeface="Comic Sans MS" pitchFamily="66" charset="0"/>
            </a:endParaRPr>
          </a:p>
        </p:txBody>
      </p:sp>
    </p:spTree>
    <p:extLst>
      <p:ext uri="{BB962C8B-B14F-4D97-AF65-F5344CB8AC3E}">
        <p14:creationId xmlns="" xmlns:p14="http://schemas.microsoft.com/office/powerpoint/2010/main" val="7966852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682625" indent="-450850" algn="just">
              <a:spcAft>
                <a:spcPts val="1200"/>
              </a:spcAft>
              <a:buFont typeface="Wingdings" pitchFamily="2" charset="2"/>
              <a:buChar char="Ø"/>
              <a:defRPr/>
            </a:pPr>
            <a:r>
              <a:rPr lang="en-US" sz="2500" dirty="0" err="1" smtClean="0">
                <a:latin typeface="Comic Sans MS" pitchFamily="66" charset="0"/>
                <a:cs typeface="Arial" pitchFamily="34" charset="0"/>
              </a:rPr>
              <a:t>Cenvat</a:t>
            </a:r>
            <a:r>
              <a:rPr lang="en-US" sz="2500" dirty="0" smtClean="0">
                <a:latin typeface="Comic Sans MS" pitchFamily="66" charset="0"/>
                <a:cs typeface="Arial" pitchFamily="34" charset="0"/>
              </a:rPr>
              <a:t> credit on capital goods can be availed in two stages (50% credit is available in current year and the balance in subsequent financial year or years, except in case of SSI’s;</a:t>
            </a:r>
          </a:p>
          <a:p>
            <a:pPr marL="682625" indent="-450850" algn="just">
              <a:spcAft>
                <a:spcPts val="1200"/>
              </a:spcAft>
              <a:buClrTx/>
              <a:buFont typeface="Wingdings" pitchFamily="2" charset="2"/>
              <a:buChar char="Ø"/>
              <a:defRPr/>
            </a:pPr>
            <a:r>
              <a:rPr lang="en-US" sz="2500" dirty="0" err="1" smtClean="0">
                <a:latin typeface="Comic Sans MS" pitchFamily="66" charset="0"/>
                <a:cs typeface="Arial" pitchFamily="34" charset="0"/>
              </a:rPr>
              <a:t>Cenvat</a:t>
            </a:r>
            <a:r>
              <a:rPr lang="en-US" sz="2500" dirty="0" smtClean="0">
                <a:latin typeface="Comic Sans MS" pitchFamily="66" charset="0"/>
                <a:cs typeface="Arial" pitchFamily="34" charset="0"/>
              </a:rPr>
              <a:t> </a:t>
            </a:r>
            <a:r>
              <a:rPr lang="en-US" sz="2500" dirty="0">
                <a:latin typeface="Comic Sans MS" pitchFamily="66" charset="0"/>
                <a:cs typeface="Arial" pitchFamily="34" charset="0"/>
              </a:rPr>
              <a:t>to manufacturer available only if there is a ‘</a:t>
            </a:r>
            <a:r>
              <a:rPr lang="en-US" sz="2500" b="1" dirty="0">
                <a:latin typeface="Comic Sans MS" pitchFamily="66" charset="0"/>
                <a:cs typeface="Arial" pitchFamily="34" charset="0"/>
              </a:rPr>
              <a:t>manufacture</a:t>
            </a:r>
            <a:r>
              <a:rPr lang="en-US" sz="2500" dirty="0" smtClean="0">
                <a:latin typeface="Comic Sans MS" pitchFamily="66" charset="0"/>
                <a:cs typeface="Arial" pitchFamily="34" charset="0"/>
              </a:rPr>
              <a:t>’;</a:t>
            </a:r>
            <a:endParaRPr lang="en-US" sz="2500" dirty="0">
              <a:latin typeface="Comic Sans MS" pitchFamily="66" charset="0"/>
              <a:cs typeface="Arial" pitchFamily="34" charset="0"/>
            </a:endParaRPr>
          </a:p>
          <a:p>
            <a:pPr marL="682625" indent="-450850" algn="just">
              <a:spcAft>
                <a:spcPts val="1200"/>
              </a:spcAft>
              <a:buClrTx/>
              <a:buFont typeface="Wingdings" pitchFamily="2" charset="2"/>
              <a:buChar char="Ø"/>
              <a:defRPr/>
            </a:pPr>
            <a:endParaRPr lang="en-US" sz="2500" dirty="0" smtClean="0">
              <a:latin typeface="Comic Sans MS" pitchFamily="66" charset="0"/>
              <a:cs typeface="Arial" pitchFamily="34" charset="0"/>
            </a:endParaRPr>
          </a:p>
          <a:p>
            <a:pPr marL="682625" indent="-450850" algn="just">
              <a:spcAft>
                <a:spcPts val="1200"/>
              </a:spcAft>
              <a:buClrTx/>
              <a:buFont typeface="Wingdings" pitchFamily="2" charset="2"/>
              <a:buChar char="Ø"/>
              <a:defRPr/>
            </a:pPr>
            <a:endParaRPr lang="en-US" sz="2500" dirty="0" smtClean="0">
              <a:latin typeface="Comic Sans MS" pitchFamily="66" charset="0"/>
              <a:cs typeface="Arial" pitchFamily="34" charset="0"/>
            </a:endParaRPr>
          </a:p>
          <a:p>
            <a:pPr marL="682625" indent="-450850" algn="just">
              <a:spcAft>
                <a:spcPts val="1200"/>
              </a:spcAft>
              <a:buClrTx/>
              <a:buFont typeface="Wingdings" pitchFamily="2" charset="2"/>
              <a:buChar char="Ø"/>
              <a:defRPr/>
            </a:pPr>
            <a:endParaRPr lang="en-US" sz="2500" dirty="0" smtClean="0">
              <a:latin typeface="Comic Sans MS" pitchFamily="66" charset="0"/>
              <a:cs typeface="Arial" pitchFamily="34" charset="0"/>
            </a:endParaRPr>
          </a:p>
          <a:p>
            <a:pPr marL="682625" indent="-450850" algn="just">
              <a:spcAft>
                <a:spcPts val="1200"/>
              </a:spcAft>
              <a:buClrTx/>
              <a:buFont typeface="Wingdings" pitchFamily="2" charset="2"/>
              <a:buChar char="Ø"/>
              <a:defRPr/>
            </a:pPr>
            <a:endParaRPr lang="en-US" sz="2500" dirty="0">
              <a:latin typeface="Comic Sans MS" pitchFamily="66" charset="0"/>
              <a:cs typeface="Arial" pitchFamily="34" charset="0"/>
            </a:endParaRPr>
          </a:p>
          <a:p>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66</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Overview</a:t>
            </a:r>
            <a:endParaRPr lang="en-US" sz="3500" b="1" dirty="0">
              <a:solidFill>
                <a:srgbClr val="FFC000"/>
              </a:solidFill>
              <a:latin typeface="Comic Sans MS" pitchFamily="66" charset="0"/>
            </a:endParaRPr>
          </a:p>
        </p:txBody>
      </p:sp>
    </p:spTree>
    <p:extLst>
      <p:ext uri="{BB962C8B-B14F-4D97-AF65-F5344CB8AC3E}">
        <p14:creationId xmlns="" xmlns:p14="http://schemas.microsoft.com/office/powerpoint/2010/main" val="41750917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500" dirty="0" smtClean="0">
                <a:latin typeface="Comic Sans MS" pitchFamily="66" charset="0"/>
              </a:rPr>
              <a:t>The </a:t>
            </a:r>
            <a:r>
              <a:rPr lang="en-US" sz="2500" dirty="0" err="1" smtClean="0">
                <a:latin typeface="Comic Sans MS" pitchFamily="66" charset="0"/>
              </a:rPr>
              <a:t>Cenvat</a:t>
            </a:r>
            <a:r>
              <a:rPr lang="en-US" sz="2500" dirty="0" smtClean="0">
                <a:latin typeface="Comic Sans MS" pitchFamily="66" charset="0"/>
              </a:rPr>
              <a:t> credit in respect of input or capital goods purchased from a first stage or second stage dealer shall be allowed only if such first stage dealer or second stage dealer, as the case may be, has maintained records indicating the fact that the input or capital goods was supplied from the stock on which duty was paid by the producer of such input or capital goods and only an amount of such duty on pro rata basis indicated in the invoice issued by him;</a:t>
            </a:r>
            <a:endParaRPr lang="en-IN"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67</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Overview</a:t>
            </a:r>
            <a:endParaRPr lang="en-IN" sz="3500" b="1" dirty="0">
              <a:solidFill>
                <a:srgbClr val="FFC000"/>
              </a:solidFill>
              <a:latin typeface="Comic Sans MS" pitchFamily="66"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82625" indent="-450850" algn="just">
              <a:spcAft>
                <a:spcPts val="1200"/>
              </a:spcAft>
              <a:buFont typeface="Wingdings" pitchFamily="2" charset="2"/>
              <a:buChar char="Ø"/>
              <a:defRPr/>
            </a:pPr>
            <a:r>
              <a:rPr lang="en-US" sz="2800" dirty="0" smtClean="0">
                <a:latin typeface="Comic Sans MS" pitchFamily="66" charset="0"/>
                <a:cs typeface="Arial" pitchFamily="34" charset="0"/>
              </a:rPr>
              <a:t>Utilization of </a:t>
            </a:r>
            <a:r>
              <a:rPr lang="en-US" sz="2800" dirty="0" err="1" smtClean="0">
                <a:latin typeface="Comic Sans MS" pitchFamily="66" charset="0"/>
                <a:cs typeface="Arial" pitchFamily="34" charset="0"/>
              </a:rPr>
              <a:t>Cenvat</a:t>
            </a:r>
            <a:r>
              <a:rPr lang="en-US" sz="2800" dirty="0" smtClean="0">
                <a:latin typeface="Comic Sans MS" pitchFamily="66" charset="0"/>
                <a:cs typeface="Arial" pitchFamily="34" charset="0"/>
              </a:rPr>
              <a:t> credit;</a:t>
            </a:r>
          </a:p>
          <a:p>
            <a:pPr marL="682625" indent="-450850" algn="just">
              <a:spcAft>
                <a:spcPts val="1200"/>
              </a:spcAft>
              <a:buClrTx/>
              <a:buFont typeface="Wingdings" pitchFamily="2" charset="2"/>
              <a:buChar char="Ø"/>
              <a:defRPr/>
            </a:pPr>
            <a:r>
              <a:rPr lang="en-US" sz="2800" dirty="0" smtClean="0">
                <a:latin typeface="Comic Sans MS" pitchFamily="66" charset="0"/>
                <a:cs typeface="Arial" pitchFamily="34" charset="0"/>
              </a:rPr>
              <a:t>One-to-one correlation not required;</a:t>
            </a:r>
          </a:p>
          <a:p>
            <a:pPr marL="682625" indent="-450850" algn="just">
              <a:spcAft>
                <a:spcPts val="1200"/>
              </a:spcAft>
              <a:buClrTx/>
              <a:buFont typeface="Wingdings" pitchFamily="2" charset="2"/>
              <a:buChar char="Ø"/>
              <a:defRPr/>
            </a:pPr>
            <a:r>
              <a:rPr lang="en-US" sz="2800" dirty="0" smtClean="0">
                <a:latin typeface="Comic Sans MS" pitchFamily="66" charset="0"/>
                <a:cs typeface="Arial" pitchFamily="34" charset="0"/>
              </a:rPr>
              <a:t>No input credit if final product/ output service exempt from duty/ service tax;</a:t>
            </a:r>
          </a:p>
          <a:p>
            <a:pPr marL="682625" indent="-450850" algn="just">
              <a:spcAft>
                <a:spcPts val="1200"/>
              </a:spcAft>
              <a:buClrTx/>
              <a:buFont typeface="Wingdings" pitchFamily="2" charset="2"/>
              <a:buChar char="Ø"/>
              <a:defRPr/>
            </a:pPr>
            <a:r>
              <a:rPr lang="en-US" sz="2800" dirty="0" smtClean="0">
                <a:latin typeface="Comic Sans MS" pitchFamily="66" charset="0"/>
                <a:cs typeface="Arial" pitchFamily="34" charset="0"/>
              </a:rPr>
              <a:t>Partial manufacture/ provision of exempted products/ services;</a:t>
            </a:r>
          </a:p>
          <a:p>
            <a:pPr marL="682625" indent="-450850" algn="just">
              <a:spcAft>
                <a:spcPts val="1200"/>
              </a:spcAft>
              <a:buClrTx/>
              <a:buFont typeface="Wingdings" pitchFamily="2" charset="2"/>
              <a:buChar char="Ø"/>
              <a:defRPr/>
            </a:pPr>
            <a:r>
              <a:rPr lang="en-US" sz="2800" dirty="0" smtClean="0">
                <a:latin typeface="Comic Sans MS" pitchFamily="66" charset="0"/>
                <a:cs typeface="Arial" pitchFamily="34" charset="0"/>
              </a:rPr>
              <a:t>No cash refund, except in case of export or supply to SEZ.</a:t>
            </a:r>
          </a:p>
          <a:p>
            <a:pPr algn="just"/>
            <a:endParaRPr lang="en-IN" sz="28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68</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Overview</a:t>
            </a:r>
            <a:endParaRPr lang="en-IN" sz="3500" b="1" dirty="0">
              <a:solidFill>
                <a:srgbClr val="FFC000"/>
              </a:solidFill>
              <a:latin typeface="Comic Sans MS" pitchFamily="66"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0"/>
            <a:ext cx="8686800" cy="6126163"/>
          </a:xfrm>
        </p:spPr>
        <p:txBody>
          <a:bodyPr anchor="ctr">
            <a:normAutofit/>
          </a:bodyPr>
          <a:lstStyle/>
          <a:p>
            <a:pPr algn="ctr">
              <a:buNone/>
            </a:pPr>
            <a:r>
              <a:rPr lang="en-US" sz="6000" dirty="0" smtClean="0">
                <a:solidFill>
                  <a:srgbClr val="C00000"/>
                </a:solidFill>
                <a:latin typeface="Comic Sans MS" pitchFamily="66" charset="0"/>
              </a:rPr>
              <a:t>Thanks</a:t>
            </a:r>
            <a:endParaRPr lang="en-US" sz="6000" dirty="0">
              <a:solidFill>
                <a:srgbClr val="C00000"/>
              </a:solidFill>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69</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22300" indent="-514350" algn="just">
              <a:spcAft>
                <a:spcPts val="1200"/>
              </a:spcAft>
              <a:buClrTx/>
              <a:buSzPct val="100000"/>
              <a:buFont typeface="Lucida Sans Unicode" pitchFamily="34" charset="0"/>
              <a:buAutoNum type="alphaUcPeriod" startAt="3"/>
            </a:pPr>
            <a:r>
              <a:rPr lang="en-US" sz="2500" dirty="0" smtClean="0">
                <a:latin typeface="Comic Sans MS" pitchFamily="66" charset="0"/>
                <a:cs typeface="Arial" charset="0"/>
              </a:rPr>
              <a:t>motor vehicle designed to carry passengers including their chassis, registered in the name of the provider of service, when used for providing output service of-</a:t>
            </a:r>
          </a:p>
          <a:p>
            <a:pPr marL="622300" indent="-514350" algn="just">
              <a:spcAft>
                <a:spcPts val="1200"/>
              </a:spcAft>
              <a:buClrTx/>
              <a:buSzPct val="100000"/>
              <a:buFont typeface="Lucida Sans Unicode" pitchFamily="34" charset="0"/>
              <a:buNone/>
            </a:pPr>
            <a:r>
              <a:rPr lang="en-US" sz="2500" dirty="0" smtClean="0">
                <a:latin typeface="Comic Sans MS" pitchFamily="66" charset="0"/>
                <a:cs typeface="Arial" charset="0"/>
              </a:rPr>
              <a:t>       (</a:t>
            </a:r>
            <a:r>
              <a:rPr lang="en-US" sz="2500" dirty="0" err="1" smtClean="0">
                <a:latin typeface="Comic Sans MS" pitchFamily="66" charset="0"/>
                <a:cs typeface="Arial" charset="0"/>
              </a:rPr>
              <a:t>i</a:t>
            </a:r>
            <a:r>
              <a:rPr lang="en-US" sz="2500" dirty="0" smtClean="0">
                <a:latin typeface="Comic Sans MS" pitchFamily="66" charset="0"/>
                <a:cs typeface="Arial" charset="0"/>
              </a:rPr>
              <a:t>)  transportation of passengers; or</a:t>
            </a:r>
          </a:p>
          <a:p>
            <a:pPr marL="622300" indent="-514350" algn="just">
              <a:spcAft>
                <a:spcPts val="1200"/>
              </a:spcAft>
              <a:buClrTx/>
              <a:buSzPct val="100000"/>
              <a:buFont typeface="Lucida Sans Unicode" pitchFamily="34" charset="0"/>
              <a:buNone/>
            </a:pPr>
            <a:r>
              <a:rPr lang="en-US" sz="2500" dirty="0" smtClean="0">
                <a:latin typeface="Comic Sans MS" pitchFamily="66" charset="0"/>
                <a:cs typeface="Arial" charset="0"/>
              </a:rPr>
              <a:t>       (ii) renting of such motor vehicle; or </a:t>
            </a:r>
          </a:p>
          <a:p>
            <a:pPr marL="622300" indent="-514350" algn="just">
              <a:spcAft>
                <a:spcPts val="1200"/>
              </a:spcAft>
              <a:buClrTx/>
              <a:buSzPct val="100000"/>
              <a:buFont typeface="Lucida Sans Unicode" pitchFamily="34" charset="0"/>
              <a:buNone/>
            </a:pPr>
            <a:r>
              <a:rPr lang="en-US" sz="2500" dirty="0" smtClean="0">
                <a:latin typeface="Comic Sans MS" pitchFamily="66" charset="0"/>
                <a:cs typeface="Arial" charset="0"/>
              </a:rPr>
              <a:t>       (iii)  imparting motor driving skills</a:t>
            </a:r>
          </a:p>
          <a:p>
            <a:pPr marL="622300" indent="-514350" algn="just">
              <a:spcAft>
                <a:spcPts val="1200"/>
              </a:spcAft>
              <a:buClrTx/>
              <a:buSzPct val="100000"/>
              <a:buFont typeface="Lucida Sans Unicode" pitchFamily="34" charset="0"/>
              <a:buAutoNum type="alphaUcPeriod" startAt="3"/>
            </a:pPr>
            <a:endParaRPr lang="en-US" sz="2500" dirty="0" smtClean="0">
              <a:latin typeface="Comic Sans MS" pitchFamily="66" charset="0"/>
              <a:cs typeface="Arial" charset="0"/>
            </a:endParaRPr>
          </a:p>
          <a:p>
            <a:pPr marL="622300" indent="-514350" algn="just">
              <a:spcAft>
                <a:spcPts val="1200"/>
              </a:spcAft>
              <a:buClrTx/>
              <a:buSzPct val="100000"/>
              <a:buFont typeface="Lucida Sans Unicode" pitchFamily="34" charset="0"/>
              <a:buAutoNum type="alphaUcPeriod" startAt="3"/>
            </a:pPr>
            <a:endParaRPr lang="en-US" sz="2500" dirty="0" smtClean="0">
              <a:latin typeface="Comic Sans MS" pitchFamily="66" charset="0"/>
              <a:cs typeface="Arial" charset="0"/>
            </a:endParaRPr>
          </a:p>
          <a:p>
            <a:pPr>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66737" indent="-457200" algn="just">
              <a:lnSpc>
                <a:spcPct val="110000"/>
              </a:lnSpc>
              <a:spcAft>
                <a:spcPts val="1200"/>
              </a:spcAft>
              <a:buClrTx/>
              <a:buSzPct val="100000"/>
              <a:buFont typeface="+mj-lt"/>
              <a:buAutoNum type="alphaUcPeriod" startAt="4"/>
              <a:defRPr/>
            </a:pPr>
            <a:r>
              <a:rPr lang="en-US" sz="2500" dirty="0" smtClean="0">
                <a:latin typeface="Comic Sans MS" pitchFamily="66" charset="0"/>
                <a:cs typeface="Arial" pitchFamily="34" charset="0"/>
              </a:rPr>
              <a:t>Components, spares and accessories of motor vehicles which are capital goods for the </a:t>
            </a:r>
            <a:r>
              <a:rPr lang="en-US" sz="2500" dirty="0" err="1" smtClean="0">
                <a:latin typeface="Comic Sans MS" pitchFamily="66" charset="0"/>
                <a:cs typeface="Arial" pitchFamily="34" charset="0"/>
              </a:rPr>
              <a:t>assessee</a:t>
            </a:r>
            <a:r>
              <a:rPr lang="en-US" sz="2500" dirty="0" smtClean="0">
                <a:latin typeface="Comic Sans MS" pitchFamily="66" charset="0"/>
                <a:cs typeface="Arial" pitchFamily="34" charset="0"/>
              </a:rPr>
              <a:t> [Till 1-4-2012, the clause (D) was as follows- Dumpers, spares and accessories of motor vehicles , dumpers, trippers, as the case may be, used to provide taxable services as specified in sub- clauses (B) and (C). The clause (D) was inserted w. e. f 24-9-2010]</a:t>
            </a:r>
          </a:p>
          <a:p>
            <a:pPr algn="just">
              <a:lnSpc>
                <a:spcPct val="110000"/>
              </a:lnSpc>
              <a:spcAft>
                <a:spcPts val="1200"/>
              </a:spcAft>
              <a:defRPr/>
            </a:pPr>
            <a:endParaRPr lang="en-US" sz="2500" dirty="0" smtClean="0">
              <a:latin typeface="Comic Sans MS" pitchFamily="66" charset="0"/>
              <a:cs typeface="Arial" pitchFamily="34" charset="0"/>
            </a:endParaRPr>
          </a:p>
          <a:p>
            <a:pPr>
              <a:lnSpc>
                <a:spcPct val="110000"/>
              </a:lnSpc>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458200" cy="5059363"/>
          </a:xfrm>
        </p:spPr>
        <p:txBody>
          <a:bodyPr>
            <a:noAutofit/>
          </a:bodyPr>
          <a:lstStyle/>
          <a:p>
            <a:pPr marL="573088" indent="-463550" algn="just">
              <a:spcAft>
                <a:spcPts val="1200"/>
              </a:spcAft>
              <a:buClrTx/>
              <a:buSzPct val="100000"/>
              <a:buFont typeface="Wingdings" pitchFamily="2" charset="2"/>
              <a:buChar char="Ø"/>
              <a:defRPr/>
            </a:pPr>
            <a:r>
              <a:rPr lang="en-US" sz="2500" dirty="0" smtClean="0">
                <a:latin typeface="Comic Sans MS" pitchFamily="66" charset="0"/>
                <a:cs typeface="Arial" pitchFamily="34" charset="0"/>
              </a:rPr>
              <a:t>Only Capital goods as defined in Rule 2(a) of Cenvat Credit Rules are eligible for Cenvat Credit. The definition is quite different from ‘capital goods’ as understood in conventional accounting or under income tax.</a:t>
            </a:r>
          </a:p>
          <a:p>
            <a:pPr marL="573088" indent="-463550" algn="just">
              <a:spcAft>
                <a:spcPts val="1200"/>
              </a:spcAft>
              <a:buClrTx/>
              <a:buSzPct val="100000"/>
              <a:buFont typeface="Wingdings" pitchFamily="2" charset="2"/>
              <a:buChar char="Ø"/>
              <a:defRPr/>
            </a:pPr>
            <a:r>
              <a:rPr lang="en-US" sz="2500" dirty="0" smtClean="0">
                <a:latin typeface="Comic Sans MS" pitchFamily="66" charset="0"/>
                <a:cs typeface="Arial" pitchFamily="34" charset="0"/>
              </a:rPr>
              <a:t>Capital goods does not include equipment or appliance used in an office of manufacturer (this restriction does not apply to service provider)</a:t>
            </a:r>
          </a:p>
          <a:p>
            <a:pPr marL="573088" indent="-463550" algn="just">
              <a:spcAft>
                <a:spcPts val="1200"/>
              </a:spcAft>
              <a:buClrTx/>
              <a:buSzPct val="100000"/>
              <a:buFont typeface="Wingdings" pitchFamily="2" charset="2"/>
              <a:buChar char="Ø"/>
              <a:defRPr/>
            </a:pPr>
            <a:r>
              <a:rPr lang="en-US" sz="2500" dirty="0" smtClean="0">
                <a:latin typeface="Comic Sans MS" pitchFamily="66" charset="0"/>
                <a:cs typeface="Arial" pitchFamily="34" charset="0"/>
              </a:rPr>
              <a:t>Motor Vehicle is capital goods only is respect of specified service providers [Rule 2(a)(B) of Cenvat Credit Rules]</a:t>
            </a:r>
          </a:p>
          <a:p>
            <a:pPr algn="just">
              <a:spcAft>
                <a:spcPts val="1200"/>
              </a:spcAft>
              <a:buClrTx/>
              <a:buSzPct val="100000"/>
              <a:buFont typeface="Wingdings" pitchFamily="2" charset="2"/>
              <a:buChar char="Ø"/>
              <a:defRPr/>
            </a:pPr>
            <a:endParaRPr lang="en-US" sz="2500" dirty="0" smtClean="0">
              <a:latin typeface="Comic Sans MS" pitchFamily="66" charset="0"/>
              <a:cs typeface="Arial" pitchFamily="34" charset="0"/>
            </a:endParaRPr>
          </a:p>
          <a:p>
            <a:pPr algn="just">
              <a:spcAft>
                <a:spcPts val="1200"/>
              </a:spcAft>
              <a:defRPr/>
            </a:pPr>
            <a:endParaRPr lang="en-US" sz="2500" dirty="0" smtClean="0">
              <a:latin typeface="Comic Sans MS" pitchFamily="66" charset="0"/>
              <a:cs typeface="Arial" pitchFamily="34" charset="0"/>
            </a:endParaRPr>
          </a:p>
          <a:p>
            <a:pPr>
              <a:spcAft>
                <a:spcPts val="1200"/>
              </a:spcAft>
            </a:pPr>
            <a:endParaRPr lang="en-US" sz="2500" dirty="0" smtClean="0">
              <a:latin typeface="Comic Sans MS" pitchFamily="66" charset="0"/>
            </a:endParaRPr>
          </a:p>
          <a:p>
            <a:pPr>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IN" smtClean="0"/>
              <a:t>The Institute of Cost Accountants of India</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a:t>
            </a:fld>
            <a:endParaRPr lang="en-US"/>
          </a:p>
        </p:txBody>
      </p:sp>
      <p:sp>
        <p:nvSpPr>
          <p:cNvPr id="5" name="Title 4"/>
          <p:cNvSpPr>
            <a:spLocks noGrp="1"/>
          </p:cNvSpPr>
          <p:nvPr>
            <p:ph type="title"/>
          </p:nvPr>
        </p:nvSpPr>
        <p:spPr>
          <a:xfrm>
            <a:off x="609600" y="-76200"/>
            <a:ext cx="8534400" cy="1143000"/>
          </a:xfrm>
        </p:spPr>
        <p:txBody>
          <a:bodyPr anchor="t">
            <a:noAutofit/>
          </a:bodyPr>
          <a:lstStyle/>
          <a:p>
            <a:r>
              <a:rPr lang="en-US" sz="3500" b="1" dirty="0" smtClean="0">
                <a:solidFill>
                  <a:srgbClr val="FFC000"/>
                </a:solidFill>
                <a:latin typeface="Comic Sans MS" pitchFamily="66" charset="0"/>
                <a:cs typeface="Arial" pitchFamily="34" charset="0"/>
              </a:rPr>
              <a:t>Highlights of Cenvat Credit on capital goods</a:t>
            </a:r>
            <a:endParaRPr lang="en-US" sz="3500" b="1" dirty="0">
              <a:solidFill>
                <a:srgbClr val="FFC000"/>
              </a:solidFill>
              <a:latin typeface="Comic Sans MS" pitchFamily="66" charset="0"/>
            </a:endParaRPr>
          </a:p>
        </p:txBody>
      </p:sp>
    </p:spTree>
  </p:cSld>
  <p:clrMapOvr>
    <a:masterClrMapping/>
  </p:clrMapOvr>
</p:sld>
</file>

<file path=ppt/theme/theme1.xml><?xml version="1.0" encoding="utf-8"?>
<a:theme xmlns:a="http://schemas.openxmlformats.org/drawingml/2006/main" name="Template - P_1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 P_16</Template>
  <TotalTime>1317</TotalTime>
  <Words>5657</Words>
  <Application>Microsoft Office PowerPoint</Application>
  <PresentationFormat>On-screen Show (4:3)</PresentationFormat>
  <Paragraphs>418</Paragraphs>
  <Slides>69</Slides>
  <Notes>1</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Template - P_16</vt:lpstr>
      <vt:lpstr>Slide 1</vt:lpstr>
      <vt:lpstr>Scope of Tax Credit</vt:lpstr>
      <vt:lpstr>Capital Goods:-  As Per Rule 2(a) of CCR, 2004 </vt:lpstr>
      <vt:lpstr>..contd</vt:lpstr>
      <vt:lpstr>..contd</vt:lpstr>
      <vt:lpstr>..contd</vt:lpstr>
      <vt:lpstr>..contd</vt:lpstr>
      <vt:lpstr>..contd</vt:lpstr>
      <vt:lpstr>Highlights of Cenvat Credit on capital goods</vt:lpstr>
      <vt:lpstr>..contd</vt:lpstr>
      <vt:lpstr>..contd</vt:lpstr>
      <vt:lpstr>Inputs:- As Per Rule 2(k) of CCR, 2004</vt:lpstr>
      <vt:lpstr>..contd</vt:lpstr>
      <vt:lpstr>..contd</vt:lpstr>
      <vt:lpstr>..contd</vt:lpstr>
      <vt:lpstr>Input service:- (As per Rule 2(I) of CCR, 2004)</vt:lpstr>
      <vt:lpstr>..contd</vt:lpstr>
      <vt:lpstr>..contd</vt:lpstr>
      <vt:lpstr>..contd</vt:lpstr>
      <vt:lpstr>..contd</vt:lpstr>
      <vt:lpstr>Who is an Input Service Distributor</vt:lpstr>
      <vt:lpstr>Exempted service</vt:lpstr>
      <vt:lpstr>First stage Dealer</vt:lpstr>
      <vt:lpstr>Second stage dealer</vt:lpstr>
      <vt:lpstr>Input Service Distribution Mechanism</vt:lpstr>
      <vt:lpstr>..contd</vt:lpstr>
      <vt:lpstr>..contd</vt:lpstr>
      <vt:lpstr>..contd</vt:lpstr>
      <vt:lpstr>Rule 7A</vt:lpstr>
      <vt:lpstr>Rule 10A</vt:lpstr>
      <vt:lpstr>..contd</vt:lpstr>
      <vt:lpstr>Refund of Cenvat credit</vt:lpstr>
      <vt:lpstr>Rule 6</vt:lpstr>
      <vt:lpstr>..contd</vt:lpstr>
      <vt:lpstr>..contd</vt:lpstr>
      <vt:lpstr>..contd</vt:lpstr>
      <vt:lpstr>..contd</vt:lpstr>
      <vt:lpstr>..contd</vt:lpstr>
      <vt:lpstr>..contd</vt:lpstr>
      <vt:lpstr>..contd</vt:lpstr>
      <vt:lpstr>..contd</vt:lpstr>
      <vt:lpstr>Rule 3A: Option Procedure</vt:lpstr>
      <vt:lpstr>..contd</vt:lpstr>
      <vt:lpstr>A draconian Power</vt:lpstr>
      <vt:lpstr>..contd</vt:lpstr>
      <vt:lpstr>Duty Paying Documents for availing Cenvat credit</vt:lpstr>
      <vt:lpstr>..contd</vt:lpstr>
      <vt:lpstr>..contd</vt:lpstr>
      <vt:lpstr>Utilization of Cenvat Credit</vt:lpstr>
      <vt:lpstr>..contd</vt:lpstr>
      <vt:lpstr>..contd</vt:lpstr>
      <vt:lpstr>Duties and Taxes eligible for CENVAT Credit</vt:lpstr>
      <vt:lpstr>..contd</vt:lpstr>
      <vt:lpstr>..contd</vt:lpstr>
      <vt:lpstr>..contd</vt:lpstr>
      <vt:lpstr>Utilization of Cenvat Credit of Education Cess &amp; SHA Cess w.e.f. 01.03.2015 </vt:lpstr>
      <vt:lpstr>..contd</vt:lpstr>
      <vt:lpstr>Recovery of Cenvat credit wrongly taken or erroneously refunded</vt:lpstr>
      <vt:lpstr>Input Service Distributor </vt:lpstr>
      <vt:lpstr>..contd</vt:lpstr>
      <vt:lpstr>Overview</vt:lpstr>
      <vt:lpstr>Overview</vt:lpstr>
      <vt:lpstr>Overview</vt:lpstr>
      <vt:lpstr>Overview</vt:lpstr>
      <vt:lpstr>Overview</vt:lpstr>
      <vt:lpstr>Overview</vt:lpstr>
      <vt:lpstr>Overview</vt:lpstr>
      <vt:lpstr>Overview</vt:lpstr>
      <vt:lpstr>Slide 69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CBOSE</dc:creator>
  <cp:lastModifiedBy>Amit Dey</cp:lastModifiedBy>
  <cp:revision>125</cp:revision>
  <dcterms:created xsi:type="dcterms:W3CDTF">2013-07-03T11:16:56Z</dcterms:created>
  <dcterms:modified xsi:type="dcterms:W3CDTF">2015-12-07T10:50:08Z</dcterms:modified>
</cp:coreProperties>
</file>