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74" r:id="rId2"/>
    <p:sldId id="256" r:id="rId3"/>
    <p:sldId id="258" r:id="rId4"/>
    <p:sldId id="275" r:id="rId5"/>
    <p:sldId id="265" r:id="rId6"/>
    <p:sldId id="269" r:id="rId7"/>
    <p:sldId id="261" r:id="rId8"/>
    <p:sldId id="282" r:id="rId9"/>
    <p:sldId id="277" r:id="rId10"/>
    <p:sldId id="262" r:id="rId11"/>
    <p:sldId id="271" r:id="rId12"/>
    <p:sldId id="281" r:id="rId13"/>
    <p:sldId id="263" r:id="rId14"/>
    <p:sldId id="268" r:id="rId15"/>
    <p:sldId id="276" r:id="rId16"/>
    <p:sldId id="280" r:id="rId17"/>
    <p:sldId id="279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FF7C80"/>
    <a:srgbClr val="996600"/>
    <a:srgbClr val="00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755" autoAdjust="0"/>
  </p:normalViewPr>
  <p:slideViewPr>
    <p:cSldViewPr>
      <p:cViewPr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C8E67-1347-4FAC-B4F3-E5917FBF4D72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E95CA-41A4-4D2A-9ABB-6A3943FD6B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068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E95CA-41A4-4D2A-9ABB-6A3943FD6BC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06/04/2016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parasjain2807@gmail.com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 txBox="1">
            <a:spLocks/>
          </p:cNvSpPr>
          <p:nvPr/>
        </p:nvSpPr>
        <p:spPr>
          <a:xfrm>
            <a:off x="304800" y="266700"/>
            <a:ext cx="8229600" cy="11049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57150">
            <a:solidFill>
              <a:schemeClr val="bg2">
                <a:lumMod val="10000"/>
              </a:schemeClr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 AS 8: Accounting Policies, Changes in Accounting Estimates and Errors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New Picture (9)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828800"/>
            <a:ext cx="4053440" cy="4495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4648200"/>
            <a:ext cx="449580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93663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800" b="1" dirty="0" smtClean="0">
                <a:latin typeface="Monotype Corsiva" pitchFamily="66" charset="0"/>
                <a:cs typeface="Times New Roman" pitchFamily="18" charset="0"/>
              </a:rPr>
              <a:t>CA PARAS JAIN</a:t>
            </a:r>
          </a:p>
          <a:p>
            <a:pPr marL="268288" indent="-93663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smtClean="0">
                <a:latin typeface="Monotype Corsiva" pitchFamily="66" charset="0"/>
                <a:cs typeface="Times New Roman" pitchFamily="18" charset="0"/>
                <a:hlinkClick r:id="rId5"/>
              </a:rPr>
              <a:t>parasjain2807@gmail.com</a:t>
            </a:r>
            <a:endParaRPr lang="en-US" sz="2800" dirty="0" smtClean="0">
              <a:latin typeface="Monotype Corsiva" pitchFamily="66" charset="0"/>
              <a:cs typeface="Times New Roman" pitchFamily="18" charset="0"/>
            </a:endParaRPr>
          </a:p>
          <a:p>
            <a:pPr marL="268288" indent="-93663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smtClean="0">
                <a:latin typeface="Monotype Corsiva" pitchFamily="66" charset="0"/>
                <a:cs typeface="Times New Roman" pitchFamily="18" charset="0"/>
              </a:rPr>
              <a:t>+91 9819815706</a:t>
            </a:r>
            <a:endParaRPr lang="en-US" sz="2800" dirty="0">
              <a:latin typeface="Monotype Corsiva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281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228600"/>
            <a:ext cx="7924800" cy="5334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Prior </a:t>
            </a:r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eriod Errors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082219"/>
            <a:ext cx="7924800" cy="532453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Prior period errors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omissions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from, and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misstatements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in, the entity’s financial statements for one or more prior periods arising from a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failure to use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or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misuse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of, reliable information that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lphaL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was available when financial statement for those periods were approved for issue, and </a:t>
            </a:r>
            <a:endParaRPr lang="en-US" sz="2000" b="1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lphaLcParenR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lphaLcParenR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could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reasonably be expected to have been obtained and taken into account in the preparation and presentation of those financial statement.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Such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errors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include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-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effects of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mathematical mistakes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mistakes in applying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accounting policies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oversights or misinterpretations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of facts, and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fraud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 typeface="+mj-lt"/>
              <a:buAutoNum type="alphaLcParenR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Eg:-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Forget to include borrowing cost in the cost of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machinery.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10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41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990600"/>
            <a:ext cx="777240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  <a:t>Accounting treatment of Prior period errors:</a:t>
            </a:r>
          </a:p>
          <a:p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The entity must correct 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prior period errors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retrospectively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first set of financial statements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approved for issue after their discovery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by restating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comparative amounts for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prior period presented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in which the error occurred; or</a:t>
            </a:r>
          </a:p>
          <a:p>
            <a:pPr marL="342900" indent="-342900">
              <a:buFont typeface="+mj-lt"/>
              <a:buAutoNum type="alphaLcParenR"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opening balance of assets, liabilities and equity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for the earliest period presented, if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 error occurred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before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earliest prior period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presented</a:t>
            </a:r>
          </a:p>
          <a:p>
            <a:pPr marL="342900" indent="-342900">
              <a:buFont typeface="+mj-lt"/>
              <a:buAutoNum type="alphaLcParenR"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unless impracticable.</a:t>
            </a:r>
          </a:p>
          <a:p>
            <a:pPr marL="342900" indent="-342900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Immaterial prior period error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can be corrected in the financial statement of the period in which it is discovered.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09600" y="228600"/>
            <a:ext cx="7772400" cy="5334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Prior Period Errors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11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19201"/>
          <a:ext cx="7848600" cy="5029200"/>
        </p:xfrm>
        <a:graphic>
          <a:graphicData uri="http://schemas.openxmlformats.org/drawingml/2006/table">
            <a:tbl>
              <a:tblPr/>
              <a:tblGrid>
                <a:gridCol w="1752600"/>
                <a:gridCol w="3048000"/>
                <a:gridCol w="3048000"/>
              </a:tblGrid>
              <a:tr h="96974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Particulars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Change in Accounting estimates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Prior Period Errors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</a:tr>
              <a:tr h="36365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8860" marR="8860" marT="886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5942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When there is</a:t>
                      </a:r>
                    </a:p>
                  </a:txBody>
                  <a:tcPr marL="8860" marR="8860" marT="88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Result from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new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information or new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developments.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Result from failure to use or misuse of 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available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information.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6365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8860" marR="8860" marT="88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80812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Examples:</a:t>
                      </a:r>
                    </a:p>
                  </a:txBody>
                  <a:tcPr marL="8860" marR="8860" marT="88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Change in the useful life of depreciable asset.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Forget to include borrowing cost in the cost of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machiney.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363655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8860" marR="8860" marT="88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10443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Accounting treatment when there is </a:t>
                      </a:r>
                    </a:p>
                  </a:txBody>
                  <a:tcPr marL="8860" marR="8860" marT="88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Prospectively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Retrospectively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57200" y="228600"/>
            <a:ext cx="7848600" cy="6096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400"/>
              </a:spcBef>
              <a:defRPr/>
            </a:pPr>
            <a:r>
              <a:rPr lang="en-IN" sz="2000" b="1" cap="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CHANGE IN Accounting ESTIMATEs Versus PRIOR PERIOD ERRORS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12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543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762000" y="990600"/>
            <a:ext cx="2057400" cy="1066800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Accounting Policy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581400" y="2667000"/>
            <a:ext cx="2057400" cy="10668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Accounting Estimate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477000" y="990600"/>
            <a:ext cx="1905000" cy="1066800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Prior Period Error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Notched Right Arrow 5"/>
          <p:cNvSpPr/>
          <p:nvPr/>
        </p:nvSpPr>
        <p:spPr>
          <a:xfrm>
            <a:off x="3581400" y="3962400"/>
            <a:ext cx="2133600" cy="990600"/>
          </a:xfrm>
          <a:prstGeom prst="notchedRightArrow">
            <a:avLst/>
          </a:prstGeom>
          <a:solidFill>
            <a:srgbClr val="00CC00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Prospectively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Notched Right Arrow 6"/>
          <p:cNvSpPr/>
          <p:nvPr/>
        </p:nvSpPr>
        <p:spPr>
          <a:xfrm rot="10800000">
            <a:off x="609600" y="2133599"/>
            <a:ext cx="2286000" cy="990600"/>
          </a:xfrm>
          <a:prstGeom prst="notchedRightArrow">
            <a:avLst/>
          </a:prstGeom>
          <a:solidFill>
            <a:srgbClr val="FF7C80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245006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Retrospectively</a:t>
            </a:r>
            <a:endParaRPr lang="en-US" b="1" dirty="0"/>
          </a:p>
        </p:txBody>
      </p:sp>
      <p:sp>
        <p:nvSpPr>
          <p:cNvPr id="9" name="Notched Right Arrow 8"/>
          <p:cNvSpPr/>
          <p:nvPr/>
        </p:nvSpPr>
        <p:spPr>
          <a:xfrm rot="10800000">
            <a:off x="6172200" y="2133600"/>
            <a:ext cx="2286000" cy="990600"/>
          </a:xfrm>
          <a:prstGeom prst="notchedRightArrow">
            <a:avLst/>
          </a:prstGeom>
          <a:solidFill>
            <a:srgbClr val="FF7C80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400800" y="2450069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Retrospectively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4953000"/>
            <a:ext cx="8305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Q. Does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restatement of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prior period figures amounts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voluntary revision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financial statements?</a:t>
            </a:r>
          </a:p>
          <a:p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A. No, as entity is restating prior period figures in the current period financial statement  so it does not amounts to voluntary revision of financial statements.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9600" y="228600"/>
            <a:ext cx="7772400" cy="53340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Summary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13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228600"/>
            <a:ext cx="8001000" cy="457200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 err="1" smtClean="0">
                <a:latin typeface="Times New Roman" pitchFamily="18" charset="0"/>
                <a:cs typeface="Times New Roman" pitchFamily="18" charset="0"/>
              </a:rPr>
              <a:t>Comparision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882280"/>
          <a:ext cx="8001000" cy="5850381"/>
        </p:xfrm>
        <a:graphic>
          <a:graphicData uri="http://schemas.openxmlformats.org/drawingml/2006/table">
            <a:tbl>
              <a:tblPr/>
              <a:tblGrid>
                <a:gridCol w="509517"/>
                <a:gridCol w="1187665"/>
                <a:gridCol w="2493818"/>
                <a:gridCol w="2112819"/>
                <a:gridCol w="1697181"/>
              </a:tblGrid>
              <a:tr h="4128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Sr. No.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Particulars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Ind AS / IFRS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AS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ICDS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81991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6072" marR="6072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Accounting Policy - Definition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Wider and includes bases, conventions, rules and practices.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Restricted to accounting principles and methods to apply accounting principles.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Same as AS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10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6072" marR="6072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Accounting Policy - Selection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auto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When an Ind AS / IFRS specifically applies to a transaction, the accounting policy applied to that transaction shall be determined by applying the respective  Ind AS /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IFRS,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else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management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shall use its judgement in developing and applying an accounting policy that results in information that is relevant and reliable.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The major considerations governing the selection and application of accounting policies are:- 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a. Prudence 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b. Substance over Form 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c. Materiality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Accounting policies should be selected after taking into account the following factors: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a. Substance over Form 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b. Marked to market loss or an expected loss shall not be recognised.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463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6072" marR="6072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Change 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in Accounting Policy - Criteria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An Accounting policy can be changed only if the change :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a) is required by an Ind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AS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/ IFRS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;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or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b) results in providing reliable and more relevant information about the transaction on the entity’s financial statement.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An Accounting policy can be changed only if the change :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a) is required by an AS; or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b)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is required by statute;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or 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c) results in more appropriate presentation of the entity’s financial statement.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An accounting policy shall not be changed without reasonable cause.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086600" y="64160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14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801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1" y="990600"/>
          <a:ext cx="7924799" cy="5160153"/>
        </p:xfrm>
        <a:graphic>
          <a:graphicData uri="http://schemas.openxmlformats.org/drawingml/2006/table">
            <a:tbl>
              <a:tblPr/>
              <a:tblGrid>
                <a:gridCol w="489674"/>
                <a:gridCol w="1948725"/>
                <a:gridCol w="1905000"/>
                <a:gridCol w="1828800"/>
                <a:gridCol w="1752600"/>
              </a:tblGrid>
              <a:tr h="42665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Sr. No.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Particulars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Ind AS / IFRS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AS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ICDS</a:t>
                      </a:r>
                    </a:p>
                  </a:txBody>
                  <a:tcPr marL="6072" marR="6072" marT="60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13045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072" marR="6072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Change in Accounting Policy - Accounting treatment in absence of Transitional Provisions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Rectrospectively unless impracticable.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Does not specify.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Does not specify.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22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072" marR="6072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Change in Accounting Estimate - Definition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Very clear definition.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in such clear terms.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covered by ICDS.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65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072" marR="6072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Prior period errors - Definition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Very clear and wide definition.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in such clear terms.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covered by ICDS.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65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072" marR="6072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Prior period errors include frauds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Specifically mentioned.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specifically mentioned.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covered by ICDS.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99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072" marR="6072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Prior period errors - Accounting treatment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Retrospectively unless impracticable.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Prospectively.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covered by ICDS.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66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072" marR="6072" marT="607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Prior period errors </a:t>
                      </a:r>
                      <a:r>
                        <a:rPr lang="en-US" sz="17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– Seperately reported </a:t>
                      </a:r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 current year Profit </a:t>
                      </a:r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and </a:t>
                      </a:r>
                      <a:r>
                        <a:rPr lang="en-US" sz="1700" b="0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Loss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Seperate disclosure not required.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Seperate disclosure required.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Not covered by ICDS.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15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7200" y="228600"/>
            <a:ext cx="8001000" cy="457200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 err="1" smtClean="0">
                <a:latin typeface="Times New Roman" pitchFamily="18" charset="0"/>
                <a:cs typeface="Times New Roman" pitchFamily="18" charset="0"/>
              </a:rPr>
              <a:t>Comparision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78303162"/>
              </p:ext>
            </p:extLst>
          </p:nvPr>
        </p:nvGraphicFramePr>
        <p:xfrm>
          <a:off x="152400" y="414169"/>
          <a:ext cx="8229600" cy="61390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0259"/>
                <a:gridCol w="3125042"/>
                <a:gridCol w="920259"/>
                <a:gridCol w="3264040"/>
              </a:tblGrid>
              <a:tr h="540874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Wingdings" pitchFamily="2" charset="2"/>
                          <a:cs typeface="Times New Roman" pitchFamily="18" charset="0"/>
                        </a:rPr>
                        <a:t>Ì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Wingdings" pitchFamily="2" charset="2"/>
                        <a:cs typeface="Times New Roman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Presentation of Financial Statement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Design of Building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Wingdings" pitchFamily="2" charset="2"/>
                          <a:cs typeface="Times New Roman" pitchFamily="18" charset="0"/>
                        </a:rPr>
                        <a:t>Ì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Wingdings" pitchFamily="2" charset="2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Accounting policies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Foundation of Building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Wingdings" pitchFamily="2" charset="2"/>
                          <a:cs typeface="Times New Roman" pitchFamily="18" charset="0"/>
                        </a:rPr>
                        <a:t>Ì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Wingdings" pitchFamily="2" charset="2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Framework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Boundary of Building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Wingdings" pitchFamily="2" charset="2"/>
                          <a:cs typeface="Times New Roman" pitchFamily="18" charset="0"/>
                        </a:rPr>
                        <a:t>Ì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Wingdings" pitchFamily="2" charset="2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Respective standards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Floors of Building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540874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Wingdings" pitchFamily="2" charset="2"/>
                          <a:cs typeface="Times New Roman" pitchFamily="18" charset="0"/>
                        </a:rPr>
                        <a:t>Ì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Wingdings" pitchFamily="2" charset="2"/>
                        <a:cs typeface="Times New Roman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Principles of respective standards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Flats at respective floor of Building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Wingdings" pitchFamily="2" charset="2"/>
                          <a:cs typeface="Times New Roman" pitchFamily="18" charset="0"/>
                        </a:rPr>
                        <a:t>Ì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Wingdings" pitchFamily="2" charset="2"/>
                        <a:cs typeface="Times New Roman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Building will be strong when its foundation is strong.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540874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Wingdings" pitchFamily="2" charset="2"/>
                          <a:cs typeface="Times New Roman" pitchFamily="18" charset="0"/>
                        </a:rPr>
                        <a:t>Ì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Wingdings" pitchFamily="2" charset="2"/>
                        <a:cs typeface="Times New Roman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Similarly Financial statement will be strong when its accounting policies are strong.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0731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81131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u="none" strike="noStrike" dirty="0">
                          <a:effectLst/>
                          <a:latin typeface="Wingdings" pitchFamily="2" charset="2"/>
                          <a:cs typeface="Times New Roman" pitchFamily="18" charset="0"/>
                        </a:rPr>
                        <a:t>Ì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Wingdings" pitchFamily="2" charset="2"/>
                        <a:cs typeface="Times New Roman" pitchFamily="18" charset="0"/>
                      </a:endParaRPr>
                    </a:p>
                  </a:txBody>
                  <a:tcPr marL="0" marR="0" marT="0" marB="0"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Here, Financial Statement will be strong means that Financial Statement comprises of Accounting Policies which are </a:t>
                      </a:r>
                      <a:r>
                        <a:rPr lang="en-IN" sz="20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transparent, crystal </a:t>
                      </a:r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clear and help users in making </a:t>
                      </a:r>
                      <a:r>
                        <a:rPr lang="en-IN" sz="20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economic decisions</a:t>
                      </a:r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22681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</a:tbl>
          </a:graphicData>
        </a:graphic>
      </p:graphicFrame>
      <p:sp>
        <p:nvSpPr>
          <p:cNvPr id="6" name="Right Arrow 5"/>
          <p:cNvSpPr/>
          <p:nvPr/>
        </p:nvSpPr>
        <p:spPr>
          <a:xfrm>
            <a:off x="4067175" y="609600"/>
            <a:ext cx="552451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100"/>
          </a:p>
        </p:txBody>
      </p:sp>
      <p:pic>
        <p:nvPicPr>
          <p:cNvPr id="11" name="Picture 10" descr="New Picture (54)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0"/>
            <a:ext cx="1524000" cy="30878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ight Arrow 11"/>
          <p:cNvSpPr/>
          <p:nvPr/>
        </p:nvSpPr>
        <p:spPr>
          <a:xfrm>
            <a:off x="4114800" y="2590800"/>
            <a:ext cx="55245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100"/>
          </a:p>
        </p:txBody>
      </p:sp>
      <p:sp>
        <p:nvSpPr>
          <p:cNvPr id="13" name="Right Arrow 12"/>
          <p:cNvSpPr/>
          <p:nvPr/>
        </p:nvSpPr>
        <p:spPr>
          <a:xfrm>
            <a:off x="4095751" y="1981200"/>
            <a:ext cx="55245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100"/>
          </a:p>
        </p:txBody>
      </p:sp>
      <p:sp>
        <p:nvSpPr>
          <p:cNvPr id="14" name="Right Arrow 13"/>
          <p:cNvSpPr/>
          <p:nvPr/>
        </p:nvSpPr>
        <p:spPr>
          <a:xfrm>
            <a:off x="4095752" y="1371600"/>
            <a:ext cx="523874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100"/>
          </a:p>
        </p:txBody>
      </p:sp>
      <p:sp>
        <p:nvSpPr>
          <p:cNvPr id="15" name="Right Arrow 14"/>
          <p:cNvSpPr/>
          <p:nvPr/>
        </p:nvSpPr>
        <p:spPr>
          <a:xfrm>
            <a:off x="4143376" y="3276600"/>
            <a:ext cx="55245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10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16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893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09600"/>
            <a:ext cx="8424286" cy="5715000"/>
          </a:xfrm>
          <a:prstGeom prst="rect">
            <a:avLst/>
          </a:prstGeom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17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4899" y="2057400"/>
            <a:ext cx="7141507" cy="186204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u="sng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11500" b="1" u="sng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0080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18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029200" y="1524000"/>
            <a:ext cx="3200400" cy="6858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Accounting Policies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29200" y="2438400"/>
            <a:ext cx="3200400" cy="685800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Changes in Accounting Policies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9200" y="3352800"/>
            <a:ext cx="3200400" cy="6858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trike="sngStrik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Accounting Estimates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0" y="4191000"/>
            <a:ext cx="3200400" cy="685800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Changes in Accounting Estimates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29200" y="5105400"/>
            <a:ext cx="3200400" cy="6858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Prior Period Errors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685800" y="2781300"/>
            <a:ext cx="1752600" cy="14859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b="1" dirty="0" smtClean="0">
                <a:latin typeface="Times New Roman" pitchFamily="18" charset="0"/>
                <a:cs typeface="Times New Roman" pitchFamily="18" charset="0"/>
              </a:rPr>
              <a:t>Scope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>
            <a:stCxn id="2" idx="6"/>
            <a:endCxn id="5" idx="1"/>
          </p:cNvCxnSpPr>
          <p:nvPr/>
        </p:nvCxnSpPr>
        <p:spPr>
          <a:xfrm flipV="1">
            <a:off x="2438400" y="1866900"/>
            <a:ext cx="2590800" cy="1657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" idx="6"/>
            <a:endCxn id="6" idx="1"/>
          </p:cNvCxnSpPr>
          <p:nvPr/>
        </p:nvCxnSpPr>
        <p:spPr>
          <a:xfrm flipV="1">
            <a:off x="2438400" y="2781300"/>
            <a:ext cx="2590800" cy="742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6"/>
            <a:endCxn id="7" idx="1"/>
          </p:cNvCxnSpPr>
          <p:nvPr/>
        </p:nvCxnSpPr>
        <p:spPr>
          <a:xfrm>
            <a:off x="2438400" y="3524250"/>
            <a:ext cx="2590800" cy="171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" idx="6"/>
            <a:endCxn id="8" idx="1"/>
          </p:cNvCxnSpPr>
          <p:nvPr/>
        </p:nvCxnSpPr>
        <p:spPr>
          <a:xfrm>
            <a:off x="2438400" y="3524250"/>
            <a:ext cx="2590800" cy="1009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2" idx="6"/>
            <a:endCxn id="9" idx="1"/>
          </p:cNvCxnSpPr>
          <p:nvPr/>
        </p:nvCxnSpPr>
        <p:spPr>
          <a:xfrm>
            <a:off x="2438400" y="3524250"/>
            <a:ext cx="2590800" cy="1924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443552" y="381000"/>
            <a:ext cx="7848600" cy="762000"/>
          </a:xfrm>
          <a:prstGeom prst="roundRect">
            <a:avLst>
              <a:gd name="adj" fmla="val 50000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 AS 8: Accounting Policies, Changes in Accounting Estimates and Errors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2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680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228600"/>
            <a:ext cx="7772400" cy="5334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Accounting Policies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90600"/>
            <a:ext cx="7924800" cy="560153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Accounting policies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are the specific </a:t>
            </a:r>
            <a:r>
              <a:rPr lang="en-US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bases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conventions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rules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b="1" dirty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practices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applied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preparing and presenting financial statements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IN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Principles</a:t>
            </a:r>
            <a:r>
              <a:rPr lang="en-IN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guidelines which must be followed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when reporting financial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transactions.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Bases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are the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methods in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which accounting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principles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may be applied to financial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transactions. Eg. Method used to depreciate assets. </a:t>
            </a:r>
          </a:p>
          <a:p>
            <a:pPr marL="285750" indent="-285750"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Conventions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consists of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practices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that arise from the practical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application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of accounting principles and is designed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to help accountants</a:t>
            </a:r>
          </a:p>
          <a:p>
            <a:pPr marL="285750" indent="-285750"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	overcome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practical problems that arise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while reporting financial transactions.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Rules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are the golden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rules of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debit and credit of accounting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Practices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are the ways by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which its accounting policies are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implemented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and adhered to on a routine basis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3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404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1143000"/>
            <a:ext cx="7848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When an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Ind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specifically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applies to a transaction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accounting policy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applied to that transaction shall be determined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by applying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respective Ind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AS, else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management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shall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its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judgement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in developing and applying an accounting policy that results in information that is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relevant and reliable.</a:t>
            </a:r>
          </a:p>
          <a:p>
            <a:pPr algn="just">
              <a:buFont typeface="Wingdings" pitchFamily="2" charset="2"/>
              <a:buChar char="v"/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In making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judgement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, management shall refer to: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 definitions, recognition criteria and measurement concepts for assets, liabilities, income and expenses in the </a:t>
            </a:r>
            <a:r>
              <a:rPr lang="en-IN" sz="2000" b="1" i="1" dirty="0">
                <a:latin typeface="Times New Roman" pitchFamily="18" charset="0"/>
                <a:cs typeface="Times New Roman" pitchFamily="18" charset="0"/>
              </a:rPr>
              <a:t>Framework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en-IN" sz="2000" b="1" i="1" dirty="0">
                <a:latin typeface="Times New Roman" pitchFamily="18" charset="0"/>
                <a:cs typeface="Times New Roman" pitchFamily="18" charset="0"/>
              </a:rPr>
              <a:t>Ind </a:t>
            </a:r>
            <a:r>
              <a:rPr lang="en-IN" sz="2000" b="1" i="1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on similar and related issues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pPr marL="342900" indent="-342900" algn="just">
              <a:buFont typeface="+mj-lt"/>
              <a:buAutoNum type="alphaLcParenR"/>
            </a:pP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Other financial reporting standards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like IFRS, US GAAP.</a:t>
            </a: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Eg.- Accounting of spare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parts, stand-by equipment and service equipment, Accounting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De-merger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just">
              <a:buFont typeface="Wingdings" pitchFamily="2" charset="2"/>
              <a:buChar char="v"/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Accounting policies should be applied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consistently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4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3400" y="228600"/>
            <a:ext cx="7772400" cy="5334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Accounting Policies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79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143000"/>
            <a:ext cx="7772400" cy="538609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An Accounting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policy can be changed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only if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 change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Font typeface="+mj-lt"/>
              <a:buAutoNum type="alphaLcParenR"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lphaLcParenR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required by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Ind AS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(Mandatory change); or</a:t>
            </a:r>
          </a:p>
          <a:p>
            <a:pPr marL="342900" indent="-342900" algn="just">
              <a:buFont typeface="+mj-lt"/>
              <a:buAutoNum type="alphaLcParenR"/>
            </a:pPr>
            <a:endParaRPr lang="en-IN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lphaLcParenR"/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results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providing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reliable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and more relevant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about the transaction on the entity’s financial statement (Voluntary change).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+mj-lt"/>
              <a:buAutoNum type="alphaLcParenR"/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  <a:t>Accounting treatment of Changes </a:t>
            </a:r>
            <a:r>
              <a:rPr lang="en-IN" sz="2400" b="1" u="sng" dirty="0">
                <a:latin typeface="Times New Roman" pitchFamily="18" charset="0"/>
                <a:cs typeface="Times New Roman" pitchFamily="18" charset="0"/>
              </a:rPr>
              <a:t>in a</a:t>
            </a:r>
            <a: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  <a:t>ccounting policy</a:t>
            </a:r>
            <a:r>
              <a:rPr lang="en-IN" sz="2400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If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transitional provisions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are mentioned in the respective Ind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AS,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then apply those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provisions,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else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apply the change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retrospectively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unless impracticable.</a:t>
            </a: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Retrospective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means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adjust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opening balance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of each affected component of equity for the earliest prior period presented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comparative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amounts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disclosed for each prior period presented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if the new accounting policy had always been applied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33400" y="381000"/>
            <a:ext cx="7772400" cy="533400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Change in Accounting Policies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5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20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46007676"/>
              </p:ext>
            </p:extLst>
          </p:nvPr>
        </p:nvGraphicFramePr>
        <p:xfrm>
          <a:off x="533400" y="605145"/>
          <a:ext cx="7696200" cy="5871855"/>
        </p:xfrm>
        <a:graphic>
          <a:graphicData uri="http://schemas.openxmlformats.org/drawingml/2006/table">
            <a:tbl>
              <a:tblPr/>
              <a:tblGrid>
                <a:gridCol w="1282700"/>
                <a:gridCol w="1282700"/>
                <a:gridCol w="1282700"/>
                <a:gridCol w="1282700"/>
                <a:gridCol w="1282700"/>
                <a:gridCol w="1282700"/>
              </a:tblGrid>
              <a:tr h="37135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IN" sz="3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Inventory as per old Accounting Policy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97877">
                <a:tc gridSpan="6">
                  <a:txBody>
                    <a:bodyPr/>
                    <a:lstStyle/>
                    <a:p>
                      <a:pPr algn="l" rtl="0" fontAlgn="t">
                        <a:buFont typeface="Wingdings" pitchFamily="2" charset="2"/>
                        <a:buChar char="v"/>
                      </a:pPr>
                      <a:r>
                        <a:rPr lang="en-IN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Inventories </a:t>
                      </a:r>
                      <a:r>
                        <a:rPr lang="en-IN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are valued at </a:t>
                      </a:r>
                      <a:r>
                        <a:rPr lang="en-IN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Cost</a:t>
                      </a:r>
                      <a:r>
                        <a:rPr lang="en-IN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441" marR="9441" marT="94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9177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I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Item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Qty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265251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65251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225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65251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8514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11700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8514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135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IN" sz="3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Inventory as per new Accounting Policy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565072">
                <a:tc gridSpan="6">
                  <a:txBody>
                    <a:bodyPr/>
                    <a:lstStyle/>
                    <a:p>
                      <a:pPr algn="l" rtl="0" fontAlgn="t">
                        <a:buFont typeface="Wingdings" pitchFamily="2" charset="2"/>
                        <a:buChar char="v"/>
                      </a:pPr>
                      <a:r>
                        <a:rPr lang="en-IN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Inventories </a:t>
                      </a:r>
                      <a:r>
                        <a:rPr lang="en-IN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are valued at lower of </a:t>
                      </a:r>
                      <a:r>
                        <a:rPr lang="en-IN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Cost </a:t>
                      </a:r>
                      <a:r>
                        <a:rPr lang="en-IN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and </a:t>
                      </a:r>
                      <a:r>
                        <a:rPr lang="en-IN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Net Realizable Value (NRV).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441" marR="9441" marT="944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9177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Item</a:t>
                      </a:r>
                      <a:endParaRPr lang="en-IN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Qty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Cost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NRV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Lower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265251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65251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225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65251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8514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10100</a:t>
                      </a:r>
                    </a:p>
                  </a:txBody>
                  <a:tcPr marL="9441" marR="9441" marT="94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209490"/>
            <a:ext cx="784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Eg. of change in accounting policy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6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3400" y="304800"/>
            <a:ext cx="7772400" cy="533400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b="1" dirty="0" smtClean="0">
                <a:latin typeface="Times New Roman" pitchFamily="18" charset="0"/>
                <a:cs typeface="Times New Roman" pitchFamily="18" charset="0"/>
              </a:rPr>
              <a:t>Changes in Accounting Estimates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143000"/>
            <a:ext cx="7848600" cy="378565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Accounting estimates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are the estimations used by management to recognize amounts in the financial statements where precise values cannot be determined.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change in accounting estimate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an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adjustment of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carrying amount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an asset or a liability, or the amount of 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periodic consumption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an asset (depreciation), that results from the assessment of the present status of, and expected future benefits and obligations associated with, assets and liabilities. 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Changes in accounting estimates result from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new information or new developments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accordingly are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not corrections of errors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91400" y="65684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7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7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304800"/>
            <a:ext cx="8001000" cy="533400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b="1" dirty="0" smtClean="0">
                <a:latin typeface="Times New Roman" pitchFamily="18" charset="0"/>
                <a:cs typeface="Times New Roman" pitchFamily="18" charset="0"/>
              </a:rPr>
              <a:t>Changes in Accounting Estimates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219200"/>
            <a:ext cx="80010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  <a:t>Accounting treatment of Changes in accounting estimate:</a:t>
            </a:r>
          </a:p>
          <a:p>
            <a:pPr algn="just"/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The effects of change in accounting estimate is applied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prospectively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i.e. from the date of the change in estimate by including it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in profit or loss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in:</a:t>
            </a:r>
          </a:p>
          <a:p>
            <a:pPr algn="just">
              <a:buFont typeface="Wingdings" pitchFamily="2" charset="2"/>
              <a:buChar char="v"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lphaLcParenR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period of the change, if the change affects that period only; or</a:t>
            </a:r>
          </a:p>
          <a:p>
            <a:pPr marL="342900" indent="-342900" algn="just">
              <a:buFont typeface="+mj-lt"/>
              <a:buAutoNum type="alphaLcParenR"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lphaLcParenR"/>
            </a:pP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The period of the change and future periods, if the change affects both.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If change in accounting estimate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relates to items of asset, liability or equity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it shall be recognised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by adjusting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carrying amount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the related item of asset, liability or equity in 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period of the change.</a:t>
            </a: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lphaLcParenR"/>
            </a:pPr>
            <a:endParaRPr lang="en-IN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Eg:- Change in amount of bad debts  or change in the useful life of depreciable assets.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91400" y="65684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8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28600"/>
            <a:ext cx="8001000" cy="6096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400"/>
              </a:spcBef>
              <a:defRPr/>
            </a:pPr>
            <a:r>
              <a:rPr lang="en-IN" b="1" cap="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Accounting Policies Versus Accounting Estimates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4995208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IN" sz="2000" dirty="0">
                <a:solidFill>
                  <a:srgbClr val="000000"/>
                </a:solidFill>
                <a:latin typeface="Times New Roman"/>
              </a:rPr>
              <a:t>A </a:t>
            </a:r>
            <a:r>
              <a:rPr lang="en-IN" sz="2000" b="1" dirty="0">
                <a:solidFill>
                  <a:srgbClr val="000000"/>
                </a:solidFill>
                <a:latin typeface="Times New Roman"/>
              </a:rPr>
              <a:t>change in the measurement basis </a:t>
            </a:r>
            <a:r>
              <a:rPr lang="en-IN" sz="2000" dirty="0">
                <a:solidFill>
                  <a:srgbClr val="000000"/>
                </a:solidFill>
                <a:latin typeface="Times New Roman"/>
              </a:rPr>
              <a:t>applied is a change in an </a:t>
            </a:r>
            <a:r>
              <a:rPr lang="en-IN" sz="2000" dirty="0" smtClean="0">
                <a:solidFill>
                  <a:srgbClr val="000000"/>
                </a:solidFill>
                <a:latin typeface="Times New Roman"/>
              </a:rPr>
              <a:t>accounting </a:t>
            </a:r>
            <a:r>
              <a:rPr lang="en-IN" sz="2000" dirty="0">
                <a:solidFill>
                  <a:srgbClr val="000000"/>
                </a:solidFill>
                <a:latin typeface="Times New Roman"/>
              </a:rPr>
              <a:t>policy, </a:t>
            </a:r>
            <a:r>
              <a:rPr lang="en-IN" sz="20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IN" sz="2000" dirty="0">
                <a:solidFill>
                  <a:srgbClr val="000000"/>
                </a:solidFill>
                <a:latin typeface="Times New Roman"/>
              </a:rPr>
              <a:t>not a change in an accounting estimate</a:t>
            </a:r>
            <a:r>
              <a:rPr lang="en-IN" sz="2000" dirty="0" smtClean="0">
                <a:solidFill>
                  <a:srgbClr val="000000"/>
                </a:solidFill>
                <a:latin typeface="Times New Roman"/>
              </a:rPr>
              <a:t>.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en-IN" sz="2000" dirty="0">
              <a:solidFill>
                <a:srgbClr val="000000"/>
              </a:solidFill>
              <a:latin typeface="Times New Roman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en-IN" sz="2000" dirty="0">
                <a:solidFill>
                  <a:srgbClr val="000000"/>
                </a:solidFill>
                <a:latin typeface="Times New Roman"/>
              </a:rPr>
              <a:t>When it is difficult to distinguish between change in accounting policy and accounting estimate, the change is treated as a change in accounting estimate</a:t>
            </a:r>
            <a:r>
              <a:rPr lang="en-IN" sz="2000" dirty="0" smtClean="0">
                <a:solidFill>
                  <a:srgbClr val="000000"/>
                </a:solidFill>
                <a:latin typeface="Times New Roman"/>
              </a:rPr>
              <a:t>.</a:t>
            </a:r>
            <a:endParaRPr lang="en-IN" sz="20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315200" y="6492240"/>
            <a:ext cx="1371600" cy="365760"/>
          </a:xfrm>
        </p:spPr>
        <p:txBody>
          <a:bodyPr/>
          <a:lstStyle/>
          <a:p>
            <a:pPr algn="r"/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Slide 9 of 18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1114041"/>
          <a:ext cx="8001001" cy="3634650"/>
        </p:xfrm>
        <a:graphic>
          <a:graphicData uri="http://schemas.openxmlformats.org/drawingml/2006/table">
            <a:tbl>
              <a:tblPr/>
              <a:tblGrid>
                <a:gridCol w="1905000"/>
                <a:gridCol w="3213861"/>
                <a:gridCol w="2882140"/>
              </a:tblGrid>
              <a:tr h="4881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 Particulars </a:t>
                      </a:r>
                    </a:p>
                  </a:txBody>
                  <a:tcPr marL="7800" marR="7800" marT="7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Accounting Policies </a:t>
                      </a:r>
                    </a:p>
                  </a:txBody>
                  <a:tcPr marL="7800" marR="7800" marT="78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Accounting Estimates </a:t>
                      </a:r>
                    </a:p>
                  </a:txBody>
                  <a:tcPr marL="7800" marR="7800" marT="78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ED5"/>
                    </a:solidFill>
                  </a:tcPr>
                </a:tc>
              </a:tr>
              <a:tr h="27402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00" marR="7800" marT="78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00" marR="7800" marT="7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00" marR="7800" marT="78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27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What it is? </a:t>
                      </a:r>
                    </a:p>
                  </a:txBody>
                  <a:tcPr marL="7800" marR="7800" marT="78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Principles, bases, conventions, rules and practices. </a:t>
                      </a:r>
                    </a:p>
                  </a:txBody>
                  <a:tcPr marL="7800" marR="7800" marT="7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Amount / Patterns </a:t>
                      </a:r>
                    </a:p>
                  </a:txBody>
                  <a:tcPr marL="7800" marR="7800" marT="7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7402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00" marR="7800" marT="78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 </a:t>
                      </a:r>
                    </a:p>
                  </a:txBody>
                  <a:tcPr marL="7800" marR="7800" marT="7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 </a:t>
                      </a:r>
                    </a:p>
                  </a:txBody>
                  <a:tcPr marL="7800" marR="7800" marT="7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673344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Examples: </a:t>
                      </a:r>
                    </a:p>
                  </a:txBody>
                  <a:tcPr marL="7800" marR="7800" marT="78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Change from historical cost to realisable value. </a:t>
                      </a:r>
                    </a:p>
                  </a:txBody>
                  <a:tcPr marL="7800" marR="7800" marT="7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Change in the useful life of depreciable asset. </a:t>
                      </a:r>
                    </a:p>
                  </a:txBody>
                  <a:tcPr marL="7800" marR="7800" marT="7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7402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00" marR="7800" marT="78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 </a:t>
                      </a:r>
                    </a:p>
                  </a:txBody>
                  <a:tcPr marL="7800" marR="7800" marT="7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 </a:t>
                      </a:r>
                    </a:p>
                  </a:txBody>
                  <a:tcPr marL="7800" marR="7800" marT="780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99752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Accounting treatment when there is a change in </a:t>
                      </a:r>
                    </a:p>
                  </a:txBody>
                  <a:tcPr marL="7800" marR="7800" marT="78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Retrospectively </a:t>
                      </a:r>
                    </a:p>
                  </a:txBody>
                  <a:tcPr marL="7800" marR="7800" marT="7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Prospectively </a:t>
                      </a:r>
                    </a:p>
                  </a:txBody>
                  <a:tcPr marL="7800" marR="7800" marT="78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3627</TotalTime>
  <Words>1576</Words>
  <Application>Microsoft Office PowerPoint</Application>
  <PresentationFormat>On-screen Show (4:3)</PresentationFormat>
  <Paragraphs>311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Oriel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god</dc:creator>
  <cp:lastModifiedBy>acct</cp:lastModifiedBy>
  <cp:revision>265</cp:revision>
  <dcterms:created xsi:type="dcterms:W3CDTF">2006-08-16T00:00:00Z</dcterms:created>
  <dcterms:modified xsi:type="dcterms:W3CDTF">2016-04-06T07:35:21Z</dcterms:modified>
</cp:coreProperties>
</file>