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1"/>
  </p:sldMasterIdLst>
  <p:sldIdLst>
    <p:sldId id="263" r:id="rId2"/>
    <p:sldId id="256" r:id="rId3"/>
    <p:sldId id="257" r:id="rId4"/>
    <p:sldId id="264" r:id="rId5"/>
    <p:sldId id="265" r:id="rId6"/>
    <p:sldId id="258" r:id="rId7"/>
    <p:sldId id="259" r:id="rId8"/>
    <p:sldId id="260" r:id="rId9"/>
    <p:sldId id="261"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37" autoAdjust="0"/>
  </p:normalViewPr>
  <p:slideViewPr>
    <p:cSldViewPr snapToGrid="0">
      <p:cViewPr varScale="1">
        <p:scale>
          <a:sx n="56" d="100"/>
          <a:sy n="56" d="100"/>
        </p:scale>
        <p:origin x="-56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D5CA5A3-CA2D-4A4B-A433-F8BDB2DEFD23}" type="datetimeFigureOut">
              <a:rPr lang="en-IN" smtClean="0"/>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CAFABF-1707-4148-91FF-9FE2E055DCD1}" type="slidenum">
              <a:rPr lang="en-IN" smtClean="0"/>
              <a:t>‹#›</a:t>
            </a:fld>
            <a:endParaRPr lang="en-IN"/>
          </a:p>
        </p:txBody>
      </p:sp>
    </p:spTree>
    <p:extLst>
      <p:ext uri="{BB962C8B-B14F-4D97-AF65-F5344CB8AC3E}">
        <p14:creationId xmlns:p14="http://schemas.microsoft.com/office/powerpoint/2010/main" val="564294588"/>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5CA5A3-CA2D-4A4B-A433-F8BDB2DEFD23}" type="datetimeFigureOut">
              <a:rPr lang="en-IN" smtClean="0"/>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CAFABF-1707-4148-91FF-9FE2E055DCD1}" type="slidenum">
              <a:rPr lang="en-IN" smtClean="0"/>
              <a:t>‹#›</a:t>
            </a:fld>
            <a:endParaRPr lang="en-IN"/>
          </a:p>
        </p:txBody>
      </p:sp>
    </p:spTree>
    <p:extLst>
      <p:ext uri="{BB962C8B-B14F-4D97-AF65-F5344CB8AC3E}">
        <p14:creationId xmlns:p14="http://schemas.microsoft.com/office/powerpoint/2010/main" val="2016813862"/>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5CA5A3-CA2D-4A4B-A433-F8BDB2DEFD23}" type="datetimeFigureOut">
              <a:rPr lang="en-IN" smtClean="0"/>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CAFABF-1707-4148-91FF-9FE2E055DCD1}"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91622763"/>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5CA5A3-CA2D-4A4B-A433-F8BDB2DEFD23}" type="datetimeFigureOut">
              <a:rPr lang="en-IN" smtClean="0"/>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CAFABF-1707-4148-91FF-9FE2E055DCD1}" type="slidenum">
              <a:rPr lang="en-IN" smtClean="0"/>
              <a:t>‹#›</a:t>
            </a:fld>
            <a:endParaRPr lang="en-IN"/>
          </a:p>
        </p:txBody>
      </p:sp>
    </p:spTree>
    <p:extLst>
      <p:ext uri="{BB962C8B-B14F-4D97-AF65-F5344CB8AC3E}">
        <p14:creationId xmlns:p14="http://schemas.microsoft.com/office/powerpoint/2010/main" val="1932881888"/>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5CA5A3-CA2D-4A4B-A433-F8BDB2DEFD23}" type="datetimeFigureOut">
              <a:rPr lang="en-IN" smtClean="0"/>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CAFABF-1707-4148-91FF-9FE2E055DCD1}"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03373025"/>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5CA5A3-CA2D-4A4B-A433-F8BDB2DEFD23}" type="datetimeFigureOut">
              <a:rPr lang="en-IN" smtClean="0"/>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CAFABF-1707-4148-91FF-9FE2E055DCD1}" type="slidenum">
              <a:rPr lang="en-IN" smtClean="0"/>
              <a:t>‹#›</a:t>
            </a:fld>
            <a:endParaRPr lang="en-IN"/>
          </a:p>
        </p:txBody>
      </p:sp>
    </p:spTree>
    <p:extLst>
      <p:ext uri="{BB962C8B-B14F-4D97-AF65-F5344CB8AC3E}">
        <p14:creationId xmlns:p14="http://schemas.microsoft.com/office/powerpoint/2010/main" val="1944863134"/>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5CA5A3-CA2D-4A4B-A433-F8BDB2DEFD23}" type="datetimeFigureOut">
              <a:rPr lang="en-IN" smtClean="0"/>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CAFABF-1707-4148-91FF-9FE2E055DCD1}" type="slidenum">
              <a:rPr lang="en-IN" smtClean="0"/>
              <a:t>‹#›</a:t>
            </a:fld>
            <a:endParaRPr lang="en-IN"/>
          </a:p>
        </p:txBody>
      </p:sp>
    </p:spTree>
    <p:extLst>
      <p:ext uri="{BB962C8B-B14F-4D97-AF65-F5344CB8AC3E}">
        <p14:creationId xmlns:p14="http://schemas.microsoft.com/office/powerpoint/2010/main" val="52688357"/>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5CA5A3-CA2D-4A4B-A433-F8BDB2DEFD23}" type="datetimeFigureOut">
              <a:rPr lang="en-IN" smtClean="0"/>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CAFABF-1707-4148-91FF-9FE2E055DCD1}" type="slidenum">
              <a:rPr lang="en-IN" smtClean="0"/>
              <a:t>‹#›</a:t>
            </a:fld>
            <a:endParaRPr lang="en-IN"/>
          </a:p>
        </p:txBody>
      </p:sp>
    </p:spTree>
    <p:extLst>
      <p:ext uri="{BB962C8B-B14F-4D97-AF65-F5344CB8AC3E}">
        <p14:creationId xmlns:p14="http://schemas.microsoft.com/office/powerpoint/2010/main" val="2806974077"/>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5CA5A3-CA2D-4A4B-A433-F8BDB2DEFD23}" type="datetimeFigureOut">
              <a:rPr lang="en-IN" smtClean="0"/>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CAFABF-1707-4148-91FF-9FE2E055DCD1}" type="slidenum">
              <a:rPr lang="en-IN" smtClean="0"/>
              <a:t>‹#›</a:t>
            </a:fld>
            <a:endParaRPr lang="en-IN"/>
          </a:p>
        </p:txBody>
      </p:sp>
    </p:spTree>
    <p:extLst>
      <p:ext uri="{BB962C8B-B14F-4D97-AF65-F5344CB8AC3E}">
        <p14:creationId xmlns:p14="http://schemas.microsoft.com/office/powerpoint/2010/main" val="3210363666"/>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5CA5A3-CA2D-4A4B-A433-F8BDB2DEFD23}" type="datetimeFigureOut">
              <a:rPr lang="en-IN" smtClean="0"/>
              <a:t>23-01-2018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C4CAFABF-1707-4148-91FF-9FE2E055DCD1}" type="slidenum">
              <a:rPr lang="en-IN" smtClean="0"/>
              <a:t>‹#›</a:t>
            </a:fld>
            <a:endParaRPr lang="en-IN"/>
          </a:p>
        </p:txBody>
      </p:sp>
    </p:spTree>
    <p:extLst>
      <p:ext uri="{BB962C8B-B14F-4D97-AF65-F5344CB8AC3E}">
        <p14:creationId xmlns:p14="http://schemas.microsoft.com/office/powerpoint/2010/main" val="2532472021"/>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D5CA5A3-CA2D-4A4B-A433-F8BDB2DEFD23}" type="datetimeFigureOut">
              <a:rPr lang="en-IN" smtClean="0"/>
              <a:t>23-01-2018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4CAFABF-1707-4148-91FF-9FE2E055DCD1}" type="slidenum">
              <a:rPr lang="en-IN" smtClean="0"/>
              <a:t>‹#›</a:t>
            </a:fld>
            <a:endParaRPr lang="en-IN"/>
          </a:p>
        </p:txBody>
      </p:sp>
    </p:spTree>
    <p:extLst>
      <p:ext uri="{BB962C8B-B14F-4D97-AF65-F5344CB8AC3E}">
        <p14:creationId xmlns:p14="http://schemas.microsoft.com/office/powerpoint/2010/main" val="4174939909"/>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5CA5A3-CA2D-4A4B-A433-F8BDB2DEFD23}" type="datetimeFigureOut">
              <a:rPr lang="en-IN" smtClean="0"/>
              <a:t>23-01-2018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4CAFABF-1707-4148-91FF-9FE2E055DCD1}" type="slidenum">
              <a:rPr lang="en-IN" smtClean="0"/>
              <a:t>‹#›</a:t>
            </a:fld>
            <a:endParaRPr lang="en-IN"/>
          </a:p>
        </p:txBody>
      </p:sp>
    </p:spTree>
    <p:extLst>
      <p:ext uri="{BB962C8B-B14F-4D97-AF65-F5344CB8AC3E}">
        <p14:creationId xmlns:p14="http://schemas.microsoft.com/office/powerpoint/2010/main" val="2681696633"/>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5CA5A3-CA2D-4A4B-A433-F8BDB2DEFD23}" type="datetimeFigureOut">
              <a:rPr lang="en-IN" smtClean="0"/>
              <a:t>23-01-2018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C4CAFABF-1707-4148-91FF-9FE2E055DCD1}" type="slidenum">
              <a:rPr lang="en-IN" smtClean="0"/>
              <a:t>‹#›</a:t>
            </a:fld>
            <a:endParaRPr lang="en-IN"/>
          </a:p>
        </p:txBody>
      </p:sp>
    </p:spTree>
    <p:extLst>
      <p:ext uri="{BB962C8B-B14F-4D97-AF65-F5344CB8AC3E}">
        <p14:creationId xmlns:p14="http://schemas.microsoft.com/office/powerpoint/2010/main" val="3447832115"/>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5CA5A3-CA2D-4A4B-A433-F8BDB2DEFD23}" type="datetimeFigureOut">
              <a:rPr lang="en-IN" smtClean="0"/>
              <a:t>23-01-2018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C4CAFABF-1707-4148-91FF-9FE2E055DCD1}" type="slidenum">
              <a:rPr lang="en-IN" smtClean="0"/>
              <a:t>‹#›</a:t>
            </a:fld>
            <a:endParaRPr lang="en-IN"/>
          </a:p>
        </p:txBody>
      </p:sp>
    </p:spTree>
    <p:extLst>
      <p:ext uri="{BB962C8B-B14F-4D97-AF65-F5344CB8AC3E}">
        <p14:creationId xmlns:p14="http://schemas.microsoft.com/office/powerpoint/2010/main" val="469966000"/>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5CA5A3-CA2D-4A4B-A433-F8BDB2DEFD23}" type="datetimeFigureOut">
              <a:rPr lang="en-IN" smtClean="0"/>
              <a:t>23-01-2018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4CAFABF-1707-4148-91FF-9FE2E055DCD1}" type="slidenum">
              <a:rPr lang="en-IN" smtClean="0"/>
              <a:t>‹#›</a:t>
            </a:fld>
            <a:endParaRPr lang="en-IN"/>
          </a:p>
        </p:txBody>
      </p:sp>
    </p:spTree>
    <p:extLst>
      <p:ext uri="{BB962C8B-B14F-4D97-AF65-F5344CB8AC3E}">
        <p14:creationId xmlns:p14="http://schemas.microsoft.com/office/powerpoint/2010/main" val="2292230970"/>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4CAFABF-1707-4148-91FF-9FE2E055DCD1}" type="slidenum">
              <a:rPr lang="en-IN" smtClean="0"/>
              <a:t>‹#›</a:t>
            </a:fld>
            <a:endParaRPr lang="en-IN"/>
          </a:p>
        </p:txBody>
      </p:sp>
      <p:sp>
        <p:nvSpPr>
          <p:cNvPr id="5" name="Date Placeholder 4"/>
          <p:cNvSpPr>
            <a:spLocks noGrp="1"/>
          </p:cNvSpPr>
          <p:nvPr>
            <p:ph type="dt" sz="half" idx="10"/>
          </p:nvPr>
        </p:nvSpPr>
        <p:spPr/>
        <p:txBody>
          <a:bodyPr/>
          <a:lstStyle/>
          <a:p>
            <a:fld id="{6D5CA5A3-CA2D-4A4B-A433-F8BDB2DEFD23}" type="datetimeFigureOut">
              <a:rPr lang="en-IN" smtClean="0"/>
              <a:t>23-01-2018</a:t>
            </a:fld>
            <a:endParaRPr lang="en-IN"/>
          </a:p>
        </p:txBody>
      </p:sp>
    </p:spTree>
    <p:extLst>
      <p:ext uri="{BB962C8B-B14F-4D97-AF65-F5344CB8AC3E}">
        <p14:creationId xmlns:p14="http://schemas.microsoft.com/office/powerpoint/2010/main" val="1135553939"/>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D5CA5A3-CA2D-4A4B-A433-F8BDB2DEFD23}" type="datetimeFigureOut">
              <a:rPr lang="en-IN" smtClean="0"/>
              <a:t>23-01-2018</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4CAFABF-1707-4148-91FF-9FE2E055DCD1}" type="slidenum">
              <a:rPr lang="en-IN" smtClean="0"/>
              <a:t>‹#›</a:t>
            </a:fld>
            <a:endParaRPr lang="en-IN"/>
          </a:p>
        </p:txBody>
      </p:sp>
    </p:spTree>
    <p:extLst>
      <p:ext uri="{BB962C8B-B14F-4D97-AF65-F5344CB8AC3E}">
        <p14:creationId xmlns:p14="http://schemas.microsoft.com/office/powerpoint/2010/main" val="3368998308"/>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Lst>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hetaldata@gmail.com" TargetMode="External"/><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
            </a:r>
            <a:br>
              <a:rPr lang="en-US" dirty="0"/>
            </a:br>
            <a:r>
              <a:rPr lang="en-US" dirty="0"/>
              <a:t> </a:t>
            </a:r>
            <a:r>
              <a:rPr lang="en-US" b="1" dirty="0"/>
              <a:t>FDI Policy : </a:t>
            </a:r>
            <a:r>
              <a:rPr lang="en-IN" b="1" dirty="0">
                <a:solidFill>
                  <a:srgbClr val="000000"/>
                </a:solidFill>
                <a:latin typeface="Times New Roman" panose="02020603050405020304" pitchFamily="18" charset="0"/>
                <a:cs typeface="Times New Roman" panose="02020603050405020304" pitchFamily="18" charset="0"/>
              </a:rPr>
              <a:t>Construction Development</a:t>
            </a:r>
            <a:r>
              <a:rPr lang="en-US" dirty="0"/>
              <a:t/>
            </a:r>
            <a:br>
              <a:rPr lang="en-US" dirty="0"/>
            </a:br>
            <a:endParaRPr lang="en-US" dirty="0"/>
          </a:p>
        </p:txBody>
      </p:sp>
      <p:sp>
        <p:nvSpPr>
          <p:cNvPr id="3" name="Subtitle 2"/>
          <p:cNvSpPr>
            <a:spLocks noGrp="1"/>
          </p:cNvSpPr>
          <p:nvPr>
            <p:ph type="subTitle" idx="1"/>
          </p:nvPr>
        </p:nvSpPr>
        <p:spPr/>
        <p:txBody>
          <a:bodyPr/>
          <a:lstStyle/>
          <a:p>
            <a:r>
              <a:rPr lang="en-US" b="1" dirty="0"/>
              <a:t>(Effective from August 28, 2017)</a:t>
            </a:r>
            <a:endParaRPr lang="en-US" dirty="0"/>
          </a:p>
        </p:txBody>
      </p:sp>
    </p:spTree>
    <p:extLst>
      <p:ext uri="{BB962C8B-B14F-4D97-AF65-F5344CB8AC3E}">
        <p14:creationId xmlns:p14="http://schemas.microsoft.com/office/powerpoint/2010/main" val="2952916420"/>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a:t>
            </a:r>
            <a:endParaRPr lang="en-US" dirty="0"/>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t="20182" b="20182"/>
          <a:stretch>
            <a:fillRect/>
          </a:stretch>
        </p:blipFill>
        <p:spPr/>
      </p:pic>
      <p:sp>
        <p:nvSpPr>
          <p:cNvPr id="4" name="Text Placeholder 3"/>
          <p:cNvSpPr>
            <a:spLocks noGrp="1"/>
          </p:cNvSpPr>
          <p:nvPr>
            <p:ph type="body" sz="half" idx="2"/>
          </p:nvPr>
        </p:nvSpPr>
        <p:spPr>
          <a:xfrm>
            <a:off x="677334" y="5367337"/>
            <a:ext cx="8596667" cy="1197235"/>
          </a:xfrm>
        </p:spPr>
        <p:txBody>
          <a:bodyPr>
            <a:normAutofit lnSpcReduction="10000"/>
          </a:bodyPr>
          <a:lstStyle/>
          <a:p>
            <a:r>
              <a:rPr lang="en-US" dirty="0" smtClean="0"/>
              <a:t>CA </a:t>
            </a:r>
            <a:r>
              <a:rPr lang="en-US" dirty="0" err="1" smtClean="0"/>
              <a:t>Hetal</a:t>
            </a:r>
            <a:r>
              <a:rPr lang="en-US" dirty="0" smtClean="0"/>
              <a:t> D </a:t>
            </a:r>
            <a:r>
              <a:rPr lang="en-US" dirty="0" err="1" smtClean="0"/>
              <a:t>Sangoi</a:t>
            </a:r>
            <a:r>
              <a:rPr lang="en-US" dirty="0" smtClean="0"/>
              <a:t> (B.COM ,M.COM, CA , FAFP) </a:t>
            </a:r>
          </a:p>
          <a:p>
            <a:r>
              <a:rPr lang="en-US" dirty="0" smtClean="0"/>
              <a:t>Email : info2cahs</a:t>
            </a:r>
            <a:r>
              <a:rPr lang="en-US" dirty="0" smtClean="0">
                <a:hlinkClick r:id="rId3"/>
              </a:rPr>
              <a:t>@gmail.com</a:t>
            </a:r>
            <a:r>
              <a:rPr lang="en-US" dirty="0" smtClean="0"/>
              <a:t> .</a:t>
            </a:r>
          </a:p>
          <a:p>
            <a:r>
              <a:rPr lang="en-US" dirty="0" smtClean="0"/>
              <a:t>Contact : 9022211246</a:t>
            </a:r>
          </a:p>
          <a:p>
            <a:r>
              <a:rPr lang="en-US" dirty="0" smtClean="0"/>
              <a:t>Office Address : New </a:t>
            </a:r>
            <a:r>
              <a:rPr lang="en-US" dirty="0" err="1" smtClean="0"/>
              <a:t>Watve</a:t>
            </a:r>
            <a:r>
              <a:rPr lang="en-US" dirty="0" smtClean="0"/>
              <a:t> Building , </a:t>
            </a:r>
            <a:r>
              <a:rPr lang="en-US" dirty="0" err="1" smtClean="0"/>
              <a:t>Rajendraprasad</a:t>
            </a:r>
            <a:r>
              <a:rPr lang="en-US" dirty="0" smtClean="0"/>
              <a:t> Road , Commerce Centre ,</a:t>
            </a:r>
            <a:r>
              <a:rPr lang="en-US" dirty="0" err="1" smtClean="0"/>
              <a:t>Dombivli</a:t>
            </a:r>
            <a:r>
              <a:rPr lang="en-US" dirty="0" smtClean="0"/>
              <a:t> E , Thane .421201</a:t>
            </a:r>
            <a:endParaRPr lang="en-US" dirty="0"/>
          </a:p>
        </p:txBody>
      </p:sp>
    </p:spTree>
    <p:extLst>
      <p:ext uri="{BB962C8B-B14F-4D97-AF65-F5344CB8AC3E}">
        <p14:creationId xmlns:p14="http://schemas.microsoft.com/office/powerpoint/2010/main" val="3792226373"/>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70304890-F395-4215-97B0-FBD77512F0C8}"/>
              </a:ext>
            </a:extLst>
          </p:cNvPr>
          <p:cNvSpPr/>
          <p:nvPr/>
        </p:nvSpPr>
        <p:spPr>
          <a:xfrm>
            <a:off x="0" y="528890"/>
            <a:ext cx="12192000" cy="430887"/>
          </a:xfrm>
          <a:prstGeom prst="rect">
            <a:avLst/>
          </a:prstGeom>
        </p:spPr>
        <p:txBody>
          <a:bodyPr wrap="square">
            <a:spAutoFit/>
          </a:bodyPr>
          <a:lstStyle/>
          <a:p>
            <a:pPr algn="just"/>
            <a:r>
              <a:rPr lang="en-IN" sz="2200" b="1" dirty="0">
                <a:solidFill>
                  <a:srgbClr val="000000"/>
                </a:solidFill>
                <a:latin typeface="Times New Roman" panose="02020603050405020304" pitchFamily="18" charset="0"/>
                <a:cs typeface="Times New Roman" panose="02020603050405020304" pitchFamily="18" charset="0"/>
              </a:rPr>
              <a:t>5.2.10 – FDI : Construction Development: Townships, Housing, Built-up Infrastructure 	</a:t>
            </a:r>
          </a:p>
        </p:txBody>
      </p:sp>
      <p:graphicFrame>
        <p:nvGraphicFramePr>
          <p:cNvPr id="4" name="Table 3">
            <a:extLst>
              <a:ext uri="{FF2B5EF4-FFF2-40B4-BE49-F238E27FC236}">
                <a16:creationId xmlns:a16="http://schemas.microsoft.com/office/drawing/2014/main" xmlns="" id="{6F9900BF-9A8A-45B0-ABA4-67E4BB7F0E56}"/>
              </a:ext>
            </a:extLst>
          </p:cNvPr>
          <p:cNvGraphicFramePr>
            <a:graphicFrameLocks noGrp="1"/>
          </p:cNvGraphicFramePr>
          <p:nvPr>
            <p:extLst>
              <p:ext uri="{D42A27DB-BD31-4B8C-83A1-F6EECF244321}">
                <p14:modId xmlns:p14="http://schemas.microsoft.com/office/powerpoint/2010/main" val="952854217"/>
              </p:ext>
            </p:extLst>
          </p:nvPr>
        </p:nvGraphicFramePr>
        <p:xfrm>
          <a:off x="1713346" y="1647920"/>
          <a:ext cx="8127999" cy="4876800"/>
        </p:xfrm>
        <a:graphic>
          <a:graphicData uri="http://schemas.openxmlformats.org/drawingml/2006/table">
            <a:tbl>
              <a:tblPr firstRow="1" bandRow="1">
                <a:tableStyleId>{5C22544A-7EE6-4342-B048-85BDC9FD1C3A}</a:tableStyleId>
              </a:tblPr>
              <a:tblGrid>
                <a:gridCol w="4216399">
                  <a:extLst>
                    <a:ext uri="{9D8B030D-6E8A-4147-A177-3AD203B41FA5}">
                      <a16:colId xmlns:a16="http://schemas.microsoft.com/office/drawing/2014/main" xmlns="" val="3127003645"/>
                    </a:ext>
                  </a:extLst>
                </a:gridCol>
                <a:gridCol w="1995055">
                  <a:extLst>
                    <a:ext uri="{9D8B030D-6E8A-4147-A177-3AD203B41FA5}">
                      <a16:colId xmlns:a16="http://schemas.microsoft.com/office/drawing/2014/main" xmlns="" val="1240847277"/>
                    </a:ext>
                  </a:extLst>
                </a:gridCol>
                <a:gridCol w="1916545">
                  <a:extLst>
                    <a:ext uri="{9D8B030D-6E8A-4147-A177-3AD203B41FA5}">
                      <a16:colId xmlns:a16="http://schemas.microsoft.com/office/drawing/2014/main" xmlns="" val="1220342482"/>
                    </a:ext>
                  </a:extLst>
                </a:gridCol>
              </a:tblGrid>
              <a:tr h="0">
                <a:tc>
                  <a:txBody>
                    <a:bodyPr/>
                    <a:lstStyle/>
                    <a:p>
                      <a:pPr algn="ctr"/>
                      <a:r>
                        <a:rPr lang="en-IN" sz="2200" dirty="0">
                          <a:latin typeface="Times New Roman" panose="02020603050405020304" pitchFamily="18" charset="0"/>
                          <a:cs typeface="Times New Roman" panose="02020603050405020304" pitchFamily="18" charset="0"/>
                        </a:rPr>
                        <a:t>Sector/Activity</a:t>
                      </a:r>
                    </a:p>
                  </a:txBody>
                  <a:tcPr/>
                </a:tc>
                <a:tc>
                  <a:txBody>
                    <a:bodyPr/>
                    <a:lstStyle/>
                    <a:p>
                      <a:pPr algn="ctr"/>
                      <a:r>
                        <a:rPr lang="en-IN" sz="2200" b="1" i="0" u="none" strike="noStrike" kern="1200" baseline="0" dirty="0">
                          <a:solidFill>
                            <a:schemeClr val="lt1"/>
                          </a:solidFill>
                          <a:latin typeface="Times New Roman" panose="02020603050405020304" pitchFamily="18" charset="0"/>
                          <a:ea typeface="+mn-ea"/>
                          <a:cs typeface="Times New Roman" panose="02020603050405020304" pitchFamily="18" charset="0"/>
                        </a:rPr>
                        <a:t>%% of Equity/ </a:t>
                      </a:r>
                      <a:endParaRPr lang="en-IN" sz="2200" b="0" i="0" u="none" strike="noStrike" kern="1200" baseline="0" dirty="0">
                        <a:solidFill>
                          <a:schemeClr val="lt1"/>
                        </a:solidFill>
                        <a:latin typeface="Times New Roman" panose="02020603050405020304" pitchFamily="18" charset="0"/>
                        <a:ea typeface="+mn-ea"/>
                        <a:cs typeface="Times New Roman" panose="02020603050405020304" pitchFamily="18" charset="0"/>
                      </a:endParaRPr>
                    </a:p>
                    <a:p>
                      <a:pPr algn="ctr"/>
                      <a:r>
                        <a:rPr lang="en-IN" sz="2200" b="1" i="0" u="none" strike="noStrike" kern="1200" baseline="0" dirty="0">
                          <a:solidFill>
                            <a:schemeClr val="lt1"/>
                          </a:solidFill>
                          <a:latin typeface="Times New Roman" panose="02020603050405020304" pitchFamily="18" charset="0"/>
                          <a:ea typeface="+mn-ea"/>
                          <a:cs typeface="Times New Roman" panose="02020603050405020304" pitchFamily="18" charset="0"/>
                        </a:rPr>
                        <a:t>FDI Cap </a:t>
                      </a:r>
                      <a:endParaRPr lang="en-IN" sz="2200" b="0" i="0" u="none" strike="noStrike" kern="1200" baseline="0" dirty="0">
                        <a:solidFill>
                          <a:schemeClr val="lt1"/>
                        </a:solidFill>
                        <a:latin typeface="Times New Roman" panose="02020603050405020304" pitchFamily="18" charset="0"/>
                        <a:ea typeface="+mn-ea"/>
                        <a:cs typeface="Times New Roman" panose="02020603050405020304" pitchFamily="18" charset="0"/>
                      </a:endParaRPr>
                    </a:p>
                  </a:txBody>
                  <a:tcPr/>
                </a:tc>
                <a:tc>
                  <a:txBody>
                    <a:bodyPr/>
                    <a:lstStyle/>
                    <a:p>
                      <a:pPr algn="ctr"/>
                      <a:r>
                        <a:rPr lang="en-IN" sz="2200" dirty="0">
                          <a:latin typeface="Times New Roman" panose="02020603050405020304" pitchFamily="18" charset="0"/>
                          <a:cs typeface="Times New Roman" panose="02020603050405020304" pitchFamily="18" charset="0"/>
                        </a:rPr>
                        <a:t>Entry Route</a:t>
                      </a:r>
                    </a:p>
                  </a:txBody>
                  <a:tcPr/>
                </a:tc>
                <a:extLst>
                  <a:ext uri="{0D108BD9-81ED-4DB2-BD59-A6C34878D82A}">
                    <a16:rowId xmlns:a16="http://schemas.microsoft.com/office/drawing/2014/main" xmlns="" val="2319083971"/>
                  </a:ext>
                </a:extLst>
              </a:tr>
              <a:tr h="0">
                <a:tc>
                  <a:txBody>
                    <a:bodyPr/>
                    <a:lstStyle/>
                    <a:p>
                      <a:pPr algn="just"/>
                      <a:r>
                        <a:rPr lang="en-IN" sz="2200" b="1" i="0" u="none" strike="noStrike" kern="1200" baseline="0" dirty="0">
                          <a:solidFill>
                            <a:schemeClr val="dk1"/>
                          </a:solidFill>
                          <a:latin typeface="Times New Roman" panose="02020603050405020304" pitchFamily="18" charset="0"/>
                          <a:ea typeface="+mn-ea"/>
                          <a:cs typeface="Times New Roman" panose="02020603050405020304" pitchFamily="18" charset="0"/>
                        </a:rPr>
                        <a:t>5.2.10.1 </a:t>
                      </a:r>
                      <a:endParaRPr lang="en-IN" sz="2200" b="0" i="0" u="none" strike="noStrike" kern="1200" baseline="0" dirty="0">
                        <a:solidFill>
                          <a:schemeClr val="dk1"/>
                        </a:solidFill>
                        <a:latin typeface="Times New Roman" panose="02020603050405020304" pitchFamily="18" charset="0"/>
                        <a:ea typeface="+mn-ea"/>
                        <a:cs typeface="Times New Roman" panose="02020603050405020304" pitchFamily="18" charset="0"/>
                      </a:endParaRPr>
                    </a:p>
                    <a:p>
                      <a:pPr algn="just"/>
                      <a:r>
                        <a:rPr lang="en-IN" sz="2200" b="0" i="0" u="none" strike="noStrike" kern="1200" baseline="0" dirty="0">
                          <a:solidFill>
                            <a:schemeClr val="dk1"/>
                          </a:solidFill>
                          <a:latin typeface="Times New Roman" panose="02020603050405020304" pitchFamily="18" charset="0"/>
                          <a:ea typeface="+mn-ea"/>
                          <a:cs typeface="Times New Roman" panose="02020603050405020304" pitchFamily="18" charset="0"/>
                        </a:rPr>
                        <a:t>Construction-development projects (which would include development of townships, </a:t>
                      </a:r>
                      <a:r>
                        <a:rPr lang="en-IN" sz="2200" b="0" i="0" u="none" strike="noStrike" kern="1200" baseline="0" dirty="0">
                          <a:solidFill>
                            <a:srgbClr val="00B050"/>
                          </a:solidFill>
                          <a:latin typeface="Times New Roman" panose="02020603050405020304" pitchFamily="18" charset="0"/>
                          <a:ea typeface="+mn-ea"/>
                          <a:cs typeface="Times New Roman" panose="02020603050405020304" pitchFamily="18" charset="0"/>
                        </a:rPr>
                        <a:t>construction of residential/commercial premises</a:t>
                      </a:r>
                      <a:r>
                        <a:rPr lang="en-IN" sz="2200" b="0" i="0" u="none" strike="noStrike" kern="1200" baseline="0" dirty="0">
                          <a:solidFill>
                            <a:schemeClr val="dk1"/>
                          </a:solidFill>
                          <a:latin typeface="Times New Roman" panose="02020603050405020304" pitchFamily="18" charset="0"/>
                          <a:ea typeface="+mn-ea"/>
                          <a:cs typeface="Times New Roman" panose="02020603050405020304" pitchFamily="18" charset="0"/>
                        </a:rPr>
                        <a:t>, roads or bridges, hotels, resorts, hospitals, educational institutions, recreational facilities, city and regional level infrastructure, townships) 	</a:t>
                      </a:r>
                    </a:p>
                    <a:p>
                      <a:pPr algn="just"/>
                      <a:endParaRPr lang="en-IN" sz="22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200" b="0" i="0" u="none" strike="noStrike" kern="1200" baseline="0" dirty="0">
                          <a:solidFill>
                            <a:schemeClr val="dk1"/>
                          </a:solidFill>
                          <a:latin typeface="Times New Roman" panose="02020603050405020304" pitchFamily="18" charset="0"/>
                          <a:ea typeface="+mn-ea"/>
                          <a:cs typeface="Times New Roman" panose="02020603050405020304" pitchFamily="18" charset="0"/>
                        </a:rPr>
                        <a:t>100% 	</a:t>
                      </a:r>
                    </a:p>
                    <a:p>
                      <a:pPr algn="ctr"/>
                      <a:endParaRPr lang="en-IN" sz="2200" b="0" i="0" u="none" strike="noStrike" kern="1200" baseline="0" dirty="0">
                        <a:solidFill>
                          <a:schemeClr val="lt1"/>
                        </a:solidFill>
                        <a:latin typeface="Times New Roman" panose="02020603050405020304" pitchFamily="18" charset="0"/>
                        <a:ea typeface="+mn-ea"/>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200" b="0" i="0" u="none" strike="noStrike" kern="1200" baseline="0" dirty="0">
                          <a:solidFill>
                            <a:schemeClr val="dk1"/>
                          </a:solidFill>
                          <a:latin typeface="Times New Roman" panose="02020603050405020304" pitchFamily="18" charset="0"/>
                          <a:ea typeface="+mn-ea"/>
                          <a:cs typeface="Times New Roman" panose="02020603050405020304" pitchFamily="18" charset="0"/>
                        </a:rPr>
                        <a:t>Automatic 	</a:t>
                      </a:r>
                    </a:p>
                    <a:p>
                      <a:pPr algn="ctr"/>
                      <a:endParaRPr lang="en-IN" sz="2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341529627"/>
                  </a:ext>
                </a:extLst>
              </a:tr>
            </a:tbl>
          </a:graphicData>
        </a:graphic>
      </p:graphicFrame>
    </p:spTree>
    <p:extLst>
      <p:ext uri="{BB962C8B-B14F-4D97-AF65-F5344CB8AC3E}">
        <p14:creationId xmlns:p14="http://schemas.microsoft.com/office/powerpoint/2010/main" val="1705076098"/>
      </p:ext>
    </p:extLst>
  </p:cSld>
  <p:clrMapOvr>
    <a:masterClrMapping/>
  </p:clrMapOvr>
  <mc:AlternateContent xmlns:mc="http://schemas.openxmlformats.org/markup-compatibility/2006" xmlns:p14="http://schemas.microsoft.com/office/powerpoint/2010/main">
    <mc:Choice Requires="p14">
      <p:transition spd="slow" p14:dur="800" advClick="0" advTm="1000">
        <p:circle/>
      </p:transition>
    </mc:Choice>
    <mc:Fallback xmlns="">
      <p:transition spd="slow" advClick="0" advTm="100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6"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80">
                                          <p:stCondLst>
                                            <p:cond delay="0"/>
                                          </p:stCondLst>
                                        </p:cTn>
                                        <p:tgtEl>
                                          <p:spTgt spid="4"/>
                                        </p:tgtEl>
                                      </p:cBhvr>
                                    </p:animEffect>
                                    <p:anim calcmode="lin" valueType="num">
                                      <p:cBhvr>
                                        <p:cTn id="1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9" dur="26">
                                          <p:stCondLst>
                                            <p:cond delay="650"/>
                                          </p:stCondLst>
                                        </p:cTn>
                                        <p:tgtEl>
                                          <p:spTgt spid="4"/>
                                        </p:tgtEl>
                                      </p:cBhvr>
                                      <p:to x="100000" y="60000"/>
                                    </p:animScale>
                                    <p:animScale>
                                      <p:cBhvr>
                                        <p:cTn id="20" dur="166" decel="50000">
                                          <p:stCondLst>
                                            <p:cond delay="676"/>
                                          </p:stCondLst>
                                        </p:cTn>
                                        <p:tgtEl>
                                          <p:spTgt spid="4"/>
                                        </p:tgtEl>
                                      </p:cBhvr>
                                      <p:to x="100000" y="100000"/>
                                    </p:animScale>
                                    <p:animScale>
                                      <p:cBhvr>
                                        <p:cTn id="21" dur="26">
                                          <p:stCondLst>
                                            <p:cond delay="1312"/>
                                          </p:stCondLst>
                                        </p:cTn>
                                        <p:tgtEl>
                                          <p:spTgt spid="4"/>
                                        </p:tgtEl>
                                      </p:cBhvr>
                                      <p:to x="100000" y="80000"/>
                                    </p:animScale>
                                    <p:animScale>
                                      <p:cBhvr>
                                        <p:cTn id="22" dur="166" decel="50000">
                                          <p:stCondLst>
                                            <p:cond delay="1338"/>
                                          </p:stCondLst>
                                        </p:cTn>
                                        <p:tgtEl>
                                          <p:spTgt spid="4"/>
                                        </p:tgtEl>
                                      </p:cBhvr>
                                      <p:to x="100000" y="100000"/>
                                    </p:animScale>
                                    <p:animScale>
                                      <p:cBhvr>
                                        <p:cTn id="23" dur="26">
                                          <p:stCondLst>
                                            <p:cond delay="1642"/>
                                          </p:stCondLst>
                                        </p:cTn>
                                        <p:tgtEl>
                                          <p:spTgt spid="4"/>
                                        </p:tgtEl>
                                      </p:cBhvr>
                                      <p:to x="100000" y="90000"/>
                                    </p:animScale>
                                    <p:animScale>
                                      <p:cBhvr>
                                        <p:cTn id="24" dur="166" decel="50000">
                                          <p:stCondLst>
                                            <p:cond delay="1668"/>
                                          </p:stCondLst>
                                        </p:cTn>
                                        <p:tgtEl>
                                          <p:spTgt spid="4"/>
                                        </p:tgtEl>
                                      </p:cBhvr>
                                      <p:to x="100000" y="100000"/>
                                    </p:animScale>
                                    <p:animScale>
                                      <p:cBhvr>
                                        <p:cTn id="25" dur="26">
                                          <p:stCondLst>
                                            <p:cond delay="1808"/>
                                          </p:stCondLst>
                                        </p:cTn>
                                        <p:tgtEl>
                                          <p:spTgt spid="4"/>
                                        </p:tgtEl>
                                      </p:cBhvr>
                                      <p:to x="100000" y="95000"/>
                                    </p:animScale>
                                    <p:animScale>
                                      <p:cBhvr>
                                        <p:cTn id="26"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4CC12F8E-561B-471E-8D4D-F98B5E63F092}"/>
              </a:ext>
            </a:extLst>
          </p:cNvPr>
          <p:cNvSpPr/>
          <p:nvPr/>
        </p:nvSpPr>
        <p:spPr>
          <a:xfrm>
            <a:off x="1419367" y="968991"/>
            <a:ext cx="9239535" cy="3139321"/>
          </a:xfrm>
          <a:prstGeom prst="rect">
            <a:avLst/>
          </a:prstGeom>
        </p:spPr>
        <p:txBody>
          <a:bodyPr wrap="square">
            <a:spAutoFit/>
          </a:bodyPr>
          <a:lstStyle/>
          <a:p>
            <a:pPr algn="just"/>
            <a:r>
              <a:rPr lang="en-IN" sz="4400" dirty="0">
                <a:solidFill>
                  <a:srgbClr val="00B050"/>
                </a:solidFill>
                <a:latin typeface="Times New Roman" panose="02020603050405020304" pitchFamily="18" charset="0"/>
                <a:cs typeface="Times New Roman" panose="02020603050405020304" pitchFamily="18" charset="0"/>
              </a:rPr>
              <a:t>Each phase </a:t>
            </a:r>
            <a:r>
              <a:rPr lang="en-IN" sz="4400" dirty="0">
                <a:solidFill>
                  <a:srgbClr val="000000"/>
                </a:solidFill>
                <a:latin typeface="Times New Roman" panose="02020603050405020304" pitchFamily="18" charset="0"/>
                <a:cs typeface="Times New Roman" panose="02020603050405020304" pitchFamily="18" charset="0"/>
              </a:rPr>
              <a:t>of the construction development project would be considered </a:t>
            </a:r>
            <a:r>
              <a:rPr lang="en-IN" sz="4400" dirty="0">
                <a:solidFill>
                  <a:srgbClr val="00B050"/>
                </a:solidFill>
                <a:latin typeface="Times New Roman" panose="02020603050405020304" pitchFamily="18" charset="0"/>
                <a:cs typeface="Times New Roman" panose="02020603050405020304" pitchFamily="18" charset="0"/>
              </a:rPr>
              <a:t>as a separate project </a:t>
            </a:r>
            <a:r>
              <a:rPr lang="en-IN" sz="4400" dirty="0">
                <a:solidFill>
                  <a:srgbClr val="000000"/>
                </a:solidFill>
                <a:latin typeface="Times New Roman" panose="02020603050405020304" pitchFamily="18" charset="0"/>
                <a:cs typeface="Times New Roman" panose="02020603050405020304" pitchFamily="18" charset="0"/>
              </a:rPr>
              <a:t>for the purposes of FDI policy.  </a:t>
            </a:r>
          </a:p>
          <a:p>
            <a:pPr algn="just"/>
            <a:endParaRPr lang="en-IN" sz="2200" dirty="0">
              <a:solidFill>
                <a:srgbClr val="00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1610436" y="4572000"/>
            <a:ext cx="8679976" cy="1446550"/>
          </a:xfrm>
          <a:prstGeom prst="rect">
            <a:avLst/>
          </a:prstGeom>
          <a:noFill/>
        </p:spPr>
        <p:txBody>
          <a:bodyPr wrap="square" rtlCol="0">
            <a:spAutoFit/>
          </a:bodyPr>
          <a:lstStyle/>
          <a:p>
            <a:r>
              <a:rPr lang="en-IN" sz="4400" dirty="0">
                <a:solidFill>
                  <a:srgbClr val="FF0000"/>
                </a:solidFill>
                <a:latin typeface="Times New Roman" panose="02020603050405020304" pitchFamily="18" charset="0"/>
                <a:cs typeface="Times New Roman" panose="02020603050405020304" pitchFamily="18" charset="0"/>
              </a:rPr>
              <a:t>Investment will be subject to the following conditions</a:t>
            </a:r>
            <a:endParaRPr lang="en-US" sz="4400" dirty="0">
              <a:solidFill>
                <a:srgbClr val="FF0000"/>
              </a:solidFill>
            </a:endParaRPr>
          </a:p>
        </p:txBody>
      </p:sp>
    </p:spTree>
    <p:extLst>
      <p:ext uri="{BB962C8B-B14F-4D97-AF65-F5344CB8AC3E}">
        <p14:creationId xmlns:p14="http://schemas.microsoft.com/office/powerpoint/2010/main" val="2232198344"/>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Condition</a:t>
            </a:r>
          </a:p>
        </p:txBody>
      </p:sp>
      <p:sp>
        <p:nvSpPr>
          <p:cNvPr id="3" name="Content Placeholder 2"/>
          <p:cNvSpPr>
            <a:spLocks noGrp="1"/>
          </p:cNvSpPr>
          <p:nvPr>
            <p:ph idx="1"/>
          </p:nvPr>
        </p:nvSpPr>
        <p:spPr/>
        <p:txBody>
          <a:bodyPr/>
          <a:lstStyle/>
          <a:p>
            <a:pPr marL="860425" indent="-860425" algn="just"/>
            <a:r>
              <a:rPr lang="en-IN" dirty="0">
                <a:solidFill>
                  <a:srgbClr val="000000"/>
                </a:solidFill>
                <a:latin typeface="Times New Roman" panose="02020603050405020304" pitchFamily="18" charset="0"/>
                <a:cs typeface="Times New Roman" panose="02020603050405020304" pitchFamily="18" charset="0"/>
              </a:rPr>
              <a:t>(A) (i) The investor will be permitted to exit </a:t>
            </a:r>
          </a:p>
          <a:p>
            <a:pPr marL="860425" indent="-860425" algn="just"/>
            <a:r>
              <a:rPr lang="en-IN" dirty="0">
                <a:solidFill>
                  <a:srgbClr val="000000"/>
                </a:solidFill>
                <a:latin typeface="Times New Roman" panose="02020603050405020304" pitchFamily="18" charset="0"/>
                <a:cs typeface="Times New Roman" panose="02020603050405020304" pitchFamily="18" charset="0"/>
              </a:rPr>
              <a:t>on completion of the project or after development of trunk infrastructure </a:t>
            </a:r>
          </a:p>
          <a:p>
            <a:pPr marL="860425" indent="-860425" algn="just"/>
            <a:r>
              <a:rPr lang="en-IN" dirty="0">
                <a:solidFill>
                  <a:srgbClr val="000000"/>
                </a:solidFill>
                <a:latin typeface="Times New Roman" panose="02020603050405020304" pitchFamily="18" charset="0"/>
                <a:cs typeface="Times New Roman" panose="02020603050405020304" pitchFamily="18" charset="0"/>
              </a:rPr>
              <a:t>i.e. roads, water supply, street lighting, drainage and sewerage. </a:t>
            </a:r>
          </a:p>
        </p:txBody>
      </p:sp>
    </p:spTree>
    <p:extLst>
      <p:ext uri="{BB962C8B-B14F-4D97-AF65-F5344CB8AC3E}">
        <p14:creationId xmlns:p14="http://schemas.microsoft.com/office/powerpoint/2010/main" val="2955128165"/>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fade">
                                      <p:cBhvr>
                                        <p:cTn id="24" dur="1000"/>
                                        <p:tgtEl>
                                          <p:spTgt spid="3">
                                            <p:txEl>
                                              <p:pRg st="0" end="0"/>
                                            </p:txEl>
                                          </p:spTgt>
                                        </p:tgtEl>
                                      </p:cBhvr>
                                    </p:animEffect>
                                    <p:anim calcmode="lin" valueType="num">
                                      <p:cBhvr>
                                        <p:cTn id="2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42" presetClass="entr" presetSubtype="0" fill="hold" grpId="0" nodeType="after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fade">
                                      <p:cBhvr>
                                        <p:cTn id="30" dur="1000"/>
                                        <p:tgtEl>
                                          <p:spTgt spid="3">
                                            <p:txEl>
                                              <p:pRg st="1" end="1"/>
                                            </p:txEl>
                                          </p:spTgt>
                                        </p:tgtEl>
                                      </p:cBhvr>
                                    </p:animEffect>
                                    <p:anim calcmode="lin" valueType="num">
                                      <p:cBhvr>
                                        <p:cTn id="3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33" fill="hold">
                            <p:stCondLst>
                              <p:cond delay="4000"/>
                            </p:stCondLst>
                            <p:childTnLst>
                              <p:par>
                                <p:cTn id="34" presetID="42" presetClass="entr" presetSubtype="0" fill="hold" grpId="0" nodeType="after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Effect transition="in" filter="fade">
                                      <p:cBhvr>
                                        <p:cTn id="36" dur="1000"/>
                                        <p:tgtEl>
                                          <p:spTgt spid="3">
                                            <p:txEl>
                                              <p:pRg st="2" end="2"/>
                                            </p:txEl>
                                          </p:spTgt>
                                        </p:tgtEl>
                                      </p:cBhvr>
                                    </p:animEffect>
                                    <p:anim calcmode="lin" valueType="num">
                                      <p:cBhvr>
                                        <p:cTn id="3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Condition</a:t>
            </a:r>
          </a:p>
        </p:txBody>
      </p:sp>
      <p:sp>
        <p:nvSpPr>
          <p:cNvPr id="3" name="Content Placeholder 2"/>
          <p:cNvSpPr>
            <a:spLocks noGrp="1"/>
          </p:cNvSpPr>
          <p:nvPr>
            <p:ph idx="1"/>
          </p:nvPr>
        </p:nvSpPr>
        <p:spPr/>
        <p:txBody>
          <a:bodyPr>
            <a:normAutofit/>
          </a:bodyPr>
          <a:lstStyle/>
          <a:p>
            <a:pPr algn="just"/>
            <a:r>
              <a:rPr lang="en-IN" dirty="0">
                <a:solidFill>
                  <a:srgbClr val="000000"/>
                </a:solidFill>
                <a:latin typeface="Times New Roman" panose="02020603050405020304" pitchFamily="18" charset="0"/>
                <a:cs typeface="Times New Roman" panose="02020603050405020304" pitchFamily="18" charset="0"/>
              </a:rPr>
              <a:t>(ii) Notwithstanding anything contained at (A) (</a:t>
            </a:r>
            <a:r>
              <a:rPr lang="en-IN" dirty="0" err="1">
                <a:solidFill>
                  <a:srgbClr val="000000"/>
                </a:solidFill>
                <a:latin typeface="Times New Roman" panose="02020603050405020304" pitchFamily="18" charset="0"/>
                <a:cs typeface="Times New Roman" panose="02020603050405020304" pitchFamily="18" charset="0"/>
              </a:rPr>
              <a:t>i</a:t>
            </a:r>
            <a:r>
              <a:rPr lang="en-IN" dirty="0">
                <a:solidFill>
                  <a:srgbClr val="000000"/>
                </a:solidFill>
                <a:latin typeface="Times New Roman" panose="02020603050405020304" pitchFamily="18" charset="0"/>
                <a:cs typeface="Times New Roman" panose="02020603050405020304" pitchFamily="18" charset="0"/>
              </a:rPr>
              <a:t>) above, a foreign investor will be  	permitted to </a:t>
            </a:r>
            <a:r>
              <a:rPr lang="en-IN" dirty="0">
                <a:solidFill>
                  <a:srgbClr val="FF0000"/>
                </a:solidFill>
                <a:latin typeface="Times New Roman" panose="02020603050405020304" pitchFamily="18" charset="0"/>
                <a:cs typeface="Times New Roman" panose="02020603050405020304" pitchFamily="18" charset="0"/>
              </a:rPr>
              <a:t>exit and repatriate foreign investment</a:t>
            </a:r>
            <a:r>
              <a:rPr lang="en-IN" dirty="0">
                <a:solidFill>
                  <a:srgbClr val="000000"/>
                </a:solidFill>
                <a:latin typeface="Times New Roman" panose="02020603050405020304" pitchFamily="18" charset="0"/>
                <a:cs typeface="Times New Roman" panose="02020603050405020304" pitchFamily="18" charset="0"/>
              </a:rPr>
              <a:t>:</a:t>
            </a:r>
          </a:p>
          <a:p>
            <a:pPr marL="0" indent="0" algn="just">
              <a:buNone/>
            </a:pPr>
            <a:r>
              <a:rPr lang="en-IN" dirty="0">
                <a:solidFill>
                  <a:srgbClr val="000000"/>
                </a:solidFill>
                <a:latin typeface="Times New Roman" panose="02020603050405020304" pitchFamily="18" charset="0"/>
                <a:cs typeface="Times New Roman" panose="02020603050405020304" pitchFamily="18" charset="0"/>
              </a:rPr>
              <a:t>	before the completion of project under automatic route, provided that a lock-in-      	period of three years,</a:t>
            </a:r>
          </a:p>
          <a:p>
            <a:pPr marL="0" indent="0" algn="just">
              <a:buNone/>
            </a:pPr>
            <a:r>
              <a:rPr lang="en-IN" dirty="0">
                <a:solidFill>
                  <a:srgbClr val="000000"/>
                </a:solidFill>
                <a:latin typeface="Times New Roman" panose="02020603050405020304" pitchFamily="18" charset="0"/>
                <a:cs typeface="Times New Roman" panose="02020603050405020304" pitchFamily="18" charset="0"/>
              </a:rPr>
              <a:t>	calculated with reference to each tranche of foreign investment 	has been completed.</a:t>
            </a:r>
          </a:p>
          <a:p>
            <a:pPr algn="just"/>
            <a:r>
              <a:rPr lang="en-IN" dirty="0">
                <a:solidFill>
                  <a:srgbClr val="000000"/>
                </a:solidFill>
                <a:latin typeface="Times New Roman" panose="02020603050405020304" pitchFamily="18" charset="0"/>
                <a:cs typeface="Times New Roman" panose="02020603050405020304" pitchFamily="18" charset="0"/>
              </a:rPr>
              <a:t> Further, transfer of stake from one non-resident to another non-resident, </a:t>
            </a:r>
            <a:r>
              <a:rPr lang="en-IN" dirty="0">
                <a:solidFill>
                  <a:srgbClr val="FF0000"/>
                </a:solidFill>
                <a:latin typeface="Times New Roman" panose="02020603050405020304" pitchFamily="18" charset="0"/>
                <a:cs typeface="Times New Roman" panose="02020603050405020304" pitchFamily="18" charset="0"/>
              </a:rPr>
              <a:t>without 	repatriation of investment </a:t>
            </a:r>
            <a:r>
              <a:rPr lang="en-IN" dirty="0">
                <a:solidFill>
                  <a:srgbClr val="000000"/>
                </a:solidFill>
                <a:latin typeface="Times New Roman" panose="02020603050405020304" pitchFamily="18" charset="0"/>
                <a:cs typeface="Times New Roman" panose="02020603050405020304" pitchFamily="18" charset="0"/>
              </a:rPr>
              <a:t>will neither be subject to any lock-in period nor to any 	government approval. </a:t>
            </a:r>
            <a:endParaRPr lang="en-IN"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04567427"/>
      </p:ext>
    </p:extLst>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FB8342E3-9BAF-46D2-8E94-E3E5FAEEB152}"/>
              </a:ext>
            </a:extLst>
          </p:cNvPr>
          <p:cNvSpPr/>
          <p:nvPr/>
        </p:nvSpPr>
        <p:spPr>
          <a:xfrm>
            <a:off x="0" y="1012954"/>
            <a:ext cx="12192000" cy="1785104"/>
          </a:xfrm>
          <a:prstGeom prst="rect">
            <a:avLst/>
          </a:prstGeom>
        </p:spPr>
        <p:txBody>
          <a:bodyPr wrap="square">
            <a:spAutoFit/>
          </a:bodyPr>
          <a:lstStyle/>
          <a:p>
            <a:pPr marL="349250" indent="-349250" algn="just"/>
            <a:r>
              <a:rPr lang="en-IN" sz="2200" dirty="0">
                <a:solidFill>
                  <a:srgbClr val="000000"/>
                </a:solidFill>
                <a:latin typeface="Times New Roman" panose="02020603050405020304" pitchFamily="18" charset="0"/>
                <a:cs typeface="Times New Roman" panose="02020603050405020304" pitchFamily="18" charset="0"/>
              </a:rPr>
              <a:t>(B) The project shall conform to the norms and standards, including land use requirements and provision 		of community amenities and common facilities, as laid down in the applicable building control 	regulations, bye-laws, rules, and other regulations of the State Government/Municipal/Local Body 	concerned.</a:t>
            </a:r>
          </a:p>
          <a:p>
            <a:pPr marL="349250" indent="-349250" algn="just"/>
            <a:r>
              <a:rPr lang="en-IN" sz="2200" dirty="0">
                <a:solidFill>
                  <a:srgbClr val="000000"/>
                </a:solidFill>
                <a:latin typeface="Times New Roman" panose="02020603050405020304" pitchFamily="18" charset="0"/>
                <a:cs typeface="Times New Roman" panose="02020603050405020304" pitchFamily="18" charset="0"/>
              </a:rPr>
              <a:t> </a:t>
            </a:r>
          </a:p>
        </p:txBody>
      </p:sp>
      <p:sp>
        <p:nvSpPr>
          <p:cNvPr id="3" name="Rectangle 2">
            <a:extLst>
              <a:ext uri="{FF2B5EF4-FFF2-40B4-BE49-F238E27FC236}">
                <a16:creationId xmlns:a16="http://schemas.microsoft.com/office/drawing/2014/main" xmlns="" id="{B981960B-2710-48DA-A2C8-47337EF6B6D0}"/>
              </a:ext>
            </a:extLst>
          </p:cNvPr>
          <p:cNvSpPr/>
          <p:nvPr/>
        </p:nvSpPr>
        <p:spPr>
          <a:xfrm>
            <a:off x="0" y="2527373"/>
            <a:ext cx="12192001" cy="1154803"/>
          </a:xfrm>
          <a:prstGeom prst="rect">
            <a:avLst/>
          </a:prstGeom>
        </p:spPr>
        <p:txBody>
          <a:bodyPr wrap="square">
            <a:spAutoFit/>
          </a:bodyPr>
          <a:lstStyle/>
          <a:p>
            <a:pPr algn="just">
              <a:lnSpc>
                <a:spcPct val="107000"/>
              </a:lnSpc>
              <a:spcAft>
                <a:spcPts val="800"/>
              </a:spcAft>
            </a:pPr>
            <a:r>
              <a:rPr lang="en-IN" sz="2200" dirty="0">
                <a:latin typeface="Times New Roman" panose="02020603050405020304" pitchFamily="18" charset="0"/>
                <a:ea typeface="Calibri" panose="020F0502020204030204" pitchFamily="34" charset="0"/>
                <a:cs typeface="Times New Roman" panose="02020603050405020304" pitchFamily="18" charset="0"/>
              </a:rPr>
              <a:t>(C) The Indian investee company will be permitted to sell only developed plots. For the purposes of this 		policy “developed plots” will mean plots where trunk infrastructure i.e. roads, water supply, street 	lighting, drainage and sewerage, have been made available</a:t>
            </a:r>
            <a:r>
              <a:rPr lang="en-IN" sz="2200" b="1" dirty="0">
                <a:latin typeface="Times New Roman" panose="02020603050405020304" pitchFamily="18" charset="0"/>
                <a:ea typeface="Calibri" panose="020F0502020204030204" pitchFamily="34" charset="0"/>
                <a:cs typeface="Times New Roman" panose="02020603050405020304" pitchFamily="18" charset="0"/>
              </a:rPr>
              <a:t>. </a:t>
            </a:r>
            <a:endParaRPr lang="en-IN" sz="2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xmlns="" id="{1E34FB26-41ED-42C3-8C13-15BA8972ACC8}"/>
              </a:ext>
            </a:extLst>
          </p:cNvPr>
          <p:cNvSpPr/>
          <p:nvPr/>
        </p:nvSpPr>
        <p:spPr>
          <a:xfrm>
            <a:off x="0" y="4094419"/>
            <a:ext cx="12192000" cy="1879361"/>
          </a:xfrm>
          <a:prstGeom prst="rect">
            <a:avLst/>
          </a:prstGeom>
        </p:spPr>
        <p:txBody>
          <a:bodyPr wrap="square">
            <a:spAutoFit/>
          </a:bodyPr>
          <a:lstStyle/>
          <a:p>
            <a:pPr algn="just">
              <a:lnSpc>
                <a:spcPct val="107000"/>
              </a:lnSpc>
              <a:spcAft>
                <a:spcPts val="800"/>
              </a:spcAft>
            </a:pPr>
            <a:r>
              <a:rPr lang="en-IN" sz="2200" dirty="0">
                <a:latin typeface="Times New Roman" panose="02020603050405020304" pitchFamily="18" charset="0"/>
                <a:ea typeface="Calibri" panose="020F0502020204030204" pitchFamily="34" charset="0"/>
                <a:cs typeface="Times New Roman" panose="02020603050405020304" pitchFamily="18" charset="0"/>
              </a:rPr>
              <a:t> (D) The Indian investee company shall be responsible for obtaining all necessary approvals, including 		those of the building/layout plans, developing internal and peripheral areas and other infrastructure 	facilities, payment of development, external development and other charges and complying with all 	other requirements as prescribed under applicable rules/bye-laws/regulations of the State 	Government/Municipal/Local Body concerned. </a:t>
            </a:r>
          </a:p>
        </p:txBody>
      </p:sp>
    </p:spTree>
    <p:extLst>
      <p:ext uri="{BB962C8B-B14F-4D97-AF65-F5344CB8AC3E}">
        <p14:creationId xmlns:p14="http://schemas.microsoft.com/office/powerpoint/2010/main" val="2745069381"/>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mph" presetSubtype="0" fill="hold" grpId="1" nodeType="afterEffect">
                                  <p:stCondLst>
                                    <p:cond delay="0"/>
                                  </p:stCondLst>
                                  <p:iterate type="lt">
                                    <p:tmPct val="4000"/>
                                  </p:iterate>
                                  <p:childTnLst>
                                    <p:set>
                                      <p:cBhvr override="childStyle">
                                        <p:cTn id="12" dur="500" fill="hold"/>
                                        <p:tgtEl>
                                          <p:spTgt spid="2"/>
                                        </p:tgtEl>
                                        <p:attrNameLst>
                                          <p:attrName>style.textDecorationUnderline</p:attrName>
                                        </p:attrNameLst>
                                      </p:cBhvr>
                                      <p:to>
                                        <p:strVal val="true"/>
                                      </p:to>
                                    </p:set>
                                  </p:childTnLst>
                                </p:cTn>
                              </p:par>
                            </p:childTnLst>
                          </p:cTn>
                        </p:par>
                        <p:par>
                          <p:cTn id="13" fill="hold">
                            <p:stCondLst>
                              <p:cond delay="6760"/>
                            </p:stCondLst>
                            <p:childTnLst>
                              <p:par>
                                <p:cTn id="14" presetID="42" presetClass="entr" presetSubtype="0" fill="hold" grpId="0" nodeType="afterEffect">
                                  <p:stCondLst>
                                    <p:cond delay="0"/>
                                  </p:stCondLst>
                                  <p:iterate type="lt">
                                    <p:tmPct val="0"/>
                                  </p:iterate>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7760"/>
                            </p:stCondLst>
                            <p:childTnLst>
                              <p:par>
                                <p:cTn id="20" presetID="18" presetClass="emph" presetSubtype="0" fill="hold" grpId="1" nodeType="afterEffect">
                                  <p:stCondLst>
                                    <p:cond delay="0"/>
                                  </p:stCondLst>
                                  <p:iterate type="lt">
                                    <p:tmPct val="4000"/>
                                  </p:iterate>
                                  <p:childTnLst>
                                    <p:set>
                                      <p:cBhvr override="childStyle">
                                        <p:cTn id="21" dur="500" fill="hold"/>
                                        <p:tgtEl>
                                          <p:spTgt spid="3"/>
                                        </p:tgtEl>
                                        <p:attrNameLst>
                                          <p:attrName>style.textDecorationUnderline</p:attrName>
                                        </p:attrNameLst>
                                      </p:cBhvr>
                                      <p:to>
                                        <p:strVal val="true"/>
                                      </p:to>
                                    </p:set>
                                  </p:childTnLst>
                                </p:cTn>
                              </p:par>
                            </p:childTnLst>
                          </p:cTn>
                        </p:par>
                        <p:par>
                          <p:cTn id="22" fill="hold">
                            <p:stCondLst>
                              <p:cond delay="12740"/>
                            </p:stCondLst>
                            <p:childTnLst>
                              <p:par>
                                <p:cTn id="23" presetID="42" presetClass="entr" presetSubtype="0" fill="hold" grpId="0" nodeType="afterEffect">
                                  <p:stCondLst>
                                    <p:cond delay="0"/>
                                  </p:stCondLst>
                                  <p:iterate type="lt">
                                    <p:tmPct val="0"/>
                                  </p:iterate>
                                  <p:childTnLst>
                                    <p:set>
                                      <p:cBhvr>
                                        <p:cTn id="24" dur="1" fill="hold">
                                          <p:stCondLst>
                                            <p:cond delay="0"/>
                                          </p:stCondLst>
                                        </p:cTn>
                                        <p:tgtEl>
                                          <p:spTgt spid="4"/>
                                        </p:tgtEl>
                                        <p:attrNameLst>
                                          <p:attrName>style.visibility</p:attrName>
                                        </p:attrNameLst>
                                      </p:cBhvr>
                                      <p:to>
                                        <p:strVal val="visible"/>
                                      </p:to>
                                    </p:set>
                                    <p:animEffect transition="in" filter="fade">
                                      <p:cBhvr>
                                        <p:cTn id="25" dur="1000"/>
                                        <p:tgtEl>
                                          <p:spTgt spid="4"/>
                                        </p:tgtEl>
                                      </p:cBhvr>
                                    </p:animEffect>
                                    <p:anim calcmode="lin" valueType="num">
                                      <p:cBhvr>
                                        <p:cTn id="26" dur="1000" fill="hold"/>
                                        <p:tgtEl>
                                          <p:spTgt spid="4"/>
                                        </p:tgtEl>
                                        <p:attrNameLst>
                                          <p:attrName>ppt_x</p:attrName>
                                        </p:attrNameLst>
                                      </p:cBhvr>
                                      <p:tavLst>
                                        <p:tav tm="0">
                                          <p:val>
                                            <p:strVal val="#ppt_x"/>
                                          </p:val>
                                        </p:tav>
                                        <p:tav tm="100000">
                                          <p:val>
                                            <p:strVal val="#ppt_x"/>
                                          </p:val>
                                        </p:tav>
                                      </p:tavLst>
                                    </p:anim>
                                    <p:anim calcmode="lin" valueType="num">
                                      <p:cBhvr>
                                        <p:cTn id="2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8" presetClass="emph" presetSubtype="0" fill="hold" grpId="1" nodeType="clickEffect">
                                  <p:stCondLst>
                                    <p:cond delay="0"/>
                                  </p:stCondLst>
                                  <p:iterate type="lt">
                                    <p:tmPct val="4000"/>
                                  </p:iterate>
                                  <p:childTnLst>
                                    <p:set>
                                      <p:cBhvr override="childStyle">
                                        <p:cTn id="31" dur="500" fill="hold"/>
                                        <p:tgtEl>
                                          <p:spTgt spid="4"/>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4" grpId="0"/>
      <p:bldP spid="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0DD0010E-E699-420E-8A2E-24B572F86C00}"/>
              </a:ext>
            </a:extLst>
          </p:cNvPr>
          <p:cNvSpPr/>
          <p:nvPr/>
        </p:nvSpPr>
        <p:spPr>
          <a:xfrm>
            <a:off x="95534" y="359475"/>
            <a:ext cx="12192000" cy="769441"/>
          </a:xfrm>
          <a:prstGeom prst="rect">
            <a:avLst/>
          </a:prstGeom>
        </p:spPr>
        <p:txBody>
          <a:bodyPr wrap="square">
            <a:spAutoFit/>
          </a:bodyPr>
          <a:lstStyle/>
          <a:p>
            <a:pPr marL="511175" indent="-511175" algn="just"/>
            <a:r>
              <a:rPr lang="en-IN" sz="2200" dirty="0">
                <a:solidFill>
                  <a:srgbClr val="000000"/>
                </a:solidFill>
                <a:latin typeface="Times New Roman" panose="02020603050405020304" pitchFamily="18" charset="0"/>
                <a:cs typeface="Times New Roman" panose="02020603050405020304" pitchFamily="18" charset="0"/>
              </a:rPr>
              <a:t>(E) The State Government/Municipal/Local Body concerned, which approves the building/development plans, will monitor compliance of the above conditions by the developer. </a:t>
            </a:r>
            <a:endParaRPr lang="en-IN" sz="22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B41DC5F8-5EF4-42CF-80C1-6D3DA129E3EF}"/>
              </a:ext>
            </a:extLst>
          </p:cNvPr>
          <p:cNvSpPr/>
          <p:nvPr/>
        </p:nvSpPr>
        <p:spPr>
          <a:xfrm>
            <a:off x="0" y="1128916"/>
            <a:ext cx="12192000" cy="769441"/>
          </a:xfrm>
          <a:prstGeom prst="rect">
            <a:avLst/>
          </a:prstGeom>
        </p:spPr>
        <p:txBody>
          <a:bodyPr wrap="square">
            <a:spAutoFit/>
          </a:bodyPr>
          <a:lstStyle/>
          <a:p>
            <a:pPr algn="just"/>
            <a:r>
              <a:rPr lang="en-IN" sz="2200" b="1" dirty="0">
                <a:solidFill>
                  <a:srgbClr val="000000"/>
                </a:solidFill>
                <a:latin typeface="Times New Roman" panose="02020603050405020304" pitchFamily="18" charset="0"/>
                <a:cs typeface="Times New Roman" panose="02020603050405020304" pitchFamily="18" charset="0"/>
              </a:rPr>
              <a:t>   </a:t>
            </a:r>
          </a:p>
          <a:p>
            <a:pPr algn="just"/>
            <a:r>
              <a:rPr lang="en-IN" sz="2200" b="1" dirty="0">
                <a:solidFill>
                  <a:srgbClr val="000000"/>
                </a:solidFill>
                <a:latin typeface="Times New Roman" panose="02020603050405020304" pitchFamily="18" charset="0"/>
                <a:cs typeface="Times New Roman" panose="02020603050405020304" pitchFamily="18" charset="0"/>
              </a:rPr>
              <a:t>Note: </a:t>
            </a:r>
            <a:endParaRPr lang="en-IN" sz="2200" dirty="0">
              <a:solidFill>
                <a:srgbClr val="000000"/>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EA1A33AF-E503-49BA-8FF0-E4F535214E70}"/>
              </a:ext>
            </a:extLst>
          </p:cNvPr>
          <p:cNvSpPr/>
          <p:nvPr/>
        </p:nvSpPr>
        <p:spPr>
          <a:xfrm>
            <a:off x="0" y="2284843"/>
            <a:ext cx="12192000" cy="816890"/>
          </a:xfrm>
          <a:prstGeom prst="rect">
            <a:avLst/>
          </a:prstGeom>
        </p:spPr>
        <p:txBody>
          <a:bodyPr wrap="square">
            <a:spAutoFit/>
          </a:bodyPr>
          <a:lstStyle/>
          <a:p>
            <a:pPr>
              <a:lnSpc>
                <a:spcPct val="107000"/>
              </a:lnSpc>
              <a:spcAft>
                <a:spcPts val="800"/>
              </a:spcAft>
            </a:pPr>
            <a:r>
              <a:rPr lang="en-IN" sz="2200" dirty="0">
                <a:latin typeface="Times New Roman" panose="02020603050405020304" pitchFamily="18" charset="0"/>
                <a:ea typeface="Calibri" panose="020F0502020204030204" pitchFamily="34" charset="0"/>
                <a:cs typeface="Times New Roman" panose="02020603050405020304" pitchFamily="18" charset="0"/>
              </a:rPr>
              <a:t>(</a:t>
            </a:r>
            <a:r>
              <a:rPr lang="en-IN" sz="2200" dirty="0" err="1">
                <a:latin typeface="Times New Roman" panose="02020603050405020304" pitchFamily="18" charset="0"/>
                <a:ea typeface="Calibri" panose="020F0502020204030204" pitchFamily="34" charset="0"/>
                <a:cs typeface="Times New Roman" panose="02020603050405020304" pitchFamily="18" charset="0"/>
              </a:rPr>
              <a:t>i</a:t>
            </a:r>
            <a:r>
              <a:rPr lang="en-IN" sz="2200" dirty="0">
                <a:latin typeface="Times New Roman" panose="02020603050405020304" pitchFamily="18" charset="0"/>
                <a:ea typeface="Calibri" panose="020F0502020204030204" pitchFamily="34" charset="0"/>
                <a:cs typeface="Times New Roman" panose="02020603050405020304" pitchFamily="18" charset="0"/>
              </a:rPr>
              <a:t>)  It is clarified that FDI is not permitted in an entity which is engaged or proposes to engage in real estate 	business, construction of farm houses and trading in transferable development rights (TDRs). </a:t>
            </a:r>
          </a:p>
        </p:txBody>
      </p:sp>
      <p:sp>
        <p:nvSpPr>
          <p:cNvPr id="5" name="Rectangle 4">
            <a:extLst>
              <a:ext uri="{FF2B5EF4-FFF2-40B4-BE49-F238E27FC236}">
                <a16:creationId xmlns:a16="http://schemas.microsoft.com/office/drawing/2014/main" xmlns="" id="{C27C5629-7CD1-4C3D-AEF2-1F7B026073D6}"/>
              </a:ext>
            </a:extLst>
          </p:cNvPr>
          <p:cNvSpPr/>
          <p:nvPr/>
        </p:nvSpPr>
        <p:spPr>
          <a:xfrm>
            <a:off x="0" y="3240812"/>
            <a:ext cx="12192000" cy="1785104"/>
          </a:xfrm>
          <a:prstGeom prst="rect">
            <a:avLst/>
          </a:prstGeom>
        </p:spPr>
        <p:txBody>
          <a:bodyPr wrap="square">
            <a:spAutoFit/>
          </a:bodyPr>
          <a:lstStyle/>
          <a:p>
            <a:pPr algn="just"/>
            <a:r>
              <a:rPr lang="en-IN" sz="2200" dirty="0">
                <a:latin typeface="Times New Roman" panose="02020603050405020304" pitchFamily="18" charset="0"/>
                <a:ea typeface="Calibri" panose="020F0502020204030204" pitchFamily="34" charset="0"/>
                <a:cs typeface="Times New Roman" panose="02020603050405020304" pitchFamily="18" charset="0"/>
              </a:rPr>
              <a:t>	“Real estate business” means dealing in land and immovable property with a view to earning profit 	there from and does not include development of townships, construction of residential/ commercial 	premises, roads or bridges, educational institutions, recreational facilities, city and regional level 	infrastructure, townships. Further, earning of rent/ income on lease of the property, not amounting to 	transfer, will not amount to real estate business.</a:t>
            </a:r>
            <a:endParaRPr lang="en-IN" sz="2200"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xmlns="" id="{F659B308-C54F-4E69-A324-747FE87D460B}"/>
              </a:ext>
            </a:extLst>
          </p:cNvPr>
          <p:cNvSpPr/>
          <p:nvPr/>
        </p:nvSpPr>
        <p:spPr>
          <a:xfrm>
            <a:off x="0" y="5220739"/>
            <a:ext cx="12192000" cy="792525"/>
          </a:xfrm>
          <a:prstGeom prst="rect">
            <a:avLst/>
          </a:prstGeom>
        </p:spPr>
        <p:txBody>
          <a:bodyPr wrap="square">
            <a:spAutoFit/>
          </a:bodyPr>
          <a:lstStyle/>
          <a:p>
            <a:pPr algn="just">
              <a:lnSpc>
                <a:spcPct val="107000"/>
              </a:lnSpc>
              <a:spcAft>
                <a:spcPts val="800"/>
              </a:spcAft>
            </a:pPr>
            <a:r>
              <a:rPr lang="en-IN" sz="2200" dirty="0">
                <a:latin typeface="Times New Roman" panose="02020603050405020304" pitchFamily="18" charset="0"/>
                <a:ea typeface="Calibri" panose="020F0502020204030204" pitchFamily="34" charset="0"/>
                <a:cs typeface="Times New Roman" panose="02020603050405020304" pitchFamily="18" charset="0"/>
              </a:rPr>
              <a:t>(ii) Condition of lock-in period at (A) above will not apply to Hotels &amp;Tourist Resorts, Hospitals, Special 	Economic Zones (SEZs), Educational Institutions, Old Age Homes and investment by NRIs. </a:t>
            </a:r>
          </a:p>
        </p:txBody>
      </p:sp>
    </p:spTree>
    <p:extLst>
      <p:ext uri="{BB962C8B-B14F-4D97-AF65-F5344CB8AC3E}">
        <p14:creationId xmlns:p14="http://schemas.microsoft.com/office/powerpoint/2010/main" val="744066439"/>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8" presetClass="emph" presetSubtype="0" fill="hold" grpId="1" nodeType="afterEffect">
                                  <p:stCondLst>
                                    <p:cond delay="0"/>
                                  </p:stCondLst>
                                  <p:iterate type="lt">
                                    <p:tmPct val="4000"/>
                                  </p:iterate>
                                  <p:childTnLst>
                                    <p:set>
                                      <p:cBhvr override="childStyle">
                                        <p:cTn id="12" dur="500" fill="hold"/>
                                        <p:tgtEl>
                                          <p:spTgt spid="2"/>
                                        </p:tgtEl>
                                        <p:attrNameLst>
                                          <p:attrName>style.textDecorationUnderline</p:attrName>
                                        </p:attrNameLst>
                                      </p:cBhvr>
                                      <p:to>
                                        <p:strVal val="true"/>
                                      </p:to>
                                    </p:set>
                                  </p:childTnLst>
                                </p:cTn>
                              </p:par>
                            </p:childTnLst>
                          </p:cTn>
                        </p:par>
                        <p:par>
                          <p:cTn id="13" fill="hold">
                            <p:stCondLst>
                              <p:cond delay="4460"/>
                            </p:stCondLst>
                            <p:childTnLst>
                              <p:par>
                                <p:cTn id="14" presetID="26"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80">
                                          <p:stCondLst>
                                            <p:cond delay="0"/>
                                          </p:stCondLst>
                                        </p:cTn>
                                        <p:tgtEl>
                                          <p:spTgt spid="3"/>
                                        </p:tgtEl>
                                      </p:cBhvr>
                                    </p:animEffect>
                                    <p:anim calcmode="lin" valueType="num">
                                      <p:cBhvr>
                                        <p:cTn id="17"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2" dur="26">
                                          <p:stCondLst>
                                            <p:cond delay="650"/>
                                          </p:stCondLst>
                                        </p:cTn>
                                        <p:tgtEl>
                                          <p:spTgt spid="3"/>
                                        </p:tgtEl>
                                      </p:cBhvr>
                                      <p:to x="100000" y="60000"/>
                                    </p:animScale>
                                    <p:animScale>
                                      <p:cBhvr>
                                        <p:cTn id="23" dur="166" decel="50000">
                                          <p:stCondLst>
                                            <p:cond delay="676"/>
                                          </p:stCondLst>
                                        </p:cTn>
                                        <p:tgtEl>
                                          <p:spTgt spid="3"/>
                                        </p:tgtEl>
                                      </p:cBhvr>
                                      <p:to x="100000" y="100000"/>
                                    </p:animScale>
                                    <p:animScale>
                                      <p:cBhvr>
                                        <p:cTn id="24" dur="26">
                                          <p:stCondLst>
                                            <p:cond delay="1312"/>
                                          </p:stCondLst>
                                        </p:cTn>
                                        <p:tgtEl>
                                          <p:spTgt spid="3"/>
                                        </p:tgtEl>
                                      </p:cBhvr>
                                      <p:to x="100000" y="80000"/>
                                    </p:animScale>
                                    <p:animScale>
                                      <p:cBhvr>
                                        <p:cTn id="25" dur="166" decel="50000">
                                          <p:stCondLst>
                                            <p:cond delay="1338"/>
                                          </p:stCondLst>
                                        </p:cTn>
                                        <p:tgtEl>
                                          <p:spTgt spid="3"/>
                                        </p:tgtEl>
                                      </p:cBhvr>
                                      <p:to x="100000" y="100000"/>
                                    </p:animScale>
                                    <p:animScale>
                                      <p:cBhvr>
                                        <p:cTn id="26" dur="26">
                                          <p:stCondLst>
                                            <p:cond delay="1642"/>
                                          </p:stCondLst>
                                        </p:cTn>
                                        <p:tgtEl>
                                          <p:spTgt spid="3"/>
                                        </p:tgtEl>
                                      </p:cBhvr>
                                      <p:to x="100000" y="90000"/>
                                    </p:animScale>
                                    <p:animScale>
                                      <p:cBhvr>
                                        <p:cTn id="27" dur="166" decel="50000">
                                          <p:stCondLst>
                                            <p:cond delay="1668"/>
                                          </p:stCondLst>
                                        </p:cTn>
                                        <p:tgtEl>
                                          <p:spTgt spid="3"/>
                                        </p:tgtEl>
                                      </p:cBhvr>
                                      <p:to x="100000" y="100000"/>
                                    </p:animScale>
                                    <p:animScale>
                                      <p:cBhvr>
                                        <p:cTn id="28" dur="26">
                                          <p:stCondLst>
                                            <p:cond delay="1808"/>
                                          </p:stCondLst>
                                        </p:cTn>
                                        <p:tgtEl>
                                          <p:spTgt spid="3"/>
                                        </p:tgtEl>
                                      </p:cBhvr>
                                      <p:to x="100000" y="95000"/>
                                    </p:animScale>
                                    <p:animScale>
                                      <p:cBhvr>
                                        <p:cTn id="29" dur="166" decel="50000">
                                          <p:stCondLst>
                                            <p:cond delay="1834"/>
                                          </p:stCondLst>
                                        </p:cTn>
                                        <p:tgtEl>
                                          <p:spTgt spid="3"/>
                                        </p:tgtEl>
                                      </p:cBhvr>
                                      <p:to x="100000" y="100000"/>
                                    </p:animScale>
                                  </p:childTnLst>
                                </p:cTn>
                              </p:par>
                            </p:childTnLst>
                          </p:cTn>
                        </p:par>
                        <p:par>
                          <p:cTn id="30" fill="hold">
                            <p:stCondLst>
                              <p:cond delay="6460"/>
                            </p:stCondLst>
                            <p:childTnLst>
                              <p:par>
                                <p:cTn id="31" presetID="42" presetClass="entr" presetSubtype="0" fill="hold" grpId="0" nodeType="afterEffect">
                                  <p:stCondLst>
                                    <p:cond delay="0"/>
                                  </p:stCondLst>
                                  <p:iterate type="lt">
                                    <p:tmPct val="0"/>
                                  </p:iterate>
                                  <p:childTnLst>
                                    <p:set>
                                      <p:cBhvr>
                                        <p:cTn id="32" dur="1" fill="hold">
                                          <p:stCondLst>
                                            <p:cond delay="0"/>
                                          </p:stCondLst>
                                        </p:cTn>
                                        <p:tgtEl>
                                          <p:spTgt spid="4"/>
                                        </p:tgtEl>
                                        <p:attrNameLst>
                                          <p:attrName>style.visibility</p:attrName>
                                        </p:attrNameLst>
                                      </p:cBhvr>
                                      <p:to>
                                        <p:strVal val="visible"/>
                                      </p:to>
                                    </p:set>
                                    <p:animEffect transition="in" filter="fade">
                                      <p:cBhvr>
                                        <p:cTn id="33" dur="1000"/>
                                        <p:tgtEl>
                                          <p:spTgt spid="4"/>
                                        </p:tgtEl>
                                      </p:cBhvr>
                                    </p:animEffect>
                                    <p:anim calcmode="lin" valueType="num">
                                      <p:cBhvr>
                                        <p:cTn id="34" dur="1000" fill="hold"/>
                                        <p:tgtEl>
                                          <p:spTgt spid="4"/>
                                        </p:tgtEl>
                                        <p:attrNameLst>
                                          <p:attrName>ppt_x</p:attrName>
                                        </p:attrNameLst>
                                      </p:cBhvr>
                                      <p:tavLst>
                                        <p:tav tm="0">
                                          <p:val>
                                            <p:strVal val="#ppt_x"/>
                                          </p:val>
                                        </p:tav>
                                        <p:tav tm="100000">
                                          <p:val>
                                            <p:strVal val="#ppt_x"/>
                                          </p:val>
                                        </p:tav>
                                      </p:tavLst>
                                    </p:anim>
                                    <p:anim calcmode="lin" valueType="num">
                                      <p:cBhvr>
                                        <p:cTn id="35" dur="1000" fill="hold"/>
                                        <p:tgtEl>
                                          <p:spTgt spid="4"/>
                                        </p:tgtEl>
                                        <p:attrNameLst>
                                          <p:attrName>ppt_y</p:attrName>
                                        </p:attrNameLst>
                                      </p:cBhvr>
                                      <p:tavLst>
                                        <p:tav tm="0">
                                          <p:val>
                                            <p:strVal val="#ppt_y+.1"/>
                                          </p:val>
                                        </p:tav>
                                        <p:tav tm="100000">
                                          <p:val>
                                            <p:strVal val="#ppt_y"/>
                                          </p:val>
                                        </p:tav>
                                      </p:tavLst>
                                    </p:anim>
                                  </p:childTnLst>
                                </p:cTn>
                              </p:par>
                            </p:childTnLst>
                          </p:cTn>
                        </p:par>
                        <p:par>
                          <p:cTn id="36" fill="hold">
                            <p:stCondLst>
                              <p:cond delay="7460"/>
                            </p:stCondLst>
                            <p:childTnLst>
                              <p:par>
                                <p:cTn id="37" presetID="18" presetClass="emph" presetSubtype="0" fill="hold" grpId="1" nodeType="afterEffect">
                                  <p:stCondLst>
                                    <p:cond delay="0"/>
                                  </p:stCondLst>
                                  <p:iterate type="lt">
                                    <p:tmPct val="4000"/>
                                  </p:iterate>
                                  <p:childTnLst>
                                    <p:set>
                                      <p:cBhvr override="childStyle">
                                        <p:cTn id="38" dur="500" fill="hold"/>
                                        <p:tgtEl>
                                          <p:spTgt spid="4"/>
                                        </p:tgtEl>
                                        <p:attrNameLst>
                                          <p:attrName>style.textDecorationUnderline</p:attrName>
                                        </p:attrNameLst>
                                      </p:cBhvr>
                                      <p:to>
                                        <p:strVal val="true"/>
                                      </p:to>
                                    </p:set>
                                  </p:childTnLst>
                                </p:cTn>
                              </p:par>
                            </p:childTnLst>
                          </p:cTn>
                        </p:par>
                        <p:par>
                          <p:cTn id="39" fill="hold">
                            <p:stCondLst>
                              <p:cond delay="11380"/>
                            </p:stCondLst>
                            <p:childTnLst>
                              <p:par>
                                <p:cTn id="40" presetID="42" presetClass="entr" presetSubtype="0" fill="hold" grpId="0" nodeType="afterEffect">
                                  <p:stCondLst>
                                    <p:cond delay="0"/>
                                  </p:stCondLst>
                                  <p:iterate type="lt">
                                    <p:tmPct val="0"/>
                                  </p:iterate>
                                  <p:childTnLst>
                                    <p:set>
                                      <p:cBhvr>
                                        <p:cTn id="41" dur="1" fill="hold">
                                          <p:stCondLst>
                                            <p:cond delay="0"/>
                                          </p:stCondLst>
                                        </p:cTn>
                                        <p:tgtEl>
                                          <p:spTgt spid="5"/>
                                        </p:tgtEl>
                                        <p:attrNameLst>
                                          <p:attrName>style.visibility</p:attrName>
                                        </p:attrNameLst>
                                      </p:cBhvr>
                                      <p:to>
                                        <p:strVal val="visible"/>
                                      </p:to>
                                    </p:set>
                                    <p:animEffect transition="in" filter="fade">
                                      <p:cBhvr>
                                        <p:cTn id="42" dur="1000"/>
                                        <p:tgtEl>
                                          <p:spTgt spid="5"/>
                                        </p:tgtEl>
                                      </p:cBhvr>
                                    </p:animEffect>
                                    <p:anim calcmode="lin" valueType="num">
                                      <p:cBhvr>
                                        <p:cTn id="43" dur="1000" fill="hold"/>
                                        <p:tgtEl>
                                          <p:spTgt spid="5"/>
                                        </p:tgtEl>
                                        <p:attrNameLst>
                                          <p:attrName>ppt_x</p:attrName>
                                        </p:attrNameLst>
                                      </p:cBhvr>
                                      <p:tavLst>
                                        <p:tav tm="0">
                                          <p:val>
                                            <p:strVal val="#ppt_x"/>
                                          </p:val>
                                        </p:tav>
                                        <p:tav tm="100000">
                                          <p:val>
                                            <p:strVal val="#ppt_x"/>
                                          </p:val>
                                        </p:tav>
                                      </p:tavLst>
                                    </p:anim>
                                    <p:anim calcmode="lin" valueType="num">
                                      <p:cBhvr>
                                        <p:cTn id="4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8" presetClass="emph" presetSubtype="0" fill="hold" grpId="1" nodeType="clickEffect">
                                  <p:stCondLst>
                                    <p:cond delay="0"/>
                                  </p:stCondLst>
                                  <p:iterate type="lt">
                                    <p:tmPct val="4000"/>
                                  </p:iterate>
                                  <p:childTnLst>
                                    <p:set>
                                      <p:cBhvr override="childStyle">
                                        <p:cTn id="48" dur="500" fill="hold"/>
                                        <p:tgtEl>
                                          <p:spTgt spid="5"/>
                                        </p:tgtEl>
                                        <p:attrNameLst>
                                          <p:attrName>style.textDecorationUnderline</p:attrName>
                                        </p:attrNameLst>
                                      </p:cBhvr>
                                      <p:to>
                                        <p:strVal val="true"/>
                                      </p:to>
                                    </p:se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iterate type="lt">
                                    <p:tmPct val="0"/>
                                  </p:iterate>
                                  <p:childTnLst>
                                    <p:set>
                                      <p:cBhvr>
                                        <p:cTn id="52" dur="1" fill="hold">
                                          <p:stCondLst>
                                            <p:cond delay="0"/>
                                          </p:stCondLst>
                                        </p:cTn>
                                        <p:tgtEl>
                                          <p:spTgt spid="6"/>
                                        </p:tgtEl>
                                        <p:attrNameLst>
                                          <p:attrName>style.visibility</p:attrName>
                                        </p:attrNameLst>
                                      </p:cBhvr>
                                      <p:to>
                                        <p:strVal val="visible"/>
                                      </p:to>
                                    </p:set>
                                    <p:animEffect transition="in" filter="fade">
                                      <p:cBhvr>
                                        <p:cTn id="53" dur="1000"/>
                                        <p:tgtEl>
                                          <p:spTgt spid="6"/>
                                        </p:tgtEl>
                                      </p:cBhvr>
                                    </p:animEffect>
                                    <p:anim calcmode="lin" valueType="num">
                                      <p:cBhvr>
                                        <p:cTn id="54" dur="1000" fill="hold"/>
                                        <p:tgtEl>
                                          <p:spTgt spid="6"/>
                                        </p:tgtEl>
                                        <p:attrNameLst>
                                          <p:attrName>ppt_x</p:attrName>
                                        </p:attrNameLst>
                                      </p:cBhvr>
                                      <p:tavLst>
                                        <p:tav tm="0">
                                          <p:val>
                                            <p:strVal val="#ppt_x"/>
                                          </p:val>
                                        </p:tav>
                                        <p:tav tm="100000">
                                          <p:val>
                                            <p:strVal val="#ppt_x"/>
                                          </p:val>
                                        </p:tav>
                                      </p:tavLst>
                                    </p:anim>
                                    <p:anim calcmode="lin" valueType="num">
                                      <p:cBhvr>
                                        <p:cTn id="5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8" presetClass="emph" presetSubtype="0" fill="hold" grpId="1" nodeType="clickEffect">
                                  <p:stCondLst>
                                    <p:cond delay="0"/>
                                  </p:stCondLst>
                                  <p:iterate type="lt">
                                    <p:tmPct val="4000"/>
                                  </p:iterate>
                                  <p:childTnLst>
                                    <p:set>
                                      <p:cBhvr override="childStyle">
                                        <p:cTn id="59" dur="500" fill="hold"/>
                                        <p:tgtEl>
                                          <p:spTgt spid="6"/>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4" grpId="0"/>
      <p:bldP spid="4" grpId="1"/>
      <p:bldP spid="5" grpId="0"/>
      <p:bldP spid="5" grpId="1"/>
      <p:bldP spid="6" grpId="0"/>
      <p:bldP spid="6"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7D51FF41-DEFA-40C4-B30D-B52A43B64575}"/>
              </a:ext>
            </a:extLst>
          </p:cNvPr>
          <p:cNvSpPr/>
          <p:nvPr/>
        </p:nvSpPr>
        <p:spPr>
          <a:xfrm>
            <a:off x="0" y="467067"/>
            <a:ext cx="12192000" cy="2123658"/>
          </a:xfrm>
          <a:prstGeom prst="rect">
            <a:avLst/>
          </a:prstGeom>
        </p:spPr>
        <p:txBody>
          <a:bodyPr wrap="square">
            <a:spAutoFit/>
          </a:bodyPr>
          <a:lstStyle/>
          <a:p>
            <a:endParaRPr lang="en-IN" sz="2200" b="0" i="0" u="none" strike="noStrike" baseline="0" dirty="0">
              <a:solidFill>
                <a:srgbClr val="000000"/>
              </a:solidFill>
              <a:latin typeface="Times New Roman" panose="02020603050405020304" pitchFamily="18" charset="0"/>
              <a:cs typeface="Times New Roman" panose="02020603050405020304" pitchFamily="18" charset="0"/>
            </a:endParaRPr>
          </a:p>
          <a:p>
            <a:pPr marL="914400" indent="-457200"/>
            <a:r>
              <a:rPr lang="en-IN" sz="2200" dirty="0">
                <a:solidFill>
                  <a:srgbClr val="000000"/>
                </a:solidFill>
                <a:latin typeface="Times New Roman" panose="02020603050405020304" pitchFamily="18" charset="0"/>
                <a:cs typeface="Times New Roman" panose="02020603050405020304" pitchFamily="18" charset="0"/>
              </a:rPr>
              <a:t>(iii) Completion of the project will be determined as per the local bye-laws/rules and other regulations of State Governments. </a:t>
            </a:r>
          </a:p>
          <a:p>
            <a:pPr marL="914400" indent="-457200"/>
            <a:endParaRPr lang="en-IN" sz="2200" dirty="0">
              <a:solidFill>
                <a:srgbClr val="000000"/>
              </a:solidFill>
              <a:latin typeface="Times New Roman" panose="02020603050405020304" pitchFamily="18" charset="0"/>
              <a:cs typeface="Times New Roman" panose="02020603050405020304" pitchFamily="18" charset="0"/>
            </a:endParaRPr>
          </a:p>
          <a:p>
            <a:pPr indent="914400"/>
            <a:endParaRPr lang="en-IN" sz="2200" dirty="0">
              <a:solidFill>
                <a:srgbClr val="000000"/>
              </a:solidFill>
              <a:latin typeface="Times New Roman" panose="02020603050405020304" pitchFamily="18" charset="0"/>
              <a:cs typeface="Times New Roman" panose="02020603050405020304" pitchFamily="18" charset="0"/>
            </a:endParaRPr>
          </a:p>
          <a:p>
            <a:pPr indent="914400"/>
            <a:endParaRPr lang="en-IN" sz="2200" dirty="0">
              <a:solidFill>
                <a:srgbClr val="000000"/>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xmlns="" id="{BE4E2588-BED1-4FA4-9000-764820BB379C}"/>
              </a:ext>
            </a:extLst>
          </p:cNvPr>
          <p:cNvSpPr/>
          <p:nvPr/>
        </p:nvSpPr>
        <p:spPr>
          <a:xfrm>
            <a:off x="0" y="2367171"/>
            <a:ext cx="12192000" cy="2123658"/>
          </a:xfrm>
          <a:prstGeom prst="rect">
            <a:avLst/>
          </a:prstGeom>
        </p:spPr>
        <p:txBody>
          <a:bodyPr wrap="square">
            <a:spAutoFit/>
          </a:bodyPr>
          <a:lstStyle/>
          <a:p>
            <a:pPr marL="914400" indent="-511175" algn="just"/>
            <a:r>
              <a:rPr lang="en-IN" sz="2200" dirty="0">
                <a:solidFill>
                  <a:srgbClr val="000000"/>
                </a:solidFill>
                <a:latin typeface="Times New Roman" panose="02020603050405020304" pitchFamily="18" charset="0"/>
                <a:cs typeface="Times New Roman" panose="02020603050405020304" pitchFamily="18" charset="0"/>
              </a:rPr>
              <a:t>(iv) It is clarified that 100% FDI under automatic route is permitted in completed projects for operation and management of townships, malls/ shopping complexes and business centres. Consequent to foreign investment, transfer of ownership and/or control of the investee company from residents to non-residents is also permitted. However, there would be a lock-in-period of three years, calculated with reference to each tranche of FDI, and transfer of immovable property or part thereof is not permitted during this period. </a:t>
            </a:r>
          </a:p>
        </p:txBody>
      </p:sp>
    </p:spTree>
    <p:extLst>
      <p:ext uri="{BB962C8B-B14F-4D97-AF65-F5344CB8AC3E}">
        <p14:creationId xmlns:p14="http://schemas.microsoft.com/office/powerpoint/2010/main" val="1096845571"/>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8" presetClass="emph" presetSubtype="0" fill="hold" grpId="1" nodeType="clickEffect">
                                  <p:stCondLst>
                                    <p:cond delay="0"/>
                                  </p:stCondLst>
                                  <p:iterate type="lt">
                                    <p:tmPct val="4000"/>
                                  </p:iterate>
                                  <p:childTnLst>
                                    <p:set>
                                      <p:cBhvr override="childStyle">
                                        <p:cTn id="13" dur="500" fill="hold"/>
                                        <p:tgtEl>
                                          <p:spTgt spid="2"/>
                                        </p:tgtEl>
                                        <p:attrNameLst>
                                          <p:attrName>style.textDecorationUnderline</p:attrName>
                                        </p:attrNameLst>
                                      </p:cBhvr>
                                      <p:to>
                                        <p:strVal val="true"/>
                                      </p:to>
                                    </p:set>
                                  </p:childTnLst>
                                </p:cTn>
                              </p:par>
                            </p:childTnLst>
                          </p:cTn>
                        </p:par>
                        <p:par>
                          <p:cTn id="14" fill="hold">
                            <p:stCondLst>
                              <p:cond delay="2640"/>
                            </p:stCondLst>
                            <p:childTnLst>
                              <p:par>
                                <p:cTn id="15" presetID="42" presetClass="entr" presetSubtype="0" fill="hold" grpId="0" nodeType="afterEffect">
                                  <p:stCondLst>
                                    <p:cond delay="0"/>
                                  </p:stCondLst>
                                  <p:iterate type="lt">
                                    <p:tmPct val="0"/>
                                  </p:iterate>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par>
                          <p:cTn id="20" fill="hold">
                            <p:stCondLst>
                              <p:cond delay="3640"/>
                            </p:stCondLst>
                            <p:childTnLst>
                              <p:par>
                                <p:cTn id="21" presetID="18" presetClass="emph" presetSubtype="0" fill="hold" grpId="1" nodeType="afterEffect">
                                  <p:stCondLst>
                                    <p:cond delay="0"/>
                                  </p:stCondLst>
                                  <p:iterate type="lt">
                                    <p:tmPct val="4000"/>
                                  </p:iterate>
                                  <p:childTnLst>
                                    <p:set>
                                      <p:cBhvr override="childStyle">
                                        <p:cTn id="22" dur="500" fill="hold"/>
                                        <p:tgtEl>
                                          <p:spTgt spid="3"/>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28AF4136-248F-4E38-A251-840B5BC79DB4}"/>
              </a:ext>
            </a:extLst>
          </p:cNvPr>
          <p:cNvSpPr/>
          <p:nvPr/>
        </p:nvSpPr>
        <p:spPr>
          <a:xfrm>
            <a:off x="0" y="664772"/>
            <a:ext cx="12192000" cy="5170646"/>
          </a:xfrm>
          <a:prstGeom prst="rect">
            <a:avLst/>
          </a:prstGeom>
        </p:spPr>
        <p:txBody>
          <a:bodyPr wrap="square">
            <a:spAutoFit/>
          </a:bodyPr>
          <a:lstStyle/>
          <a:p>
            <a:pPr marL="914400" indent="-511175"/>
            <a:r>
              <a:rPr lang="en-IN" sz="2200" dirty="0">
                <a:solidFill>
                  <a:srgbClr val="000000"/>
                </a:solidFill>
                <a:latin typeface="Times New Roman" panose="02020603050405020304" pitchFamily="18" charset="0"/>
                <a:cs typeface="Times New Roman" panose="02020603050405020304" pitchFamily="18" charset="0"/>
              </a:rPr>
              <a:t>(v) “Transfer", in relation to FDI policy on the sector, includes,— </a:t>
            </a:r>
          </a:p>
          <a:p>
            <a:pPr indent="403225"/>
            <a:endParaRPr lang="en-IN" sz="2200" dirty="0">
              <a:solidFill>
                <a:srgbClr val="000000"/>
              </a:solidFill>
              <a:latin typeface="Times New Roman" panose="02020603050405020304" pitchFamily="18" charset="0"/>
              <a:cs typeface="Times New Roman" panose="02020603050405020304" pitchFamily="18" charset="0"/>
            </a:endParaRPr>
          </a:p>
          <a:p>
            <a:pPr marL="914400" indent="403225">
              <a:buAutoNum type="alphaLcParenBoth"/>
            </a:pPr>
            <a:r>
              <a:rPr lang="en-IN" sz="2200" dirty="0">
                <a:solidFill>
                  <a:srgbClr val="000000"/>
                </a:solidFill>
                <a:latin typeface="Times New Roman" panose="02020603050405020304" pitchFamily="18" charset="0"/>
                <a:cs typeface="Times New Roman" panose="02020603050405020304" pitchFamily="18" charset="0"/>
              </a:rPr>
              <a:t>the sale, exchange or relinquishment of the asset ; or </a:t>
            </a:r>
          </a:p>
          <a:p>
            <a:pPr marL="914400" indent="403225">
              <a:buAutoNum type="alphaLcParenBoth"/>
            </a:pPr>
            <a:endParaRPr lang="en-IN" sz="2200" dirty="0">
              <a:solidFill>
                <a:srgbClr val="000000"/>
              </a:solidFill>
              <a:latin typeface="Times New Roman" panose="02020603050405020304" pitchFamily="18" charset="0"/>
              <a:cs typeface="Times New Roman" panose="02020603050405020304" pitchFamily="18" charset="0"/>
            </a:endParaRPr>
          </a:p>
          <a:p>
            <a:pPr indent="914400"/>
            <a:r>
              <a:rPr lang="en-IN" sz="2200" dirty="0">
                <a:solidFill>
                  <a:srgbClr val="000000"/>
                </a:solidFill>
                <a:latin typeface="Times New Roman" panose="02020603050405020304" pitchFamily="18" charset="0"/>
                <a:cs typeface="Times New Roman" panose="02020603050405020304" pitchFamily="18" charset="0"/>
              </a:rPr>
              <a:t>(b) the extinguishment of any rights therein; or </a:t>
            </a:r>
          </a:p>
          <a:p>
            <a:pPr indent="914400" algn="just"/>
            <a:endParaRPr lang="en-IN" sz="2200" dirty="0">
              <a:solidFill>
                <a:srgbClr val="000000"/>
              </a:solidFill>
              <a:latin typeface="Times New Roman" panose="02020603050405020304" pitchFamily="18" charset="0"/>
              <a:cs typeface="Times New Roman" panose="02020603050405020304" pitchFamily="18" charset="0"/>
            </a:endParaRPr>
          </a:p>
          <a:p>
            <a:pPr indent="914400" algn="just"/>
            <a:r>
              <a:rPr lang="en-IN" sz="2200" dirty="0">
                <a:solidFill>
                  <a:srgbClr val="000000"/>
                </a:solidFill>
                <a:latin typeface="Times New Roman" panose="02020603050405020304" pitchFamily="18" charset="0"/>
                <a:cs typeface="Times New Roman" panose="02020603050405020304" pitchFamily="18" charset="0"/>
              </a:rPr>
              <a:t>(c) the compulsory acquisition thereof under any law ; or</a:t>
            </a:r>
          </a:p>
          <a:p>
            <a:pPr indent="914400" algn="just"/>
            <a:r>
              <a:rPr lang="en-IN" sz="2200" dirty="0">
                <a:solidFill>
                  <a:srgbClr val="000000"/>
                </a:solidFill>
                <a:latin typeface="Times New Roman" panose="02020603050405020304" pitchFamily="18" charset="0"/>
                <a:cs typeface="Times New Roman" panose="02020603050405020304" pitchFamily="18" charset="0"/>
              </a:rPr>
              <a:t> </a:t>
            </a:r>
          </a:p>
          <a:p>
            <a:pPr marL="1317625" indent="-403225" algn="just"/>
            <a:r>
              <a:rPr lang="en-IN" sz="2200" dirty="0">
                <a:solidFill>
                  <a:srgbClr val="000000"/>
                </a:solidFill>
                <a:latin typeface="Times New Roman" panose="02020603050405020304" pitchFamily="18" charset="0"/>
                <a:cs typeface="Times New Roman" panose="02020603050405020304" pitchFamily="18" charset="0"/>
              </a:rPr>
              <a:t>(d) any transaction involving the allowing of the possession of any immovable property to be taken or retained in part performance of a contract of the nature referred to in section 53A of the Transfer of Property Act, 1882 (4 of 1882) ; or </a:t>
            </a:r>
          </a:p>
          <a:p>
            <a:pPr marL="1317625" indent="-403225" algn="just"/>
            <a:endParaRPr lang="en-IN" sz="2200" dirty="0">
              <a:solidFill>
                <a:srgbClr val="000000"/>
              </a:solidFill>
              <a:latin typeface="Times New Roman" panose="02020603050405020304" pitchFamily="18" charset="0"/>
              <a:cs typeface="Times New Roman" panose="02020603050405020304" pitchFamily="18" charset="0"/>
            </a:endParaRPr>
          </a:p>
          <a:p>
            <a:pPr marL="1317625" indent="-403225" algn="just"/>
            <a:r>
              <a:rPr lang="en-IN" sz="2200" dirty="0">
                <a:solidFill>
                  <a:srgbClr val="000000"/>
                </a:solidFill>
                <a:latin typeface="Times New Roman" panose="02020603050405020304" pitchFamily="18" charset="0"/>
                <a:cs typeface="Times New Roman" panose="02020603050405020304" pitchFamily="18" charset="0"/>
              </a:rPr>
              <a:t>(e) any transaction, by acquiring shares in a company or by way of any agreement or any arrangement or in any other manner whatsoever, which has the effect of transferring, or enabling the enjoyment of, any immovable property. </a:t>
            </a:r>
            <a:endParaRPr lang="en-IN"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1955493"/>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197</TotalTime>
  <Words>596</Words>
  <Application>Microsoft Office PowerPoint</Application>
  <PresentationFormat>Custom</PresentationFormat>
  <Paragraphs>52</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Facet</vt:lpstr>
      <vt:lpstr>  FDI Policy : Construction Development </vt:lpstr>
      <vt:lpstr>PowerPoint Presentation</vt:lpstr>
      <vt:lpstr>PowerPoint Presentation</vt:lpstr>
      <vt:lpstr>Condition</vt:lpstr>
      <vt:lpstr>Condition</vt:lpstr>
      <vt:lpstr>PowerPoint Presentation</vt:lpstr>
      <vt:lpstr>PowerPoint Presentation</vt:lpstr>
      <vt:lpstr>PowerPoint Presentation</vt:lpstr>
      <vt:lpstr>PowerPoint Presentation</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Horizon Promoters India Limited</dc:creator>
  <cp:lastModifiedBy>Hetal</cp:lastModifiedBy>
  <cp:revision>22</cp:revision>
  <dcterms:created xsi:type="dcterms:W3CDTF">2018-01-20T08:18:38Z</dcterms:created>
  <dcterms:modified xsi:type="dcterms:W3CDTF">2018-01-23T05:02:56Z</dcterms:modified>
</cp:coreProperties>
</file>