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29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26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caxbrlspecialist@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1200" y="-259616"/>
            <a:ext cx="1371600" cy="2400657"/>
          </a:xfrm>
          <a:prstGeom prst="rect">
            <a:avLst/>
          </a:prstGeom>
          <a:noFill/>
        </p:spPr>
        <p:txBody>
          <a:bodyPr wrap="square" rtlCol="0">
            <a:spAutoFit/>
          </a:bodyPr>
          <a:lstStyle/>
          <a:p>
            <a:r>
              <a:rPr lang="en-IN" sz="15000" b="1" dirty="0" smtClean="0">
                <a:solidFill>
                  <a:schemeClr val="bg1"/>
                </a:solidFill>
                <a:latin typeface="Bookman Old Style" pitchFamily="18" charset="0"/>
              </a:rPr>
              <a:t>1</a:t>
            </a:r>
            <a:endParaRPr lang="en-IN" sz="15000" b="1" dirty="0">
              <a:solidFill>
                <a:schemeClr val="bg1"/>
              </a:solidFill>
              <a:latin typeface="Bookman Old Style" pitchFamily="18" charset="0"/>
            </a:endParaRPr>
          </a:p>
        </p:txBody>
      </p:sp>
      <p:sp>
        <p:nvSpPr>
          <p:cNvPr id="4" name="Rectangle 3"/>
          <p:cNvSpPr/>
          <p:nvPr/>
        </p:nvSpPr>
        <p:spPr>
          <a:xfrm>
            <a:off x="1608214" y="524470"/>
            <a:ext cx="578318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Do you know series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TextBox 5"/>
          <p:cNvSpPr txBox="1"/>
          <p:nvPr/>
        </p:nvSpPr>
        <p:spPr>
          <a:xfrm>
            <a:off x="762000" y="2141041"/>
            <a:ext cx="7848600" cy="4247317"/>
          </a:xfrm>
          <a:prstGeom prst="rect">
            <a:avLst/>
          </a:prstGeom>
          <a:noFill/>
        </p:spPr>
        <p:txBody>
          <a:bodyPr wrap="square" rtlCol="0">
            <a:spAutoFit/>
          </a:bodyPr>
          <a:lstStyle/>
          <a:p>
            <a:pPr algn="just"/>
            <a:r>
              <a:rPr lang="en-IN" dirty="0" smtClean="0"/>
              <a:t>In MCA XBRL Taxonomy, it is MANDATORY to give value to elements which are covered under mandatory list (I have already uploaded a list in excel format),</a:t>
            </a:r>
          </a:p>
          <a:p>
            <a:endParaRPr lang="en-IN" dirty="0"/>
          </a:p>
          <a:p>
            <a:pPr algn="just"/>
            <a:r>
              <a:rPr lang="en-IN" dirty="0" smtClean="0"/>
              <a:t>Regarding other elements (other than mandatory), it is not mandatory to enter value. But if a value is entered for Current(CY), then, for that element it shall be mandatory to enter value for Previous Year(PY) also.</a:t>
            </a:r>
          </a:p>
          <a:p>
            <a:endParaRPr lang="en-IN" dirty="0"/>
          </a:p>
          <a:p>
            <a:r>
              <a:rPr lang="en-IN" dirty="0" smtClean="0"/>
              <a:t>So think twice before entering value in CY, as if you don’t enter in PY, it shall throw an error while validating the document.</a:t>
            </a:r>
          </a:p>
          <a:p>
            <a:endParaRPr lang="en-IN" dirty="0"/>
          </a:p>
          <a:p>
            <a:r>
              <a:rPr lang="en-IN" dirty="0" smtClean="0">
                <a:solidFill>
                  <a:srgbClr val="C00000"/>
                </a:solidFill>
              </a:rPr>
              <a:t>Now, the point comes –</a:t>
            </a:r>
          </a:p>
          <a:p>
            <a:r>
              <a:rPr lang="en-IN" dirty="0" smtClean="0">
                <a:solidFill>
                  <a:srgbClr val="C00000"/>
                </a:solidFill>
              </a:rPr>
              <a:t>We have an EXCEPTION to this rule : </a:t>
            </a:r>
            <a:r>
              <a:rPr lang="en-IN" b="1" dirty="0" smtClean="0">
                <a:solidFill>
                  <a:srgbClr val="C00000"/>
                </a:solidFill>
              </a:rPr>
              <a:t>Disclosure of [201900] Notes – Income Taxes</a:t>
            </a:r>
          </a:p>
          <a:p>
            <a:pPr algn="just"/>
            <a:r>
              <a:rPr lang="en-IN" dirty="0" smtClean="0">
                <a:solidFill>
                  <a:srgbClr val="C00000"/>
                </a:solidFill>
              </a:rPr>
              <a:t>Under this disclosure, if you have given value to CY to a non-mandatory element, it shall not be mandatory to give value to PY i.e. even if you don’t give any value to PY, it shall not throw an error while validating the error.</a:t>
            </a:r>
            <a:endParaRPr lang="en-IN" dirty="0">
              <a:solidFill>
                <a:srgbClr val="C00000"/>
              </a:solidFill>
            </a:endParaRPr>
          </a:p>
        </p:txBody>
      </p:sp>
      <p:sp>
        <p:nvSpPr>
          <p:cNvPr id="7" name="TextBox 6"/>
          <p:cNvSpPr txBox="1"/>
          <p:nvPr/>
        </p:nvSpPr>
        <p:spPr>
          <a:xfrm>
            <a:off x="6927" y="0"/>
            <a:ext cx="2743200" cy="477054"/>
          </a:xfrm>
          <a:prstGeom prst="rect">
            <a:avLst/>
          </a:prstGeom>
          <a:noFill/>
        </p:spPr>
        <p:txBody>
          <a:bodyPr wrap="square" rtlCol="0">
            <a:spAutoFit/>
          </a:bodyPr>
          <a:lstStyle/>
          <a:p>
            <a:pPr algn="r"/>
            <a:r>
              <a:rPr lang="en-IN" sz="2500" dirty="0" smtClean="0">
                <a:latin typeface="AngsanaUPC" pitchFamily="18" charset="-34"/>
                <a:cs typeface="AngsanaUPC" pitchFamily="18" charset="-34"/>
              </a:rPr>
              <a:t>caxbrlspecialist@gmail.com</a:t>
            </a:r>
            <a:endParaRPr lang="en-IN" sz="2500" dirty="0">
              <a:latin typeface="AngsanaUPC" pitchFamily="18" charset="-34"/>
              <a:cs typeface="AngsanaUPC" pitchFamily="18" charset="-34"/>
            </a:endParaRPr>
          </a:p>
        </p:txBody>
      </p:sp>
    </p:spTree>
    <p:extLst>
      <p:ext uri="{BB962C8B-B14F-4D97-AF65-F5344CB8AC3E}">
        <p14:creationId xmlns:p14="http://schemas.microsoft.com/office/powerpoint/2010/main" val="361722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791200" y="-304800"/>
            <a:ext cx="1371600" cy="2400657"/>
          </a:xfrm>
          <a:prstGeom prst="rect">
            <a:avLst/>
          </a:prstGeom>
          <a:noFill/>
        </p:spPr>
        <p:txBody>
          <a:bodyPr wrap="square" rtlCol="0">
            <a:spAutoFit/>
          </a:bodyPr>
          <a:lstStyle/>
          <a:p>
            <a:r>
              <a:rPr lang="en-IN" sz="15000" b="1" dirty="0" smtClean="0">
                <a:solidFill>
                  <a:schemeClr val="bg1"/>
                </a:solidFill>
                <a:latin typeface="Bookman Old Style" pitchFamily="18" charset="0"/>
              </a:rPr>
              <a:t>2</a:t>
            </a:r>
            <a:endParaRPr lang="en-IN" sz="15000" b="1" dirty="0">
              <a:solidFill>
                <a:schemeClr val="bg1"/>
              </a:solidFill>
              <a:latin typeface="Bookman Old Style" pitchFamily="18" charset="0"/>
            </a:endParaRPr>
          </a:p>
        </p:txBody>
      </p:sp>
      <p:sp>
        <p:nvSpPr>
          <p:cNvPr id="8" name="Rectangle 7"/>
          <p:cNvSpPr/>
          <p:nvPr/>
        </p:nvSpPr>
        <p:spPr>
          <a:xfrm>
            <a:off x="1608214" y="600670"/>
            <a:ext cx="578318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Do you know series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TextBox 8"/>
          <p:cNvSpPr txBox="1"/>
          <p:nvPr/>
        </p:nvSpPr>
        <p:spPr>
          <a:xfrm>
            <a:off x="609600" y="1981200"/>
            <a:ext cx="8001000" cy="4524315"/>
          </a:xfrm>
          <a:prstGeom prst="rect">
            <a:avLst/>
          </a:prstGeom>
          <a:noFill/>
        </p:spPr>
        <p:txBody>
          <a:bodyPr wrap="square" rtlCol="0">
            <a:spAutoFit/>
          </a:bodyPr>
          <a:lstStyle/>
          <a:p>
            <a:pPr algn="just"/>
            <a:r>
              <a:rPr lang="en-IN" dirty="0" smtClean="0"/>
              <a:t>In MCA XBRL Taxonomy, there are dimensions(Axis) which are of typed nature means you can give any name to member such as :</a:t>
            </a:r>
          </a:p>
          <a:p>
            <a:pPr marL="285750" indent="-285750" algn="just">
              <a:buFont typeface="Arial" pitchFamily="34" charset="0"/>
              <a:buChar char="•"/>
            </a:pPr>
            <a:r>
              <a:rPr lang="en-IN" dirty="0" smtClean="0"/>
              <a:t>Borrowings – Bonds &amp; Debentures – Corporate/</a:t>
            </a:r>
            <a:r>
              <a:rPr lang="en-IN" dirty="0" err="1" smtClean="0"/>
              <a:t>Govt</a:t>
            </a:r>
            <a:r>
              <a:rPr lang="en-IN" dirty="0" smtClean="0"/>
              <a:t> Bonds, 8% Debentures etc.</a:t>
            </a:r>
          </a:p>
          <a:p>
            <a:pPr marL="285750" indent="-285750" algn="just">
              <a:buFont typeface="Arial" pitchFamily="34" charset="0"/>
              <a:buChar char="•"/>
            </a:pPr>
            <a:r>
              <a:rPr lang="en-IN" dirty="0" smtClean="0"/>
              <a:t>Director’s Report – Directors name – Ram, </a:t>
            </a:r>
            <a:r>
              <a:rPr lang="en-IN" dirty="0" err="1" smtClean="0"/>
              <a:t>Shyam</a:t>
            </a:r>
            <a:r>
              <a:rPr lang="en-IN" dirty="0" smtClean="0"/>
              <a:t>, </a:t>
            </a:r>
            <a:r>
              <a:rPr lang="en-IN" dirty="0" err="1" smtClean="0"/>
              <a:t>Chadda</a:t>
            </a:r>
            <a:r>
              <a:rPr lang="en-IN" dirty="0" smtClean="0"/>
              <a:t> etc.</a:t>
            </a:r>
          </a:p>
          <a:p>
            <a:pPr marL="285750" indent="-285750" algn="just">
              <a:buFont typeface="Arial" pitchFamily="34" charset="0"/>
              <a:buChar char="•"/>
            </a:pPr>
            <a:r>
              <a:rPr lang="en-IN" dirty="0" smtClean="0"/>
              <a:t>Related Party – Categories of related party – Director, Supplier, Associate etc.</a:t>
            </a:r>
          </a:p>
          <a:p>
            <a:pPr marL="285750" indent="-285750" algn="just">
              <a:buFont typeface="Arial" pitchFamily="34" charset="0"/>
              <a:buChar char="•"/>
            </a:pPr>
            <a:r>
              <a:rPr lang="en-IN" dirty="0" smtClean="0"/>
              <a:t>Segments – Primary reportable segment – FMCG, Electronic, software, Hotel etc.</a:t>
            </a:r>
          </a:p>
          <a:p>
            <a:pPr marL="285750" indent="-285750" algn="just">
              <a:buFont typeface="Arial" pitchFamily="34" charset="0"/>
              <a:buChar char="•"/>
            </a:pPr>
            <a:endParaRPr lang="en-IN" dirty="0"/>
          </a:p>
          <a:p>
            <a:pPr algn="just"/>
            <a:r>
              <a:rPr lang="en-IN" dirty="0" smtClean="0"/>
              <a:t>What I want to say is you can have any number of members under these </a:t>
            </a:r>
            <a:r>
              <a:rPr lang="en-IN" dirty="0" smtClean="0"/>
              <a:t>Axis</a:t>
            </a:r>
            <a:r>
              <a:rPr lang="en-IN" dirty="0" smtClean="0"/>
              <a:t>. Just put the name you </a:t>
            </a:r>
            <a:r>
              <a:rPr lang="en-IN" smtClean="0"/>
              <a:t>want/need </a:t>
            </a:r>
            <a:r>
              <a:rPr lang="en-IN" smtClean="0"/>
              <a:t>and </a:t>
            </a:r>
            <a:r>
              <a:rPr lang="en-IN" dirty="0" smtClean="0"/>
              <a:t>as many you want/need…</a:t>
            </a:r>
          </a:p>
          <a:p>
            <a:pPr algn="just"/>
            <a:endParaRPr lang="en-IN" dirty="0" smtClean="0"/>
          </a:p>
          <a:p>
            <a:r>
              <a:rPr lang="en-IN" dirty="0">
                <a:solidFill>
                  <a:srgbClr val="C00000"/>
                </a:solidFill>
              </a:rPr>
              <a:t>Now, the point comes –</a:t>
            </a:r>
          </a:p>
          <a:p>
            <a:r>
              <a:rPr lang="en-IN" dirty="0">
                <a:solidFill>
                  <a:srgbClr val="C00000"/>
                </a:solidFill>
              </a:rPr>
              <a:t>We have an EXCEPTION to this rule : </a:t>
            </a:r>
            <a:r>
              <a:rPr lang="en-IN" b="1" dirty="0" smtClean="0">
                <a:solidFill>
                  <a:srgbClr val="C00000"/>
                </a:solidFill>
              </a:rPr>
              <a:t>Disclosure [400200] </a:t>
            </a:r>
            <a:r>
              <a:rPr lang="en-IN" b="1" dirty="0">
                <a:solidFill>
                  <a:srgbClr val="C00000"/>
                </a:solidFill>
              </a:rPr>
              <a:t>Notes – </a:t>
            </a:r>
            <a:r>
              <a:rPr lang="en-IN" b="1" dirty="0" smtClean="0">
                <a:solidFill>
                  <a:srgbClr val="C00000"/>
                </a:solidFill>
              </a:rPr>
              <a:t>Auditor’s Report</a:t>
            </a:r>
            <a:endParaRPr lang="en-IN" b="1" dirty="0">
              <a:solidFill>
                <a:srgbClr val="C00000"/>
              </a:solidFill>
            </a:endParaRPr>
          </a:p>
          <a:p>
            <a:pPr algn="just"/>
            <a:r>
              <a:rPr lang="en-IN" dirty="0">
                <a:solidFill>
                  <a:srgbClr val="C00000"/>
                </a:solidFill>
              </a:rPr>
              <a:t>Under this disclosure, </a:t>
            </a:r>
            <a:r>
              <a:rPr lang="en-IN" dirty="0" smtClean="0">
                <a:solidFill>
                  <a:srgbClr val="C00000"/>
                </a:solidFill>
              </a:rPr>
              <a:t>you can have name of just ONE Auditor as XYZ &amp; Co., You can not give name of more than one auditor otherwise it shall throw an error while validating the document. </a:t>
            </a:r>
          </a:p>
          <a:p>
            <a:pPr algn="just"/>
            <a:r>
              <a:rPr lang="en-IN" dirty="0" smtClean="0">
                <a:solidFill>
                  <a:srgbClr val="C00000"/>
                </a:solidFill>
              </a:rPr>
              <a:t>(I hope that you know – there can be only one auditor signing the annual report)</a:t>
            </a:r>
            <a:endParaRPr lang="en-IN" dirty="0">
              <a:solidFill>
                <a:srgbClr val="C00000"/>
              </a:solidFill>
            </a:endParaRPr>
          </a:p>
        </p:txBody>
      </p:sp>
      <p:sp>
        <p:nvSpPr>
          <p:cNvPr id="5" name="TextBox 4"/>
          <p:cNvSpPr txBox="1"/>
          <p:nvPr/>
        </p:nvSpPr>
        <p:spPr>
          <a:xfrm>
            <a:off x="6927" y="0"/>
            <a:ext cx="2743200" cy="477054"/>
          </a:xfrm>
          <a:prstGeom prst="rect">
            <a:avLst/>
          </a:prstGeom>
          <a:noFill/>
        </p:spPr>
        <p:txBody>
          <a:bodyPr wrap="square" rtlCol="0">
            <a:spAutoFit/>
          </a:bodyPr>
          <a:lstStyle/>
          <a:p>
            <a:pPr algn="r"/>
            <a:r>
              <a:rPr lang="en-IN" sz="2500" dirty="0" smtClean="0">
                <a:latin typeface="AngsanaUPC" pitchFamily="18" charset="-34"/>
                <a:cs typeface="AngsanaUPC" pitchFamily="18" charset="-34"/>
              </a:rPr>
              <a:t>caxbrlspecialist@gmail.com</a:t>
            </a:r>
            <a:endParaRPr lang="en-IN" sz="2500" dirty="0">
              <a:latin typeface="AngsanaUPC" pitchFamily="18" charset="-34"/>
              <a:cs typeface="AngsanaUPC" pitchFamily="18" charset="-34"/>
            </a:endParaRPr>
          </a:p>
        </p:txBody>
      </p:sp>
    </p:spTree>
    <p:extLst>
      <p:ext uri="{BB962C8B-B14F-4D97-AF65-F5344CB8AC3E}">
        <p14:creationId xmlns:p14="http://schemas.microsoft.com/office/powerpoint/2010/main" val="299427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8118" y="3048000"/>
            <a:ext cx="4080164" cy="1862048"/>
          </a:xfrm>
          <a:prstGeom prst="rect">
            <a:avLst/>
          </a:prstGeom>
          <a:noFill/>
        </p:spPr>
        <p:txBody>
          <a:bodyPr wrap="square" rtlCol="0">
            <a:spAutoFit/>
          </a:bodyPr>
          <a:lstStyle/>
          <a:p>
            <a:pPr algn="ctr"/>
            <a:r>
              <a:rPr lang="en-IN" sz="2500" dirty="0" smtClean="0">
                <a:latin typeface="AngsanaUPC" pitchFamily="18" charset="-34"/>
                <a:cs typeface="AngsanaUPC" pitchFamily="18" charset="-34"/>
              </a:rPr>
              <a:t>For any query, contact</a:t>
            </a:r>
          </a:p>
          <a:p>
            <a:pPr algn="ctr"/>
            <a:r>
              <a:rPr lang="en-IN" sz="4000" dirty="0" smtClean="0">
                <a:latin typeface="AngsanaUPC" pitchFamily="18" charset="-34"/>
                <a:cs typeface="AngsanaUPC" pitchFamily="18" charset="-34"/>
                <a:hlinkClick r:id="rId2"/>
              </a:rPr>
              <a:t>caxbrlspecialist@gmail.com</a:t>
            </a:r>
            <a:endParaRPr lang="en-IN" sz="4000" dirty="0" smtClean="0">
              <a:latin typeface="AngsanaUPC" pitchFamily="18" charset="-34"/>
              <a:cs typeface="AngsanaUPC" pitchFamily="18" charset="-34"/>
            </a:endParaRPr>
          </a:p>
          <a:p>
            <a:pPr algn="ctr"/>
            <a:r>
              <a:rPr lang="en-IN" sz="2500" dirty="0" smtClean="0">
                <a:latin typeface="AngsanaUPC" pitchFamily="18" charset="-34"/>
                <a:cs typeface="AngsanaUPC" pitchFamily="18" charset="-34"/>
              </a:rPr>
              <a:t>Mob : 09718306191</a:t>
            </a:r>
          </a:p>
          <a:p>
            <a:pPr algn="ctr"/>
            <a:r>
              <a:rPr lang="en-IN" sz="2500" dirty="0" smtClean="0">
                <a:latin typeface="AngsanaUPC" pitchFamily="18" charset="-34"/>
                <a:cs typeface="AngsanaUPC" pitchFamily="18" charset="-34"/>
              </a:rPr>
              <a:t>We also provide assisted XBRL filings.</a:t>
            </a:r>
            <a:endParaRPr lang="en-IN" sz="2500" dirty="0">
              <a:latin typeface="AngsanaUPC" pitchFamily="18" charset="-34"/>
              <a:cs typeface="AngsanaUPC" pitchFamily="18" charset="-34"/>
            </a:endParaRPr>
          </a:p>
        </p:txBody>
      </p:sp>
    </p:spTree>
    <p:extLst>
      <p:ext uri="{BB962C8B-B14F-4D97-AF65-F5344CB8AC3E}">
        <p14:creationId xmlns:p14="http://schemas.microsoft.com/office/powerpoint/2010/main" val="801217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389</Words>
  <Application>Microsoft Office PowerPoint</Application>
  <PresentationFormat>On-screen Show (4:3)</PresentationFormat>
  <Paragraphs>31</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uD</dc:creator>
  <cp:lastModifiedBy>uD</cp:lastModifiedBy>
  <cp:revision>15</cp:revision>
  <dcterms:created xsi:type="dcterms:W3CDTF">2006-08-16T00:00:00Z</dcterms:created>
  <dcterms:modified xsi:type="dcterms:W3CDTF">2013-07-18T15:39:36Z</dcterms:modified>
</cp:coreProperties>
</file>