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4" r:id="rId4"/>
    <p:sldId id="257" r:id="rId5"/>
    <p:sldId id="258" r:id="rId6"/>
    <p:sldId id="259" r:id="rId7"/>
    <p:sldId id="260" r:id="rId8"/>
    <p:sldId id="261" r:id="rId9"/>
    <p:sldId id="262"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C22587F5-B533-4C6A-97EF-CE4A475930F4}" type="datetimeFigureOut">
              <a:rPr lang="en-IN" smtClean="0"/>
              <a:t>21-09-2011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B40F87A-3F83-4AD0-907D-BBBDB64B0556}" type="slidenum">
              <a:rPr lang="en-IN" smtClean="0"/>
              <a:t>‹#›</a:t>
            </a:fld>
            <a:endParaRPr lang="en-IN"/>
          </a:p>
        </p:txBody>
      </p:sp>
    </p:spTree>
    <p:extLst>
      <p:ext uri="{BB962C8B-B14F-4D97-AF65-F5344CB8AC3E}">
        <p14:creationId xmlns:p14="http://schemas.microsoft.com/office/powerpoint/2010/main" val="978640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22587F5-B533-4C6A-97EF-CE4A475930F4}" type="datetimeFigureOut">
              <a:rPr lang="en-IN" smtClean="0"/>
              <a:t>21-09-2011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B40F87A-3F83-4AD0-907D-BBBDB64B0556}" type="slidenum">
              <a:rPr lang="en-IN" smtClean="0"/>
              <a:t>‹#›</a:t>
            </a:fld>
            <a:endParaRPr lang="en-IN"/>
          </a:p>
        </p:txBody>
      </p:sp>
    </p:spTree>
    <p:extLst>
      <p:ext uri="{BB962C8B-B14F-4D97-AF65-F5344CB8AC3E}">
        <p14:creationId xmlns:p14="http://schemas.microsoft.com/office/powerpoint/2010/main" val="3913866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22587F5-B533-4C6A-97EF-CE4A475930F4}" type="datetimeFigureOut">
              <a:rPr lang="en-IN" smtClean="0"/>
              <a:t>21-09-2011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B40F87A-3F83-4AD0-907D-BBBDB64B0556}" type="slidenum">
              <a:rPr lang="en-IN" smtClean="0"/>
              <a:t>‹#›</a:t>
            </a:fld>
            <a:endParaRPr lang="en-IN"/>
          </a:p>
        </p:txBody>
      </p:sp>
    </p:spTree>
    <p:extLst>
      <p:ext uri="{BB962C8B-B14F-4D97-AF65-F5344CB8AC3E}">
        <p14:creationId xmlns:p14="http://schemas.microsoft.com/office/powerpoint/2010/main" val="970885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22587F5-B533-4C6A-97EF-CE4A475930F4}" type="datetimeFigureOut">
              <a:rPr lang="en-IN" smtClean="0"/>
              <a:t>21-09-2011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B40F87A-3F83-4AD0-907D-BBBDB64B0556}" type="slidenum">
              <a:rPr lang="en-IN" smtClean="0"/>
              <a:t>‹#›</a:t>
            </a:fld>
            <a:endParaRPr lang="en-IN"/>
          </a:p>
        </p:txBody>
      </p:sp>
    </p:spTree>
    <p:extLst>
      <p:ext uri="{BB962C8B-B14F-4D97-AF65-F5344CB8AC3E}">
        <p14:creationId xmlns:p14="http://schemas.microsoft.com/office/powerpoint/2010/main" val="1673905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2587F5-B533-4C6A-97EF-CE4A475930F4}" type="datetimeFigureOut">
              <a:rPr lang="en-IN" smtClean="0"/>
              <a:t>21-09-2011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B40F87A-3F83-4AD0-907D-BBBDB64B0556}" type="slidenum">
              <a:rPr lang="en-IN" smtClean="0"/>
              <a:t>‹#›</a:t>
            </a:fld>
            <a:endParaRPr lang="en-IN"/>
          </a:p>
        </p:txBody>
      </p:sp>
    </p:spTree>
    <p:extLst>
      <p:ext uri="{BB962C8B-B14F-4D97-AF65-F5344CB8AC3E}">
        <p14:creationId xmlns:p14="http://schemas.microsoft.com/office/powerpoint/2010/main" val="720395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C22587F5-B533-4C6A-97EF-CE4A475930F4}" type="datetimeFigureOut">
              <a:rPr lang="en-IN" smtClean="0"/>
              <a:t>21-09-2011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B40F87A-3F83-4AD0-907D-BBBDB64B0556}" type="slidenum">
              <a:rPr lang="en-IN" smtClean="0"/>
              <a:t>‹#›</a:t>
            </a:fld>
            <a:endParaRPr lang="en-IN"/>
          </a:p>
        </p:txBody>
      </p:sp>
    </p:spTree>
    <p:extLst>
      <p:ext uri="{BB962C8B-B14F-4D97-AF65-F5344CB8AC3E}">
        <p14:creationId xmlns:p14="http://schemas.microsoft.com/office/powerpoint/2010/main" val="3467310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C22587F5-B533-4C6A-97EF-CE4A475930F4}" type="datetimeFigureOut">
              <a:rPr lang="en-IN" smtClean="0"/>
              <a:t>21-09-2011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B40F87A-3F83-4AD0-907D-BBBDB64B0556}" type="slidenum">
              <a:rPr lang="en-IN" smtClean="0"/>
              <a:t>‹#›</a:t>
            </a:fld>
            <a:endParaRPr lang="en-IN"/>
          </a:p>
        </p:txBody>
      </p:sp>
    </p:spTree>
    <p:extLst>
      <p:ext uri="{BB962C8B-B14F-4D97-AF65-F5344CB8AC3E}">
        <p14:creationId xmlns:p14="http://schemas.microsoft.com/office/powerpoint/2010/main" val="2480365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C22587F5-B533-4C6A-97EF-CE4A475930F4}" type="datetimeFigureOut">
              <a:rPr lang="en-IN" smtClean="0"/>
              <a:t>21-09-2011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B40F87A-3F83-4AD0-907D-BBBDB64B0556}" type="slidenum">
              <a:rPr lang="en-IN" smtClean="0"/>
              <a:t>‹#›</a:t>
            </a:fld>
            <a:endParaRPr lang="en-IN"/>
          </a:p>
        </p:txBody>
      </p:sp>
    </p:spTree>
    <p:extLst>
      <p:ext uri="{BB962C8B-B14F-4D97-AF65-F5344CB8AC3E}">
        <p14:creationId xmlns:p14="http://schemas.microsoft.com/office/powerpoint/2010/main" val="3217553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2587F5-B533-4C6A-97EF-CE4A475930F4}" type="datetimeFigureOut">
              <a:rPr lang="en-IN" smtClean="0"/>
              <a:t>21-09-2011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B40F87A-3F83-4AD0-907D-BBBDB64B0556}" type="slidenum">
              <a:rPr lang="en-IN" smtClean="0"/>
              <a:t>‹#›</a:t>
            </a:fld>
            <a:endParaRPr lang="en-IN"/>
          </a:p>
        </p:txBody>
      </p:sp>
    </p:spTree>
    <p:extLst>
      <p:ext uri="{BB962C8B-B14F-4D97-AF65-F5344CB8AC3E}">
        <p14:creationId xmlns:p14="http://schemas.microsoft.com/office/powerpoint/2010/main" val="2202250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2587F5-B533-4C6A-97EF-CE4A475930F4}" type="datetimeFigureOut">
              <a:rPr lang="en-IN" smtClean="0"/>
              <a:t>21-09-2011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B40F87A-3F83-4AD0-907D-BBBDB64B0556}" type="slidenum">
              <a:rPr lang="en-IN" smtClean="0"/>
              <a:t>‹#›</a:t>
            </a:fld>
            <a:endParaRPr lang="en-IN"/>
          </a:p>
        </p:txBody>
      </p:sp>
    </p:spTree>
    <p:extLst>
      <p:ext uri="{BB962C8B-B14F-4D97-AF65-F5344CB8AC3E}">
        <p14:creationId xmlns:p14="http://schemas.microsoft.com/office/powerpoint/2010/main" val="141324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2587F5-B533-4C6A-97EF-CE4A475930F4}" type="datetimeFigureOut">
              <a:rPr lang="en-IN" smtClean="0"/>
              <a:t>21-09-2011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B40F87A-3F83-4AD0-907D-BBBDB64B0556}" type="slidenum">
              <a:rPr lang="en-IN" smtClean="0"/>
              <a:t>‹#›</a:t>
            </a:fld>
            <a:endParaRPr lang="en-IN"/>
          </a:p>
        </p:txBody>
      </p:sp>
    </p:spTree>
    <p:extLst>
      <p:ext uri="{BB962C8B-B14F-4D97-AF65-F5344CB8AC3E}">
        <p14:creationId xmlns:p14="http://schemas.microsoft.com/office/powerpoint/2010/main" val="3206834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2587F5-B533-4C6A-97EF-CE4A475930F4}" type="datetimeFigureOut">
              <a:rPr lang="en-IN" smtClean="0"/>
              <a:t>21-09-2011</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40F87A-3F83-4AD0-907D-BBBDB64B0556}" type="slidenum">
              <a:rPr lang="en-IN" smtClean="0"/>
              <a:t>‹#›</a:t>
            </a:fld>
            <a:endParaRPr lang="en-IN"/>
          </a:p>
        </p:txBody>
      </p:sp>
    </p:spTree>
    <p:extLst>
      <p:ext uri="{BB962C8B-B14F-4D97-AF65-F5344CB8AC3E}">
        <p14:creationId xmlns:p14="http://schemas.microsoft.com/office/powerpoint/2010/main" val="40608910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en.wikipedia.org/wiki/Deceit" TargetMode="External"/><Relationship Id="rId2" Type="http://schemas.openxmlformats.org/officeDocument/2006/relationships/hyperlink" Target="http://en.wikipedia.org/wiki/English_law" TargetMode="External"/><Relationship Id="rId1" Type="http://schemas.openxmlformats.org/officeDocument/2006/relationships/slideLayout" Target="../slideLayouts/slideLayout1.xml"/><Relationship Id="rId4" Type="http://schemas.openxmlformats.org/officeDocument/2006/relationships/hyperlink" Target="http://en.wikipedia.org/wiki/House_of_Lord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en.wikipedia.org/wiki/Court_of_Appeal" TargetMode="External"/><Relationship Id="rId2" Type="http://schemas.openxmlformats.org/officeDocument/2006/relationships/hyperlink" Target="http://en.wikipedia.org/wiki/Tort_of_deceit" TargetMode="External"/><Relationship Id="rId1" Type="http://schemas.openxmlformats.org/officeDocument/2006/relationships/slideLayout" Target="../slideLayouts/slideLayout2.xml"/><Relationship Id="rId6" Type="http://schemas.openxmlformats.org/officeDocument/2006/relationships/hyperlink" Target="http://en.wikipedia.org/wiki/Hedley_Byrne_v_Heller" TargetMode="External"/><Relationship Id="rId5" Type="http://schemas.openxmlformats.org/officeDocument/2006/relationships/hyperlink" Target="http://en.wikipedia.org/wiki/Recklessness_in_English_law" TargetMode="External"/><Relationship Id="rId4" Type="http://schemas.openxmlformats.org/officeDocument/2006/relationships/hyperlink" Target="http://en.wikipedia.org/wiki/Heaven_v_Pender"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en.wikipedia.org/wiki/Civil_law_%28legal_system%29" TargetMode="External"/><Relationship Id="rId3" Type="http://schemas.openxmlformats.org/officeDocument/2006/relationships/hyperlink" Target="http://en.wikipedia.org/wiki/Civil_wrong" TargetMode="External"/><Relationship Id="rId7" Type="http://schemas.openxmlformats.org/officeDocument/2006/relationships/hyperlink" Target="http://en.wikipedia.org/wiki/Equity" TargetMode="External"/><Relationship Id="rId2" Type="http://schemas.openxmlformats.org/officeDocument/2006/relationships/hyperlink" Target="http://en.wikipedia.org/wiki/Common_law" TargetMode="External"/><Relationship Id="rId1" Type="http://schemas.openxmlformats.org/officeDocument/2006/relationships/slideLayout" Target="../slideLayouts/slideLayout2.xml"/><Relationship Id="rId6" Type="http://schemas.openxmlformats.org/officeDocument/2006/relationships/hyperlink" Target="http://en.wikipedia.org/wiki/Private_prosecution" TargetMode="External"/><Relationship Id="rId5" Type="http://schemas.openxmlformats.org/officeDocument/2006/relationships/hyperlink" Target="http://en.wikipedia.org/wiki/Crime" TargetMode="External"/><Relationship Id="rId10" Type="http://schemas.openxmlformats.org/officeDocument/2006/relationships/hyperlink" Target="http://en.wikipedia.org/wiki/Wikipedia:Citation_needed" TargetMode="External"/><Relationship Id="rId4" Type="http://schemas.openxmlformats.org/officeDocument/2006/relationships/hyperlink" Target="http://en.wikipedia.org/wiki/Tort_law#cite_note-0" TargetMode="External"/><Relationship Id="rId9" Type="http://schemas.openxmlformats.org/officeDocument/2006/relationships/hyperlink" Target="http://en.wikipedia.org/wiki/Delic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en.wikipedia.org/wiki/Board_of_Trad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en.wikipedia.org/wiki/Derry_v_Peek#cite_note-0"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rmAutofit lnSpcReduction="10000"/>
          </a:bodyPr>
          <a:lstStyle/>
          <a:p>
            <a:r>
              <a:rPr lang="en-IN" b="1" dirty="0" smtClean="0">
                <a:solidFill>
                  <a:schemeClr val="tx1"/>
                </a:solidFill>
              </a:rPr>
              <a:t>Citation.</a:t>
            </a:r>
            <a:r>
              <a:rPr lang="en-IN" dirty="0" smtClean="0">
                <a:solidFill>
                  <a:schemeClr val="tx1"/>
                </a:solidFill>
              </a:rPr>
              <a:t> 14 </a:t>
            </a:r>
            <a:r>
              <a:rPr lang="en-IN" dirty="0" err="1" smtClean="0">
                <a:solidFill>
                  <a:schemeClr val="tx1"/>
                </a:solidFill>
              </a:rPr>
              <a:t>App.Cas</a:t>
            </a:r>
            <a:r>
              <a:rPr lang="en-IN" dirty="0" smtClean="0">
                <a:solidFill>
                  <a:schemeClr val="tx1"/>
                </a:solidFill>
              </a:rPr>
              <a:t>. 337 (House of Lords, 1889).</a:t>
            </a:r>
            <a:br>
              <a:rPr lang="en-IN" dirty="0" smtClean="0">
                <a:solidFill>
                  <a:schemeClr val="tx1"/>
                </a:solidFill>
              </a:rPr>
            </a:br>
            <a:r>
              <a:rPr lang="en-IN" dirty="0" smtClean="0">
                <a:solidFill>
                  <a:schemeClr val="tx1"/>
                </a:solidFill>
              </a:rPr>
              <a:t/>
            </a:r>
            <a:br>
              <a:rPr lang="en-IN" dirty="0" smtClean="0">
                <a:solidFill>
                  <a:schemeClr val="tx1"/>
                </a:solidFill>
              </a:rPr>
            </a:br>
            <a:r>
              <a:rPr lang="en-IN" dirty="0" smtClean="0">
                <a:solidFill>
                  <a:schemeClr val="tx1"/>
                </a:solidFill>
              </a:rPr>
              <a:t>Brief Fact Summary. Plaintiff brought suit after it bought shares in Defendant’s company, under the belief that Defendant would have the right to use steam power, as opposed to other companies, which would not.</a:t>
            </a:r>
            <a:br>
              <a:rPr lang="en-IN" dirty="0" smtClean="0">
                <a:solidFill>
                  <a:schemeClr val="tx1"/>
                </a:solidFill>
              </a:rPr>
            </a:br>
            <a:r>
              <a:rPr lang="en-IN" dirty="0" smtClean="0">
                <a:solidFill>
                  <a:schemeClr val="tx1"/>
                </a:solidFill>
              </a:rPr>
              <a:t/>
            </a:r>
            <a:br>
              <a:rPr lang="en-IN" dirty="0" smtClean="0">
                <a:solidFill>
                  <a:schemeClr val="tx1"/>
                </a:solidFill>
              </a:rPr>
            </a:br>
            <a:r>
              <a:rPr lang="en-IN" dirty="0" smtClean="0">
                <a:solidFill>
                  <a:schemeClr val="tx1"/>
                </a:solidFill>
              </a:rPr>
              <a:t>Synopsis of Rule of Law. Misrepresentation, alone, is not sufficient to prove deceit</a:t>
            </a:r>
            <a:r>
              <a:rPr lang="en-IN" dirty="0" smtClean="0">
                <a:solidFill>
                  <a:schemeClr val="tx1"/>
                </a:solidFill>
              </a:rPr>
              <a:t>.</a:t>
            </a:r>
          </a:p>
          <a:p>
            <a:r>
              <a:rPr lang="en-IN" b="1" i="1" dirty="0"/>
              <a:t>Derry v Peek</a:t>
            </a:r>
            <a:r>
              <a:rPr lang="en-IN" dirty="0"/>
              <a:t> (1889) LR 14 App </a:t>
            </a:r>
            <a:r>
              <a:rPr lang="en-IN" dirty="0" err="1"/>
              <a:t>Cas</a:t>
            </a:r>
            <a:r>
              <a:rPr lang="en-IN" dirty="0"/>
              <a:t> 337 is a case in </a:t>
            </a:r>
            <a:r>
              <a:rPr lang="en-IN" dirty="0">
                <a:hlinkClick r:id="rId2" tooltip="English law"/>
              </a:rPr>
              <a:t>English law</a:t>
            </a:r>
            <a:r>
              <a:rPr lang="en-IN" dirty="0"/>
              <a:t> on the tort of </a:t>
            </a:r>
            <a:r>
              <a:rPr lang="en-IN" dirty="0">
                <a:hlinkClick r:id="rId3" tooltip="Deceit"/>
              </a:rPr>
              <a:t>deceit</a:t>
            </a:r>
            <a:r>
              <a:rPr lang="en-IN" dirty="0"/>
              <a:t>. The </a:t>
            </a:r>
            <a:r>
              <a:rPr lang="en-IN" dirty="0">
                <a:hlinkClick r:id="rId4" tooltip="House of Lords"/>
              </a:rPr>
              <a:t>House of Lords</a:t>
            </a:r>
            <a:r>
              <a:rPr lang="en-IN" dirty="0"/>
              <a:t> determined there was no general duty to use ‘care and skill’ in the context of issuing a prospectus to refrain from making misstatements.</a:t>
            </a:r>
            <a:endParaRPr lang="en-IN" dirty="0">
              <a:solidFill>
                <a:schemeClr val="tx1"/>
              </a:solidFill>
            </a:endParaRPr>
          </a:p>
        </p:txBody>
      </p:sp>
    </p:spTree>
    <p:extLst>
      <p:ext uri="{BB962C8B-B14F-4D97-AF65-F5344CB8AC3E}">
        <p14:creationId xmlns:p14="http://schemas.microsoft.com/office/powerpoint/2010/main" val="1684404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IN" dirty="0"/>
              <a:t>The </a:t>
            </a:r>
            <a:r>
              <a:rPr lang="en-IN" dirty="0">
                <a:hlinkClick r:id="rId2" tooltip="Tort of deceit"/>
              </a:rPr>
              <a:t>tort of deceit</a:t>
            </a:r>
            <a:r>
              <a:rPr lang="en-IN" dirty="0"/>
              <a:t> would have been established only if the misstatements had been fraudulently made. </a:t>
            </a:r>
            <a:r>
              <a:rPr lang="en-IN" i="1" dirty="0"/>
              <a:t>Derry v Peek</a:t>
            </a:r>
            <a:r>
              <a:rPr lang="en-IN" dirty="0"/>
              <a:t> thus validated the perspective of the majority judges in the </a:t>
            </a:r>
            <a:r>
              <a:rPr lang="en-IN" dirty="0">
                <a:hlinkClick r:id="rId3" tooltip="Court of Appeal"/>
              </a:rPr>
              <a:t>Court of Appeal</a:t>
            </a:r>
            <a:r>
              <a:rPr lang="en-IN" dirty="0"/>
              <a:t> in </a:t>
            </a:r>
            <a:r>
              <a:rPr lang="en-IN" i="1" dirty="0">
                <a:hlinkClick r:id="rId4" tooltip="Heaven v Pender"/>
              </a:rPr>
              <a:t>Heaven v Pender</a:t>
            </a:r>
            <a:r>
              <a:rPr lang="en-IN" dirty="0"/>
              <a:t>. That is, for there to be deceit or fraud (which is the same) it must be shown that a defendant knows a statement is untrue, or has no belief in its truth, or is </a:t>
            </a:r>
            <a:r>
              <a:rPr lang="en-IN" dirty="0">
                <a:hlinkClick r:id="rId5" tooltip="Recklessness in English law"/>
              </a:rPr>
              <a:t>reckless</a:t>
            </a:r>
            <a:r>
              <a:rPr lang="en-IN" dirty="0"/>
              <a:t> as to whether it is true or false.</a:t>
            </a:r>
          </a:p>
          <a:p>
            <a:r>
              <a:rPr lang="en-IN" i="1" dirty="0"/>
              <a:t>Derry v Peek</a:t>
            </a:r>
            <a:r>
              <a:rPr lang="en-IN" dirty="0"/>
              <a:t> also outlined that no duty would be required in relationship to negligent misrepresentation, without the presence of a contract, fiduciary relationship, fraud or deceit. This was later overruled in </a:t>
            </a:r>
            <a:r>
              <a:rPr lang="en-IN" i="1" dirty="0">
                <a:hlinkClick r:id="rId6" tooltip="Hedley Byrne v Heller"/>
              </a:rPr>
              <a:t>Hedley Byrne v Heller</a:t>
            </a:r>
            <a:r>
              <a:rPr lang="en-IN" dirty="0"/>
              <a:t>.</a:t>
            </a:r>
          </a:p>
          <a:p>
            <a:pPr marL="0" indent="0">
              <a:buNone/>
            </a:pPr>
            <a:endParaRPr lang="en-IN" dirty="0"/>
          </a:p>
        </p:txBody>
      </p:sp>
    </p:spTree>
    <p:extLst>
      <p:ext uri="{BB962C8B-B14F-4D97-AF65-F5344CB8AC3E}">
        <p14:creationId xmlns:p14="http://schemas.microsoft.com/office/powerpoint/2010/main" val="3804811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IN" dirty="0"/>
              <a:t/>
            </a:r>
            <a:br>
              <a:rPr lang="en-IN" dirty="0"/>
            </a:br>
            <a:r>
              <a:rPr lang="en-IN" dirty="0"/>
              <a:t>A </a:t>
            </a:r>
            <a:r>
              <a:rPr lang="en-IN" b="1" dirty="0"/>
              <a:t>tort</a:t>
            </a:r>
            <a:r>
              <a:rPr lang="en-IN" dirty="0"/>
              <a:t>, in </a:t>
            </a:r>
            <a:r>
              <a:rPr lang="en-IN" dirty="0">
                <a:hlinkClick r:id="rId2" tooltip="Common law"/>
              </a:rPr>
              <a:t>common law</a:t>
            </a:r>
            <a:r>
              <a:rPr lang="en-IN" dirty="0"/>
              <a:t> jurisdictions, is a </a:t>
            </a:r>
            <a:r>
              <a:rPr lang="en-IN" dirty="0">
                <a:hlinkClick r:id="rId3" tooltip="Civil wrong"/>
              </a:rPr>
              <a:t>wrong</a:t>
            </a:r>
            <a:r>
              <a:rPr lang="en-IN" baseline="30000" dirty="0">
                <a:hlinkClick r:id="rId4"/>
              </a:rPr>
              <a:t>[1]</a:t>
            </a:r>
            <a:r>
              <a:rPr lang="en-IN" dirty="0"/>
              <a:t> that involves a breach of a civil duty (other than a contractual duty) owed to someone else. It is differentiated from a </a:t>
            </a:r>
            <a:r>
              <a:rPr lang="en-IN" dirty="0">
                <a:hlinkClick r:id="rId5" tooltip="Crime"/>
              </a:rPr>
              <a:t>crime</a:t>
            </a:r>
            <a:r>
              <a:rPr lang="en-IN" dirty="0"/>
              <a:t>, which involves a breach of a duty owed to society in general. Though many acts are both torts and crimes, prosecutions for crime are mostly the responsibility of the state, </a:t>
            </a:r>
            <a:r>
              <a:rPr lang="en-IN" dirty="0">
                <a:hlinkClick r:id="rId6" tooltip="Private prosecution"/>
              </a:rPr>
              <a:t>private prosecutions</a:t>
            </a:r>
            <a:r>
              <a:rPr lang="en-IN" dirty="0"/>
              <a:t> being rarely used; whereas any party who has been injured may bring a lawsuit for tort. It is also differentiated from </a:t>
            </a:r>
            <a:r>
              <a:rPr lang="en-IN" dirty="0">
                <a:hlinkClick r:id="rId7" tooltip="Equity"/>
              </a:rPr>
              <a:t>equity</a:t>
            </a:r>
            <a:r>
              <a:rPr lang="en-IN" dirty="0"/>
              <a:t>, in which a petitioner complains of a violation of some right. One who commits a tortious act is called a </a:t>
            </a:r>
            <a:r>
              <a:rPr lang="en-IN" b="1" dirty="0" err="1"/>
              <a:t>tortfeasor</a:t>
            </a:r>
            <a:r>
              <a:rPr lang="en-IN" dirty="0"/>
              <a:t>. The equivalent of tort in </a:t>
            </a:r>
            <a:r>
              <a:rPr lang="en-IN" dirty="0">
                <a:hlinkClick r:id="rId8" tooltip="Civil law (legal system)"/>
              </a:rPr>
              <a:t>civil law jurisdictions</a:t>
            </a:r>
            <a:r>
              <a:rPr lang="en-IN" dirty="0"/>
              <a:t> is </a:t>
            </a:r>
            <a:r>
              <a:rPr lang="en-IN" dirty="0" err="1">
                <a:hlinkClick r:id="rId9" tooltip="Delict"/>
              </a:rPr>
              <a:t>delict</a:t>
            </a:r>
            <a:r>
              <a:rPr lang="en-IN" dirty="0"/>
              <a:t>.</a:t>
            </a:r>
          </a:p>
          <a:p>
            <a:r>
              <a:rPr lang="en-IN" dirty="0"/>
              <a:t>Tort may be defined as a personal injury; or as "a civil action other than a breach of contract."</a:t>
            </a:r>
            <a:r>
              <a:rPr lang="en-IN" baseline="30000" dirty="0"/>
              <a:t>[</a:t>
            </a:r>
            <a:r>
              <a:rPr lang="en-IN" i="1" baseline="30000" dirty="0">
                <a:hlinkClick r:id="rId10" tooltip="Wikipedia:Citation needed"/>
              </a:rPr>
              <a:t>citation needed</a:t>
            </a:r>
            <a:r>
              <a:rPr lang="en-IN" baseline="30000" dirty="0"/>
              <a:t>]</a:t>
            </a:r>
            <a:endParaRPr lang="en-IN" dirty="0"/>
          </a:p>
          <a:p>
            <a:endParaRPr lang="en-IN" dirty="0"/>
          </a:p>
        </p:txBody>
      </p:sp>
    </p:spTree>
    <p:extLst>
      <p:ext uri="{BB962C8B-B14F-4D97-AF65-F5344CB8AC3E}">
        <p14:creationId xmlns:p14="http://schemas.microsoft.com/office/powerpoint/2010/main" val="1714414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buNone/>
            </a:pPr>
            <a:r>
              <a:rPr lang="en-IN" sz="2400" b="1" dirty="0" smtClean="0"/>
              <a:t>Facts = </a:t>
            </a:r>
            <a:r>
              <a:rPr lang="en-IN" sz="2400" dirty="0" smtClean="0"/>
              <a:t>Plaintiff received a prospectus regarding the incorporation of Defendant’s company, which highlighted that the company would have the right to use steam or mechanical power. After receiving the prospectus, Plaintiff bought shares of the company, relying on the allegations of the prospectus, and believing that the company had the absolute right to use steam or mechanical power. </a:t>
            </a:r>
          </a:p>
          <a:p>
            <a:pPr marL="0" indent="0">
              <a:buNone/>
            </a:pPr>
            <a:endParaRPr lang="en-IN" sz="2400" dirty="0"/>
          </a:p>
          <a:p>
            <a:pPr marL="0" indent="0">
              <a:buNone/>
            </a:pPr>
            <a:r>
              <a:rPr lang="en-IN" sz="2400" dirty="0" smtClean="0"/>
              <a:t>The board of trade refused to allow steam or mechanical power, and the company was wound up, unable to complete its work. Thereafter, Plaintiff brought suit against Defendant for fraudulent misrepresentations. </a:t>
            </a:r>
          </a:p>
          <a:p>
            <a:pPr marL="0" indent="0">
              <a:buNone/>
            </a:pPr>
            <a:r>
              <a:rPr lang="en-IN" sz="2400" dirty="0" smtClean="0"/>
              <a:t>The trial judge dismissed the action, after coming to the conclusion that the directors knew that the use of steam or mechanical power was contingent on the board of trade and it was not unreasonable or deceitful for them to rely on the board. </a:t>
            </a:r>
            <a:endParaRPr lang="en-IN" sz="2400" dirty="0"/>
          </a:p>
        </p:txBody>
      </p:sp>
    </p:spTree>
    <p:extLst>
      <p:ext uri="{BB962C8B-B14F-4D97-AF65-F5344CB8AC3E}">
        <p14:creationId xmlns:p14="http://schemas.microsoft.com/office/powerpoint/2010/main" val="728567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85000" lnSpcReduction="20000"/>
          </a:bodyPr>
          <a:lstStyle/>
          <a:p>
            <a:pPr marL="0" indent="0">
              <a:buNone/>
            </a:pPr>
            <a:r>
              <a:rPr lang="en-IN" dirty="0" smtClean="0"/>
              <a:t>On appeal, the dismissal was reversed, because the court found that the Defendants may have reasonably believed the prospectus and, because they did not have</a:t>
            </a:r>
            <a:br>
              <a:rPr lang="en-IN" dirty="0" smtClean="0"/>
            </a:br>
            <a:r>
              <a:rPr lang="en-IN" dirty="0" smtClean="0"/>
              <a:t>reasonable grounds for what they wrote in the prospectus, they should be held liable for Plaintiff’s reliance. Defendant appealed</a:t>
            </a:r>
            <a:r>
              <a:rPr lang="en-IN" dirty="0" smtClean="0"/>
              <a:t>.</a:t>
            </a:r>
          </a:p>
          <a:p>
            <a:pPr marL="0" indent="0">
              <a:buNone/>
            </a:pPr>
            <a:endParaRPr lang="en-IN" dirty="0"/>
          </a:p>
          <a:p>
            <a:pPr marL="0" indent="0">
              <a:buNone/>
            </a:pPr>
            <a:r>
              <a:rPr lang="en-IN" dirty="0" smtClean="0"/>
              <a:t>A </a:t>
            </a:r>
            <a:r>
              <a:rPr lang="en-IN" dirty="0"/>
              <a:t>tram company's prospectus stated that the company had permission to use steam trams, rather than horse powered ones. In fact, it did not because the right to use steam power was subject to the </a:t>
            </a:r>
            <a:r>
              <a:rPr lang="en-IN" dirty="0">
                <a:hlinkClick r:id="rId2" tooltip="Board of Trade"/>
              </a:rPr>
              <a:t>Board of Trade</a:t>
            </a:r>
            <a:r>
              <a:rPr lang="en-IN" dirty="0"/>
              <a:t>'s consent. </a:t>
            </a:r>
            <a:endParaRPr lang="en-IN" dirty="0" smtClean="0"/>
          </a:p>
          <a:p>
            <a:pPr marL="0" indent="0">
              <a:buNone/>
            </a:pPr>
            <a:endParaRPr lang="en-IN" dirty="0"/>
          </a:p>
          <a:p>
            <a:pPr marL="0" indent="0">
              <a:buNone/>
            </a:pPr>
            <a:r>
              <a:rPr lang="en-IN" dirty="0" smtClean="0"/>
              <a:t>The </a:t>
            </a:r>
            <a:r>
              <a:rPr lang="en-IN" dirty="0"/>
              <a:t>company had applied, and honestly believed that they would get it because permission was a mere formality. In fact, after the prospectus was issued, they did not get permission. Shareholders who had purchased their stakes in the company on the faith of the statement's truth sued when the company's business went down and ended up in liquidation</a:t>
            </a:r>
            <a:r>
              <a:rPr lang="en-IN" dirty="0" smtClean="0"/>
              <a:t>.</a:t>
            </a:r>
            <a:endParaRPr lang="en-IN" dirty="0" smtClean="0"/>
          </a:p>
        </p:txBody>
      </p:sp>
    </p:spTree>
    <p:extLst>
      <p:ext uri="{BB962C8B-B14F-4D97-AF65-F5344CB8AC3E}">
        <p14:creationId xmlns:p14="http://schemas.microsoft.com/office/powerpoint/2010/main" val="4220934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b="1" dirty="0"/>
              <a:t>Issue =  </a:t>
            </a:r>
            <a:r>
              <a:rPr lang="en-IN" dirty="0"/>
              <a:t>Whether it is deceit when a company forms a prospectus to solicit investors, which later proves to be wrong?</a:t>
            </a:r>
          </a:p>
          <a:p>
            <a:endParaRPr lang="en-IN" dirty="0"/>
          </a:p>
        </p:txBody>
      </p:sp>
    </p:spTree>
    <p:extLst>
      <p:ext uri="{BB962C8B-B14F-4D97-AF65-F5344CB8AC3E}">
        <p14:creationId xmlns:p14="http://schemas.microsoft.com/office/powerpoint/2010/main" val="2696383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IN" b="1" dirty="0"/>
              <a:t>Judgment</a:t>
            </a:r>
          </a:p>
          <a:p>
            <a:r>
              <a:rPr lang="en-IN" dirty="0"/>
              <a:t>The shareholders' action failed, because it was not proved that the director lacked honest belief in what they had said.</a:t>
            </a:r>
            <a:r>
              <a:rPr lang="en-IN" baseline="30000" dirty="0">
                <a:hlinkClick r:id="rId2"/>
              </a:rPr>
              <a:t>[1]</a:t>
            </a:r>
            <a:r>
              <a:rPr lang="en-IN" dirty="0"/>
              <a:t> Lord </a:t>
            </a:r>
            <a:r>
              <a:rPr lang="en-IN" dirty="0" err="1"/>
              <a:t>Herschell</a:t>
            </a:r>
            <a:r>
              <a:rPr lang="en-IN" dirty="0"/>
              <a:t> however did point out that though unreasonableness of the grounds of belief is not deceitful, it is evidence from which deceit may be inferred. There are many cases,</a:t>
            </a:r>
          </a:p>
          <a:p>
            <a:r>
              <a:rPr lang="en-IN" dirty="0"/>
              <a:t>"where the fact that an alleged belief was destitute of all reasonable foundation would suffice of itself to convince the court that it was not really entertained, and that the representation was a fraudulent one.</a:t>
            </a:r>
          </a:p>
          <a:p>
            <a:pPr marL="0" indent="0">
              <a:buNone/>
            </a:pPr>
            <a:endParaRPr lang="en-IN" dirty="0"/>
          </a:p>
        </p:txBody>
      </p:sp>
    </p:spTree>
    <p:extLst>
      <p:ext uri="{BB962C8B-B14F-4D97-AF65-F5344CB8AC3E}">
        <p14:creationId xmlns:p14="http://schemas.microsoft.com/office/powerpoint/2010/main" val="1759640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spTree>
    <p:extLst>
      <p:ext uri="{BB962C8B-B14F-4D97-AF65-F5344CB8AC3E}">
        <p14:creationId xmlns:p14="http://schemas.microsoft.com/office/powerpoint/2010/main" val="4112691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spTree>
    <p:extLst>
      <p:ext uri="{BB962C8B-B14F-4D97-AF65-F5344CB8AC3E}">
        <p14:creationId xmlns:p14="http://schemas.microsoft.com/office/powerpoint/2010/main" val="1862472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436</Words>
  <Application>Microsoft Office PowerPoint</Application>
  <PresentationFormat>On-screen Show (4:3)</PresentationFormat>
  <Paragraphs>19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Karan</dc:creator>
  <cp:lastModifiedBy>Karan</cp:lastModifiedBy>
  <cp:revision>4</cp:revision>
  <dcterms:created xsi:type="dcterms:W3CDTF">2011-09-21T10:22:37Z</dcterms:created>
  <dcterms:modified xsi:type="dcterms:W3CDTF">2011-09-21T10:36:35Z</dcterms:modified>
</cp:coreProperties>
</file>