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38"/>
  </p:notesMasterIdLst>
  <p:handoutMasterIdLst>
    <p:handoutMasterId r:id="rId39"/>
  </p:handoutMasterIdLst>
  <p:sldIdLst>
    <p:sldId id="319" r:id="rId2"/>
    <p:sldId id="272" r:id="rId3"/>
    <p:sldId id="270" r:id="rId4"/>
    <p:sldId id="305" r:id="rId5"/>
    <p:sldId id="315" r:id="rId6"/>
    <p:sldId id="293" r:id="rId7"/>
    <p:sldId id="303" r:id="rId8"/>
    <p:sldId id="304" r:id="rId9"/>
    <p:sldId id="278" r:id="rId10"/>
    <p:sldId id="296" r:id="rId11"/>
    <p:sldId id="306" r:id="rId12"/>
    <p:sldId id="261" r:id="rId13"/>
    <p:sldId id="276" r:id="rId14"/>
    <p:sldId id="286" r:id="rId15"/>
    <p:sldId id="287" r:id="rId16"/>
    <p:sldId id="288" r:id="rId17"/>
    <p:sldId id="289" r:id="rId18"/>
    <p:sldId id="260" r:id="rId19"/>
    <p:sldId id="291" r:id="rId20"/>
    <p:sldId id="277" r:id="rId21"/>
    <p:sldId id="322" r:id="rId22"/>
    <p:sldId id="323" r:id="rId23"/>
    <p:sldId id="324" r:id="rId24"/>
    <p:sldId id="325" r:id="rId25"/>
    <p:sldId id="307" r:id="rId26"/>
    <p:sldId id="308" r:id="rId27"/>
    <p:sldId id="309" r:id="rId28"/>
    <p:sldId id="310" r:id="rId29"/>
    <p:sldId id="314" r:id="rId30"/>
    <p:sldId id="266" r:id="rId31"/>
    <p:sldId id="267" r:id="rId32"/>
    <p:sldId id="268" r:id="rId33"/>
    <p:sldId id="269" r:id="rId34"/>
    <p:sldId id="292" r:id="rId35"/>
    <p:sldId id="298" r:id="rId36"/>
    <p:sldId id="32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399FAD"/>
    <a:srgbClr val="3FA5A7"/>
    <a:srgbClr val="36777E"/>
    <a:srgbClr val="EA492E"/>
    <a:srgbClr val="FF3300"/>
    <a:srgbClr val="FF6600"/>
    <a:srgbClr val="ECEC20"/>
    <a:srgbClr val="FFFF99"/>
    <a:srgbClr val="FF6699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06" autoAdjust="0"/>
    <p:restoredTop sz="94624" autoAdjust="0"/>
  </p:normalViewPr>
  <p:slideViewPr>
    <p:cSldViewPr>
      <p:cViewPr varScale="1">
        <p:scale>
          <a:sx n="67" d="100"/>
          <a:sy n="67" d="100"/>
        </p:scale>
        <p:origin x="-4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4FF93E-1FAB-41AF-BB5B-F40FF05CFC28}" type="doc">
      <dgm:prSet loTypeId="urn:microsoft.com/office/officeart/2005/8/layout/hProcess11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FDB4777-55DC-4107-9024-4427AEF432CB}">
      <dgm:prSet custT="1"/>
      <dgm:spPr/>
      <dgm:t>
        <a:bodyPr/>
        <a:lstStyle/>
        <a:p>
          <a:pPr rtl="0"/>
          <a:endParaRPr lang="en-IN" sz="2000" dirty="0" smtClean="0"/>
        </a:p>
        <a:p>
          <a:pPr rtl="0"/>
          <a:endParaRPr lang="en-IN" sz="2000" dirty="0" smtClean="0"/>
        </a:p>
        <a:p>
          <a:pPr rtl="0"/>
          <a:r>
            <a:rPr lang="en-IN" sz="2000" dirty="0" smtClean="0"/>
            <a:t>Under </a:t>
          </a:r>
          <a:r>
            <a:rPr lang="en-IN" sz="2000" b="1" dirty="0" smtClean="0"/>
            <a:t>Internal Business      	</a:t>
          </a:r>
        </a:p>
        <a:p>
          <a:pPr rtl="0"/>
          <a:r>
            <a:rPr lang="en-IN" sz="2000" b="1" dirty="0" smtClean="0"/>
            <a:t>Communication types</a:t>
          </a:r>
          <a:r>
            <a:rPr lang="en-IN" sz="2000" dirty="0" smtClean="0"/>
            <a:t>, there come;</a:t>
          </a:r>
          <a:endParaRPr lang="en-IN" sz="2000" dirty="0"/>
        </a:p>
      </dgm:t>
    </dgm:pt>
    <dgm:pt modelId="{C2DA2B94-9A2E-411C-9B10-A009EB532979}" type="parTrans" cxnId="{A5E89639-B5FB-4E0D-B02A-51847E4DB298}">
      <dgm:prSet/>
      <dgm:spPr/>
      <dgm:t>
        <a:bodyPr/>
        <a:lstStyle/>
        <a:p>
          <a:endParaRPr lang="en-IN"/>
        </a:p>
      </dgm:t>
    </dgm:pt>
    <dgm:pt modelId="{F5A3F87F-1F8C-4CF9-A2DA-486705A57E23}" type="sibTrans" cxnId="{A5E89639-B5FB-4E0D-B02A-51847E4DB298}">
      <dgm:prSet/>
      <dgm:spPr/>
      <dgm:t>
        <a:bodyPr/>
        <a:lstStyle/>
        <a:p>
          <a:endParaRPr lang="en-IN"/>
        </a:p>
      </dgm:t>
    </dgm:pt>
    <dgm:pt modelId="{42565A6B-EF47-4ADE-B2A6-5BE90881775F}">
      <dgm:prSet/>
      <dgm:spPr/>
      <dgm:t>
        <a:bodyPr/>
        <a:lstStyle/>
        <a:p>
          <a:pPr rtl="0"/>
          <a:endParaRPr lang="en-US" sz="1200" dirty="0"/>
        </a:p>
      </dgm:t>
    </dgm:pt>
    <dgm:pt modelId="{46D0A350-E15A-40D9-B06F-0B065FD9AAE2}" type="parTrans" cxnId="{318D92AB-D939-4FCE-9C3A-E99729E37B65}">
      <dgm:prSet/>
      <dgm:spPr/>
      <dgm:t>
        <a:bodyPr/>
        <a:lstStyle/>
        <a:p>
          <a:endParaRPr lang="en-IN"/>
        </a:p>
      </dgm:t>
    </dgm:pt>
    <dgm:pt modelId="{EB45ACBA-6240-422C-B8C6-3A839E4B8626}" type="sibTrans" cxnId="{318D92AB-D939-4FCE-9C3A-E99729E37B65}">
      <dgm:prSet/>
      <dgm:spPr/>
      <dgm:t>
        <a:bodyPr/>
        <a:lstStyle/>
        <a:p>
          <a:endParaRPr lang="en-IN"/>
        </a:p>
      </dgm:t>
    </dgm:pt>
    <dgm:pt modelId="{DC636231-7363-4D00-8A9B-1420BC9CF6AE}">
      <dgm:prSet/>
      <dgm:spPr/>
      <dgm:t>
        <a:bodyPr/>
        <a:lstStyle/>
        <a:p>
          <a:pPr rtl="0"/>
          <a:endParaRPr lang="en-IN" sz="900" dirty="0"/>
        </a:p>
      </dgm:t>
    </dgm:pt>
    <dgm:pt modelId="{06950DBB-8E53-41D5-93B6-35F32A36E505}" type="sibTrans" cxnId="{90F275CB-06EF-487B-A3E1-21876BD54EAA}">
      <dgm:prSet/>
      <dgm:spPr/>
      <dgm:t>
        <a:bodyPr/>
        <a:lstStyle/>
        <a:p>
          <a:endParaRPr lang="en-IN"/>
        </a:p>
      </dgm:t>
    </dgm:pt>
    <dgm:pt modelId="{3BADF308-4B06-4353-B361-35D8255EC214}" type="parTrans" cxnId="{90F275CB-06EF-487B-A3E1-21876BD54EAA}">
      <dgm:prSet/>
      <dgm:spPr/>
      <dgm:t>
        <a:bodyPr/>
        <a:lstStyle/>
        <a:p>
          <a:endParaRPr lang="en-IN"/>
        </a:p>
      </dgm:t>
    </dgm:pt>
    <dgm:pt modelId="{AEFE4D13-7C8A-4137-A98A-DD181A54F0CD}" type="pres">
      <dgm:prSet presAssocID="{ED4FF93E-1FAB-41AF-BB5B-F40FF05CFC2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9513F7A-1EFC-4803-A1FC-18F0A3EAB22C}" type="pres">
      <dgm:prSet presAssocID="{ED4FF93E-1FAB-41AF-BB5B-F40FF05CFC28}" presName="arrow" presStyleLbl="bgShp" presStyleIdx="0" presStyleCnt="1" custLinFactNeighborY="42434"/>
      <dgm:spPr/>
    </dgm:pt>
    <dgm:pt modelId="{3794881A-1BE1-4F8D-8499-28B0B35B7C65}" type="pres">
      <dgm:prSet presAssocID="{ED4FF93E-1FAB-41AF-BB5B-F40FF05CFC28}" presName="points" presStyleCnt="0"/>
      <dgm:spPr/>
    </dgm:pt>
    <dgm:pt modelId="{41CDC8D0-B4B6-4E04-8453-13108F2DCA24}" type="pres">
      <dgm:prSet presAssocID="{DFDB4777-55DC-4107-9024-4427AEF432CB}" presName="compositeA" presStyleCnt="0"/>
      <dgm:spPr/>
    </dgm:pt>
    <dgm:pt modelId="{91B9C24A-76FF-45F8-A0CA-2A3F6A1BA7E6}" type="pres">
      <dgm:prSet presAssocID="{DFDB4777-55DC-4107-9024-4427AEF432CB}" presName="textA" presStyleLbl="revTx" presStyleIdx="0" presStyleCnt="2" custScaleX="2000000" custScaleY="182901" custLinFactX="500000" custLinFactNeighborX="50700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46D9FF-01C0-457E-A6A3-ED24AF619C30}" type="pres">
      <dgm:prSet presAssocID="{DFDB4777-55DC-4107-9024-4427AEF432CB}" presName="circleA" presStyleLbl="node1" presStyleIdx="0" presStyleCnt="2"/>
      <dgm:spPr/>
    </dgm:pt>
    <dgm:pt modelId="{14877F7B-AC30-439B-8CBB-77DADC8BF6EE}" type="pres">
      <dgm:prSet presAssocID="{DFDB4777-55DC-4107-9024-4427AEF432CB}" presName="spaceA" presStyleCnt="0"/>
      <dgm:spPr/>
    </dgm:pt>
    <dgm:pt modelId="{CB0930EA-2825-4250-80AB-A7FD75452B4E}" type="pres">
      <dgm:prSet presAssocID="{F5A3F87F-1F8C-4CF9-A2DA-486705A57E23}" presName="space" presStyleCnt="0"/>
      <dgm:spPr/>
    </dgm:pt>
    <dgm:pt modelId="{BBD7D4BE-A6CD-460C-A1A7-C4064270719B}" type="pres">
      <dgm:prSet presAssocID="{42565A6B-EF47-4ADE-B2A6-5BE90881775F}" presName="compositeB" presStyleCnt="0"/>
      <dgm:spPr/>
    </dgm:pt>
    <dgm:pt modelId="{94E5988D-0EF5-409B-B169-67D9EFEB21A5}" type="pres">
      <dgm:prSet presAssocID="{42565A6B-EF47-4ADE-B2A6-5BE90881775F}" presName="textB" presStyleLbl="revTx" presStyleIdx="1" presStyleCnt="2" custScaleX="2000000" custScaleY="250000" custLinFactX="-280304" custLinFactY="100000" custLinFactNeighborX="-300000" custLinFactNeighborY="18026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3A75F6-16F8-4691-8C67-0F65B854CCCD}" type="pres">
      <dgm:prSet presAssocID="{42565A6B-EF47-4ADE-B2A6-5BE90881775F}" presName="circleB" presStyleLbl="node1" presStyleIdx="1" presStyleCnt="2"/>
      <dgm:spPr/>
    </dgm:pt>
    <dgm:pt modelId="{9E49A440-F8A4-4AAE-863D-BD94DAF24FCA}" type="pres">
      <dgm:prSet presAssocID="{42565A6B-EF47-4ADE-B2A6-5BE90881775F}" presName="spaceB" presStyleCnt="0"/>
      <dgm:spPr/>
    </dgm:pt>
  </dgm:ptLst>
  <dgm:cxnLst>
    <dgm:cxn modelId="{318D92AB-D939-4FCE-9C3A-E99729E37B65}" srcId="{ED4FF93E-1FAB-41AF-BB5B-F40FF05CFC28}" destId="{42565A6B-EF47-4ADE-B2A6-5BE90881775F}" srcOrd="1" destOrd="0" parTransId="{46D0A350-E15A-40D9-B06F-0B065FD9AAE2}" sibTransId="{EB45ACBA-6240-422C-B8C6-3A839E4B8626}"/>
    <dgm:cxn modelId="{246664BB-983E-48A6-AA1A-8244186220FA}" type="presOf" srcId="{DFDB4777-55DC-4107-9024-4427AEF432CB}" destId="{91B9C24A-76FF-45F8-A0CA-2A3F6A1BA7E6}" srcOrd="0" destOrd="0" presId="urn:microsoft.com/office/officeart/2005/8/layout/hProcess11"/>
    <dgm:cxn modelId="{A5E89639-B5FB-4E0D-B02A-51847E4DB298}" srcId="{ED4FF93E-1FAB-41AF-BB5B-F40FF05CFC28}" destId="{DFDB4777-55DC-4107-9024-4427AEF432CB}" srcOrd="0" destOrd="0" parTransId="{C2DA2B94-9A2E-411C-9B10-A009EB532979}" sibTransId="{F5A3F87F-1F8C-4CF9-A2DA-486705A57E23}"/>
    <dgm:cxn modelId="{F1A88E0C-BCC3-4654-8D68-4A547AF43449}" type="presOf" srcId="{ED4FF93E-1FAB-41AF-BB5B-F40FF05CFC28}" destId="{AEFE4D13-7C8A-4137-A98A-DD181A54F0CD}" srcOrd="0" destOrd="0" presId="urn:microsoft.com/office/officeart/2005/8/layout/hProcess11"/>
    <dgm:cxn modelId="{90580B14-B312-4C30-AB22-8B95A3A3FC53}" type="presOf" srcId="{DC636231-7363-4D00-8A9B-1420BC9CF6AE}" destId="{94E5988D-0EF5-409B-B169-67D9EFEB21A5}" srcOrd="0" destOrd="1" presId="urn:microsoft.com/office/officeart/2005/8/layout/hProcess11"/>
    <dgm:cxn modelId="{90F275CB-06EF-487B-A3E1-21876BD54EAA}" srcId="{42565A6B-EF47-4ADE-B2A6-5BE90881775F}" destId="{DC636231-7363-4D00-8A9B-1420BC9CF6AE}" srcOrd="0" destOrd="0" parTransId="{3BADF308-4B06-4353-B361-35D8255EC214}" sibTransId="{06950DBB-8E53-41D5-93B6-35F32A36E505}"/>
    <dgm:cxn modelId="{A99515C4-BD5C-4DA5-AFE4-E80B3EE1BFE0}" type="presOf" srcId="{42565A6B-EF47-4ADE-B2A6-5BE90881775F}" destId="{94E5988D-0EF5-409B-B169-67D9EFEB21A5}" srcOrd="0" destOrd="0" presId="urn:microsoft.com/office/officeart/2005/8/layout/hProcess11"/>
    <dgm:cxn modelId="{A79C8E7C-0CC0-4B4A-80BB-8975538744BD}" type="presParOf" srcId="{AEFE4D13-7C8A-4137-A98A-DD181A54F0CD}" destId="{F9513F7A-1EFC-4803-A1FC-18F0A3EAB22C}" srcOrd="0" destOrd="0" presId="urn:microsoft.com/office/officeart/2005/8/layout/hProcess11"/>
    <dgm:cxn modelId="{CDAED9A1-FBEC-4FA5-8868-3D1127F43146}" type="presParOf" srcId="{AEFE4D13-7C8A-4137-A98A-DD181A54F0CD}" destId="{3794881A-1BE1-4F8D-8499-28B0B35B7C65}" srcOrd="1" destOrd="0" presId="urn:microsoft.com/office/officeart/2005/8/layout/hProcess11"/>
    <dgm:cxn modelId="{72153080-501C-4C2F-BDBF-7753B0931AE9}" type="presParOf" srcId="{3794881A-1BE1-4F8D-8499-28B0B35B7C65}" destId="{41CDC8D0-B4B6-4E04-8453-13108F2DCA24}" srcOrd="0" destOrd="0" presId="urn:microsoft.com/office/officeart/2005/8/layout/hProcess11"/>
    <dgm:cxn modelId="{EA8269DB-04F8-452C-AB2D-44CAA38AB40D}" type="presParOf" srcId="{41CDC8D0-B4B6-4E04-8453-13108F2DCA24}" destId="{91B9C24A-76FF-45F8-A0CA-2A3F6A1BA7E6}" srcOrd="0" destOrd="0" presId="urn:microsoft.com/office/officeart/2005/8/layout/hProcess11"/>
    <dgm:cxn modelId="{C5DBB0AA-E0B9-4F4A-8BB6-2B5ED3093FBD}" type="presParOf" srcId="{41CDC8D0-B4B6-4E04-8453-13108F2DCA24}" destId="{CE46D9FF-01C0-457E-A6A3-ED24AF619C30}" srcOrd="1" destOrd="0" presId="urn:microsoft.com/office/officeart/2005/8/layout/hProcess11"/>
    <dgm:cxn modelId="{F1D07E0C-85E9-4D20-B4A4-03ACBFEEA038}" type="presParOf" srcId="{41CDC8D0-B4B6-4E04-8453-13108F2DCA24}" destId="{14877F7B-AC30-439B-8CBB-77DADC8BF6EE}" srcOrd="2" destOrd="0" presId="urn:microsoft.com/office/officeart/2005/8/layout/hProcess11"/>
    <dgm:cxn modelId="{E1CD2D92-075A-49EB-81E9-C17F8B82EA95}" type="presParOf" srcId="{3794881A-1BE1-4F8D-8499-28B0B35B7C65}" destId="{CB0930EA-2825-4250-80AB-A7FD75452B4E}" srcOrd="1" destOrd="0" presId="urn:microsoft.com/office/officeart/2005/8/layout/hProcess11"/>
    <dgm:cxn modelId="{A9F6EB6E-6824-49FB-B2AD-A9A132D44B25}" type="presParOf" srcId="{3794881A-1BE1-4F8D-8499-28B0B35B7C65}" destId="{BBD7D4BE-A6CD-460C-A1A7-C4064270719B}" srcOrd="2" destOrd="0" presId="urn:microsoft.com/office/officeart/2005/8/layout/hProcess11"/>
    <dgm:cxn modelId="{0F9270DD-0137-4A3F-AE4A-D6F39035B67D}" type="presParOf" srcId="{BBD7D4BE-A6CD-460C-A1A7-C4064270719B}" destId="{94E5988D-0EF5-409B-B169-67D9EFEB21A5}" srcOrd="0" destOrd="0" presId="urn:microsoft.com/office/officeart/2005/8/layout/hProcess11"/>
    <dgm:cxn modelId="{482D8DBC-D5CE-44B0-B3A2-2B30052827A3}" type="presParOf" srcId="{BBD7D4BE-A6CD-460C-A1A7-C4064270719B}" destId="{5A3A75F6-16F8-4691-8C67-0F65B854CCCD}" srcOrd="1" destOrd="0" presId="urn:microsoft.com/office/officeart/2005/8/layout/hProcess11"/>
    <dgm:cxn modelId="{AD83CE18-4497-4263-9445-063CF9391BC1}" type="presParOf" srcId="{BBD7D4BE-A6CD-460C-A1A7-C4064270719B}" destId="{9E49A440-F8A4-4AAE-863D-BD94DAF24FCA}" srcOrd="2" destOrd="0" presId="urn:microsoft.com/office/officeart/2005/8/layout/hProcess1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5EA36E-ACA6-45A0-A238-3D19071C621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IN"/>
        </a:p>
      </dgm:t>
    </dgm:pt>
    <dgm:pt modelId="{B39942CA-77B4-494E-B815-8781B8076B79}" type="pres">
      <dgm:prSet presAssocID="{595EA36E-ACA6-45A0-A238-3D19071C621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E7EE8F73-67BD-467C-958C-836540C0BA07}" type="presOf" srcId="{595EA36E-ACA6-45A0-A238-3D19071C6216}" destId="{B39942CA-77B4-494E-B815-8781B8076B79}" srcOrd="0" destOrd="0" presId="urn:microsoft.com/office/officeart/2005/8/layout/h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8367FB-FCFA-47D2-A69E-9EB974565EE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E165CAE-15D6-4D4C-840F-62A2CD637CE3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Downward  </a:t>
          </a:r>
          <a:r>
            <a:rPr lang="en-IN" dirty="0" smtClean="0">
              <a:solidFill>
                <a:srgbClr val="FF0000"/>
              </a:solidFill>
            </a:rPr>
            <a:t>communication</a:t>
          </a:r>
          <a:endParaRPr lang="en-IN" dirty="0">
            <a:solidFill>
              <a:srgbClr val="FF0000"/>
            </a:solidFill>
          </a:endParaRPr>
        </a:p>
      </dgm:t>
    </dgm:pt>
    <dgm:pt modelId="{192D1BC1-6965-4B15-BD11-954E5C97A8E4}" type="parTrans" cxnId="{8309CA25-F6E8-4738-B4ED-E89C3323F8F6}">
      <dgm:prSet/>
      <dgm:spPr/>
      <dgm:t>
        <a:bodyPr/>
        <a:lstStyle/>
        <a:p>
          <a:endParaRPr lang="en-IN"/>
        </a:p>
      </dgm:t>
    </dgm:pt>
    <dgm:pt modelId="{052FBA98-3B44-4B60-A4CF-5E2DC1116E46}" type="sibTrans" cxnId="{8309CA25-F6E8-4738-B4ED-E89C3323F8F6}">
      <dgm:prSet/>
      <dgm:spPr/>
      <dgm:t>
        <a:bodyPr/>
        <a:lstStyle/>
        <a:p>
          <a:endParaRPr lang="en-IN"/>
        </a:p>
      </dgm:t>
    </dgm:pt>
    <dgm:pt modelId="{AA696A79-C7DF-4F70-B569-405DF3DA5E28}">
      <dgm:prSet phldrT="[Text]"/>
      <dgm:spPr/>
      <dgm:t>
        <a:bodyPr/>
        <a:lstStyle/>
        <a:p>
          <a:r>
            <a:rPr lang="en-US" dirty="0" smtClean="0"/>
            <a:t>Horizontal </a:t>
          </a:r>
          <a:r>
            <a:rPr lang="en-IN" dirty="0" smtClean="0">
              <a:solidFill>
                <a:srgbClr val="FF0000"/>
              </a:solidFill>
            </a:rPr>
            <a:t>communication</a:t>
          </a:r>
          <a:endParaRPr lang="en-IN" dirty="0">
            <a:solidFill>
              <a:srgbClr val="FF0000"/>
            </a:solidFill>
          </a:endParaRPr>
        </a:p>
      </dgm:t>
    </dgm:pt>
    <dgm:pt modelId="{F001ABA2-CD81-4462-BF5D-FE13F8F1C7B2}" type="parTrans" cxnId="{C3FBC63B-0580-4F73-91BC-C62C40CA827D}">
      <dgm:prSet/>
      <dgm:spPr/>
      <dgm:t>
        <a:bodyPr/>
        <a:lstStyle/>
        <a:p>
          <a:endParaRPr lang="en-IN"/>
        </a:p>
      </dgm:t>
    </dgm:pt>
    <dgm:pt modelId="{B80F5747-4EA4-4CFC-87AB-C874EA37638C}" type="sibTrans" cxnId="{C3FBC63B-0580-4F73-91BC-C62C40CA827D}">
      <dgm:prSet/>
      <dgm:spPr/>
      <dgm:t>
        <a:bodyPr/>
        <a:lstStyle/>
        <a:p>
          <a:endParaRPr lang="en-IN"/>
        </a:p>
      </dgm:t>
    </dgm:pt>
    <dgm:pt modelId="{6FB414F3-8AD6-45B9-A2F7-1A49C5E1329E}">
      <dgm:prSet/>
      <dgm:spPr/>
      <dgm:t>
        <a:bodyPr/>
        <a:lstStyle/>
        <a:p>
          <a:pPr rtl="0"/>
          <a:r>
            <a:rPr lang="en-IN" dirty="0" smtClean="0">
              <a:solidFill>
                <a:srgbClr val="FF0000"/>
              </a:solidFill>
            </a:rPr>
            <a:t>Upward  communication</a:t>
          </a:r>
          <a:endParaRPr lang="en-IN" dirty="0">
            <a:solidFill>
              <a:srgbClr val="FF0000"/>
            </a:solidFill>
          </a:endParaRPr>
        </a:p>
      </dgm:t>
    </dgm:pt>
    <dgm:pt modelId="{EB696BE7-154F-426C-AD36-A41BF0E45F38}" type="parTrans" cxnId="{1B48CEB7-25A4-4791-944E-AD9152BFF667}">
      <dgm:prSet/>
      <dgm:spPr/>
      <dgm:t>
        <a:bodyPr/>
        <a:lstStyle/>
        <a:p>
          <a:endParaRPr lang="en-IN"/>
        </a:p>
      </dgm:t>
    </dgm:pt>
    <dgm:pt modelId="{9A809DED-CB4B-4443-8C07-BF4513FCB508}" type="sibTrans" cxnId="{1B48CEB7-25A4-4791-944E-AD9152BFF667}">
      <dgm:prSet/>
      <dgm:spPr/>
      <dgm:t>
        <a:bodyPr/>
        <a:lstStyle/>
        <a:p>
          <a:endParaRPr lang="en-IN"/>
        </a:p>
      </dgm:t>
    </dgm:pt>
    <dgm:pt modelId="{BF8F5F7F-B8B3-4E01-A27F-4740A1D243BD}" type="pres">
      <dgm:prSet presAssocID="{888367FB-FCFA-47D2-A69E-9EB974565E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BA19C16-F945-42E8-A16B-93EED9C697E2}" type="pres">
      <dgm:prSet presAssocID="{6FB414F3-8AD6-45B9-A2F7-1A49C5E1329E}" presName="parentLin" presStyleCnt="0"/>
      <dgm:spPr/>
    </dgm:pt>
    <dgm:pt modelId="{D8BE0671-0F77-48C3-A56B-16A79F7D0A78}" type="pres">
      <dgm:prSet presAssocID="{6FB414F3-8AD6-45B9-A2F7-1A49C5E1329E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04F56D23-89B8-41F8-8575-8B7C2899A180}" type="pres">
      <dgm:prSet presAssocID="{6FB414F3-8AD6-45B9-A2F7-1A49C5E1329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F642DF-48A0-46B3-A8B5-3C61DF8A8CBE}" type="pres">
      <dgm:prSet presAssocID="{6FB414F3-8AD6-45B9-A2F7-1A49C5E1329E}" presName="negativeSpace" presStyleCnt="0"/>
      <dgm:spPr/>
    </dgm:pt>
    <dgm:pt modelId="{E06C5502-3A19-4D1E-91BD-E307A0E858CE}" type="pres">
      <dgm:prSet presAssocID="{6FB414F3-8AD6-45B9-A2F7-1A49C5E1329E}" presName="childText" presStyleLbl="conFgAcc1" presStyleIdx="0" presStyleCnt="3">
        <dgm:presLayoutVars>
          <dgm:bulletEnabled val="1"/>
        </dgm:presLayoutVars>
      </dgm:prSet>
      <dgm:spPr/>
    </dgm:pt>
    <dgm:pt modelId="{3ADE0C46-1D00-4541-A89E-1140F918FA09}" type="pres">
      <dgm:prSet presAssocID="{9A809DED-CB4B-4443-8C07-BF4513FCB508}" presName="spaceBetweenRectangles" presStyleCnt="0"/>
      <dgm:spPr/>
    </dgm:pt>
    <dgm:pt modelId="{950B7716-AC8D-41FA-A8A1-2713F68C3ED7}" type="pres">
      <dgm:prSet presAssocID="{EE165CAE-15D6-4D4C-840F-62A2CD637CE3}" presName="parentLin" presStyleCnt="0"/>
      <dgm:spPr/>
    </dgm:pt>
    <dgm:pt modelId="{FFA62CB0-2493-494B-AD6E-366EB031DF54}" type="pres">
      <dgm:prSet presAssocID="{EE165CAE-15D6-4D4C-840F-62A2CD637CE3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93ACCA37-3CD3-4E78-940D-15A978A1A1FA}" type="pres">
      <dgm:prSet presAssocID="{EE165CAE-15D6-4D4C-840F-62A2CD637CE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AF5F14-93B0-446A-899B-8D823525AA44}" type="pres">
      <dgm:prSet presAssocID="{EE165CAE-15D6-4D4C-840F-62A2CD637CE3}" presName="negativeSpace" presStyleCnt="0"/>
      <dgm:spPr/>
    </dgm:pt>
    <dgm:pt modelId="{DDED2692-F662-444F-A3CF-C890B99C7FB6}" type="pres">
      <dgm:prSet presAssocID="{EE165CAE-15D6-4D4C-840F-62A2CD637CE3}" presName="childText" presStyleLbl="conFgAcc1" presStyleIdx="1" presStyleCnt="3">
        <dgm:presLayoutVars>
          <dgm:bulletEnabled val="1"/>
        </dgm:presLayoutVars>
      </dgm:prSet>
      <dgm:spPr/>
    </dgm:pt>
    <dgm:pt modelId="{DB918632-C7E6-4290-AB48-A708E6FA435D}" type="pres">
      <dgm:prSet presAssocID="{052FBA98-3B44-4B60-A4CF-5E2DC1116E46}" presName="spaceBetweenRectangles" presStyleCnt="0"/>
      <dgm:spPr/>
    </dgm:pt>
    <dgm:pt modelId="{E32ED954-B15C-445D-9B39-0C21588CA14A}" type="pres">
      <dgm:prSet presAssocID="{AA696A79-C7DF-4F70-B569-405DF3DA5E28}" presName="parentLin" presStyleCnt="0"/>
      <dgm:spPr/>
    </dgm:pt>
    <dgm:pt modelId="{A1B5B162-EDA9-419C-84AE-B712E46971B5}" type="pres">
      <dgm:prSet presAssocID="{AA696A79-C7DF-4F70-B569-405DF3DA5E28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5E0B1B9F-9EB5-4281-AD90-B026F5ACC91F}" type="pres">
      <dgm:prSet presAssocID="{AA696A79-C7DF-4F70-B569-405DF3DA5E2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47D80BE-93D4-43A9-A7A6-BE98518CE707}" type="pres">
      <dgm:prSet presAssocID="{AA696A79-C7DF-4F70-B569-405DF3DA5E28}" presName="negativeSpace" presStyleCnt="0"/>
      <dgm:spPr/>
    </dgm:pt>
    <dgm:pt modelId="{9B2D62A9-7CF3-46A3-A0CC-D4BDAB0406B4}" type="pres">
      <dgm:prSet presAssocID="{AA696A79-C7DF-4F70-B569-405DF3DA5E2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3FBC63B-0580-4F73-91BC-C62C40CA827D}" srcId="{888367FB-FCFA-47D2-A69E-9EB974565EEA}" destId="{AA696A79-C7DF-4F70-B569-405DF3DA5E28}" srcOrd="2" destOrd="0" parTransId="{F001ABA2-CD81-4462-BF5D-FE13F8F1C7B2}" sibTransId="{B80F5747-4EA4-4CFC-87AB-C874EA37638C}"/>
    <dgm:cxn modelId="{6E565E11-EB56-4715-9CDE-C22213304CA5}" type="presOf" srcId="{EE165CAE-15D6-4D4C-840F-62A2CD637CE3}" destId="{FFA62CB0-2493-494B-AD6E-366EB031DF54}" srcOrd="0" destOrd="0" presId="urn:microsoft.com/office/officeart/2005/8/layout/list1"/>
    <dgm:cxn modelId="{8309CA25-F6E8-4738-B4ED-E89C3323F8F6}" srcId="{888367FB-FCFA-47D2-A69E-9EB974565EEA}" destId="{EE165CAE-15D6-4D4C-840F-62A2CD637CE3}" srcOrd="1" destOrd="0" parTransId="{192D1BC1-6965-4B15-BD11-954E5C97A8E4}" sibTransId="{052FBA98-3B44-4B60-A4CF-5E2DC1116E46}"/>
    <dgm:cxn modelId="{68701FA1-0A9C-458B-A2A5-3E091EEBF24A}" type="presOf" srcId="{AA696A79-C7DF-4F70-B569-405DF3DA5E28}" destId="{5E0B1B9F-9EB5-4281-AD90-B026F5ACC91F}" srcOrd="1" destOrd="0" presId="urn:microsoft.com/office/officeart/2005/8/layout/list1"/>
    <dgm:cxn modelId="{59E3A05B-972D-4B0F-8737-A911C8333208}" type="presOf" srcId="{888367FB-FCFA-47D2-A69E-9EB974565EEA}" destId="{BF8F5F7F-B8B3-4E01-A27F-4740A1D243BD}" srcOrd="0" destOrd="0" presId="urn:microsoft.com/office/officeart/2005/8/layout/list1"/>
    <dgm:cxn modelId="{D3356209-09D6-4A1A-B510-377908091DFC}" type="presOf" srcId="{EE165CAE-15D6-4D4C-840F-62A2CD637CE3}" destId="{93ACCA37-3CD3-4E78-940D-15A978A1A1FA}" srcOrd="1" destOrd="0" presId="urn:microsoft.com/office/officeart/2005/8/layout/list1"/>
    <dgm:cxn modelId="{4C4E2A94-6E12-49B7-88C6-5738946A38DD}" type="presOf" srcId="{6FB414F3-8AD6-45B9-A2F7-1A49C5E1329E}" destId="{D8BE0671-0F77-48C3-A56B-16A79F7D0A78}" srcOrd="0" destOrd="0" presId="urn:microsoft.com/office/officeart/2005/8/layout/list1"/>
    <dgm:cxn modelId="{1B48CEB7-25A4-4791-944E-AD9152BFF667}" srcId="{888367FB-FCFA-47D2-A69E-9EB974565EEA}" destId="{6FB414F3-8AD6-45B9-A2F7-1A49C5E1329E}" srcOrd="0" destOrd="0" parTransId="{EB696BE7-154F-426C-AD36-A41BF0E45F38}" sibTransId="{9A809DED-CB4B-4443-8C07-BF4513FCB508}"/>
    <dgm:cxn modelId="{7E95B0DD-6322-4BF6-84BD-2A00CA58010A}" type="presOf" srcId="{6FB414F3-8AD6-45B9-A2F7-1A49C5E1329E}" destId="{04F56D23-89B8-41F8-8575-8B7C2899A180}" srcOrd="1" destOrd="0" presId="urn:microsoft.com/office/officeart/2005/8/layout/list1"/>
    <dgm:cxn modelId="{77B34AA0-40CF-46B8-8DC0-527ED5B4658E}" type="presOf" srcId="{AA696A79-C7DF-4F70-B569-405DF3DA5E28}" destId="{A1B5B162-EDA9-419C-84AE-B712E46971B5}" srcOrd="0" destOrd="0" presId="urn:microsoft.com/office/officeart/2005/8/layout/list1"/>
    <dgm:cxn modelId="{DBC2146E-D59F-483E-AC8F-9F63343C6A49}" type="presParOf" srcId="{BF8F5F7F-B8B3-4E01-A27F-4740A1D243BD}" destId="{ABA19C16-F945-42E8-A16B-93EED9C697E2}" srcOrd="0" destOrd="0" presId="urn:microsoft.com/office/officeart/2005/8/layout/list1"/>
    <dgm:cxn modelId="{19CD71F5-54FF-49DC-824F-DBE5F1D71411}" type="presParOf" srcId="{ABA19C16-F945-42E8-A16B-93EED9C697E2}" destId="{D8BE0671-0F77-48C3-A56B-16A79F7D0A78}" srcOrd="0" destOrd="0" presId="urn:microsoft.com/office/officeart/2005/8/layout/list1"/>
    <dgm:cxn modelId="{557F6CC0-7B1A-4582-ADE5-19D357557FA2}" type="presParOf" srcId="{ABA19C16-F945-42E8-A16B-93EED9C697E2}" destId="{04F56D23-89B8-41F8-8575-8B7C2899A180}" srcOrd="1" destOrd="0" presId="urn:microsoft.com/office/officeart/2005/8/layout/list1"/>
    <dgm:cxn modelId="{5DA8E38A-2BF7-44E0-BD00-5DEC06F13C9A}" type="presParOf" srcId="{BF8F5F7F-B8B3-4E01-A27F-4740A1D243BD}" destId="{F6F642DF-48A0-46B3-A8B5-3C61DF8A8CBE}" srcOrd="1" destOrd="0" presId="urn:microsoft.com/office/officeart/2005/8/layout/list1"/>
    <dgm:cxn modelId="{B0E59438-E9E2-477E-98EA-58FAA0438AD0}" type="presParOf" srcId="{BF8F5F7F-B8B3-4E01-A27F-4740A1D243BD}" destId="{E06C5502-3A19-4D1E-91BD-E307A0E858CE}" srcOrd="2" destOrd="0" presId="urn:microsoft.com/office/officeart/2005/8/layout/list1"/>
    <dgm:cxn modelId="{8A0376A8-2997-4110-B07A-B2242E73794B}" type="presParOf" srcId="{BF8F5F7F-B8B3-4E01-A27F-4740A1D243BD}" destId="{3ADE0C46-1D00-4541-A89E-1140F918FA09}" srcOrd="3" destOrd="0" presId="urn:microsoft.com/office/officeart/2005/8/layout/list1"/>
    <dgm:cxn modelId="{856B47F2-AB1C-4354-9F4E-DC368D59A8DD}" type="presParOf" srcId="{BF8F5F7F-B8B3-4E01-A27F-4740A1D243BD}" destId="{950B7716-AC8D-41FA-A8A1-2713F68C3ED7}" srcOrd="4" destOrd="0" presId="urn:microsoft.com/office/officeart/2005/8/layout/list1"/>
    <dgm:cxn modelId="{4F148C03-9DFF-4E1E-B62E-3403DEC35A30}" type="presParOf" srcId="{950B7716-AC8D-41FA-A8A1-2713F68C3ED7}" destId="{FFA62CB0-2493-494B-AD6E-366EB031DF54}" srcOrd="0" destOrd="0" presId="urn:microsoft.com/office/officeart/2005/8/layout/list1"/>
    <dgm:cxn modelId="{09A876D4-7977-43E0-B2CF-493E27955E2C}" type="presParOf" srcId="{950B7716-AC8D-41FA-A8A1-2713F68C3ED7}" destId="{93ACCA37-3CD3-4E78-940D-15A978A1A1FA}" srcOrd="1" destOrd="0" presId="urn:microsoft.com/office/officeart/2005/8/layout/list1"/>
    <dgm:cxn modelId="{17E96677-ACBB-40AC-969B-E5C393C064D6}" type="presParOf" srcId="{BF8F5F7F-B8B3-4E01-A27F-4740A1D243BD}" destId="{4CAF5F14-93B0-446A-899B-8D823525AA44}" srcOrd="5" destOrd="0" presId="urn:microsoft.com/office/officeart/2005/8/layout/list1"/>
    <dgm:cxn modelId="{66A1AB44-6765-4E2D-A65E-6F5D8016DA07}" type="presParOf" srcId="{BF8F5F7F-B8B3-4E01-A27F-4740A1D243BD}" destId="{DDED2692-F662-444F-A3CF-C890B99C7FB6}" srcOrd="6" destOrd="0" presId="urn:microsoft.com/office/officeart/2005/8/layout/list1"/>
    <dgm:cxn modelId="{2D3EC004-1144-4DF4-A148-613AE8F91E6B}" type="presParOf" srcId="{BF8F5F7F-B8B3-4E01-A27F-4740A1D243BD}" destId="{DB918632-C7E6-4290-AB48-A708E6FA435D}" srcOrd="7" destOrd="0" presId="urn:microsoft.com/office/officeart/2005/8/layout/list1"/>
    <dgm:cxn modelId="{F642FD79-40B1-4CEB-AE45-14DD4643BF92}" type="presParOf" srcId="{BF8F5F7F-B8B3-4E01-A27F-4740A1D243BD}" destId="{E32ED954-B15C-445D-9B39-0C21588CA14A}" srcOrd="8" destOrd="0" presId="urn:microsoft.com/office/officeart/2005/8/layout/list1"/>
    <dgm:cxn modelId="{6CE88F9A-24CF-4D4B-948F-AEBB73B32011}" type="presParOf" srcId="{E32ED954-B15C-445D-9B39-0C21588CA14A}" destId="{A1B5B162-EDA9-419C-84AE-B712E46971B5}" srcOrd="0" destOrd="0" presId="urn:microsoft.com/office/officeart/2005/8/layout/list1"/>
    <dgm:cxn modelId="{CF305A76-B645-429C-9478-A177DD61F6D0}" type="presParOf" srcId="{E32ED954-B15C-445D-9B39-0C21588CA14A}" destId="{5E0B1B9F-9EB5-4281-AD90-B026F5ACC91F}" srcOrd="1" destOrd="0" presId="urn:microsoft.com/office/officeart/2005/8/layout/list1"/>
    <dgm:cxn modelId="{1F5C3BC0-C089-4B3D-892A-24371C6C8CBE}" type="presParOf" srcId="{BF8F5F7F-B8B3-4E01-A27F-4740A1D243BD}" destId="{347D80BE-93D4-43A9-A7A6-BE98518CE707}" srcOrd="9" destOrd="0" presId="urn:microsoft.com/office/officeart/2005/8/layout/list1"/>
    <dgm:cxn modelId="{1BA91C6F-A379-454A-9528-94986EAAB77E}" type="presParOf" srcId="{BF8F5F7F-B8B3-4E01-A27F-4740A1D243BD}" destId="{9B2D62A9-7CF3-46A3-A0CC-D4BDAB0406B4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21FF6-4436-41C1-99B1-BD4F0568C5C7}" type="datetimeFigureOut">
              <a:rPr lang="en-US" smtClean="0"/>
              <a:pPr/>
              <a:t>6/21/2013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88FB5-4210-439A-BE95-6DBB93FDDBE0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926BE-8B8D-4A92-9F57-BA6CC54F8048}" type="datetimeFigureOut">
              <a:rPr lang="en-US" smtClean="0"/>
              <a:pPr/>
              <a:t>6/21/2013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55DB8-C1C1-4444-99A5-BCFED41B0CA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55DB8-C1C1-4444-99A5-BCFED41B0CAC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55DB8-C1C1-4444-99A5-BCFED41B0CAC}" type="slidenum">
              <a:rPr lang="en-IN" smtClean="0"/>
              <a:pPr/>
              <a:t>4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>
                <a:ea typeface="MS PGothic" pitchFamily="34" charset="-128"/>
              </a:rPr>
              <a:t>BCOM Chapter 01</a:t>
            </a:r>
          </a:p>
        </p:txBody>
      </p:sp>
      <p:sp>
        <p:nvSpPr>
          <p:cNvPr id="1095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49E6C0-E021-48E7-B0CB-265833AB7C46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095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/>
          <a:lstStyle/>
          <a:p>
            <a:pPr lvl="1" eaLnBrk="1" hangingPunct="1">
              <a:spcBef>
                <a:spcPct val="0"/>
              </a:spcBef>
              <a:spcAft>
                <a:spcPts val="3600"/>
              </a:spcAft>
            </a:pPr>
            <a:endParaRPr lang="en-US" sz="14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81000"/>
            <a:ext cx="8686800" cy="838200"/>
          </a:xfrm>
        </p:spPr>
        <p:txBody>
          <a:bodyPr/>
          <a:lstStyle>
            <a:lvl1pPr algn="r"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1295400"/>
            <a:ext cx="4953000" cy="533400"/>
          </a:xfrm>
        </p:spPr>
        <p:txBody>
          <a:bodyPr/>
          <a:lstStyle>
            <a:lvl1pPr marL="0" indent="0" algn="r">
              <a:buFontTx/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305550"/>
            <a:ext cx="2193925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B9678C-7644-4216-AE62-E050E0FDC8F0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17838" y="6305550"/>
            <a:ext cx="3108325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21475" y="6305550"/>
            <a:ext cx="2193925" cy="476250"/>
          </a:xfrm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5E48C-86B7-425D-BE45-7A0191EABB21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304800"/>
            <a:ext cx="20383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04800"/>
            <a:ext cx="59626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B151E7-E3EC-4736-BDCF-4DD62F1C6CAD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6FE457-A4A3-45B1-9AEE-4CCA10124972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C6B424-E8FD-4BD4-877B-6387B1ACB45E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752600"/>
            <a:ext cx="40005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752600"/>
            <a:ext cx="40005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441CF2-CC36-4435-B95C-40B5127725F7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703F3F-D105-4FBE-85DC-141817AB1BB1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23AB0-EFCE-439C-9E4D-678D6169A889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9B54F9-F939-4CB8-92C6-196DDF3EDFED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52A11-5304-4E4F-BBBD-9A5F2CDB78F3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FFF509-EF86-43DB-83C0-2063D89703B5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52600"/>
            <a:ext cx="8153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0200" y="6242050"/>
            <a:ext cx="19653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fld id="{CF73B3BA-FC69-40DB-8C64-077DAC7A21C1}" type="datetime1">
              <a:rPr lang="en-US" smtClean="0"/>
              <a:pPr/>
              <a:t>6/21/2013</a:t>
            </a:fld>
            <a:endParaRPr lang="en-I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79838" y="6245225"/>
            <a:ext cx="26971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endParaRPr lang="en-IN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21475" y="6245225"/>
            <a:ext cx="19653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F5DCB164-571A-4243-9E99-6040E755915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6578" y="6381750"/>
            <a:ext cx="1965325" cy="476250"/>
          </a:xfrm>
        </p:spPr>
        <p:txBody>
          <a:bodyPr/>
          <a:lstStyle/>
          <a:p>
            <a:fld id="{F5DCB164-571A-4243-9E99-6040E7559155}" type="slidenum">
              <a:rPr lang="en-IN" smtClean="0"/>
              <a:pPr/>
              <a:t>1</a:t>
            </a:fld>
            <a:endParaRPr lang="en-IN" dirty="0"/>
          </a:p>
        </p:txBody>
      </p:sp>
      <p:sp>
        <p:nvSpPr>
          <p:cNvPr id="7" name="Pentagon 6"/>
          <p:cNvSpPr/>
          <p:nvPr/>
        </p:nvSpPr>
        <p:spPr>
          <a:xfrm>
            <a:off x="0" y="1928802"/>
            <a:ext cx="6500826" cy="1428760"/>
          </a:xfrm>
          <a:prstGeom prst="homePlat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             INFORMATION  TECHOLOGY </a:t>
            </a:r>
          </a:p>
          <a:p>
            <a:pPr algn="ctr"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TRAINING </a:t>
            </a:r>
          </a:p>
          <a:p>
            <a:pPr algn="ctr"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PROGRAMME</a:t>
            </a:r>
          </a:p>
        </p:txBody>
      </p:sp>
      <p:sp>
        <p:nvSpPr>
          <p:cNvPr id="9" name="Pentagon 8"/>
          <p:cNvSpPr/>
          <p:nvPr/>
        </p:nvSpPr>
        <p:spPr>
          <a:xfrm>
            <a:off x="0" y="3643314"/>
            <a:ext cx="5857884" cy="1428760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ESSENTIALS OF </a:t>
            </a:r>
          </a:p>
          <a:p>
            <a:pPr algn="ctr">
              <a:defRPr/>
            </a:pPr>
            <a:r>
              <a:rPr lang="en-US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BUSINESS COMMUNICATION</a:t>
            </a:r>
            <a:endParaRPr lang="en-IN" sz="2800" b="1" kern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1" name="7-Point Star 10"/>
          <p:cNvSpPr/>
          <p:nvPr/>
        </p:nvSpPr>
        <p:spPr>
          <a:xfrm rot="20963969">
            <a:off x="5604295" y="3809980"/>
            <a:ext cx="3422292" cy="2787110"/>
          </a:xfrm>
          <a:prstGeom prst="star7">
            <a:avLst/>
          </a:prstGeom>
          <a:solidFill>
            <a:srgbClr val="399F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</a:bodyPr>
          <a:lstStyle/>
          <a:p>
            <a:pPr algn="ctr">
              <a:defRPr/>
            </a:pPr>
            <a:r>
              <a:rPr lang="en-US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Submitted by Miss. </a:t>
            </a:r>
          </a:p>
          <a:p>
            <a:pPr algn="ctr">
              <a:defRPr/>
            </a:pPr>
            <a:r>
              <a:rPr lang="en-US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S.KIRUBA</a:t>
            </a:r>
          </a:p>
          <a:p>
            <a:pPr algn="ctr">
              <a:defRPr/>
            </a:pPr>
            <a:r>
              <a:rPr lang="en-US" sz="1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SRO NO:SRO0429442</a:t>
            </a:r>
            <a:endParaRPr lang="en-IN" sz="1600" b="1" kern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0" y="214290"/>
            <a:ext cx="7358082" cy="1428760"/>
          </a:xfrm>
          <a:prstGeom prst="homePlate">
            <a:avLst/>
          </a:prstGeom>
          <a:solidFill>
            <a:srgbClr val="EA49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kern="0" dirty="0" smtClean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       INSTITUTE OF CHARTERED </a:t>
            </a:r>
          </a:p>
          <a:p>
            <a:pPr algn="ctr">
              <a:defRPr/>
            </a:pPr>
            <a:r>
              <a:rPr lang="en-US" sz="2800" b="1" kern="0" dirty="0" smtClean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   ACCOUNTANTS </a:t>
            </a:r>
            <a:r>
              <a:rPr lang="en-US" sz="2800" b="1" kern="0" dirty="0" smtClean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OF</a:t>
            </a:r>
            <a:r>
              <a:rPr lang="en-US" sz="2800" b="1" kern="0" dirty="0" smtClean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 INDIA</a:t>
            </a:r>
            <a:endParaRPr lang="en-US" b="1" kern="0" dirty="0" smtClean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pic>
        <p:nvPicPr>
          <p:cNvPr id="13" name="Picture 12" descr="hard_working_on_computer_anim_sm_wm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14554"/>
            <a:ext cx="2119320" cy="1047750"/>
          </a:xfrm>
          <a:prstGeom prst="rect">
            <a:avLst/>
          </a:prstGeom>
        </p:spPr>
      </p:pic>
      <p:pic>
        <p:nvPicPr>
          <p:cNvPr id="14" name="Picture 13" descr="ICAI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28"/>
            <a:ext cx="1357290" cy="1285884"/>
          </a:xfrm>
          <a:prstGeom prst="rect">
            <a:avLst/>
          </a:prstGeom>
        </p:spPr>
      </p:pic>
    </p:spTree>
  </p:cSld>
  <p:clrMapOvr>
    <a:masterClrMapping/>
  </p:clrMapOvr>
  <p:transition advTm="62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Rectangle 2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  <a:noFill/>
        </p:spPr>
        <p:txBody>
          <a:bodyPr lIns="90487" tIns="44450" rIns="90487" bIns="44450">
            <a:noAutofit/>
          </a:bodyPr>
          <a:lstStyle/>
          <a:p>
            <a:pPr>
              <a:lnSpc>
                <a:spcPct val="80000"/>
              </a:lnSpc>
            </a:pPr>
            <a:r>
              <a:rPr lang="en-US" sz="4000" kern="1200" dirty="0" smtClean="0"/>
              <a:t>4.Purposes of Business Communication</a:t>
            </a:r>
          </a:p>
        </p:txBody>
      </p:sp>
      <p:pic>
        <p:nvPicPr>
          <p:cNvPr id="108550" name="Picture 10" descr="24032269(100rf-jupiter)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663444">
            <a:off x="1307686" y="1544836"/>
            <a:ext cx="5368302" cy="4472062"/>
          </a:xfrm>
          <a:noFill/>
        </p:spPr>
      </p:pic>
      <p:sp>
        <p:nvSpPr>
          <p:cNvPr id="10854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762000" y="1447800"/>
            <a:ext cx="7696200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None/>
            </a:pPr>
            <a:endParaRPr lang="en-US" sz="2400" dirty="0">
              <a:effectLst/>
            </a:endParaRPr>
          </a:p>
          <a:p>
            <a:pPr marL="342900" indent="-342900">
              <a:buFont typeface="Arial" charset="0"/>
              <a:buNone/>
            </a:pPr>
            <a:endParaRPr lang="en-US" sz="2800" b="1" dirty="0">
              <a:solidFill>
                <a:schemeClr val="accent2"/>
              </a:solidFill>
              <a:effectLst/>
            </a:endParaRPr>
          </a:p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endParaRPr lang="en-US" sz="28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124940" name="Text Box 12"/>
          <p:cNvSpPr txBox="1">
            <a:spLocks noChangeArrowheads="1"/>
          </p:cNvSpPr>
          <p:nvPr/>
        </p:nvSpPr>
        <p:spPr bwMode="auto">
          <a:xfrm rot="1205852">
            <a:off x="1686016" y="2385030"/>
            <a:ext cx="4884737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effectLst/>
                <a:latin typeface="Bradley Hand ITC" pitchFamily="66" charset="0"/>
              </a:rPr>
              <a:t>To Inform</a:t>
            </a: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effectLst/>
                <a:latin typeface="Bradley Hand ITC" pitchFamily="66" charset="0"/>
              </a:rPr>
              <a:t>To Persuade  </a:t>
            </a: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effectLst/>
                <a:latin typeface="Bradley Hand ITC" pitchFamily="66" charset="0"/>
              </a:rPr>
              <a:t>To Convey Goodwill</a:t>
            </a: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effectLst/>
                <a:latin typeface="Bradley Hand ITC" pitchFamily="66" charset="0"/>
              </a:rPr>
              <a:t>To Establish Credibility</a:t>
            </a:r>
            <a:r>
              <a:rPr lang="en-US" sz="2400" dirty="0">
                <a:solidFill>
                  <a:schemeClr val="accent2"/>
                </a:solidFill>
                <a:effectLst/>
              </a:rPr>
              <a:t> </a:t>
            </a:r>
          </a:p>
          <a:p>
            <a:pPr>
              <a:lnSpc>
                <a:spcPct val="120000"/>
              </a:lnSpc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Tm="4899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4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4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4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4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8" grpId="0"/>
      <p:bldP spid="1249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1534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CA" sz="2400" u="sng" kern="1200" dirty="0" smtClean="0"/>
              <a:t>Communication In Business</a:t>
            </a: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525963"/>
          </a:xfrm>
        </p:spPr>
        <p:txBody>
          <a:bodyPr/>
          <a:lstStyle/>
          <a:p>
            <a:r>
              <a:rPr lang="en-US" sz="2400" dirty="0" smtClean="0"/>
              <a:t>Communication is blood line of organization. Without communication there should be no business in our surroundings.</a:t>
            </a:r>
            <a:endParaRPr lang="en-US" sz="2800" dirty="0" smtClean="0"/>
          </a:p>
          <a:p>
            <a:r>
              <a:rPr lang="en-US" sz="2400" dirty="0" smtClean="0"/>
              <a:t>Business Communication is any communication used to promote a product, service, or organization – with the objective of making sale. </a:t>
            </a:r>
          </a:p>
          <a:p>
            <a:r>
              <a:rPr lang="en-US" sz="2400" dirty="0" smtClean="0"/>
              <a:t>In business communication, message is conveyed through various channels of communication including internet, print (publications), radio, television, outdoor, and word of mouth. </a:t>
            </a:r>
            <a:endParaRPr lang="fr-CA" sz="2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714348" y="0"/>
            <a:ext cx="6643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4.Purposes of Business Communication (Contd.) </a:t>
            </a:r>
            <a:endParaRPr lang="en-IN" sz="28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communica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0"/>
            <a:ext cx="2643206" cy="1928826"/>
          </a:xfrm>
          <a:prstGeom prst="rect">
            <a:avLst/>
          </a:prstGeom>
        </p:spPr>
      </p:pic>
    </p:spTree>
  </p:cSld>
  <p:clrMapOvr>
    <a:masterClrMapping/>
  </p:clrMapOvr>
  <p:transition advTm="58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12</a:t>
            </a:fld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800" dirty="0" smtClean="0"/>
              <a:t>	</a:t>
            </a:r>
          </a:p>
          <a:p>
            <a:pPr>
              <a:buNone/>
            </a:pPr>
            <a:r>
              <a:rPr lang="en-IN" sz="1800" dirty="0" smtClean="0"/>
              <a:t>					</a:t>
            </a:r>
          </a:p>
        </p:txBody>
      </p:sp>
      <p:pic>
        <p:nvPicPr>
          <p:cNvPr id="6" name="Picture 5" descr="blog-employee-moral.jpg"/>
          <p:cNvPicPr>
            <a:picLocks noChangeAspect="1"/>
          </p:cNvPicPr>
          <p:nvPr/>
        </p:nvPicPr>
        <p:blipFill>
          <a:blip r:embed="rId2">
            <a:lum bright="47000" contrast="1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214414" y="714356"/>
            <a:ext cx="5357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		</a:t>
            </a:r>
            <a:endParaRPr lang="en-IN" sz="2500" dirty="0"/>
          </a:p>
        </p:txBody>
      </p:sp>
      <p:sp>
        <p:nvSpPr>
          <p:cNvPr id="8" name="TextBox 7"/>
          <p:cNvSpPr txBox="1"/>
          <p:nvPr/>
        </p:nvSpPr>
        <p:spPr>
          <a:xfrm>
            <a:off x="2071670" y="1142984"/>
            <a:ext cx="650085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srgbClr val="FF0000"/>
              </a:solidFill>
            </a:endParaRPr>
          </a:p>
          <a:p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Three</a:t>
            </a:r>
            <a:r>
              <a:rPr lang="en-US" sz="2800" dirty="0" smtClean="0"/>
              <a:t> broad categories communication in business .,</a:t>
            </a:r>
          </a:p>
          <a:p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Internal operational</a:t>
            </a:r>
          </a:p>
          <a:p>
            <a:pPr marL="514350" indent="-514350"/>
            <a:endParaRPr lang="en-US" sz="2800" dirty="0" smtClean="0"/>
          </a:p>
          <a:p>
            <a:pPr marL="514350" indent="-514350">
              <a:buAutoNum type="arabicPeriod" startAt="2"/>
            </a:pPr>
            <a:r>
              <a:rPr lang="en-US" sz="2800" dirty="0" smtClean="0"/>
              <a:t>External operational</a:t>
            </a:r>
          </a:p>
          <a:p>
            <a:pPr marL="514350" indent="-514350"/>
            <a:endParaRPr lang="en-US" sz="2800" dirty="0" smtClean="0"/>
          </a:p>
          <a:p>
            <a:pPr marL="514350" indent="-514350"/>
            <a:r>
              <a:rPr lang="en-US" sz="2800" dirty="0" smtClean="0"/>
              <a:t>3.	Personal</a:t>
            </a:r>
          </a:p>
          <a:p>
            <a:pPr marL="514350" indent="-514350"/>
            <a:endParaRPr lang="en-IN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571736" y="285728"/>
            <a:ext cx="4929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CC0000"/>
                </a:solidFill>
                <a:latin typeface="+mj-lt"/>
                <a:ea typeface="+mj-ea"/>
                <a:cs typeface="+mj-cs"/>
              </a:rPr>
              <a:t>5.Types of communication</a:t>
            </a:r>
            <a:endParaRPr lang="en-IN" sz="4000" b="1" dirty="0">
              <a:solidFill>
                <a:srgbClr val="CC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59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5072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b="1" u="sng" dirty="0" smtClean="0"/>
              <a:t>INTERNAL OPERATIONAL</a:t>
            </a:r>
          </a:p>
          <a:p>
            <a:pPr marL="514350" indent="-514350"/>
            <a:endParaRPr lang="en-US" b="1" u="sng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785794"/>
            <a:ext cx="49291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/>
              <a:t>	</a:t>
            </a:r>
            <a:r>
              <a:rPr lang="en-IN" sz="2000" dirty="0" smtClean="0"/>
              <a:t>This type of communication is carried out in the  interests of the company's goals. This type of communication is </a:t>
            </a:r>
            <a:r>
              <a:rPr lang="en-IN" sz="2000" dirty="0" smtClean="0">
                <a:solidFill>
                  <a:srgbClr val="FF0000"/>
                </a:solidFill>
              </a:rPr>
              <a:t>highly structured. </a:t>
            </a:r>
          </a:p>
          <a:p>
            <a:r>
              <a:rPr lang="en-IN" sz="2000" dirty="0" smtClean="0"/>
              <a:t>	</a:t>
            </a:r>
          </a:p>
          <a:p>
            <a:r>
              <a:rPr lang="en-IN" sz="2000" dirty="0" smtClean="0"/>
              <a:t>	The main function of internal-operational communication is to create a flow of information that </a:t>
            </a:r>
            <a:r>
              <a:rPr lang="en-IN" sz="2000" dirty="0" smtClean="0">
                <a:solidFill>
                  <a:srgbClr val="FF0000"/>
                </a:solidFill>
              </a:rPr>
              <a:t>coordinates</a:t>
            </a:r>
            <a:r>
              <a:rPr lang="en-IN" sz="2000" dirty="0" smtClean="0"/>
              <a:t> the functionality of all departments within the organization. </a:t>
            </a:r>
          </a:p>
          <a:p>
            <a:endParaRPr lang="en-IN" sz="2000" dirty="0" smtClean="0"/>
          </a:p>
          <a:p>
            <a:r>
              <a:rPr lang="en-IN" sz="2000" dirty="0" smtClean="0"/>
              <a:t>	</a:t>
            </a:r>
            <a:endParaRPr lang="en-IN" sz="2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13</a:t>
            </a:fld>
            <a:endParaRPr lang="en-IN" dirty="0"/>
          </a:p>
        </p:txBody>
      </p:sp>
      <p:pic>
        <p:nvPicPr>
          <p:cNvPr id="5" name="Picture 4" descr="InternalCommunications1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57166"/>
            <a:ext cx="4572000" cy="5715040"/>
          </a:xfrm>
          <a:prstGeom prst="rect">
            <a:avLst/>
          </a:prstGeom>
        </p:spPr>
      </p:pic>
    </p:spTree>
  </p:cSld>
  <p:clrMapOvr>
    <a:masterClrMapping/>
  </p:clrMapOvr>
  <p:transition advTm="52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-928726" y="0"/>
          <a:ext cx="9144000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571604" y="2571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1643042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14</a:t>
            </a:fld>
            <a:endParaRPr lang="en-IN" dirty="0"/>
          </a:p>
        </p:txBody>
      </p:sp>
    </p:spTree>
  </p:cSld>
  <p:clrMapOvr>
    <a:masterClrMapping/>
  </p:clrMapOvr>
  <p:transition advTm="49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 smtClean="0"/>
              <a:t>Upward Communication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	</a:t>
            </a:r>
            <a:r>
              <a:rPr lang="en-IN" sz="2000" dirty="0" smtClean="0"/>
              <a:t>Upward communication is the flow of information from </a:t>
            </a:r>
            <a:r>
              <a:rPr lang="en-IN" sz="2000" dirty="0" smtClean="0">
                <a:solidFill>
                  <a:srgbClr val="FF0000"/>
                </a:solidFill>
              </a:rPr>
              <a:t>subordinates to superiors</a:t>
            </a:r>
            <a:r>
              <a:rPr lang="en-IN" sz="2000" dirty="0" smtClean="0"/>
              <a:t>, or from employees to management.</a:t>
            </a:r>
            <a:endParaRPr lang="en-IN" sz="20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785926"/>
            <a:ext cx="645682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3805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/>
              <a:t>Upward Communication is a mean for staff to:</a:t>
            </a:r>
            <a:br>
              <a:rPr lang="en-US" sz="2000" dirty="0" smtClean="0"/>
            </a:br>
            <a:endParaRPr lang="en-US" sz="2000" dirty="0" smtClean="0"/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000" dirty="0" smtClean="0"/>
              <a:t>Exchange information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000" dirty="0" smtClean="0"/>
              <a:t>Offer ideas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000" dirty="0" smtClean="0"/>
              <a:t>Express enthusiasm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000" dirty="0" smtClean="0"/>
              <a:t>Achieve job satisfaction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000" dirty="0" smtClean="0"/>
              <a:t>Provide feedback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15</a:t>
            </a:fld>
            <a:endParaRPr lang="en-IN" dirty="0"/>
          </a:p>
        </p:txBody>
      </p:sp>
    </p:spTree>
  </p:cSld>
  <p:clrMapOvr>
    <a:masterClrMapping/>
  </p:clrMapOvr>
  <p:transition advTm="51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36 0.08267  L 0.108 0.08267  L 0.072 0.16667  L 0.108 0.24933  L 0.036 0.24933  L 0 0.33333  L -0.036 0.24933  L -0.108 0.24933  L -0.072 0.16667  L -0.108 0.08267  L -0.036 0.08267  L 0 0  Z" pathEditMode="relative" ptsTypes="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400" b="1" u="sng" dirty="0" smtClean="0"/>
              <a:t>Downward Communication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	</a:t>
            </a:r>
            <a:r>
              <a:rPr lang="en-IN" dirty="0" smtClean="0"/>
              <a:t>Information flowing from the top of the organizational management hierarchy and </a:t>
            </a:r>
            <a:r>
              <a:rPr lang="en-IN" dirty="0" smtClean="0">
                <a:solidFill>
                  <a:srgbClr val="FF0000"/>
                </a:solidFill>
              </a:rPr>
              <a:t>telling people </a:t>
            </a:r>
            <a:r>
              <a:rPr lang="en-IN" dirty="0" smtClean="0"/>
              <a:t>in the organization </a:t>
            </a:r>
            <a:r>
              <a:rPr lang="en-IN" sz="1600" dirty="0" smtClean="0">
                <a:solidFill>
                  <a:srgbClr val="FF0000"/>
                </a:solidFill>
              </a:rPr>
              <a:t>WHAT IS IMPORTANT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/>
              <a:t>(mission) and </a:t>
            </a:r>
            <a:r>
              <a:rPr lang="en-IN" sz="1600" dirty="0" smtClean="0">
                <a:solidFill>
                  <a:srgbClr val="FF0000"/>
                </a:solidFill>
              </a:rPr>
              <a:t>WHAT IS VALUED </a:t>
            </a:r>
            <a:r>
              <a:rPr lang="en-IN" dirty="0" smtClean="0"/>
              <a:t>(policies).</a:t>
            </a:r>
            <a:endParaRPr lang="en-IN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00100" y="1357298"/>
            <a:ext cx="6500102" cy="521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3805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 smtClean="0">
              <a:solidFill>
                <a:srgbClr val="333333"/>
              </a:solidFill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dirty="0" smtClean="0"/>
              <a:t>This type of communication is needed in an organization to:</a:t>
            </a:r>
            <a:br>
              <a:rPr lang="en-US" dirty="0" smtClean="0"/>
            </a:br>
            <a:r>
              <a:rPr lang="en-US" dirty="0" smtClean="0"/>
              <a:t>	       </a:t>
            </a:r>
          </a:p>
          <a:p>
            <a:pPr lvl="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  Transmit vital information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Give instructions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Encourage 2-way discussion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Announce decisions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Seek cooperation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Provide motivation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Boost morale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Increase efficiency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dirty="0" smtClean="0"/>
              <a:t>Obtain feedback</a:t>
            </a: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16</a:t>
            </a:fld>
            <a:endParaRPr lang="en-IN" dirty="0"/>
          </a:p>
        </p:txBody>
      </p:sp>
    </p:spTree>
  </p:cSld>
  <p:clrMapOvr>
    <a:masterClrMapping/>
  </p:clrMapOvr>
  <p:transition advTm="55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8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1428736"/>
            <a:ext cx="7929618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dirty="0" smtClean="0"/>
              <a:t>Both Downward &amp; Upward Communications are collectively called “Vertical Communication”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421484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400" b="1" u="sng" dirty="0" smtClean="0"/>
              <a:t>Vertical Communication</a:t>
            </a:r>
            <a:endParaRPr lang="en-IN" sz="2400" b="1" u="sng" dirty="0"/>
          </a:p>
        </p:txBody>
      </p:sp>
      <p:pic>
        <p:nvPicPr>
          <p:cNvPr id="4" name="Picture 3" descr="110_s0260_g0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60" y="2071678"/>
            <a:ext cx="5715040" cy="385765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17</a:t>
            </a:fld>
            <a:endParaRPr lang="en-IN" dirty="0"/>
          </a:p>
        </p:txBody>
      </p:sp>
    </p:spTree>
  </p:cSld>
  <p:clrMapOvr>
    <a:masterClrMapping/>
  </p:clrMapOvr>
  <p:transition advTm="5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18</a:t>
            </a:fld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sz="2800" dirty="0" smtClean="0"/>
          </a:p>
          <a:p>
            <a:pPr marL="514350" indent="-514350">
              <a:buNone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endParaRPr lang="en-IN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5929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smtClean="0"/>
              <a:t>EXTERNAL OPERATIONAL</a:t>
            </a:r>
            <a:br>
              <a:rPr lang="en-US" sz="2400" b="1" u="sng" dirty="0" smtClean="0"/>
            </a:br>
            <a:endParaRPr lang="en-IN" sz="2400" b="1" u="sng" dirty="0"/>
          </a:p>
        </p:txBody>
      </p:sp>
      <p:sp>
        <p:nvSpPr>
          <p:cNvPr id="6" name="Rectangle 5"/>
          <p:cNvSpPr/>
          <p:nvPr/>
        </p:nvSpPr>
        <p:spPr>
          <a:xfrm>
            <a:off x="0" y="271462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 smtClean="0"/>
              <a:t>								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</a:t>
            </a:r>
          </a:p>
        </p:txBody>
      </p:sp>
      <p:pic>
        <p:nvPicPr>
          <p:cNvPr id="7" name="Picture 6" descr="image00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643050"/>
            <a:ext cx="6929486" cy="419101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2910" y="857232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400" dirty="0" smtClean="0"/>
              <a:t>Communication take place </a:t>
            </a:r>
            <a:r>
              <a:rPr lang="fr-CA" sz="2400" dirty="0" smtClean="0">
                <a:solidFill>
                  <a:srgbClr val="FF0000"/>
                </a:solidFill>
              </a:rPr>
              <a:t>outside the business </a:t>
            </a:r>
            <a:r>
              <a:rPr lang="fr-CA" sz="2400" dirty="0" smtClean="0"/>
              <a:t>to carry on business activities</a:t>
            </a:r>
            <a:endParaRPr lang="en-IN" sz="2400" dirty="0"/>
          </a:p>
        </p:txBody>
      </p:sp>
    </p:spTree>
  </p:cSld>
  <p:clrMapOvr>
    <a:masterClrMapping/>
  </p:clrMapOvr>
  <p:transition advTm="53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3805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External operational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should improve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Overall performance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Public goodwill</a:t>
            </a:r>
          </a:p>
          <a:p>
            <a:pPr lvl="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Corporate image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428992" y="3857628"/>
            <a:ext cx="426551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3805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cs typeface="Arial" pitchFamily="34" charset="0"/>
              </a:rPr>
              <a:t>Ultimately, it helps to achieve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Organizational goals</a:t>
            </a:r>
          </a:p>
          <a:p>
            <a:pPr lvl="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Customer satisfaction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atelier-professional-holding-laptop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62" y="0"/>
            <a:ext cx="4643438" cy="342902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19</a:t>
            </a:fld>
            <a:endParaRPr lang="en-IN" dirty="0"/>
          </a:p>
        </p:txBody>
      </p:sp>
    </p:spTree>
  </p:cSld>
  <p:clrMapOvr>
    <a:masterClrMapping/>
  </p:clrMapOvr>
  <p:transition advTm="45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  <p:bldP spid="430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0"/>
            <a:ext cx="6705600" cy="7858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BUSINESS COMMUNICATION</a:t>
            </a:r>
            <a:br>
              <a:rPr lang="en-US" sz="4000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500726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Introduction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Communication cycle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Characteristics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Purposes of Business Communication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Types of communication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Communication medium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Business Communication Blood Line </a:t>
            </a:r>
            <a:endParaRPr lang="en-US" sz="3100" dirty="0" smtClean="0"/>
          </a:p>
          <a:p>
            <a:pPr marL="514350" indent="-514350">
              <a:lnSpc>
                <a:spcPct val="170000"/>
              </a:lnSpc>
              <a:buNone/>
            </a:pPr>
            <a:r>
              <a:rPr lang="en-US" sz="3100" dirty="0" smtClean="0"/>
              <a:t>	Of  </a:t>
            </a:r>
            <a:r>
              <a:rPr lang="en-US" sz="3100" dirty="0" smtClean="0"/>
              <a:t>	</a:t>
            </a:r>
            <a:r>
              <a:rPr lang="en-US" sz="3100" dirty="0" smtClean="0"/>
              <a:t>An </a:t>
            </a:r>
            <a:r>
              <a:rPr lang="en-US" sz="3100" dirty="0" smtClean="0"/>
              <a:t>Organization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US" sz="3100" dirty="0" smtClean="0"/>
              <a:t>8.	Functions </a:t>
            </a:r>
            <a:r>
              <a:rPr lang="en-US" sz="3100" dirty="0" smtClean="0"/>
              <a:t>Of Communication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US" sz="3100" dirty="0" smtClean="0"/>
              <a:t>9.	Barriers </a:t>
            </a:r>
            <a:r>
              <a:rPr lang="en-US" sz="3100" dirty="0" smtClean="0"/>
              <a:t>Of Communication</a:t>
            </a:r>
            <a:endParaRPr lang="en-IN" sz="3100" dirty="0" smtClean="0"/>
          </a:p>
          <a:p>
            <a:pPr marL="514350" indent="-514350">
              <a:buFont typeface="+mj-lt"/>
              <a:buAutoNum type="arabicPeriod"/>
            </a:pPr>
            <a:endParaRPr lang="en-IN" sz="3100" dirty="0" smtClean="0"/>
          </a:p>
          <a:p>
            <a:pPr>
              <a:buFont typeface="Calibri" pitchFamily="34" charset="0"/>
              <a:buChar char="●"/>
            </a:pPr>
            <a:endParaRPr lang="en-IN" dirty="0" smtClean="0"/>
          </a:p>
          <a:p>
            <a:pPr>
              <a:buFont typeface="Calibri" pitchFamily="34" charset="0"/>
              <a:buChar char="●"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2</a:t>
            </a:fld>
            <a:endParaRPr lang="en-IN" dirty="0"/>
          </a:p>
        </p:txBody>
      </p:sp>
      <p:pic>
        <p:nvPicPr>
          <p:cNvPr id="7" name="Picture 6" descr="business wom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344" y="0"/>
            <a:ext cx="2810656" cy="5643602"/>
          </a:xfrm>
          <a:prstGeom prst="rect">
            <a:avLst/>
          </a:prstGeom>
        </p:spPr>
      </p:pic>
      <p:sp>
        <p:nvSpPr>
          <p:cNvPr id="10" name="Chevron 9">
            <a:hlinkClick r:id="" action="ppaction://hlinkshowjump?jump=nextslide"/>
          </p:cNvPr>
          <p:cNvSpPr/>
          <p:nvPr/>
        </p:nvSpPr>
        <p:spPr>
          <a:xfrm>
            <a:off x="4714876" y="857232"/>
            <a:ext cx="357190" cy="2857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1" name="Chevron 10">
            <a:hlinkClick r:id="rId5" action="ppaction://hlinksldjump"/>
          </p:cNvPr>
          <p:cNvSpPr/>
          <p:nvPr/>
        </p:nvSpPr>
        <p:spPr>
          <a:xfrm>
            <a:off x="4714876" y="1357298"/>
            <a:ext cx="357190" cy="2857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2" name="Chevron 11">
            <a:hlinkClick r:id="rId6" action="ppaction://hlinksldjump"/>
          </p:cNvPr>
          <p:cNvSpPr/>
          <p:nvPr/>
        </p:nvSpPr>
        <p:spPr>
          <a:xfrm>
            <a:off x="4714876" y="1928802"/>
            <a:ext cx="357190" cy="2857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714876" y="2500306"/>
            <a:ext cx="357190" cy="2857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4714876" y="2928934"/>
            <a:ext cx="357190" cy="2857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4714876" y="3429000"/>
            <a:ext cx="357190" cy="2857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4786314" y="4214818"/>
            <a:ext cx="357190" cy="2857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9001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8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2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0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4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2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80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857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i="1" dirty="0" smtClean="0"/>
              <a:t> </a:t>
            </a:r>
            <a:r>
              <a:rPr lang="en-IN" sz="2400" b="1" u="sng" dirty="0" smtClean="0"/>
              <a:t>PERSONAL COMMUNICATION</a:t>
            </a:r>
            <a:endParaRPr lang="en-IN" sz="2400" b="1" u="sng" dirty="0"/>
          </a:p>
        </p:txBody>
      </p:sp>
      <p:sp>
        <p:nvSpPr>
          <p:cNvPr id="3" name="Rectangle 2"/>
          <p:cNvSpPr/>
          <p:nvPr/>
        </p:nvSpPr>
        <p:spPr>
          <a:xfrm>
            <a:off x="0" y="157161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dirty="0" smtClean="0"/>
              <a:t>	While most communication within organization qualifies as internal or external operational, some communication is termed personal communication. While personal communication may not directly affect the organization's long-term goals, it does affect them indirectly.Personal communication  is an unofficial way to access  personal attitudes of organizational personnel towards the actions and policies of the company. </a:t>
            </a:r>
            <a:endParaRPr lang="en-IN" sz="2000" dirty="0"/>
          </a:p>
        </p:txBody>
      </p:sp>
      <p:pic>
        <p:nvPicPr>
          <p:cNvPr id="4" name="Picture 3" descr="interpersonal-communicatio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0"/>
            <a:ext cx="2571768" cy="171451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20</a:t>
            </a:fld>
            <a:endParaRPr lang="en-IN" dirty="0"/>
          </a:p>
        </p:txBody>
      </p:sp>
    </p:spTree>
  </p:cSld>
  <p:clrMapOvr>
    <a:masterClrMapping/>
  </p:clrMapOvr>
  <p:transition advTm="54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21</a:t>
            </a:fld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4000" b="1" dirty="0" smtClean="0">
                <a:solidFill>
                  <a:srgbClr val="CC0000"/>
                </a:solidFill>
                <a:latin typeface="+mj-lt"/>
                <a:ea typeface="+mj-ea"/>
                <a:cs typeface="+mj-cs"/>
              </a:rPr>
              <a:t>6.Communication Medium</a:t>
            </a:r>
          </a:p>
          <a:p>
            <a:pPr>
              <a:lnSpc>
                <a:spcPct val="150000"/>
              </a:lnSpc>
            </a:pPr>
            <a:endParaRPr lang="en-IN" sz="2400" dirty="0" smtClean="0"/>
          </a:p>
          <a:p>
            <a:pPr>
              <a:lnSpc>
                <a:spcPct val="150000"/>
              </a:lnSpc>
            </a:pPr>
            <a:r>
              <a:rPr lang="en-IN" sz="2400" dirty="0" smtClean="0"/>
              <a:t>	We divide the different types of communication medium into two different categories:</a:t>
            </a:r>
          </a:p>
          <a:p>
            <a:pPr>
              <a:lnSpc>
                <a:spcPct val="150000"/>
              </a:lnSpc>
            </a:pPr>
            <a:endParaRPr lang="en-IN" sz="2400" dirty="0" smtClean="0"/>
          </a:p>
          <a:p>
            <a:pPr>
              <a:lnSpc>
                <a:spcPct val="150000"/>
              </a:lnSpc>
            </a:pPr>
            <a:r>
              <a:rPr lang="en-IN" sz="2400" dirty="0" smtClean="0"/>
              <a:t>1. Physical media</a:t>
            </a:r>
          </a:p>
          <a:p>
            <a:pPr>
              <a:lnSpc>
                <a:spcPct val="150000"/>
              </a:lnSpc>
            </a:pPr>
            <a:r>
              <a:rPr lang="en-IN" sz="2400" dirty="0" smtClean="0"/>
              <a:t>2. Mechanical media (everything that is not No. 1)</a:t>
            </a:r>
          </a:p>
          <a:p>
            <a:pPr>
              <a:lnSpc>
                <a:spcPct val="150000"/>
              </a:lnSpc>
            </a:pPr>
            <a:endParaRPr lang="en-IN" sz="2400" dirty="0" smtClean="0"/>
          </a:p>
          <a:p>
            <a:pPr>
              <a:lnSpc>
                <a:spcPct val="150000"/>
              </a:lnSpc>
            </a:pPr>
            <a:r>
              <a:rPr lang="en-IN" sz="2400" dirty="0" smtClean="0"/>
              <a:t>This site focus on the internal communication. Our listings of types of communication medium therefore exclude external media</a:t>
            </a:r>
            <a:r>
              <a:rPr lang="en-IN" dirty="0" smtClean="0"/>
              <a:t>.</a:t>
            </a:r>
            <a:endParaRPr lang="en-IN" dirty="0"/>
          </a:p>
        </p:txBody>
      </p:sp>
    </p:spTree>
  </p:cSld>
  <p:clrMapOvr>
    <a:masterClrMapping/>
  </p:clrMapOvr>
  <p:transition advTm="64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22</a:t>
            </a:fld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85828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u="sng" dirty="0" smtClean="0"/>
              <a:t>Physical media</a:t>
            </a:r>
            <a:endParaRPr lang="en-IN" sz="2800" u="sng" dirty="0" smtClean="0"/>
          </a:p>
          <a:p>
            <a:r>
              <a:rPr lang="en-IN" dirty="0" smtClean="0"/>
              <a:t>	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</a:t>
            </a:r>
            <a:r>
              <a:rPr lang="en-IN" sz="2400" dirty="0" smtClean="0"/>
              <a:t>With physical media we mean channels where the person who is talking can be seen and heard by the audience</a:t>
            </a:r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0" y="2071678"/>
            <a:ext cx="685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/>
              <a:t>Large meetings, town hall meetings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/>
              <a:t>Department meetings (weekly meetings)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/>
              <a:t>Up close and personal (exclusive meetings)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/>
              <a:t>Video conferences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/>
              <a:t>Viral communication or word of</a:t>
            </a:r>
            <a:r>
              <a:rPr lang="en-IN" sz="2000" dirty="0" smtClean="0"/>
              <a:t> </a:t>
            </a:r>
            <a:r>
              <a:rPr lang="en-IN" sz="2400" dirty="0" smtClean="0"/>
              <a:t>mouth</a:t>
            </a:r>
            <a:endParaRPr lang="en-IN" sz="2000" dirty="0"/>
          </a:p>
        </p:txBody>
      </p:sp>
      <p:pic>
        <p:nvPicPr>
          <p:cNvPr id="5" name="Picture 4" descr="business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778" y="3286124"/>
            <a:ext cx="3900485" cy="2881316"/>
          </a:xfrm>
          <a:prstGeom prst="rect">
            <a:avLst/>
          </a:prstGeom>
        </p:spPr>
      </p:pic>
    </p:spTree>
  </p:cSld>
  <p:clrMapOvr>
    <a:masterClrMapping/>
  </p:clrMapOvr>
  <p:transition advTm="51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7 0.16763 L -0.2033 0.16763 " pathEditMode="fixed" rAng="0" ptsTypes="AA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23</a:t>
            </a:fld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-64" y="642918"/>
            <a:ext cx="9144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 smtClean="0"/>
              <a:t>	With mechanical media we mean written or electronic channels</a:t>
            </a:r>
            <a:r>
              <a:rPr lang="en-IN" sz="2000" dirty="0" smtClean="0"/>
              <a:t>. </a:t>
            </a:r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361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b="1" u="sng" dirty="0" smtClean="0"/>
              <a:t>Mechanical</a:t>
            </a:r>
            <a:r>
              <a:rPr lang="en-IN" sz="2800" dirty="0" smtClean="0"/>
              <a:t> </a:t>
            </a:r>
            <a:r>
              <a:rPr lang="en-IN" sz="2800" b="1" u="sng" dirty="0" smtClean="0"/>
              <a:t>media</a:t>
            </a:r>
            <a:r>
              <a:rPr lang="en-IN" sz="2800" dirty="0" smtClean="0"/>
              <a:t> </a:t>
            </a:r>
            <a:endParaRPr lang="en-IN" sz="2800" dirty="0"/>
          </a:p>
        </p:txBody>
      </p:sp>
      <p:sp>
        <p:nvSpPr>
          <p:cNvPr id="5" name="Rectangle 4"/>
          <p:cNvSpPr/>
          <p:nvPr/>
        </p:nvSpPr>
        <p:spPr>
          <a:xfrm>
            <a:off x="2143108" y="1571612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IN" sz="2400" dirty="0" smtClean="0"/>
              <a:t>E-mail</a:t>
            </a:r>
          </a:p>
          <a:p>
            <a:pPr>
              <a:lnSpc>
                <a:spcPct val="200000"/>
              </a:lnSpc>
            </a:pPr>
            <a:r>
              <a:rPr lang="en-IN" sz="2400" dirty="0" smtClean="0"/>
              <a:t>Weekly letters or newsletters</a:t>
            </a:r>
          </a:p>
          <a:p>
            <a:pPr>
              <a:lnSpc>
                <a:spcPct val="200000"/>
              </a:lnSpc>
            </a:pPr>
            <a:r>
              <a:rPr lang="en-IN" sz="2400" dirty="0" smtClean="0"/>
              <a:t>Personal letters</a:t>
            </a:r>
          </a:p>
          <a:p>
            <a:pPr>
              <a:lnSpc>
                <a:spcPct val="200000"/>
              </a:lnSpc>
            </a:pPr>
            <a:r>
              <a:rPr lang="en-IN" sz="2400" dirty="0" smtClean="0"/>
              <a:t>Billboards</a:t>
            </a:r>
          </a:p>
          <a:p>
            <a:pPr>
              <a:lnSpc>
                <a:spcPct val="200000"/>
              </a:lnSpc>
            </a:pPr>
            <a:endParaRPr lang="en-IN" sz="2400" dirty="0"/>
          </a:p>
        </p:txBody>
      </p:sp>
      <p:pic>
        <p:nvPicPr>
          <p:cNvPr id="7" name="Picture 6" descr="email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428736"/>
            <a:ext cx="893340" cy="893340"/>
          </a:xfrm>
          <a:prstGeom prst="rect">
            <a:avLst/>
          </a:prstGeom>
        </p:spPr>
      </p:pic>
      <p:pic>
        <p:nvPicPr>
          <p:cNvPr id="8" name="Picture 7" descr="newsletter-ic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2285992"/>
            <a:ext cx="857256" cy="500066"/>
          </a:xfrm>
          <a:prstGeom prst="rect">
            <a:avLst/>
          </a:prstGeom>
        </p:spPr>
      </p:pic>
      <p:pic>
        <p:nvPicPr>
          <p:cNvPr id="9" name="Picture 8" descr="Mai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2857496"/>
            <a:ext cx="1000132" cy="857256"/>
          </a:xfrm>
          <a:prstGeom prst="rect">
            <a:avLst/>
          </a:prstGeom>
        </p:spPr>
      </p:pic>
      <p:pic>
        <p:nvPicPr>
          <p:cNvPr id="10" name="Picture 9" descr="Advertise Billboar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3643314"/>
            <a:ext cx="857256" cy="857256"/>
          </a:xfrm>
          <a:prstGeom prst="rect">
            <a:avLst/>
          </a:prstGeom>
        </p:spPr>
      </p:pic>
    </p:spTree>
  </p:cSld>
  <p:clrMapOvr>
    <a:masterClrMapping/>
  </p:clrMapOvr>
  <p:transition advTm="89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24</a:t>
            </a:fld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2857488" y="500042"/>
            <a:ext cx="7572428" cy="3624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IN" sz="2400" dirty="0" smtClean="0"/>
              <a:t>Intranet</a:t>
            </a:r>
          </a:p>
          <a:p>
            <a:pPr>
              <a:lnSpc>
                <a:spcPct val="250000"/>
              </a:lnSpc>
            </a:pPr>
            <a:r>
              <a:rPr lang="en-IN" sz="2400" dirty="0" smtClean="0"/>
              <a:t>Magazines or papers</a:t>
            </a:r>
          </a:p>
          <a:p>
            <a:pPr>
              <a:lnSpc>
                <a:spcPct val="250000"/>
              </a:lnSpc>
            </a:pPr>
            <a:r>
              <a:rPr lang="en-IN" sz="2400" dirty="0" smtClean="0"/>
              <a:t>Sms</a:t>
            </a:r>
          </a:p>
          <a:p>
            <a:pPr>
              <a:lnSpc>
                <a:spcPct val="250000"/>
              </a:lnSpc>
            </a:pPr>
            <a:r>
              <a:rPr lang="en-IN" sz="2400" dirty="0" smtClean="0"/>
              <a:t>Social media</a:t>
            </a:r>
          </a:p>
        </p:txBody>
      </p:sp>
      <p:pic>
        <p:nvPicPr>
          <p:cNvPr id="4" name="Picture 3" descr="Intranet-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642918"/>
            <a:ext cx="714380" cy="571504"/>
          </a:xfrm>
          <a:prstGeom prst="rect">
            <a:avLst/>
          </a:prstGeom>
        </p:spPr>
      </p:pic>
      <p:pic>
        <p:nvPicPr>
          <p:cNvPr id="6" name="Picture 5" descr="periodicals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28794" y="1500174"/>
            <a:ext cx="714380" cy="571504"/>
          </a:xfrm>
          <a:prstGeom prst="rect">
            <a:avLst/>
          </a:prstGeom>
        </p:spPr>
      </p:pic>
      <p:pic>
        <p:nvPicPr>
          <p:cNvPr id="7" name="Picture 6" descr="Intelligent-SM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166" y="2428868"/>
            <a:ext cx="1214446" cy="714380"/>
          </a:xfrm>
          <a:prstGeom prst="rect">
            <a:avLst/>
          </a:prstGeom>
        </p:spPr>
      </p:pic>
      <p:pic>
        <p:nvPicPr>
          <p:cNvPr id="8" name="Picture 7" descr="Social Media Icon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3429000"/>
            <a:ext cx="1000132" cy="1071570"/>
          </a:xfrm>
          <a:prstGeom prst="rect">
            <a:avLst/>
          </a:prstGeom>
        </p:spPr>
      </p:pic>
    </p:spTree>
  </p:cSld>
  <p:clrMapOvr>
    <a:masterClrMapping/>
  </p:clrMapOvr>
  <p:transition advTm="71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7.Business Communication Blood Line Of   An Organization</a:t>
            </a:r>
          </a:p>
        </p:txBody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u="sng" dirty="0" smtClean="0"/>
              <a:t>Because it help us to bring:</a:t>
            </a:r>
          </a:p>
          <a:p>
            <a:r>
              <a:rPr lang="en-US" sz="2800" dirty="0" smtClean="0"/>
              <a:t>Increase productivity.</a:t>
            </a:r>
          </a:p>
          <a:p>
            <a:r>
              <a:rPr lang="en-US" sz="2800" dirty="0" smtClean="0"/>
              <a:t>Reduce stress</a:t>
            </a:r>
          </a:p>
          <a:p>
            <a:r>
              <a:rPr lang="en-US" sz="2800" dirty="0" smtClean="0"/>
              <a:t>Better understand what other says.</a:t>
            </a:r>
          </a:p>
          <a:p>
            <a:r>
              <a:rPr lang="en-US" sz="2800" dirty="0" smtClean="0"/>
              <a:t>Better understand how to get your message across.</a:t>
            </a:r>
          </a:p>
          <a:p>
            <a:r>
              <a:rPr lang="en-US" sz="2800" dirty="0" smtClean="0"/>
              <a:t>Enhance relationships</a:t>
            </a:r>
          </a:p>
          <a:p>
            <a:r>
              <a:rPr lang="en-US" sz="2800" dirty="0" smtClean="0"/>
              <a:t>Save time and money.</a:t>
            </a:r>
          </a:p>
        </p:txBody>
      </p:sp>
    </p:spTree>
  </p:cSld>
  <p:clrMapOvr>
    <a:masterClrMapping/>
  </p:clrMapOvr>
  <p:transition advTm="43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53400" cy="1143000"/>
          </a:xfrm>
        </p:spPr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Why Communication Is Important In Business?</a:t>
            </a: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u="sng" dirty="0" smtClean="0"/>
              <a:t>Communication in business is important because: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To build up reputation among customers and friends.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To create better relation between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seniors and sub ordinates 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workers and the management 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customers and the sellers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To increase sales.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For the promotion of a product, services or organization.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B2B deals.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28604"/>
            <a:ext cx="2857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(Contd.) </a:t>
            </a:r>
            <a:endParaRPr lang="en-IN" sz="2400" dirty="0"/>
          </a:p>
        </p:txBody>
      </p:sp>
    </p:spTree>
  </p:cSld>
  <p:clrMapOvr>
    <a:masterClrMapping/>
  </p:clrMapOvr>
  <p:transition advTm="47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C00000"/>
                </a:solidFill>
              </a:rPr>
              <a:t>(Contd.) </a:t>
            </a:r>
            <a:br>
              <a:rPr lang="en-US" sz="3200" dirty="0" smtClean="0">
                <a:solidFill>
                  <a:srgbClr val="C00000"/>
                </a:solidFill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How To Improve Business Communication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u="sng" dirty="0" smtClean="0"/>
              <a:t>By removing barriers in communication:</a:t>
            </a:r>
            <a:r>
              <a:rPr lang="en-US" sz="2800" dirty="0" smtClean="0"/>
              <a:t> </a:t>
            </a:r>
          </a:p>
          <a:p>
            <a:pPr lvl="1"/>
            <a:r>
              <a:rPr lang="en-US" sz="2000" dirty="0" smtClean="0"/>
              <a:t>Noise</a:t>
            </a:r>
          </a:p>
          <a:p>
            <a:pPr lvl="1"/>
            <a:r>
              <a:rPr lang="en-US" sz="2000" dirty="0" smtClean="0"/>
              <a:t>Culture differences</a:t>
            </a:r>
          </a:p>
          <a:p>
            <a:pPr lvl="1"/>
            <a:r>
              <a:rPr lang="en-US" sz="2000" dirty="0" smtClean="0"/>
              <a:t>Stereotype</a:t>
            </a:r>
          </a:p>
          <a:p>
            <a:pPr lvl="1"/>
            <a:r>
              <a:rPr lang="en-US" sz="2000" dirty="0" smtClean="0"/>
              <a:t>Psychological barriers</a:t>
            </a:r>
          </a:p>
          <a:p>
            <a:pPr lvl="1"/>
            <a:r>
              <a:rPr lang="en-US" sz="2000" dirty="0" smtClean="0"/>
              <a:t>Physical barriers</a:t>
            </a:r>
          </a:p>
          <a:p>
            <a:endParaRPr lang="en-US" sz="2400" dirty="0" smtClean="0"/>
          </a:p>
        </p:txBody>
      </p:sp>
      <p:pic>
        <p:nvPicPr>
          <p:cNvPr id="50180" name="Picture 4" descr="death-by-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1800" y="2895600"/>
            <a:ext cx="4673600" cy="3733800"/>
          </a:xfrm>
          <a:prstGeom prst="rect">
            <a:avLst/>
          </a:prstGeom>
          <a:noFill/>
        </p:spPr>
      </p:pic>
    </p:spTree>
  </p:cSld>
  <p:clrMapOvr>
    <a:masterClrMapping/>
  </p:clrMapOvr>
  <p:transition advTm="71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5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5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8" dur="5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5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5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9" dur="5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5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5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5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0" dur="5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1" dur="5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1" dur="5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2" dur="5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5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C00000"/>
                </a:solidFill>
              </a:rPr>
              <a:t>(Contd.) </a:t>
            </a:r>
            <a:br>
              <a:rPr lang="en-US" sz="3200" dirty="0" smtClean="0">
                <a:solidFill>
                  <a:srgbClr val="C00000"/>
                </a:solidFill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How To Improve Business Communication</a:t>
            </a:r>
          </a:p>
        </p:txBody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u="sng" dirty="0" smtClean="0"/>
              <a:t>The importance of (only) positive language:</a:t>
            </a:r>
            <a:r>
              <a:rPr lang="en-US" dirty="0" smtClean="0"/>
              <a:t> </a:t>
            </a:r>
            <a:r>
              <a:rPr lang="en-US" sz="2400" dirty="0" smtClean="0"/>
              <a:t>Using positive language and eliminating the negative is important to help build rapport with others.</a:t>
            </a:r>
            <a:r>
              <a:rPr lang="en-US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n-US" sz="2800" u="sng" dirty="0" smtClean="0"/>
              <a:t>Controlling anger when someone yells at you</a:t>
            </a:r>
            <a:r>
              <a:rPr lang="en-US" dirty="0" smtClean="0"/>
              <a:t>: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en-US" dirty="0" smtClean="0"/>
              <a:t>   </a:t>
            </a:r>
            <a:r>
              <a:rPr lang="en-US" sz="2400" dirty="0" smtClean="0"/>
              <a:t>Suppose someone walks into your office and without warning and for no reason as far as you're concerned) starts yelling at you. </a:t>
            </a:r>
            <a:r>
              <a:rPr lang="en-US" sz="2400" b="1" dirty="0" smtClean="0"/>
              <a:t>How should you respond?</a:t>
            </a:r>
            <a:r>
              <a:rPr lang="en-US" sz="2400" dirty="0" smtClean="0"/>
              <a:t>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800" u="sng" dirty="0" smtClean="0"/>
              <a:t>Good listening and understanding:</a:t>
            </a: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 smtClean="0"/>
              <a:t>    </a:t>
            </a:r>
            <a:r>
              <a:rPr lang="en-US" sz="2400" dirty="0" smtClean="0"/>
              <a:t>For good communication you should be a good listener as well you should understand what u have hared.</a:t>
            </a:r>
          </a:p>
        </p:txBody>
      </p:sp>
    </p:spTree>
  </p:cSld>
  <p:clrMapOvr>
    <a:masterClrMapping/>
  </p:clrMapOvr>
  <p:transition advTm="60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8.Functions of Communication</a:t>
            </a:r>
            <a:endParaRPr lang="en-IN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INSTRUCTIVE  FUNCTION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INTREGATION  FUNCTION</a:t>
            </a:r>
            <a:endParaRPr lang="en-IN" sz="2400" dirty="0" smtClean="0"/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INFORMING   FUNCTION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EVALUATION FUNCTION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DIRECTIVE   FUNCTION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INFLUCING  FUNCTION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IMAGE PROJECTING FUNCTION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ORENTATION FUNCTION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OTHER FUNCTIONS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29</a:t>
            </a:fld>
            <a:endParaRPr lang="en-IN" dirty="0"/>
          </a:p>
        </p:txBody>
      </p:sp>
    </p:spTree>
  </p:cSld>
  <p:clrMapOvr>
    <a:masterClrMapping/>
  </p:clrMapOvr>
  <p:transition advTm="63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1.Introduction</a:t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dirty="0" smtClean="0"/>
              <a:t>The sharing of</a:t>
            </a:r>
            <a:r>
              <a:rPr lang="en-IN" dirty="0" smtClean="0">
                <a:solidFill>
                  <a:srgbClr val="FF0000"/>
                </a:solidFill>
              </a:rPr>
              <a:t> </a:t>
            </a:r>
            <a:r>
              <a:rPr lang="en-IN" dirty="0" smtClean="0">
                <a:solidFill>
                  <a:srgbClr val="C00000"/>
                </a:solidFill>
              </a:rPr>
              <a:t>information </a:t>
            </a:r>
            <a:r>
              <a:rPr lang="en-IN" dirty="0" smtClean="0"/>
              <a:t>between people within an enterprise that is performed for the </a:t>
            </a:r>
            <a:r>
              <a:rPr lang="en-IN" dirty="0" smtClean="0">
                <a:solidFill>
                  <a:srgbClr val="C00000"/>
                </a:solidFill>
              </a:rPr>
              <a:t>commercial benefit </a:t>
            </a:r>
            <a:r>
              <a:rPr lang="en-IN" dirty="0" smtClean="0"/>
              <a:t>of the organization. In addition, business communication can also refer to how a company shares information to promote its product or </a:t>
            </a:r>
            <a:r>
              <a:rPr lang="en-IN" dirty="0" smtClean="0">
                <a:solidFill>
                  <a:srgbClr val="C00000"/>
                </a:solidFill>
              </a:rPr>
              <a:t>services to potential </a:t>
            </a:r>
            <a:r>
              <a:rPr lang="en-IN" sz="2800" dirty="0" smtClean="0">
                <a:solidFill>
                  <a:srgbClr val="C00000"/>
                </a:solidFill>
              </a:rPr>
              <a:t>CONSUMERS</a:t>
            </a:r>
            <a:r>
              <a:rPr lang="en-IN" dirty="0" smtClean="0">
                <a:solidFill>
                  <a:srgbClr val="C00000"/>
                </a:solidFill>
              </a:rPr>
              <a:t>.</a:t>
            </a:r>
            <a:r>
              <a:rPr lang="en-IN" dirty="0" smtClean="0">
                <a:solidFill>
                  <a:srgbClr val="92D050"/>
                </a:solidFill>
              </a:rPr>
              <a:t/>
            </a:r>
            <a:br>
              <a:rPr lang="en-IN" dirty="0" smtClean="0">
                <a:solidFill>
                  <a:srgbClr val="92D050"/>
                </a:solidFill>
              </a:rPr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</a:t>
            </a:fld>
            <a:endParaRPr lang="en-IN" dirty="0"/>
          </a:p>
        </p:txBody>
      </p:sp>
    </p:spTree>
  </p:cSld>
  <p:clrMapOvr>
    <a:masterClrMapping/>
  </p:clrMapOvr>
  <p:transition advTm="43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(Contd.) </a:t>
            </a:r>
          </a:p>
          <a:p>
            <a:pPr marL="342900" indent="-342900">
              <a:lnSpc>
                <a:spcPct val="150000"/>
              </a:lnSpc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IN" b="1" dirty="0" smtClean="0"/>
              <a:t>For instruction</a:t>
            </a:r>
            <a:r>
              <a:rPr lang="en-IN" dirty="0" smtClean="0"/>
              <a:t>: </a:t>
            </a:r>
          </a:p>
          <a:p>
            <a:pPr marL="342900" indent="-342900">
              <a:lnSpc>
                <a:spcPct val="150000"/>
              </a:lnSpc>
            </a:pPr>
            <a:r>
              <a:rPr lang="en-IN" dirty="0" smtClean="0"/>
              <a:t>. In this, instructions basically flow from top to the lower level.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2. For integration</a:t>
            </a:r>
            <a:r>
              <a:rPr lang="en-IN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The integration function of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communication  mainly involves to bring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About inter-relationship among the various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functions of the business organization. 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3. For information</a:t>
            </a:r>
            <a:r>
              <a:rPr lang="en-IN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The purposes or function of communication in an organization is to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inform the individual or group about the particular task or company policies and procedures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etc. </a:t>
            </a:r>
          </a:p>
        </p:txBody>
      </p:sp>
      <p:pic>
        <p:nvPicPr>
          <p:cNvPr id="3" name="Picture 2" descr="NW_7_3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500042"/>
            <a:ext cx="4143372" cy="29289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30</a:t>
            </a:fld>
            <a:endParaRPr lang="en-IN" dirty="0"/>
          </a:p>
        </p:txBody>
      </p:sp>
    </p:spTree>
  </p:cSld>
  <p:clrMapOvr>
    <a:masterClrMapping/>
  </p:clrMapOvr>
  <p:transition advTm="55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"/>
            <a:ext cx="91440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(Contd.) 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4. For evaluation</a:t>
            </a:r>
            <a:r>
              <a:rPr lang="en-IN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Examination of activities to form an idea or judgement of the worth of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task is achieved through communication. 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					5. For direction</a:t>
            </a:r>
            <a:r>
              <a:rPr lang="en-IN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				Communication is necessary to issue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				directions by the top management or 					manager to the lower level.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				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				6</a:t>
            </a:r>
            <a:r>
              <a:rPr lang="en-IN" b="1" dirty="0" smtClean="0"/>
              <a:t>. For teaching: 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					</a:t>
            </a:r>
            <a:r>
              <a:rPr lang="en-IN" dirty="0" smtClean="0"/>
              <a:t>. A complete communication process is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				required to teach and educate workers  					about personal safety on the jobs</a:t>
            </a:r>
          </a:p>
          <a:p>
            <a:pPr>
              <a:lnSpc>
                <a:spcPct val="150000"/>
              </a:lnSpc>
            </a:pPr>
            <a:endParaRPr lang="en-IN" dirty="0" smtClean="0"/>
          </a:p>
          <a:p>
            <a:pPr>
              <a:lnSpc>
                <a:spcPct val="150000"/>
              </a:lnSpc>
            </a:pPr>
            <a:endParaRPr lang="en-IN" dirty="0" smtClean="0"/>
          </a:p>
        </p:txBody>
      </p:sp>
      <p:pic>
        <p:nvPicPr>
          <p:cNvPr id="3" name="Picture 2" descr="7638678-conceptual-illustration-with-one-person-giving-directions-to-group-of-people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571612"/>
            <a:ext cx="4000496" cy="38576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31</a:t>
            </a:fld>
            <a:endParaRPr lang="en-IN" dirty="0"/>
          </a:p>
        </p:txBody>
      </p:sp>
    </p:spTree>
  </p:cSld>
  <p:clrMapOvr>
    <a:masterClrMapping/>
  </p:clrMapOvr>
  <p:transition advTm="55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914400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b="1" dirty="0" smtClean="0"/>
          </a:p>
          <a:p>
            <a:pPr>
              <a:lnSpc>
                <a:spcPct val="150000"/>
              </a:lnSpc>
            </a:pPr>
            <a:r>
              <a:rPr lang="en-IN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(Contd.)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7. </a:t>
            </a:r>
            <a:r>
              <a:rPr lang="en-IN" b="1" dirty="0" smtClean="0"/>
              <a:t>For influencing</a:t>
            </a:r>
            <a:r>
              <a:rPr lang="en-IN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 A complete communication process is necessary in influencing  others or Being influenced. The individual having potential to influence others can easily persuade others. 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8</a:t>
            </a:r>
            <a:r>
              <a:rPr lang="en-IN" dirty="0" smtClean="0"/>
              <a:t>. </a:t>
            </a:r>
            <a:r>
              <a:rPr lang="en-IN" b="1" dirty="0" smtClean="0"/>
              <a:t>For image building</a:t>
            </a:r>
            <a:r>
              <a:rPr lang="en-IN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Goodwill and  confidence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are necessarily created among the public.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It can be done by the communication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with the different media, which has to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 project the image of the firm in the society.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32</a:t>
            </a:fld>
            <a:endParaRPr lang="en-IN" dirty="0"/>
          </a:p>
        </p:txBody>
      </p:sp>
      <p:pic>
        <p:nvPicPr>
          <p:cNvPr id="5" name="Picture 4" descr="company-szbampto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CE1"/>
              </a:clrFrom>
              <a:clrTo>
                <a:srgbClr val="DDDCE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857496"/>
            <a:ext cx="4214810" cy="3143272"/>
          </a:xfrm>
          <a:prstGeom prst="rect">
            <a:avLst/>
          </a:prstGeom>
        </p:spPr>
      </p:pic>
    </p:spTree>
  </p:cSld>
  <p:clrMapOvr>
    <a:masterClrMapping/>
  </p:clrMapOvr>
  <p:transition advTm="59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(Contd.) 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9</a:t>
            </a:r>
            <a:r>
              <a:rPr lang="en-IN" dirty="0" smtClean="0"/>
              <a:t>. </a:t>
            </a:r>
            <a:r>
              <a:rPr lang="en-IN" b="1" dirty="0" smtClean="0"/>
              <a:t>For employees orientation</a:t>
            </a:r>
            <a:r>
              <a:rPr lang="en-IN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	When a new employee enter into the organization at that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time he or she will be unknown to the organization programs, policies, culture etc. Communication helps to make people acquainted with the co-employees, superior and with the policies, objectives,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 rules and regulations of the organization.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10. Other: </a:t>
            </a:r>
          </a:p>
          <a:p>
            <a:pPr>
              <a:lnSpc>
                <a:spcPct val="150000"/>
              </a:lnSpc>
            </a:pPr>
            <a:r>
              <a:rPr lang="en-IN" b="1" dirty="0" smtClean="0"/>
              <a:t>	</a:t>
            </a:r>
            <a:r>
              <a:rPr lang="en-IN" dirty="0" smtClean="0"/>
              <a:t>Effective decision-making is possible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When  required and adequate information is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supplied to the decision-maker. Effective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 communication helps the process of </a:t>
            </a:r>
          </a:p>
          <a:p>
            <a:pPr>
              <a:lnSpc>
                <a:spcPct val="150000"/>
              </a:lnSpc>
            </a:pPr>
            <a:r>
              <a:rPr lang="en-IN" dirty="0" smtClean="0"/>
              <a:t>decision making..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33</a:t>
            </a:fld>
            <a:endParaRPr lang="en-IN" dirty="0"/>
          </a:p>
        </p:txBody>
      </p:sp>
      <p:pic>
        <p:nvPicPr>
          <p:cNvPr id="4" name="Picture 3" descr="87776806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B5C1D7"/>
              </a:clrFrom>
              <a:clrTo>
                <a:srgbClr val="B5C1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2143116"/>
            <a:ext cx="3929058" cy="3643338"/>
          </a:xfrm>
          <a:prstGeom prst="rect">
            <a:avLst/>
          </a:prstGeom>
        </p:spPr>
      </p:pic>
    </p:spTree>
  </p:cSld>
  <p:clrMapOvr>
    <a:masterClrMapping/>
  </p:clrMapOvr>
  <p:transition advTm="41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14423"/>
            <a:ext cx="892971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Filtering</a:t>
            </a:r>
            <a:r>
              <a:rPr lang="en-US" sz="2400" dirty="0" smtClean="0"/>
              <a:t> – telling the receiver what 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he/she  wants to hear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Emotional</a:t>
            </a:r>
            <a:r>
              <a:rPr lang="en-US" sz="2400" dirty="0" smtClean="0"/>
              <a:t>- How a sender/ receiver feels when sending/interpreting a message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Information overload </a:t>
            </a:r>
            <a:r>
              <a:rPr lang="en-US" sz="2400" dirty="0" smtClean="0"/>
              <a:t>– information we have to work exceed our processing capacity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Defensiveness </a:t>
            </a:r>
            <a:r>
              <a:rPr lang="en-US" sz="2400" dirty="0" smtClean="0"/>
              <a:t>– When a person feels he/she is threatened</a:t>
            </a:r>
            <a:endParaRPr lang="en-US" sz="2400" b="1" dirty="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34</a:t>
            </a:fld>
            <a:endParaRPr lang="en-IN" dirty="0"/>
          </a:p>
        </p:txBody>
      </p:sp>
      <p:pic>
        <p:nvPicPr>
          <p:cNvPr id="6" name="Picture 5" descr="origina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500" y="0"/>
            <a:ext cx="2857500" cy="30003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7158" y="0"/>
            <a:ext cx="45720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CC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9.Barriers Of Communication</a:t>
            </a:r>
            <a:endParaRPr lang="en-IN" sz="4000" b="1" dirty="0" smtClean="0">
              <a:solidFill>
                <a:srgbClr val="CC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advTm="6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28"/>
            <a:ext cx="87154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</a:rPr>
              <a:t>(Contd.)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Cultural Barriers – </a:t>
            </a:r>
            <a:r>
              <a:rPr lang="en-US" sz="2400" dirty="0" smtClean="0"/>
              <a:t>Differences in habits/ Cultures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Language - </a:t>
            </a:r>
            <a:r>
              <a:rPr lang="en-US" altLang="zh-CN" sz="2400" dirty="0" smtClean="0">
                <a:ea typeface="宋体" charset="-122"/>
              </a:rPr>
              <a:t>choice of words or language in which a sender encodes a message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ea typeface="宋体" charset="-122"/>
              </a:rPr>
              <a:t>Gender barriers</a:t>
            </a:r>
            <a:r>
              <a:rPr lang="en-US" altLang="zh-CN" sz="2400" dirty="0" smtClean="0">
                <a:ea typeface="宋体" charset="-122"/>
              </a:rPr>
              <a:t> - distinct differences between the speech patterns in a</a:t>
            </a: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ea typeface="宋体" charset="-122"/>
              </a:rPr>
              <a:t> man and those</a:t>
            </a: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ea typeface="宋体" charset="-122"/>
              </a:rPr>
              <a:t> in a woman </a:t>
            </a:r>
            <a:endParaRPr lang="en-US" sz="2400" dirty="0" smtClean="0"/>
          </a:p>
        </p:txBody>
      </p:sp>
      <p:pic>
        <p:nvPicPr>
          <p:cNvPr id="3" name="Picture 2" descr="7848651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C57E62"/>
              </a:clrFrom>
              <a:clrTo>
                <a:srgbClr val="C57E6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3214686"/>
            <a:ext cx="5572164" cy="28003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35</a:t>
            </a:fld>
            <a:endParaRPr lang="en-IN" dirty="0"/>
          </a:p>
        </p:txBody>
      </p:sp>
    </p:spTree>
  </p:cSld>
  <p:clrMapOvr>
    <a:masterClrMapping/>
  </p:clrMapOvr>
  <p:transition advTm="47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36</a:t>
            </a:fld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142976" y="1285860"/>
            <a:ext cx="6715172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lgerian" pitchFamily="82" charset="0"/>
              </a:rPr>
              <a:t>Thank </a:t>
            </a:r>
          </a:p>
          <a:p>
            <a:pPr algn="ctr"/>
            <a:r>
              <a:rPr lang="en-US" sz="8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lgerian" pitchFamily="82" charset="0"/>
              </a:rPr>
              <a:t>you</a:t>
            </a:r>
            <a:endParaRPr lang="en-US" sz="88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lgerian" pitchFamily="82" charset="0"/>
            </a:endParaRPr>
          </a:p>
        </p:txBody>
      </p:sp>
      <p:pic>
        <p:nvPicPr>
          <p:cNvPr id="9" name="Picture 8" descr="4950489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2428868"/>
            <a:ext cx="1905000" cy="1905000"/>
          </a:xfrm>
          <a:prstGeom prst="rect">
            <a:avLst/>
          </a:prstGeom>
        </p:spPr>
      </p:pic>
    </p:spTree>
  </p:cSld>
  <p:clrMapOvr>
    <a:masterClrMapping/>
  </p:clrMapOvr>
  <p:transition advTm="2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229600" cy="533400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n-US" sz="2500" b="1" u="sng" dirty="0" smtClean="0">
                <a:solidFill>
                  <a:srgbClr val="FF0066"/>
                </a:solidFill>
              </a:rPr>
              <a:t>Communication- Definition and </a:t>
            </a:r>
            <a:br>
              <a:rPr lang="en-US" sz="2500" b="1" u="sng" dirty="0" smtClean="0">
                <a:solidFill>
                  <a:srgbClr val="FF0066"/>
                </a:solidFill>
              </a:rPr>
            </a:br>
            <a:r>
              <a:rPr lang="en-US" sz="2500" b="1" u="sng" dirty="0" smtClean="0">
                <a:solidFill>
                  <a:srgbClr val="FF0066"/>
                </a:solidFill>
              </a:rPr>
              <a:t>Meaning</a:t>
            </a:r>
            <a:r>
              <a:rPr lang="en-US" sz="2500" b="1" u="sng" dirty="0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229600" cy="5135563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Communication is an exchange of facts, ideas, opinions or emotions by two or more persons.</a:t>
            </a:r>
          </a:p>
          <a:p>
            <a:r>
              <a:rPr lang="en-US" sz="2800" dirty="0" smtClean="0"/>
              <a:t>Communication is defined as “the process of passing information and understanding from one person to another, it is essentially a bridge of meaning between people. By using the bridge of meaning a person can safely cross </a:t>
            </a:r>
          </a:p>
          <a:p>
            <a:pPr>
              <a:buNone/>
            </a:pPr>
            <a:r>
              <a:rPr lang="en-US" sz="2800" dirty="0" smtClean="0"/>
              <a:t>    the river of misunderstanding.”</a:t>
            </a:r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800" dirty="0" smtClean="0"/>
              <a:t>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72462" y="6215082"/>
            <a:ext cx="785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en-IN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88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5</a:t>
            </a:fld>
            <a:endParaRPr lang="en-IN" dirty="0"/>
          </a:p>
        </p:txBody>
      </p:sp>
      <p:pic>
        <p:nvPicPr>
          <p:cNvPr id="5" name="Picture 4" descr="sub_communicationcycle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642918"/>
            <a:ext cx="7286676" cy="55378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728" y="714356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     2</a:t>
            </a:r>
            <a:r>
              <a:rPr lang="en-US" sz="3200" dirty="0" smtClean="0"/>
              <a:t>.</a:t>
            </a:r>
            <a:endParaRPr lang="en-IN" sz="3200" dirty="0"/>
          </a:p>
        </p:txBody>
      </p:sp>
    </p:spTree>
  </p:cSld>
  <p:clrMapOvr>
    <a:masterClrMapping/>
  </p:clrMapOvr>
  <p:transition advTm="40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u="sng" dirty="0" smtClean="0"/>
              <a:t>Communication Process: The Exchange</a:t>
            </a:r>
            <a:endParaRPr lang="en-IN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28670"/>
            <a:ext cx="8686800" cy="519749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6</a:t>
            </a:fld>
            <a:endParaRPr lang="en-IN" dirty="0"/>
          </a:p>
        </p:txBody>
      </p:sp>
      <p:pic>
        <p:nvPicPr>
          <p:cNvPr id="4" name="Picture 3" descr="4919944-business-woman-or-student-is-typing-some-text-message-into-her-mobile-cell-phone-messages-are-very-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9" y="1142984"/>
            <a:ext cx="2214577" cy="1928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3286124"/>
            <a:ext cx="32861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Encoding The Message</a:t>
            </a:r>
          </a:p>
          <a:p>
            <a:r>
              <a:rPr lang="en-US" sz="2400" dirty="0" smtClean="0"/>
              <a:t>	The process of selecting and organizing the message</a:t>
            </a:r>
            <a:endParaRPr lang="en-I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857852" y="1285860"/>
            <a:ext cx="328614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Decoding The Message</a:t>
            </a:r>
          </a:p>
          <a:p>
            <a:r>
              <a:rPr lang="en-US" dirty="0" smtClean="0"/>
              <a:t>	</a:t>
            </a:r>
            <a:r>
              <a:rPr lang="en-US" sz="2400" dirty="0" smtClean="0"/>
              <a:t>The process of interpreting the message</a:t>
            </a:r>
            <a:endParaRPr lang="en-IN" sz="2400" dirty="0"/>
          </a:p>
        </p:txBody>
      </p:sp>
      <p:pic>
        <p:nvPicPr>
          <p:cNvPr id="7" name="Picture 6" descr="caucasian_happy_woman_computer_lapto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3214686"/>
            <a:ext cx="3000364" cy="2500330"/>
          </a:xfrm>
          <a:prstGeom prst="rect">
            <a:avLst/>
          </a:prstGeom>
        </p:spPr>
      </p:pic>
      <p:sp>
        <p:nvSpPr>
          <p:cNvPr id="8" name="Notched Right Arrow 7"/>
          <p:cNvSpPr/>
          <p:nvPr/>
        </p:nvSpPr>
        <p:spPr>
          <a:xfrm>
            <a:off x="3571868" y="2928934"/>
            <a:ext cx="1928826" cy="5715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</p:cSld>
  <p:clrMapOvr>
    <a:masterClrMapping/>
  </p:clrMapOvr>
  <p:transition advTm="75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4000" b="1" kern="1200" dirty="0" smtClean="0">
                <a:solidFill>
                  <a:srgbClr val="CC0000"/>
                </a:solidFill>
                <a:latin typeface="+mj-lt"/>
                <a:ea typeface="+mj-ea"/>
                <a:cs typeface="+mj-cs"/>
              </a:rPr>
              <a:t>3. CHARACTERISTICS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(</a:t>
            </a:r>
            <a:r>
              <a:rPr lang="en-US" sz="1800" b="1" dirty="0" err="1" smtClean="0"/>
              <a:t>i</a:t>
            </a:r>
            <a:r>
              <a:rPr lang="en-US" sz="1800" b="1" dirty="0" smtClean="0"/>
              <a:t>) </a:t>
            </a:r>
            <a:r>
              <a:rPr lang="en-US" sz="1800" b="1" u="sng" dirty="0" smtClean="0"/>
              <a:t>A two-way traffic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It is a two-way traffic – upward and downward. Messages, directives,      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opinions are communicated downward.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Likewise grievances, complaints, opinions, feelings, are communicated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upward along the line.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(ii) </a:t>
            </a:r>
            <a:r>
              <a:rPr lang="en-US" sz="1800" b="1" u="sng" dirty="0" smtClean="0"/>
              <a:t>Continuous Process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      </a:t>
            </a:r>
            <a:r>
              <a:rPr lang="en-US" sz="1800" dirty="0" smtClean="0"/>
              <a:t>It is continuous process. It is repeated to achieve the desired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results. It is not a one time shot.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b="1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(iii) </a:t>
            </a:r>
            <a:r>
              <a:rPr lang="en-US" sz="1800" b="1" u="sng" dirty="0" smtClean="0"/>
              <a:t>A short-lived process</a:t>
            </a:r>
            <a:r>
              <a:rPr lang="en-US" sz="1800" b="1" dirty="0" smtClean="0"/>
              <a:t>: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It is complete as soon as the message is received and understood by the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receiver in the right perspective.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b="1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(iv) </a:t>
            </a:r>
            <a:r>
              <a:rPr lang="en-US" sz="1800" b="1" u="sng" dirty="0" smtClean="0"/>
              <a:t>Needs proper understanding</a:t>
            </a:r>
            <a:r>
              <a:rPr lang="en-US" sz="1800" b="1" dirty="0" smtClean="0"/>
              <a:t>: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There may be numerous media of communication but the main purpose of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conveying the message is a proper understanding of the message by the     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      other party. For this purpose, it should be clearly and concisely worded.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</p:txBody>
      </p:sp>
    </p:spTree>
  </p:cSld>
  <p:clrMapOvr>
    <a:masterClrMapping/>
  </p:clrMapOvr>
  <p:transition advTm="45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126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126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126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126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126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126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126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126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b="1" kern="1200" dirty="0" smtClean="0">
                <a:solidFill>
                  <a:srgbClr val="CC0000"/>
                </a:solidFill>
                <a:latin typeface="+mj-lt"/>
                <a:ea typeface="+mj-ea"/>
                <a:cs typeface="+mj-cs"/>
              </a:rPr>
              <a:t>3.  </a:t>
            </a:r>
            <a:r>
              <a:rPr lang="en-US" b="1" kern="12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CHARACTERISTICS </a:t>
            </a:r>
            <a:r>
              <a:rPr lang="en-US" sz="2400" b="1" dirty="0" smtClean="0">
                <a:solidFill>
                  <a:srgbClr val="C00000"/>
                </a:solidFill>
              </a:rPr>
              <a:t>(Contd.) </a:t>
            </a:r>
            <a:endParaRPr lang="en-US" sz="2400" dirty="0" smtClean="0">
              <a:solidFill>
                <a:srgbClr val="C00000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en-US" sz="2400" dirty="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/>
              <a:t>(v) </a:t>
            </a:r>
            <a:r>
              <a:rPr lang="en-US" sz="2000" u="sng" dirty="0" smtClean="0"/>
              <a:t>Leads achievement of the organizational objective</a:t>
            </a:r>
            <a:r>
              <a:rPr lang="en-US" sz="2000" dirty="0" smtClean="0"/>
              <a:t>: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/>
              <a:t>     Effective communication does this by creating the sense of object   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/>
              <a:t>     orientation in the organization. 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sz="2000" dirty="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/>
              <a:t>(vi) </a:t>
            </a:r>
            <a:r>
              <a:rPr lang="en-US" sz="2000" u="sng" dirty="0" smtClean="0"/>
              <a:t>Dispels misunderstanding</a:t>
            </a:r>
            <a:r>
              <a:rPr lang="en-US" sz="2000" dirty="0" smtClean="0"/>
              <a:t>: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/>
              <a:t>      It provides clear understanding between persons and thus builds a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/>
              <a:t>      bridge of camaraderie among people. 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sz="2000" dirty="0" smtClean="0"/>
          </a:p>
          <a:p>
            <a:pPr marL="0" indent="0" eaLnBrk="1" hangingPunct="1">
              <a:buFont typeface="Wingdings" pitchFamily="2" charset="2"/>
              <a:buNone/>
            </a:pPr>
            <a:endParaRPr lang="en-US" sz="2000" dirty="0" smtClean="0"/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2000" dirty="0" smtClean="0"/>
          </a:p>
        </p:txBody>
      </p:sp>
    </p:spTree>
  </p:cSld>
  <p:clrMapOvr>
    <a:masterClrMapping/>
  </p:clrMapOvr>
  <p:transition advTm="90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10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10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10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1000"/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1000"/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1000"/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(Contd.) 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b="1" u="sng" dirty="0" smtClean="0"/>
              <a:t>Communication needed for …..</a:t>
            </a:r>
            <a:endParaRPr lang="en-IN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IN" dirty="0" smtClean="0"/>
              <a:t>Exchanging information</a:t>
            </a:r>
          </a:p>
          <a:p>
            <a:pPr fontAlgn="base"/>
            <a:r>
              <a:rPr lang="en-IN" dirty="0" smtClean="0"/>
              <a:t>Exchanging options</a:t>
            </a:r>
          </a:p>
          <a:p>
            <a:pPr fontAlgn="base"/>
            <a:r>
              <a:rPr lang="en-IN" dirty="0" smtClean="0"/>
              <a:t>Making plans and proposals</a:t>
            </a:r>
          </a:p>
          <a:p>
            <a:pPr fontAlgn="base"/>
            <a:r>
              <a:rPr lang="en-IN" dirty="0" smtClean="0"/>
              <a:t>Reaching agreement</a:t>
            </a:r>
          </a:p>
          <a:p>
            <a:pPr fontAlgn="base"/>
            <a:r>
              <a:rPr lang="en-IN" dirty="0" smtClean="0"/>
              <a:t>Executing decisions</a:t>
            </a:r>
          </a:p>
          <a:p>
            <a:pPr fontAlgn="base"/>
            <a:r>
              <a:rPr lang="en-IN" dirty="0" smtClean="0"/>
              <a:t>Sending and fulfilling orders</a:t>
            </a:r>
          </a:p>
          <a:p>
            <a:pPr fontAlgn="base"/>
            <a:r>
              <a:rPr lang="en-IN" dirty="0" smtClean="0"/>
              <a:t>Conducting sales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B164-571A-4243-9E99-6040E7559155}" type="slidenum">
              <a:rPr lang="en-IN" smtClean="0"/>
              <a:pPr/>
              <a:t>9</a:t>
            </a:fld>
            <a:endParaRPr lang="en-IN" dirty="0"/>
          </a:p>
        </p:txBody>
      </p:sp>
    </p:spTree>
  </p:cSld>
  <p:clrMapOvr>
    <a:masterClrMapping/>
  </p:clrMapOvr>
  <p:transition advTm="46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rcher_aiming_co_50 print">
  <a:themeElements>
    <a:clrScheme name="archer_aiming_co_50 pr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cher_aiming_co_50 pr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cher_aiming_co_50 pr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her_aiming_co_50 pri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her_aiming_co_50 pri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her_aiming_co_50 pri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her_aiming_co_50 pri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her_aiming_co_50 pri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her_aiming_co_50 pri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her_aiming_co_50 pri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her_aiming_co_50 pri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her_aiming_co_50 pri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her_aiming_co_50 pri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her_aiming_co_50 pri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ThankYou_am_33_print_CrystalGraphics.com_PowerPoint_Templates_trial</Template>
  <TotalTime>1610</TotalTime>
  <Words>1043</Words>
  <Application>Microsoft Office PowerPoint</Application>
  <PresentationFormat>On-screen Show (4:3)</PresentationFormat>
  <Paragraphs>310</Paragraphs>
  <Slides>36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archer_aiming_co_50 print</vt:lpstr>
      <vt:lpstr>Slide 1</vt:lpstr>
      <vt:lpstr> BUSINESS COMMUNICATION </vt:lpstr>
      <vt:lpstr>1.Introduction </vt:lpstr>
      <vt:lpstr>Communication- Definition and  Meaning </vt:lpstr>
      <vt:lpstr>Slide 5</vt:lpstr>
      <vt:lpstr>Communication Process: The Exchange</vt:lpstr>
      <vt:lpstr>Slide 7</vt:lpstr>
      <vt:lpstr>Slide 8</vt:lpstr>
      <vt:lpstr>(Contd.)  Communication needed for …..</vt:lpstr>
      <vt:lpstr>4.Purposes of Business Communication</vt:lpstr>
      <vt:lpstr>Communication In Business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7.Business Communication Blood Line Of   An Organization</vt:lpstr>
      <vt:lpstr>Why Communication Is Important In Business?</vt:lpstr>
      <vt:lpstr>(Contd.)  How To Improve Business Communication</vt:lpstr>
      <vt:lpstr>(Contd.)  How To Improve Business Communication</vt:lpstr>
      <vt:lpstr>8.Functions of Communication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ESSENTIALS OF BUSINESS COMMUNICATION</dc:title>
  <dc:creator>Dreams</dc:creator>
  <cp:lastModifiedBy>Dreams</cp:lastModifiedBy>
  <cp:revision>218</cp:revision>
  <dcterms:created xsi:type="dcterms:W3CDTF">2013-06-12T11:45:12Z</dcterms:created>
  <dcterms:modified xsi:type="dcterms:W3CDTF">2013-06-21T10:24:02Z</dcterms:modified>
</cp:coreProperties>
</file>