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34531A-8924-41B5-BD43-EA7B6DAEEEC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5A29BCD-C8DF-43F2-932B-7D02B0923440}">
      <dgm:prSet phldrT="[Text]"/>
      <dgm:spPr/>
      <dgm:t>
        <a:bodyPr/>
        <a:lstStyle/>
        <a:p>
          <a:r>
            <a:rPr lang="en-US" dirty="0" smtClean="0"/>
            <a:t>Identify business segment or geographical segment</a:t>
          </a:r>
          <a:endParaRPr lang="en-US" dirty="0"/>
        </a:p>
      </dgm:t>
    </dgm:pt>
    <dgm:pt modelId="{314424F8-B223-4623-B610-780B549259D2}" type="parTrans" cxnId="{F1677393-D0A0-4EA8-B00F-25F79997DFC3}">
      <dgm:prSet/>
      <dgm:spPr/>
      <dgm:t>
        <a:bodyPr/>
        <a:lstStyle/>
        <a:p>
          <a:endParaRPr lang="en-US"/>
        </a:p>
      </dgm:t>
    </dgm:pt>
    <dgm:pt modelId="{3E335507-2C89-4FD3-936C-29EFF12AAA2F}" type="sibTrans" cxnId="{F1677393-D0A0-4EA8-B00F-25F79997DFC3}">
      <dgm:prSet/>
      <dgm:spPr/>
      <dgm:t>
        <a:bodyPr/>
        <a:lstStyle/>
        <a:p>
          <a:endParaRPr lang="en-US"/>
        </a:p>
      </dgm:t>
    </dgm:pt>
    <dgm:pt modelId="{D9CFDB86-26BB-4808-8E2B-93AB60B9D8E6}">
      <dgm:prSet phldrT="[Text]"/>
      <dgm:spPr/>
      <dgm:t>
        <a:bodyPr/>
        <a:lstStyle/>
        <a:p>
          <a:r>
            <a:rPr lang="en-US" dirty="0" smtClean="0"/>
            <a:t>Identify Reportable Segment based on “10% thresholds” criteria</a:t>
          </a:r>
          <a:endParaRPr lang="en-US" dirty="0"/>
        </a:p>
      </dgm:t>
    </dgm:pt>
    <dgm:pt modelId="{3F91B1BE-63A5-4EAD-A09C-1C2EE021FFA4}" type="parTrans" cxnId="{F4F3516E-C897-49D6-A37F-14EA26D68F22}">
      <dgm:prSet/>
      <dgm:spPr/>
      <dgm:t>
        <a:bodyPr/>
        <a:lstStyle/>
        <a:p>
          <a:endParaRPr lang="en-US"/>
        </a:p>
      </dgm:t>
    </dgm:pt>
    <dgm:pt modelId="{6464BDBD-F4B7-474E-A3D8-B32002A01F37}" type="sibTrans" cxnId="{F4F3516E-C897-49D6-A37F-14EA26D68F22}">
      <dgm:prSet/>
      <dgm:spPr/>
      <dgm:t>
        <a:bodyPr/>
        <a:lstStyle/>
        <a:p>
          <a:endParaRPr lang="en-US"/>
        </a:p>
      </dgm:t>
    </dgm:pt>
    <dgm:pt modelId="{71FC4BA2-2176-4FC9-A31F-8E4B37D99364}">
      <dgm:prSet phldrT="[Text]"/>
      <dgm:spPr/>
      <dgm:t>
        <a:bodyPr/>
        <a:lstStyle/>
        <a:p>
          <a:r>
            <a:rPr lang="en-US" dirty="0" smtClean="0"/>
            <a:t>Report segment information for reportable segment as per AS-17</a:t>
          </a:r>
          <a:endParaRPr lang="en-US" dirty="0"/>
        </a:p>
      </dgm:t>
    </dgm:pt>
    <dgm:pt modelId="{46DAE983-E73A-450A-A2B8-050F4688242D}" type="parTrans" cxnId="{70713ED8-047F-4F03-A848-2FC366671E1F}">
      <dgm:prSet/>
      <dgm:spPr/>
      <dgm:t>
        <a:bodyPr/>
        <a:lstStyle/>
        <a:p>
          <a:endParaRPr lang="en-US"/>
        </a:p>
      </dgm:t>
    </dgm:pt>
    <dgm:pt modelId="{35AF616D-A12F-4047-8ED6-C77E42FB44AE}" type="sibTrans" cxnId="{70713ED8-047F-4F03-A848-2FC366671E1F}">
      <dgm:prSet/>
      <dgm:spPr/>
      <dgm:t>
        <a:bodyPr/>
        <a:lstStyle/>
        <a:p>
          <a:endParaRPr lang="en-US"/>
        </a:p>
      </dgm:t>
    </dgm:pt>
    <dgm:pt modelId="{DFC6C58A-F122-440B-BC80-BE76E6D21EB6}">
      <dgm:prSet phldrT="[Text]"/>
      <dgm:spPr/>
      <dgm:t>
        <a:bodyPr/>
        <a:lstStyle/>
        <a:p>
          <a:r>
            <a:rPr lang="en-US" dirty="0" smtClean="0"/>
            <a:t>Decide primary &amp; secondary reporting format		</a:t>
          </a:r>
          <a:endParaRPr lang="en-US" dirty="0"/>
        </a:p>
      </dgm:t>
    </dgm:pt>
    <dgm:pt modelId="{09F32DEF-1C56-4FE9-BF7F-8BF428989262}" type="parTrans" cxnId="{26CEEDF0-B9DA-46FC-AD5D-F87284EE3B58}">
      <dgm:prSet/>
      <dgm:spPr/>
      <dgm:t>
        <a:bodyPr/>
        <a:lstStyle/>
        <a:p>
          <a:endParaRPr lang="en-US"/>
        </a:p>
      </dgm:t>
    </dgm:pt>
    <dgm:pt modelId="{7FAA6EB4-E440-420D-A3AE-ABA2D8F54581}" type="sibTrans" cxnId="{26CEEDF0-B9DA-46FC-AD5D-F87284EE3B58}">
      <dgm:prSet/>
      <dgm:spPr/>
      <dgm:t>
        <a:bodyPr/>
        <a:lstStyle/>
        <a:p>
          <a:endParaRPr lang="en-US"/>
        </a:p>
      </dgm:t>
    </dgm:pt>
    <dgm:pt modelId="{7EDE728B-2249-4CCE-98F5-D27407BADF04}">
      <dgm:prSet phldrT="[Text]"/>
      <dgm:spPr/>
      <dgm:t>
        <a:bodyPr/>
        <a:lstStyle/>
        <a:p>
          <a:r>
            <a:rPr lang="en-US" dirty="0" smtClean="0"/>
            <a:t>If segment or part thereof satisfies the definition of discontinuing operation under AS 24, then AS-24 to be complied with</a:t>
          </a:r>
          <a:endParaRPr lang="en-US" dirty="0"/>
        </a:p>
      </dgm:t>
    </dgm:pt>
    <dgm:pt modelId="{ABC941A8-A381-4B18-BE3A-8151CD350890}" type="parTrans" cxnId="{05A321DB-DA82-4D2A-AA76-1287B2343CD9}">
      <dgm:prSet/>
      <dgm:spPr/>
      <dgm:t>
        <a:bodyPr/>
        <a:lstStyle/>
        <a:p>
          <a:endParaRPr lang="en-US"/>
        </a:p>
      </dgm:t>
    </dgm:pt>
    <dgm:pt modelId="{08C9D501-B920-4E29-AFEE-C9A8570A8390}" type="sibTrans" cxnId="{05A321DB-DA82-4D2A-AA76-1287B2343CD9}">
      <dgm:prSet/>
      <dgm:spPr/>
      <dgm:t>
        <a:bodyPr/>
        <a:lstStyle/>
        <a:p>
          <a:endParaRPr lang="en-US"/>
        </a:p>
      </dgm:t>
    </dgm:pt>
    <dgm:pt modelId="{70311832-E746-4DF9-87A0-531315CD3FD1}" type="pres">
      <dgm:prSet presAssocID="{F534531A-8924-41B5-BD43-EA7B6DAEEEC1}" presName="linear" presStyleCnt="0">
        <dgm:presLayoutVars>
          <dgm:dir/>
          <dgm:animLvl val="lvl"/>
          <dgm:resizeHandles val="exact"/>
        </dgm:presLayoutVars>
      </dgm:prSet>
      <dgm:spPr/>
      <dgm:t>
        <a:bodyPr/>
        <a:lstStyle/>
        <a:p>
          <a:endParaRPr lang="en-US"/>
        </a:p>
      </dgm:t>
    </dgm:pt>
    <dgm:pt modelId="{BE74C24D-1A44-40AA-8D24-BA2D840EC9F1}" type="pres">
      <dgm:prSet presAssocID="{35A29BCD-C8DF-43F2-932B-7D02B0923440}" presName="parentLin" presStyleCnt="0"/>
      <dgm:spPr/>
    </dgm:pt>
    <dgm:pt modelId="{49B33D21-6AF3-4495-8BC2-F341405C1AE3}" type="pres">
      <dgm:prSet presAssocID="{35A29BCD-C8DF-43F2-932B-7D02B0923440}" presName="parentLeftMargin" presStyleLbl="node1" presStyleIdx="0" presStyleCnt="5"/>
      <dgm:spPr/>
      <dgm:t>
        <a:bodyPr/>
        <a:lstStyle/>
        <a:p>
          <a:endParaRPr lang="en-US"/>
        </a:p>
      </dgm:t>
    </dgm:pt>
    <dgm:pt modelId="{DBDF7EFE-AF37-4A6B-8C63-533AB0948B51}" type="pres">
      <dgm:prSet presAssocID="{35A29BCD-C8DF-43F2-932B-7D02B0923440}" presName="parentText" presStyleLbl="node1" presStyleIdx="0" presStyleCnt="5" custScaleX="142857" custScaleY="131124">
        <dgm:presLayoutVars>
          <dgm:chMax val="0"/>
          <dgm:bulletEnabled val="1"/>
        </dgm:presLayoutVars>
      </dgm:prSet>
      <dgm:spPr/>
      <dgm:t>
        <a:bodyPr/>
        <a:lstStyle/>
        <a:p>
          <a:endParaRPr lang="en-US"/>
        </a:p>
      </dgm:t>
    </dgm:pt>
    <dgm:pt modelId="{0008F102-ECD5-45D4-9459-F31DA43A8CF8}" type="pres">
      <dgm:prSet presAssocID="{35A29BCD-C8DF-43F2-932B-7D02B0923440}" presName="negativeSpace" presStyleCnt="0"/>
      <dgm:spPr/>
    </dgm:pt>
    <dgm:pt modelId="{1DA4B8C2-2F12-47E7-880F-C541165CBD8D}" type="pres">
      <dgm:prSet presAssocID="{35A29BCD-C8DF-43F2-932B-7D02B0923440}" presName="childText" presStyleLbl="conFgAcc1" presStyleIdx="0" presStyleCnt="5">
        <dgm:presLayoutVars>
          <dgm:bulletEnabled val="1"/>
        </dgm:presLayoutVars>
      </dgm:prSet>
      <dgm:spPr/>
      <dgm:t>
        <a:bodyPr/>
        <a:lstStyle/>
        <a:p>
          <a:endParaRPr lang="en-US"/>
        </a:p>
      </dgm:t>
    </dgm:pt>
    <dgm:pt modelId="{5EC04088-3540-4023-A151-9CE1DABE9CFD}" type="pres">
      <dgm:prSet presAssocID="{3E335507-2C89-4FD3-936C-29EFF12AAA2F}" presName="spaceBetweenRectangles" presStyleCnt="0"/>
      <dgm:spPr/>
    </dgm:pt>
    <dgm:pt modelId="{31333BE1-1700-49B4-980B-798070DEC67B}" type="pres">
      <dgm:prSet presAssocID="{DFC6C58A-F122-440B-BC80-BE76E6D21EB6}" presName="parentLin" presStyleCnt="0"/>
      <dgm:spPr/>
    </dgm:pt>
    <dgm:pt modelId="{EB17486B-7327-4508-9ABA-D71A738011FF}" type="pres">
      <dgm:prSet presAssocID="{DFC6C58A-F122-440B-BC80-BE76E6D21EB6}" presName="parentLeftMargin" presStyleLbl="node1" presStyleIdx="0" presStyleCnt="5"/>
      <dgm:spPr/>
      <dgm:t>
        <a:bodyPr/>
        <a:lstStyle/>
        <a:p>
          <a:endParaRPr lang="en-US"/>
        </a:p>
      </dgm:t>
    </dgm:pt>
    <dgm:pt modelId="{DDF99505-1A7D-428D-95B2-808973BBB5CC}" type="pres">
      <dgm:prSet presAssocID="{DFC6C58A-F122-440B-BC80-BE76E6D21EB6}" presName="parentText" presStyleLbl="node1" presStyleIdx="1" presStyleCnt="5" custScaleX="142857" custScaleY="140668">
        <dgm:presLayoutVars>
          <dgm:chMax val="0"/>
          <dgm:bulletEnabled val="1"/>
        </dgm:presLayoutVars>
      </dgm:prSet>
      <dgm:spPr/>
      <dgm:t>
        <a:bodyPr/>
        <a:lstStyle/>
        <a:p>
          <a:endParaRPr lang="en-US"/>
        </a:p>
      </dgm:t>
    </dgm:pt>
    <dgm:pt modelId="{AE32719B-1F41-4D2D-B38A-7399B0BCF2DB}" type="pres">
      <dgm:prSet presAssocID="{DFC6C58A-F122-440B-BC80-BE76E6D21EB6}" presName="negativeSpace" presStyleCnt="0"/>
      <dgm:spPr/>
    </dgm:pt>
    <dgm:pt modelId="{2A1F553E-6F28-4EB4-BF6C-BEB780E53360}" type="pres">
      <dgm:prSet presAssocID="{DFC6C58A-F122-440B-BC80-BE76E6D21EB6}" presName="childText" presStyleLbl="conFgAcc1" presStyleIdx="1" presStyleCnt="5">
        <dgm:presLayoutVars>
          <dgm:bulletEnabled val="1"/>
        </dgm:presLayoutVars>
      </dgm:prSet>
      <dgm:spPr/>
    </dgm:pt>
    <dgm:pt modelId="{056C87D7-CFA0-490F-A344-B6A1EA975DE4}" type="pres">
      <dgm:prSet presAssocID="{7FAA6EB4-E440-420D-A3AE-ABA2D8F54581}" presName="spaceBetweenRectangles" presStyleCnt="0"/>
      <dgm:spPr/>
    </dgm:pt>
    <dgm:pt modelId="{C6708A45-7F8D-465E-8C2B-B6A47E437127}" type="pres">
      <dgm:prSet presAssocID="{D9CFDB86-26BB-4808-8E2B-93AB60B9D8E6}" presName="parentLin" presStyleCnt="0"/>
      <dgm:spPr/>
    </dgm:pt>
    <dgm:pt modelId="{BDB57372-B4C8-4A70-97EE-A3A742466FEC}" type="pres">
      <dgm:prSet presAssocID="{D9CFDB86-26BB-4808-8E2B-93AB60B9D8E6}" presName="parentLeftMargin" presStyleLbl="node1" presStyleIdx="1" presStyleCnt="5"/>
      <dgm:spPr/>
      <dgm:t>
        <a:bodyPr/>
        <a:lstStyle/>
        <a:p>
          <a:endParaRPr lang="en-US"/>
        </a:p>
      </dgm:t>
    </dgm:pt>
    <dgm:pt modelId="{00229A92-F313-40A9-9622-A582C9C0A052}" type="pres">
      <dgm:prSet presAssocID="{D9CFDB86-26BB-4808-8E2B-93AB60B9D8E6}" presName="parentText" presStyleLbl="node1" presStyleIdx="2" presStyleCnt="5" custScaleX="140010" custScaleY="136194" custLinFactNeighborX="5315" custLinFactNeighborY="0">
        <dgm:presLayoutVars>
          <dgm:chMax val="0"/>
          <dgm:bulletEnabled val="1"/>
        </dgm:presLayoutVars>
      </dgm:prSet>
      <dgm:spPr/>
      <dgm:t>
        <a:bodyPr/>
        <a:lstStyle/>
        <a:p>
          <a:endParaRPr lang="en-US"/>
        </a:p>
      </dgm:t>
    </dgm:pt>
    <dgm:pt modelId="{650C80CE-6B4A-4D31-9E12-4FDC2EF99B77}" type="pres">
      <dgm:prSet presAssocID="{D9CFDB86-26BB-4808-8E2B-93AB60B9D8E6}" presName="negativeSpace" presStyleCnt="0"/>
      <dgm:spPr/>
    </dgm:pt>
    <dgm:pt modelId="{B351DE7F-0CE0-4321-860E-6B6705572B14}" type="pres">
      <dgm:prSet presAssocID="{D9CFDB86-26BB-4808-8E2B-93AB60B9D8E6}" presName="childText" presStyleLbl="conFgAcc1" presStyleIdx="2" presStyleCnt="5">
        <dgm:presLayoutVars>
          <dgm:bulletEnabled val="1"/>
        </dgm:presLayoutVars>
      </dgm:prSet>
      <dgm:spPr/>
    </dgm:pt>
    <dgm:pt modelId="{CB8D0CDC-ACFE-4F13-8B49-8B12402932F4}" type="pres">
      <dgm:prSet presAssocID="{6464BDBD-F4B7-474E-A3D8-B32002A01F37}" presName="spaceBetweenRectangles" presStyleCnt="0"/>
      <dgm:spPr/>
    </dgm:pt>
    <dgm:pt modelId="{2027F4A5-3AE0-4727-9168-78115B8B23B8}" type="pres">
      <dgm:prSet presAssocID="{71FC4BA2-2176-4FC9-A31F-8E4B37D99364}" presName="parentLin" presStyleCnt="0"/>
      <dgm:spPr/>
    </dgm:pt>
    <dgm:pt modelId="{72D02E60-F817-4C62-968D-EB3EB677C233}" type="pres">
      <dgm:prSet presAssocID="{71FC4BA2-2176-4FC9-A31F-8E4B37D99364}" presName="parentLeftMargin" presStyleLbl="node1" presStyleIdx="2" presStyleCnt="5"/>
      <dgm:spPr/>
      <dgm:t>
        <a:bodyPr/>
        <a:lstStyle/>
        <a:p>
          <a:endParaRPr lang="en-US"/>
        </a:p>
      </dgm:t>
    </dgm:pt>
    <dgm:pt modelId="{77DDD2F2-D019-44C2-A08F-A6F3363AC9AD}" type="pres">
      <dgm:prSet presAssocID="{71FC4BA2-2176-4FC9-A31F-8E4B37D99364}" presName="parentText" presStyleLbl="node1" presStyleIdx="3" presStyleCnt="5" custScaleX="142857" custScaleY="137039">
        <dgm:presLayoutVars>
          <dgm:chMax val="0"/>
          <dgm:bulletEnabled val="1"/>
        </dgm:presLayoutVars>
      </dgm:prSet>
      <dgm:spPr/>
      <dgm:t>
        <a:bodyPr/>
        <a:lstStyle/>
        <a:p>
          <a:endParaRPr lang="en-US"/>
        </a:p>
      </dgm:t>
    </dgm:pt>
    <dgm:pt modelId="{C0644071-CEC5-407B-B347-5CAD18E7DC20}" type="pres">
      <dgm:prSet presAssocID="{71FC4BA2-2176-4FC9-A31F-8E4B37D99364}" presName="negativeSpace" presStyleCnt="0"/>
      <dgm:spPr/>
    </dgm:pt>
    <dgm:pt modelId="{2B65F1BD-F704-4F25-BB8C-F9EE93D38EF1}" type="pres">
      <dgm:prSet presAssocID="{71FC4BA2-2176-4FC9-A31F-8E4B37D99364}" presName="childText" presStyleLbl="conFgAcc1" presStyleIdx="3" presStyleCnt="5">
        <dgm:presLayoutVars>
          <dgm:bulletEnabled val="1"/>
        </dgm:presLayoutVars>
      </dgm:prSet>
      <dgm:spPr/>
    </dgm:pt>
    <dgm:pt modelId="{2E9B7C36-974A-4A35-AB1E-062F3B5A58B2}" type="pres">
      <dgm:prSet presAssocID="{35AF616D-A12F-4047-8ED6-C77E42FB44AE}" presName="spaceBetweenRectangles" presStyleCnt="0"/>
      <dgm:spPr/>
    </dgm:pt>
    <dgm:pt modelId="{B89CF8B6-6984-436C-9A89-43A042B69CDB}" type="pres">
      <dgm:prSet presAssocID="{7EDE728B-2249-4CCE-98F5-D27407BADF04}" presName="parentLin" presStyleCnt="0"/>
      <dgm:spPr/>
    </dgm:pt>
    <dgm:pt modelId="{92422775-2408-432B-A810-D30C8567B50D}" type="pres">
      <dgm:prSet presAssocID="{7EDE728B-2249-4CCE-98F5-D27407BADF04}" presName="parentLeftMargin" presStyleLbl="node1" presStyleIdx="3" presStyleCnt="5"/>
      <dgm:spPr/>
      <dgm:t>
        <a:bodyPr/>
        <a:lstStyle/>
        <a:p>
          <a:endParaRPr lang="en-US"/>
        </a:p>
      </dgm:t>
    </dgm:pt>
    <dgm:pt modelId="{9417893C-E9E1-4120-AC92-638F01FDAD50}" type="pres">
      <dgm:prSet presAssocID="{7EDE728B-2249-4CCE-98F5-D27407BADF04}" presName="parentText" presStyleLbl="node1" presStyleIdx="4" presStyleCnt="5" custScaleX="142857" custScaleY="140261">
        <dgm:presLayoutVars>
          <dgm:chMax val="0"/>
          <dgm:bulletEnabled val="1"/>
        </dgm:presLayoutVars>
      </dgm:prSet>
      <dgm:spPr/>
      <dgm:t>
        <a:bodyPr/>
        <a:lstStyle/>
        <a:p>
          <a:endParaRPr lang="en-US"/>
        </a:p>
      </dgm:t>
    </dgm:pt>
    <dgm:pt modelId="{CFD416B5-2C53-4457-B297-97DC16D72F0A}" type="pres">
      <dgm:prSet presAssocID="{7EDE728B-2249-4CCE-98F5-D27407BADF04}" presName="negativeSpace" presStyleCnt="0"/>
      <dgm:spPr/>
    </dgm:pt>
    <dgm:pt modelId="{EF7DD7B6-3C78-46B5-BE5F-DD6E8E653560}" type="pres">
      <dgm:prSet presAssocID="{7EDE728B-2249-4CCE-98F5-D27407BADF04}" presName="childText" presStyleLbl="conFgAcc1" presStyleIdx="4" presStyleCnt="5">
        <dgm:presLayoutVars>
          <dgm:bulletEnabled val="1"/>
        </dgm:presLayoutVars>
      </dgm:prSet>
      <dgm:spPr/>
    </dgm:pt>
  </dgm:ptLst>
  <dgm:cxnLst>
    <dgm:cxn modelId="{05A321DB-DA82-4D2A-AA76-1287B2343CD9}" srcId="{F534531A-8924-41B5-BD43-EA7B6DAEEEC1}" destId="{7EDE728B-2249-4CCE-98F5-D27407BADF04}" srcOrd="4" destOrd="0" parTransId="{ABC941A8-A381-4B18-BE3A-8151CD350890}" sibTransId="{08C9D501-B920-4E29-AFEE-C9A8570A8390}"/>
    <dgm:cxn modelId="{C5AD2874-DEB9-4B71-B2FE-C3F2DC950092}" type="presOf" srcId="{7EDE728B-2249-4CCE-98F5-D27407BADF04}" destId="{92422775-2408-432B-A810-D30C8567B50D}" srcOrd="0" destOrd="0" presId="urn:microsoft.com/office/officeart/2005/8/layout/list1"/>
    <dgm:cxn modelId="{F4F3516E-C897-49D6-A37F-14EA26D68F22}" srcId="{F534531A-8924-41B5-BD43-EA7B6DAEEEC1}" destId="{D9CFDB86-26BB-4808-8E2B-93AB60B9D8E6}" srcOrd="2" destOrd="0" parTransId="{3F91B1BE-63A5-4EAD-A09C-1C2EE021FFA4}" sibTransId="{6464BDBD-F4B7-474E-A3D8-B32002A01F37}"/>
    <dgm:cxn modelId="{44CDC7B0-E524-444A-BF5C-2829EEED1BC1}" type="presOf" srcId="{35A29BCD-C8DF-43F2-932B-7D02B0923440}" destId="{DBDF7EFE-AF37-4A6B-8C63-533AB0948B51}" srcOrd="1" destOrd="0" presId="urn:microsoft.com/office/officeart/2005/8/layout/list1"/>
    <dgm:cxn modelId="{C321F00E-8479-496A-B709-67699ADACF23}" type="presOf" srcId="{DFC6C58A-F122-440B-BC80-BE76E6D21EB6}" destId="{EB17486B-7327-4508-9ABA-D71A738011FF}" srcOrd="0" destOrd="0" presId="urn:microsoft.com/office/officeart/2005/8/layout/list1"/>
    <dgm:cxn modelId="{6149B297-942D-4EF5-AEAD-42AEAF9EA1CE}" type="presOf" srcId="{35A29BCD-C8DF-43F2-932B-7D02B0923440}" destId="{49B33D21-6AF3-4495-8BC2-F341405C1AE3}" srcOrd="0" destOrd="0" presId="urn:microsoft.com/office/officeart/2005/8/layout/list1"/>
    <dgm:cxn modelId="{036872C0-77BD-4312-9868-39F4F51ED454}" type="presOf" srcId="{DFC6C58A-F122-440B-BC80-BE76E6D21EB6}" destId="{DDF99505-1A7D-428D-95B2-808973BBB5CC}" srcOrd="1" destOrd="0" presId="urn:microsoft.com/office/officeart/2005/8/layout/list1"/>
    <dgm:cxn modelId="{4D86155D-30D3-4B76-9644-A24AE9115BC9}" type="presOf" srcId="{F534531A-8924-41B5-BD43-EA7B6DAEEEC1}" destId="{70311832-E746-4DF9-87A0-531315CD3FD1}" srcOrd="0" destOrd="0" presId="urn:microsoft.com/office/officeart/2005/8/layout/list1"/>
    <dgm:cxn modelId="{2D75EFE1-83C7-4DF1-B136-23D82C6A9721}" type="presOf" srcId="{7EDE728B-2249-4CCE-98F5-D27407BADF04}" destId="{9417893C-E9E1-4120-AC92-638F01FDAD50}" srcOrd="1" destOrd="0" presId="urn:microsoft.com/office/officeart/2005/8/layout/list1"/>
    <dgm:cxn modelId="{D93A8D27-F2DD-460F-983F-F8592EB22C75}" type="presOf" srcId="{71FC4BA2-2176-4FC9-A31F-8E4B37D99364}" destId="{77DDD2F2-D019-44C2-A08F-A6F3363AC9AD}" srcOrd="1" destOrd="0" presId="urn:microsoft.com/office/officeart/2005/8/layout/list1"/>
    <dgm:cxn modelId="{26CEEDF0-B9DA-46FC-AD5D-F87284EE3B58}" srcId="{F534531A-8924-41B5-BD43-EA7B6DAEEEC1}" destId="{DFC6C58A-F122-440B-BC80-BE76E6D21EB6}" srcOrd="1" destOrd="0" parTransId="{09F32DEF-1C56-4FE9-BF7F-8BF428989262}" sibTransId="{7FAA6EB4-E440-420D-A3AE-ABA2D8F54581}"/>
    <dgm:cxn modelId="{5ECA3F5F-36E9-4EFC-AB75-306D118EB60D}" type="presOf" srcId="{D9CFDB86-26BB-4808-8E2B-93AB60B9D8E6}" destId="{00229A92-F313-40A9-9622-A582C9C0A052}" srcOrd="1" destOrd="0" presId="urn:microsoft.com/office/officeart/2005/8/layout/list1"/>
    <dgm:cxn modelId="{70713ED8-047F-4F03-A848-2FC366671E1F}" srcId="{F534531A-8924-41B5-BD43-EA7B6DAEEEC1}" destId="{71FC4BA2-2176-4FC9-A31F-8E4B37D99364}" srcOrd="3" destOrd="0" parTransId="{46DAE983-E73A-450A-A2B8-050F4688242D}" sibTransId="{35AF616D-A12F-4047-8ED6-C77E42FB44AE}"/>
    <dgm:cxn modelId="{388505F6-3E2E-4FE1-9312-35AA27300E20}" type="presOf" srcId="{D9CFDB86-26BB-4808-8E2B-93AB60B9D8E6}" destId="{BDB57372-B4C8-4A70-97EE-A3A742466FEC}" srcOrd="0" destOrd="0" presId="urn:microsoft.com/office/officeart/2005/8/layout/list1"/>
    <dgm:cxn modelId="{AF9F28D6-2EDD-4073-B0D7-D419445274F6}" type="presOf" srcId="{71FC4BA2-2176-4FC9-A31F-8E4B37D99364}" destId="{72D02E60-F817-4C62-968D-EB3EB677C233}" srcOrd="0" destOrd="0" presId="urn:microsoft.com/office/officeart/2005/8/layout/list1"/>
    <dgm:cxn modelId="{F1677393-D0A0-4EA8-B00F-25F79997DFC3}" srcId="{F534531A-8924-41B5-BD43-EA7B6DAEEEC1}" destId="{35A29BCD-C8DF-43F2-932B-7D02B0923440}" srcOrd="0" destOrd="0" parTransId="{314424F8-B223-4623-B610-780B549259D2}" sibTransId="{3E335507-2C89-4FD3-936C-29EFF12AAA2F}"/>
    <dgm:cxn modelId="{09ACF44B-8343-4E01-A0C7-3AC4AE130825}" type="presParOf" srcId="{70311832-E746-4DF9-87A0-531315CD3FD1}" destId="{BE74C24D-1A44-40AA-8D24-BA2D840EC9F1}" srcOrd="0" destOrd="0" presId="urn:microsoft.com/office/officeart/2005/8/layout/list1"/>
    <dgm:cxn modelId="{90876B56-1A9B-4925-9E2F-63C73AA82C6D}" type="presParOf" srcId="{BE74C24D-1A44-40AA-8D24-BA2D840EC9F1}" destId="{49B33D21-6AF3-4495-8BC2-F341405C1AE3}" srcOrd="0" destOrd="0" presId="urn:microsoft.com/office/officeart/2005/8/layout/list1"/>
    <dgm:cxn modelId="{C8977052-40FC-4C7D-A7BA-582F03CE7C2B}" type="presParOf" srcId="{BE74C24D-1A44-40AA-8D24-BA2D840EC9F1}" destId="{DBDF7EFE-AF37-4A6B-8C63-533AB0948B51}" srcOrd="1" destOrd="0" presId="urn:microsoft.com/office/officeart/2005/8/layout/list1"/>
    <dgm:cxn modelId="{A8F1F32E-77EE-4CD6-B702-B48BBB030BDF}" type="presParOf" srcId="{70311832-E746-4DF9-87A0-531315CD3FD1}" destId="{0008F102-ECD5-45D4-9459-F31DA43A8CF8}" srcOrd="1" destOrd="0" presId="urn:microsoft.com/office/officeart/2005/8/layout/list1"/>
    <dgm:cxn modelId="{2D4F5B4B-AD4E-4FA3-98C5-81C7123DE153}" type="presParOf" srcId="{70311832-E746-4DF9-87A0-531315CD3FD1}" destId="{1DA4B8C2-2F12-47E7-880F-C541165CBD8D}" srcOrd="2" destOrd="0" presId="urn:microsoft.com/office/officeart/2005/8/layout/list1"/>
    <dgm:cxn modelId="{E47F72B5-8527-47F4-9ED3-F839B8233158}" type="presParOf" srcId="{70311832-E746-4DF9-87A0-531315CD3FD1}" destId="{5EC04088-3540-4023-A151-9CE1DABE9CFD}" srcOrd="3" destOrd="0" presId="urn:microsoft.com/office/officeart/2005/8/layout/list1"/>
    <dgm:cxn modelId="{EDB62667-FFFD-40AC-A98E-243EAE0A061E}" type="presParOf" srcId="{70311832-E746-4DF9-87A0-531315CD3FD1}" destId="{31333BE1-1700-49B4-980B-798070DEC67B}" srcOrd="4" destOrd="0" presId="urn:microsoft.com/office/officeart/2005/8/layout/list1"/>
    <dgm:cxn modelId="{CD960A30-3867-4FEF-9B78-29140CE2CA16}" type="presParOf" srcId="{31333BE1-1700-49B4-980B-798070DEC67B}" destId="{EB17486B-7327-4508-9ABA-D71A738011FF}" srcOrd="0" destOrd="0" presId="urn:microsoft.com/office/officeart/2005/8/layout/list1"/>
    <dgm:cxn modelId="{6BBD4593-30D1-4BB3-BE47-AD6AFD5E1C9B}" type="presParOf" srcId="{31333BE1-1700-49B4-980B-798070DEC67B}" destId="{DDF99505-1A7D-428D-95B2-808973BBB5CC}" srcOrd="1" destOrd="0" presId="urn:microsoft.com/office/officeart/2005/8/layout/list1"/>
    <dgm:cxn modelId="{47F4EA5D-F2E8-4548-BC24-3CA7337E90B7}" type="presParOf" srcId="{70311832-E746-4DF9-87A0-531315CD3FD1}" destId="{AE32719B-1F41-4D2D-B38A-7399B0BCF2DB}" srcOrd="5" destOrd="0" presId="urn:microsoft.com/office/officeart/2005/8/layout/list1"/>
    <dgm:cxn modelId="{B46B12CE-BE32-412B-91AC-4EFF9F9F2B07}" type="presParOf" srcId="{70311832-E746-4DF9-87A0-531315CD3FD1}" destId="{2A1F553E-6F28-4EB4-BF6C-BEB780E53360}" srcOrd="6" destOrd="0" presId="urn:microsoft.com/office/officeart/2005/8/layout/list1"/>
    <dgm:cxn modelId="{9598F53A-D82F-4BAE-A590-26DE2EF2DE8C}" type="presParOf" srcId="{70311832-E746-4DF9-87A0-531315CD3FD1}" destId="{056C87D7-CFA0-490F-A344-B6A1EA975DE4}" srcOrd="7" destOrd="0" presId="urn:microsoft.com/office/officeart/2005/8/layout/list1"/>
    <dgm:cxn modelId="{7C57856A-1E69-49B5-AC44-A4300E90E8C9}" type="presParOf" srcId="{70311832-E746-4DF9-87A0-531315CD3FD1}" destId="{C6708A45-7F8D-465E-8C2B-B6A47E437127}" srcOrd="8" destOrd="0" presId="urn:microsoft.com/office/officeart/2005/8/layout/list1"/>
    <dgm:cxn modelId="{48FBAE92-9F66-4B1A-AFE6-DD29B21EF5D1}" type="presParOf" srcId="{C6708A45-7F8D-465E-8C2B-B6A47E437127}" destId="{BDB57372-B4C8-4A70-97EE-A3A742466FEC}" srcOrd="0" destOrd="0" presId="urn:microsoft.com/office/officeart/2005/8/layout/list1"/>
    <dgm:cxn modelId="{A7593199-B76E-463F-9794-64E7E5DA7120}" type="presParOf" srcId="{C6708A45-7F8D-465E-8C2B-B6A47E437127}" destId="{00229A92-F313-40A9-9622-A582C9C0A052}" srcOrd="1" destOrd="0" presId="urn:microsoft.com/office/officeart/2005/8/layout/list1"/>
    <dgm:cxn modelId="{BBBC5B2F-C4E3-4C9E-A644-4F63D154340B}" type="presParOf" srcId="{70311832-E746-4DF9-87A0-531315CD3FD1}" destId="{650C80CE-6B4A-4D31-9E12-4FDC2EF99B77}" srcOrd="9" destOrd="0" presId="urn:microsoft.com/office/officeart/2005/8/layout/list1"/>
    <dgm:cxn modelId="{3A90B730-99C3-4D16-A289-921DE4A0557E}" type="presParOf" srcId="{70311832-E746-4DF9-87A0-531315CD3FD1}" destId="{B351DE7F-0CE0-4321-860E-6B6705572B14}" srcOrd="10" destOrd="0" presId="urn:microsoft.com/office/officeart/2005/8/layout/list1"/>
    <dgm:cxn modelId="{1565D2FF-35E1-46D9-9F69-619396098A87}" type="presParOf" srcId="{70311832-E746-4DF9-87A0-531315CD3FD1}" destId="{CB8D0CDC-ACFE-4F13-8B49-8B12402932F4}" srcOrd="11" destOrd="0" presId="urn:microsoft.com/office/officeart/2005/8/layout/list1"/>
    <dgm:cxn modelId="{03D512D7-7087-4275-A24A-8CDE3008B2CF}" type="presParOf" srcId="{70311832-E746-4DF9-87A0-531315CD3FD1}" destId="{2027F4A5-3AE0-4727-9168-78115B8B23B8}" srcOrd="12" destOrd="0" presId="urn:microsoft.com/office/officeart/2005/8/layout/list1"/>
    <dgm:cxn modelId="{1F72C91B-39FE-49E0-B32B-F45AB5E735FE}" type="presParOf" srcId="{2027F4A5-3AE0-4727-9168-78115B8B23B8}" destId="{72D02E60-F817-4C62-968D-EB3EB677C233}" srcOrd="0" destOrd="0" presId="urn:microsoft.com/office/officeart/2005/8/layout/list1"/>
    <dgm:cxn modelId="{9ECF9E6C-3507-4035-B848-5EFC1AF4739E}" type="presParOf" srcId="{2027F4A5-3AE0-4727-9168-78115B8B23B8}" destId="{77DDD2F2-D019-44C2-A08F-A6F3363AC9AD}" srcOrd="1" destOrd="0" presId="urn:microsoft.com/office/officeart/2005/8/layout/list1"/>
    <dgm:cxn modelId="{C8472A3E-840B-4AB0-9E1F-E2D60C118FF9}" type="presParOf" srcId="{70311832-E746-4DF9-87A0-531315CD3FD1}" destId="{C0644071-CEC5-407B-B347-5CAD18E7DC20}" srcOrd="13" destOrd="0" presId="urn:microsoft.com/office/officeart/2005/8/layout/list1"/>
    <dgm:cxn modelId="{C7CDA6D9-6A41-468B-BEEA-EB80B511EA05}" type="presParOf" srcId="{70311832-E746-4DF9-87A0-531315CD3FD1}" destId="{2B65F1BD-F704-4F25-BB8C-F9EE93D38EF1}" srcOrd="14" destOrd="0" presId="urn:microsoft.com/office/officeart/2005/8/layout/list1"/>
    <dgm:cxn modelId="{35151CCF-F2F8-49DB-846D-96AAD984AF22}" type="presParOf" srcId="{70311832-E746-4DF9-87A0-531315CD3FD1}" destId="{2E9B7C36-974A-4A35-AB1E-062F3B5A58B2}" srcOrd="15" destOrd="0" presId="urn:microsoft.com/office/officeart/2005/8/layout/list1"/>
    <dgm:cxn modelId="{C34EF370-BD58-44FD-AD97-C6B74D34A7D1}" type="presParOf" srcId="{70311832-E746-4DF9-87A0-531315CD3FD1}" destId="{B89CF8B6-6984-436C-9A89-43A042B69CDB}" srcOrd="16" destOrd="0" presId="urn:microsoft.com/office/officeart/2005/8/layout/list1"/>
    <dgm:cxn modelId="{94A25BE7-BE4A-4202-A593-2D001EB44DCF}" type="presParOf" srcId="{B89CF8B6-6984-436C-9A89-43A042B69CDB}" destId="{92422775-2408-432B-A810-D30C8567B50D}" srcOrd="0" destOrd="0" presId="urn:microsoft.com/office/officeart/2005/8/layout/list1"/>
    <dgm:cxn modelId="{E5FAB9E7-D786-4225-A047-8E32E2272FCA}" type="presParOf" srcId="{B89CF8B6-6984-436C-9A89-43A042B69CDB}" destId="{9417893C-E9E1-4120-AC92-638F01FDAD50}" srcOrd="1" destOrd="0" presId="urn:microsoft.com/office/officeart/2005/8/layout/list1"/>
    <dgm:cxn modelId="{A1F936C6-5BBA-4255-93C4-ECB170A4AC86}" type="presParOf" srcId="{70311832-E746-4DF9-87A0-531315CD3FD1}" destId="{CFD416B5-2C53-4457-B297-97DC16D72F0A}" srcOrd="17" destOrd="0" presId="urn:microsoft.com/office/officeart/2005/8/layout/list1"/>
    <dgm:cxn modelId="{499DC049-F683-47EB-8114-01EC24D41A46}" type="presParOf" srcId="{70311832-E746-4DF9-87A0-531315CD3FD1}" destId="{EF7DD7B6-3C78-46B5-BE5F-DD6E8E653560}"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9BD9C5D-1EF4-493A-B780-B0079972B59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3910CEC6-CCAD-4C56-BAAB-A7A8410AC6A3}">
      <dgm:prSet phldrT="[Text]"/>
      <dgm:spPr/>
      <dgm:t>
        <a:bodyPr/>
        <a:lstStyle/>
        <a:p>
          <a:r>
            <a:rPr lang="en-US" dirty="0" smtClean="0"/>
            <a:t>Segment Assets</a:t>
          </a:r>
          <a:endParaRPr lang="en-US" dirty="0"/>
        </a:p>
      </dgm:t>
    </dgm:pt>
    <dgm:pt modelId="{CDB4C8B5-1A10-45D6-9125-A5785B585C03}" type="parTrans" cxnId="{9637D111-131D-431D-A22F-03E9B938D65C}">
      <dgm:prSet/>
      <dgm:spPr/>
      <dgm:t>
        <a:bodyPr/>
        <a:lstStyle/>
        <a:p>
          <a:endParaRPr lang="en-US"/>
        </a:p>
      </dgm:t>
    </dgm:pt>
    <dgm:pt modelId="{3D97D75B-55EE-4B39-9965-5966AC0866B5}" type="sibTrans" cxnId="{9637D111-131D-431D-A22F-03E9B938D65C}">
      <dgm:prSet/>
      <dgm:spPr/>
      <dgm:t>
        <a:bodyPr/>
        <a:lstStyle/>
        <a:p>
          <a:endParaRPr lang="en-US"/>
        </a:p>
      </dgm:t>
    </dgm:pt>
    <dgm:pt modelId="{469DC813-1830-4D92-A76C-23B659AF1ABE}">
      <dgm:prSet phldrT="[Text]"/>
      <dgm:spPr/>
      <dgm:t>
        <a:bodyPr/>
        <a:lstStyle/>
        <a:p>
          <a:r>
            <a:rPr lang="en-US" b="0" dirty="0" smtClean="0"/>
            <a:t>Segment assets are those operating  assets that are employed by a segment in its operating activities and are directly attributable to the segment or can be allocated on a reasonable basis.</a:t>
          </a:r>
          <a:endParaRPr lang="en-US" b="0" dirty="0"/>
        </a:p>
      </dgm:t>
    </dgm:pt>
    <dgm:pt modelId="{FD4530E7-B6C9-4617-B569-E2A9D07E4AB5}" type="parTrans" cxnId="{E74091F8-CA8D-4DC9-93DE-54D9F347BBBC}">
      <dgm:prSet/>
      <dgm:spPr/>
      <dgm:t>
        <a:bodyPr/>
        <a:lstStyle/>
        <a:p>
          <a:endParaRPr lang="en-US"/>
        </a:p>
      </dgm:t>
    </dgm:pt>
    <dgm:pt modelId="{82CC2054-1F57-4155-A7F4-791A89DD5C8D}" type="sibTrans" cxnId="{E74091F8-CA8D-4DC9-93DE-54D9F347BBBC}">
      <dgm:prSet/>
      <dgm:spPr/>
      <dgm:t>
        <a:bodyPr/>
        <a:lstStyle/>
        <a:p>
          <a:endParaRPr lang="en-US"/>
        </a:p>
      </dgm:t>
    </dgm:pt>
    <dgm:pt modelId="{776F931A-A39B-4E3A-A40B-9C028FA2BB89}">
      <dgm:prSet phldrT="[Text]"/>
      <dgm:spPr/>
      <dgm:t>
        <a:bodyPr/>
        <a:lstStyle/>
        <a:p>
          <a:r>
            <a:rPr lang="en-US" dirty="0" smtClean="0"/>
            <a:t>Segment Liabilities</a:t>
          </a:r>
          <a:endParaRPr lang="en-US" dirty="0"/>
        </a:p>
      </dgm:t>
    </dgm:pt>
    <dgm:pt modelId="{F1452120-22BD-42E5-9A4E-08F1E4FBDD4E}" type="parTrans" cxnId="{E86418D3-C7A4-40F3-A4F0-BBD02993452F}">
      <dgm:prSet/>
      <dgm:spPr/>
      <dgm:t>
        <a:bodyPr/>
        <a:lstStyle/>
        <a:p>
          <a:endParaRPr lang="en-US"/>
        </a:p>
      </dgm:t>
    </dgm:pt>
    <dgm:pt modelId="{46324FCC-E79C-46CC-AE19-2F44EA030F9C}" type="sibTrans" cxnId="{E86418D3-C7A4-40F3-A4F0-BBD02993452F}">
      <dgm:prSet/>
      <dgm:spPr/>
      <dgm:t>
        <a:bodyPr/>
        <a:lstStyle/>
        <a:p>
          <a:endParaRPr lang="en-US"/>
        </a:p>
      </dgm:t>
    </dgm:pt>
    <dgm:pt modelId="{670BB368-2C84-407C-8438-31B82D428BD1}">
      <dgm:prSet phldrT="[Text]"/>
      <dgm:spPr/>
      <dgm:t>
        <a:bodyPr/>
        <a:lstStyle/>
        <a:p>
          <a:r>
            <a:rPr lang="en-US" dirty="0" smtClean="0"/>
            <a:t>Segment liabilities are operating liabilities that result from the operating activities of a segment and are either directly attributable to the segment or can be allocated on a reasonable basis.</a:t>
          </a:r>
          <a:endParaRPr lang="en-US" dirty="0"/>
        </a:p>
      </dgm:t>
    </dgm:pt>
    <dgm:pt modelId="{BFD3F13B-E896-4D01-945D-CE33EE12C103}" type="parTrans" cxnId="{FC31FEF8-E7E3-4413-8357-7DE194A6DB48}">
      <dgm:prSet/>
      <dgm:spPr/>
      <dgm:t>
        <a:bodyPr/>
        <a:lstStyle/>
        <a:p>
          <a:endParaRPr lang="en-US"/>
        </a:p>
      </dgm:t>
    </dgm:pt>
    <dgm:pt modelId="{E947B03C-6811-4C76-85AA-438D0CF891B9}" type="sibTrans" cxnId="{FC31FEF8-E7E3-4413-8357-7DE194A6DB48}">
      <dgm:prSet/>
      <dgm:spPr/>
      <dgm:t>
        <a:bodyPr/>
        <a:lstStyle/>
        <a:p>
          <a:endParaRPr lang="en-US"/>
        </a:p>
      </dgm:t>
    </dgm:pt>
    <dgm:pt modelId="{EBB5A88A-DFDE-4793-9E06-3D7E7381418A}">
      <dgm:prSet phldrT="[Text]"/>
      <dgm:spPr/>
      <dgm:t>
        <a:bodyPr/>
        <a:lstStyle/>
        <a:p>
          <a:r>
            <a:rPr lang="en-US" b="0" dirty="0" smtClean="0"/>
            <a:t>Interest or dividend, income tax assets, head office assets, depreciation or amortization, goodwill, revalued assets.</a:t>
          </a:r>
          <a:endParaRPr lang="en-US" b="0" dirty="0"/>
        </a:p>
      </dgm:t>
    </dgm:pt>
    <dgm:pt modelId="{527F4BEC-F867-4B2A-AE78-DD7C94631D7A}" type="parTrans" cxnId="{357EB443-C1C3-47F1-B392-017D53E4A7A0}">
      <dgm:prSet/>
      <dgm:spPr/>
      <dgm:t>
        <a:bodyPr/>
        <a:lstStyle/>
        <a:p>
          <a:endParaRPr lang="en-US"/>
        </a:p>
      </dgm:t>
    </dgm:pt>
    <dgm:pt modelId="{776BB940-A875-4361-8C47-37B7AF4FF94D}" type="sibTrans" cxnId="{357EB443-C1C3-47F1-B392-017D53E4A7A0}">
      <dgm:prSet/>
      <dgm:spPr/>
      <dgm:t>
        <a:bodyPr/>
        <a:lstStyle/>
        <a:p>
          <a:endParaRPr lang="en-US"/>
        </a:p>
      </dgm:t>
    </dgm:pt>
    <dgm:pt modelId="{EF906633-6C56-454E-8C12-34FAF7B4E1B3}">
      <dgm:prSet phldrT="[Text]"/>
      <dgm:spPr/>
      <dgm:t>
        <a:bodyPr/>
        <a:lstStyle/>
        <a:p>
          <a:r>
            <a:rPr lang="en-US" dirty="0" smtClean="0"/>
            <a:t>Segment A/c Policy</a:t>
          </a:r>
          <a:endParaRPr lang="en-US" dirty="0"/>
        </a:p>
      </dgm:t>
    </dgm:pt>
    <dgm:pt modelId="{1EB46116-1FB2-492F-AC6E-AA939EE2CCF2}" type="parTrans" cxnId="{314A466B-57D4-4B54-9F06-E4B6321F3BF6}">
      <dgm:prSet/>
      <dgm:spPr/>
      <dgm:t>
        <a:bodyPr/>
        <a:lstStyle/>
        <a:p>
          <a:endParaRPr lang="en-US"/>
        </a:p>
      </dgm:t>
    </dgm:pt>
    <dgm:pt modelId="{83DF62D3-F402-4EF0-9B26-B15C319F5E0E}" type="sibTrans" cxnId="{314A466B-57D4-4B54-9F06-E4B6321F3BF6}">
      <dgm:prSet/>
      <dgm:spPr/>
      <dgm:t>
        <a:bodyPr/>
        <a:lstStyle/>
        <a:p>
          <a:endParaRPr lang="en-US"/>
        </a:p>
      </dgm:t>
    </dgm:pt>
    <dgm:pt modelId="{D8827D48-1D5E-4083-8353-421595404248}">
      <dgm:prSet phldrT="[Text]"/>
      <dgm:spPr/>
      <dgm:t>
        <a:bodyPr/>
        <a:lstStyle/>
        <a:p>
          <a:r>
            <a:rPr lang="en-US" dirty="0" smtClean="0"/>
            <a:t>Are the accounting policies adopted for preparing and presenting the financial statements of the enterprise.</a:t>
          </a:r>
          <a:endParaRPr lang="en-US" dirty="0"/>
        </a:p>
      </dgm:t>
    </dgm:pt>
    <dgm:pt modelId="{3A2AA095-9A17-41BB-A646-B954DFB6AEFB}" type="parTrans" cxnId="{3085027F-F6AF-44EC-817A-E8CB6A196DD7}">
      <dgm:prSet/>
      <dgm:spPr/>
      <dgm:t>
        <a:bodyPr/>
        <a:lstStyle/>
        <a:p>
          <a:endParaRPr lang="en-US"/>
        </a:p>
      </dgm:t>
    </dgm:pt>
    <dgm:pt modelId="{65DBA9D9-AFB1-4C95-B041-9407BE86E14F}" type="sibTrans" cxnId="{3085027F-F6AF-44EC-817A-E8CB6A196DD7}">
      <dgm:prSet/>
      <dgm:spPr/>
      <dgm:t>
        <a:bodyPr/>
        <a:lstStyle/>
        <a:p>
          <a:endParaRPr lang="en-US"/>
        </a:p>
      </dgm:t>
    </dgm:pt>
    <dgm:pt modelId="{A5019AC5-CBB2-4012-AFF0-F38B27D4E598}">
      <dgm:prSet phldrT="[Text]"/>
      <dgm:spPr/>
      <dgm:t>
        <a:bodyPr/>
        <a:lstStyle/>
        <a:p>
          <a:r>
            <a:rPr lang="en-US" dirty="0" smtClean="0"/>
            <a:t>Those accounting policies that relate specifically to segment reporting, e.g. identification of segments, method of pricing inter-segment transfers, and basis for allocating revenues and expenses to segment.</a:t>
          </a:r>
          <a:endParaRPr lang="en-US" dirty="0"/>
        </a:p>
      </dgm:t>
    </dgm:pt>
    <dgm:pt modelId="{79AE245E-54D5-410C-AA16-66296560E908}" type="parTrans" cxnId="{77BF1549-83A4-43F3-B4C6-F0B271C1E473}">
      <dgm:prSet/>
      <dgm:spPr/>
      <dgm:t>
        <a:bodyPr/>
        <a:lstStyle/>
        <a:p>
          <a:endParaRPr lang="en-US"/>
        </a:p>
      </dgm:t>
    </dgm:pt>
    <dgm:pt modelId="{C5298C1A-91E2-4A58-8E9A-94B6BF48ADB0}" type="sibTrans" cxnId="{77BF1549-83A4-43F3-B4C6-F0B271C1E473}">
      <dgm:prSet/>
      <dgm:spPr/>
      <dgm:t>
        <a:bodyPr/>
        <a:lstStyle/>
        <a:p>
          <a:endParaRPr lang="en-US"/>
        </a:p>
      </dgm:t>
    </dgm:pt>
    <dgm:pt modelId="{2BCAEA10-0182-4519-88AC-D262D08B12E8}" type="pres">
      <dgm:prSet presAssocID="{49BD9C5D-1EF4-493A-B780-B0079972B590}" presName="linearFlow" presStyleCnt="0">
        <dgm:presLayoutVars>
          <dgm:dir/>
          <dgm:animLvl val="lvl"/>
          <dgm:resizeHandles val="exact"/>
        </dgm:presLayoutVars>
      </dgm:prSet>
      <dgm:spPr/>
      <dgm:t>
        <a:bodyPr/>
        <a:lstStyle/>
        <a:p>
          <a:endParaRPr lang="en-US"/>
        </a:p>
      </dgm:t>
    </dgm:pt>
    <dgm:pt modelId="{E5CFE5F2-FBF2-4D35-89EB-566737581E4D}" type="pres">
      <dgm:prSet presAssocID="{3910CEC6-CCAD-4C56-BAAB-A7A8410AC6A3}" presName="composite" presStyleCnt="0"/>
      <dgm:spPr/>
    </dgm:pt>
    <dgm:pt modelId="{FAB37200-B2D4-4C1D-B409-9079C3ECAE37}" type="pres">
      <dgm:prSet presAssocID="{3910CEC6-CCAD-4C56-BAAB-A7A8410AC6A3}" presName="parentText" presStyleLbl="alignNode1" presStyleIdx="0" presStyleCnt="3">
        <dgm:presLayoutVars>
          <dgm:chMax val="1"/>
          <dgm:bulletEnabled val="1"/>
        </dgm:presLayoutVars>
      </dgm:prSet>
      <dgm:spPr/>
      <dgm:t>
        <a:bodyPr/>
        <a:lstStyle/>
        <a:p>
          <a:endParaRPr lang="en-US"/>
        </a:p>
      </dgm:t>
    </dgm:pt>
    <dgm:pt modelId="{A62A16D7-F105-4F60-8CA2-82663FE2CB02}" type="pres">
      <dgm:prSet presAssocID="{3910CEC6-CCAD-4C56-BAAB-A7A8410AC6A3}" presName="descendantText" presStyleLbl="alignAcc1" presStyleIdx="0" presStyleCnt="3">
        <dgm:presLayoutVars>
          <dgm:bulletEnabled val="1"/>
        </dgm:presLayoutVars>
      </dgm:prSet>
      <dgm:spPr/>
      <dgm:t>
        <a:bodyPr/>
        <a:lstStyle/>
        <a:p>
          <a:endParaRPr lang="en-US"/>
        </a:p>
      </dgm:t>
    </dgm:pt>
    <dgm:pt modelId="{8DB02BFF-1F98-44FD-9935-978EA6476937}" type="pres">
      <dgm:prSet presAssocID="{3D97D75B-55EE-4B39-9965-5966AC0866B5}" presName="sp" presStyleCnt="0"/>
      <dgm:spPr/>
    </dgm:pt>
    <dgm:pt modelId="{7094377C-EB6A-42EB-AE13-F9EF41CDCD63}" type="pres">
      <dgm:prSet presAssocID="{776F931A-A39B-4E3A-A40B-9C028FA2BB89}" presName="composite" presStyleCnt="0"/>
      <dgm:spPr/>
    </dgm:pt>
    <dgm:pt modelId="{C28B7964-B80F-4995-B178-6A6A3EFA6C85}" type="pres">
      <dgm:prSet presAssocID="{776F931A-A39B-4E3A-A40B-9C028FA2BB89}" presName="parentText" presStyleLbl="alignNode1" presStyleIdx="1" presStyleCnt="3">
        <dgm:presLayoutVars>
          <dgm:chMax val="1"/>
          <dgm:bulletEnabled val="1"/>
        </dgm:presLayoutVars>
      </dgm:prSet>
      <dgm:spPr/>
      <dgm:t>
        <a:bodyPr/>
        <a:lstStyle/>
        <a:p>
          <a:endParaRPr lang="en-US"/>
        </a:p>
      </dgm:t>
    </dgm:pt>
    <dgm:pt modelId="{E817266F-FA61-40B1-8E99-78D75E700568}" type="pres">
      <dgm:prSet presAssocID="{776F931A-A39B-4E3A-A40B-9C028FA2BB89}" presName="descendantText" presStyleLbl="alignAcc1" presStyleIdx="1" presStyleCnt="3">
        <dgm:presLayoutVars>
          <dgm:bulletEnabled val="1"/>
        </dgm:presLayoutVars>
      </dgm:prSet>
      <dgm:spPr/>
      <dgm:t>
        <a:bodyPr/>
        <a:lstStyle/>
        <a:p>
          <a:endParaRPr lang="en-US"/>
        </a:p>
      </dgm:t>
    </dgm:pt>
    <dgm:pt modelId="{D631386A-8E48-4A54-92B6-FAB5A6E912FB}" type="pres">
      <dgm:prSet presAssocID="{46324FCC-E79C-46CC-AE19-2F44EA030F9C}" presName="sp" presStyleCnt="0"/>
      <dgm:spPr/>
    </dgm:pt>
    <dgm:pt modelId="{603B8D1A-A947-4244-B2D2-B6F9937431CD}" type="pres">
      <dgm:prSet presAssocID="{EF906633-6C56-454E-8C12-34FAF7B4E1B3}" presName="composite" presStyleCnt="0"/>
      <dgm:spPr/>
    </dgm:pt>
    <dgm:pt modelId="{E2A20412-0F70-4187-A294-2E2C34603B65}" type="pres">
      <dgm:prSet presAssocID="{EF906633-6C56-454E-8C12-34FAF7B4E1B3}" presName="parentText" presStyleLbl="alignNode1" presStyleIdx="2" presStyleCnt="3">
        <dgm:presLayoutVars>
          <dgm:chMax val="1"/>
          <dgm:bulletEnabled val="1"/>
        </dgm:presLayoutVars>
      </dgm:prSet>
      <dgm:spPr/>
      <dgm:t>
        <a:bodyPr/>
        <a:lstStyle/>
        <a:p>
          <a:endParaRPr lang="en-US"/>
        </a:p>
      </dgm:t>
    </dgm:pt>
    <dgm:pt modelId="{F86E89BE-6E43-4982-947C-5E8DC1C0BA8A}" type="pres">
      <dgm:prSet presAssocID="{EF906633-6C56-454E-8C12-34FAF7B4E1B3}" presName="descendantText" presStyleLbl="alignAcc1" presStyleIdx="2" presStyleCnt="3">
        <dgm:presLayoutVars>
          <dgm:bulletEnabled val="1"/>
        </dgm:presLayoutVars>
      </dgm:prSet>
      <dgm:spPr/>
      <dgm:t>
        <a:bodyPr/>
        <a:lstStyle/>
        <a:p>
          <a:endParaRPr lang="en-US"/>
        </a:p>
      </dgm:t>
    </dgm:pt>
  </dgm:ptLst>
  <dgm:cxnLst>
    <dgm:cxn modelId="{E74091F8-CA8D-4DC9-93DE-54D9F347BBBC}" srcId="{3910CEC6-CCAD-4C56-BAAB-A7A8410AC6A3}" destId="{469DC813-1830-4D92-A76C-23B659AF1ABE}" srcOrd="0" destOrd="0" parTransId="{FD4530E7-B6C9-4617-B569-E2A9D07E4AB5}" sibTransId="{82CC2054-1F57-4155-A7F4-791A89DD5C8D}"/>
    <dgm:cxn modelId="{314A466B-57D4-4B54-9F06-E4B6321F3BF6}" srcId="{49BD9C5D-1EF4-493A-B780-B0079972B590}" destId="{EF906633-6C56-454E-8C12-34FAF7B4E1B3}" srcOrd="2" destOrd="0" parTransId="{1EB46116-1FB2-492F-AC6E-AA939EE2CCF2}" sibTransId="{83DF62D3-F402-4EF0-9B26-B15C319F5E0E}"/>
    <dgm:cxn modelId="{357EB443-C1C3-47F1-B392-017D53E4A7A0}" srcId="{3910CEC6-CCAD-4C56-BAAB-A7A8410AC6A3}" destId="{EBB5A88A-DFDE-4793-9E06-3D7E7381418A}" srcOrd="1" destOrd="0" parTransId="{527F4BEC-F867-4B2A-AE78-DD7C94631D7A}" sibTransId="{776BB940-A875-4361-8C47-37B7AF4FF94D}"/>
    <dgm:cxn modelId="{8C2FF105-F8E3-4A71-971D-BB4FBC4F947E}" type="presOf" srcId="{EBB5A88A-DFDE-4793-9E06-3D7E7381418A}" destId="{A62A16D7-F105-4F60-8CA2-82663FE2CB02}" srcOrd="0" destOrd="1" presId="urn:microsoft.com/office/officeart/2005/8/layout/chevron2"/>
    <dgm:cxn modelId="{9C227E80-8938-4569-B844-11E82CA49605}" type="presOf" srcId="{776F931A-A39B-4E3A-A40B-9C028FA2BB89}" destId="{C28B7964-B80F-4995-B178-6A6A3EFA6C85}" srcOrd="0" destOrd="0" presId="urn:microsoft.com/office/officeart/2005/8/layout/chevron2"/>
    <dgm:cxn modelId="{3085027F-F6AF-44EC-817A-E8CB6A196DD7}" srcId="{EF906633-6C56-454E-8C12-34FAF7B4E1B3}" destId="{D8827D48-1D5E-4083-8353-421595404248}" srcOrd="0" destOrd="0" parTransId="{3A2AA095-9A17-41BB-A646-B954DFB6AEFB}" sibTransId="{65DBA9D9-AFB1-4C95-B041-9407BE86E14F}"/>
    <dgm:cxn modelId="{8DE47E34-75FF-477B-AF91-688EB4593EF4}" type="presOf" srcId="{49BD9C5D-1EF4-493A-B780-B0079972B590}" destId="{2BCAEA10-0182-4519-88AC-D262D08B12E8}" srcOrd="0" destOrd="0" presId="urn:microsoft.com/office/officeart/2005/8/layout/chevron2"/>
    <dgm:cxn modelId="{77BF1549-83A4-43F3-B4C6-F0B271C1E473}" srcId="{EF906633-6C56-454E-8C12-34FAF7B4E1B3}" destId="{A5019AC5-CBB2-4012-AFF0-F38B27D4E598}" srcOrd="1" destOrd="0" parTransId="{79AE245E-54D5-410C-AA16-66296560E908}" sibTransId="{C5298C1A-91E2-4A58-8E9A-94B6BF48ADB0}"/>
    <dgm:cxn modelId="{1867F84D-8292-45FC-990B-C40E0847899C}" type="presOf" srcId="{A5019AC5-CBB2-4012-AFF0-F38B27D4E598}" destId="{F86E89BE-6E43-4982-947C-5E8DC1C0BA8A}" srcOrd="0" destOrd="1" presId="urn:microsoft.com/office/officeart/2005/8/layout/chevron2"/>
    <dgm:cxn modelId="{9B522238-49D7-4CDC-A846-5D6E8D38649B}" type="presOf" srcId="{469DC813-1830-4D92-A76C-23B659AF1ABE}" destId="{A62A16D7-F105-4F60-8CA2-82663FE2CB02}" srcOrd="0" destOrd="0" presId="urn:microsoft.com/office/officeart/2005/8/layout/chevron2"/>
    <dgm:cxn modelId="{DE179C56-88C8-4798-AE07-7E86ECECF176}" type="presOf" srcId="{D8827D48-1D5E-4083-8353-421595404248}" destId="{F86E89BE-6E43-4982-947C-5E8DC1C0BA8A}" srcOrd="0" destOrd="0" presId="urn:microsoft.com/office/officeart/2005/8/layout/chevron2"/>
    <dgm:cxn modelId="{6B40D8C5-680F-4302-9174-845F1BE2E38C}" type="presOf" srcId="{EF906633-6C56-454E-8C12-34FAF7B4E1B3}" destId="{E2A20412-0F70-4187-A294-2E2C34603B65}" srcOrd="0" destOrd="0" presId="urn:microsoft.com/office/officeart/2005/8/layout/chevron2"/>
    <dgm:cxn modelId="{0B768D0A-CBAB-4861-8E46-54F8A1DDEED4}" type="presOf" srcId="{670BB368-2C84-407C-8438-31B82D428BD1}" destId="{E817266F-FA61-40B1-8E99-78D75E700568}" srcOrd="0" destOrd="0" presId="urn:microsoft.com/office/officeart/2005/8/layout/chevron2"/>
    <dgm:cxn modelId="{FC31FEF8-E7E3-4413-8357-7DE194A6DB48}" srcId="{776F931A-A39B-4E3A-A40B-9C028FA2BB89}" destId="{670BB368-2C84-407C-8438-31B82D428BD1}" srcOrd="0" destOrd="0" parTransId="{BFD3F13B-E896-4D01-945D-CE33EE12C103}" sibTransId="{E947B03C-6811-4C76-85AA-438D0CF891B9}"/>
    <dgm:cxn modelId="{1DC5D36F-2E5B-4846-A12D-6E2521AD2865}" type="presOf" srcId="{3910CEC6-CCAD-4C56-BAAB-A7A8410AC6A3}" destId="{FAB37200-B2D4-4C1D-B409-9079C3ECAE37}" srcOrd="0" destOrd="0" presId="urn:microsoft.com/office/officeart/2005/8/layout/chevron2"/>
    <dgm:cxn modelId="{9637D111-131D-431D-A22F-03E9B938D65C}" srcId="{49BD9C5D-1EF4-493A-B780-B0079972B590}" destId="{3910CEC6-CCAD-4C56-BAAB-A7A8410AC6A3}" srcOrd="0" destOrd="0" parTransId="{CDB4C8B5-1A10-45D6-9125-A5785B585C03}" sibTransId="{3D97D75B-55EE-4B39-9965-5966AC0866B5}"/>
    <dgm:cxn modelId="{E86418D3-C7A4-40F3-A4F0-BBD02993452F}" srcId="{49BD9C5D-1EF4-493A-B780-B0079972B590}" destId="{776F931A-A39B-4E3A-A40B-9C028FA2BB89}" srcOrd="1" destOrd="0" parTransId="{F1452120-22BD-42E5-9A4E-08F1E4FBDD4E}" sibTransId="{46324FCC-E79C-46CC-AE19-2F44EA030F9C}"/>
    <dgm:cxn modelId="{7CA49713-4CFC-42C5-BC62-F901988635DA}" type="presParOf" srcId="{2BCAEA10-0182-4519-88AC-D262D08B12E8}" destId="{E5CFE5F2-FBF2-4D35-89EB-566737581E4D}" srcOrd="0" destOrd="0" presId="urn:microsoft.com/office/officeart/2005/8/layout/chevron2"/>
    <dgm:cxn modelId="{5AA85F81-65B9-4B98-BA9F-8B00B84C6FE8}" type="presParOf" srcId="{E5CFE5F2-FBF2-4D35-89EB-566737581E4D}" destId="{FAB37200-B2D4-4C1D-B409-9079C3ECAE37}" srcOrd="0" destOrd="0" presId="urn:microsoft.com/office/officeart/2005/8/layout/chevron2"/>
    <dgm:cxn modelId="{1F6015A3-8D3A-4010-B144-72750385D187}" type="presParOf" srcId="{E5CFE5F2-FBF2-4D35-89EB-566737581E4D}" destId="{A62A16D7-F105-4F60-8CA2-82663FE2CB02}" srcOrd="1" destOrd="0" presId="urn:microsoft.com/office/officeart/2005/8/layout/chevron2"/>
    <dgm:cxn modelId="{AAB28EA1-9F8A-442F-9CA7-108DB5EFF497}" type="presParOf" srcId="{2BCAEA10-0182-4519-88AC-D262D08B12E8}" destId="{8DB02BFF-1F98-44FD-9935-978EA6476937}" srcOrd="1" destOrd="0" presId="urn:microsoft.com/office/officeart/2005/8/layout/chevron2"/>
    <dgm:cxn modelId="{49A3F091-1DDB-45F1-A98B-E1FC01483747}" type="presParOf" srcId="{2BCAEA10-0182-4519-88AC-D262D08B12E8}" destId="{7094377C-EB6A-42EB-AE13-F9EF41CDCD63}" srcOrd="2" destOrd="0" presId="urn:microsoft.com/office/officeart/2005/8/layout/chevron2"/>
    <dgm:cxn modelId="{A5A509D1-26B8-41EE-9E75-369D1AAB2ACB}" type="presParOf" srcId="{7094377C-EB6A-42EB-AE13-F9EF41CDCD63}" destId="{C28B7964-B80F-4995-B178-6A6A3EFA6C85}" srcOrd="0" destOrd="0" presId="urn:microsoft.com/office/officeart/2005/8/layout/chevron2"/>
    <dgm:cxn modelId="{B326C93C-5D75-417D-9B38-931AE0D1D1BC}" type="presParOf" srcId="{7094377C-EB6A-42EB-AE13-F9EF41CDCD63}" destId="{E817266F-FA61-40B1-8E99-78D75E700568}" srcOrd="1" destOrd="0" presId="urn:microsoft.com/office/officeart/2005/8/layout/chevron2"/>
    <dgm:cxn modelId="{96B434E8-5AEB-4488-8D20-E12D29FE9002}" type="presParOf" srcId="{2BCAEA10-0182-4519-88AC-D262D08B12E8}" destId="{D631386A-8E48-4A54-92B6-FAB5A6E912FB}" srcOrd="3" destOrd="0" presId="urn:microsoft.com/office/officeart/2005/8/layout/chevron2"/>
    <dgm:cxn modelId="{87248C72-AE09-4E0A-A2B9-02E07F14106B}" type="presParOf" srcId="{2BCAEA10-0182-4519-88AC-D262D08B12E8}" destId="{603B8D1A-A947-4244-B2D2-B6F9937431CD}" srcOrd="4" destOrd="0" presId="urn:microsoft.com/office/officeart/2005/8/layout/chevron2"/>
    <dgm:cxn modelId="{F4A6306F-AC7B-48AC-9478-15CDF7D25B8E}" type="presParOf" srcId="{603B8D1A-A947-4244-B2D2-B6F9937431CD}" destId="{E2A20412-0F70-4187-A294-2E2C34603B65}" srcOrd="0" destOrd="0" presId="urn:microsoft.com/office/officeart/2005/8/layout/chevron2"/>
    <dgm:cxn modelId="{339CAA08-BF49-4523-8136-1B199D563228}" type="presParOf" srcId="{603B8D1A-A947-4244-B2D2-B6F9937431CD}" destId="{F86E89BE-6E43-4982-947C-5E8DC1C0BA8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385306F-7A9E-40F9-8812-9965A0CCE97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2FD30D9-701E-45F5-B060-CD72195927A5}">
      <dgm:prSet phldrT="[Text]" custT="1"/>
      <dgm:spPr/>
      <dgm:t>
        <a:bodyPr/>
        <a:lstStyle/>
        <a:p>
          <a:r>
            <a:rPr lang="en-US" sz="1600" dirty="0" smtClean="0"/>
            <a:t>Those business segment or geographical segment designated by the management as reportable segments at their discretion.</a:t>
          </a:r>
          <a:endParaRPr lang="en-US" sz="1600" dirty="0"/>
        </a:p>
      </dgm:t>
    </dgm:pt>
    <dgm:pt modelId="{EC970FFA-7AD9-455A-A983-45C04825A638}" type="parTrans" cxnId="{9593D744-E89D-430F-A577-0716DEAC583D}">
      <dgm:prSet/>
      <dgm:spPr/>
      <dgm:t>
        <a:bodyPr/>
        <a:lstStyle/>
        <a:p>
          <a:endParaRPr lang="en-US"/>
        </a:p>
      </dgm:t>
    </dgm:pt>
    <dgm:pt modelId="{B93A6E67-2593-4C69-AA98-1CF51C972473}" type="sibTrans" cxnId="{9593D744-E89D-430F-A577-0716DEAC583D}">
      <dgm:prSet/>
      <dgm:spPr/>
      <dgm:t>
        <a:bodyPr/>
        <a:lstStyle/>
        <a:p>
          <a:endParaRPr lang="en-US"/>
        </a:p>
      </dgm:t>
    </dgm:pt>
    <dgm:pt modelId="{06C6F6E9-F5CC-4390-9BEF-EBD1E11E635F}">
      <dgm:prSet phldrT="[Text]" custT="1"/>
      <dgm:spPr/>
      <dgm:t>
        <a:bodyPr/>
        <a:lstStyle/>
        <a:p>
          <a:r>
            <a:rPr lang="en-US" sz="1600" dirty="0" smtClean="0"/>
            <a:t>Additional segment identified as reportable segment even if they do not meet 10% criteria, If the reportable segment constitute less than 75% of the total enterprise revenue</a:t>
          </a:r>
        </a:p>
      </dgm:t>
    </dgm:pt>
    <dgm:pt modelId="{9D856B4C-E35B-4817-804F-E8C597D35783}" type="parTrans" cxnId="{E5583192-DF56-49D5-BF34-ADAF53F6AA57}">
      <dgm:prSet/>
      <dgm:spPr/>
      <dgm:t>
        <a:bodyPr/>
        <a:lstStyle/>
        <a:p>
          <a:endParaRPr lang="en-US"/>
        </a:p>
      </dgm:t>
    </dgm:pt>
    <dgm:pt modelId="{E702DDFD-6F66-450E-B728-90931D3D23F3}" type="sibTrans" cxnId="{E5583192-DF56-49D5-BF34-ADAF53F6AA57}">
      <dgm:prSet/>
      <dgm:spPr/>
      <dgm:t>
        <a:bodyPr/>
        <a:lstStyle/>
        <a:p>
          <a:endParaRPr lang="en-US"/>
        </a:p>
      </dgm:t>
    </dgm:pt>
    <dgm:pt modelId="{9E38C43F-A619-4D8F-96ED-E56686F83D6A}">
      <dgm:prSet phldrT="[Text]" custT="1"/>
      <dgm:spPr/>
      <dgm:t>
        <a:bodyPr/>
        <a:lstStyle/>
        <a:p>
          <a:r>
            <a:rPr lang="en-US" sz="1600" dirty="0" smtClean="0"/>
            <a:t>Reportable segment are those  which satisfy any of 10% criteria discussed below.</a:t>
          </a:r>
          <a:endParaRPr lang="en-US" sz="1600" dirty="0"/>
        </a:p>
      </dgm:t>
    </dgm:pt>
    <dgm:pt modelId="{E4806352-B216-405A-A55D-3D17361A600C}" type="sibTrans" cxnId="{E3CA896C-4771-414F-8CDC-2585503DB88A}">
      <dgm:prSet/>
      <dgm:spPr/>
      <dgm:t>
        <a:bodyPr/>
        <a:lstStyle/>
        <a:p>
          <a:endParaRPr lang="en-US"/>
        </a:p>
      </dgm:t>
    </dgm:pt>
    <dgm:pt modelId="{CD8A05E5-80CE-4C88-9217-E721FDA425CD}" type="parTrans" cxnId="{E3CA896C-4771-414F-8CDC-2585503DB88A}">
      <dgm:prSet/>
      <dgm:spPr/>
      <dgm:t>
        <a:bodyPr/>
        <a:lstStyle/>
        <a:p>
          <a:endParaRPr lang="en-US"/>
        </a:p>
      </dgm:t>
    </dgm:pt>
    <dgm:pt modelId="{C4FD54E2-088C-4115-86F0-92CC931D1212}">
      <dgm:prSet phldrT="[Text]" custT="1"/>
      <dgm:spPr/>
      <dgm:t>
        <a:bodyPr/>
        <a:lstStyle/>
        <a:p>
          <a:r>
            <a:rPr lang="en-US" sz="1600" dirty="0" smtClean="0"/>
            <a:t>If the segment was identified as reportable segment in the proceeding period because it satisfied the 10% criteria.</a:t>
          </a:r>
        </a:p>
      </dgm:t>
    </dgm:pt>
    <dgm:pt modelId="{53233FD0-AF76-4755-897C-5E767C155212}" type="parTrans" cxnId="{39DE612A-EC15-4D7B-895B-C90F25A0737F}">
      <dgm:prSet/>
      <dgm:spPr/>
      <dgm:t>
        <a:bodyPr/>
        <a:lstStyle/>
        <a:p>
          <a:endParaRPr lang="en-US"/>
        </a:p>
      </dgm:t>
    </dgm:pt>
    <dgm:pt modelId="{3720242D-4D69-47A1-8653-BED75728E3E6}" type="sibTrans" cxnId="{39DE612A-EC15-4D7B-895B-C90F25A0737F}">
      <dgm:prSet/>
      <dgm:spPr/>
      <dgm:t>
        <a:bodyPr/>
        <a:lstStyle/>
        <a:p>
          <a:endParaRPr lang="en-US"/>
        </a:p>
      </dgm:t>
    </dgm:pt>
    <dgm:pt modelId="{4E6D83F6-015B-4463-8E43-114A357F7860}" type="pres">
      <dgm:prSet presAssocID="{B385306F-7A9E-40F9-8812-9965A0CCE976}" presName="linear" presStyleCnt="0">
        <dgm:presLayoutVars>
          <dgm:dir/>
          <dgm:animLvl val="lvl"/>
          <dgm:resizeHandles val="exact"/>
        </dgm:presLayoutVars>
      </dgm:prSet>
      <dgm:spPr/>
      <dgm:t>
        <a:bodyPr/>
        <a:lstStyle/>
        <a:p>
          <a:endParaRPr lang="en-US"/>
        </a:p>
      </dgm:t>
    </dgm:pt>
    <dgm:pt modelId="{1E546651-9A32-4035-BF59-208DB00D6A2D}" type="pres">
      <dgm:prSet presAssocID="{9E38C43F-A619-4D8F-96ED-E56686F83D6A}" presName="parentLin" presStyleCnt="0"/>
      <dgm:spPr/>
    </dgm:pt>
    <dgm:pt modelId="{24EF6274-C1BE-4370-980D-E0F0A8E09FB5}" type="pres">
      <dgm:prSet presAssocID="{9E38C43F-A619-4D8F-96ED-E56686F83D6A}" presName="parentLeftMargin" presStyleLbl="node1" presStyleIdx="0" presStyleCnt="4"/>
      <dgm:spPr/>
      <dgm:t>
        <a:bodyPr/>
        <a:lstStyle/>
        <a:p>
          <a:endParaRPr lang="en-US"/>
        </a:p>
      </dgm:t>
    </dgm:pt>
    <dgm:pt modelId="{5D21FAB0-0ED1-45BC-B559-3F0189185FC6}" type="pres">
      <dgm:prSet presAssocID="{9E38C43F-A619-4D8F-96ED-E56686F83D6A}" presName="parentText" presStyleLbl="node1" presStyleIdx="0" presStyleCnt="4" custScaleX="142857" custScaleY="138280" custLinFactNeighborX="515" custLinFactNeighborY="3303">
        <dgm:presLayoutVars>
          <dgm:chMax val="0"/>
          <dgm:bulletEnabled val="1"/>
        </dgm:presLayoutVars>
      </dgm:prSet>
      <dgm:spPr/>
      <dgm:t>
        <a:bodyPr/>
        <a:lstStyle/>
        <a:p>
          <a:endParaRPr lang="en-US"/>
        </a:p>
      </dgm:t>
    </dgm:pt>
    <dgm:pt modelId="{110EE1B0-6830-42E6-9EA1-40C67E437C67}" type="pres">
      <dgm:prSet presAssocID="{9E38C43F-A619-4D8F-96ED-E56686F83D6A}" presName="negativeSpace" presStyleCnt="0"/>
      <dgm:spPr/>
    </dgm:pt>
    <dgm:pt modelId="{07DC32CB-8A39-4883-961C-8F4FEDC50F56}" type="pres">
      <dgm:prSet presAssocID="{9E38C43F-A619-4D8F-96ED-E56686F83D6A}" presName="childText" presStyleLbl="conFgAcc1" presStyleIdx="0" presStyleCnt="4">
        <dgm:presLayoutVars>
          <dgm:bulletEnabled val="1"/>
        </dgm:presLayoutVars>
      </dgm:prSet>
      <dgm:spPr/>
    </dgm:pt>
    <dgm:pt modelId="{1464A70B-B524-4D84-B9A2-310EE9565309}" type="pres">
      <dgm:prSet presAssocID="{E4806352-B216-405A-A55D-3D17361A600C}" presName="spaceBetweenRectangles" presStyleCnt="0"/>
      <dgm:spPr/>
    </dgm:pt>
    <dgm:pt modelId="{4790F5B0-A30D-43A7-AD70-DC712686D445}" type="pres">
      <dgm:prSet presAssocID="{F2FD30D9-701E-45F5-B060-CD72195927A5}" presName="parentLin" presStyleCnt="0"/>
      <dgm:spPr/>
    </dgm:pt>
    <dgm:pt modelId="{134DFEA2-1624-4D44-8EA8-D7EC8029FDA8}" type="pres">
      <dgm:prSet presAssocID="{F2FD30D9-701E-45F5-B060-CD72195927A5}" presName="parentLeftMargin" presStyleLbl="node1" presStyleIdx="0" presStyleCnt="4"/>
      <dgm:spPr/>
      <dgm:t>
        <a:bodyPr/>
        <a:lstStyle/>
        <a:p>
          <a:endParaRPr lang="en-US"/>
        </a:p>
      </dgm:t>
    </dgm:pt>
    <dgm:pt modelId="{382EDA82-9788-428A-AB2F-E3A729064A51}" type="pres">
      <dgm:prSet presAssocID="{F2FD30D9-701E-45F5-B060-CD72195927A5}" presName="parentText" presStyleLbl="node1" presStyleIdx="1" presStyleCnt="4" custScaleX="142857" custScaleY="152179">
        <dgm:presLayoutVars>
          <dgm:chMax val="0"/>
          <dgm:bulletEnabled val="1"/>
        </dgm:presLayoutVars>
      </dgm:prSet>
      <dgm:spPr/>
      <dgm:t>
        <a:bodyPr/>
        <a:lstStyle/>
        <a:p>
          <a:endParaRPr lang="en-US"/>
        </a:p>
      </dgm:t>
    </dgm:pt>
    <dgm:pt modelId="{FB3FFB06-3C5A-4DD9-A7E6-25C7330AB03F}" type="pres">
      <dgm:prSet presAssocID="{F2FD30D9-701E-45F5-B060-CD72195927A5}" presName="negativeSpace" presStyleCnt="0"/>
      <dgm:spPr/>
    </dgm:pt>
    <dgm:pt modelId="{78E6CF6A-EC73-43E9-9140-4700E0A8FAF7}" type="pres">
      <dgm:prSet presAssocID="{F2FD30D9-701E-45F5-B060-CD72195927A5}" presName="childText" presStyleLbl="conFgAcc1" presStyleIdx="1" presStyleCnt="4">
        <dgm:presLayoutVars>
          <dgm:bulletEnabled val="1"/>
        </dgm:presLayoutVars>
      </dgm:prSet>
      <dgm:spPr/>
    </dgm:pt>
    <dgm:pt modelId="{1AB08282-AD44-4FC1-95D9-4CB7BC7D0833}" type="pres">
      <dgm:prSet presAssocID="{B93A6E67-2593-4C69-AA98-1CF51C972473}" presName="spaceBetweenRectangles" presStyleCnt="0"/>
      <dgm:spPr/>
    </dgm:pt>
    <dgm:pt modelId="{A51493BD-557E-4C97-AE0D-EC6F30C586F8}" type="pres">
      <dgm:prSet presAssocID="{06C6F6E9-F5CC-4390-9BEF-EBD1E11E635F}" presName="parentLin" presStyleCnt="0"/>
      <dgm:spPr/>
    </dgm:pt>
    <dgm:pt modelId="{32F30E41-AB6C-4EE3-B86F-2597DDC9F03A}" type="pres">
      <dgm:prSet presAssocID="{06C6F6E9-F5CC-4390-9BEF-EBD1E11E635F}" presName="parentLeftMargin" presStyleLbl="node1" presStyleIdx="1" presStyleCnt="4"/>
      <dgm:spPr/>
      <dgm:t>
        <a:bodyPr/>
        <a:lstStyle/>
        <a:p>
          <a:endParaRPr lang="en-US"/>
        </a:p>
      </dgm:t>
    </dgm:pt>
    <dgm:pt modelId="{7B3AD3E9-4E29-4010-879E-CD0B5229E613}" type="pres">
      <dgm:prSet presAssocID="{06C6F6E9-F5CC-4390-9BEF-EBD1E11E635F}" presName="parentText" presStyleLbl="node1" presStyleIdx="2" presStyleCnt="4" custScaleX="142857" custScaleY="151999">
        <dgm:presLayoutVars>
          <dgm:chMax val="0"/>
          <dgm:bulletEnabled val="1"/>
        </dgm:presLayoutVars>
      </dgm:prSet>
      <dgm:spPr/>
      <dgm:t>
        <a:bodyPr/>
        <a:lstStyle/>
        <a:p>
          <a:endParaRPr lang="en-US"/>
        </a:p>
      </dgm:t>
    </dgm:pt>
    <dgm:pt modelId="{09846DEF-25BC-4EBA-8EF8-A5CC6E3BAB61}" type="pres">
      <dgm:prSet presAssocID="{06C6F6E9-F5CC-4390-9BEF-EBD1E11E635F}" presName="negativeSpace" presStyleCnt="0"/>
      <dgm:spPr/>
    </dgm:pt>
    <dgm:pt modelId="{876E8A73-F831-449D-9D1D-D29AAF549EC1}" type="pres">
      <dgm:prSet presAssocID="{06C6F6E9-F5CC-4390-9BEF-EBD1E11E635F}" presName="childText" presStyleLbl="conFgAcc1" presStyleIdx="2" presStyleCnt="4">
        <dgm:presLayoutVars>
          <dgm:bulletEnabled val="1"/>
        </dgm:presLayoutVars>
      </dgm:prSet>
      <dgm:spPr/>
    </dgm:pt>
    <dgm:pt modelId="{CD674B6A-EAAA-4ACD-948A-A33554568613}" type="pres">
      <dgm:prSet presAssocID="{E702DDFD-6F66-450E-B728-90931D3D23F3}" presName="spaceBetweenRectangles" presStyleCnt="0"/>
      <dgm:spPr/>
    </dgm:pt>
    <dgm:pt modelId="{252B2D2E-0BF8-4582-886D-016800F27964}" type="pres">
      <dgm:prSet presAssocID="{C4FD54E2-088C-4115-86F0-92CC931D1212}" presName="parentLin" presStyleCnt="0"/>
      <dgm:spPr/>
    </dgm:pt>
    <dgm:pt modelId="{7D99C419-7FE4-4121-B3F0-4D4F755E69E1}" type="pres">
      <dgm:prSet presAssocID="{C4FD54E2-088C-4115-86F0-92CC931D1212}" presName="parentLeftMargin" presStyleLbl="node1" presStyleIdx="2" presStyleCnt="4" custScaleX="142857" custScaleY="151999"/>
      <dgm:spPr/>
      <dgm:t>
        <a:bodyPr/>
        <a:lstStyle/>
        <a:p>
          <a:endParaRPr lang="en-US"/>
        </a:p>
      </dgm:t>
    </dgm:pt>
    <dgm:pt modelId="{8C66D660-1335-4611-9229-9C4C45639B87}" type="pres">
      <dgm:prSet presAssocID="{C4FD54E2-088C-4115-86F0-92CC931D1212}" presName="parentText" presStyleLbl="node1" presStyleIdx="3" presStyleCnt="4" custScaleX="190370" custScaleY="142691" custLinFactNeighborX="-20553" custLinFactNeighborY="-1981">
        <dgm:presLayoutVars>
          <dgm:chMax val="0"/>
          <dgm:bulletEnabled val="1"/>
        </dgm:presLayoutVars>
      </dgm:prSet>
      <dgm:spPr/>
      <dgm:t>
        <a:bodyPr/>
        <a:lstStyle/>
        <a:p>
          <a:endParaRPr lang="en-US"/>
        </a:p>
      </dgm:t>
    </dgm:pt>
    <dgm:pt modelId="{F10B6A8F-B9B9-4C34-9445-ACA7F8AFE8F1}" type="pres">
      <dgm:prSet presAssocID="{C4FD54E2-088C-4115-86F0-92CC931D1212}" presName="negativeSpace" presStyleCnt="0"/>
      <dgm:spPr/>
    </dgm:pt>
    <dgm:pt modelId="{A186074D-5623-45D5-BA8A-216E84473EE1}" type="pres">
      <dgm:prSet presAssocID="{C4FD54E2-088C-4115-86F0-92CC931D1212}" presName="childText" presStyleLbl="conFgAcc1" presStyleIdx="3" presStyleCnt="4">
        <dgm:presLayoutVars>
          <dgm:bulletEnabled val="1"/>
        </dgm:presLayoutVars>
      </dgm:prSet>
      <dgm:spPr/>
    </dgm:pt>
  </dgm:ptLst>
  <dgm:cxnLst>
    <dgm:cxn modelId="{4F8E510B-086A-4DD0-A7B2-EAD5E9AEC4E1}" type="presOf" srcId="{B385306F-7A9E-40F9-8812-9965A0CCE976}" destId="{4E6D83F6-015B-4463-8E43-114A357F7860}" srcOrd="0" destOrd="0" presId="urn:microsoft.com/office/officeart/2005/8/layout/list1"/>
    <dgm:cxn modelId="{6D33398F-CDC1-4980-9ECA-CF5A3C76C377}" type="presOf" srcId="{F2FD30D9-701E-45F5-B060-CD72195927A5}" destId="{134DFEA2-1624-4D44-8EA8-D7EC8029FDA8}" srcOrd="0" destOrd="0" presId="urn:microsoft.com/office/officeart/2005/8/layout/list1"/>
    <dgm:cxn modelId="{F69F7721-0F88-4BB8-A484-F99484B0A2FA}" type="presOf" srcId="{9E38C43F-A619-4D8F-96ED-E56686F83D6A}" destId="{24EF6274-C1BE-4370-980D-E0F0A8E09FB5}" srcOrd="0" destOrd="0" presId="urn:microsoft.com/office/officeart/2005/8/layout/list1"/>
    <dgm:cxn modelId="{AAC6DD27-9283-4FDC-870B-BB255C91A2FE}" type="presOf" srcId="{06C6F6E9-F5CC-4390-9BEF-EBD1E11E635F}" destId="{7B3AD3E9-4E29-4010-879E-CD0B5229E613}" srcOrd="1" destOrd="0" presId="urn:microsoft.com/office/officeart/2005/8/layout/list1"/>
    <dgm:cxn modelId="{39DE612A-EC15-4D7B-895B-C90F25A0737F}" srcId="{B385306F-7A9E-40F9-8812-9965A0CCE976}" destId="{C4FD54E2-088C-4115-86F0-92CC931D1212}" srcOrd="3" destOrd="0" parTransId="{53233FD0-AF76-4755-897C-5E767C155212}" sibTransId="{3720242D-4D69-47A1-8653-BED75728E3E6}"/>
    <dgm:cxn modelId="{9593D744-E89D-430F-A577-0716DEAC583D}" srcId="{B385306F-7A9E-40F9-8812-9965A0CCE976}" destId="{F2FD30D9-701E-45F5-B060-CD72195927A5}" srcOrd="1" destOrd="0" parTransId="{EC970FFA-7AD9-455A-A983-45C04825A638}" sibTransId="{B93A6E67-2593-4C69-AA98-1CF51C972473}"/>
    <dgm:cxn modelId="{AB20986C-80AB-40C5-AE08-463EF14FBAE0}" type="presOf" srcId="{06C6F6E9-F5CC-4390-9BEF-EBD1E11E635F}" destId="{32F30E41-AB6C-4EE3-B86F-2597DDC9F03A}" srcOrd="0" destOrd="0" presId="urn:microsoft.com/office/officeart/2005/8/layout/list1"/>
    <dgm:cxn modelId="{E5583192-DF56-49D5-BF34-ADAF53F6AA57}" srcId="{B385306F-7A9E-40F9-8812-9965A0CCE976}" destId="{06C6F6E9-F5CC-4390-9BEF-EBD1E11E635F}" srcOrd="2" destOrd="0" parTransId="{9D856B4C-E35B-4817-804F-E8C597D35783}" sibTransId="{E702DDFD-6F66-450E-B728-90931D3D23F3}"/>
    <dgm:cxn modelId="{E3CA896C-4771-414F-8CDC-2585503DB88A}" srcId="{B385306F-7A9E-40F9-8812-9965A0CCE976}" destId="{9E38C43F-A619-4D8F-96ED-E56686F83D6A}" srcOrd="0" destOrd="0" parTransId="{CD8A05E5-80CE-4C88-9217-E721FDA425CD}" sibTransId="{E4806352-B216-405A-A55D-3D17361A600C}"/>
    <dgm:cxn modelId="{915696CB-B222-4E61-AB1E-E47EC6E8EE40}" type="presOf" srcId="{C4FD54E2-088C-4115-86F0-92CC931D1212}" destId="{7D99C419-7FE4-4121-B3F0-4D4F755E69E1}" srcOrd="0" destOrd="0" presId="urn:microsoft.com/office/officeart/2005/8/layout/list1"/>
    <dgm:cxn modelId="{992A35A4-97A5-4E58-82D9-980ED679D033}" type="presOf" srcId="{9E38C43F-A619-4D8F-96ED-E56686F83D6A}" destId="{5D21FAB0-0ED1-45BC-B559-3F0189185FC6}" srcOrd="1" destOrd="0" presId="urn:microsoft.com/office/officeart/2005/8/layout/list1"/>
    <dgm:cxn modelId="{8DD7B9C9-0D1D-44D5-84B8-09CDF8E4842B}" type="presOf" srcId="{F2FD30D9-701E-45F5-B060-CD72195927A5}" destId="{382EDA82-9788-428A-AB2F-E3A729064A51}" srcOrd="1" destOrd="0" presId="urn:microsoft.com/office/officeart/2005/8/layout/list1"/>
    <dgm:cxn modelId="{252E819A-D77F-48A9-A65C-B364EDC62816}" type="presOf" srcId="{C4FD54E2-088C-4115-86F0-92CC931D1212}" destId="{8C66D660-1335-4611-9229-9C4C45639B87}" srcOrd="1" destOrd="0" presId="urn:microsoft.com/office/officeart/2005/8/layout/list1"/>
    <dgm:cxn modelId="{3BF89A37-303C-4580-B5AE-E9CFA98FA495}" type="presParOf" srcId="{4E6D83F6-015B-4463-8E43-114A357F7860}" destId="{1E546651-9A32-4035-BF59-208DB00D6A2D}" srcOrd="0" destOrd="0" presId="urn:microsoft.com/office/officeart/2005/8/layout/list1"/>
    <dgm:cxn modelId="{504FB54B-3F0B-46F3-AB5E-A99824139952}" type="presParOf" srcId="{1E546651-9A32-4035-BF59-208DB00D6A2D}" destId="{24EF6274-C1BE-4370-980D-E0F0A8E09FB5}" srcOrd="0" destOrd="0" presId="urn:microsoft.com/office/officeart/2005/8/layout/list1"/>
    <dgm:cxn modelId="{A2480FC9-61B4-4C51-8EA4-F758315ECBED}" type="presParOf" srcId="{1E546651-9A32-4035-BF59-208DB00D6A2D}" destId="{5D21FAB0-0ED1-45BC-B559-3F0189185FC6}" srcOrd="1" destOrd="0" presId="urn:microsoft.com/office/officeart/2005/8/layout/list1"/>
    <dgm:cxn modelId="{98A832D8-6B12-4FF4-88CE-2FE38A2497BB}" type="presParOf" srcId="{4E6D83F6-015B-4463-8E43-114A357F7860}" destId="{110EE1B0-6830-42E6-9EA1-40C67E437C67}" srcOrd="1" destOrd="0" presId="urn:microsoft.com/office/officeart/2005/8/layout/list1"/>
    <dgm:cxn modelId="{E63E32D1-62F7-4D7A-8A44-6D85C6E15BF9}" type="presParOf" srcId="{4E6D83F6-015B-4463-8E43-114A357F7860}" destId="{07DC32CB-8A39-4883-961C-8F4FEDC50F56}" srcOrd="2" destOrd="0" presId="urn:microsoft.com/office/officeart/2005/8/layout/list1"/>
    <dgm:cxn modelId="{F74991B7-7C87-47D9-B2AD-10B4CAFD368A}" type="presParOf" srcId="{4E6D83F6-015B-4463-8E43-114A357F7860}" destId="{1464A70B-B524-4D84-B9A2-310EE9565309}" srcOrd="3" destOrd="0" presId="urn:microsoft.com/office/officeart/2005/8/layout/list1"/>
    <dgm:cxn modelId="{13C85AAE-7BE8-4234-8975-46261946418D}" type="presParOf" srcId="{4E6D83F6-015B-4463-8E43-114A357F7860}" destId="{4790F5B0-A30D-43A7-AD70-DC712686D445}" srcOrd="4" destOrd="0" presId="urn:microsoft.com/office/officeart/2005/8/layout/list1"/>
    <dgm:cxn modelId="{0F4C23AF-1464-4557-A026-699B25C2965E}" type="presParOf" srcId="{4790F5B0-A30D-43A7-AD70-DC712686D445}" destId="{134DFEA2-1624-4D44-8EA8-D7EC8029FDA8}" srcOrd="0" destOrd="0" presId="urn:microsoft.com/office/officeart/2005/8/layout/list1"/>
    <dgm:cxn modelId="{4BA694B0-F6B5-4971-A8AA-452F6713EE47}" type="presParOf" srcId="{4790F5B0-A30D-43A7-AD70-DC712686D445}" destId="{382EDA82-9788-428A-AB2F-E3A729064A51}" srcOrd="1" destOrd="0" presId="urn:microsoft.com/office/officeart/2005/8/layout/list1"/>
    <dgm:cxn modelId="{A104620A-F888-4CBB-B212-DF528728BF7C}" type="presParOf" srcId="{4E6D83F6-015B-4463-8E43-114A357F7860}" destId="{FB3FFB06-3C5A-4DD9-A7E6-25C7330AB03F}" srcOrd="5" destOrd="0" presId="urn:microsoft.com/office/officeart/2005/8/layout/list1"/>
    <dgm:cxn modelId="{4C7202CA-87A1-48D8-B6D2-9B9DC218411B}" type="presParOf" srcId="{4E6D83F6-015B-4463-8E43-114A357F7860}" destId="{78E6CF6A-EC73-43E9-9140-4700E0A8FAF7}" srcOrd="6" destOrd="0" presId="urn:microsoft.com/office/officeart/2005/8/layout/list1"/>
    <dgm:cxn modelId="{31571420-3A00-4905-BD52-D60C3BE3FF36}" type="presParOf" srcId="{4E6D83F6-015B-4463-8E43-114A357F7860}" destId="{1AB08282-AD44-4FC1-95D9-4CB7BC7D0833}" srcOrd="7" destOrd="0" presId="urn:microsoft.com/office/officeart/2005/8/layout/list1"/>
    <dgm:cxn modelId="{B508729D-DB89-4313-B6E7-D6E87C6F67FA}" type="presParOf" srcId="{4E6D83F6-015B-4463-8E43-114A357F7860}" destId="{A51493BD-557E-4C97-AE0D-EC6F30C586F8}" srcOrd="8" destOrd="0" presId="urn:microsoft.com/office/officeart/2005/8/layout/list1"/>
    <dgm:cxn modelId="{A430F33C-2DA5-4DC2-8A83-267BDF156B67}" type="presParOf" srcId="{A51493BD-557E-4C97-AE0D-EC6F30C586F8}" destId="{32F30E41-AB6C-4EE3-B86F-2597DDC9F03A}" srcOrd="0" destOrd="0" presId="urn:microsoft.com/office/officeart/2005/8/layout/list1"/>
    <dgm:cxn modelId="{FA39903A-90FA-49D3-A010-27A3C8576E03}" type="presParOf" srcId="{A51493BD-557E-4C97-AE0D-EC6F30C586F8}" destId="{7B3AD3E9-4E29-4010-879E-CD0B5229E613}" srcOrd="1" destOrd="0" presId="urn:microsoft.com/office/officeart/2005/8/layout/list1"/>
    <dgm:cxn modelId="{98E5213E-6B63-4EBD-8D80-F3A5BE210F4F}" type="presParOf" srcId="{4E6D83F6-015B-4463-8E43-114A357F7860}" destId="{09846DEF-25BC-4EBA-8EF8-A5CC6E3BAB61}" srcOrd="9" destOrd="0" presId="urn:microsoft.com/office/officeart/2005/8/layout/list1"/>
    <dgm:cxn modelId="{F0F40370-836E-42EE-A748-925E0FFA1410}" type="presParOf" srcId="{4E6D83F6-015B-4463-8E43-114A357F7860}" destId="{876E8A73-F831-449D-9D1D-D29AAF549EC1}" srcOrd="10" destOrd="0" presId="urn:microsoft.com/office/officeart/2005/8/layout/list1"/>
    <dgm:cxn modelId="{DB08BBAA-0EFA-480D-884F-A64174687BDA}" type="presParOf" srcId="{4E6D83F6-015B-4463-8E43-114A357F7860}" destId="{CD674B6A-EAAA-4ACD-948A-A33554568613}" srcOrd="11" destOrd="0" presId="urn:microsoft.com/office/officeart/2005/8/layout/list1"/>
    <dgm:cxn modelId="{ECE05D2B-3C53-4EC2-B3D9-A104384D221E}" type="presParOf" srcId="{4E6D83F6-015B-4463-8E43-114A357F7860}" destId="{252B2D2E-0BF8-4582-886D-016800F27964}" srcOrd="12" destOrd="0" presId="urn:microsoft.com/office/officeart/2005/8/layout/list1"/>
    <dgm:cxn modelId="{FBDC646C-363D-4063-B853-455B1CF7DC1A}" type="presParOf" srcId="{252B2D2E-0BF8-4582-886D-016800F27964}" destId="{7D99C419-7FE4-4121-B3F0-4D4F755E69E1}" srcOrd="0" destOrd="0" presId="urn:microsoft.com/office/officeart/2005/8/layout/list1"/>
    <dgm:cxn modelId="{40DD7E80-F057-47C5-BB6B-DEDDAEA75EFC}" type="presParOf" srcId="{252B2D2E-0BF8-4582-886D-016800F27964}" destId="{8C66D660-1335-4611-9229-9C4C45639B87}" srcOrd="1" destOrd="0" presId="urn:microsoft.com/office/officeart/2005/8/layout/list1"/>
    <dgm:cxn modelId="{2D389BBA-091D-46FE-98D4-62E6EE8F94C7}" type="presParOf" srcId="{4E6D83F6-015B-4463-8E43-114A357F7860}" destId="{F10B6A8F-B9B9-4C34-9445-ACA7F8AFE8F1}" srcOrd="13" destOrd="0" presId="urn:microsoft.com/office/officeart/2005/8/layout/list1"/>
    <dgm:cxn modelId="{8C7C16FE-D7EE-457E-A50F-46C32FA3623A}" type="presParOf" srcId="{4E6D83F6-015B-4463-8E43-114A357F7860}" destId="{A186074D-5623-45D5-BA8A-216E84473EE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41ACC7-C2A2-4E63-B3F3-1A6454D33C4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CE911C0E-2F2D-44C6-9FA3-15C18DAE04CD}">
      <dgm:prSet phldrT="[Text]"/>
      <dgm:spPr/>
      <dgm:t>
        <a:bodyPr/>
        <a:lstStyle/>
        <a:p>
          <a:r>
            <a:rPr lang="en-US" dirty="0" smtClean="0"/>
            <a:t>Distinguishable Component (AS-24)</a:t>
          </a:r>
          <a:endParaRPr lang="en-US" dirty="0"/>
        </a:p>
      </dgm:t>
    </dgm:pt>
    <dgm:pt modelId="{C0A1BC00-B894-4FB7-80CF-04EB5804D5DA}" type="parTrans" cxnId="{DFD7B751-96B3-41E3-BEA3-C322852F8440}">
      <dgm:prSet/>
      <dgm:spPr/>
      <dgm:t>
        <a:bodyPr/>
        <a:lstStyle/>
        <a:p>
          <a:endParaRPr lang="en-US"/>
        </a:p>
      </dgm:t>
    </dgm:pt>
    <dgm:pt modelId="{369D5388-5B3D-4E43-A0BF-5BBDF053B6CB}" type="sibTrans" cxnId="{DFD7B751-96B3-41E3-BEA3-C322852F8440}">
      <dgm:prSet/>
      <dgm:spPr/>
      <dgm:t>
        <a:bodyPr/>
        <a:lstStyle/>
        <a:p>
          <a:endParaRPr lang="en-US"/>
        </a:p>
      </dgm:t>
    </dgm:pt>
    <dgm:pt modelId="{061B7E96-9238-40D3-AF18-BBCF6317BB73}">
      <dgm:prSet phldrT="[Text]"/>
      <dgm:spPr/>
      <dgm:t>
        <a:bodyPr/>
        <a:lstStyle/>
        <a:p>
          <a:pPr algn="just"/>
          <a:r>
            <a:rPr lang="en-US" dirty="0" smtClean="0"/>
            <a:t>Separate line of business</a:t>
          </a:r>
          <a:endParaRPr lang="en-US" dirty="0"/>
        </a:p>
      </dgm:t>
    </dgm:pt>
    <dgm:pt modelId="{457F5061-2B5C-4E89-92E7-438EDFC56C8B}" type="parTrans" cxnId="{890E8F5A-302C-489F-A9CD-FBDEBA287293}">
      <dgm:prSet/>
      <dgm:spPr/>
      <dgm:t>
        <a:bodyPr/>
        <a:lstStyle/>
        <a:p>
          <a:endParaRPr lang="en-US"/>
        </a:p>
      </dgm:t>
    </dgm:pt>
    <dgm:pt modelId="{F5BF6FF2-1764-47EF-BCAC-05F0302E9953}" type="sibTrans" cxnId="{890E8F5A-302C-489F-A9CD-FBDEBA287293}">
      <dgm:prSet/>
      <dgm:spPr/>
      <dgm:t>
        <a:bodyPr/>
        <a:lstStyle/>
        <a:p>
          <a:endParaRPr lang="en-US"/>
        </a:p>
      </dgm:t>
    </dgm:pt>
    <dgm:pt modelId="{5EEA40A0-464B-4A00-967A-681253DA64EF}">
      <dgm:prSet phldrT="[Text]"/>
      <dgm:spPr/>
      <dgm:t>
        <a:bodyPr/>
        <a:lstStyle/>
        <a:p>
          <a:r>
            <a:rPr lang="en-US" dirty="0" smtClean="0"/>
            <a:t>Individual or group of related Product or Service</a:t>
          </a:r>
          <a:endParaRPr lang="en-US" dirty="0"/>
        </a:p>
      </dgm:t>
    </dgm:pt>
    <dgm:pt modelId="{E93F5B31-4DBC-4B94-8A83-1E238B1C2A92}" type="parTrans" cxnId="{C6C86F3C-F77E-46B0-87C8-FD21C30BEA05}">
      <dgm:prSet/>
      <dgm:spPr/>
      <dgm:t>
        <a:bodyPr/>
        <a:lstStyle/>
        <a:p>
          <a:endParaRPr lang="en-US"/>
        </a:p>
      </dgm:t>
    </dgm:pt>
    <dgm:pt modelId="{B6E4A24B-673A-4F6D-A858-C58CDEF5B4FA}" type="sibTrans" cxnId="{C6C86F3C-F77E-46B0-87C8-FD21C30BEA05}">
      <dgm:prSet/>
      <dgm:spPr/>
      <dgm:t>
        <a:bodyPr/>
        <a:lstStyle/>
        <a:p>
          <a:endParaRPr lang="en-US"/>
        </a:p>
      </dgm:t>
    </dgm:pt>
    <dgm:pt modelId="{7523A38B-D181-4633-967C-60D4C17685E5}">
      <dgm:prSet phldrT="[Text]"/>
      <dgm:spPr/>
      <dgm:t>
        <a:bodyPr/>
        <a:lstStyle/>
        <a:p>
          <a:pPr algn="just"/>
          <a:r>
            <a:rPr lang="en-US" dirty="0" smtClean="0"/>
            <a:t>Nature of product or services</a:t>
          </a:r>
          <a:endParaRPr lang="en-US" dirty="0"/>
        </a:p>
      </dgm:t>
    </dgm:pt>
    <dgm:pt modelId="{744473BD-5659-4911-8EBE-6F4B171DCAAD}" type="parTrans" cxnId="{735F58E1-C1CC-4779-8713-22F6592B049D}">
      <dgm:prSet/>
      <dgm:spPr/>
      <dgm:t>
        <a:bodyPr/>
        <a:lstStyle/>
        <a:p>
          <a:endParaRPr lang="en-US"/>
        </a:p>
      </dgm:t>
    </dgm:pt>
    <dgm:pt modelId="{618A11D3-598C-4107-8637-A790B9FA5C51}" type="sibTrans" cxnId="{735F58E1-C1CC-4779-8713-22F6592B049D}">
      <dgm:prSet/>
      <dgm:spPr/>
      <dgm:t>
        <a:bodyPr/>
        <a:lstStyle/>
        <a:p>
          <a:endParaRPr lang="en-US"/>
        </a:p>
      </dgm:t>
    </dgm:pt>
    <dgm:pt modelId="{56492EA9-02B2-49EB-9755-817011F0D68E}">
      <dgm:prSet phldrT="[Text]"/>
      <dgm:spPr/>
      <dgm:t>
        <a:bodyPr/>
        <a:lstStyle/>
        <a:p>
          <a:pPr algn="just"/>
          <a:r>
            <a:rPr lang="en-US" dirty="0" smtClean="0"/>
            <a:t>Nature of production process</a:t>
          </a:r>
          <a:endParaRPr lang="en-US" dirty="0"/>
        </a:p>
      </dgm:t>
    </dgm:pt>
    <dgm:pt modelId="{9A1D2869-B6DE-4D99-857B-A37A074AAF27}" type="parTrans" cxnId="{0FC320B0-F9CE-4D78-83E5-6B0CAAF85AFF}">
      <dgm:prSet/>
      <dgm:spPr/>
      <dgm:t>
        <a:bodyPr/>
        <a:lstStyle/>
        <a:p>
          <a:endParaRPr lang="en-US"/>
        </a:p>
      </dgm:t>
    </dgm:pt>
    <dgm:pt modelId="{4C9D0201-2E1B-4F5E-806B-A15E7BB2656E}" type="sibTrans" cxnId="{0FC320B0-F9CE-4D78-83E5-6B0CAAF85AFF}">
      <dgm:prSet/>
      <dgm:spPr/>
      <dgm:t>
        <a:bodyPr/>
        <a:lstStyle/>
        <a:p>
          <a:endParaRPr lang="en-US"/>
        </a:p>
      </dgm:t>
    </dgm:pt>
    <dgm:pt modelId="{18400607-0E2E-48F8-8EEB-D1F195F176E2}">
      <dgm:prSet phldrT="[Text]"/>
      <dgm:spPr/>
      <dgm:t>
        <a:bodyPr/>
        <a:lstStyle/>
        <a:p>
          <a:r>
            <a:rPr lang="en-US" dirty="0" smtClean="0"/>
            <a:t>Risk and returns are different</a:t>
          </a:r>
          <a:endParaRPr lang="en-US" dirty="0"/>
        </a:p>
      </dgm:t>
    </dgm:pt>
    <dgm:pt modelId="{35FB4986-A473-407D-AC65-96AFD539460B}" type="parTrans" cxnId="{A7B96F28-8343-4C7C-BF24-D3B4D3419879}">
      <dgm:prSet/>
      <dgm:spPr/>
      <dgm:t>
        <a:bodyPr/>
        <a:lstStyle/>
        <a:p>
          <a:endParaRPr lang="en-US"/>
        </a:p>
      </dgm:t>
    </dgm:pt>
    <dgm:pt modelId="{B7FE0B78-E590-4A1E-9842-0557A0E36D02}" type="sibTrans" cxnId="{A7B96F28-8343-4C7C-BF24-D3B4D3419879}">
      <dgm:prSet/>
      <dgm:spPr/>
      <dgm:t>
        <a:bodyPr/>
        <a:lstStyle/>
        <a:p>
          <a:endParaRPr lang="en-US"/>
        </a:p>
      </dgm:t>
    </dgm:pt>
    <dgm:pt modelId="{F6410E04-4E42-4020-9CD6-F8AA041A7882}">
      <dgm:prSet phldrT="[Text]"/>
      <dgm:spPr/>
      <dgm:t>
        <a:bodyPr/>
        <a:lstStyle/>
        <a:p>
          <a:pPr algn="just"/>
          <a:r>
            <a:rPr lang="en-US" dirty="0" smtClean="0"/>
            <a:t>Return refers to the profitability of a product or service</a:t>
          </a:r>
          <a:endParaRPr lang="en-US" dirty="0"/>
        </a:p>
      </dgm:t>
    </dgm:pt>
    <dgm:pt modelId="{BAA12644-2A2D-4416-A6DB-53DAAFF93E27}" type="parTrans" cxnId="{C31475EE-86E5-4B44-B48D-370F4EE068AD}">
      <dgm:prSet/>
      <dgm:spPr/>
      <dgm:t>
        <a:bodyPr/>
        <a:lstStyle/>
        <a:p>
          <a:endParaRPr lang="en-US"/>
        </a:p>
      </dgm:t>
    </dgm:pt>
    <dgm:pt modelId="{79C7769F-F79A-44C6-A366-5428664F11D0}" type="sibTrans" cxnId="{C31475EE-86E5-4B44-B48D-370F4EE068AD}">
      <dgm:prSet/>
      <dgm:spPr/>
      <dgm:t>
        <a:bodyPr/>
        <a:lstStyle/>
        <a:p>
          <a:endParaRPr lang="en-US"/>
        </a:p>
      </dgm:t>
    </dgm:pt>
    <dgm:pt modelId="{8DD1EEFA-A290-4446-A981-EA788BD38F0A}">
      <dgm:prSet phldrT="[Text]"/>
      <dgm:spPr/>
      <dgm:t>
        <a:bodyPr/>
        <a:lstStyle/>
        <a:p>
          <a:pPr algn="just"/>
          <a:r>
            <a:rPr lang="en-US" dirty="0" smtClean="0"/>
            <a:t>Type of customers</a:t>
          </a:r>
          <a:endParaRPr lang="en-US" dirty="0"/>
        </a:p>
      </dgm:t>
    </dgm:pt>
    <dgm:pt modelId="{623F551F-E240-4AC1-9A79-DE0515C51B96}" type="parTrans" cxnId="{68E7B3F4-2F8F-4DB7-9A51-A8AE337AA454}">
      <dgm:prSet/>
      <dgm:spPr/>
      <dgm:t>
        <a:bodyPr/>
        <a:lstStyle/>
        <a:p>
          <a:endParaRPr lang="en-US"/>
        </a:p>
      </dgm:t>
    </dgm:pt>
    <dgm:pt modelId="{F6764C66-A82B-4330-861A-DD4786293C5B}" type="sibTrans" cxnId="{68E7B3F4-2F8F-4DB7-9A51-A8AE337AA454}">
      <dgm:prSet/>
      <dgm:spPr/>
      <dgm:t>
        <a:bodyPr/>
        <a:lstStyle/>
        <a:p>
          <a:endParaRPr lang="en-US"/>
        </a:p>
      </dgm:t>
    </dgm:pt>
    <dgm:pt modelId="{19CC1FC9-0D7B-4514-A0B9-06A09BF5F349}">
      <dgm:prSet phldrT="[Text]"/>
      <dgm:spPr/>
      <dgm:t>
        <a:bodyPr/>
        <a:lstStyle/>
        <a:p>
          <a:pPr algn="just"/>
          <a:r>
            <a:rPr lang="en-US" dirty="0" smtClean="0"/>
            <a:t>Methods of distribution</a:t>
          </a:r>
          <a:endParaRPr lang="en-US" dirty="0"/>
        </a:p>
      </dgm:t>
    </dgm:pt>
    <dgm:pt modelId="{5460BE8F-AFEA-49B0-A563-95FD0894ED0A}" type="parTrans" cxnId="{79BF0712-4458-4788-A173-400D10146147}">
      <dgm:prSet/>
      <dgm:spPr/>
      <dgm:t>
        <a:bodyPr/>
        <a:lstStyle/>
        <a:p>
          <a:endParaRPr lang="en-US"/>
        </a:p>
      </dgm:t>
    </dgm:pt>
    <dgm:pt modelId="{30C17059-C51D-4247-908F-7EE9F4A6E40C}" type="sibTrans" cxnId="{79BF0712-4458-4788-A173-400D10146147}">
      <dgm:prSet/>
      <dgm:spPr/>
      <dgm:t>
        <a:bodyPr/>
        <a:lstStyle/>
        <a:p>
          <a:endParaRPr lang="en-US"/>
        </a:p>
      </dgm:t>
    </dgm:pt>
    <dgm:pt modelId="{9155624B-429E-47CC-B19A-CCB7F552E693}">
      <dgm:prSet phldrT="[Text]"/>
      <dgm:spPr/>
      <dgm:t>
        <a:bodyPr/>
        <a:lstStyle/>
        <a:p>
          <a:pPr algn="just"/>
          <a:r>
            <a:rPr lang="en-US" dirty="0" smtClean="0"/>
            <a:t>Nature of regulatory environment</a:t>
          </a:r>
          <a:endParaRPr lang="en-US" dirty="0"/>
        </a:p>
      </dgm:t>
    </dgm:pt>
    <dgm:pt modelId="{DE0FAE26-40ED-42D8-A15A-68DAA91C6025}" type="parTrans" cxnId="{FF53BC81-245A-44A7-A563-28D2A03473F5}">
      <dgm:prSet/>
      <dgm:spPr/>
      <dgm:t>
        <a:bodyPr/>
        <a:lstStyle/>
        <a:p>
          <a:endParaRPr lang="en-US"/>
        </a:p>
      </dgm:t>
    </dgm:pt>
    <dgm:pt modelId="{D88E6246-0DD3-4479-9841-43BD66FB776E}" type="sibTrans" cxnId="{FF53BC81-245A-44A7-A563-28D2A03473F5}">
      <dgm:prSet/>
      <dgm:spPr/>
      <dgm:t>
        <a:bodyPr/>
        <a:lstStyle/>
        <a:p>
          <a:endParaRPr lang="en-US"/>
        </a:p>
      </dgm:t>
    </dgm:pt>
    <dgm:pt modelId="{A4CE6B50-28B6-43CA-AB15-058A26B85278}">
      <dgm:prSet phldrT="[Text]"/>
      <dgm:spPr/>
      <dgm:t>
        <a:bodyPr/>
        <a:lstStyle/>
        <a:p>
          <a:pPr algn="just"/>
          <a:r>
            <a:rPr lang="en-US" dirty="0" smtClean="0"/>
            <a:t>Risk is the variability of return due to any factor.</a:t>
          </a:r>
          <a:endParaRPr lang="en-US" dirty="0"/>
        </a:p>
      </dgm:t>
    </dgm:pt>
    <dgm:pt modelId="{35A362F3-8C27-4F61-9003-A67CC734F2B9}" type="parTrans" cxnId="{D625C9DB-A003-48AD-B3D9-90E1A76053D7}">
      <dgm:prSet/>
      <dgm:spPr/>
      <dgm:t>
        <a:bodyPr/>
        <a:lstStyle/>
        <a:p>
          <a:endParaRPr lang="en-US"/>
        </a:p>
      </dgm:t>
    </dgm:pt>
    <dgm:pt modelId="{044F6FD7-7A91-4792-ADB2-316B74EE1145}" type="sibTrans" cxnId="{D625C9DB-A003-48AD-B3D9-90E1A76053D7}">
      <dgm:prSet/>
      <dgm:spPr/>
      <dgm:t>
        <a:bodyPr/>
        <a:lstStyle/>
        <a:p>
          <a:endParaRPr lang="en-US"/>
        </a:p>
      </dgm:t>
    </dgm:pt>
    <dgm:pt modelId="{FEBB6BED-2273-4793-979F-6A11C74D6DB1}">
      <dgm:prSet phldrT="[Text]"/>
      <dgm:spPr/>
      <dgm:t>
        <a:bodyPr/>
        <a:lstStyle/>
        <a:p>
          <a:pPr algn="just"/>
          <a:r>
            <a:rPr lang="en-US" dirty="0" smtClean="0"/>
            <a:t>Distinguishable component operationally and financially</a:t>
          </a:r>
          <a:endParaRPr lang="en-US" dirty="0"/>
        </a:p>
      </dgm:t>
    </dgm:pt>
    <dgm:pt modelId="{300EC817-0813-476A-B1CA-4914C7CB76BB}" type="parTrans" cxnId="{1C5FB691-0903-4A1D-BA08-8EF6426DB4B2}">
      <dgm:prSet/>
      <dgm:spPr/>
      <dgm:t>
        <a:bodyPr/>
        <a:lstStyle/>
        <a:p>
          <a:endParaRPr lang="en-US"/>
        </a:p>
      </dgm:t>
    </dgm:pt>
    <dgm:pt modelId="{BCFDA167-B00A-4C1C-9F63-0038A5E784E1}" type="sibTrans" cxnId="{1C5FB691-0903-4A1D-BA08-8EF6426DB4B2}">
      <dgm:prSet/>
      <dgm:spPr/>
      <dgm:t>
        <a:bodyPr/>
        <a:lstStyle/>
        <a:p>
          <a:endParaRPr lang="en-US"/>
        </a:p>
      </dgm:t>
    </dgm:pt>
    <dgm:pt modelId="{3BFF1D38-41D5-4EA0-BEEA-A401AF4E80C3}" type="pres">
      <dgm:prSet presAssocID="{F141ACC7-C2A2-4E63-B3F3-1A6454D33C46}" presName="Name0" presStyleCnt="0">
        <dgm:presLayoutVars>
          <dgm:dir/>
          <dgm:animLvl val="lvl"/>
          <dgm:resizeHandles val="exact"/>
        </dgm:presLayoutVars>
      </dgm:prSet>
      <dgm:spPr/>
      <dgm:t>
        <a:bodyPr/>
        <a:lstStyle/>
        <a:p>
          <a:endParaRPr lang="en-US"/>
        </a:p>
      </dgm:t>
    </dgm:pt>
    <dgm:pt modelId="{5BAD9238-BEAF-4E84-B9C5-E53C3B833751}" type="pres">
      <dgm:prSet presAssocID="{CE911C0E-2F2D-44C6-9FA3-15C18DAE04CD}" presName="composite" presStyleCnt="0"/>
      <dgm:spPr/>
    </dgm:pt>
    <dgm:pt modelId="{05FDB66F-14F0-45E4-97BF-8E36E4C86A32}" type="pres">
      <dgm:prSet presAssocID="{CE911C0E-2F2D-44C6-9FA3-15C18DAE04CD}" presName="parTx" presStyleLbl="alignNode1" presStyleIdx="0" presStyleCnt="3">
        <dgm:presLayoutVars>
          <dgm:chMax val="0"/>
          <dgm:chPref val="0"/>
          <dgm:bulletEnabled val="1"/>
        </dgm:presLayoutVars>
      </dgm:prSet>
      <dgm:spPr/>
      <dgm:t>
        <a:bodyPr/>
        <a:lstStyle/>
        <a:p>
          <a:endParaRPr lang="en-US"/>
        </a:p>
      </dgm:t>
    </dgm:pt>
    <dgm:pt modelId="{15AED0EF-3E23-43B5-83FB-2EEE6B62AC86}" type="pres">
      <dgm:prSet presAssocID="{CE911C0E-2F2D-44C6-9FA3-15C18DAE04CD}" presName="desTx" presStyleLbl="alignAccFollowNode1" presStyleIdx="0" presStyleCnt="3">
        <dgm:presLayoutVars>
          <dgm:bulletEnabled val="1"/>
        </dgm:presLayoutVars>
      </dgm:prSet>
      <dgm:spPr/>
      <dgm:t>
        <a:bodyPr/>
        <a:lstStyle/>
        <a:p>
          <a:endParaRPr lang="en-US"/>
        </a:p>
      </dgm:t>
    </dgm:pt>
    <dgm:pt modelId="{E4F1ED19-D39F-4553-9E9C-8E4754B7E5EE}" type="pres">
      <dgm:prSet presAssocID="{369D5388-5B3D-4E43-A0BF-5BBDF053B6CB}" presName="space" presStyleCnt="0"/>
      <dgm:spPr/>
    </dgm:pt>
    <dgm:pt modelId="{FBEDE0B7-906D-4207-A299-FA45182977AB}" type="pres">
      <dgm:prSet presAssocID="{5EEA40A0-464B-4A00-967A-681253DA64EF}" presName="composite" presStyleCnt="0"/>
      <dgm:spPr/>
    </dgm:pt>
    <dgm:pt modelId="{07C541E5-F773-475C-B2AE-CA54ED02679D}" type="pres">
      <dgm:prSet presAssocID="{5EEA40A0-464B-4A00-967A-681253DA64EF}" presName="parTx" presStyleLbl="alignNode1" presStyleIdx="1" presStyleCnt="3">
        <dgm:presLayoutVars>
          <dgm:chMax val="0"/>
          <dgm:chPref val="0"/>
          <dgm:bulletEnabled val="1"/>
        </dgm:presLayoutVars>
      </dgm:prSet>
      <dgm:spPr/>
      <dgm:t>
        <a:bodyPr/>
        <a:lstStyle/>
        <a:p>
          <a:endParaRPr lang="en-US"/>
        </a:p>
      </dgm:t>
    </dgm:pt>
    <dgm:pt modelId="{228CF509-74FB-4269-9276-0D5921085402}" type="pres">
      <dgm:prSet presAssocID="{5EEA40A0-464B-4A00-967A-681253DA64EF}" presName="desTx" presStyleLbl="alignAccFollowNode1" presStyleIdx="1" presStyleCnt="3">
        <dgm:presLayoutVars>
          <dgm:bulletEnabled val="1"/>
        </dgm:presLayoutVars>
      </dgm:prSet>
      <dgm:spPr/>
      <dgm:t>
        <a:bodyPr/>
        <a:lstStyle/>
        <a:p>
          <a:endParaRPr lang="en-US"/>
        </a:p>
      </dgm:t>
    </dgm:pt>
    <dgm:pt modelId="{E803623B-20AC-4B7D-89B8-7E812AA01894}" type="pres">
      <dgm:prSet presAssocID="{B6E4A24B-673A-4F6D-A858-C58CDEF5B4FA}" presName="space" presStyleCnt="0"/>
      <dgm:spPr/>
    </dgm:pt>
    <dgm:pt modelId="{2548572F-BFD5-4DE4-ACA3-FA2674641FA0}" type="pres">
      <dgm:prSet presAssocID="{18400607-0E2E-48F8-8EEB-D1F195F176E2}" presName="composite" presStyleCnt="0"/>
      <dgm:spPr/>
    </dgm:pt>
    <dgm:pt modelId="{EB04ED09-B5A7-4F8D-B47C-B53C6756B70F}" type="pres">
      <dgm:prSet presAssocID="{18400607-0E2E-48F8-8EEB-D1F195F176E2}" presName="parTx" presStyleLbl="alignNode1" presStyleIdx="2" presStyleCnt="3">
        <dgm:presLayoutVars>
          <dgm:chMax val="0"/>
          <dgm:chPref val="0"/>
          <dgm:bulletEnabled val="1"/>
        </dgm:presLayoutVars>
      </dgm:prSet>
      <dgm:spPr/>
      <dgm:t>
        <a:bodyPr/>
        <a:lstStyle/>
        <a:p>
          <a:endParaRPr lang="en-US"/>
        </a:p>
      </dgm:t>
    </dgm:pt>
    <dgm:pt modelId="{8390A296-537A-4115-A7D2-A438D2D81EE9}" type="pres">
      <dgm:prSet presAssocID="{18400607-0E2E-48F8-8EEB-D1F195F176E2}" presName="desTx" presStyleLbl="alignAccFollowNode1" presStyleIdx="2" presStyleCnt="3">
        <dgm:presLayoutVars>
          <dgm:bulletEnabled val="1"/>
        </dgm:presLayoutVars>
      </dgm:prSet>
      <dgm:spPr/>
      <dgm:t>
        <a:bodyPr/>
        <a:lstStyle/>
        <a:p>
          <a:endParaRPr lang="en-US"/>
        </a:p>
      </dgm:t>
    </dgm:pt>
  </dgm:ptLst>
  <dgm:cxnLst>
    <dgm:cxn modelId="{E552343C-3803-4CB3-8CD6-5A4F89467A3F}" type="presOf" srcId="{CE911C0E-2F2D-44C6-9FA3-15C18DAE04CD}" destId="{05FDB66F-14F0-45E4-97BF-8E36E4C86A32}" srcOrd="0" destOrd="0" presId="urn:microsoft.com/office/officeart/2005/8/layout/hList1"/>
    <dgm:cxn modelId="{C6C86F3C-F77E-46B0-87C8-FD21C30BEA05}" srcId="{F141ACC7-C2A2-4E63-B3F3-1A6454D33C46}" destId="{5EEA40A0-464B-4A00-967A-681253DA64EF}" srcOrd="1" destOrd="0" parTransId="{E93F5B31-4DBC-4B94-8A83-1E238B1C2A92}" sibTransId="{B6E4A24B-673A-4F6D-A858-C58CDEF5B4FA}"/>
    <dgm:cxn modelId="{1469708B-111A-42DB-8D26-5641153C9879}" type="presOf" srcId="{19CC1FC9-0D7B-4514-A0B9-06A09BF5F349}" destId="{228CF509-74FB-4269-9276-0D5921085402}" srcOrd="0" destOrd="3" presId="urn:microsoft.com/office/officeart/2005/8/layout/hList1"/>
    <dgm:cxn modelId="{7AFAB47C-C491-4506-B11C-55E6FD86E6E4}" type="presOf" srcId="{F141ACC7-C2A2-4E63-B3F3-1A6454D33C46}" destId="{3BFF1D38-41D5-4EA0-BEEA-A401AF4E80C3}" srcOrd="0" destOrd="0" presId="urn:microsoft.com/office/officeart/2005/8/layout/hList1"/>
    <dgm:cxn modelId="{890E8F5A-302C-489F-A9CD-FBDEBA287293}" srcId="{CE911C0E-2F2D-44C6-9FA3-15C18DAE04CD}" destId="{061B7E96-9238-40D3-AF18-BBCF6317BB73}" srcOrd="0" destOrd="0" parTransId="{457F5061-2B5C-4E89-92E7-438EDFC56C8B}" sibTransId="{F5BF6FF2-1764-47EF-BCAC-05F0302E9953}"/>
    <dgm:cxn modelId="{612BB7A5-A225-42F5-9248-97B43FA888EB}" type="presOf" srcId="{9155624B-429E-47CC-B19A-CCB7F552E693}" destId="{228CF509-74FB-4269-9276-0D5921085402}" srcOrd="0" destOrd="4" presId="urn:microsoft.com/office/officeart/2005/8/layout/hList1"/>
    <dgm:cxn modelId="{CE11CB40-B6E7-4D30-A4AA-D27ED1E44E5B}" type="presOf" srcId="{56492EA9-02B2-49EB-9755-817011F0D68E}" destId="{228CF509-74FB-4269-9276-0D5921085402}" srcOrd="0" destOrd="1" presId="urn:microsoft.com/office/officeart/2005/8/layout/hList1"/>
    <dgm:cxn modelId="{79BF0712-4458-4788-A173-400D10146147}" srcId="{5EEA40A0-464B-4A00-967A-681253DA64EF}" destId="{19CC1FC9-0D7B-4514-A0B9-06A09BF5F349}" srcOrd="3" destOrd="0" parTransId="{5460BE8F-AFEA-49B0-A563-95FD0894ED0A}" sibTransId="{30C17059-C51D-4247-908F-7EE9F4A6E40C}"/>
    <dgm:cxn modelId="{D625C9DB-A003-48AD-B3D9-90E1A76053D7}" srcId="{18400607-0E2E-48F8-8EEB-D1F195F176E2}" destId="{A4CE6B50-28B6-43CA-AB15-058A26B85278}" srcOrd="1" destOrd="0" parTransId="{35A362F3-8C27-4F61-9003-A67CC734F2B9}" sibTransId="{044F6FD7-7A91-4792-ADB2-316B74EE1145}"/>
    <dgm:cxn modelId="{8513C36B-997F-49AC-9022-2552F6B79580}" type="presOf" srcId="{7523A38B-D181-4633-967C-60D4C17685E5}" destId="{228CF509-74FB-4269-9276-0D5921085402}" srcOrd="0" destOrd="0" presId="urn:microsoft.com/office/officeart/2005/8/layout/hList1"/>
    <dgm:cxn modelId="{7DFA8CAA-061B-4258-8BEE-D064D9E91B42}" type="presOf" srcId="{F6410E04-4E42-4020-9CD6-F8AA041A7882}" destId="{8390A296-537A-4115-A7D2-A438D2D81EE9}" srcOrd="0" destOrd="0" presId="urn:microsoft.com/office/officeart/2005/8/layout/hList1"/>
    <dgm:cxn modelId="{68E7B3F4-2F8F-4DB7-9A51-A8AE337AA454}" srcId="{5EEA40A0-464B-4A00-967A-681253DA64EF}" destId="{8DD1EEFA-A290-4446-A981-EA788BD38F0A}" srcOrd="2" destOrd="0" parTransId="{623F551F-E240-4AC1-9A79-DE0515C51B96}" sibTransId="{F6764C66-A82B-4330-861A-DD4786293C5B}"/>
    <dgm:cxn modelId="{F13F8AFE-ECE0-4404-A68E-17DDDF3E8E1C}" type="presOf" srcId="{18400607-0E2E-48F8-8EEB-D1F195F176E2}" destId="{EB04ED09-B5A7-4F8D-B47C-B53C6756B70F}" srcOrd="0" destOrd="0" presId="urn:microsoft.com/office/officeart/2005/8/layout/hList1"/>
    <dgm:cxn modelId="{FF53BC81-245A-44A7-A563-28D2A03473F5}" srcId="{5EEA40A0-464B-4A00-967A-681253DA64EF}" destId="{9155624B-429E-47CC-B19A-CCB7F552E693}" srcOrd="4" destOrd="0" parTransId="{DE0FAE26-40ED-42D8-A15A-68DAA91C6025}" sibTransId="{D88E6246-0DD3-4479-9841-43BD66FB776E}"/>
    <dgm:cxn modelId="{1C5FB691-0903-4A1D-BA08-8EF6426DB4B2}" srcId="{CE911C0E-2F2D-44C6-9FA3-15C18DAE04CD}" destId="{FEBB6BED-2273-4793-979F-6A11C74D6DB1}" srcOrd="1" destOrd="0" parTransId="{300EC817-0813-476A-B1CA-4914C7CB76BB}" sibTransId="{BCFDA167-B00A-4C1C-9F63-0038A5E784E1}"/>
    <dgm:cxn modelId="{735F58E1-C1CC-4779-8713-22F6592B049D}" srcId="{5EEA40A0-464B-4A00-967A-681253DA64EF}" destId="{7523A38B-D181-4633-967C-60D4C17685E5}" srcOrd="0" destOrd="0" parTransId="{744473BD-5659-4911-8EBE-6F4B171DCAAD}" sibTransId="{618A11D3-598C-4107-8637-A790B9FA5C51}"/>
    <dgm:cxn modelId="{3C9DDBBA-133E-450D-A7FE-510F92FB196D}" type="presOf" srcId="{8DD1EEFA-A290-4446-A981-EA788BD38F0A}" destId="{228CF509-74FB-4269-9276-0D5921085402}" srcOrd="0" destOrd="2" presId="urn:microsoft.com/office/officeart/2005/8/layout/hList1"/>
    <dgm:cxn modelId="{C31475EE-86E5-4B44-B48D-370F4EE068AD}" srcId="{18400607-0E2E-48F8-8EEB-D1F195F176E2}" destId="{F6410E04-4E42-4020-9CD6-F8AA041A7882}" srcOrd="0" destOrd="0" parTransId="{BAA12644-2A2D-4416-A6DB-53DAAFF93E27}" sibTransId="{79C7769F-F79A-44C6-A366-5428664F11D0}"/>
    <dgm:cxn modelId="{644E5D94-A0DF-4361-A720-90D80A3E6A20}" type="presOf" srcId="{061B7E96-9238-40D3-AF18-BBCF6317BB73}" destId="{15AED0EF-3E23-43B5-83FB-2EEE6B62AC86}" srcOrd="0" destOrd="0" presId="urn:microsoft.com/office/officeart/2005/8/layout/hList1"/>
    <dgm:cxn modelId="{2B99161B-16D6-43D7-AC7E-50196658FE6F}" type="presOf" srcId="{A4CE6B50-28B6-43CA-AB15-058A26B85278}" destId="{8390A296-537A-4115-A7D2-A438D2D81EE9}" srcOrd="0" destOrd="1" presId="urn:microsoft.com/office/officeart/2005/8/layout/hList1"/>
    <dgm:cxn modelId="{884F59D5-CB9C-4D75-A2C5-7A8ED262060D}" type="presOf" srcId="{5EEA40A0-464B-4A00-967A-681253DA64EF}" destId="{07C541E5-F773-475C-B2AE-CA54ED02679D}" srcOrd="0" destOrd="0" presId="urn:microsoft.com/office/officeart/2005/8/layout/hList1"/>
    <dgm:cxn modelId="{DFD7B751-96B3-41E3-BEA3-C322852F8440}" srcId="{F141ACC7-C2A2-4E63-B3F3-1A6454D33C46}" destId="{CE911C0E-2F2D-44C6-9FA3-15C18DAE04CD}" srcOrd="0" destOrd="0" parTransId="{C0A1BC00-B894-4FB7-80CF-04EB5804D5DA}" sibTransId="{369D5388-5B3D-4E43-A0BF-5BBDF053B6CB}"/>
    <dgm:cxn modelId="{A7B96F28-8343-4C7C-BF24-D3B4D3419879}" srcId="{F141ACC7-C2A2-4E63-B3F3-1A6454D33C46}" destId="{18400607-0E2E-48F8-8EEB-D1F195F176E2}" srcOrd="2" destOrd="0" parTransId="{35FB4986-A473-407D-AC65-96AFD539460B}" sibTransId="{B7FE0B78-E590-4A1E-9842-0557A0E36D02}"/>
    <dgm:cxn modelId="{0FC320B0-F9CE-4D78-83E5-6B0CAAF85AFF}" srcId="{5EEA40A0-464B-4A00-967A-681253DA64EF}" destId="{56492EA9-02B2-49EB-9755-817011F0D68E}" srcOrd="1" destOrd="0" parTransId="{9A1D2869-B6DE-4D99-857B-A37A074AAF27}" sibTransId="{4C9D0201-2E1B-4F5E-806B-A15E7BB2656E}"/>
    <dgm:cxn modelId="{330F346B-1522-4ACB-AA51-C1E05B7DD20D}" type="presOf" srcId="{FEBB6BED-2273-4793-979F-6A11C74D6DB1}" destId="{15AED0EF-3E23-43B5-83FB-2EEE6B62AC86}" srcOrd="0" destOrd="1" presId="urn:microsoft.com/office/officeart/2005/8/layout/hList1"/>
    <dgm:cxn modelId="{795B2485-C0E6-4A43-BBF5-EC7C0DE87B91}" type="presParOf" srcId="{3BFF1D38-41D5-4EA0-BEEA-A401AF4E80C3}" destId="{5BAD9238-BEAF-4E84-B9C5-E53C3B833751}" srcOrd="0" destOrd="0" presId="urn:microsoft.com/office/officeart/2005/8/layout/hList1"/>
    <dgm:cxn modelId="{6ACF41CD-FB36-4E1E-A646-BF3BDD288032}" type="presParOf" srcId="{5BAD9238-BEAF-4E84-B9C5-E53C3B833751}" destId="{05FDB66F-14F0-45E4-97BF-8E36E4C86A32}" srcOrd="0" destOrd="0" presId="urn:microsoft.com/office/officeart/2005/8/layout/hList1"/>
    <dgm:cxn modelId="{90743E5B-C958-45D9-8DB8-03D83F4DD94B}" type="presParOf" srcId="{5BAD9238-BEAF-4E84-B9C5-E53C3B833751}" destId="{15AED0EF-3E23-43B5-83FB-2EEE6B62AC86}" srcOrd="1" destOrd="0" presId="urn:microsoft.com/office/officeart/2005/8/layout/hList1"/>
    <dgm:cxn modelId="{F1086056-7C20-4DBE-875D-41D080F7EAFB}" type="presParOf" srcId="{3BFF1D38-41D5-4EA0-BEEA-A401AF4E80C3}" destId="{E4F1ED19-D39F-4553-9E9C-8E4754B7E5EE}" srcOrd="1" destOrd="0" presId="urn:microsoft.com/office/officeart/2005/8/layout/hList1"/>
    <dgm:cxn modelId="{5CB76B05-A367-4462-BCD4-5DC65B31E396}" type="presParOf" srcId="{3BFF1D38-41D5-4EA0-BEEA-A401AF4E80C3}" destId="{FBEDE0B7-906D-4207-A299-FA45182977AB}" srcOrd="2" destOrd="0" presId="urn:microsoft.com/office/officeart/2005/8/layout/hList1"/>
    <dgm:cxn modelId="{2E9E782A-F62B-4197-8684-145A99CF215C}" type="presParOf" srcId="{FBEDE0B7-906D-4207-A299-FA45182977AB}" destId="{07C541E5-F773-475C-B2AE-CA54ED02679D}" srcOrd="0" destOrd="0" presId="urn:microsoft.com/office/officeart/2005/8/layout/hList1"/>
    <dgm:cxn modelId="{B780B701-21CA-47AD-BB57-BD7F4CF5E0E2}" type="presParOf" srcId="{FBEDE0B7-906D-4207-A299-FA45182977AB}" destId="{228CF509-74FB-4269-9276-0D5921085402}" srcOrd="1" destOrd="0" presId="urn:microsoft.com/office/officeart/2005/8/layout/hList1"/>
    <dgm:cxn modelId="{C5DDC39D-8827-4399-BCE4-0EAE6A041017}" type="presParOf" srcId="{3BFF1D38-41D5-4EA0-BEEA-A401AF4E80C3}" destId="{E803623B-20AC-4B7D-89B8-7E812AA01894}" srcOrd="3" destOrd="0" presId="urn:microsoft.com/office/officeart/2005/8/layout/hList1"/>
    <dgm:cxn modelId="{095AEA61-008B-4466-9ED3-80BDDE64F69C}" type="presParOf" srcId="{3BFF1D38-41D5-4EA0-BEEA-A401AF4E80C3}" destId="{2548572F-BFD5-4DE4-ACA3-FA2674641FA0}" srcOrd="4" destOrd="0" presId="urn:microsoft.com/office/officeart/2005/8/layout/hList1"/>
    <dgm:cxn modelId="{FA6B587A-ABF4-414C-BE91-C2394110FEA6}" type="presParOf" srcId="{2548572F-BFD5-4DE4-ACA3-FA2674641FA0}" destId="{EB04ED09-B5A7-4F8D-B47C-B53C6756B70F}" srcOrd="0" destOrd="0" presId="urn:microsoft.com/office/officeart/2005/8/layout/hList1"/>
    <dgm:cxn modelId="{6E631861-FF3C-4DAE-AF27-516B0FE0EA84}" type="presParOf" srcId="{2548572F-BFD5-4DE4-ACA3-FA2674641FA0}" destId="{8390A296-537A-4115-A7D2-A438D2D81EE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38AC40-55EC-4B00-828C-007C13C268F5}"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CA92FD3D-EBCB-439B-B305-5C98ED244C26}">
      <dgm:prSet phldrT="[Text]"/>
      <dgm:spPr/>
      <dgm:t>
        <a:bodyPr/>
        <a:lstStyle/>
        <a:p>
          <a:r>
            <a:rPr lang="en-US" dirty="0" smtClean="0"/>
            <a:t>Q 1</a:t>
          </a:r>
          <a:endParaRPr lang="en-US" dirty="0"/>
        </a:p>
      </dgm:t>
    </dgm:pt>
    <dgm:pt modelId="{BBA8CF3D-B0CA-4D10-9622-728B07BA309B}" type="parTrans" cxnId="{8E75A2BF-9876-466D-A42E-79AAEA72EFE3}">
      <dgm:prSet/>
      <dgm:spPr/>
      <dgm:t>
        <a:bodyPr/>
        <a:lstStyle/>
        <a:p>
          <a:endParaRPr lang="en-US"/>
        </a:p>
      </dgm:t>
    </dgm:pt>
    <dgm:pt modelId="{EBC9B6AB-5A75-4B55-8673-DF8A60243FA9}" type="sibTrans" cxnId="{8E75A2BF-9876-466D-A42E-79AAEA72EFE3}">
      <dgm:prSet/>
      <dgm:spPr/>
      <dgm:t>
        <a:bodyPr/>
        <a:lstStyle/>
        <a:p>
          <a:endParaRPr lang="en-US"/>
        </a:p>
      </dgm:t>
    </dgm:pt>
    <dgm:pt modelId="{9116F934-E78B-4486-8555-3B12E960ECC6}">
      <dgm:prSet phldrT="[Text]"/>
      <dgm:spPr/>
      <dgm:t>
        <a:bodyPr/>
        <a:lstStyle/>
        <a:p>
          <a:r>
            <a:rPr lang="en-US" dirty="0" smtClean="0"/>
            <a:t>Q 2</a:t>
          </a:r>
          <a:endParaRPr lang="en-US" dirty="0"/>
        </a:p>
      </dgm:t>
    </dgm:pt>
    <dgm:pt modelId="{C0658E98-F5FC-4178-AF3A-CD42D84BC769}" type="parTrans" cxnId="{7E94DAE7-FCC1-416C-B3E9-86553FA6AABA}">
      <dgm:prSet/>
      <dgm:spPr/>
      <dgm:t>
        <a:bodyPr/>
        <a:lstStyle/>
        <a:p>
          <a:endParaRPr lang="en-US"/>
        </a:p>
      </dgm:t>
    </dgm:pt>
    <dgm:pt modelId="{C58089CF-DA33-4171-8A70-28A07080D8AA}" type="sibTrans" cxnId="{7E94DAE7-FCC1-416C-B3E9-86553FA6AABA}">
      <dgm:prSet/>
      <dgm:spPr/>
      <dgm:t>
        <a:bodyPr/>
        <a:lstStyle/>
        <a:p>
          <a:endParaRPr lang="en-US"/>
        </a:p>
      </dgm:t>
    </dgm:pt>
    <dgm:pt modelId="{C193A972-DFF3-4C33-9163-614C97254F40}">
      <dgm:prSet phldrT="[Text]"/>
      <dgm:spPr/>
      <dgm:t>
        <a:bodyPr/>
        <a:lstStyle/>
        <a:p>
          <a:pPr algn="just"/>
          <a:r>
            <a:rPr lang="en-US" dirty="0" smtClean="0"/>
            <a:t>A newspaper publishing company is publishing an English News paper &amp; Hindi News paper. Are these products different business segment or part of same business segment?</a:t>
          </a:r>
          <a:endParaRPr lang="en-US" dirty="0"/>
        </a:p>
      </dgm:t>
    </dgm:pt>
    <dgm:pt modelId="{25348813-6BFC-4294-B021-067022CFC174}" type="parTrans" cxnId="{73605C83-90B4-425A-91E5-92A90493789A}">
      <dgm:prSet/>
      <dgm:spPr/>
      <dgm:t>
        <a:bodyPr/>
        <a:lstStyle/>
        <a:p>
          <a:endParaRPr lang="en-US"/>
        </a:p>
      </dgm:t>
    </dgm:pt>
    <dgm:pt modelId="{605B2117-8EAD-4E55-809C-FE94DE354F2F}" type="sibTrans" cxnId="{73605C83-90B4-425A-91E5-92A90493789A}">
      <dgm:prSet/>
      <dgm:spPr/>
      <dgm:t>
        <a:bodyPr/>
        <a:lstStyle/>
        <a:p>
          <a:endParaRPr lang="en-US"/>
        </a:p>
      </dgm:t>
    </dgm:pt>
    <dgm:pt modelId="{D892203C-BD8B-4A3C-AA8E-E925684E769A}">
      <dgm:prSet phldrT="[Text]"/>
      <dgm:spPr/>
      <dgm:t>
        <a:bodyPr/>
        <a:lstStyle/>
        <a:p>
          <a:pPr algn="just"/>
          <a:r>
            <a:rPr lang="en-US" dirty="0" smtClean="0"/>
            <a:t>A company manufactures two products – viz. cloth and ready-made  garments. Are the products different business segments or part of the same business segment?</a:t>
          </a:r>
          <a:endParaRPr lang="en-US" dirty="0"/>
        </a:p>
      </dgm:t>
    </dgm:pt>
    <dgm:pt modelId="{31AFDBBE-5657-4486-A6A4-1FD1E8FE1D36}" type="sibTrans" cxnId="{A350C3BF-E1EE-4919-962C-6CC3A4872D65}">
      <dgm:prSet/>
      <dgm:spPr/>
      <dgm:t>
        <a:bodyPr/>
        <a:lstStyle/>
        <a:p>
          <a:endParaRPr lang="en-US"/>
        </a:p>
      </dgm:t>
    </dgm:pt>
    <dgm:pt modelId="{5AE92CE4-F6E9-4E08-B726-BE45FBC75442}" type="parTrans" cxnId="{A350C3BF-E1EE-4919-962C-6CC3A4872D65}">
      <dgm:prSet/>
      <dgm:spPr/>
      <dgm:t>
        <a:bodyPr/>
        <a:lstStyle/>
        <a:p>
          <a:endParaRPr lang="en-US"/>
        </a:p>
      </dgm:t>
    </dgm:pt>
    <dgm:pt modelId="{E783F1C2-2A86-4EE6-8C55-4A19AF21B6F7}" type="pres">
      <dgm:prSet presAssocID="{6F38AC40-55EC-4B00-828C-007C13C268F5}" presName="Name0" presStyleCnt="0">
        <dgm:presLayoutVars>
          <dgm:dir/>
          <dgm:animLvl val="lvl"/>
          <dgm:resizeHandles val="exact"/>
        </dgm:presLayoutVars>
      </dgm:prSet>
      <dgm:spPr/>
      <dgm:t>
        <a:bodyPr/>
        <a:lstStyle/>
        <a:p>
          <a:endParaRPr lang="en-US"/>
        </a:p>
      </dgm:t>
    </dgm:pt>
    <dgm:pt modelId="{5D6652BD-E6EE-4A58-9CE0-B4A1BC14B8E4}" type="pres">
      <dgm:prSet presAssocID="{CA92FD3D-EBCB-439B-B305-5C98ED244C26}" presName="linNode" presStyleCnt="0"/>
      <dgm:spPr/>
    </dgm:pt>
    <dgm:pt modelId="{B8B969FB-809C-447C-A101-304EBA07F0A3}" type="pres">
      <dgm:prSet presAssocID="{CA92FD3D-EBCB-439B-B305-5C98ED244C26}" presName="parTx" presStyleLbl="revTx" presStyleIdx="0" presStyleCnt="2" custScaleX="52344">
        <dgm:presLayoutVars>
          <dgm:chMax val="1"/>
          <dgm:bulletEnabled val="1"/>
        </dgm:presLayoutVars>
      </dgm:prSet>
      <dgm:spPr/>
      <dgm:t>
        <a:bodyPr/>
        <a:lstStyle/>
        <a:p>
          <a:endParaRPr lang="en-US"/>
        </a:p>
      </dgm:t>
    </dgm:pt>
    <dgm:pt modelId="{CE026A59-8040-4C39-9476-FC05D5AA6FFF}" type="pres">
      <dgm:prSet presAssocID="{CA92FD3D-EBCB-439B-B305-5C98ED244C26}" presName="bracket" presStyleLbl="parChTrans1D1" presStyleIdx="0" presStyleCnt="2"/>
      <dgm:spPr/>
    </dgm:pt>
    <dgm:pt modelId="{B6BF0448-1F72-45E8-9DB9-F8189057A0D4}" type="pres">
      <dgm:prSet presAssocID="{CA92FD3D-EBCB-439B-B305-5C98ED244C26}" presName="spH" presStyleCnt="0"/>
      <dgm:spPr/>
    </dgm:pt>
    <dgm:pt modelId="{34CB23AB-F6F4-4E2E-8FFF-9D4AC61031B5}" type="pres">
      <dgm:prSet presAssocID="{CA92FD3D-EBCB-439B-B305-5C98ED244C26}" presName="desTx" presStyleLbl="node1" presStyleIdx="0" presStyleCnt="2" custScaleX="127719" custScaleY="82188">
        <dgm:presLayoutVars>
          <dgm:bulletEnabled val="1"/>
        </dgm:presLayoutVars>
      </dgm:prSet>
      <dgm:spPr/>
      <dgm:t>
        <a:bodyPr/>
        <a:lstStyle/>
        <a:p>
          <a:endParaRPr lang="en-US"/>
        </a:p>
      </dgm:t>
    </dgm:pt>
    <dgm:pt modelId="{08E0AD7F-24C3-4F02-ADCE-3446AF011D3D}" type="pres">
      <dgm:prSet presAssocID="{EBC9B6AB-5A75-4B55-8673-DF8A60243FA9}" presName="spV" presStyleCnt="0"/>
      <dgm:spPr/>
    </dgm:pt>
    <dgm:pt modelId="{87F0F3EA-CF6B-4C47-941D-155D121E72F6}" type="pres">
      <dgm:prSet presAssocID="{9116F934-E78B-4486-8555-3B12E960ECC6}" presName="linNode" presStyleCnt="0"/>
      <dgm:spPr/>
    </dgm:pt>
    <dgm:pt modelId="{1368C605-D459-430B-B354-16F83D1E63EE}" type="pres">
      <dgm:prSet presAssocID="{9116F934-E78B-4486-8555-3B12E960ECC6}" presName="parTx" presStyleLbl="revTx" presStyleIdx="1" presStyleCnt="2" custScaleX="48979">
        <dgm:presLayoutVars>
          <dgm:chMax val="1"/>
          <dgm:bulletEnabled val="1"/>
        </dgm:presLayoutVars>
      </dgm:prSet>
      <dgm:spPr/>
      <dgm:t>
        <a:bodyPr/>
        <a:lstStyle/>
        <a:p>
          <a:endParaRPr lang="en-US"/>
        </a:p>
      </dgm:t>
    </dgm:pt>
    <dgm:pt modelId="{E7147E15-3E94-42BD-AEF1-643420D45486}" type="pres">
      <dgm:prSet presAssocID="{9116F934-E78B-4486-8555-3B12E960ECC6}" presName="bracket" presStyleLbl="parChTrans1D1" presStyleIdx="1" presStyleCnt="2"/>
      <dgm:spPr/>
    </dgm:pt>
    <dgm:pt modelId="{7DC35BBD-9FF4-4AE0-941A-7BE03CEEF55F}" type="pres">
      <dgm:prSet presAssocID="{9116F934-E78B-4486-8555-3B12E960ECC6}" presName="spH" presStyleCnt="0"/>
      <dgm:spPr/>
    </dgm:pt>
    <dgm:pt modelId="{5244729D-1B65-401E-8848-D9DF4020D5DA}" type="pres">
      <dgm:prSet presAssocID="{9116F934-E78B-4486-8555-3B12E960ECC6}" presName="desTx" presStyleLbl="node1" presStyleIdx="1" presStyleCnt="2" custScaleX="131630" custScaleY="81064">
        <dgm:presLayoutVars>
          <dgm:bulletEnabled val="1"/>
        </dgm:presLayoutVars>
      </dgm:prSet>
      <dgm:spPr/>
      <dgm:t>
        <a:bodyPr/>
        <a:lstStyle/>
        <a:p>
          <a:endParaRPr lang="en-US"/>
        </a:p>
      </dgm:t>
    </dgm:pt>
  </dgm:ptLst>
  <dgm:cxnLst>
    <dgm:cxn modelId="{3BE62611-3435-436B-BA2C-232D475BC63D}" type="presOf" srcId="{C193A972-DFF3-4C33-9163-614C97254F40}" destId="{5244729D-1B65-401E-8848-D9DF4020D5DA}" srcOrd="0" destOrd="0" presId="urn:diagrams.loki3.com/BracketList"/>
    <dgm:cxn modelId="{E302AFE4-8CDD-470B-AB92-F080A4E255D3}" type="presOf" srcId="{D892203C-BD8B-4A3C-AA8E-E925684E769A}" destId="{34CB23AB-F6F4-4E2E-8FFF-9D4AC61031B5}" srcOrd="0" destOrd="0" presId="urn:diagrams.loki3.com/BracketList"/>
    <dgm:cxn modelId="{047CACE6-6CE8-425E-9943-A2A3C82BA666}" type="presOf" srcId="{9116F934-E78B-4486-8555-3B12E960ECC6}" destId="{1368C605-D459-430B-B354-16F83D1E63EE}" srcOrd="0" destOrd="0" presId="urn:diagrams.loki3.com/BracketList"/>
    <dgm:cxn modelId="{73605C83-90B4-425A-91E5-92A90493789A}" srcId="{9116F934-E78B-4486-8555-3B12E960ECC6}" destId="{C193A972-DFF3-4C33-9163-614C97254F40}" srcOrd="0" destOrd="0" parTransId="{25348813-6BFC-4294-B021-067022CFC174}" sibTransId="{605B2117-8EAD-4E55-809C-FE94DE354F2F}"/>
    <dgm:cxn modelId="{30688956-4C92-4F90-BF56-A45FA8E4D2DD}" type="presOf" srcId="{6F38AC40-55EC-4B00-828C-007C13C268F5}" destId="{E783F1C2-2A86-4EE6-8C55-4A19AF21B6F7}" srcOrd="0" destOrd="0" presId="urn:diagrams.loki3.com/BracketList"/>
    <dgm:cxn modelId="{8E75A2BF-9876-466D-A42E-79AAEA72EFE3}" srcId="{6F38AC40-55EC-4B00-828C-007C13C268F5}" destId="{CA92FD3D-EBCB-439B-B305-5C98ED244C26}" srcOrd="0" destOrd="0" parTransId="{BBA8CF3D-B0CA-4D10-9622-728B07BA309B}" sibTransId="{EBC9B6AB-5A75-4B55-8673-DF8A60243FA9}"/>
    <dgm:cxn modelId="{A350C3BF-E1EE-4919-962C-6CC3A4872D65}" srcId="{CA92FD3D-EBCB-439B-B305-5C98ED244C26}" destId="{D892203C-BD8B-4A3C-AA8E-E925684E769A}" srcOrd="0" destOrd="0" parTransId="{5AE92CE4-F6E9-4E08-B726-BE45FBC75442}" sibTransId="{31AFDBBE-5657-4486-A6A4-1FD1E8FE1D36}"/>
    <dgm:cxn modelId="{7E94DAE7-FCC1-416C-B3E9-86553FA6AABA}" srcId="{6F38AC40-55EC-4B00-828C-007C13C268F5}" destId="{9116F934-E78B-4486-8555-3B12E960ECC6}" srcOrd="1" destOrd="0" parTransId="{C0658E98-F5FC-4178-AF3A-CD42D84BC769}" sibTransId="{C58089CF-DA33-4171-8A70-28A07080D8AA}"/>
    <dgm:cxn modelId="{3679F97E-2F10-45EC-87DE-E75FB5AC4826}" type="presOf" srcId="{CA92FD3D-EBCB-439B-B305-5C98ED244C26}" destId="{B8B969FB-809C-447C-A101-304EBA07F0A3}" srcOrd="0" destOrd="0" presId="urn:diagrams.loki3.com/BracketList"/>
    <dgm:cxn modelId="{3C7ADCD5-AA5F-4798-AE2A-76A472A61F64}" type="presParOf" srcId="{E783F1C2-2A86-4EE6-8C55-4A19AF21B6F7}" destId="{5D6652BD-E6EE-4A58-9CE0-B4A1BC14B8E4}" srcOrd="0" destOrd="0" presId="urn:diagrams.loki3.com/BracketList"/>
    <dgm:cxn modelId="{DF73EA65-850B-404D-9776-44D96A578296}" type="presParOf" srcId="{5D6652BD-E6EE-4A58-9CE0-B4A1BC14B8E4}" destId="{B8B969FB-809C-447C-A101-304EBA07F0A3}" srcOrd="0" destOrd="0" presId="urn:diagrams.loki3.com/BracketList"/>
    <dgm:cxn modelId="{8BD8E6BE-3D90-407B-BA69-97112C12374C}" type="presParOf" srcId="{5D6652BD-E6EE-4A58-9CE0-B4A1BC14B8E4}" destId="{CE026A59-8040-4C39-9476-FC05D5AA6FFF}" srcOrd="1" destOrd="0" presId="urn:diagrams.loki3.com/BracketList"/>
    <dgm:cxn modelId="{6D99BB8D-10D5-4414-BE5C-7B3244274408}" type="presParOf" srcId="{5D6652BD-E6EE-4A58-9CE0-B4A1BC14B8E4}" destId="{B6BF0448-1F72-45E8-9DB9-F8189057A0D4}" srcOrd="2" destOrd="0" presId="urn:diagrams.loki3.com/BracketList"/>
    <dgm:cxn modelId="{2C37C59B-FA88-41BE-966D-5E7387B1AA13}" type="presParOf" srcId="{5D6652BD-E6EE-4A58-9CE0-B4A1BC14B8E4}" destId="{34CB23AB-F6F4-4E2E-8FFF-9D4AC61031B5}" srcOrd="3" destOrd="0" presId="urn:diagrams.loki3.com/BracketList"/>
    <dgm:cxn modelId="{BEDC9B86-19F1-4A15-8FD7-2E4407793422}" type="presParOf" srcId="{E783F1C2-2A86-4EE6-8C55-4A19AF21B6F7}" destId="{08E0AD7F-24C3-4F02-ADCE-3446AF011D3D}" srcOrd="1" destOrd="0" presId="urn:diagrams.loki3.com/BracketList"/>
    <dgm:cxn modelId="{B9BD7A1C-7738-4043-8B7E-8EC885752EB7}" type="presParOf" srcId="{E783F1C2-2A86-4EE6-8C55-4A19AF21B6F7}" destId="{87F0F3EA-CF6B-4C47-941D-155D121E72F6}" srcOrd="2" destOrd="0" presId="urn:diagrams.loki3.com/BracketList"/>
    <dgm:cxn modelId="{20D875C5-502F-435C-95BB-EBB89896D225}" type="presParOf" srcId="{87F0F3EA-CF6B-4C47-941D-155D121E72F6}" destId="{1368C605-D459-430B-B354-16F83D1E63EE}" srcOrd="0" destOrd="0" presId="urn:diagrams.loki3.com/BracketList"/>
    <dgm:cxn modelId="{10CE61B6-5890-4916-B014-B393074F9485}" type="presParOf" srcId="{87F0F3EA-CF6B-4C47-941D-155D121E72F6}" destId="{E7147E15-3E94-42BD-AEF1-643420D45486}" srcOrd="1" destOrd="0" presId="urn:diagrams.loki3.com/BracketList"/>
    <dgm:cxn modelId="{B54A66F7-FC33-4D8D-9CE4-2CD9E2B2E75F}" type="presParOf" srcId="{87F0F3EA-CF6B-4C47-941D-155D121E72F6}" destId="{7DC35BBD-9FF4-4AE0-941A-7BE03CEEF55F}" srcOrd="2" destOrd="0" presId="urn:diagrams.loki3.com/BracketList"/>
    <dgm:cxn modelId="{59DD201C-508F-4B20-AB20-E913E7754288}" type="presParOf" srcId="{87F0F3EA-CF6B-4C47-941D-155D121E72F6}" destId="{5244729D-1B65-401E-8848-D9DF4020D5DA}"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B8017A-70D4-4F22-B142-063A6CADDE79}"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58C2E46B-2E7C-40EC-9E33-E9DB944A98B9}">
      <dgm:prSet phldrT="[Text]"/>
      <dgm:spPr/>
      <dgm:t>
        <a:bodyPr/>
        <a:lstStyle/>
        <a:p>
          <a:r>
            <a:rPr lang="en-US" dirty="0" smtClean="0"/>
            <a:t>A 1</a:t>
          </a:r>
          <a:endParaRPr lang="en-US" dirty="0"/>
        </a:p>
      </dgm:t>
    </dgm:pt>
    <dgm:pt modelId="{A3B33B2E-0419-45D8-B353-D3E81A357D6B}" type="parTrans" cxnId="{4B803B02-4A65-4E84-889E-072B328B65AD}">
      <dgm:prSet/>
      <dgm:spPr/>
      <dgm:t>
        <a:bodyPr/>
        <a:lstStyle/>
        <a:p>
          <a:endParaRPr lang="en-US"/>
        </a:p>
      </dgm:t>
    </dgm:pt>
    <dgm:pt modelId="{94ABC06A-DC48-4E9C-AFAE-115D80A597A5}" type="sibTrans" cxnId="{4B803B02-4A65-4E84-889E-072B328B65AD}">
      <dgm:prSet/>
      <dgm:spPr/>
      <dgm:t>
        <a:bodyPr/>
        <a:lstStyle/>
        <a:p>
          <a:endParaRPr lang="en-US"/>
        </a:p>
      </dgm:t>
    </dgm:pt>
    <dgm:pt modelId="{831F6888-7D99-41C9-B529-6E1415BD9975}">
      <dgm:prSet phldrT="[Text]"/>
      <dgm:spPr/>
      <dgm:t>
        <a:bodyPr/>
        <a:lstStyle/>
        <a:p>
          <a:pPr algn="just"/>
          <a:r>
            <a:rPr lang="en-US" dirty="0" smtClean="0"/>
            <a:t>In the above 2 products, the production process and type or class of customers are different, however, method of distribution and regulatory environment are same. In this case, greater weightage may be assigned to production processes and type or class of customers and accordingly should be treated as separate segment.</a:t>
          </a:r>
          <a:endParaRPr lang="en-US" dirty="0"/>
        </a:p>
      </dgm:t>
    </dgm:pt>
    <dgm:pt modelId="{5535185C-D786-45CC-B41E-6C56CC68FA93}" type="parTrans" cxnId="{7E91CBFC-0E43-493A-B03A-7DFABE2180C8}">
      <dgm:prSet/>
      <dgm:spPr/>
      <dgm:t>
        <a:bodyPr/>
        <a:lstStyle/>
        <a:p>
          <a:endParaRPr lang="en-US"/>
        </a:p>
      </dgm:t>
    </dgm:pt>
    <dgm:pt modelId="{C8A611A5-9835-4D4B-8EEC-454E0FCF6C05}" type="sibTrans" cxnId="{7E91CBFC-0E43-493A-B03A-7DFABE2180C8}">
      <dgm:prSet/>
      <dgm:spPr/>
      <dgm:t>
        <a:bodyPr/>
        <a:lstStyle/>
        <a:p>
          <a:endParaRPr lang="en-US"/>
        </a:p>
      </dgm:t>
    </dgm:pt>
    <dgm:pt modelId="{414D0E15-69DC-4B21-B037-2BA31EDE19F0}">
      <dgm:prSet phldrT="[Text]"/>
      <dgm:spPr/>
      <dgm:t>
        <a:bodyPr/>
        <a:lstStyle/>
        <a:p>
          <a:r>
            <a:rPr lang="en-US" dirty="0" smtClean="0"/>
            <a:t>A 2</a:t>
          </a:r>
          <a:endParaRPr lang="en-US" dirty="0"/>
        </a:p>
      </dgm:t>
    </dgm:pt>
    <dgm:pt modelId="{CC0C31B2-979F-45BF-93D9-3BABAA06FB0C}" type="parTrans" cxnId="{CA251AEA-5F8E-4DF3-BACD-B510AEEB1716}">
      <dgm:prSet/>
      <dgm:spPr/>
      <dgm:t>
        <a:bodyPr/>
        <a:lstStyle/>
        <a:p>
          <a:endParaRPr lang="en-US"/>
        </a:p>
      </dgm:t>
    </dgm:pt>
    <dgm:pt modelId="{95E8C574-814E-43E8-BD63-E9CA8ED6A7CA}" type="sibTrans" cxnId="{CA251AEA-5F8E-4DF3-BACD-B510AEEB1716}">
      <dgm:prSet/>
      <dgm:spPr/>
      <dgm:t>
        <a:bodyPr/>
        <a:lstStyle/>
        <a:p>
          <a:endParaRPr lang="en-US"/>
        </a:p>
      </dgm:t>
    </dgm:pt>
    <dgm:pt modelId="{FCB65EF2-BB2B-4571-B168-77A12B0087FB}">
      <dgm:prSet phldrT="[Text]"/>
      <dgm:spPr/>
      <dgm:t>
        <a:bodyPr/>
        <a:lstStyle/>
        <a:p>
          <a:pPr algn="just"/>
          <a:r>
            <a:rPr lang="en-US" dirty="0" smtClean="0"/>
            <a:t>In this case products are similar as to the nature of product, production process, method of distribution and regulatory environment. However, the customer differ. In this case one may assign greater weightage to the nature of product, production process, methods of distribution and regulatory environment. Accordingly, both the news papers – English &amp; Hindi will be part of same business segment.</a:t>
          </a:r>
          <a:endParaRPr lang="en-US" dirty="0"/>
        </a:p>
      </dgm:t>
    </dgm:pt>
    <dgm:pt modelId="{22052899-14EA-4FBD-B477-12DBE2F42232}" type="parTrans" cxnId="{E24509DE-15B7-450E-9AAF-A1F71D508514}">
      <dgm:prSet/>
      <dgm:spPr/>
      <dgm:t>
        <a:bodyPr/>
        <a:lstStyle/>
        <a:p>
          <a:endParaRPr lang="en-US"/>
        </a:p>
      </dgm:t>
    </dgm:pt>
    <dgm:pt modelId="{92D7C6DB-22E8-45EC-9C63-043D8D6CE41A}" type="sibTrans" cxnId="{E24509DE-15B7-450E-9AAF-A1F71D508514}">
      <dgm:prSet/>
      <dgm:spPr/>
      <dgm:t>
        <a:bodyPr/>
        <a:lstStyle/>
        <a:p>
          <a:endParaRPr lang="en-US"/>
        </a:p>
      </dgm:t>
    </dgm:pt>
    <dgm:pt modelId="{B706E388-161E-4763-923B-71D99852E36C}" type="pres">
      <dgm:prSet presAssocID="{EAB8017A-70D4-4F22-B142-063A6CADDE79}" presName="Name0" presStyleCnt="0">
        <dgm:presLayoutVars>
          <dgm:dir/>
          <dgm:animLvl val="lvl"/>
          <dgm:resizeHandles val="exact"/>
        </dgm:presLayoutVars>
      </dgm:prSet>
      <dgm:spPr/>
      <dgm:t>
        <a:bodyPr/>
        <a:lstStyle/>
        <a:p>
          <a:endParaRPr lang="en-US"/>
        </a:p>
      </dgm:t>
    </dgm:pt>
    <dgm:pt modelId="{3CE0FDE6-2DED-44D5-83C4-6B49891F6917}" type="pres">
      <dgm:prSet presAssocID="{58C2E46B-2E7C-40EC-9E33-E9DB944A98B9}" presName="linNode" presStyleCnt="0"/>
      <dgm:spPr/>
    </dgm:pt>
    <dgm:pt modelId="{1F7489AD-AA7A-4470-8B09-D070010AFDD1}" type="pres">
      <dgm:prSet presAssocID="{58C2E46B-2E7C-40EC-9E33-E9DB944A98B9}" presName="parTx" presStyleLbl="revTx" presStyleIdx="0" presStyleCnt="2" custScaleX="39872">
        <dgm:presLayoutVars>
          <dgm:chMax val="1"/>
          <dgm:bulletEnabled val="1"/>
        </dgm:presLayoutVars>
      </dgm:prSet>
      <dgm:spPr/>
      <dgm:t>
        <a:bodyPr/>
        <a:lstStyle/>
        <a:p>
          <a:endParaRPr lang="en-US"/>
        </a:p>
      </dgm:t>
    </dgm:pt>
    <dgm:pt modelId="{E5A31DE0-8523-49D2-9E2A-7166ABC60DC2}" type="pres">
      <dgm:prSet presAssocID="{58C2E46B-2E7C-40EC-9E33-E9DB944A98B9}" presName="bracket" presStyleLbl="parChTrans1D1" presStyleIdx="0" presStyleCnt="2" custScaleY="52855"/>
      <dgm:spPr/>
    </dgm:pt>
    <dgm:pt modelId="{C0822F68-0A25-4048-9C1F-498262166AD3}" type="pres">
      <dgm:prSet presAssocID="{58C2E46B-2E7C-40EC-9E33-E9DB944A98B9}" presName="spH" presStyleCnt="0"/>
      <dgm:spPr/>
    </dgm:pt>
    <dgm:pt modelId="{0F9B3077-9943-43FC-85F5-0539D7F2163A}" type="pres">
      <dgm:prSet presAssocID="{58C2E46B-2E7C-40EC-9E33-E9DB944A98B9}" presName="desTx" presStyleLbl="node1" presStyleIdx="0" presStyleCnt="2" custScaleX="125044" custScaleY="77222">
        <dgm:presLayoutVars>
          <dgm:bulletEnabled val="1"/>
        </dgm:presLayoutVars>
      </dgm:prSet>
      <dgm:spPr/>
      <dgm:t>
        <a:bodyPr/>
        <a:lstStyle/>
        <a:p>
          <a:endParaRPr lang="en-US"/>
        </a:p>
      </dgm:t>
    </dgm:pt>
    <dgm:pt modelId="{F3E6C6BF-4E33-47E9-BD8C-6932D3C04CFE}" type="pres">
      <dgm:prSet presAssocID="{94ABC06A-DC48-4E9C-AFAE-115D80A597A5}" presName="spV" presStyleCnt="0"/>
      <dgm:spPr/>
    </dgm:pt>
    <dgm:pt modelId="{A1F667A3-BAF4-446D-8A46-D58DE2542510}" type="pres">
      <dgm:prSet presAssocID="{414D0E15-69DC-4B21-B037-2BA31EDE19F0}" presName="linNode" presStyleCnt="0"/>
      <dgm:spPr/>
    </dgm:pt>
    <dgm:pt modelId="{F60474CA-3B48-404D-9EC6-6164BBAEF6B8}" type="pres">
      <dgm:prSet presAssocID="{414D0E15-69DC-4B21-B037-2BA31EDE19F0}" presName="parTx" presStyleLbl="revTx" presStyleIdx="1" presStyleCnt="2" custScaleX="45966">
        <dgm:presLayoutVars>
          <dgm:chMax val="1"/>
          <dgm:bulletEnabled val="1"/>
        </dgm:presLayoutVars>
      </dgm:prSet>
      <dgm:spPr/>
      <dgm:t>
        <a:bodyPr/>
        <a:lstStyle/>
        <a:p>
          <a:endParaRPr lang="en-US"/>
        </a:p>
      </dgm:t>
    </dgm:pt>
    <dgm:pt modelId="{255BA2CF-C1DE-41C7-981C-92F1699D6ABA}" type="pres">
      <dgm:prSet presAssocID="{414D0E15-69DC-4B21-B037-2BA31EDE19F0}" presName="bracket" presStyleLbl="parChTrans1D1" presStyleIdx="1" presStyleCnt="2" custScaleY="56354"/>
      <dgm:spPr/>
    </dgm:pt>
    <dgm:pt modelId="{0051E145-5D40-4D60-8693-2E583B9BA22E}" type="pres">
      <dgm:prSet presAssocID="{414D0E15-69DC-4B21-B037-2BA31EDE19F0}" presName="spH" presStyleCnt="0"/>
      <dgm:spPr/>
    </dgm:pt>
    <dgm:pt modelId="{57263FAC-C7C4-484A-A2B6-25BE24EB11EB}" type="pres">
      <dgm:prSet presAssocID="{414D0E15-69DC-4B21-B037-2BA31EDE19F0}" presName="desTx" presStyleLbl="node1" presStyleIdx="1" presStyleCnt="2" custScaleX="134945" custScaleY="62288">
        <dgm:presLayoutVars>
          <dgm:bulletEnabled val="1"/>
        </dgm:presLayoutVars>
      </dgm:prSet>
      <dgm:spPr/>
      <dgm:t>
        <a:bodyPr/>
        <a:lstStyle/>
        <a:p>
          <a:endParaRPr lang="en-US"/>
        </a:p>
      </dgm:t>
    </dgm:pt>
  </dgm:ptLst>
  <dgm:cxnLst>
    <dgm:cxn modelId="{CA251AEA-5F8E-4DF3-BACD-B510AEEB1716}" srcId="{EAB8017A-70D4-4F22-B142-063A6CADDE79}" destId="{414D0E15-69DC-4B21-B037-2BA31EDE19F0}" srcOrd="1" destOrd="0" parTransId="{CC0C31B2-979F-45BF-93D9-3BABAA06FB0C}" sibTransId="{95E8C574-814E-43E8-BD63-E9CA8ED6A7CA}"/>
    <dgm:cxn modelId="{E24509DE-15B7-450E-9AAF-A1F71D508514}" srcId="{414D0E15-69DC-4B21-B037-2BA31EDE19F0}" destId="{FCB65EF2-BB2B-4571-B168-77A12B0087FB}" srcOrd="0" destOrd="0" parTransId="{22052899-14EA-4FBD-B477-12DBE2F42232}" sibTransId="{92D7C6DB-22E8-45EC-9C63-043D8D6CE41A}"/>
    <dgm:cxn modelId="{E222458B-A135-4376-A453-D10EDF067428}" type="presOf" srcId="{414D0E15-69DC-4B21-B037-2BA31EDE19F0}" destId="{F60474CA-3B48-404D-9EC6-6164BBAEF6B8}" srcOrd="0" destOrd="0" presId="urn:diagrams.loki3.com/BracketList"/>
    <dgm:cxn modelId="{4B803B02-4A65-4E84-889E-072B328B65AD}" srcId="{EAB8017A-70D4-4F22-B142-063A6CADDE79}" destId="{58C2E46B-2E7C-40EC-9E33-E9DB944A98B9}" srcOrd="0" destOrd="0" parTransId="{A3B33B2E-0419-45D8-B353-D3E81A357D6B}" sibTransId="{94ABC06A-DC48-4E9C-AFAE-115D80A597A5}"/>
    <dgm:cxn modelId="{DE6BB6DC-FEF8-4582-B861-F3F182B9A2B9}" type="presOf" srcId="{831F6888-7D99-41C9-B529-6E1415BD9975}" destId="{0F9B3077-9943-43FC-85F5-0539D7F2163A}" srcOrd="0" destOrd="0" presId="urn:diagrams.loki3.com/BracketList"/>
    <dgm:cxn modelId="{FE10DBE7-B6A6-410A-B1C8-16FE6DA6DCA7}" type="presOf" srcId="{58C2E46B-2E7C-40EC-9E33-E9DB944A98B9}" destId="{1F7489AD-AA7A-4470-8B09-D070010AFDD1}" srcOrd="0" destOrd="0" presId="urn:diagrams.loki3.com/BracketList"/>
    <dgm:cxn modelId="{7E91CBFC-0E43-493A-B03A-7DFABE2180C8}" srcId="{58C2E46B-2E7C-40EC-9E33-E9DB944A98B9}" destId="{831F6888-7D99-41C9-B529-6E1415BD9975}" srcOrd="0" destOrd="0" parTransId="{5535185C-D786-45CC-B41E-6C56CC68FA93}" sibTransId="{C8A611A5-9835-4D4B-8EEC-454E0FCF6C05}"/>
    <dgm:cxn modelId="{EBBF1499-DF2E-4700-9F24-0C10179C2CE0}" type="presOf" srcId="{FCB65EF2-BB2B-4571-B168-77A12B0087FB}" destId="{57263FAC-C7C4-484A-A2B6-25BE24EB11EB}" srcOrd="0" destOrd="0" presId="urn:diagrams.loki3.com/BracketList"/>
    <dgm:cxn modelId="{AEB908EC-BC15-4F67-B4AE-1D3DC6F1D09D}" type="presOf" srcId="{EAB8017A-70D4-4F22-B142-063A6CADDE79}" destId="{B706E388-161E-4763-923B-71D99852E36C}" srcOrd="0" destOrd="0" presId="urn:diagrams.loki3.com/BracketList"/>
    <dgm:cxn modelId="{478163AA-B92D-443B-952F-A2816E89F179}" type="presParOf" srcId="{B706E388-161E-4763-923B-71D99852E36C}" destId="{3CE0FDE6-2DED-44D5-83C4-6B49891F6917}" srcOrd="0" destOrd="0" presId="urn:diagrams.loki3.com/BracketList"/>
    <dgm:cxn modelId="{C65A1CA8-E1E7-4A88-8A05-50FF6D97C6A6}" type="presParOf" srcId="{3CE0FDE6-2DED-44D5-83C4-6B49891F6917}" destId="{1F7489AD-AA7A-4470-8B09-D070010AFDD1}" srcOrd="0" destOrd="0" presId="urn:diagrams.loki3.com/BracketList"/>
    <dgm:cxn modelId="{3E143F27-A859-4550-80ED-B9743151FB88}" type="presParOf" srcId="{3CE0FDE6-2DED-44D5-83C4-6B49891F6917}" destId="{E5A31DE0-8523-49D2-9E2A-7166ABC60DC2}" srcOrd="1" destOrd="0" presId="urn:diagrams.loki3.com/BracketList"/>
    <dgm:cxn modelId="{0A51D460-444B-4C3B-A28F-1E0D6905A5FC}" type="presParOf" srcId="{3CE0FDE6-2DED-44D5-83C4-6B49891F6917}" destId="{C0822F68-0A25-4048-9C1F-498262166AD3}" srcOrd="2" destOrd="0" presId="urn:diagrams.loki3.com/BracketList"/>
    <dgm:cxn modelId="{E6ADCC37-8D46-459D-829B-E879DCA74990}" type="presParOf" srcId="{3CE0FDE6-2DED-44D5-83C4-6B49891F6917}" destId="{0F9B3077-9943-43FC-85F5-0539D7F2163A}" srcOrd="3" destOrd="0" presId="urn:diagrams.loki3.com/BracketList"/>
    <dgm:cxn modelId="{42D6BA97-3541-4507-8444-112D47D0F00C}" type="presParOf" srcId="{B706E388-161E-4763-923B-71D99852E36C}" destId="{F3E6C6BF-4E33-47E9-BD8C-6932D3C04CFE}" srcOrd="1" destOrd="0" presId="urn:diagrams.loki3.com/BracketList"/>
    <dgm:cxn modelId="{EC778CDB-D2E6-470F-8C09-19D4CD3F3785}" type="presParOf" srcId="{B706E388-161E-4763-923B-71D99852E36C}" destId="{A1F667A3-BAF4-446D-8A46-D58DE2542510}" srcOrd="2" destOrd="0" presId="urn:diagrams.loki3.com/BracketList"/>
    <dgm:cxn modelId="{3532A22B-21E4-4A99-89F3-48262F2F4F02}" type="presParOf" srcId="{A1F667A3-BAF4-446D-8A46-D58DE2542510}" destId="{F60474CA-3B48-404D-9EC6-6164BBAEF6B8}" srcOrd="0" destOrd="0" presId="urn:diagrams.loki3.com/BracketList"/>
    <dgm:cxn modelId="{98E5B1C7-8244-46DF-A309-0533A0A3FA65}" type="presParOf" srcId="{A1F667A3-BAF4-446D-8A46-D58DE2542510}" destId="{255BA2CF-C1DE-41C7-981C-92F1699D6ABA}" srcOrd="1" destOrd="0" presId="urn:diagrams.loki3.com/BracketList"/>
    <dgm:cxn modelId="{E3D30EF1-40B9-4043-87E1-B9FA98F1B499}" type="presParOf" srcId="{A1F667A3-BAF4-446D-8A46-D58DE2542510}" destId="{0051E145-5D40-4D60-8693-2E583B9BA22E}" srcOrd="2" destOrd="0" presId="urn:diagrams.loki3.com/BracketList"/>
    <dgm:cxn modelId="{B0733291-7092-407D-BA8A-06F2343FC8E0}" type="presParOf" srcId="{A1F667A3-BAF4-446D-8A46-D58DE2542510}" destId="{57263FAC-C7C4-484A-A2B6-25BE24EB11EB}"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141ACC7-C2A2-4E63-B3F3-1A6454D33C4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CE911C0E-2F2D-44C6-9FA3-15C18DAE04CD}">
      <dgm:prSet phldrT="[Text]"/>
      <dgm:spPr/>
      <dgm:t>
        <a:bodyPr/>
        <a:lstStyle/>
        <a:p>
          <a:r>
            <a:rPr lang="en-US" dirty="0" smtClean="0"/>
            <a:t>Distinguishable Component (AS-24)</a:t>
          </a:r>
          <a:endParaRPr lang="en-US" dirty="0"/>
        </a:p>
      </dgm:t>
    </dgm:pt>
    <dgm:pt modelId="{C0A1BC00-B894-4FB7-80CF-04EB5804D5DA}" type="parTrans" cxnId="{DFD7B751-96B3-41E3-BEA3-C322852F8440}">
      <dgm:prSet/>
      <dgm:spPr/>
      <dgm:t>
        <a:bodyPr/>
        <a:lstStyle/>
        <a:p>
          <a:endParaRPr lang="en-US"/>
        </a:p>
      </dgm:t>
    </dgm:pt>
    <dgm:pt modelId="{369D5388-5B3D-4E43-A0BF-5BBDF053B6CB}" type="sibTrans" cxnId="{DFD7B751-96B3-41E3-BEA3-C322852F8440}">
      <dgm:prSet/>
      <dgm:spPr/>
      <dgm:t>
        <a:bodyPr/>
        <a:lstStyle/>
        <a:p>
          <a:endParaRPr lang="en-US"/>
        </a:p>
      </dgm:t>
    </dgm:pt>
    <dgm:pt modelId="{061B7E96-9238-40D3-AF18-BBCF6317BB73}">
      <dgm:prSet phldrT="[Text]"/>
      <dgm:spPr/>
      <dgm:t>
        <a:bodyPr/>
        <a:lstStyle/>
        <a:p>
          <a:pPr algn="just"/>
          <a:r>
            <a:rPr lang="en-US" dirty="0" smtClean="0"/>
            <a:t>Separate area of operation</a:t>
          </a:r>
          <a:endParaRPr lang="en-US" dirty="0"/>
        </a:p>
      </dgm:t>
    </dgm:pt>
    <dgm:pt modelId="{457F5061-2B5C-4E89-92E7-438EDFC56C8B}" type="parTrans" cxnId="{890E8F5A-302C-489F-A9CD-FBDEBA287293}">
      <dgm:prSet/>
      <dgm:spPr/>
      <dgm:t>
        <a:bodyPr/>
        <a:lstStyle/>
        <a:p>
          <a:endParaRPr lang="en-US"/>
        </a:p>
      </dgm:t>
    </dgm:pt>
    <dgm:pt modelId="{F5BF6FF2-1764-47EF-BCAC-05F0302E9953}" type="sibTrans" cxnId="{890E8F5A-302C-489F-A9CD-FBDEBA287293}">
      <dgm:prSet/>
      <dgm:spPr/>
      <dgm:t>
        <a:bodyPr/>
        <a:lstStyle/>
        <a:p>
          <a:endParaRPr lang="en-US"/>
        </a:p>
      </dgm:t>
    </dgm:pt>
    <dgm:pt modelId="{5EEA40A0-464B-4A00-967A-681253DA64EF}">
      <dgm:prSet phldrT="[Text]"/>
      <dgm:spPr/>
      <dgm:t>
        <a:bodyPr/>
        <a:lstStyle/>
        <a:p>
          <a:r>
            <a:rPr lang="en-US" dirty="0" smtClean="0"/>
            <a:t>Engaged</a:t>
          </a:r>
          <a:r>
            <a:rPr lang="en-US" baseline="0" dirty="0" smtClean="0"/>
            <a:t> in providing product or services within a particular economic environment</a:t>
          </a:r>
          <a:endParaRPr lang="en-US" dirty="0"/>
        </a:p>
      </dgm:t>
    </dgm:pt>
    <dgm:pt modelId="{E93F5B31-4DBC-4B94-8A83-1E238B1C2A92}" type="parTrans" cxnId="{C6C86F3C-F77E-46B0-87C8-FD21C30BEA05}">
      <dgm:prSet/>
      <dgm:spPr/>
      <dgm:t>
        <a:bodyPr/>
        <a:lstStyle/>
        <a:p>
          <a:endParaRPr lang="en-US"/>
        </a:p>
      </dgm:t>
    </dgm:pt>
    <dgm:pt modelId="{B6E4A24B-673A-4F6D-A858-C58CDEF5B4FA}" type="sibTrans" cxnId="{C6C86F3C-F77E-46B0-87C8-FD21C30BEA05}">
      <dgm:prSet/>
      <dgm:spPr/>
      <dgm:t>
        <a:bodyPr/>
        <a:lstStyle/>
        <a:p>
          <a:endParaRPr lang="en-US"/>
        </a:p>
      </dgm:t>
    </dgm:pt>
    <dgm:pt modelId="{F6410E04-4E42-4020-9CD6-F8AA041A7882}">
      <dgm:prSet phldrT="[Text]"/>
      <dgm:spPr/>
      <dgm:t>
        <a:bodyPr/>
        <a:lstStyle/>
        <a:p>
          <a:pPr algn="just"/>
          <a:r>
            <a:rPr lang="en-US" dirty="0" smtClean="0"/>
            <a:t>Return refers to the profitability of a product or service</a:t>
          </a:r>
          <a:endParaRPr lang="en-US" dirty="0"/>
        </a:p>
      </dgm:t>
    </dgm:pt>
    <dgm:pt modelId="{BAA12644-2A2D-4416-A6DB-53DAAFF93E27}" type="parTrans" cxnId="{C31475EE-86E5-4B44-B48D-370F4EE068AD}">
      <dgm:prSet/>
      <dgm:spPr/>
      <dgm:t>
        <a:bodyPr/>
        <a:lstStyle/>
        <a:p>
          <a:endParaRPr lang="en-US"/>
        </a:p>
      </dgm:t>
    </dgm:pt>
    <dgm:pt modelId="{79C7769F-F79A-44C6-A366-5428664F11D0}" type="sibTrans" cxnId="{C31475EE-86E5-4B44-B48D-370F4EE068AD}">
      <dgm:prSet/>
      <dgm:spPr/>
      <dgm:t>
        <a:bodyPr/>
        <a:lstStyle/>
        <a:p>
          <a:endParaRPr lang="en-US"/>
        </a:p>
      </dgm:t>
    </dgm:pt>
    <dgm:pt modelId="{D24C8A94-931E-4514-B750-C3A3E42108C8}">
      <dgm:prSet phldrT="[Text]"/>
      <dgm:spPr/>
      <dgm:t>
        <a:bodyPr/>
        <a:lstStyle/>
        <a:p>
          <a:pPr algn="just"/>
          <a:r>
            <a:rPr lang="en-US" dirty="0" smtClean="0"/>
            <a:t>Distinguishable component operationally and financially</a:t>
          </a:r>
          <a:endParaRPr lang="en-US" dirty="0"/>
        </a:p>
      </dgm:t>
    </dgm:pt>
    <dgm:pt modelId="{0DBDF93C-3736-4FCE-91ED-D1C39FF4CA4C}" type="parTrans" cxnId="{8C1E9E17-46D5-4078-BEB0-AF615A30E9E1}">
      <dgm:prSet/>
      <dgm:spPr/>
      <dgm:t>
        <a:bodyPr/>
        <a:lstStyle/>
        <a:p>
          <a:endParaRPr lang="en-US"/>
        </a:p>
      </dgm:t>
    </dgm:pt>
    <dgm:pt modelId="{DD2D7D57-7894-4C9A-8382-67B2D9861785}" type="sibTrans" cxnId="{8C1E9E17-46D5-4078-BEB0-AF615A30E9E1}">
      <dgm:prSet/>
      <dgm:spPr/>
      <dgm:t>
        <a:bodyPr/>
        <a:lstStyle/>
        <a:p>
          <a:endParaRPr lang="en-US"/>
        </a:p>
      </dgm:t>
    </dgm:pt>
    <dgm:pt modelId="{A4CE6B50-28B6-43CA-AB15-058A26B85278}">
      <dgm:prSet phldrT="[Text]"/>
      <dgm:spPr/>
      <dgm:t>
        <a:bodyPr/>
        <a:lstStyle/>
        <a:p>
          <a:pPr algn="just"/>
          <a:r>
            <a:rPr lang="en-US" dirty="0" smtClean="0"/>
            <a:t>Risk is the variability of return due to any factor.</a:t>
          </a:r>
          <a:endParaRPr lang="en-US" dirty="0"/>
        </a:p>
      </dgm:t>
    </dgm:pt>
    <dgm:pt modelId="{35A362F3-8C27-4F61-9003-A67CC734F2B9}" type="parTrans" cxnId="{D625C9DB-A003-48AD-B3D9-90E1A76053D7}">
      <dgm:prSet/>
      <dgm:spPr/>
      <dgm:t>
        <a:bodyPr/>
        <a:lstStyle/>
        <a:p>
          <a:endParaRPr lang="en-US"/>
        </a:p>
      </dgm:t>
    </dgm:pt>
    <dgm:pt modelId="{044F6FD7-7A91-4792-ADB2-316B74EE1145}" type="sibTrans" cxnId="{D625C9DB-A003-48AD-B3D9-90E1A76053D7}">
      <dgm:prSet/>
      <dgm:spPr/>
      <dgm:t>
        <a:bodyPr/>
        <a:lstStyle/>
        <a:p>
          <a:endParaRPr lang="en-US"/>
        </a:p>
      </dgm:t>
    </dgm:pt>
    <dgm:pt modelId="{D504554F-17A5-4051-A5AA-CEB26E27A4D7}">
      <dgm:prSet phldrT="[Text]"/>
      <dgm:spPr/>
      <dgm:t>
        <a:bodyPr/>
        <a:lstStyle/>
        <a:p>
          <a:pPr algn="just"/>
          <a:r>
            <a:rPr lang="en-US" dirty="0" smtClean="0"/>
            <a:t>A single geographical segment should not include operations in economic environments with significantly differing risks and returns.</a:t>
          </a:r>
          <a:endParaRPr lang="en-US" dirty="0"/>
        </a:p>
      </dgm:t>
    </dgm:pt>
    <dgm:pt modelId="{6BA30A8B-CF07-4580-BBB6-F280F3DE21C1}" type="parTrans" cxnId="{6D054664-7FAE-4AF3-943D-31667F5FE117}">
      <dgm:prSet/>
      <dgm:spPr/>
      <dgm:t>
        <a:bodyPr/>
        <a:lstStyle/>
        <a:p>
          <a:endParaRPr lang="en-US"/>
        </a:p>
      </dgm:t>
    </dgm:pt>
    <dgm:pt modelId="{B548A5D1-AD12-4831-8722-9360B1AAAAEF}" type="sibTrans" cxnId="{6D054664-7FAE-4AF3-943D-31667F5FE117}">
      <dgm:prSet/>
      <dgm:spPr/>
      <dgm:t>
        <a:bodyPr/>
        <a:lstStyle/>
        <a:p>
          <a:endParaRPr lang="en-US"/>
        </a:p>
      </dgm:t>
    </dgm:pt>
    <dgm:pt modelId="{8C2018E0-D112-43F2-81D5-0C9402BD3E8D}">
      <dgm:prSet phldrT="[Text]"/>
      <dgm:spPr/>
      <dgm:t>
        <a:bodyPr/>
        <a:lstStyle/>
        <a:p>
          <a:r>
            <a:rPr lang="en-US" dirty="0" smtClean="0"/>
            <a:t>Risk and Return differ from those components operating in other economic environments</a:t>
          </a:r>
          <a:endParaRPr lang="en-US" dirty="0"/>
        </a:p>
      </dgm:t>
    </dgm:pt>
    <dgm:pt modelId="{459845CF-B35B-47A9-9D94-7D3913A7D66B}" type="parTrans" cxnId="{23D50791-031C-4896-A838-7231AEE53586}">
      <dgm:prSet/>
      <dgm:spPr/>
      <dgm:t>
        <a:bodyPr/>
        <a:lstStyle/>
        <a:p>
          <a:endParaRPr lang="en-US"/>
        </a:p>
      </dgm:t>
    </dgm:pt>
    <dgm:pt modelId="{089654E6-F3B2-4E8A-8990-FE2A5467EB24}" type="sibTrans" cxnId="{23D50791-031C-4896-A838-7231AEE53586}">
      <dgm:prSet/>
      <dgm:spPr/>
      <dgm:t>
        <a:bodyPr/>
        <a:lstStyle/>
        <a:p>
          <a:endParaRPr lang="en-US"/>
        </a:p>
      </dgm:t>
    </dgm:pt>
    <dgm:pt modelId="{3BFF1D38-41D5-4EA0-BEEA-A401AF4E80C3}" type="pres">
      <dgm:prSet presAssocID="{F141ACC7-C2A2-4E63-B3F3-1A6454D33C46}" presName="Name0" presStyleCnt="0">
        <dgm:presLayoutVars>
          <dgm:dir/>
          <dgm:animLvl val="lvl"/>
          <dgm:resizeHandles val="exact"/>
        </dgm:presLayoutVars>
      </dgm:prSet>
      <dgm:spPr/>
      <dgm:t>
        <a:bodyPr/>
        <a:lstStyle/>
        <a:p>
          <a:endParaRPr lang="en-US"/>
        </a:p>
      </dgm:t>
    </dgm:pt>
    <dgm:pt modelId="{5BAD9238-BEAF-4E84-B9C5-E53C3B833751}" type="pres">
      <dgm:prSet presAssocID="{CE911C0E-2F2D-44C6-9FA3-15C18DAE04CD}" presName="composite" presStyleCnt="0"/>
      <dgm:spPr/>
    </dgm:pt>
    <dgm:pt modelId="{05FDB66F-14F0-45E4-97BF-8E36E4C86A32}" type="pres">
      <dgm:prSet presAssocID="{CE911C0E-2F2D-44C6-9FA3-15C18DAE04CD}" presName="parTx" presStyleLbl="alignNode1" presStyleIdx="0" presStyleCnt="3">
        <dgm:presLayoutVars>
          <dgm:chMax val="0"/>
          <dgm:chPref val="0"/>
          <dgm:bulletEnabled val="1"/>
        </dgm:presLayoutVars>
      </dgm:prSet>
      <dgm:spPr/>
      <dgm:t>
        <a:bodyPr/>
        <a:lstStyle/>
        <a:p>
          <a:endParaRPr lang="en-US"/>
        </a:p>
      </dgm:t>
    </dgm:pt>
    <dgm:pt modelId="{15AED0EF-3E23-43B5-83FB-2EEE6B62AC86}" type="pres">
      <dgm:prSet presAssocID="{CE911C0E-2F2D-44C6-9FA3-15C18DAE04CD}" presName="desTx" presStyleLbl="alignAccFollowNode1" presStyleIdx="0" presStyleCnt="3">
        <dgm:presLayoutVars>
          <dgm:bulletEnabled val="1"/>
        </dgm:presLayoutVars>
      </dgm:prSet>
      <dgm:spPr/>
      <dgm:t>
        <a:bodyPr/>
        <a:lstStyle/>
        <a:p>
          <a:endParaRPr lang="en-US"/>
        </a:p>
      </dgm:t>
    </dgm:pt>
    <dgm:pt modelId="{E4F1ED19-D39F-4553-9E9C-8E4754B7E5EE}" type="pres">
      <dgm:prSet presAssocID="{369D5388-5B3D-4E43-A0BF-5BBDF053B6CB}" presName="space" presStyleCnt="0"/>
      <dgm:spPr/>
    </dgm:pt>
    <dgm:pt modelId="{FBEDE0B7-906D-4207-A299-FA45182977AB}" type="pres">
      <dgm:prSet presAssocID="{5EEA40A0-464B-4A00-967A-681253DA64EF}" presName="composite" presStyleCnt="0"/>
      <dgm:spPr/>
    </dgm:pt>
    <dgm:pt modelId="{07C541E5-F773-475C-B2AE-CA54ED02679D}" type="pres">
      <dgm:prSet presAssocID="{5EEA40A0-464B-4A00-967A-681253DA64EF}" presName="parTx" presStyleLbl="alignNode1" presStyleIdx="1" presStyleCnt="3">
        <dgm:presLayoutVars>
          <dgm:chMax val="0"/>
          <dgm:chPref val="0"/>
          <dgm:bulletEnabled val="1"/>
        </dgm:presLayoutVars>
      </dgm:prSet>
      <dgm:spPr/>
      <dgm:t>
        <a:bodyPr/>
        <a:lstStyle/>
        <a:p>
          <a:endParaRPr lang="en-US"/>
        </a:p>
      </dgm:t>
    </dgm:pt>
    <dgm:pt modelId="{228CF509-74FB-4269-9276-0D5921085402}" type="pres">
      <dgm:prSet presAssocID="{5EEA40A0-464B-4A00-967A-681253DA64EF}" presName="desTx" presStyleLbl="alignAccFollowNode1" presStyleIdx="1" presStyleCnt="3">
        <dgm:presLayoutVars>
          <dgm:bulletEnabled val="1"/>
        </dgm:presLayoutVars>
      </dgm:prSet>
      <dgm:spPr/>
      <dgm:t>
        <a:bodyPr/>
        <a:lstStyle/>
        <a:p>
          <a:endParaRPr lang="en-US"/>
        </a:p>
      </dgm:t>
    </dgm:pt>
    <dgm:pt modelId="{E803623B-20AC-4B7D-89B8-7E812AA01894}" type="pres">
      <dgm:prSet presAssocID="{B6E4A24B-673A-4F6D-A858-C58CDEF5B4FA}" presName="space" presStyleCnt="0"/>
      <dgm:spPr/>
    </dgm:pt>
    <dgm:pt modelId="{8B9BE8DF-7C1D-47D1-B0CC-809A0616B860}" type="pres">
      <dgm:prSet presAssocID="{8C2018E0-D112-43F2-81D5-0C9402BD3E8D}" presName="composite" presStyleCnt="0"/>
      <dgm:spPr/>
    </dgm:pt>
    <dgm:pt modelId="{EE5ED7DE-2BB1-49C8-A788-F31030AD8D6A}" type="pres">
      <dgm:prSet presAssocID="{8C2018E0-D112-43F2-81D5-0C9402BD3E8D}" presName="parTx" presStyleLbl="alignNode1" presStyleIdx="2" presStyleCnt="3">
        <dgm:presLayoutVars>
          <dgm:chMax val="0"/>
          <dgm:chPref val="0"/>
          <dgm:bulletEnabled val="1"/>
        </dgm:presLayoutVars>
      </dgm:prSet>
      <dgm:spPr/>
      <dgm:t>
        <a:bodyPr/>
        <a:lstStyle/>
        <a:p>
          <a:endParaRPr lang="en-US"/>
        </a:p>
      </dgm:t>
    </dgm:pt>
    <dgm:pt modelId="{41018E04-196E-44DF-A857-ADBBD3AC9F62}" type="pres">
      <dgm:prSet presAssocID="{8C2018E0-D112-43F2-81D5-0C9402BD3E8D}" presName="desTx" presStyleLbl="alignAccFollowNode1" presStyleIdx="2" presStyleCnt="3">
        <dgm:presLayoutVars>
          <dgm:bulletEnabled val="1"/>
        </dgm:presLayoutVars>
      </dgm:prSet>
      <dgm:spPr/>
      <dgm:t>
        <a:bodyPr/>
        <a:lstStyle/>
        <a:p>
          <a:endParaRPr lang="en-US"/>
        </a:p>
      </dgm:t>
    </dgm:pt>
  </dgm:ptLst>
  <dgm:cxnLst>
    <dgm:cxn modelId="{C6C86F3C-F77E-46B0-87C8-FD21C30BEA05}" srcId="{F141ACC7-C2A2-4E63-B3F3-1A6454D33C46}" destId="{5EEA40A0-464B-4A00-967A-681253DA64EF}" srcOrd="1" destOrd="0" parTransId="{E93F5B31-4DBC-4B94-8A83-1E238B1C2A92}" sibTransId="{B6E4A24B-673A-4F6D-A858-C58CDEF5B4FA}"/>
    <dgm:cxn modelId="{86CCFE29-C517-40A0-83D2-C77B2A1F1F60}" type="presOf" srcId="{D504554F-17A5-4051-A5AA-CEB26E27A4D7}" destId="{228CF509-74FB-4269-9276-0D5921085402}" srcOrd="0" destOrd="0" presId="urn:microsoft.com/office/officeart/2005/8/layout/hList1"/>
    <dgm:cxn modelId="{890E8F5A-302C-489F-A9CD-FBDEBA287293}" srcId="{CE911C0E-2F2D-44C6-9FA3-15C18DAE04CD}" destId="{061B7E96-9238-40D3-AF18-BBCF6317BB73}" srcOrd="0" destOrd="0" parTransId="{457F5061-2B5C-4E89-92E7-438EDFC56C8B}" sibTransId="{F5BF6FF2-1764-47EF-BCAC-05F0302E9953}"/>
    <dgm:cxn modelId="{6D054664-7FAE-4AF3-943D-31667F5FE117}" srcId="{5EEA40A0-464B-4A00-967A-681253DA64EF}" destId="{D504554F-17A5-4051-A5AA-CEB26E27A4D7}" srcOrd="0" destOrd="0" parTransId="{6BA30A8B-CF07-4580-BBB6-F280F3DE21C1}" sibTransId="{B548A5D1-AD12-4831-8722-9360B1AAAAEF}"/>
    <dgm:cxn modelId="{E3A48CF7-BF9E-45F0-AB07-D3BFA01FA4D6}" type="presOf" srcId="{CE911C0E-2F2D-44C6-9FA3-15C18DAE04CD}" destId="{05FDB66F-14F0-45E4-97BF-8E36E4C86A32}" srcOrd="0" destOrd="0" presId="urn:microsoft.com/office/officeart/2005/8/layout/hList1"/>
    <dgm:cxn modelId="{23D50791-031C-4896-A838-7231AEE53586}" srcId="{F141ACC7-C2A2-4E63-B3F3-1A6454D33C46}" destId="{8C2018E0-D112-43F2-81D5-0C9402BD3E8D}" srcOrd="2" destOrd="0" parTransId="{459845CF-B35B-47A9-9D94-7D3913A7D66B}" sibTransId="{089654E6-F3B2-4E8A-8990-FE2A5467EB24}"/>
    <dgm:cxn modelId="{E5376C7C-C337-4E80-997C-9B04CAF0CA6E}" type="presOf" srcId="{5EEA40A0-464B-4A00-967A-681253DA64EF}" destId="{07C541E5-F773-475C-B2AE-CA54ED02679D}" srcOrd="0" destOrd="0" presId="urn:microsoft.com/office/officeart/2005/8/layout/hList1"/>
    <dgm:cxn modelId="{B7C1BD0B-CC19-45FE-BD4F-261F641E3CA3}" type="presOf" srcId="{D24C8A94-931E-4514-B750-C3A3E42108C8}" destId="{15AED0EF-3E23-43B5-83FB-2EEE6B62AC86}" srcOrd="0" destOrd="1" presId="urn:microsoft.com/office/officeart/2005/8/layout/hList1"/>
    <dgm:cxn modelId="{D625C9DB-A003-48AD-B3D9-90E1A76053D7}" srcId="{8C2018E0-D112-43F2-81D5-0C9402BD3E8D}" destId="{A4CE6B50-28B6-43CA-AB15-058A26B85278}" srcOrd="1" destOrd="0" parTransId="{35A362F3-8C27-4F61-9003-A67CC734F2B9}" sibTransId="{044F6FD7-7A91-4792-ADB2-316B74EE1145}"/>
    <dgm:cxn modelId="{6B51213F-5ADB-45F2-9485-831C9D326C89}" type="presOf" srcId="{F6410E04-4E42-4020-9CD6-F8AA041A7882}" destId="{41018E04-196E-44DF-A857-ADBBD3AC9F62}" srcOrd="0" destOrd="0" presId="urn:microsoft.com/office/officeart/2005/8/layout/hList1"/>
    <dgm:cxn modelId="{D99C3CB7-FAC6-4C3A-97E8-96F6596A9FC0}" type="presOf" srcId="{061B7E96-9238-40D3-AF18-BBCF6317BB73}" destId="{15AED0EF-3E23-43B5-83FB-2EEE6B62AC86}" srcOrd="0" destOrd="0" presId="urn:microsoft.com/office/officeart/2005/8/layout/hList1"/>
    <dgm:cxn modelId="{C31475EE-86E5-4B44-B48D-370F4EE068AD}" srcId="{8C2018E0-D112-43F2-81D5-0C9402BD3E8D}" destId="{F6410E04-4E42-4020-9CD6-F8AA041A7882}" srcOrd="0" destOrd="0" parTransId="{BAA12644-2A2D-4416-A6DB-53DAAFF93E27}" sibTransId="{79C7769F-F79A-44C6-A366-5428664F11D0}"/>
    <dgm:cxn modelId="{AE5DB2CB-9E7A-48DB-A8DF-EDBCF15180B0}" type="presOf" srcId="{8C2018E0-D112-43F2-81D5-0C9402BD3E8D}" destId="{EE5ED7DE-2BB1-49C8-A788-F31030AD8D6A}" srcOrd="0" destOrd="0" presId="urn:microsoft.com/office/officeart/2005/8/layout/hList1"/>
    <dgm:cxn modelId="{DCBE1557-B415-434E-AE00-0DE34C95F316}" type="presOf" srcId="{F141ACC7-C2A2-4E63-B3F3-1A6454D33C46}" destId="{3BFF1D38-41D5-4EA0-BEEA-A401AF4E80C3}" srcOrd="0" destOrd="0" presId="urn:microsoft.com/office/officeart/2005/8/layout/hList1"/>
    <dgm:cxn modelId="{DFD7B751-96B3-41E3-BEA3-C322852F8440}" srcId="{F141ACC7-C2A2-4E63-B3F3-1A6454D33C46}" destId="{CE911C0E-2F2D-44C6-9FA3-15C18DAE04CD}" srcOrd="0" destOrd="0" parTransId="{C0A1BC00-B894-4FB7-80CF-04EB5804D5DA}" sibTransId="{369D5388-5B3D-4E43-A0BF-5BBDF053B6CB}"/>
    <dgm:cxn modelId="{5F0E958B-EF4B-4473-AEAC-A526064A7875}" type="presOf" srcId="{A4CE6B50-28B6-43CA-AB15-058A26B85278}" destId="{41018E04-196E-44DF-A857-ADBBD3AC9F62}" srcOrd="0" destOrd="1" presId="urn:microsoft.com/office/officeart/2005/8/layout/hList1"/>
    <dgm:cxn modelId="{8C1E9E17-46D5-4078-BEB0-AF615A30E9E1}" srcId="{CE911C0E-2F2D-44C6-9FA3-15C18DAE04CD}" destId="{D24C8A94-931E-4514-B750-C3A3E42108C8}" srcOrd="1" destOrd="0" parTransId="{0DBDF93C-3736-4FCE-91ED-D1C39FF4CA4C}" sibTransId="{DD2D7D57-7894-4C9A-8382-67B2D9861785}"/>
    <dgm:cxn modelId="{3C2DD901-F1AB-4407-BD6D-135BB11182C2}" type="presParOf" srcId="{3BFF1D38-41D5-4EA0-BEEA-A401AF4E80C3}" destId="{5BAD9238-BEAF-4E84-B9C5-E53C3B833751}" srcOrd="0" destOrd="0" presId="urn:microsoft.com/office/officeart/2005/8/layout/hList1"/>
    <dgm:cxn modelId="{1ADB40FF-6917-44D7-9E24-AD1FE44D7889}" type="presParOf" srcId="{5BAD9238-BEAF-4E84-B9C5-E53C3B833751}" destId="{05FDB66F-14F0-45E4-97BF-8E36E4C86A32}" srcOrd="0" destOrd="0" presId="urn:microsoft.com/office/officeart/2005/8/layout/hList1"/>
    <dgm:cxn modelId="{06911495-BAB1-4815-AA1E-CEA0680A0C07}" type="presParOf" srcId="{5BAD9238-BEAF-4E84-B9C5-E53C3B833751}" destId="{15AED0EF-3E23-43B5-83FB-2EEE6B62AC86}" srcOrd="1" destOrd="0" presId="urn:microsoft.com/office/officeart/2005/8/layout/hList1"/>
    <dgm:cxn modelId="{07586EE5-4308-415E-8B14-AB52F52C6C91}" type="presParOf" srcId="{3BFF1D38-41D5-4EA0-BEEA-A401AF4E80C3}" destId="{E4F1ED19-D39F-4553-9E9C-8E4754B7E5EE}" srcOrd="1" destOrd="0" presId="urn:microsoft.com/office/officeart/2005/8/layout/hList1"/>
    <dgm:cxn modelId="{B18C929D-7115-40A7-940D-1CB2D0AA7EE8}" type="presParOf" srcId="{3BFF1D38-41D5-4EA0-BEEA-A401AF4E80C3}" destId="{FBEDE0B7-906D-4207-A299-FA45182977AB}" srcOrd="2" destOrd="0" presId="urn:microsoft.com/office/officeart/2005/8/layout/hList1"/>
    <dgm:cxn modelId="{8CFBC581-71AD-437E-9722-6FE49386AFE6}" type="presParOf" srcId="{FBEDE0B7-906D-4207-A299-FA45182977AB}" destId="{07C541E5-F773-475C-B2AE-CA54ED02679D}" srcOrd="0" destOrd="0" presId="urn:microsoft.com/office/officeart/2005/8/layout/hList1"/>
    <dgm:cxn modelId="{99218A95-F6E3-4D36-A880-717629A6B5DC}" type="presParOf" srcId="{FBEDE0B7-906D-4207-A299-FA45182977AB}" destId="{228CF509-74FB-4269-9276-0D5921085402}" srcOrd="1" destOrd="0" presId="urn:microsoft.com/office/officeart/2005/8/layout/hList1"/>
    <dgm:cxn modelId="{F0B694B7-2FD6-4B1A-AFC6-DE57541A78B2}" type="presParOf" srcId="{3BFF1D38-41D5-4EA0-BEEA-A401AF4E80C3}" destId="{E803623B-20AC-4B7D-89B8-7E812AA01894}" srcOrd="3" destOrd="0" presId="urn:microsoft.com/office/officeart/2005/8/layout/hList1"/>
    <dgm:cxn modelId="{31F91492-377F-41A4-B50E-C795155786A9}" type="presParOf" srcId="{3BFF1D38-41D5-4EA0-BEEA-A401AF4E80C3}" destId="{8B9BE8DF-7C1D-47D1-B0CC-809A0616B860}" srcOrd="4" destOrd="0" presId="urn:microsoft.com/office/officeart/2005/8/layout/hList1"/>
    <dgm:cxn modelId="{27B61E49-084E-41F8-B47C-728E55248065}" type="presParOf" srcId="{8B9BE8DF-7C1D-47D1-B0CC-809A0616B860}" destId="{EE5ED7DE-2BB1-49C8-A788-F31030AD8D6A}" srcOrd="0" destOrd="0" presId="urn:microsoft.com/office/officeart/2005/8/layout/hList1"/>
    <dgm:cxn modelId="{F696D63A-100A-4A42-ABBD-B959CA6F6763}" type="presParOf" srcId="{8B9BE8DF-7C1D-47D1-B0CC-809A0616B860}" destId="{41018E04-196E-44DF-A857-ADBBD3AC9F6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50ACD2-3E60-4E29-BB1E-99788E16BB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ED6911B-8953-4020-949C-975E59F02F5F}">
      <dgm:prSet phldrT="[Text]"/>
      <dgm:spPr/>
      <dgm:t>
        <a:bodyPr/>
        <a:lstStyle/>
        <a:p>
          <a:r>
            <a:rPr lang="en-US" dirty="0" smtClean="0"/>
            <a:t>a. Similarity of economic and political conditions</a:t>
          </a:r>
          <a:endParaRPr lang="en-US" dirty="0"/>
        </a:p>
      </dgm:t>
    </dgm:pt>
    <dgm:pt modelId="{EC176259-0243-4BB7-9A5C-970DAEC389BA}" type="parTrans" cxnId="{DBE82506-DBFD-46B2-8D19-C3268EA90775}">
      <dgm:prSet/>
      <dgm:spPr/>
      <dgm:t>
        <a:bodyPr/>
        <a:lstStyle/>
        <a:p>
          <a:endParaRPr lang="en-US"/>
        </a:p>
      </dgm:t>
    </dgm:pt>
    <dgm:pt modelId="{15943F11-58D5-44DD-A36B-9825D5FF39E9}" type="sibTrans" cxnId="{DBE82506-DBFD-46B2-8D19-C3268EA90775}">
      <dgm:prSet/>
      <dgm:spPr/>
      <dgm:t>
        <a:bodyPr/>
        <a:lstStyle/>
        <a:p>
          <a:endParaRPr lang="en-US"/>
        </a:p>
      </dgm:t>
    </dgm:pt>
    <dgm:pt modelId="{BFDD421A-A1D2-4C4D-A5D7-3995695A8498}">
      <dgm:prSet phldrT="[Text]"/>
      <dgm:spPr/>
      <dgm:t>
        <a:bodyPr/>
        <a:lstStyle/>
        <a:p>
          <a:r>
            <a:rPr lang="en-US" dirty="0" smtClean="0"/>
            <a:t>e. Exchange control regulations</a:t>
          </a:r>
          <a:endParaRPr lang="en-US" dirty="0"/>
        </a:p>
      </dgm:t>
    </dgm:pt>
    <dgm:pt modelId="{46BA6128-C6F7-46BD-BE2E-FDE0A028E1B7}" type="parTrans" cxnId="{CB80F382-A2A6-4889-8F49-54726E33D9BB}">
      <dgm:prSet/>
      <dgm:spPr/>
      <dgm:t>
        <a:bodyPr/>
        <a:lstStyle/>
        <a:p>
          <a:endParaRPr lang="en-US"/>
        </a:p>
      </dgm:t>
    </dgm:pt>
    <dgm:pt modelId="{6776928A-73DF-4039-B594-6BD405C54300}" type="sibTrans" cxnId="{CB80F382-A2A6-4889-8F49-54726E33D9BB}">
      <dgm:prSet/>
      <dgm:spPr/>
      <dgm:t>
        <a:bodyPr/>
        <a:lstStyle/>
        <a:p>
          <a:endParaRPr lang="en-US"/>
        </a:p>
      </dgm:t>
    </dgm:pt>
    <dgm:pt modelId="{48BB7F2F-1C1E-42A7-A016-4CA5CB80FAE7}">
      <dgm:prSet phldrT="[Text]"/>
      <dgm:spPr/>
      <dgm:t>
        <a:bodyPr/>
        <a:lstStyle/>
        <a:p>
          <a:r>
            <a:rPr lang="en-US" dirty="0" smtClean="0"/>
            <a:t>f. Currency risks</a:t>
          </a:r>
          <a:endParaRPr lang="en-US" dirty="0"/>
        </a:p>
      </dgm:t>
    </dgm:pt>
    <dgm:pt modelId="{C1754DCE-F713-4291-AEBA-35DA7E784C60}" type="parTrans" cxnId="{1B75989C-202D-4119-92CA-22143EB59EF9}">
      <dgm:prSet/>
      <dgm:spPr/>
      <dgm:t>
        <a:bodyPr/>
        <a:lstStyle/>
        <a:p>
          <a:endParaRPr lang="en-US"/>
        </a:p>
      </dgm:t>
    </dgm:pt>
    <dgm:pt modelId="{848999CA-D85D-4DE7-9355-89A5C027B5B7}" type="sibTrans" cxnId="{1B75989C-202D-4119-92CA-22143EB59EF9}">
      <dgm:prSet/>
      <dgm:spPr/>
      <dgm:t>
        <a:bodyPr/>
        <a:lstStyle/>
        <a:p>
          <a:endParaRPr lang="en-US"/>
        </a:p>
      </dgm:t>
    </dgm:pt>
    <dgm:pt modelId="{A73FF5B9-2998-4EA4-B95E-2A5FC381DD5C}">
      <dgm:prSet phldrT="[Text]"/>
      <dgm:spPr/>
      <dgm:t>
        <a:bodyPr/>
        <a:lstStyle/>
        <a:p>
          <a:r>
            <a:rPr lang="en-US" dirty="0" smtClean="0"/>
            <a:t>b. Relationship between operations in different geographical areas</a:t>
          </a:r>
          <a:endParaRPr lang="en-US" dirty="0"/>
        </a:p>
      </dgm:t>
    </dgm:pt>
    <dgm:pt modelId="{3B287F74-AC29-4571-A15D-6F7A4F9BB68F}" type="parTrans" cxnId="{C40FE413-79C1-4DBE-8E19-18825E4BECDE}">
      <dgm:prSet/>
      <dgm:spPr/>
      <dgm:t>
        <a:bodyPr/>
        <a:lstStyle/>
        <a:p>
          <a:endParaRPr lang="en-US"/>
        </a:p>
      </dgm:t>
    </dgm:pt>
    <dgm:pt modelId="{9346A5A3-148A-42F1-9B77-467E2B596BDF}" type="sibTrans" cxnId="{C40FE413-79C1-4DBE-8E19-18825E4BECDE}">
      <dgm:prSet/>
      <dgm:spPr/>
      <dgm:t>
        <a:bodyPr/>
        <a:lstStyle/>
        <a:p>
          <a:endParaRPr lang="en-US"/>
        </a:p>
      </dgm:t>
    </dgm:pt>
    <dgm:pt modelId="{1EF7E27B-EE01-4D1A-993D-256D587F7F61}">
      <dgm:prSet phldrT="[Text]"/>
      <dgm:spPr/>
      <dgm:t>
        <a:bodyPr/>
        <a:lstStyle/>
        <a:p>
          <a:r>
            <a:rPr lang="en-US" dirty="0" smtClean="0"/>
            <a:t>c. Proximity of Operations</a:t>
          </a:r>
          <a:endParaRPr lang="en-US" dirty="0"/>
        </a:p>
      </dgm:t>
    </dgm:pt>
    <dgm:pt modelId="{811037BF-400C-4F2A-8A76-B8289073B914}" type="parTrans" cxnId="{A5A308F6-4F00-4276-9728-BCA0ED3A9E68}">
      <dgm:prSet/>
      <dgm:spPr/>
      <dgm:t>
        <a:bodyPr/>
        <a:lstStyle/>
        <a:p>
          <a:endParaRPr lang="en-US"/>
        </a:p>
      </dgm:t>
    </dgm:pt>
    <dgm:pt modelId="{BB0C4CD0-B6FB-4478-8A5D-25E1554401DC}" type="sibTrans" cxnId="{A5A308F6-4F00-4276-9728-BCA0ED3A9E68}">
      <dgm:prSet/>
      <dgm:spPr/>
      <dgm:t>
        <a:bodyPr/>
        <a:lstStyle/>
        <a:p>
          <a:endParaRPr lang="en-US"/>
        </a:p>
      </dgm:t>
    </dgm:pt>
    <dgm:pt modelId="{DC6B2B7F-3C48-4D55-B5A9-0F93D3582CC6}">
      <dgm:prSet phldrT="[Text]"/>
      <dgm:spPr/>
      <dgm:t>
        <a:bodyPr/>
        <a:lstStyle/>
        <a:p>
          <a:r>
            <a:rPr lang="en-US" dirty="0" err="1" smtClean="0"/>
            <a:t>d.</a:t>
          </a:r>
          <a:r>
            <a:rPr lang="en-US" dirty="0" smtClean="0"/>
            <a:t> Special risks involved in operations in particular area</a:t>
          </a:r>
          <a:endParaRPr lang="en-US" dirty="0"/>
        </a:p>
      </dgm:t>
    </dgm:pt>
    <dgm:pt modelId="{62E0AF4B-70A9-409D-9845-4BF9F12FFD13}" type="parTrans" cxnId="{015D4150-C040-4185-8FFC-6491375DF8FB}">
      <dgm:prSet/>
      <dgm:spPr/>
      <dgm:t>
        <a:bodyPr/>
        <a:lstStyle/>
        <a:p>
          <a:endParaRPr lang="en-US"/>
        </a:p>
      </dgm:t>
    </dgm:pt>
    <dgm:pt modelId="{AC1A0E75-EFBD-4274-8CA9-3AD35FFBC6DA}" type="sibTrans" cxnId="{015D4150-C040-4185-8FFC-6491375DF8FB}">
      <dgm:prSet/>
      <dgm:spPr/>
      <dgm:t>
        <a:bodyPr/>
        <a:lstStyle/>
        <a:p>
          <a:endParaRPr lang="en-US"/>
        </a:p>
      </dgm:t>
    </dgm:pt>
    <dgm:pt modelId="{9B64F451-A2E2-42A0-AFD5-B82A89218471}" type="pres">
      <dgm:prSet presAssocID="{4B50ACD2-3E60-4E29-BB1E-99788E16BBB8}" presName="linear" presStyleCnt="0">
        <dgm:presLayoutVars>
          <dgm:dir/>
          <dgm:animLvl val="lvl"/>
          <dgm:resizeHandles val="exact"/>
        </dgm:presLayoutVars>
      </dgm:prSet>
      <dgm:spPr/>
      <dgm:t>
        <a:bodyPr/>
        <a:lstStyle/>
        <a:p>
          <a:endParaRPr lang="en-US"/>
        </a:p>
      </dgm:t>
    </dgm:pt>
    <dgm:pt modelId="{32283FE9-365A-43A8-A44A-33762B27F603}" type="pres">
      <dgm:prSet presAssocID="{0ED6911B-8953-4020-949C-975E59F02F5F}" presName="parentLin" presStyleCnt="0"/>
      <dgm:spPr/>
    </dgm:pt>
    <dgm:pt modelId="{8356246F-7F02-40C1-9D11-3005F4630EFC}" type="pres">
      <dgm:prSet presAssocID="{0ED6911B-8953-4020-949C-975E59F02F5F}" presName="parentLeftMargin" presStyleLbl="node1" presStyleIdx="0" presStyleCnt="6"/>
      <dgm:spPr/>
      <dgm:t>
        <a:bodyPr/>
        <a:lstStyle/>
        <a:p>
          <a:endParaRPr lang="en-US"/>
        </a:p>
      </dgm:t>
    </dgm:pt>
    <dgm:pt modelId="{27A687CB-C5D8-4C81-B6C5-1DD647254A99}" type="pres">
      <dgm:prSet presAssocID="{0ED6911B-8953-4020-949C-975E59F02F5F}" presName="parentText" presStyleLbl="node1" presStyleIdx="0" presStyleCnt="6">
        <dgm:presLayoutVars>
          <dgm:chMax val="0"/>
          <dgm:bulletEnabled val="1"/>
        </dgm:presLayoutVars>
      </dgm:prSet>
      <dgm:spPr/>
      <dgm:t>
        <a:bodyPr/>
        <a:lstStyle/>
        <a:p>
          <a:endParaRPr lang="en-US"/>
        </a:p>
      </dgm:t>
    </dgm:pt>
    <dgm:pt modelId="{64D41D2D-D568-4724-963E-CA93FEAAE509}" type="pres">
      <dgm:prSet presAssocID="{0ED6911B-8953-4020-949C-975E59F02F5F}" presName="negativeSpace" presStyleCnt="0"/>
      <dgm:spPr/>
    </dgm:pt>
    <dgm:pt modelId="{17A2F873-9519-4C1B-9A07-7A3D6221761D}" type="pres">
      <dgm:prSet presAssocID="{0ED6911B-8953-4020-949C-975E59F02F5F}" presName="childText" presStyleLbl="conFgAcc1" presStyleIdx="0" presStyleCnt="6">
        <dgm:presLayoutVars>
          <dgm:bulletEnabled val="1"/>
        </dgm:presLayoutVars>
      </dgm:prSet>
      <dgm:spPr/>
    </dgm:pt>
    <dgm:pt modelId="{159491D4-FCEE-42B2-AA8D-C9E8E2991DB8}" type="pres">
      <dgm:prSet presAssocID="{15943F11-58D5-44DD-A36B-9825D5FF39E9}" presName="spaceBetweenRectangles" presStyleCnt="0"/>
      <dgm:spPr/>
    </dgm:pt>
    <dgm:pt modelId="{C5791FD0-0ED7-4394-A573-FEFFDD17A05E}" type="pres">
      <dgm:prSet presAssocID="{A73FF5B9-2998-4EA4-B95E-2A5FC381DD5C}" presName="parentLin" presStyleCnt="0"/>
      <dgm:spPr/>
    </dgm:pt>
    <dgm:pt modelId="{BE1D88C6-EF00-4DC4-BD88-5103986C76EC}" type="pres">
      <dgm:prSet presAssocID="{A73FF5B9-2998-4EA4-B95E-2A5FC381DD5C}" presName="parentLeftMargin" presStyleLbl="node1" presStyleIdx="0" presStyleCnt="6"/>
      <dgm:spPr/>
      <dgm:t>
        <a:bodyPr/>
        <a:lstStyle/>
        <a:p>
          <a:endParaRPr lang="en-US"/>
        </a:p>
      </dgm:t>
    </dgm:pt>
    <dgm:pt modelId="{F8A3F7B8-7576-42BA-8160-CDC9B006A03C}" type="pres">
      <dgm:prSet presAssocID="{A73FF5B9-2998-4EA4-B95E-2A5FC381DD5C}" presName="parentText" presStyleLbl="node1" presStyleIdx="1" presStyleCnt="6">
        <dgm:presLayoutVars>
          <dgm:chMax val="0"/>
          <dgm:bulletEnabled val="1"/>
        </dgm:presLayoutVars>
      </dgm:prSet>
      <dgm:spPr/>
      <dgm:t>
        <a:bodyPr/>
        <a:lstStyle/>
        <a:p>
          <a:endParaRPr lang="en-US"/>
        </a:p>
      </dgm:t>
    </dgm:pt>
    <dgm:pt modelId="{767B5913-3070-4E95-AD73-97089D97AB22}" type="pres">
      <dgm:prSet presAssocID="{A73FF5B9-2998-4EA4-B95E-2A5FC381DD5C}" presName="negativeSpace" presStyleCnt="0"/>
      <dgm:spPr/>
    </dgm:pt>
    <dgm:pt modelId="{B01DC63C-56F5-4795-99E4-0D3B16BF4F51}" type="pres">
      <dgm:prSet presAssocID="{A73FF5B9-2998-4EA4-B95E-2A5FC381DD5C}" presName="childText" presStyleLbl="conFgAcc1" presStyleIdx="1" presStyleCnt="6">
        <dgm:presLayoutVars>
          <dgm:bulletEnabled val="1"/>
        </dgm:presLayoutVars>
      </dgm:prSet>
      <dgm:spPr/>
    </dgm:pt>
    <dgm:pt modelId="{978A01F7-05BB-4D52-AEAD-C32099EB1406}" type="pres">
      <dgm:prSet presAssocID="{9346A5A3-148A-42F1-9B77-467E2B596BDF}" presName="spaceBetweenRectangles" presStyleCnt="0"/>
      <dgm:spPr/>
    </dgm:pt>
    <dgm:pt modelId="{5796708C-2415-4528-8FD1-CA03EECF2EE8}" type="pres">
      <dgm:prSet presAssocID="{1EF7E27B-EE01-4D1A-993D-256D587F7F61}" presName="parentLin" presStyleCnt="0"/>
      <dgm:spPr/>
    </dgm:pt>
    <dgm:pt modelId="{B291DA57-32C0-474C-9A36-8D3D590C6AC0}" type="pres">
      <dgm:prSet presAssocID="{1EF7E27B-EE01-4D1A-993D-256D587F7F61}" presName="parentLeftMargin" presStyleLbl="node1" presStyleIdx="1" presStyleCnt="6"/>
      <dgm:spPr/>
      <dgm:t>
        <a:bodyPr/>
        <a:lstStyle/>
        <a:p>
          <a:endParaRPr lang="en-US"/>
        </a:p>
      </dgm:t>
    </dgm:pt>
    <dgm:pt modelId="{CC4C4E8A-222A-4133-9611-413E6E8B54A1}" type="pres">
      <dgm:prSet presAssocID="{1EF7E27B-EE01-4D1A-993D-256D587F7F61}" presName="parentText" presStyleLbl="node1" presStyleIdx="2" presStyleCnt="6">
        <dgm:presLayoutVars>
          <dgm:chMax val="0"/>
          <dgm:bulletEnabled val="1"/>
        </dgm:presLayoutVars>
      </dgm:prSet>
      <dgm:spPr/>
      <dgm:t>
        <a:bodyPr/>
        <a:lstStyle/>
        <a:p>
          <a:endParaRPr lang="en-US"/>
        </a:p>
      </dgm:t>
    </dgm:pt>
    <dgm:pt modelId="{25011B73-2140-4A5B-B55A-9F7F2CD30D6C}" type="pres">
      <dgm:prSet presAssocID="{1EF7E27B-EE01-4D1A-993D-256D587F7F61}" presName="negativeSpace" presStyleCnt="0"/>
      <dgm:spPr/>
    </dgm:pt>
    <dgm:pt modelId="{85FA659D-8F12-4031-BA03-655211F2D6CF}" type="pres">
      <dgm:prSet presAssocID="{1EF7E27B-EE01-4D1A-993D-256D587F7F61}" presName="childText" presStyleLbl="conFgAcc1" presStyleIdx="2" presStyleCnt="6">
        <dgm:presLayoutVars>
          <dgm:bulletEnabled val="1"/>
        </dgm:presLayoutVars>
      </dgm:prSet>
      <dgm:spPr/>
    </dgm:pt>
    <dgm:pt modelId="{743DA7CA-362C-491A-AD0A-C7B431BE15A4}" type="pres">
      <dgm:prSet presAssocID="{BB0C4CD0-B6FB-4478-8A5D-25E1554401DC}" presName="spaceBetweenRectangles" presStyleCnt="0"/>
      <dgm:spPr/>
    </dgm:pt>
    <dgm:pt modelId="{3E9204F1-9648-49EC-BA3A-542F10424663}" type="pres">
      <dgm:prSet presAssocID="{DC6B2B7F-3C48-4D55-B5A9-0F93D3582CC6}" presName="parentLin" presStyleCnt="0"/>
      <dgm:spPr/>
    </dgm:pt>
    <dgm:pt modelId="{A08F2824-7750-42FC-9EAB-70CE96A9AD4F}" type="pres">
      <dgm:prSet presAssocID="{DC6B2B7F-3C48-4D55-B5A9-0F93D3582CC6}" presName="parentLeftMargin" presStyleLbl="node1" presStyleIdx="2" presStyleCnt="6"/>
      <dgm:spPr/>
      <dgm:t>
        <a:bodyPr/>
        <a:lstStyle/>
        <a:p>
          <a:endParaRPr lang="en-US"/>
        </a:p>
      </dgm:t>
    </dgm:pt>
    <dgm:pt modelId="{97AB7243-46B0-4E00-BB58-C7D2BCDFE9FA}" type="pres">
      <dgm:prSet presAssocID="{DC6B2B7F-3C48-4D55-B5A9-0F93D3582CC6}" presName="parentText" presStyleLbl="node1" presStyleIdx="3" presStyleCnt="6">
        <dgm:presLayoutVars>
          <dgm:chMax val="0"/>
          <dgm:bulletEnabled val="1"/>
        </dgm:presLayoutVars>
      </dgm:prSet>
      <dgm:spPr/>
      <dgm:t>
        <a:bodyPr/>
        <a:lstStyle/>
        <a:p>
          <a:endParaRPr lang="en-US"/>
        </a:p>
      </dgm:t>
    </dgm:pt>
    <dgm:pt modelId="{87F75049-6E3D-4572-AB10-CAC67837EE52}" type="pres">
      <dgm:prSet presAssocID="{DC6B2B7F-3C48-4D55-B5A9-0F93D3582CC6}" presName="negativeSpace" presStyleCnt="0"/>
      <dgm:spPr/>
    </dgm:pt>
    <dgm:pt modelId="{C8B6046A-F311-4CD1-A4F0-402762FD5078}" type="pres">
      <dgm:prSet presAssocID="{DC6B2B7F-3C48-4D55-B5A9-0F93D3582CC6}" presName="childText" presStyleLbl="conFgAcc1" presStyleIdx="3" presStyleCnt="6">
        <dgm:presLayoutVars>
          <dgm:bulletEnabled val="1"/>
        </dgm:presLayoutVars>
      </dgm:prSet>
      <dgm:spPr/>
    </dgm:pt>
    <dgm:pt modelId="{065719F5-3B39-4BFE-BA23-8CAB908A272D}" type="pres">
      <dgm:prSet presAssocID="{AC1A0E75-EFBD-4274-8CA9-3AD35FFBC6DA}" presName="spaceBetweenRectangles" presStyleCnt="0"/>
      <dgm:spPr/>
    </dgm:pt>
    <dgm:pt modelId="{4A1FF0C8-2A6E-44BA-9C8E-A9BE1848BA47}" type="pres">
      <dgm:prSet presAssocID="{BFDD421A-A1D2-4C4D-A5D7-3995695A8498}" presName="parentLin" presStyleCnt="0"/>
      <dgm:spPr/>
    </dgm:pt>
    <dgm:pt modelId="{5022FE46-DBF5-4BB4-A7C0-118C2C6E1BD9}" type="pres">
      <dgm:prSet presAssocID="{BFDD421A-A1D2-4C4D-A5D7-3995695A8498}" presName="parentLeftMargin" presStyleLbl="node1" presStyleIdx="3" presStyleCnt="6"/>
      <dgm:spPr/>
      <dgm:t>
        <a:bodyPr/>
        <a:lstStyle/>
        <a:p>
          <a:endParaRPr lang="en-US"/>
        </a:p>
      </dgm:t>
    </dgm:pt>
    <dgm:pt modelId="{89D07FA1-4AAE-4357-955C-15C962912688}" type="pres">
      <dgm:prSet presAssocID="{BFDD421A-A1D2-4C4D-A5D7-3995695A8498}" presName="parentText" presStyleLbl="node1" presStyleIdx="4" presStyleCnt="6">
        <dgm:presLayoutVars>
          <dgm:chMax val="0"/>
          <dgm:bulletEnabled val="1"/>
        </dgm:presLayoutVars>
      </dgm:prSet>
      <dgm:spPr/>
      <dgm:t>
        <a:bodyPr/>
        <a:lstStyle/>
        <a:p>
          <a:endParaRPr lang="en-US"/>
        </a:p>
      </dgm:t>
    </dgm:pt>
    <dgm:pt modelId="{43C831B7-1F1D-450C-AD67-C4C74B1DF955}" type="pres">
      <dgm:prSet presAssocID="{BFDD421A-A1D2-4C4D-A5D7-3995695A8498}" presName="negativeSpace" presStyleCnt="0"/>
      <dgm:spPr/>
    </dgm:pt>
    <dgm:pt modelId="{280F693B-597D-4377-8F50-14501CE8587C}" type="pres">
      <dgm:prSet presAssocID="{BFDD421A-A1D2-4C4D-A5D7-3995695A8498}" presName="childText" presStyleLbl="conFgAcc1" presStyleIdx="4" presStyleCnt="6">
        <dgm:presLayoutVars>
          <dgm:bulletEnabled val="1"/>
        </dgm:presLayoutVars>
      </dgm:prSet>
      <dgm:spPr/>
    </dgm:pt>
    <dgm:pt modelId="{570B42F8-CEFA-40D7-B846-8DB143740242}" type="pres">
      <dgm:prSet presAssocID="{6776928A-73DF-4039-B594-6BD405C54300}" presName="spaceBetweenRectangles" presStyleCnt="0"/>
      <dgm:spPr/>
    </dgm:pt>
    <dgm:pt modelId="{2CE0D472-FF80-4D6C-AC05-DABB7366B4D3}" type="pres">
      <dgm:prSet presAssocID="{48BB7F2F-1C1E-42A7-A016-4CA5CB80FAE7}" presName="parentLin" presStyleCnt="0"/>
      <dgm:spPr/>
    </dgm:pt>
    <dgm:pt modelId="{484CBF44-BCD6-469C-ACA4-DE43D6EBD2BC}" type="pres">
      <dgm:prSet presAssocID="{48BB7F2F-1C1E-42A7-A016-4CA5CB80FAE7}" presName="parentLeftMargin" presStyleLbl="node1" presStyleIdx="4" presStyleCnt="6"/>
      <dgm:spPr/>
      <dgm:t>
        <a:bodyPr/>
        <a:lstStyle/>
        <a:p>
          <a:endParaRPr lang="en-US"/>
        </a:p>
      </dgm:t>
    </dgm:pt>
    <dgm:pt modelId="{C5E05A45-DC06-4779-BCFB-A4B5518C3AA3}" type="pres">
      <dgm:prSet presAssocID="{48BB7F2F-1C1E-42A7-A016-4CA5CB80FAE7}" presName="parentText" presStyleLbl="node1" presStyleIdx="5" presStyleCnt="6">
        <dgm:presLayoutVars>
          <dgm:chMax val="0"/>
          <dgm:bulletEnabled val="1"/>
        </dgm:presLayoutVars>
      </dgm:prSet>
      <dgm:spPr/>
      <dgm:t>
        <a:bodyPr/>
        <a:lstStyle/>
        <a:p>
          <a:endParaRPr lang="en-US"/>
        </a:p>
      </dgm:t>
    </dgm:pt>
    <dgm:pt modelId="{C513BEDC-749C-4B94-958A-E9074422030C}" type="pres">
      <dgm:prSet presAssocID="{48BB7F2F-1C1E-42A7-A016-4CA5CB80FAE7}" presName="negativeSpace" presStyleCnt="0"/>
      <dgm:spPr/>
    </dgm:pt>
    <dgm:pt modelId="{CD5916A8-380B-4F21-B458-FD06C69414EE}" type="pres">
      <dgm:prSet presAssocID="{48BB7F2F-1C1E-42A7-A016-4CA5CB80FAE7}" presName="childText" presStyleLbl="conFgAcc1" presStyleIdx="5" presStyleCnt="6">
        <dgm:presLayoutVars>
          <dgm:bulletEnabled val="1"/>
        </dgm:presLayoutVars>
      </dgm:prSet>
      <dgm:spPr/>
    </dgm:pt>
  </dgm:ptLst>
  <dgm:cxnLst>
    <dgm:cxn modelId="{5CC18A51-A04A-471B-860C-AB3236EA24D8}" type="presOf" srcId="{4B50ACD2-3E60-4E29-BB1E-99788E16BBB8}" destId="{9B64F451-A2E2-42A0-AFD5-B82A89218471}" srcOrd="0" destOrd="0" presId="urn:microsoft.com/office/officeart/2005/8/layout/list1"/>
    <dgm:cxn modelId="{C40FE413-79C1-4DBE-8E19-18825E4BECDE}" srcId="{4B50ACD2-3E60-4E29-BB1E-99788E16BBB8}" destId="{A73FF5B9-2998-4EA4-B95E-2A5FC381DD5C}" srcOrd="1" destOrd="0" parTransId="{3B287F74-AC29-4571-A15D-6F7A4F9BB68F}" sibTransId="{9346A5A3-148A-42F1-9B77-467E2B596BDF}"/>
    <dgm:cxn modelId="{DB23E007-760F-43C9-8A15-100274C08677}" type="presOf" srcId="{DC6B2B7F-3C48-4D55-B5A9-0F93D3582CC6}" destId="{97AB7243-46B0-4E00-BB58-C7D2BCDFE9FA}" srcOrd="1" destOrd="0" presId="urn:microsoft.com/office/officeart/2005/8/layout/list1"/>
    <dgm:cxn modelId="{608EB786-811D-4251-B0D8-B9B6FFF59ECF}" type="presOf" srcId="{A73FF5B9-2998-4EA4-B95E-2A5FC381DD5C}" destId="{F8A3F7B8-7576-42BA-8160-CDC9B006A03C}" srcOrd="1" destOrd="0" presId="urn:microsoft.com/office/officeart/2005/8/layout/list1"/>
    <dgm:cxn modelId="{DBE82506-DBFD-46B2-8D19-C3268EA90775}" srcId="{4B50ACD2-3E60-4E29-BB1E-99788E16BBB8}" destId="{0ED6911B-8953-4020-949C-975E59F02F5F}" srcOrd="0" destOrd="0" parTransId="{EC176259-0243-4BB7-9A5C-970DAEC389BA}" sibTransId="{15943F11-58D5-44DD-A36B-9825D5FF39E9}"/>
    <dgm:cxn modelId="{CB80F382-A2A6-4889-8F49-54726E33D9BB}" srcId="{4B50ACD2-3E60-4E29-BB1E-99788E16BBB8}" destId="{BFDD421A-A1D2-4C4D-A5D7-3995695A8498}" srcOrd="4" destOrd="0" parTransId="{46BA6128-C6F7-46BD-BE2E-FDE0A028E1B7}" sibTransId="{6776928A-73DF-4039-B594-6BD405C54300}"/>
    <dgm:cxn modelId="{015D4150-C040-4185-8FFC-6491375DF8FB}" srcId="{4B50ACD2-3E60-4E29-BB1E-99788E16BBB8}" destId="{DC6B2B7F-3C48-4D55-B5A9-0F93D3582CC6}" srcOrd="3" destOrd="0" parTransId="{62E0AF4B-70A9-409D-9845-4BF9F12FFD13}" sibTransId="{AC1A0E75-EFBD-4274-8CA9-3AD35FFBC6DA}"/>
    <dgm:cxn modelId="{1B75989C-202D-4119-92CA-22143EB59EF9}" srcId="{4B50ACD2-3E60-4E29-BB1E-99788E16BBB8}" destId="{48BB7F2F-1C1E-42A7-A016-4CA5CB80FAE7}" srcOrd="5" destOrd="0" parTransId="{C1754DCE-F713-4291-AEBA-35DA7E784C60}" sibTransId="{848999CA-D85D-4DE7-9355-89A5C027B5B7}"/>
    <dgm:cxn modelId="{A70DD2DC-ED33-4D18-85FF-934BC2D18F0A}" type="presOf" srcId="{1EF7E27B-EE01-4D1A-993D-256D587F7F61}" destId="{CC4C4E8A-222A-4133-9611-413E6E8B54A1}" srcOrd="1" destOrd="0" presId="urn:microsoft.com/office/officeart/2005/8/layout/list1"/>
    <dgm:cxn modelId="{99C6F5B6-7ACF-4D2E-BEE5-EEF2A55DF812}" type="presOf" srcId="{BFDD421A-A1D2-4C4D-A5D7-3995695A8498}" destId="{89D07FA1-4AAE-4357-955C-15C962912688}" srcOrd="1" destOrd="0" presId="urn:microsoft.com/office/officeart/2005/8/layout/list1"/>
    <dgm:cxn modelId="{C6C291FB-46F9-4E39-9885-56B6E844AD1C}" type="presOf" srcId="{DC6B2B7F-3C48-4D55-B5A9-0F93D3582CC6}" destId="{A08F2824-7750-42FC-9EAB-70CE96A9AD4F}" srcOrd="0" destOrd="0" presId="urn:microsoft.com/office/officeart/2005/8/layout/list1"/>
    <dgm:cxn modelId="{79F7245C-DF8D-492F-9947-36613CF3A253}" type="presOf" srcId="{BFDD421A-A1D2-4C4D-A5D7-3995695A8498}" destId="{5022FE46-DBF5-4BB4-A7C0-118C2C6E1BD9}" srcOrd="0" destOrd="0" presId="urn:microsoft.com/office/officeart/2005/8/layout/list1"/>
    <dgm:cxn modelId="{9A8DC8B5-4E9B-43D5-A0B2-E1F916835F87}" type="presOf" srcId="{0ED6911B-8953-4020-949C-975E59F02F5F}" destId="{8356246F-7F02-40C1-9D11-3005F4630EFC}" srcOrd="0" destOrd="0" presId="urn:microsoft.com/office/officeart/2005/8/layout/list1"/>
    <dgm:cxn modelId="{4DF191B6-309D-4D67-A31D-763CCBEAD2E9}" type="presOf" srcId="{A73FF5B9-2998-4EA4-B95E-2A5FC381DD5C}" destId="{BE1D88C6-EF00-4DC4-BD88-5103986C76EC}" srcOrd="0" destOrd="0" presId="urn:microsoft.com/office/officeart/2005/8/layout/list1"/>
    <dgm:cxn modelId="{E245A430-FE55-4200-BC0F-B8201B41D596}" type="presOf" srcId="{1EF7E27B-EE01-4D1A-993D-256D587F7F61}" destId="{B291DA57-32C0-474C-9A36-8D3D590C6AC0}" srcOrd="0" destOrd="0" presId="urn:microsoft.com/office/officeart/2005/8/layout/list1"/>
    <dgm:cxn modelId="{ADDA549C-2D8F-4B7A-8131-32DDB81F8032}" type="presOf" srcId="{48BB7F2F-1C1E-42A7-A016-4CA5CB80FAE7}" destId="{484CBF44-BCD6-469C-ACA4-DE43D6EBD2BC}" srcOrd="0" destOrd="0" presId="urn:microsoft.com/office/officeart/2005/8/layout/list1"/>
    <dgm:cxn modelId="{95400246-7260-4F89-B545-80C713C84F44}" type="presOf" srcId="{0ED6911B-8953-4020-949C-975E59F02F5F}" destId="{27A687CB-C5D8-4C81-B6C5-1DD647254A99}" srcOrd="1" destOrd="0" presId="urn:microsoft.com/office/officeart/2005/8/layout/list1"/>
    <dgm:cxn modelId="{D69646A6-7A0C-4A7D-8CBE-5BB50565B4E3}" type="presOf" srcId="{48BB7F2F-1C1E-42A7-A016-4CA5CB80FAE7}" destId="{C5E05A45-DC06-4779-BCFB-A4B5518C3AA3}" srcOrd="1" destOrd="0" presId="urn:microsoft.com/office/officeart/2005/8/layout/list1"/>
    <dgm:cxn modelId="{A5A308F6-4F00-4276-9728-BCA0ED3A9E68}" srcId="{4B50ACD2-3E60-4E29-BB1E-99788E16BBB8}" destId="{1EF7E27B-EE01-4D1A-993D-256D587F7F61}" srcOrd="2" destOrd="0" parTransId="{811037BF-400C-4F2A-8A76-B8289073B914}" sibTransId="{BB0C4CD0-B6FB-4478-8A5D-25E1554401DC}"/>
    <dgm:cxn modelId="{29883DA4-DBD0-4655-9D94-5F5E8B4B7C36}" type="presParOf" srcId="{9B64F451-A2E2-42A0-AFD5-B82A89218471}" destId="{32283FE9-365A-43A8-A44A-33762B27F603}" srcOrd="0" destOrd="0" presId="urn:microsoft.com/office/officeart/2005/8/layout/list1"/>
    <dgm:cxn modelId="{2042EB09-4F88-4353-90C7-343354A5A493}" type="presParOf" srcId="{32283FE9-365A-43A8-A44A-33762B27F603}" destId="{8356246F-7F02-40C1-9D11-3005F4630EFC}" srcOrd="0" destOrd="0" presId="urn:microsoft.com/office/officeart/2005/8/layout/list1"/>
    <dgm:cxn modelId="{4310ACEE-A727-4D7A-92D5-96CC1E15F849}" type="presParOf" srcId="{32283FE9-365A-43A8-A44A-33762B27F603}" destId="{27A687CB-C5D8-4C81-B6C5-1DD647254A99}" srcOrd="1" destOrd="0" presId="urn:microsoft.com/office/officeart/2005/8/layout/list1"/>
    <dgm:cxn modelId="{16356588-D322-459F-BF71-7D3ED57945AE}" type="presParOf" srcId="{9B64F451-A2E2-42A0-AFD5-B82A89218471}" destId="{64D41D2D-D568-4724-963E-CA93FEAAE509}" srcOrd="1" destOrd="0" presId="urn:microsoft.com/office/officeart/2005/8/layout/list1"/>
    <dgm:cxn modelId="{24C21D64-63A2-4736-BFBD-A4BEDFB3E51A}" type="presParOf" srcId="{9B64F451-A2E2-42A0-AFD5-B82A89218471}" destId="{17A2F873-9519-4C1B-9A07-7A3D6221761D}" srcOrd="2" destOrd="0" presId="urn:microsoft.com/office/officeart/2005/8/layout/list1"/>
    <dgm:cxn modelId="{47BD748E-3A6F-448C-AADC-94DCD1395DD8}" type="presParOf" srcId="{9B64F451-A2E2-42A0-AFD5-B82A89218471}" destId="{159491D4-FCEE-42B2-AA8D-C9E8E2991DB8}" srcOrd="3" destOrd="0" presId="urn:microsoft.com/office/officeart/2005/8/layout/list1"/>
    <dgm:cxn modelId="{3CC8A182-663E-48C1-8364-D25BE4A5731A}" type="presParOf" srcId="{9B64F451-A2E2-42A0-AFD5-B82A89218471}" destId="{C5791FD0-0ED7-4394-A573-FEFFDD17A05E}" srcOrd="4" destOrd="0" presId="urn:microsoft.com/office/officeart/2005/8/layout/list1"/>
    <dgm:cxn modelId="{7EBD5C7F-9B04-4CE3-B214-8FF18EF24608}" type="presParOf" srcId="{C5791FD0-0ED7-4394-A573-FEFFDD17A05E}" destId="{BE1D88C6-EF00-4DC4-BD88-5103986C76EC}" srcOrd="0" destOrd="0" presId="urn:microsoft.com/office/officeart/2005/8/layout/list1"/>
    <dgm:cxn modelId="{8EDE520D-6B89-44DF-8832-E0B0BAE18EEA}" type="presParOf" srcId="{C5791FD0-0ED7-4394-A573-FEFFDD17A05E}" destId="{F8A3F7B8-7576-42BA-8160-CDC9B006A03C}" srcOrd="1" destOrd="0" presId="urn:microsoft.com/office/officeart/2005/8/layout/list1"/>
    <dgm:cxn modelId="{544AB801-773A-4C6F-B1A1-7A2F76285E84}" type="presParOf" srcId="{9B64F451-A2E2-42A0-AFD5-B82A89218471}" destId="{767B5913-3070-4E95-AD73-97089D97AB22}" srcOrd="5" destOrd="0" presId="urn:microsoft.com/office/officeart/2005/8/layout/list1"/>
    <dgm:cxn modelId="{1B114194-0416-44F8-946E-B1E7FFFA2E00}" type="presParOf" srcId="{9B64F451-A2E2-42A0-AFD5-B82A89218471}" destId="{B01DC63C-56F5-4795-99E4-0D3B16BF4F51}" srcOrd="6" destOrd="0" presId="urn:microsoft.com/office/officeart/2005/8/layout/list1"/>
    <dgm:cxn modelId="{38657FA7-3856-4E5A-8554-2B89436EA7F7}" type="presParOf" srcId="{9B64F451-A2E2-42A0-AFD5-B82A89218471}" destId="{978A01F7-05BB-4D52-AEAD-C32099EB1406}" srcOrd="7" destOrd="0" presId="urn:microsoft.com/office/officeart/2005/8/layout/list1"/>
    <dgm:cxn modelId="{13F9C917-179A-4B71-8802-12CD2A5F64F9}" type="presParOf" srcId="{9B64F451-A2E2-42A0-AFD5-B82A89218471}" destId="{5796708C-2415-4528-8FD1-CA03EECF2EE8}" srcOrd="8" destOrd="0" presId="urn:microsoft.com/office/officeart/2005/8/layout/list1"/>
    <dgm:cxn modelId="{8CE450A2-782E-4E8A-866D-E91FE1C26033}" type="presParOf" srcId="{5796708C-2415-4528-8FD1-CA03EECF2EE8}" destId="{B291DA57-32C0-474C-9A36-8D3D590C6AC0}" srcOrd="0" destOrd="0" presId="urn:microsoft.com/office/officeart/2005/8/layout/list1"/>
    <dgm:cxn modelId="{1193BE16-FB43-4A1E-9E8B-2FCFD922987A}" type="presParOf" srcId="{5796708C-2415-4528-8FD1-CA03EECF2EE8}" destId="{CC4C4E8A-222A-4133-9611-413E6E8B54A1}" srcOrd="1" destOrd="0" presId="urn:microsoft.com/office/officeart/2005/8/layout/list1"/>
    <dgm:cxn modelId="{F31AA881-7D57-4985-90C0-F5995AB56977}" type="presParOf" srcId="{9B64F451-A2E2-42A0-AFD5-B82A89218471}" destId="{25011B73-2140-4A5B-B55A-9F7F2CD30D6C}" srcOrd="9" destOrd="0" presId="urn:microsoft.com/office/officeart/2005/8/layout/list1"/>
    <dgm:cxn modelId="{BA38B89F-2C35-4FB5-8505-F2355D079C68}" type="presParOf" srcId="{9B64F451-A2E2-42A0-AFD5-B82A89218471}" destId="{85FA659D-8F12-4031-BA03-655211F2D6CF}" srcOrd="10" destOrd="0" presId="urn:microsoft.com/office/officeart/2005/8/layout/list1"/>
    <dgm:cxn modelId="{BD118CE9-5620-4D69-AB5C-4BD929E0B373}" type="presParOf" srcId="{9B64F451-A2E2-42A0-AFD5-B82A89218471}" destId="{743DA7CA-362C-491A-AD0A-C7B431BE15A4}" srcOrd="11" destOrd="0" presId="urn:microsoft.com/office/officeart/2005/8/layout/list1"/>
    <dgm:cxn modelId="{C63D7619-167F-40BE-AE27-EFE352D4B616}" type="presParOf" srcId="{9B64F451-A2E2-42A0-AFD5-B82A89218471}" destId="{3E9204F1-9648-49EC-BA3A-542F10424663}" srcOrd="12" destOrd="0" presId="urn:microsoft.com/office/officeart/2005/8/layout/list1"/>
    <dgm:cxn modelId="{83E02BDA-E6C0-4E4E-80EF-E440E7D16DC4}" type="presParOf" srcId="{3E9204F1-9648-49EC-BA3A-542F10424663}" destId="{A08F2824-7750-42FC-9EAB-70CE96A9AD4F}" srcOrd="0" destOrd="0" presId="urn:microsoft.com/office/officeart/2005/8/layout/list1"/>
    <dgm:cxn modelId="{7F341FA5-E853-4B7E-B370-3F71A352A349}" type="presParOf" srcId="{3E9204F1-9648-49EC-BA3A-542F10424663}" destId="{97AB7243-46B0-4E00-BB58-C7D2BCDFE9FA}" srcOrd="1" destOrd="0" presId="urn:microsoft.com/office/officeart/2005/8/layout/list1"/>
    <dgm:cxn modelId="{F0CA8C79-9B71-4958-AC86-488C8A9543FC}" type="presParOf" srcId="{9B64F451-A2E2-42A0-AFD5-B82A89218471}" destId="{87F75049-6E3D-4572-AB10-CAC67837EE52}" srcOrd="13" destOrd="0" presId="urn:microsoft.com/office/officeart/2005/8/layout/list1"/>
    <dgm:cxn modelId="{8C55D59D-8F6C-45D4-8156-86E7A9C98E8F}" type="presParOf" srcId="{9B64F451-A2E2-42A0-AFD5-B82A89218471}" destId="{C8B6046A-F311-4CD1-A4F0-402762FD5078}" srcOrd="14" destOrd="0" presId="urn:microsoft.com/office/officeart/2005/8/layout/list1"/>
    <dgm:cxn modelId="{7D63CC9C-61DF-4552-BBAF-FB83D0C054FA}" type="presParOf" srcId="{9B64F451-A2E2-42A0-AFD5-B82A89218471}" destId="{065719F5-3B39-4BFE-BA23-8CAB908A272D}" srcOrd="15" destOrd="0" presId="urn:microsoft.com/office/officeart/2005/8/layout/list1"/>
    <dgm:cxn modelId="{9FABC483-A23B-4E6E-AE28-E2829685753E}" type="presParOf" srcId="{9B64F451-A2E2-42A0-AFD5-B82A89218471}" destId="{4A1FF0C8-2A6E-44BA-9C8E-A9BE1848BA47}" srcOrd="16" destOrd="0" presId="urn:microsoft.com/office/officeart/2005/8/layout/list1"/>
    <dgm:cxn modelId="{A550D804-35BC-45F2-BF7B-28394FCE4E6F}" type="presParOf" srcId="{4A1FF0C8-2A6E-44BA-9C8E-A9BE1848BA47}" destId="{5022FE46-DBF5-4BB4-A7C0-118C2C6E1BD9}" srcOrd="0" destOrd="0" presId="urn:microsoft.com/office/officeart/2005/8/layout/list1"/>
    <dgm:cxn modelId="{B4549CEA-7337-4D7F-B0C3-0C32A3859450}" type="presParOf" srcId="{4A1FF0C8-2A6E-44BA-9C8E-A9BE1848BA47}" destId="{89D07FA1-4AAE-4357-955C-15C962912688}" srcOrd="1" destOrd="0" presId="urn:microsoft.com/office/officeart/2005/8/layout/list1"/>
    <dgm:cxn modelId="{90811EB1-4D1F-454E-BEF2-D399CE3A439B}" type="presParOf" srcId="{9B64F451-A2E2-42A0-AFD5-B82A89218471}" destId="{43C831B7-1F1D-450C-AD67-C4C74B1DF955}" srcOrd="17" destOrd="0" presId="urn:microsoft.com/office/officeart/2005/8/layout/list1"/>
    <dgm:cxn modelId="{35DAF525-0C77-41E8-8033-E0D609518C05}" type="presParOf" srcId="{9B64F451-A2E2-42A0-AFD5-B82A89218471}" destId="{280F693B-597D-4377-8F50-14501CE8587C}" srcOrd="18" destOrd="0" presId="urn:microsoft.com/office/officeart/2005/8/layout/list1"/>
    <dgm:cxn modelId="{C289B12A-F9EE-4D4D-B324-9169EE1DD0E8}" type="presParOf" srcId="{9B64F451-A2E2-42A0-AFD5-B82A89218471}" destId="{570B42F8-CEFA-40D7-B846-8DB143740242}" srcOrd="19" destOrd="0" presId="urn:microsoft.com/office/officeart/2005/8/layout/list1"/>
    <dgm:cxn modelId="{4649E878-3535-48D4-8CB0-BDA763935FF5}" type="presParOf" srcId="{9B64F451-A2E2-42A0-AFD5-B82A89218471}" destId="{2CE0D472-FF80-4D6C-AC05-DABB7366B4D3}" srcOrd="20" destOrd="0" presId="urn:microsoft.com/office/officeart/2005/8/layout/list1"/>
    <dgm:cxn modelId="{A6F199B2-FA56-499B-80CB-557D5EBDABA7}" type="presParOf" srcId="{2CE0D472-FF80-4D6C-AC05-DABB7366B4D3}" destId="{484CBF44-BCD6-469C-ACA4-DE43D6EBD2BC}" srcOrd="0" destOrd="0" presId="urn:microsoft.com/office/officeart/2005/8/layout/list1"/>
    <dgm:cxn modelId="{68F88C1F-DAF5-4041-90DA-3F6C28F4BD68}" type="presParOf" srcId="{2CE0D472-FF80-4D6C-AC05-DABB7366B4D3}" destId="{C5E05A45-DC06-4779-BCFB-A4B5518C3AA3}" srcOrd="1" destOrd="0" presId="urn:microsoft.com/office/officeart/2005/8/layout/list1"/>
    <dgm:cxn modelId="{AE9B3E91-C07C-462A-85F0-EC4F6CAE175C}" type="presParOf" srcId="{9B64F451-A2E2-42A0-AFD5-B82A89218471}" destId="{C513BEDC-749C-4B94-958A-E9074422030C}" srcOrd="21" destOrd="0" presId="urn:microsoft.com/office/officeart/2005/8/layout/list1"/>
    <dgm:cxn modelId="{C90CF632-82F3-4596-8004-30C7C79153EC}" type="presParOf" srcId="{9B64F451-A2E2-42A0-AFD5-B82A89218471}" destId="{CD5916A8-380B-4F21-B458-FD06C69414EE}"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38AC40-55EC-4B00-828C-007C13C268F5}"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CA92FD3D-EBCB-439B-B305-5C98ED244C26}">
      <dgm:prSet phldrT="[Text]"/>
      <dgm:spPr/>
      <dgm:t>
        <a:bodyPr/>
        <a:lstStyle/>
        <a:p>
          <a:r>
            <a:rPr lang="en-US" dirty="0" smtClean="0"/>
            <a:t>Q 1</a:t>
          </a:r>
          <a:endParaRPr lang="en-US" dirty="0"/>
        </a:p>
      </dgm:t>
    </dgm:pt>
    <dgm:pt modelId="{BBA8CF3D-B0CA-4D10-9622-728B07BA309B}" type="parTrans" cxnId="{8E75A2BF-9876-466D-A42E-79AAEA72EFE3}">
      <dgm:prSet/>
      <dgm:spPr/>
      <dgm:t>
        <a:bodyPr/>
        <a:lstStyle/>
        <a:p>
          <a:endParaRPr lang="en-US"/>
        </a:p>
      </dgm:t>
    </dgm:pt>
    <dgm:pt modelId="{EBC9B6AB-5A75-4B55-8673-DF8A60243FA9}" type="sibTrans" cxnId="{8E75A2BF-9876-466D-A42E-79AAEA72EFE3}">
      <dgm:prSet/>
      <dgm:spPr/>
      <dgm:t>
        <a:bodyPr/>
        <a:lstStyle/>
        <a:p>
          <a:endParaRPr lang="en-US"/>
        </a:p>
      </dgm:t>
    </dgm:pt>
    <dgm:pt modelId="{D892203C-BD8B-4A3C-AA8E-E925684E769A}">
      <dgm:prSet phldrT="[Text]"/>
      <dgm:spPr/>
      <dgm:t>
        <a:bodyPr/>
        <a:lstStyle/>
        <a:p>
          <a:pPr algn="just"/>
          <a:r>
            <a:rPr lang="en-US" dirty="0" smtClean="0"/>
            <a:t>A Ltd. Which is incorporated in India and has businesses in all the Indian States treats Jammu &amp; Kashmir as a separate geographical segment because of risks involved due to terrorism and the rest of India as a separate segment. Is this OK?</a:t>
          </a:r>
          <a:endParaRPr lang="en-US" dirty="0"/>
        </a:p>
      </dgm:t>
    </dgm:pt>
    <dgm:pt modelId="{31AFDBBE-5657-4486-A6A4-1FD1E8FE1D36}" type="sibTrans" cxnId="{A350C3BF-E1EE-4919-962C-6CC3A4872D65}">
      <dgm:prSet/>
      <dgm:spPr/>
      <dgm:t>
        <a:bodyPr/>
        <a:lstStyle/>
        <a:p>
          <a:endParaRPr lang="en-US"/>
        </a:p>
      </dgm:t>
    </dgm:pt>
    <dgm:pt modelId="{5AE92CE4-F6E9-4E08-B726-BE45FBC75442}" type="parTrans" cxnId="{A350C3BF-E1EE-4919-962C-6CC3A4872D65}">
      <dgm:prSet/>
      <dgm:spPr/>
      <dgm:t>
        <a:bodyPr/>
        <a:lstStyle/>
        <a:p>
          <a:endParaRPr lang="en-US"/>
        </a:p>
      </dgm:t>
    </dgm:pt>
    <dgm:pt modelId="{E783F1C2-2A86-4EE6-8C55-4A19AF21B6F7}" type="pres">
      <dgm:prSet presAssocID="{6F38AC40-55EC-4B00-828C-007C13C268F5}" presName="Name0" presStyleCnt="0">
        <dgm:presLayoutVars>
          <dgm:dir/>
          <dgm:animLvl val="lvl"/>
          <dgm:resizeHandles val="exact"/>
        </dgm:presLayoutVars>
      </dgm:prSet>
      <dgm:spPr/>
      <dgm:t>
        <a:bodyPr/>
        <a:lstStyle/>
        <a:p>
          <a:endParaRPr lang="en-US"/>
        </a:p>
      </dgm:t>
    </dgm:pt>
    <dgm:pt modelId="{5D6652BD-E6EE-4A58-9CE0-B4A1BC14B8E4}" type="pres">
      <dgm:prSet presAssocID="{CA92FD3D-EBCB-439B-B305-5C98ED244C26}" presName="linNode" presStyleCnt="0"/>
      <dgm:spPr/>
    </dgm:pt>
    <dgm:pt modelId="{B8B969FB-809C-447C-A101-304EBA07F0A3}" type="pres">
      <dgm:prSet presAssocID="{CA92FD3D-EBCB-439B-B305-5C98ED244C26}" presName="parTx" presStyleLbl="revTx" presStyleIdx="0" presStyleCnt="1" custScaleX="55162">
        <dgm:presLayoutVars>
          <dgm:chMax val="1"/>
          <dgm:bulletEnabled val="1"/>
        </dgm:presLayoutVars>
      </dgm:prSet>
      <dgm:spPr/>
      <dgm:t>
        <a:bodyPr/>
        <a:lstStyle/>
        <a:p>
          <a:endParaRPr lang="en-US"/>
        </a:p>
      </dgm:t>
    </dgm:pt>
    <dgm:pt modelId="{CE026A59-8040-4C39-9476-FC05D5AA6FFF}" type="pres">
      <dgm:prSet presAssocID="{CA92FD3D-EBCB-439B-B305-5C98ED244C26}" presName="bracket" presStyleLbl="parChTrans1D1" presStyleIdx="0" presStyleCnt="1" custScaleY="57159" custLinFactNeighborX="6988" custLinFactNeighborY="-1924"/>
      <dgm:spPr/>
    </dgm:pt>
    <dgm:pt modelId="{B6BF0448-1F72-45E8-9DB9-F8189057A0D4}" type="pres">
      <dgm:prSet presAssocID="{CA92FD3D-EBCB-439B-B305-5C98ED244C26}" presName="spH" presStyleCnt="0"/>
      <dgm:spPr/>
    </dgm:pt>
    <dgm:pt modelId="{34CB23AB-F6F4-4E2E-8FFF-9D4AC61031B5}" type="pres">
      <dgm:prSet presAssocID="{CA92FD3D-EBCB-439B-B305-5C98ED244C26}" presName="desTx" presStyleLbl="node1" presStyleIdx="0" presStyleCnt="1" custScaleX="127719" custScaleY="52499">
        <dgm:presLayoutVars>
          <dgm:bulletEnabled val="1"/>
        </dgm:presLayoutVars>
      </dgm:prSet>
      <dgm:spPr/>
      <dgm:t>
        <a:bodyPr/>
        <a:lstStyle/>
        <a:p>
          <a:endParaRPr lang="en-US"/>
        </a:p>
      </dgm:t>
    </dgm:pt>
  </dgm:ptLst>
  <dgm:cxnLst>
    <dgm:cxn modelId="{9BE7F3A8-BCDF-4D4D-850E-6557724F8759}" type="presOf" srcId="{6F38AC40-55EC-4B00-828C-007C13C268F5}" destId="{E783F1C2-2A86-4EE6-8C55-4A19AF21B6F7}" srcOrd="0" destOrd="0" presId="urn:diagrams.loki3.com/BracketList"/>
    <dgm:cxn modelId="{E4911180-10EC-43B5-8DBC-CBE2DD1F9D12}" type="presOf" srcId="{CA92FD3D-EBCB-439B-B305-5C98ED244C26}" destId="{B8B969FB-809C-447C-A101-304EBA07F0A3}" srcOrd="0" destOrd="0" presId="urn:diagrams.loki3.com/BracketList"/>
    <dgm:cxn modelId="{8E75A2BF-9876-466D-A42E-79AAEA72EFE3}" srcId="{6F38AC40-55EC-4B00-828C-007C13C268F5}" destId="{CA92FD3D-EBCB-439B-B305-5C98ED244C26}" srcOrd="0" destOrd="0" parTransId="{BBA8CF3D-B0CA-4D10-9622-728B07BA309B}" sibTransId="{EBC9B6AB-5A75-4B55-8673-DF8A60243FA9}"/>
    <dgm:cxn modelId="{B3388173-2F5F-4863-9876-82DE5B1C31AA}" type="presOf" srcId="{D892203C-BD8B-4A3C-AA8E-E925684E769A}" destId="{34CB23AB-F6F4-4E2E-8FFF-9D4AC61031B5}" srcOrd="0" destOrd="0" presId="urn:diagrams.loki3.com/BracketList"/>
    <dgm:cxn modelId="{A350C3BF-E1EE-4919-962C-6CC3A4872D65}" srcId="{CA92FD3D-EBCB-439B-B305-5C98ED244C26}" destId="{D892203C-BD8B-4A3C-AA8E-E925684E769A}" srcOrd="0" destOrd="0" parTransId="{5AE92CE4-F6E9-4E08-B726-BE45FBC75442}" sibTransId="{31AFDBBE-5657-4486-A6A4-1FD1E8FE1D36}"/>
    <dgm:cxn modelId="{0F6B49C1-8FE0-4C6A-9B51-8BCA264A09ED}" type="presParOf" srcId="{E783F1C2-2A86-4EE6-8C55-4A19AF21B6F7}" destId="{5D6652BD-E6EE-4A58-9CE0-B4A1BC14B8E4}" srcOrd="0" destOrd="0" presId="urn:diagrams.loki3.com/BracketList"/>
    <dgm:cxn modelId="{72A3F794-8492-42FF-9501-B86C701DD47E}" type="presParOf" srcId="{5D6652BD-E6EE-4A58-9CE0-B4A1BC14B8E4}" destId="{B8B969FB-809C-447C-A101-304EBA07F0A3}" srcOrd="0" destOrd="0" presId="urn:diagrams.loki3.com/BracketList"/>
    <dgm:cxn modelId="{EFC860C6-3AE6-435A-84BD-9B300C61417F}" type="presParOf" srcId="{5D6652BD-E6EE-4A58-9CE0-B4A1BC14B8E4}" destId="{CE026A59-8040-4C39-9476-FC05D5AA6FFF}" srcOrd="1" destOrd="0" presId="urn:diagrams.loki3.com/BracketList"/>
    <dgm:cxn modelId="{6A8F48CA-C7A6-4CCC-ABEF-F9546BC4B462}" type="presParOf" srcId="{5D6652BD-E6EE-4A58-9CE0-B4A1BC14B8E4}" destId="{B6BF0448-1F72-45E8-9DB9-F8189057A0D4}" srcOrd="2" destOrd="0" presId="urn:diagrams.loki3.com/BracketList"/>
    <dgm:cxn modelId="{FAF6A55E-1719-4C0E-B12B-7E3A1B0656B9}" type="presParOf" srcId="{5D6652BD-E6EE-4A58-9CE0-B4A1BC14B8E4}" destId="{34CB23AB-F6F4-4E2E-8FFF-9D4AC61031B5}"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38AC40-55EC-4B00-828C-007C13C268F5}"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CA92FD3D-EBCB-439B-B305-5C98ED244C26}">
      <dgm:prSet phldrT="[Text]"/>
      <dgm:spPr/>
      <dgm:t>
        <a:bodyPr/>
        <a:lstStyle/>
        <a:p>
          <a:r>
            <a:rPr lang="en-US" dirty="0" smtClean="0"/>
            <a:t>A 1</a:t>
          </a:r>
          <a:endParaRPr lang="en-US" dirty="0"/>
        </a:p>
      </dgm:t>
    </dgm:pt>
    <dgm:pt modelId="{BBA8CF3D-B0CA-4D10-9622-728B07BA309B}" type="parTrans" cxnId="{8E75A2BF-9876-466D-A42E-79AAEA72EFE3}">
      <dgm:prSet/>
      <dgm:spPr/>
      <dgm:t>
        <a:bodyPr/>
        <a:lstStyle/>
        <a:p>
          <a:endParaRPr lang="en-US"/>
        </a:p>
      </dgm:t>
    </dgm:pt>
    <dgm:pt modelId="{EBC9B6AB-5A75-4B55-8673-DF8A60243FA9}" type="sibTrans" cxnId="{8E75A2BF-9876-466D-A42E-79AAEA72EFE3}">
      <dgm:prSet/>
      <dgm:spPr/>
      <dgm:t>
        <a:bodyPr/>
        <a:lstStyle/>
        <a:p>
          <a:endParaRPr lang="en-US"/>
        </a:p>
      </dgm:t>
    </dgm:pt>
    <dgm:pt modelId="{D892203C-BD8B-4A3C-AA8E-E925684E769A}">
      <dgm:prSet phldrT="[Text]"/>
      <dgm:spPr/>
      <dgm:t>
        <a:bodyPr/>
        <a:lstStyle/>
        <a:p>
          <a:pPr algn="just"/>
          <a:r>
            <a:rPr lang="en-US" dirty="0" smtClean="0"/>
            <a:t>Since the company operates in India and hence factors e &amp; f listed before are not relevant. Factor d deals with special risk involved in operations in a particular area and hence company may have treated J&amp;K as a separate segment in view of terrorism risk. If other regions of India are similar with regards to factors a, b &amp; c, it is appropriate to treat them as one segment. The segmentation of the company is appropriate in accordance with factors given above.</a:t>
          </a:r>
          <a:endParaRPr lang="en-US" dirty="0"/>
        </a:p>
      </dgm:t>
    </dgm:pt>
    <dgm:pt modelId="{31AFDBBE-5657-4486-A6A4-1FD1E8FE1D36}" type="sibTrans" cxnId="{A350C3BF-E1EE-4919-962C-6CC3A4872D65}">
      <dgm:prSet/>
      <dgm:spPr/>
      <dgm:t>
        <a:bodyPr/>
        <a:lstStyle/>
        <a:p>
          <a:endParaRPr lang="en-US"/>
        </a:p>
      </dgm:t>
    </dgm:pt>
    <dgm:pt modelId="{5AE92CE4-F6E9-4E08-B726-BE45FBC75442}" type="parTrans" cxnId="{A350C3BF-E1EE-4919-962C-6CC3A4872D65}">
      <dgm:prSet/>
      <dgm:spPr/>
      <dgm:t>
        <a:bodyPr/>
        <a:lstStyle/>
        <a:p>
          <a:endParaRPr lang="en-US"/>
        </a:p>
      </dgm:t>
    </dgm:pt>
    <dgm:pt modelId="{E783F1C2-2A86-4EE6-8C55-4A19AF21B6F7}" type="pres">
      <dgm:prSet presAssocID="{6F38AC40-55EC-4B00-828C-007C13C268F5}" presName="Name0" presStyleCnt="0">
        <dgm:presLayoutVars>
          <dgm:dir/>
          <dgm:animLvl val="lvl"/>
          <dgm:resizeHandles val="exact"/>
        </dgm:presLayoutVars>
      </dgm:prSet>
      <dgm:spPr/>
      <dgm:t>
        <a:bodyPr/>
        <a:lstStyle/>
        <a:p>
          <a:endParaRPr lang="en-US"/>
        </a:p>
      </dgm:t>
    </dgm:pt>
    <dgm:pt modelId="{5D6652BD-E6EE-4A58-9CE0-B4A1BC14B8E4}" type="pres">
      <dgm:prSet presAssocID="{CA92FD3D-EBCB-439B-B305-5C98ED244C26}" presName="linNode" presStyleCnt="0"/>
      <dgm:spPr/>
    </dgm:pt>
    <dgm:pt modelId="{B8B969FB-809C-447C-A101-304EBA07F0A3}" type="pres">
      <dgm:prSet presAssocID="{CA92FD3D-EBCB-439B-B305-5C98ED244C26}" presName="parTx" presStyleLbl="revTx" presStyleIdx="0" presStyleCnt="1" custScaleX="55162">
        <dgm:presLayoutVars>
          <dgm:chMax val="1"/>
          <dgm:bulletEnabled val="1"/>
        </dgm:presLayoutVars>
      </dgm:prSet>
      <dgm:spPr/>
      <dgm:t>
        <a:bodyPr/>
        <a:lstStyle/>
        <a:p>
          <a:endParaRPr lang="en-US"/>
        </a:p>
      </dgm:t>
    </dgm:pt>
    <dgm:pt modelId="{CE026A59-8040-4C39-9476-FC05D5AA6FFF}" type="pres">
      <dgm:prSet presAssocID="{CA92FD3D-EBCB-439B-B305-5C98ED244C26}" presName="bracket" presStyleLbl="parChTrans1D1" presStyleIdx="0" presStyleCnt="1" custScaleY="57159" custLinFactNeighborX="6988" custLinFactNeighborY="-1924"/>
      <dgm:spPr/>
    </dgm:pt>
    <dgm:pt modelId="{B6BF0448-1F72-45E8-9DB9-F8189057A0D4}" type="pres">
      <dgm:prSet presAssocID="{CA92FD3D-EBCB-439B-B305-5C98ED244C26}" presName="spH" presStyleCnt="0"/>
      <dgm:spPr/>
    </dgm:pt>
    <dgm:pt modelId="{34CB23AB-F6F4-4E2E-8FFF-9D4AC61031B5}" type="pres">
      <dgm:prSet presAssocID="{CA92FD3D-EBCB-439B-B305-5C98ED244C26}" presName="desTx" presStyleLbl="node1" presStyleIdx="0" presStyleCnt="1" custScaleX="158100" custScaleY="52499">
        <dgm:presLayoutVars>
          <dgm:bulletEnabled val="1"/>
        </dgm:presLayoutVars>
      </dgm:prSet>
      <dgm:spPr/>
      <dgm:t>
        <a:bodyPr/>
        <a:lstStyle/>
        <a:p>
          <a:endParaRPr lang="en-US"/>
        </a:p>
      </dgm:t>
    </dgm:pt>
  </dgm:ptLst>
  <dgm:cxnLst>
    <dgm:cxn modelId="{554B2E32-3F03-4D23-A92D-FA4B6A99F4E5}" type="presOf" srcId="{6F38AC40-55EC-4B00-828C-007C13C268F5}" destId="{E783F1C2-2A86-4EE6-8C55-4A19AF21B6F7}" srcOrd="0" destOrd="0" presId="urn:diagrams.loki3.com/BracketList"/>
    <dgm:cxn modelId="{73200608-08FC-42ED-9D8B-C2D6B117B13C}" type="presOf" srcId="{CA92FD3D-EBCB-439B-B305-5C98ED244C26}" destId="{B8B969FB-809C-447C-A101-304EBA07F0A3}" srcOrd="0" destOrd="0" presId="urn:diagrams.loki3.com/BracketList"/>
    <dgm:cxn modelId="{8E75A2BF-9876-466D-A42E-79AAEA72EFE3}" srcId="{6F38AC40-55EC-4B00-828C-007C13C268F5}" destId="{CA92FD3D-EBCB-439B-B305-5C98ED244C26}" srcOrd="0" destOrd="0" parTransId="{BBA8CF3D-B0CA-4D10-9622-728B07BA309B}" sibTransId="{EBC9B6AB-5A75-4B55-8673-DF8A60243FA9}"/>
    <dgm:cxn modelId="{A350C3BF-E1EE-4919-962C-6CC3A4872D65}" srcId="{CA92FD3D-EBCB-439B-B305-5C98ED244C26}" destId="{D892203C-BD8B-4A3C-AA8E-E925684E769A}" srcOrd="0" destOrd="0" parTransId="{5AE92CE4-F6E9-4E08-B726-BE45FBC75442}" sibTransId="{31AFDBBE-5657-4486-A6A4-1FD1E8FE1D36}"/>
    <dgm:cxn modelId="{FC325D6C-F943-4D73-ACD7-E6B22F433EB9}" type="presOf" srcId="{D892203C-BD8B-4A3C-AA8E-E925684E769A}" destId="{34CB23AB-F6F4-4E2E-8FFF-9D4AC61031B5}" srcOrd="0" destOrd="0" presId="urn:diagrams.loki3.com/BracketList"/>
    <dgm:cxn modelId="{E889AFFC-F6D2-42CD-9DBD-AD464E1F02E6}" type="presParOf" srcId="{E783F1C2-2A86-4EE6-8C55-4A19AF21B6F7}" destId="{5D6652BD-E6EE-4A58-9CE0-B4A1BC14B8E4}" srcOrd="0" destOrd="0" presId="urn:diagrams.loki3.com/BracketList"/>
    <dgm:cxn modelId="{8B8D04CF-CA8A-46D6-90BE-2D8493BA7D40}" type="presParOf" srcId="{5D6652BD-E6EE-4A58-9CE0-B4A1BC14B8E4}" destId="{B8B969FB-809C-447C-A101-304EBA07F0A3}" srcOrd="0" destOrd="0" presId="urn:diagrams.loki3.com/BracketList"/>
    <dgm:cxn modelId="{51ABCFF3-2C61-4F46-B2FB-FD4CEA303FCB}" type="presParOf" srcId="{5D6652BD-E6EE-4A58-9CE0-B4A1BC14B8E4}" destId="{CE026A59-8040-4C39-9476-FC05D5AA6FFF}" srcOrd="1" destOrd="0" presId="urn:diagrams.loki3.com/BracketList"/>
    <dgm:cxn modelId="{E0D2F9CD-E1CB-4F2E-97EF-414D3263B1F3}" type="presParOf" srcId="{5D6652BD-E6EE-4A58-9CE0-B4A1BC14B8E4}" destId="{B6BF0448-1F72-45E8-9DB9-F8189057A0D4}" srcOrd="2" destOrd="0" presId="urn:diagrams.loki3.com/BracketList"/>
    <dgm:cxn modelId="{D8D7D972-7B1C-4744-9E76-5E0F0E5EFDF0}" type="presParOf" srcId="{5D6652BD-E6EE-4A58-9CE0-B4A1BC14B8E4}" destId="{34CB23AB-F6F4-4E2E-8FFF-9D4AC61031B5}"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7B7A514-47CD-4E15-8C34-8EAC458A067C}"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BD99BB1E-7057-40E9-AA9E-8E4BCE8E1682}">
      <dgm:prSet phldrT="[Text]"/>
      <dgm:spPr/>
      <dgm:t>
        <a:bodyPr/>
        <a:lstStyle/>
        <a:p>
          <a:r>
            <a:rPr lang="en-US" dirty="0" smtClean="0"/>
            <a:t>Enterprise  Revenue</a:t>
          </a:r>
          <a:endParaRPr lang="en-US" dirty="0"/>
        </a:p>
      </dgm:t>
    </dgm:pt>
    <dgm:pt modelId="{BBCD8F8A-531F-422A-B2A1-966F4C4D3B87}" type="parTrans" cxnId="{0F86F240-3266-4C0E-A96C-80FA8EDC18A1}">
      <dgm:prSet/>
      <dgm:spPr/>
      <dgm:t>
        <a:bodyPr/>
        <a:lstStyle/>
        <a:p>
          <a:endParaRPr lang="en-US"/>
        </a:p>
      </dgm:t>
    </dgm:pt>
    <dgm:pt modelId="{3E91E389-201D-4A88-9640-F6EB84E27C0F}" type="sibTrans" cxnId="{0F86F240-3266-4C0E-A96C-80FA8EDC18A1}">
      <dgm:prSet/>
      <dgm:spPr/>
      <dgm:t>
        <a:bodyPr/>
        <a:lstStyle/>
        <a:p>
          <a:endParaRPr lang="en-US"/>
        </a:p>
      </dgm:t>
    </dgm:pt>
    <dgm:pt modelId="{2DAB4908-9D3B-4475-B5F0-FC0F7BE14303}">
      <dgm:prSet phldrT="[Text]"/>
      <dgm:spPr/>
      <dgm:t>
        <a:bodyPr/>
        <a:lstStyle/>
        <a:p>
          <a:r>
            <a:rPr lang="en-US" dirty="0" smtClean="0"/>
            <a:t>Enterprise revenue is revenue from sale to external customers as reported in the statement of profit and loss.</a:t>
          </a:r>
          <a:endParaRPr lang="en-US" dirty="0"/>
        </a:p>
      </dgm:t>
    </dgm:pt>
    <dgm:pt modelId="{B78F6089-7F9A-4948-8562-85EA704D9732}" type="parTrans" cxnId="{CDA92ABB-A449-4294-8FD0-7645ED9FCF97}">
      <dgm:prSet/>
      <dgm:spPr/>
      <dgm:t>
        <a:bodyPr/>
        <a:lstStyle/>
        <a:p>
          <a:endParaRPr lang="en-US"/>
        </a:p>
      </dgm:t>
    </dgm:pt>
    <dgm:pt modelId="{FB65D77D-1AEC-4418-8D3A-F3C3D0F7F92B}" type="sibTrans" cxnId="{CDA92ABB-A449-4294-8FD0-7645ED9FCF97}">
      <dgm:prSet/>
      <dgm:spPr/>
      <dgm:t>
        <a:bodyPr/>
        <a:lstStyle/>
        <a:p>
          <a:endParaRPr lang="en-US"/>
        </a:p>
      </dgm:t>
    </dgm:pt>
    <dgm:pt modelId="{773F34AC-96F3-4ED0-A251-96A9EFDF0091}">
      <dgm:prSet phldrT="[Text]"/>
      <dgm:spPr/>
      <dgm:t>
        <a:bodyPr/>
        <a:lstStyle/>
        <a:p>
          <a:r>
            <a:rPr lang="en-US" dirty="0" smtClean="0"/>
            <a:t>Segment Expense</a:t>
          </a:r>
          <a:endParaRPr lang="en-US" dirty="0"/>
        </a:p>
      </dgm:t>
    </dgm:pt>
    <dgm:pt modelId="{00B366A9-260F-4C79-B4A8-3F538F13F7C4}" type="parTrans" cxnId="{E6F51B8F-E260-4B1A-A352-4A9695D1944B}">
      <dgm:prSet/>
      <dgm:spPr/>
      <dgm:t>
        <a:bodyPr/>
        <a:lstStyle/>
        <a:p>
          <a:endParaRPr lang="en-US"/>
        </a:p>
      </dgm:t>
    </dgm:pt>
    <dgm:pt modelId="{74398BB1-594E-4C52-922C-EDFA4AC9A2E7}" type="sibTrans" cxnId="{E6F51B8F-E260-4B1A-A352-4A9695D1944B}">
      <dgm:prSet/>
      <dgm:spPr/>
      <dgm:t>
        <a:bodyPr/>
        <a:lstStyle/>
        <a:p>
          <a:endParaRPr lang="en-US"/>
        </a:p>
      </dgm:t>
    </dgm:pt>
    <dgm:pt modelId="{21D82C86-A445-497A-827B-0A31A449A07F}">
      <dgm:prSet phldrT="[Text]"/>
      <dgm:spPr/>
      <dgm:t>
        <a:bodyPr/>
        <a:lstStyle/>
        <a:p>
          <a:r>
            <a:rPr lang="en-US" dirty="0" smtClean="0"/>
            <a:t>It is exactly opposite of segment revenue and it further does not include income tax expense and general administrative expense, head office expense, and other expense that arise at the enterprise level and are related to enterprise as a whole.</a:t>
          </a:r>
          <a:endParaRPr lang="en-US" dirty="0"/>
        </a:p>
      </dgm:t>
    </dgm:pt>
    <dgm:pt modelId="{6858DA7F-8004-4785-B0E2-019E38FACB2D}" type="parTrans" cxnId="{322562C2-5DDA-413B-AC26-4F60BE0282EC}">
      <dgm:prSet/>
      <dgm:spPr/>
      <dgm:t>
        <a:bodyPr/>
        <a:lstStyle/>
        <a:p>
          <a:endParaRPr lang="en-US"/>
        </a:p>
      </dgm:t>
    </dgm:pt>
    <dgm:pt modelId="{20E2F363-C4DC-4162-ADF1-18EB4BC6E862}" type="sibTrans" cxnId="{322562C2-5DDA-413B-AC26-4F60BE0282EC}">
      <dgm:prSet/>
      <dgm:spPr/>
      <dgm:t>
        <a:bodyPr/>
        <a:lstStyle/>
        <a:p>
          <a:endParaRPr lang="en-US"/>
        </a:p>
      </dgm:t>
    </dgm:pt>
    <dgm:pt modelId="{75515BAE-B149-4FEE-815A-A67466C5DA4B}">
      <dgm:prSet phldrT="[Text]"/>
      <dgm:spPr/>
      <dgm:t>
        <a:bodyPr/>
        <a:lstStyle/>
        <a:p>
          <a:r>
            <a:rPr lang="en-US" dirty="0" smtClean="0"/>
            <a:t>Segment revenue = portion of enterprise revenue that is directly attributable to a segment + relevant portion of enterprise revenue that can be allocated on a reasonable basis + revenue from intersegment. It does not include extraordinary items, interest or dividend income and gains on sales of investment or on extinguishment of debt.</a:t>
          </a:r>
          <a:endParaRPr lang="en-US" dirty="0"/>
        </a:p>
      </dgm:t>
    </dgm:pt>
    <dgm:pt modelId="{40C9CE0C-D39E-415D-8A99-F4D727874CE3}" type="sibTrans" cxnId="{8CDE36B9-47F9-4ECD-B4C7-5452AB3C9F64}">
      <dgm:prSet/>
      <dgm:spPr/>
      <dgm:t>
        <a:bodyPr/>
        <a:lstStyle/>
        <a:p>
          <a:endParaRPr lang="en-US"/>
        </a:p>
      </dgm:t>
    </dgm:pt>
    <dgm:pt modelId="{E8AF17AB-02CC-412E-A8E6-FD5710048CC7}" type="parTrans" cxnId="{8CDE36B9-47F9-4ECD-B4C7-5452AB3C9F64}">
      <dgm:prSet/>
      <dgm:spPr/>
      <dgm:t>
        <a:bodyPr/>
        <a:lstStyle/>
        <a:p>
          <a:endParaRPr lang="en-US"/>
        </a:p>
      </dgm:t>
    </dgm:pt>
    <dgm:pt modelId="{152AEFD1-1855-4AA9-952A-F1A4C55139A3}">
      <dgm:prSet phldrT="[Text]"/>
      <dgm:spPr/>
      <dgm:t>
        <a:bodyPr/>
        <a:lstStyle/>
        <a:p>
          <a:r>
            <a:rPr lang="en-US" dirty="0" smtClean="0"/>
            <a:t>Segment Revenue</a:t>
          </a:r>
          <a:endParaRPr lang="en-US" dirty="0"/>
        </a:p>
      </dgm:t>
    </dgm:pt>
    <dgm:pt modelId="{94385910-99C5-4802-A1E4-E43A7CCEB3A0}" type="sibTrans" cxnId="{832BE75B-4B3B-404B-829A-CA5B1EE9593B}">
      <dgm:prSet/>
      <dgm:spPr/>
      <dgm:t>
        <a:bodyPr/>
        <a:lstStyle/>
        <a:p>
          <a:endParaRPr lang="en-US"/>
        </a:p>
      </dgm:t>
    </dgm:pt>
    <dgm:pt modelId="{23C58F92-BC28-4CD5-81F7-5B487CF4906F}" type="parTrans" cxnId="{832BE75B-4B3B-404B-829A-CA5B1EE9593B}">
      <dgm:prSet/>
      <dgm:spPr/>
      <dgm:t>
        <a:bodyPr/>
        <a:lstStyle/>
        <a:p>
          <a:endParaRPr lang="en-US"/>
        </a:p>
      </dgm:t>
    </dgm:pt>
    <dgm:pt modelId="{1E1DED9A-86E8-456A-8059-F06798633B4F}">
      <dgm:prSet phldrT="[Text]"/>
      <dgm:spPr/>
      <dgm:t>
        <a:bodyPr/>
        <a:lstStyle/>
        <a:p>
          <a:r>
            <a:rPr lang="en-US" dirty="0" smtClean="0"/>
            <a:t>Segment Result</a:t>
          </a:r>
          <a:endParaRPr lang="en-US" dirty="0"/>
        </a:p>
      </dgm:t>
    </dgm:pt>
    <dgm:pt modelId="{5D96BE13-1621-4552-ACED-72BA5856F807}" type="parTrans" cxnId="{654CB9D4-5F45-4F42-8FC3-7AB4EC3AF001}">
      <dgm:prSet/>
      <dgm:spPr/>
      <dgm:t>
        <a:bodyPr/>
        <a:lstStyle/>
        <a:p>
          <a:endParaRPr lang="en-US"/>
        </a:p>
      </dgm:t>
    </dgm:pt>
    <dgm:pt modelId="{3D26A905-F041-449D-B46C-44E38E75994E}" type="sibTrans" cxnId="{654CB9D4-5F45-4F42-8FC3-7AB4EC3AF001}">
      <dgm:prSet/>
      <dgm:spPr/>
      <dgm:t>
        <a:bodyPr/>
        <a:lstStyle/>
        <a:p>
          <a:endParaRPr lang="en-US"/>
        </a:p>
      </dgm:t>
    </dgm:pt>
    <dgm:pt modelId="{EEA76E5A-B0AC-481E-857E-E5BE9D579508}">
      <dgm:prSet phldrT="[Text]"/>
      <dgm:spPr/>
      <dgm:t>
        <a:bodyPr/>
        <a:lstStyle/>
        <a:p>
          <a:r>
            <a:rPr lang="en-US" dirty="0" smtClean="0"/>
            <a:t>Segment Result = Segment Revenue – Segment Expense</a:t>
          </a:r>
          <a:endParaRPr lang="en-US" dirty="0"/>
        </a:p>
      </dgm:t>
    </dgm:pt>
    <dgm:pt modelId="{C9BC42DA-DA6C-4394-B8AF-450A87C87498}" type="parTrans" cxnId="{E214FA74-2FC3-4520-944E-A480D479EFED}">
      <dgm:prSet/>
      <dgm:spPr/>
      <dgm:t>
        <a:bodyPr/>
        <a:lstStyle/>
        <a:p>
          <a:endParaRPr lang="en-US"/>
        </a:p>
      </dgm:t>
    </dgm:pt>
    <dgm:pt modelId="{FEBA3DDF-E669-4E89-A7C8-9A8820EEF15A}" type="sibTrans" cxnId="{E214FA74-2FC3-4520-944E-A480D479EFED}">
      <dgm:prSet/>
      <dgm:spPr/>
      <dgm:t>
        <a:bodyPr/>
        <a:lstStyle/>
        <a:p>
          <a:endParaRPr lang="en-US"/>
        </a:p>
      </dgm:t>
    </dgm:pt>
    <dgm:pt modelId="{D6D3C27D-C28E-486D-BE17-E8FB55355982}" type="pres">
      <dgm:prSet presAssocID="{F7B7A514-47CD-4E15-8C34-8EAC458A067C}" presName="linearFlow" presStyleCnt="0">
        <dgm:presLayoutVars>
          <dgm:dir/>
          <dgm:animLvl val="lvl"/>
          <dgm:resizeHandles val="exact"/>
        </dgm:presLayoutVars>
      </dgm:prSet>
      <dgm:spPr/>
      <dgm:t>
        <a:bodyPr/>
        <a:lstStyle/>
        <a:p>
          <a:endParaRPr lang="en-US"/>
        </a:p>
      </dgm:t>
    </dgm:pt>
    <dgm:pt modelId="{09102DCE-08BF-4828-B1DC-827CDBC858B4}" type="pres">
      <dgm:prSet presAssocID="{BD99BB1E-7057-40E9-AA9E-8E4BCE8E1682}" presName="composite" presStyleCnt="0"/>
      <dgm:spPr/>
    </dgm:pt>
    <dgm:pt modelId="{BC0089AC-B166-4BC4-83E9-6F3453E06530}" type="pres">
      <dgm:prSet presAssocID="{BD99BB1E-7057-40E9-AA9E-8E4BCE8E1682}" presName="parentText" presStyleLbl="alignNode1" presStyleIdx="0" presStyleCnt="4">
        <dgm:presLayoutVars>
          <dgm:chMax val="1"/>
          <dgm:bulletEnabled val="1"/>
        </dgm:presLayoutVars>
      </dgm:prSet>
      <dgm:spPr/>
      <dgm:t>
        <a:bodyPr/>
        <a:lstStyle/>
        <a:p>
          <a:endParaRPr lang="en-US"/>
        </a:p>
      </dgm:t>
    </dgm:pt>
    <dgm:pt modelId="{74A1125E-3A21-429A-A627-7A54A4EBAB62}" type="pres">
      <dgm:prSet presAssocID="{BD99BB1E-7057-40E9-AA9E-8E4BCE8E1682}" presName="descendantText" presStyleLbl="alignAcc1" presStyleIdx="0" presStyleCnt="4">
        <dgm:presLayoutVars>
          <dgm:bulletEnabled val="1"/>
        </dgm:presLayoutVars>
      </dgm:prSet>
      <dgm:spPr/>
      <dgm:t>
        <a:bodyPr/>
        <a:lstStyle/>
        <a:p>
          <a:endParaRPr lang="en-US"/>
        </a:p>
      </dgm:t>
    </dgm:pt>
    <dgm:pt modelId="{B82A53A9-5F03-410A-A11E-CDEB545459E7}" type="pres">
      <dgm:prSet presAssocID="{3E91E389-201D-4A88-9640-F6EB84E27C0F}" presName="sp" presStyleCnt="0"/>
      <dgm:spPr/>
    </dgm:pt>
    <dgm:pt modelId="{BFF9C481-FF08-4D5D-AF87-25D64FDCA849}" type="pres">
      <dgm:prSet presAssocID="{152AEFD1-1855-4AA9-952A-F1A4C55139A3}" presName="composite" presStyleCnt="0"/>
      <dgm:spPr/>
    </dgm:pt>
    <dgm:pt modelId="{09933326-3AAE-4191-A58A-DFA180483056}" type="pres">
      <dgm:prSet presAssocID="{152AEFD1-1855-4AA9-952A-F1A4C55139A3}" presName="parentText" presStyleLbl="alignNode1" presStyleIdx="1" presStyleCnt="4" custLinFactNeighborY="1729">
        <dgm:presLayoutVars>
          <dgm:chMax val="1"/>
          <dgm:bulletEnabled val="1"/>
        </dgm:presLayoutVars>
      </dgm:prSet>
      <dgm:spPr/>
      <dgm:t>
        <a:bodyPr/>
        <a:lstStyle/>
        <a:p>
          <a:endParaRPr lang="en-US"/>
        </a:p>
      </dgm:t>
    </dgm:pt>
    <dgm:pt modelId="{A13ADD0C-8707-49ED-908E-EAEE182D0A17}" type="pres">
      <dgm:prSet presAssocID="{152AEFD1-1855-4AA9-952A-F1A4C55139A3}" presName="descendantText" presStyleLbl="alignAcc1" presStyleIdx="1" presStyleCnt="4">
        <dgm:presLayoutVars>
          <dgm:bulletEnabled val="1"/>
        </dgm:presLayoutVars>
      </dgm:prSet>
      <dgm:spPr/>
      <dgm:t>
        <a:bodyPr/>
        <a:lstStyle/>
        <a:p>
          <a:endParaRPr lang="en-US"/>
        </a:p>
      </dgm:t>
    </dgm:pt>
    <dgm:pt modelId="{4012DB2D-1AD8-44EA-8734-6E66A6317072}" type="pres">
      <dgm:prSet presAssocID="{94385910-99C5-4802-A1E4-E43A7CCEB3A0}" presName="sp" presStyleCnt="0"/>
      <dgm:spPr/>
    </dgm:pt>
    <dgm:pt modelId="{8032A45A-1420-4B0D-971C-E074E12A702E}" type="pres">
      <dgm:prSet presAssocID="{773F34AC-96F3-4ED0-A251-96A9EFDF0091}" presName="composite" presStyleCnt="0"/>
      <dgm:spPr/>
    </dgm:pt>
    <dgm:pt modelId="{6277CC9B-540B-40CC-84F0-72FFCA0A1BA9}" type="pres">
      <dgm:prSet presAssocID="{773F34AC-96F3-4ED0-A251-96A9EFDF0091}" presName="parentText" presStyleLbl="alignNode1" presStyleIdx="2" presStyleCnt="4">
        <dgm:presLayoutVars>
          <dgm:chMax val="1"/>
          <dgm:bulletEnabled val="1"/>
        </dgm:presLayoutVars>
      </dgm:prSet>
      <dgm:spPr/>
      <dgm:t>
        <a:bodyPr/>
        <a:lstStyle/>
        <a:p>
          <a:endParaRPr lang="en-US"/>
        </a:p>
      </dgm:t>
    </dgm:pt>
    <dgm:pt modelId="{26B8D6AA-2339-43BB-8807-F40EC49F4502}" type="pres">
      <dgm:prSet presAssocID="{773F34AC-96F3-4ED0-A251-96A9EFDF0091}" presName="descendantText" presStyleLbl="alignAcc1" presStyleIdx="2" presStyleCnt="4" custLinFactNeighborX="0" custLinFactNeighborY="-5320">
        <dgm:presLayoutVars>
          <dgm:bulletEnabled val="1"/>
        </dgm:presLayoutVars>
      </dgm:prSet>
      <dgm:spPr/>
      <dgm:t>
        <a:bodyPr/>
        <a:lstStyle/>
        <a:p>
          <a:endParaRPr lang="en-US"/>
        </a:p>
      </dgm:t>
    </dgm:pt>
    <dgm:pt modelId="{EC374367-AE0E-42D8-B750-974C76761362}" type="pres">
      <dgm:prSet presAssocID="{74398BB1-594E-4C52-922C-EDFA4AC9A2E7}" presName="sp" presStyleCnt="0"/>
      <dgm:spPr/>
    </dgm:pt>
    <dgm:pt modelId="{D1DFC4C9-C173-49E8-BA49-43DFBC59C0A7}" type="pres">
      <dgm:prSet presAssocID="{1E1DED9A-86E8-456A-8059-F06798633B4F}" presName="composite" presStyleCnt="0"/>
      <dgm:spPr/>
    </dgm:pt>
    <dgm:pt modelId="{E4E329FB-65BB-4B0C-BCC6-035E71A73FD9}" type="pres">
      <dgm:prSet presAssocID="{1E1DED9A-86E8-456A-8059-F06798633B4F}" presName="parentText" presStyleLbl="alignNode1" presStyleIdx="3" presStyleCnt="4">
        <dgm:presLayoutVars>
          <dgm:chMax val="1"/>
          <dgm:bulletEnabled val="1"/>
        </dgm:presLayoutVars>
      </dgm:prSet>
      <dgm:spPr/>
      <dgm:t>
        <a:bodyPr/>
        <a:lstStyle/>
        <a:p>
          <a:endParaRPr lang="en-US"/>
        </a:p>
      </dgm:t>
    </dgm:pt>
    <dgm:pt modelId="{3103705E-C24B-4FD0-8A47-DAB55AE80E49}" type="pres">
      <dgm:prSet presAssocID="{1E1DED9A-86E8-456A-8059-F06798633B4F}" presName="descendantText" presStyleLbl="alignAcc1" presStyleIdx="3" presStyleCnt="4">
        <dgm:presLayoutVars>
          <dgm:bulletEnabled val="1"/>
        </dgm:presLayoutVars>
      </dgm:prSet>
      <dgm:spPr/>
      <dgm:t>
        <a:bodyPr/>
        <a:lstStyle/>
        <a:p>
          <a:endParaRPr lang="en-US"/>
        </a:p>
      </dgm:t>
    </dgm:pt>
  </dgm:ptLst>
  <dgm:cxnLst>
    <dgm:cxn modelId="{832BE75B-4B3B-404B-829A-CA5B1EE9593B}" srcId="{F7B7A514-47CD-4E15-8C34-8EAC458A067C}" destId="{152AEFD1-1855-4AA9-952A-F1A4C55139A3}" srcOrd="1" destOrd="0" parTransId="{23C58F92-BC28-4CD5-81F7-5B487CF4906F}" sibTransId="{94385910-99C5-4802-A1E4-E43A7CCEB3A0}"/>
    <dgm:cxn modelId="{E6F51B8F-E260-4B1A-A352-4A9695D1944B}" srcId="{F7B7A514-47CD-4E15-8C34-8EAC458A067C}" destId="{773F34AC-96F3-4ED0-A251-96A9EFDF0091}" srcOrd="2" destOrd="0" parTransId="{00B366A9-260F-4C79-B4A8-3F538F13F7C4}" sibTransId="{74398BB1-594E-4C52-922C-EDFA4AC9A2E7}"/>
    <dgm:cxn modelId="{322562C2-5DDA-413B-AC26-4F60BE0282EC}" srcId="{773F34AC-96F3-4ED0-A251-96A9EFDF0091}" destId="{21D82C86-A445-497A-827B-0A31A449A07F}" srcOrd="0" destOrd="0" parTransId="{6858DA7F-8004-4785-B0E2-019E38FACB2D}" sibTransId="{20E2F363-C4DC-4162-ADF1-18EB4BC6E862}"/>
    <dgm:cxn modelId="{D0B252B0-5DE7-4321-9E4F-C28CC276745B}" type="presOf" srcId="{EEA76E5A-B0AC-481E-857E-E5BE9D579508}" destId="{3103705E-C24B-4FD0-8A47-DAB55AE80E49}" srcOrd="0" destOrd="0" presId="urn:microsoft.com/office/officeart/2005/8/layout/chevron2"/>
    <dgm:cxn modelId="{7051E052-BAA9-45E5-B87D-3904B952F7F4}" type="presOf" srcId="{BD99BB1E-7057-40E9-AA9E-8E4BCE8E1682}" destId="{BC0089AC-B166-4BC4-83E9-6F3453E06530}" srcOrd="0" destOrd="0" presId="urn:microsoft.com/office/officeart/2005/8/layout/chevron2"/>
    <dgm:cxn modelId="{AC4AF1EE-C820-4C08-8B8D-F9B89B82656A}" type="presOf" srcId="{773F34AC-96F3-4ED0-A251-96A9EFDF0091}" destId="{6277CC9B-540B-40CC-84F0-72FFCA0A1BA9}" srcOrd="0" destOrd="0" presId="urn:microsoft.com/office/officeart/2005/8/layout/chevron2"/>
    <dgm:cxn modelId="{E45FDEB5-EF92-4D0D-B319-106487A3769B}" type="presOf" srcId="{1E1DED9A-86E8-456A-8059-F06798633B4F}" destId="{E4E329FB-65BB-4B0C-BCC6-035E71A73FD9}" srcOrd="0" destOrd="0" presId="urn:microsoft.com/office/officeart/2005/8/layout/chevron2"/>
    <dgm:cxn modelId="{E83D1C87-0736-458F-8AF2-8FA27F8B95D9}" type="presOf" srcId="{152AEFD1-1855-4AA9-952A-F1A4C55139A3}" destId="{09933326-3AAE-4191-A58A-DFA180483056}" srcOrd="0" destOrd="0" presId="urn:microsoft.com/office/officeart/2005/8/layout/chevron2"/>
    <dgm:cxn modelId="{8CDE36B9-47F9-4ECD-B4C7-5452AB3C9F64}" srcId="{152AEFD1-1855-4AA9-952A-F1A4C55139A3}" destId="{75515BAE-B149-4FEE-815A-A67466C5DA4B}" srcOrd="0" destOrd="0" parTransId="{E8AF17AB-02CC-412E-A8E6-FD5710048CC7}" sibTransId="{40C9CE0C-D39E-415D-8A99-F4D727874CE3}"/>
    <dgm:cxn modelId="{20956919-DB73-4696-BE1B-DAF2318C5E0E}" type="presOf" srcId="{F7B7A514-47CD-4E15-8C34-8EAC458A067C}" destId="{D6D3C27D-C28E-486D-BE17-E8FB55355982}" srcOrd="0" destOrd="0" presId="urn:microsoft.com/office/officeart/2005/8/layout/chevron2"/>
    <dgm:cxn modelId="{485248CB-285E-4083-BACB-4BF1342C8AD8}" type="presOf" srcId="{21D82C86-A445-497A-827B-0A31A449A07F}" destId="{26B8D6AA-2339-43BB-8807-F40EC49F4502}" srcOrd="0" destOrd="0" presId="urn:microsoft.com/office/officeart/2005/8/layout/chevron2"/>
    <dgm:cxn modelId="{654CB9D4-5F45-4F42-8FC3-7AB4EC3AF001}" srcId="{F7B7A514-47CD-4E15-8C34-8EAC458A067C}" destId="{1E1DED9A-86E8-456A-8059-F06798633B4F}" srcOrd="3" destOrd="0" parTransId="{5D96BE13-1621-4552-ACED-72BA5856F807}" sibTransId="{3D26A905-F041-449D-B46C-44E38E75994E}"/>
    <dgm:cxn modelId="{20362B42-D861-44DF-95ED-B3372F637FAA}" type="presOf" srcId="{2DAB4908-9D3B-4475-B5F0-FC0F7BE14303}" destId="{74A1125E-3A21-429A-A627-7A54A4EBAB62}" srcOrd="0" destOrd="0" presId="urn:microsoft.com/office/officeart/2005/8/layout/chevron2"/>
    <dgm:cxn modelId="{E214FA74-2FC3-4520-944E-A480D479EFED}" srcId="{1E1DED9A-86E8-456A-8059-F06798633B4F}" destId="{EEA76E5A-B0AC-481E-857E-E5BE9D579508}" srcOrd="0" destOrd="0" parTransId="{C9BC42DA-DA6C-4394-B8AF-450A87C87498}" sibTransId="{FEBA3DDF-E669-4E89-A7C8-9A8820EEF15A}"/>
    <dgm:cxn modelId="{FAACACBD-B4DE-428A-BBB1-96AC22F67466}" type="presOf" srcId="{75515BAE-B149-4FEE-815A-A67466C5DA4B}" destId="{A13ADD0C-8707-49ED-908E-EAEE182D0A17}" srcOrd="0" destOrd="0" presId="urn:microsoft.com/office/officeart/2005/8/layout/chevron2"/>
    <dgm:cxn modelId="{0F86F240-3266-4C0E-A96C-80FA8EDC18A1}" srcId="{F7B7A514-47CD-4E15-8C34-8EAC458A067C}" destId="{BD99BB1E-7057-40E9-AA9E-8E4BCE8E1682}" srcOrd="0" destOrd="0" parTransId="{BBCD8F8A-531F-422A-B2A1-966F4C4D3B87}" sibTransId="{3E91E389-201D-4A88-9640-F6EB84E27C0F}"/>
    <dgm:cxn modelId="{CDA92ABB-A449-4294-8FD0-7645ED9FCF97}" srcId="{BD99BB1E-7057-40E9-AA9E-8E4BCE8E1682}" destId="{2DAB4908-9D3B-4475-B5F0-FC0F7BE14303}" srcOrd="0" destOrd="0" parTransId="{B78F6089-7F9A-4948-8562-85EA704D9732}" sibTransId="{FB65D77D-1AEC-4418-8D3A-F3C3D0F7F92B}"/>
    <dgm:cxn modelId="{31F8C039-4B62-4E2B-9BBD-D2286F855A55}" type="presParOf" srcId="{D6D3C27D-C28E-486D-BE17-E8FB55355982}" destId="{09102DCE-08BF-4828-B1DC-827CDBC858B4}" srcOrd="0" destOrd="0" presId="urn:microsoft.com/office/officeart/2005/8/layout/chevron2"/>
    <dgm:cxn modelId="{1F8DCC25-1905-4AE0-9667-60605CE3F729}" type="presParOf" srcId="{09102DCE-08BF-4828-B1DC-827CDBC858B4}" destId="{BC0089AC-B166-4BC4-83E9-6F3453E06530}" srcOrd="0" destOrd="0" presId="urn:microsoft.com/office/officeart/2005/8/layout/chevron2"/>
    <dgm:cxn modelId="{9857D9BB-28AA-49EA-B97B-E9DD34F2C4B9}" type="presParOf" srcId="{09102DCE-08BF-4828-B1DC-827CDBC858B4}" destId="{74A1125E-3A21-429A-A627-7A54A4EBAB62}" srcOrd="1" destOrd="0" presId="urn:microsoft.com/office/officeart/2005/8/layout/chevron2"/>
    <dgm:cxn modelId="{3F5A99D2-6956-41ED-B587-2145E15C9506}" type="presParOf" srcId="{D6D3C27D-C28E-486D-BE17-E8FB55355982}" destId="{B82A53A9-5F03-410A-A11E-CDEB545459E7}" srcOrd="1" destOrd="0" presId="urn:microsoft.com/office/officeart/2005/8/layout/chevron2"/>
    <dgm:cxn modelId="{C072384C-2ECC-4E0A-BA2B-8E658D146558}" type="presParOf" srcId="{D6D3C27D-C28E-486D-BE17-E8FB55355982}" destId="{BFF9C481-FF08-4D5D-AF87-25D64FDCA849}" srcOrd="2" destOrd="0" presId="urn:microsoft.com/office/officeart/2005/8/layout/chevron2"/>
    <dgm:cxn modelId="{5993708B-1110-459B-AB35-EC43C036A559}" type="presParOf" srcId="{BFF9C481-FF08-4D5D-AF87-25D64FDCA849}" destId="{09933326-3AAE-4191-A58A-DFA180483056}" srcOrd="0" destOrd="0" presId="urn:microsoft.com/office/officeart/2005/8/layout/chevron2"/>
    <dgm:cxn modelId="{38674478-71F0-4511-AB4C-72D0DD52B709}" type="presParOf" srcId="{BFF9C481-FF08-4D5D-AF87-25D64FDCA849}" destId="{A13ADD0C-8707-49ED-908E-EAEE182D0A17}" srcOrd="1" destOrd="0" presId="urn:microsoft.com/office/officeart/2005/8/layout/chevron2"/>
    <dgm:cxn modelId="{5183B809-69E9-438E-B159-3139AB44F5B6}" type="presParOf" srcId="{D6D3C27D-C28E-486D-BE17-E8FB55355982}" destId="{4012DB2D-1AD8-44EA-8734-6E66A6317072}" srcOrd="3" destOrd="0" presId="urn:microsoft.com/office/officeart/2005/8/layout/chevron2"/>
    <dgm:cxn modelId="{EB0C84DB-47EB-4FD6-AC02-BE40D6E9EF4D}" type="presParOf" srcId="{D6D3C27D-C28E-486D-BE17-E8FB55355982}" destId="{8032A45A-1420-4B0D-971C-E074E12A702E}" srcOrd="4" destOrd="0" presId="urn:microsoft.com/office/officeart/2005/8/layout/chevron2"/>
    <dgm:cxn modelId="{B9BEB7C2-358A-44AF-94A0-98B4CA4A75E6}" type="presParOf" srcId="{8032A45A-1420-4B0D-971C-E074E12A702E}" destId="{6277CC9B-540B-40CC-84F0-72FFCA0A1BA9}" srcOrd="0" destOrd="0" presId="urn:microsoft.com/office/officeart/2005/8/layout/chevron2"/>
    <dgm:cxn modelId="{5F58015B-C470-44FF-9F7B-E2BCE224E95C}" type="presParOf" srcId="{8032A45A-1420-4B0D-971C-E074E12A702E}" destId="{26B8D6AA-2339-43BB-8807-F40EC49F4502}" srcOrd="1" destOrd="0" presId="urn:microsoft.com/office/officeart/2005/8/layout/chevron2"/>
    <dgm:cxn modelId="{436A5DA5-003E-4C8A-BDFD-1A4C4D844ED9}" type="presParOf" srcId="{D6D3C27D-C28E-486D-BE17-E8FB55355982}" destId="{EC374367-AE0E-42D8-B750-974C76761362}" srcOrd="5" destOrd="0" presId="urn:microsoft.com/office/officeart/2005/8/layout/chevron2"/>
    <dgm:cxn modelId="{B29C7F2E-5AF5-4340-BD35-E112A642C74E}" type="presParOf" srcId="{D6D3C27D-C28E-486D-BE17-E8FB55355982}" destId="{D1DFC4C9-C173-49E8-BA49-43DFBC59C0A7}" srcOrd="6" destOrd="0" presId="urn:microsoft.com/office/officeart/2005/8/layout/chevron2"/>
    <dgm:cxn modelId="{467E9F82-729E-4823-841C-B761D28DF61C}" type="presParOf" srcId="{D1DFC4C9-C173-49E8-BA49-43DFBC59C0A7}" destId="{E4E329FB-65BB-4B0C-BCC6-035E71A73FD9}" srcOrd="0" destOrd="0" presId="urn:microsoft.com/office/officeart/2005/8/layout/chevron2"/>
    <dgm:cxn modelId="{87A6A6C0-E55E-471E-855B-D4C1062084D8}" type="presParOf" srcId="{D1DFC4C9-C173-49E8-BA49-43DFBC59C0A7}" destId="{3103705E-C24B-4FD0-8A47-DAB55AE80E4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4B8C2-2F12-47E7-880F-C541165CBD8D}">
      <dsp:nvSpPr>
        <dsp:cNvPr id="0" name=""/>
        <dsp:cNvSpPr/>
      </dsp:nvSpPr>
      <dsp:spPr>
        <a:xfrm>
          <a:off x="0" y="464162"/>
          <a:ext cx="1076126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DF7EFE-AF37-4A6B-8C63-533AB0948B51}">
      <dsp:nvSpPr>
        <dsp:cNvPr id="0" name=""/>
        <dsp:cNvSpPr/>
      </dsp:nvSpPr>
      <dsp:spPr>
        <a:xfrm>
          <a:off x="512315" y="104945"/>
          <a:ext cx="10246306" cy="5806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725" tIns="0" rIns="284725" bIns="0" numCol="1" spcCol="1270" anchor="ctr" anchorCtr="0">
          <a:noAutofit/>
        </a:bodyPr>
        <a:lstStyle/>
        <a:p>
          <a:pPr lvl="0" algn="l" defTabSz="666750">
            <a:lnSpc>
              <a:spcPct val="90000"/>
            </a:lnSpc>
            <a:spcBef>
              <a:spcPct val="0"/>
            </a:spcBef>
            <a:spcAft>
              <a:spcPct val="35000"/>
            </a:spcAft>
          </a:pPr>
          <a:r>
            <a:rPr lang="en-US" sz="1500" kern="1200" dirty="0" smtClean="0"/>
            <a:t>Identify business segment or geographical segment</a:t>
          </a:r>
          <a:endParaRPr lang="en-US" sz="1500" kern="1200" dirty="0"/>
        </a:p>
      </dsp:txBody>
      <dsp:txXfrm>
        <a:off x="540658" y="133288"/>
        <a:ext cx="10189620" cy="523931"/>
      </dsp:txXfrm>
    </dsp:sp>
    <dsp:sp modelId="{2A1F553E-6F28-4EB4-BF6C-BEB780E53360}">
      <dsp:nvSpPr>
        <dsp:cNvPr id="0" name=""/>
        <dsp:cNvSpPr/>
      </dsp:nvSpPr>
      <dsp:spPr>
        <a:xfrm>
          <a:off x="0" y="1324640"/>
          <a:ext cx="1076126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F99505-1A7D-428D-95B2-808973BBB5CC}">
      <dsp:nvSpPr>
        <dsp:cNvPr id="0" name=""/>
        <dsp:cNvSpPr/>
      </dsp:nvSpPr>
      <dsp:spPr>
        <a:xfrm>
          <a:off x="512315" y="923162"/>
          <a:ext cx="10246306" cy="6228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725" tIns="0" rIns="284725" bIns="0" numCol="1" spcCol="1270" anchor="ctr" anchorCtr="0">
          <a:noAutofit/>
        </a:bodyPr>
        <a:lstStyle/>
        <a:p>
          <a:pPr lvl="0" algn="l" defTabSz="666750">
            <a:lnSpc>
              <a:spcPct val="90000"/>
            </a:lnSpc>
            <a:spcBef>
              <a:spcPct val="0"/>
            </a:spcBef>
            <a:spcAft>
              <a:spcPct val="35000"/>
            </a:spcAft>
          </a:pPr>
          <a:r>
            <a:rPr lang="en-US" sz="1500" kern="1200" dirty="0" smtClean="0"/>
            <a:t>Decide primary &amp; secondary reporting format		</a:t>
          </a:r>
          <a:endParaRPr lang="en-US" sz="1500" kern="1200" dirty="0"/>
        </a:p>
      </dsp:txBody>
      <dsp:txXfrm>
        <a:off x="542721" y="953568"/>
        <a:ext cx="10185494" cy="562065"/>
      </dsp:txXfrm>
    </dsp:sp>
    <dsp:sp modelId="{B351DE7F-0CE0-4321-860E-6B6705572B14}">
      <dsp:nvSpPr>
        <dsp:cNvPr id="0" name=""/>
        <dsp:cNvSpPr/>
      </dsp:nvSpPr>
      <dsp:spPr>
        <a:xfrm>
          <a:off x="0" y="2165307"/>
          <a:ext cx="1076126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229A92-F313-40A9-9622-A582C9C0A052}">
      <dsp:nvSpPr>
        <dsp:cNvPr id="0" name=""/>
        <dsp:cNvSpPr/>
      </dsp:nvSpPr>
      <dsp:spPr>
        <a:xfrm>
          <a:off x="523459" y="1783640"/>
          <a:ext cx="10237800" cy="6030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725" tIns="0" rIns="284725" bIns="0" numCol="1" spcCol="1270" anchor="ctr" anchorCtr="0">
          <a:noAutofit/>
        </a:bodyPr>
        <a:lstStyle/>
        <a:p>
          <a:pPr lvl="0" algn="l" defTabSz="666750">
            <a:lnSpc>
              <a:spcPct val="90000"/>
            </a:lnSpc>
            <a:spcBef>
              <a:spcPct val="0"/>
            </a:spcBef>
            <a:spcAft>
              <a:spcPct val="35000"/>
            </a:spcAft>
          </a:pPr>
          <a:r>
            <a:rPr lang="en-US" sz="1500" kern="1200" dirty="0" smtClean="0"/>
            <a:t>Identify Reportable Segment based on “10% thresholds” criteria</a:t>
          </a:r>
          <a:endParaRPr lang="en-US" sz="1500" kern="1200" dirty="0"/>
        </a:p>
      </dsp:txBody>
      <dsp:txXfrm>
        <a:off x="552898" y="1813079"/>
        <a:ext cx="10178922" cy="544189"/>
      </dsp:txXfrm>
    </dsp:sp>
    <dsp:sp modelId="{2B65F1BD-F704-4F25-BB8C-F9EE93D38EF1}">
      <dsp:nvSpPr>
        <dsp:cNvPr id="0" name=""/>
        <dsp:cNvSpPr/>
      </dsp:nvSpPr>
      <dsp:spPr>
        <a:xfrm>
          <a:off x="0" y="3009716"/>
          <a:ext cx="1076126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DDD2F2-D019-44C2-A08F-A6F3363AC9AD}">
      <dsp:nvSpPr>
        <dsp:cNvPr id="0" name=""/>
        <dsp:cNvSpPr/>
      </dsp:nvSpPr>
      <dsp:spPr>
        <a:xfrm>
          <a:off x="512315" y="2624307"/>
          <a:ext cx="10246306" cy="6068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725" tIns="0" rIns="284725" bIns="0" numCol="1" spcCol="1270" anchor="ctr" anchorCtr="0">
          <a:noAutofit/>
        </a:bodyPr>
        <a:lstStyle/>
        <a:p>
          <a:pPr lvl="0" algn="l" defTabSz="666750">
            <a:lnSpc>
              <a:spcPct val="90000"/>
            </a:lnSpc>
            <a:spcBef>
              <a:spcPct val="0"/>
            </a:spcBef>
            <a:spcAft>
              <a:spcPct val="35000"/>
            </a:spcAft>
          </a:pPr>
          <a:r>
            <a:rPr lang="en-US" sz="1500" kern="1200" dirty="0" smtClean="0"/>
            <a:t>Report segment information for reportable segment as per AS-17</a:t>
          </a:r>
          <a:endParaRPr lang="en-US" sz="1500" kern="1200" dirty="0"/>
        </a:p>
      </dsp:txBody>
      <dsp:txXfrm>
        <a:off x="541937" y="2653929"/>
        <a:ext cx="10187062" cy="547564"/>
      </dsp:txXfrm>
    </dsp:sp>
    <dsp:sp modelId="{EF7DD7B6-3C78-46B5-BE5F-DD6E8E653560}">
      <dsp:nvSpPr>
        <dsp:cNvPr id="0" name=""/>
        <dsp:cNvSpPr/>
      </dsp:nvSpPr>
      <dsp:spPr>
        <a:xfrm>
          <a:off x="0" y="3868392"/>
          <a:ext cx="1076126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17893C-E9E1-4120-AC92-638F01FDAD50}">
      <dsp:nvSpPr>
        <dsp:cNvPr id="0" name=""/>
        <dsp:cNvSpPr/>
      </dsp:nvSpPr>
      <dsp:spPr>
        <a:xfrm>
          <a:off x="512315" y="3468716"/>
          <a:ext cx="10246306" cy="6210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725" tIns="0" rIns="284725" bIns="0" numCol="1" spcCol="1270" anchor="ctr" anchorCtr="0">
          <a:noAutofit/>
        </a:bodyPr>
        <a:lstStyle/>
        <a:p>
          <a:pPr lvl="0" algn="l" defTabSz="666750">
            <a:lnSpc>
              <a:spcPct val="90000"/>
            </a:lnSpc>
            <a:spcBef>
              <a:spcPct val="0"/>
            </a:spcBef>
            <a:spcAft>
              <a:spcPct val="35000"/>
            </a:spcAft>
          </a:pPr>
          <a:r>
            <a:rPr lang="en-US" sz="1500" kern="1200" dirty="0" smtClean="0"/>
            <a:t>If segment or part thereof satisfies the definition of discontinuing operation under AS 24, then AS-24 to be complied with</a:t>
          </a:r>
          <a:endParaRPr lang="en-US" sz="1500" kern="1200" dirty="0"/>
        </a:p>
      </dsp:txBody>
      <dsp:txXfrm>
        <a:off x="542633" y="3499034"/>
        <a:ext cx="10185670" cy="56043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37200-B2D4-4C1D-B409-9079C3ECAE37}">
      <dsp:nvSpPr>
        <dsp:cNvPr id="0" name=""/>
        <dsp:cNvSpPr/>
      </dsp:nvSpPr>
      <dsp:spPr>
        <a:xfrm rot="5400000">
          <a:off x="-271469" y="273600"/>
          <a:ext cx="1809794" cy="126685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Segment Assets</a:t>
          </a:r>
          <a:endParaRPr lang="en-US" sz="1800" kern="1200" dirty="0"/>
        </a:p>
      </dsp:txBody>
      <dsp:txXfrm rot="-5400000">
        <a:off x="1" y="635559"/>
        <a:ext cx="1266855" cy="542939"/>
      </dsp:txXfrm>
    </dsp:sp>
    <dsp:sp modelId="{A62A16D7-F105-4F60-8CA2-82663FE2CB02}">
      <dsp:nvSpPr>
        <dsp:cNvPr id="0" name=""/>
        <dsp:cNvSpPr/>
      </dsp:nvSpPr>
      <dsp:spPr>
        <a:xfrm rot="5400000">
          <a:off x="5668121" y="-4399134"/>
          <a:ext cx="1176366" cy="997889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b="0" kern="1200" dirty="0" smtClean="0"/>
            <a:t>Segment assets are those operating  assets that are employed by a segment in its operating activities and are directly attributable to the segment or can be allocated on a reasonable basis.</a:t>
          </a:r>
          <a:endParaRPr lang="en-US" sz="1700" b="0" kern="1200" dirty="0"/>
        </a:p>
        <a:p>
          <a:pPr marL="171450" lvl="1" indent="-171450" algn="l" defTabSz="755650">
            <a:lnSpc>
              <a:spcPct val="90000"/>
            </a:lnSpc>
            <a:spcBef>
              <a:spcPct val="0"/>
            </a:spcBef>
            <a:spcAft>
              <a:spcPct val="15000"/>
            </a:spcAft>
            <a:buChar char="••"/>
          </a:pPr>
          <a:r>
            <a:rPr lang="en-US" sz="1700" b="0" kern="1200" dirty="0" smtClean="0"/>
            <a:t>Interest or dividend, income tax assets, head office assets, depreciation or amortization, goodwill, revalued assets.</a:t>
          </a:r>
          <a:endParaRPr lang="en-US" sz="1700" b="0" kern="1200" dirty="0"/>
        </a:p>
      </dsp:txBody>
      <dsp:txXfrm rot="-5400000">
        <a:off x="1266856" y="59556"/>
        <a:ext cx="9921473" cy="1061516"/>
      </dsp:txXfrm>
    </dsp:sp>
    <dsp:sp modelId="{C28B7964-B80F-4995-B178-6A6A3EFA6C85}">
      <dsp:nvSpPr>
        <dsp:cNvPr id="0" name=""/>
        <dsp:cNvSpPr/>
      </dsp:nvSpPr>
      <dsp:spPr>
        <a:xfrm rot="5400000">
          <a:off x="-271469" y="1891407"/>
          <a:ext cx="1809794" cy="126685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Segment Liabilities</a:t>
          </a:r>
          <a:endParaRPr lang="en-US" sz="1800" kern="1200" dirty="0"/>
        </a:p>
      </dsp:txBody>
      <dsp:txXfrm rot="-5400000">
        <a:off x="1" y="2253366"/>
        <a:ext cx="1266855" cy="542939"/>
      </dsp:txXfrm>
    </dsp:sp>
    <dsp:sp modelId="{E817266F-FA61-40B1-8E99-78D75E700568}">
      <dsp:nvSpPr>
        <dsp:cNvPr id="0" name=""/>
        <dsp:cNvSpPr/>
      </dsp:nvSpPr>
      <dsp:spPr>
        <a:xfrm rot="5400000">
          <a:off x="5668121" y="-2781327"/>
          <a:ext cx="1176366" cy="997889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Segment liabilities are operating liabilities that result from the operating activities of a segment and are either directly attributable to the segment or can be allocated on a reasonable basis.</a:t>
          </a:r>
          <a:endParaRPr lang="en-US" sz="1700" kern="1200" dirty="0"/>
        </a:p>
      </dsp:txBody>
      <dsp:txXfrm rot="-5400000">
        <a:off x="1266856" y="1677363"/>
        <a:ext cx="9921473" cy="1061516"/>
      </dsp:txXfrm>
    </dsp:sp>
    <dsp:sp modelId="{E2A20412-0F70-4187-A294-2E2C34603B65}">
      <dsp:nvSpPr>
        <dsp:cNvPr id="0" name=""/>
        <dsp:cNvSpPr/>
      </dsp:nvSpPr>
      <dsp:spPr>
        <a:xfrm rot="5400000">
          <a:off x="-271469" y="3509214"/>
          <a:ext cx="1809794" cy="126685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Segment A/c Policy</a:t>
          </a:r>
          <a:endParaRPr lang="en-US" sz="1800" kern="1200" dirty="0"/>
        </a:p>
      </dsp:txBody>
      <dsp:txXfrm rot="-5400000">
        <a:off x="1" y="3871173"/>
        <a:ext cx="1266855" cy="542939"/>
      </dsp:txXfrm>
    </dsp:sp>
    <dsp:sp modelId="{F86E89BE-6E43-4982-947C-5E8DC1C0BA8A}">
      <dsp:nvSpPr>
        <dsp:cNvPr id="0" name=""/>
        <dsp:cNvSpPr/>
      </dsp:nvSpPr>
      <dsp:spPr>
        <a:xfrm rot="5400000">
          <a:off x="5668121" y="-1163520"/>
          <a:ext cx="1176366" cy="997889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Are the accounting policies adopted for preparing and presenting the financial statements of the enterprise.</a:t>
          </a:r>
          <a:endParaRPr lang="en-US" sz="1700" kern="1200" dirty="0"/>
        </a:p>
        <a:p>
          <a:pPr marL="171450" lvl="1" indent="-171450" algn="l" defTabSz="755650">
            <a:lnSpc>
              <a:spcPct val="90000"/>
            </a:lnSpc>
            <a:spcBef>
              <a:spcPct val="0"/>
            </a:spcBef>
            <a:spcAft>
              <a:spcPct val="15000"/>
            </a:spcAft>
            <a:buChar char="••"/>
          </a:pPr>
          <a:r>
            <a:rPr lang="en-US" sz="1700" kern="1200" dirty="0" smtClean="0"/>
            <a:t>Those accounting policies that relate specifically to segment reporting, e.g. identification of segments, method of pricing inter-segment transfers, and basis for allocating revenues and expenses to segment.</a:t>
          </a:r>
          <a:endParaRPr lang="en-US" sz="1700" kern="1200" dirty="0"/>
        </a:p>
      </dsp:txBody>
      <dsp:txXfrm rot="-5400000">
        <a:off x="1266856" y="3295170"/>
        <a:ext cx="9921473" cy="10615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C32CB-8A39-4883-961C-8F4FEDC50F56}">
      <dsp:nvSpPr>
        <dsp:cNvPr id="0" name=""/>
        <dsp:cNvSpPr/>
      </dsp:nvSpPr>
      <dsp:spPr>
        <a:xfrm>
          <a:off x="0" y="574082"/>
          <a:ext cx="10515600"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21FAB0-0ED1-45BC-B559-3F0189185FC6}">
      <dsp:nvSpPr>
        <dsp:cNvPr id="0" name=""/>
        <dsp:cNvSpPr/>
      </dsp:nvSpPr>
      <dsp:spPr>
        <a:xfrm>
          <a:off x="503197" y="22207"/>
          <a:ext cx="10012402" cy="8980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Reportable segment are those  which satisfy any of 10% criteria discussed below.</a:t>
          </a:r>
          <a:endParaRPr lang="en-US" sz="1600" kern="1200" dirty="0"/>
        </a:p>
      </dsp:txBody>
      <dsp:txXfrm>
        <a:off x="547036" y="66046"/>
        <a:ext cx="9924724" cy="810367"/>
      </dsp:txXfrm>
    </dsp:sp>
    <dsp:sp modelId="{78E6CF6A-EC73-43E9-9140-4700E0A8FAF7}">
      <dsp:nvSpPr>
        <dsp:cNvPr id="0" name=""/>
        <dsp:cNvSpPr/>
      </dsp:nvSpPr>
      <dsp:spPr>
        <a:xfrm>
          <a:off x="0" y="1910873"/>
          <a:ext cx="10515600"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2EDA82-9788-428A-AB2F-E3A729064A51}">
      <dsp:nvSpPr>
        <dsp:cNvPr id="0" name=""/>
        <dsp:cNvSpPr/>
      </dsp:nvSpPr>
      <dsp:spPr>
        <a:xfrm>
          <a:off x="500620" y="1247282"/>
          <a:ext cx="10012402" cy="9883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Those business segment or geographical segment designated by the management as reportable segments at their discretion.</a:t>
          </a:r>
          <a:endParaRPr lang="en-US" sz="1600" kern="1200" dirty="0"/>
        </a:p>
      </dsp:txBody>
      <dsp:txXfrm>
        <a:off x="548865" y="1295527"/>
        <a:ext cx="9915912" cy="891821"/>
      </dsp:txXfrm>
    </dsp:sp>
    <dsp:sp modelId="{876E8A73-F831-449D-9D1D-D29AAF549EC1}">
      <dsp:nvSpPr>
        <dsp:cNvPr id="0" name=""/>
        <dsp:cNvSpPr/>
      </dsp:nvSpPr>
      <dsp:spPr>
        <a:xfrm>
          <a:off x="0" y="3246495"/>
          <a:ext cx="10515600"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3AD3E9-4E29-4010-879E-CD0B5229E613}">
      <dsp:nvSpPr>
        <dsp:cNvPr id="0" name=""/>
        <dsp:cNvSpPr/>
      </dsp:nvSpPr>
      <dsp:spPr>
        <a:xfrm>
          <a:off x="500620" y="2584073"/>
          <a:ext cx="10012402" cy="98714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Additional segment identified as reportable segment even if they do not meet 10% criteria, If the reportable segment constitute less than 75% of the total enterprise revenue</a:t>
          </a:r>
        </a:p>
      </dsp:txBody>
      <dsp:txXfrm>
        <a:off x="548808" y="2632261"/>
        <a:ext cx="9916026" cy="890766"/>
      </dsp:txXfrm>
    </dsp:sp>
    <dsp:sp modelId="{A186074D-5623-45D5-BA8A-216E84473EE1}">
      <dsp:nvSpPr>
        <dsp:cNvPr id="0" name=""/>
        <dsp:cNvSpPr/>
      </dsp:nvSpPr>
      <dsp:spPr>
        <a:xfrm>
          <a:off x="0" y="4521668"/>
          <a:ext cx="10515600"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66D660-1335-4611-9229-9C4C45639B87}">
      <dsp:nvSpPr>
        <dsp:cNvPr id="0" name=""/>
        <dsp:cNvSpPr/>
      </dsp:nvSpPr>
      <dsp:spPr>
        <a:xfrm>
          <a:off x="457796" y="3906830"/>
          <a:ext cx="9976039" cy="9266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If the segment was identified as reportable segment in the proceeding period because it satisfied the 10% criteria.</a:t>
          </a:r>
        </a:p>
      </dsp:txBody>
      <dsp:txXfrm>
        <a:off x="503033" y="3952067"/>
        <a:ext cx="9885565" cy="8362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DB66F-14F0-45E4-97BF-8E36E4C86A32}">
      <dsp:nvSpPr>
        <dsp:cNvPr id="0" name=""/>
        <dsp:cNvSpPr/>
      </dsp:nvSpPr>
      <dsp:spPr>
        <a:xfrm>
          <a:off x="3431" y="234109"/>
          <a:ext cx="3345700" cy="116402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en-US" sz="2300" kern="1200" dirty="0" smtClean="0"/>
            <a:t>Distinguishable Component (AS-24)</a:t>
          </a:r>
          <a:endParaRPr lang="en-US" sz="2300" kern="1200" dirty="0"/>
        </a:p>
      </dsp:txBody>
      <dsp:txXfrm>
        <a:off x="3431" y="234109"/>
        <a:ext cx="3345700" cy="1164029"/>
      </dsp:txXfrm>
    </dsp:sp>
    <dsp:sp modelId="{15AED0EF-3E23-43B5-83FB-2EEE6B62AC86}">
      <dsp:nvSpPr>
        <dsp:cNvPr id="0" name=""/>
        <dsp:cNvSpPr/>
      </dsp:nvSpPr>
      <dsp:spPr>
        <a:xfrm>
          <a:off x="3431" y="1398139"/>
          <a:ext cx="3345700" cy="313899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just" defTabSz="1022350">
            <a:lnSpc>
              <a:spcPct val="90000"/>
            </a:lnSpc>
            <a:spcBef>
              <a:spcPct val="0"/>
            </a:spcBef>
            <a:spcAft>
              <a:spcPct val="15000"/>
            </a:spcAft>
            <a:buChar char="••"/>
          </a:pPr>
          <a:r>
            <a:rPr lang="en-US" sz="2300" kern="1200" dirty="0" smtClean="0"/>
            <a:t>Separate line of business</a:t>
          </a:r>
          <a:endParaRPr lang="en-US" sz="2300" kern="1200" dirty="0"/>
        </a:p>
        <a:p>
          <a:pPr marL="228600" lvl="1" indent="-228600" algn="just" defTabSz="1022350">
            <a:lnSpc>
              <a:spcPct val="90000"/>
            </a:lnSpc>
            <a:spcBef>
              <a:spcPct val="0"/>
            </a:spcBef>
            <a:spcAft>
              <a:spcPct val="15000"/>
            </a:spcAft>
            <a:buChar char="••"/>
          </a:pPr>
          <a:r>
            <a:rPr lang="en-US" sz="2300" kern="1200" dirty="0" smtClean="0"/>
            <a:t>Distinguishable component operationally and financially</a:t>
          </a:r>
          <a:endParaRPr lang="en-US" sz="2300" kern="1200" dirty="0"/>
        </a:p>
      </dsp:txBody>
      <dsp:txXfrm>
        <a:off x="3431" y="1398139"/>
        <a:ext cx="3345700" cy="3138993"/>
      </dsp:txXfrm>
    </dsp:sp>
    <dsp:sp modelId="{07C541E5-F773-475C-B2AE-CA54ED02679D}">
      <dsp:nvSpPr>
        <dsp:cNvPr id="0" name=""/>
        <dsp:cNvSpPr/>
      </dsp:nvSpPr>
      <dsp:spPr>
        <a:xfrm>
          <a:off x="3817530" y="234109"/>
          <a:ext cx="3345700" cy="116402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en-US" sz="2300" kern="1200" dirty="0" smtClean="0"/>
            <a:t>Individual or group of related Product or Service</a:t>
          </a:r>
          <a:endParaRPr lang="en-US" sz="2300" kern="1200" dirty="0"/>
        </a:p>
      </dsp:txBody>
      <dsp:txXfrm>
        <a:off x="3817530" y="234109"/>
        <a:ext cx="3345700" cy="1164029"/>
      </dsp:txXfrm>
    </dsp:sp>
    <dsp:sp modelId="{228CF509-74FB-4269-9276-0D5921085402}">
      <dsp:nvSpPr>
        <dsp:cNvPr id="0" name=""/>
        <dsp:cNvSpPr/>
      </dsp:nvSpPr>
      <dsp:spPr>
        <a:xfrm>
          <a:off x="3817530" y="1398139"/>
          <a:ext cx="3345700" cy="313899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just" defTabSz="1022350">
            <a:lnSpc>
              <a:spcPct val="90000"/>
            </a:lnSpc>
            <a:spcBef>
              <a:spcPct val="0"/>
            </a:spcBef>
            <a:spcAft>
              <a:spcPct val="15000"/>
            </a:spcAft>
            <a:buChar char="••"/>
          </a:pPr>
          <a:r>
            <a:rPr lang="en-US" sz="2300" kern="1200" dirty="0" smtClean="0"/>
            <a:t>Nature of product or services</a:t>
          </a:r>
          <a:endParaRPr lang="en-US" sz="2300" kern="1200" dirty="0"/>
        </a:p>
        <a:p>
          <a:pPr marL="228600" lvl="1" indent="-228600" algn="just" defTabSz="1022350">
            <a:lnSpc>
              <a:spcPct val="90000"/>
            </a:lnSpc>
            <a:spcBef>
              <a:spcPct val="0"/>
            </a:spcBef>
            <a:spcAft>
              <a:spcPct val="15000"/>
            </a:spcAft>
            <a:buChar char="••"/>
          </a:pPr>
          <a:r>
            <a:rPr lang="en-US" sz="2300" kern="1200" dirty="0" smtClean="0"/>
            <a:t>Nature of production process</a:t>
          </a:r>
          <a:endParaRPr lang="en-US" sz="2300" kern="1200" dirty="0"/>
        </a:p>
        <a:p>
          <a:pPr marL="228600" lvl="1" indent="-228600" algn="just" defTabSz="1022350">
            <a:lnSpc>
              <a:spcPct val="90000"/>
            </a:lnSpc>
            <a:spcBef>
              <a:spcPct val="0"/>
            </a:spcBef>
            <a:spcAft>
              <a:spcPct val="15000"/>
            </a:spcAft>
            <a:buChar char="••"/>
          </a:pPr>
          <a:r>
            <a:rPr lang="en-US" sz="2300" kern="1200" dirty="0" smtClean="0"/>
            <a:t>Type of customers</a:t>
          </a:r>
          <a:endParaRPr lang="en-US" sz="2300" kern="1200" dirty="0"/>
        </a:p>
        <a:p>
          <a:pPr marL="228600" lvl="1" indent="-228600" algn="just" defTabSz="1022350">
            <a:lnSpc>
              <a:spcPct val="90000"/>
            </a:lnSpc>
            <a:spcBef>
              <a:spcPct val="0"/>
            </a:spcBef>
            <a:spcAft>
              <a:spcPct val="15000"/>
            </a:spcAft>
            <a:buChar char="••"/>
          </a:pPr>
          <a:r>
            <a:rPr lang="en-US" sz="2300" kern="1200" dirty="0" smtClean="0"/>
            <a:t>Methods of distribution</a:t>
          </a:r>
          <a:endParaRPr lang="en-US" sz="2300" kern="1200" dirty="0"/>
        </a:p>
        <a:p>
          <a:pPr marL="228600" lvl="1" indent="-228600" algn="just" defTabSz="1022350">
            <a:lnSpc>
              <a:spcPct val="90000"/>
            </a:lnSpc>
            <a:spcBef>
              <a:spcPct val="0"/>
            </a:spcBef>
            <a:spcAft>
              <a:spcPct val="15000"/>
            </a:spcAft>
            <a:buChar char="••"/>
          </a:pPr>
          <a:r>
            <a:rPr lang="en-US" sz="2300" kern="1200" dirty="0" smtClean="0"/>
            <a:t>Nature of regulatory environment</a:t>
          </a:r>
          <a:endParaRPr lang="en-US" sz="2300" kern="1200" dirty="0"/>
        </a:p>
      </dsp:txBody>
      <dsp:txXfrm>
        <a:off x="3817530" y="1398139"/>
        <a:ext cx="3345700" cy="3138993"/>
      </dsp:txXfrm>
    </dsp:sp>
    <dsp:sp modelId="{EB04ED09-B5A7-4F8D-B47C-B53C6756B70F}">
      <dsp:nvSpPr>
        <dsp:cNvPr id="0" name=""/>
        <dsp:cNvSpPr/>
      </dsp:nvSpPr>
      <dsp:spPr>
        <a:xfrm>
          <a:off x="7631628" y="234109"/>
          <a:ext cx="3345700" cy="116402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en-US" sz="2300" kern="1200" dirty="0" smtClean="0"/>
            <a:t>Risk and returns are different</a:t>
          </a:r>
          <a:endParaRPr lang="en-US" sz="2300" kern="1200" dirty="0"/>
        </a:p>
      </dsp:txBody>
      <dsp:txXfrm>
        <a:off x="7631628" y="234109"/>
        <a:ext cx="3345700" cy="1164029"/>
      </dsp:txXfrm>
    </dsp:sp>
    <dsp:sp modelId="{8390A296-537A-4115-A7D2-A438D2D81EE9}">
      <dsp:nvSpPr>
        <dsp:cNvPr id="0" name=""/>
        <dsp:cNvSpPr/>
      </dsp:nvSpPr>
      <dsp:spPr>
        <a:xfrm>
          <a:off x="7631628" y="1398139"/>
          <a:ext cx="3345700" cy="313899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just" defTabSz="1022350">
            <a:lnSpc>
              <a:spcPct val="90000"/>
            </a:lnSpc>
            <a:spcBef>
              <a:spcPct val="0"/>
            </a:spcBef>
            <a:spcAft>
              <a:spcPct val="15000"/>
            </a:spcAft>
            <a:buChar char="••"/>
          </a:pPr>
          <a:r>
            <a:rPr lang="en-US" sz="2300" kern="1200" dirty="0" smtClean="0"/>
            <a:t>Return refers to the profitability of a product or service</a:t>
          </a:r>
          <a:endParaRPr lang="en-US" sz="2300" kern="1200" dirty="0"/>
        </a:p>
        <a:p>
          <a:pPr marL="228600" lvl="1" indent="-228600" algn="just" defTabSz="1022350">
            <a:lnSpc>
              <a:spcPct val="90000"/>
            </a:lnSpc>
            <a:spcBef>
              <a:spcPct val="0"/>
            </a:spcBef>
            <a:spcAft>
              <a:spcPct val="15000"/>
            </a:spcAft>
            <a:buChar char="••"/>
          </a:pPr>
          <a:r>
            <a:rPr lang="en-US" sz="2300" kern="1200" dirty="0" smtClean="0"/>
            <a:t>Risk is the variability of return due to any factor.</a:t>
          </a:r>
          <a:endParaRPr lang="en-US" sz="2300" kern="1200" dirty="0"/>
        </a:p>
      </dsp:txBody>
      <dsp:txXfrm>
        <a:off x="7631628" y="1398139"/>
        <a:ext cx="3345700" cy="31389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B969FB-809C-447C-A101-304EBA07F0A3}">
      <dsp:nvSpPr>
        <dsp:cNvPr id="0" name=""/>
        <dsp:cNvSpPr/>
      </dsp:nvSpPr>
      <dsp:spPr>
        <a:xfrm>
          <a:off x="3249" y="771668"/>
          <a:ext cx="1286035" cy="6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lvl="0" algn="r" defTabSz="1155700">
            <a:lnSpc>
              <a:spcPct val="90000"/>
            </a:lnSpc>
            <a:spcBef>
              <a:spcPct val="0"/>
            </a:spcBef>
            <a:spcAft>
              <a:spcPct val="35000"/>
            </a:spcAft>
          </a:pPr>
          <a:r>
            <a:rPr lang="en-US" sz="2600" kern="1200" dirty="0" smtClean="0"/>
            <a:t>Q 1</a:t>
          </a:r>
          <a:endParaRPr lang="en-US" sz="2600" kern="1200" dirty="0"/>
        </a:p>
      </dsp:txBody>
      <dsp:txXfrm>
        <a:off x="3249" y="771668"/>
        <a:ext cx="1286035" cy="633600"/>
      </dsp:txXfrm>
    </dsp:sp>
    <dsp:sp modelId="{CE026A59-8040-4C39-9476-FC05D5AA6FFF}">
      <dsp:nvSpPr>
        <dsp:cNvPr id="0" name=""/>
        <dsp:cNvSpPr/>
      </dsp:nvSpPr>
      <dsp:spPr>
        <a:xfrm>
          <a:off x="1289284" y="58868"/>
          <a:ext cx="491378" cy="20592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CB23AB-F6F4-4E2E-8FFF-9D4AC61031B5}">
      <dsp:nvSpPr>
        <dsp:cNvPr id="0" name=""/>
        <dsp:cNvSpPr/>
      </dsp:nvSpPr>
      <dsp:spPr>
        <a:xfrm>
          <a:off x="1977214" y="242261"/>
          <a:ext cx="8535136" cy="16924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just" defTabSz="1155700">
            <a:lnSpc>
              <a:spcPct val="90000"/>
            </a:lnSpc>
            <a:spcBef>
              <a:spcPct val="0"/>
            </a:spcBef>
            <a:spcAft>
              <a:spcPct val="15000"/>
            </a:spcAft>
            <a:buChar char="••"/>
          </a:pPr>
          <a:r>
            <a:rPr lang="en-US" sz="2600" kern="1200" dirty="0" smtClean="0"/>
            <a:t>A company manufactures two products – viz. cloth and ready-made  garments. Are the products different business segments or part of the same business segment?</a:t>
          </a:r>
          <a:endParaRPr lang="en-US" sz="2600" kern="1200" dirty="0"/>
        </a:p>
      </dsp:txBody>
      <dsp:txXfrm>
        <a:off x="1977214" y="242261"/>
        <a:ext cx="8535136" cy="1692415"/>
      </dsp:txXfrm>
    </dsp:sp>
    <dsp:sp modelId="{1368C605-D459-430B-B354-16F83D1E63EE}">
      <dsp:nvSpPr>
        <dsp:cNvPr id="0" name=""/>
        <dsp:cNvSpPr/>
      </dsp:nvSpPr>
      <dsp:spPr>
        <a:xfrm>
          <a:off x="3249" y="2946069"/>
          <a:ext cx="1183242" cy="6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lvl="0" algn="r" defTabSz="1155700">
            <a:lnSpc>
              <a:spcPct val="90000"/>
            </a:lnSpc>
            <a:spcBef>
              <a:spcPct val="0"/>
            </a:spcBef>
            <a:spcAft>
              <a:spcPct val="35000"/>
            </a:spcAft>
          </a:pPr>
          <a:r>
            <a:rPr lang="en-US" sz="2600" kern="1200" dirty="0" smtClean="0"/>
            <a:t>Q 2</a:t>
          </a:r>
          <a:endParaRPr lang="en-US" sz="2600" kern="1200" dirty="0"/>
        </a:p>
      </dsp:txBody>
      <dsp:txXfrm>
        <a:off x="3249" y="2946069"/>
        <a:ext cx="1183242" cy="633600"/>
      </dsp:txXfrm>
    </dsp:sp>
    <dsp:sp modelId="{E7147E15-3E94-42BD-AEF1-643420D45486}">
      <dsp:nvSpPr>
        <dsp:cNvPr id="0" name=""/>
        <dsp:cNvSpPr/>
      </dsp:nvSpPr>
      <dsp:spPr>
        <a:xfrm>
          <a:off x="1186491" y="2233269"/>
          <a:ext cx="483163" cy="20592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44729D-1B65-401E-8848-D9DF4020D5DA}">
      <dsp:nvSpPr>
        <dsp:cNvPr id="0" name=""/>
        <dsp:cNvSpPr/>
      </dsp:nvSpPr>
      <dsp:spPr>
        <a:xfrm>
          <a:off x="1862919" y="2428234"/>
          <a:ext cx="8649430" cy="16692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just" defTabSz="1155700">
            <a:lnSpc>
              <a:spcPct val="90000"/>
            </a:lnSpc>
            <a:spcBef>
              <a:spcPct val="0"/>
            </a:spcBef>
            <a:spcAft>
              <a:spcPct val="15000"/>
            </a:spcAft>
            <a:buChar char="••"/>
          </a:pPr>
          <a:r>
            <a:rPr lang="en-US" sz="2600" kern="1200" dirty="0" smtClean="0"/>
            <a:t>A newspaper publishing company is publishing an English News paper &amp; Hindi News paper. Are these products different business segment or part of same business segment?</a:t>
          </a:r>
          <a:endParaRPr lang="en-US" sz="2600" kern="1200" dirty="0"/>
        </a:p>
      </dsp:txBody>
      <dsp:txXfrm>
        <a:off x="1862919" y="2428234"/>
        <a:ext cx="8649430" cy="16692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7489AD-AA7A-4470-8B09-D070010AFDD1}">
      <dsp:nvSpPr>
        <dsp:cNvPr id="0" name=""/>
        <dsp:cNvSpPr/>
      </dsp:nvSpPr>
      <dsp:spPr>
        <a:xfrm>
          <a:off x="4323" y="790512"/>
          <a:ext cx="1026698" cy="55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lvl="0" algn="r" defTabSz="977900">
            <a:lnSpc>
              <a:spcPct val="90000"/>
            </a:lnSpc>
            <a:spcBef>
              <a:spcPct val="0"/>
            </a:spcBef>
            <a:spcAft>
              <a:spcPct val="35000"/>
            </a:spcAft>
          </a:pPr>
          <a:r>
            <a:rPr lang="en-US" sz="2200" kern="1200" dirty="0" smtClean="0"/>
            <a:t>A 1</a:t>
          </a:r>
          <a:endParaRPr lang="en-US" sz="2200" kern="1200" dirty="0"/>
        </a:p>
      </dsp:txBody>
      <dsp:txXfrm>
        <a:off x="4323" y="790512"/>
        <a:ext cx="1026698" cy="554400"/>
      </dsp:txXfrm>
    </dsp:sp>
    <dsp:sp modelId="{E5A31DE0-8523-49D2-9E2A-7166ABC60DC2}">
      <dsp:nvSpPr>
        <dsp:cNvPr id="0" name=""/>
        <dsp:cNvSpPr/>
      </dsp:nvSpPr>
      <dsp:spPr>
        <a:xfrm>
          <a:off x="1031021" y="390084"/>
          <a:ext cx="514997" cy="1355255"/>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9B3077-9943-43FC-85F5-0539D7F2163A}">
      <dsp:nvSpPr>
        <dsp:cNvPr id="0" name=""/>
        <dsp:cNvSpPr/>
      </dsp:nvSpPr>
      <dsp:spPr>
        <a:xfrm>
          <a:off x="1752018" y="77687"/>
          <a:ext cx="8758037" cy="19800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228600" lvl="1" indent="-228600" algn="just" defTabSz="977900">
            <a:lnSpc>
              <a:spcPct val="90000"/>
            </a:lnSpc>
            <a:spcBef>
              <a:spcPct val="0"/>
            </a:spcBef>
            <a:spcAft>
              <a:spcPct val="15000"/>
            </a:spcAft>
            <a:buChar char="••"/>
          </a:pPr>
          <a:r>
            <a:rPr lang="en-US" sz="2200" kern="1200" dirty="0" smtClean="0"/>
            <a:t>In the above 2 products, the production process and type or class of customers are different, however, method of distribution and regulatory environment are same. In this case, greater weightage may be assigned to production processes and type or class of customers and accordingly should be treated as separate segment.</a:t>
          </a:r>
          <a:endParaRPr lang="en-US" sz="2200" kern="1200" dirty="0"/>
        </a:p>
      </dsp:txBody>
      <dsp:txXfrm>
        <a:off x="1752018" y="77687"/>
        <a:ext cx="8758037" cy="1980049"/>
      </dsp:txXfrm>
    </dsp:sp>
    <dsp:sp modelId="{F60474CA-3B48-404D-9EC6-6164BBAEF6B8}">
      <dsp:nvSpPr>
        <dsp:cNvPr id="0" name=""/>
        <dsp:cNvSpPr/>
      </dsp:nvSpPr>
      <dsp:spPr>
        <a:xfrm>
          <a:off x="4323" y="2938893"/>
          <a:ext cx="1095112" cy="55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lvl="0" algn="r" defTabSz="977900">
            <a:lnSpc>
              <a:spcPct val="90000"/>
            </a:lnSpc>
            <a:spcBef>
              <a:spcPct val="0"/>
            </a:spcBef>
            <a:spcAft>
              <a:spcPct val="35000"/>
            </a:spcAft>
          </a:pPr>
          <a:r>
            <a:rPr lang="en-US" sz="2200" kern="1200" dirty="0" smtClean="0"/>
            <a:t>A 2</a:t>
          </a:r>
          <a:endParaRPr lang="en-US" sz="2200" kern="1200" dirty="0"/>
        </a:p>
      </dsp:txBody>
      <dsp:txXfrm>
        <a:off x="4323" y="2938893"/>
        <a:ext cx="1095112" cy="554400"/>
      </dsp:txXfrm>
    </dsp:sp>
    <dsp:sp modelId="{255BA2CF-C1DE-41C7-981C-92F1699D6ABA}">
      <dsp:nvSpPr>
        <dsp:cNvPr id="0" name=""/>
        <dsp:cNvSpPr/>
      </dsp:nvSpPr>
      <dsp:spPr>
        <a:xfrm>
          <a:off x="1099435" y="2259287"/>
          <a:ext cx="476488" cy="191361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263FAC-C7C4-484A-A2B6-25BE24EB11EB}">
      <dsp:nvSpPr>
        <dsp:cNvPr id="0" name=""/>
        <dsp:cNvSpPr/>
      </dsp:nvSpPr>
      <dsp:spPr>
        <a:xfrm>
          <a:off x="1766519" y="2158536"/>
          <a:ext cx="8744757" cy="211511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228600" lvl="1" indent="-228600" algn="just" defTabSz="977900">
            <a:lnSpc>
              <a:spcPct val="90000"/>
            </a:lnSpc>
            <a:spcBef>
              <a:spcPct val="0"/>
            </a:spcBef>
            <a:spcAft>
              <a:spcPct val="15000"/>
            </a:spcAft>
            <a:buChar char="••"/>
          </a:pPr>
          <a:r>
            <a:rPr lang="en-US" sz="2200" kern="1200" dirty="0" smtClean="0"/>
            <a:t>In this case products are similar as to the nature of product, production process, method of distribution and regulatory environment. However, the customer differ. In this case one may assign greater weightage to the nature of product, production process, methods of distribution and regulatory environment. Accordingly, both the news papers – English &amp; Hindi will be part of same business segment.</a:t>
          </a:r>
          <a:endParaRPr lang="en-US" sz="2200" kern="1200" dirty="0"/>
        </a:p>
      </dsp:txBody>
      <dsp:txXfrm>
        <a:off x="1766519" y="2158536"/>
        <a:ext cx="8744757" cy="21151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DB66F-14F0-45E4-97BF-8E36E4C86A32}">
      <dsp:nvSpPr>
        <dsp:cNvPr id="0" name=""/>
        <dsp:cNvSpPr/>
      </dsp:nvSpPr>
      <dsp:spPr>
        <a:xfrm>
          <a:off x="3286" y="665621"/>
          <a:ext cx="3203971" cy="128158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Distinguishable Component (AS-24)</a:t>
          </a:r>
          <a:endParaRPr lang="en-US" sz="2000" kern="1200" dirty="0"/>
        </a:p>
      </dsp:txBody>
      <dsp:txXfrm>
        <a:off x="3286" y="665621"/>
        <a:ext cx="3203971" cy="1281588"/>
      </dsp:txXfrm>
    </dsp:sp>
    <dsp:sp modelId="{15AED0EF-3E23-43B5-83FB-2EEE6B62AC86}">
      <dsp:nvSpPr>
        <dsp:cNvPr id="0" name=""/>
        <dsp:cNvSpPr/>
      </dsp:nvSpPr>
      <dsp:spPr>
        <a:xfrm>
          <a:off x="3286" y="1947210"/>
          <a:ext cx="3203971" cy="194551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en-US" sz="2000" kern="1200" dirty="0" smtClean="0"/>
            <a:t>Separate area of operation</a:t>
          </a:r>
          <a:endParaRPr lang="en-US" sz="2000" kern="1200" dirty="0"/>
        </a:p>
        <a:p>
          <a:pPr marL="228600" lvl="1" indent="-228600" algn="just" defTabSz="889000">
            <a:lnSpc>
              <a:spcPct val="90000"/>
            </a:lnSpc>
            <a:spcBef>
              <a:spcPct val="0"/>
            </a:spcBef>
            <a:spcAft>
              <a:spcPct val="15000"/>
            </a:spcAft>
            <a:buChar char="••"/>
          </a:pPr>
          <a:r>
            <a:rPr lang="en-US" sz="2000" kern="1200" dirty="0" smtClean="0"/>
            <a:t>Distinguishable component operationally and financially</a:t>
          </a:r>
          <a:endParaRPr lang="en-US" sz="2000" kern="1200" dirty="0"/>
        </a:p>
      </dsp:txBody>
      <dsp:txXfrm>
        <a:off x="3286" y="1947210"/>
        <a:ext cx="3203971" cy="1945518"/>
      </dsp:txXfrm>
    </dsp:sp>
    <dsp:sp modelId="{07C541E5-F773-475C-B2AE-CA54ED02679D}">
      <dsp:nvSpPr>
        <dsp:cNvPr id="0" name=""/>
        <dsp:cNvSpPr/>
      </dsp:nvSpPr>
      <dsp:spPr>
        <a:xfrm>
          <a:off x="3655814" y="665621"/>
          <a:ext cx="3203971" cy="128158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Engaged</a:t>
          </a:r>
          <a:r>
            <a:rPr lang="en-US" sz="2000" kern="1200" baseline="0" dirty="0" smtClean="0"/>
            <a:t> in providing product or services within a particular economic environment</a:t>
          </a:r>
          <a:endParaRPr lang="en-US" sz="2000" kern="1200" dirty="0"/>
        </a:p>
      </dsp:txBody>
      <dsp:txXfrm>
        <a:off x="3655814" y="665621"/>
        <a:ext cx="3203971" cy="1281588"/>
      </dsp:txXfrm>
    </dsp:sp>
    <dsp:sp modelId="{228CF509-74FB-4269-9276-0D5921085402}">
      <dsp:nvSpPr>
        <dsp:cNvPr id="0" name=""/>
        <dsp:cNvSpPr/>
      </dsp:nvSpPr>
      <dsp:spPr>
        <a:xfrm>
          <a:off x="3655814" y="1947210"/>
          <a:ext cx="3203971" cy="194551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en-US" sz="2000" kern="1200" dirty="0" smtClean="0"/>
            <a:t>A single geographical segment should not include operations in economic environments with significantly differing risks and returns.</a:t>
          </a:r>
          <a:endParaRPr lang="en-US" sz="2000" kern="1200" dirty="0"/>
        </a:p>
      </dsp:txBody>
      <dsp:txXfrm>
        <a:off x="3655814" y="1947210"/>
        <a:ext cx="3203971" cy="1945518"/>
      </dsp:txXfrm>
    </dsp:sp>
    <dsp:sp modelId="{EE5ED7DE-2BB1-49C8-A788-F31030AD8D6A}">
      <dsp:nvSpPr>
        <dsp:cNvPr id="0" name=""/>
        <dsp:cNvSpPr/>
      </dsp:nvSpPr>
      <dsp:spPr>
        <a:xfrm>
          <a:off x="7308342" y="665621"/>
          <a:ext cx="3203971" cy="128158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Risk and Return differ from those components operating in other economic environments</a:t>
          </a:r>
          <a:endParaRPr lang="en-US" sz="2000" kern="1200" dirty="0"/>
        </a:p>
      </dsp:txBody>
      <dsp:txXfrm>
        <a:off x="7308342" y="665621"/>
        <a:ext cx="3203971" cy="1281588"/>
      </dsp:txXfrm>
    </dsp:sp>
    <dsp:sp modelId="{41018E04-196E-44DF-A857-ADBBD3AC9F62}">
      <dsp:nvSpPr>
        <dsp:cNvPr id="0" name=""/>
        <dsp:cNvSpPr/>
      </dsp:nvSpPr>
      <dsp:spPr>
        <a:xfrm>
          <a:off x="7308342" y="1947210"/>
          <a:ext cx="3203971" cy="194551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en-US" sz="2000" kern="1200" dirty="0" smtClean="0"/>
            <a:t>Return refers to the profitability of a product or service</a:t>
          </a:r>
          <a:endParaRPr lang="en-US" sz="2000" kern="1200" dirty="0"/>
        </a:p>
        <a:p>
          <a:pPr marL="228600" lvl="1" indent="-228600" algn="just" defTabSz="889000">
            <a:lnSpc>
              <a:spcPct val="90000"/>
            </a:lnSpc>
            <a:spcBef>
              <a:spcPct val="0"/>
            </a:spcBef>
            <a:spcAft>
              <a:spcPct val="15000"/>
            </a:spcAft>
            <a:buChar char="••"/>
          </a:pPr>
          <a:r>
            <a:rPr lang="en-US" sz="2000" kern="1200" dirty="0" smtClean="0"/>
            <a:t>Risk is the variability of return due to any factor.</a:t>
          </a:r>
          <a:endParaRPr lang="en-US" sz="2000" kern="1200" dirty="0"/>
        </a:p>
      </dsp:txBody>
      <dsp:txXfrm>
        <a:off x="7308342" y="1947210"/>
        <a:ext cx="3203971" cy="19455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2F873-9519-4C1B-9A07-7A3D6221761D}">
      <dsp:nvSpPr>
        <dsp:cNvPr id="0" name=""/>
        <dsp:cNvSpPr/>
      </dsp:nvSpPr>
      <dsp:spPr>
        <a:xfrm>
          <a:off x="0" y="277748"/>
          <a:ext cx="1051560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A687CB-C5D8-4C81-B6C5-1DD647254A99}">
      <dsp:nvSpPr>
        <dsp:cNvPr id="0" name=""/>
        <dsp:cNvSpPr/>
      </dsp:nvSpPr>
      <dsp:spPr>
        <a:xfrm>
          <a:off x="525780" y="41588"/>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a. Similarity of economic and political conditions</a:t>
          </a:r>
          <a:endParaRPr lang="en-US" sz="1600" kern="1200" dirty="0"/>
        </a:p>
      </dsp:txBody>
      <dsp:txXfrm>
        <a:off x="548837" y="64645"/>
        <a:ext cx="7314806" cy="426206"/>
      </dsp:txXfrm>
    </dsp:sp>
    <dsp:sp modelId="{B01DC63C-56F5-4795-99E4-0D3B16BF4F51}">
      <dsp:nvSpPr>
        <dsp:cNvPr id="0" name=""/>
        <dsp:cNvSpPr/>
      </dsp:nvSpPr>
      <dsp:spPr>
        <a:xfrm>
          <a:off x="0" y="1003508"/>
          <a:ext cx="1051560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A3F7B8-7576-42BA-8160-CDC9B006A03C}">
      <dsp:nvSpPr>
        <dsp:cNvPr id="0" name=""/>
        <dsp:cNvSpPr/>
      </dsp:nvSpPr>
      <dsp:spPr>
        <a:xfrm>
          <a:off x="525780" y="767349"/>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b. Relationship between operations in different geographical areas</a:t>
          </a:r>
          <a:endParaRPr lang="en-US" sz="1600" kern="1200" dirty="0"/>
        </a:p>
      </dsp:txBody>
      <dsp:txXfrm>
        <a:off x="548837" y="790406"/>
        <a:ext cx="7314806" cy="426206"/>
      </dsp:txXfrm>
    </dsp:sp>
    <dsp:sp modelId="{85FA659D-8F12-4031-BA03-655211F2D6CF}">
      <dsp:nvSpPr>
        <dsp:cNvPr id="0" name=""/>
        <dsp:cNvSpPr/>
      </dsp:nvSpPr>
      <dsp:spPr>
        <a:xfrm>
          <a:off x="0" y="1729268"/>
          <a:ext cx="1051560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4C4E8A-222A-4133-9611-413E6E8B54A1}">
      <dsp:nvSpPr>
        <dsp:cNvPr id="0" name=""/>
        <dsp:cNvSpPr/>
      </dsp:nvSpPr>
      <dsp:spPr>
        <a:xfrm>
          <a:off x="525780" y="1493108"/>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c. Proximity of Operations</a:t>
          </a:r>
          <a:endParaRPr lang="en-US" sz="1600" kern="1200" dirty="0"/>
        </a:p>
      </dsp:txBody>
      <dsp:txXfrm>
        <a:off x="548837" y="1516165"/>
        <a:ext cx="7314806" cy="426206"/>
      </dsp:txXfrm>
    </dsp:sp>
    <dsp:sp modelId="{C8B6046A-F311-4CD1-A4F0-402762FD5078}">
      <dsp:nvSpPr>
        <dsp:cNvPr id="0" name=""/>
        <dsp:cNvSpPr/>
      </dsp:nvSpPr>
      <dsp:spPr>
        <a:xfrm>
          <a:off x="0" y="2455028"/>
          <a:ext cx="1051560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AB7243-46B0-4E00-BB58-C7D2BCDFE9FA}">
      <dsp:nvSpPr>
        <dsp:cNvPr id="0" name=""/>
        <dsp:cNvSpPr/>
      </dsp:nvSpPr>
      <dsp:spPr>
        <a:xfrm>
          <a:off x="525780" y="2218868"/>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err="1" smtClean="0"/>
            <a:t>d.</a:t>
          </a:r>
          <a:r>
            <a:rPr lang="en-US" sz="1600" kern="1200" dirty="0" smtClean="0"/>
            <a:t> Special risks involved in operations in particular area</a:t>
          </a:r>
          <a:endParaRPr lang="en-US" sz="1600" kern="1200" dirty="0"/>
        </a:p>
      </dsp:txBody>
      <dsp:txXfrm>
        <a:off x="548837" y="2241925"/>
        <a:ext cx="7314806" cy="426206"/>
      </dsp:txXfrm>
    </dsp:sp>
    <dsp:sp modelId="{280F693B-597D-4377-8F50-14501CE8587C}">
      <dsp:nvSpPr>
        <dsp:cNvPr id="0" name=""/>
        <dsp:cNvSpPr/>
      </dsp:nvSpPr>
      <dsp:spPr>
        <a:xfrm>
          <a:off x="0" y="3180789"/>
          <a:ext cx="1051560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D07FA1-4AAE-4357-955C-15C962912688}">
      <dsp:nvSpPr>
        <dsp:cNvPr id="0" name=""/>
        <dsp:cNvSpPr/>
      </dsp:nvSpPr>
      <dsp:spPr>
        <a:xfrm>
          <a:off x="525780" y="2944629"/>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e. Exchange control regulations</a:t>
          </a:r>
          <a:endParaRPr lang="en-US" sz="1600" kern="1200" dirty="0"/>
        </a:p>
      </dsp:txBody>
      <dsp:txXfrm>
        <a:off x="548837" y="2967686"/>
        <a:ext cx="7314806" cy="426206"/>
      </dsp:txXfrm>
    </dsp:sp>
    <dsp:sp modelId="{CD5916A8-380B-4F21-B458-FD06C69414EE}">
      <dsp:nvSpPr>
        <dsp:cNvPr id="0" name=""/>
        <dsp:cNvSpPr/>
      </dsp:nvSpPr>
      <dsp:spPr>
        <a:xfrm>
          <a:off x="0" y="3906549"/>
          <a:ext cx="1051560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E05A45-DC06-4779-BCFB-A4B5518C3AA3}">
      <dsp:nvSpPr>
        <dsp:cNvPr id="0" name=""/>
        <dsp:cNvSpPr/>
      </dsp:nvSpPr>
      <dsp:spPr>
        <a:xfrm>
          <a:off x="525780" y="3670389"/>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f. Currency risks</a:t>
          </a:r>
          <a:endParaRPr lang="en-US" sz="1600" kern="1200" dirty="0"/>
        </a:p>
      </dsp:txBody>
      <dsp:txXfrm>
        <a:off x="548837" y="3693446"/>
        <a:ext cx="7314806" cy="4262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B969FB-809C-447C-A101-304EBA07F0A3}">
      <dsp:nvSpPr>
        <dsp:cNvPr id="0" name=""/>
        <dsp:cNvSpPr/>
      </dsp:nvSpPr>
      <dsp:spPr>
        <a:xfrm>
          <a:off x="1792" y="1323650"/>
          <a:ext cx="1346773" cy="1704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93980" rIns="263144" bIns="93980" numCol="1" spcCol="1270" anchor="ctr" anchorCtr="0">
          <a:noAutofit/>
        </a:bodyPr>
        <a:lstStyle/>
        <a:p>
          <a:pPr lvl="0" algn="r" defTabSz="1644650">
            <a:lnSpc>
              <a:spcPct val="90000"/>
            </a:lnSpc>
            <a:spcBef>
              <a:spcPct val="0"/>
            </a:spcBef>
            <a:spcAft>
              <a:spcPct val="35000"/>
            </a:spcAft>
          </a:pPr>
          <a:r>
            <a:rPr lang="en-US" sz="3700" kern="1200" dirty="0" smtClean="0"/>
            <a:t>Q 1</a:t>
          </a:r>
          <a:endParaRPr lang="en-US" sz="3700" kern="1200" dirty="0"/>
        </a:p>
      </dsp:txBody>
      <dsp:txXfrm>
        <a:off x="1792" y="1323650"/>
        <a:ext cx="1346773" cy="1704037"/>
      </dsp:txXfrm>
    </dsp:sp>
    <dsp:sp modelId="{CE026A59-8040-4C39-9476-FC05D5AA6FFF}">
      <dsp:nvSpPr>
        <dsp:cNvPr id="0" name=""/>
        <dsp:cNvSpPr/>
      </dsp:nvSpPr>
      <dsp:spPr>
        <a:xfrm>
          <a:off x="1362215" y="96504"/>
          <a:ext cx="488297" cy="3896043"/>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CB23AB-F6F4-4E2E-8FFF-9D4AC61031B5}">
      <dsp:nvSpPr>
        <dsp:cNvPr id="0" name=""/>
        <dsp:cNvSpPr/>
      </dsp:nvSpPr>
      <dsp:spPr>
        <a:xfrm>
          <a:off x="2032182" y="386463"/>
          <a:ext cx="8481624" cy="35784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285750" lvl="1" indent="-285750" algn="just" defTabSz="1644650">
            <a:lnSpc>
              <a:spcPct val="90000"/>
            </a:lnSpc>
            <a:spcBef>
              <a:spcPct val="0"/>
            </a:spcBef>
            <a:spcAft>
              <a:spcPct val="15000"/>
            </a:spcAft>
            <a:buChar char="••"/>
          </a:pPr>
          <a:r>
            <a:rPr lang="en-US" sz="3700" kern="1200" dirty="0" smtClean="0"/>
            <a:t>A Ltd. Which is incorporated in India and has businesses in all the Indian States treats Jammu &amp; Kashmir as a separate geographical segment because of risks involved due to terrorism and the rest of India as a separate segment. Is this OK?</a:t>
          </a:r>
          <a:endParaRPr lang="en-US" sz="3700" kern="1200" dirty="0"/>
        </a:p>
      </dsp:txBody>
      <dsp:txXfrm>
        <a:off x="2032182" y="386463"/>
        <a:ext cx="8481624" cy="35784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B969FB-809C-447C-A101-304EBA07F0A3}">
      <dsp:nvSpPr>
        <dsp:cNvPr id="0" name=""/>
        <dsp:cNvSpPr/>
      </dsp:nvSpPr>
      <dsp:spPr>
        <a:xfrm>
          <a:off x="913" y="1524125"/>
          <a:ext cx="1130100" cy="1303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r" defTabSz="1200150">
            <a:lnSpc>
              <a:spcPct val="90000"/>
            </a:lnSpc>
            <a:spcBef>
              <a:spcPct val="0"/>
            </a:spcBef>
            <a:spcAft>
              <a:spcPct val="35000"/>
            </a:spcAft>
          </a:pPr>
          <a:r>
            <a:rPr lang="en-US" sz="2700" kern="1200" dirty="0" smtClean="0"/>
            <a:t>A 1</a:t>
          </a:r>
          <a:endParaRPr lang="en-US" sz="2700" kern="1200" dirty="0"/>
        </a:p>
      </dsp:txBody>
      <dsp:txXfrm>
        <a:off x="913" y="1524125"/>
        <a:ext cx="1130100" cy="1303087"/>
      </dsp:txXfrm>
    </dsp:sp>
    <dsp:sp modelId="{CE026A59-8040-4C39-9476-FC05D5AA6FFF}">
      <dsp:nvSpPr>
        <dsp:cNvPr id="0" name=""/>
        <dsp:cNvSpPr/>
      </dsp:nvSpPr>
      <dsp:spPr>
        <a:xfrm>
          <a:off x="1142467" y="88860"/>
          <a:ext cx="409738" cy="3910366"/>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CB23AB-F6F4-4E2E-8FFF-9D4AC61031B5}">
      <dsp:nvSpPr>
        <dsp:cNvPr id="0" name=""/>
        <dsp:cNvSpPr/>
      </dsp:nvSpPr>
      <dsp:spPr>
        <a:xfrm>
          <a:off x="1704648" y="379885"/>
          <a:ext cx="8810037" cy="359156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just" defTabSz="1200150">
            <a:lnSpc>
              <a:spcPct val="90000"/>
            </a:lnSpc>
            <a:spcBef>
              <a:spcPct val="0"/>
            </a:spcBef>
            <a:spcAft>
              <a:spcPct val="15000"/>
            </a:spcAft>
            <a:buChar char="••"/>
          </a:pPr>
          <a:r>
            <a:rPr lang="en-US" sz="2700" kern="1200" dirty="0" smtClean="0"/>
            <a:t>Since the company operates in India and hence factors e &amp; f listed before are not relevant. Factor d deals with special risk involved in operations in a particular area and hence company may have treated J&amp;K as a separate segment in view of terrorism risk. If other regions of India are similar with regards to factors a, b &amp; c, it is appropriate to treat them as one segment. The segmentation of the company is appropriate in accordance with factors given above.</a:t>
          </a:r>
          <a:endParaRPr lang="en-US" sz="2700" kern="1200" dirty="0"/>
        </a:p>
      </dsp:txBody>
      <dsp:txXfrm>
        <a:off x="1704648" y="379885"/>
        <a:ext cx="8810037" cy="35915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0089AC-B166-4BC4-83E9-6F3453E06530}">
      <dsp:nvSpPr>
        <dsp:cNvPr id="0" name=""/>
        <dsp:cNvSpPr/>
      </dsp:nvSpPr>
      <dsp:spPr>
        <a:xfrm rot="5400000">
          <a:off x="-215581" y="219435"/>
          <a:ext cx="1437212" cy="100604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Enterprise  Revenue</a:t>
          </a:r>
          <a:endParaRPr lang="en-US" sz="1400" kern="1200" dirty="0"/>
        </a:p>
      </dsp:txBody>
      <dsp:txXfrm rot="-5400000">
        <a:off x="1" y="506879"/>
        <a:ext cx="1006049" cy="431163"/>
      </dsp:txXfrm>
    </dsp:sp>
    <dsp:sp modelId="{74A1125E-3A21-429A-A627-7A54A4EBAB62}">
      <dsp:nvSpPr>
        <dsp:cNvPr id="0" name=""/>
        <dsp:cNvSpPr/>
      </dsp:nvSpPr>
      <dsp:spPr>
        <a:xfrm rot="5400000">
          <a:off x="5692926" y="-4683024"/>
          <a:ext cx="934188" cy="1030794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Enterprise revenue is revenue from sale to external customers as reported in the statement of profit and loss.</a:t>
          </a:r>
          <a:endParaRPr lang="en-US" sz="1700" kern="1200" dirty="0"/>
        </a:p>
      </dsp:txBody>
      <dsp:txXfrm rot="-5400000">
        <a:off x="1006049" y="49456"/>
        <a:ext cx="10262340" cy="842982"/>
      </dsp:txXfrm>
    </dsp:sp>
    <dsp:sp modelId="{09933326-3AAE-4191-A58A-DFA180483056}">
      <dsp:nvSpPr>
        <dsp:cNvPr id="0" name=""/>
        <dsp:cNvSpPr/>
      </dsp:nvSpPr>
      <dsp:spPr>
        <a:xfrm rot="5400000">
          <a:off x="-215581" y="1536853"/>
          <a:ext cx="1437212" cy="100604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Segment Revenue</a:t>
          </a:r>
          <a:endParaRPr lang="en-US" sz="1400" kern="1200" dirty="0"/>
        </a:p>
      </dsp:txBody>
      <dsp:txXfrm rot="-5400000">
        <a:off x="1" y="1824297"/>
        <a:ext cx="1006049" cy="431163"/>
      </dsp:txXfrm>
    </dsp:sp>
    <dsp:sp modelId="{A13ADD0C-8707-49ED-908E-EAEE182D0A17}">
      <dsp:nvSpPr>
        <dsp:cNvPr id="0" name=""/>
        <dsp:cNvSpPr/>
      </dsp:nvSpPr>
      <dsp:spPr>
        <a:xfrm rot="5400000">
          <a:off x="5692926" y="-3390455"/>
          <a:ext cx="934188" cy="1030794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Segment revenue = portion of enterprise revenue that is directly attributable to a segment + relevant portion of enterprise revenue that can be allocated on a reasonable basis + revenue from intersegment. It does not include extraordinary items, interest or dividend income and gains on sales of investment or on extinguishment of debt.</a:t>
          </a:r>
          <a:endParaRPr lang="en-US" sz="1700" kern="1200" dirty="0"/>
        </a:p>
      </dsp:txBody>
      <dsp:txXfrm rot="-5400000">
        <a:off x="1006049" y="1342025"/>
        <a:ext cx="10262340" cy="842982"/>
      </dsp:txXfrm>
    </dsp:sp>
    <dsp:sp modelId="{6277CC9B-540B-40CC-84F0-72FFCA0A1BA9}">
      <dsp:nvSpPr>
        <dsp:cNvPr id="0" name=""/>
        <dsp:cNvSpPr/>
      </dsp:nvSpPr>
      <dsp:spPr>
        <a:xfrm rot="5400000">
          <a:off x="-215581" y="2804572"/>
          <a:ext cx="1437212" cy="100604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Segment Expense</a:t>
          </a:r>
          <a:endParaRPr lang="en-US" sz="1400" kern="1200" dirty="0"/>
        </a:p>
      </dsp:txBody>
      <dsp:txXfrm rot="-5400000">
        <a:off x="1" y="3092016"/>
        <a:ext cx="1006049" cy="431163"/>
      </dsp:txXfrm>
    </dsp:sp>
    <dsp:sp modelId="{26B8D6AA-2339-43BB-8807-F40EC49F4502}">
      <dsp:nvSpPr>
        <dsp:cNvPr id="0" name=""/>
        <dsp:cNvSpPr/>
      </dsp:nvSpPr>
      <dsp:spPr>
        <a:xfrm rot="5400000">
          <a:off x="5692926" y="-2147585"/>
          <a:ext cx="934188" cy="1030794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It is exactly opposite of segment revenue and it further does not include income tax expense and general administrative expense, head office expense, and other expense that arise at the enterprise level and are related to enterprise as a whole.</a:t>
          </a:r>
          <a:endParaRPr lang="en-US" sz="1700" kern="1200" dirty="0"/>
        </a:p>
      </dsp:txBody>
      <dsp:txXfrm rot="-5400000">
        <a:off x="1006049" y="2584895"/>
        <a:ext cx="10262340" cy="842982"/>
      </dsp:txXfrm>
    </dsp:sp>
    <dsp:sp modelId="{E4E329FB-65BB-4B0C-BCC6-035E71A73FD9}">
      <dsp:nvSpPr>
        <dsp:cNvPr id="0" name=""/>
        <dsp:cNvSpPr/>
      </dsp:nvSpPr>
      <dsp:spPr>
        <a:xfrm rot="5400000">
          <a:off x="-215581" y="4097141"/>
          <a:ext cx="1437212" cy="100604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Segment Result</a:t>
          </a:r>
          <a:endParaRPr lang="en-US" sz="1400" kern="1200" dirty="0"/>
        </a:p>
      </dsp:txBody>
      <dsp:txXfrm rot="-5400000">
        <a:off x="1" y="4384585"/>
        <a:ext cx="1006049" cy="431163"/>
      </dsp:txXfrm>
    </dsp:sp>
    <dsp:sp modelId="{3103705E-C24B-4FD0-8A47-DAB55AE80E49}">
      <dsp:nvSpPr>
        <dsp:cNvPr id="0" name=""/>
        <dsp:cNvSpPr/>
      </dsp:nvSpPr>
      <dsp:spPr>
        <a:xfrm rot="5400000">
          <a:off x="5692926" y="-805317"/>
          <a:ext cx="934188" cy="1030794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Segment Result = Segment Revenue – Segment Expense</a:t>
          </a:r>
          <a:endParaRPr lang="en-US" sz="1700" kern="1200" dirty="0"/>
        </a:p>
      </dsp:txBody>
      <dsp:txXfrm rot="-5400000">
        <a:off x="1006049" y="3927163"/>
        <a:ext cx="10262340" cy="8429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215F45-2E3E-4134-82B5-2547456E8C25}" type="datetimeFigureOut">
              <a:rPr lang="en-US" smtClean="0"/>
              <a:t>29/11/2014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4D5327-19A3-4513-A95A-0DE35545CABD}" type="slidenum">
              <a:rPr lang="en-US" smtClean="0"/>
              <a:t>‹#›</a:t>
            </a:fld>
            <a:endParaRPr lang="en-US"/>
          </a:p>
        </p:txBody>
      </p:sp>
    </p:spTree>
    <p:extLst>
      <p:ext uri="{BB962C8B-B14F-4D97-AF65-F5344CB8AC3E}">
        <p14:creationId xmlns:p14="http://schemas.microsoft.com/office/powerpoint/2010/main" val="1002942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215F45-2E3E-4134-82B5-2547456E8C25}" type="datetimeFigureOut">
              <a:rPr lang="en-US" smtClean="0"/>
              <a:t>29/11/2014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4D5327-19A3-4513-A95A-0DE35545CABD}" type="slidenum">
              <a:rPr lang="en-US" smtClean="0"/>
              <a:t>‹#›</a:t>
            </a:fld>
            <a:endParaRPr lang="en-US"/>
          </a:p>
        </p:txBody>
      </p:sp>
    </p:spTree>
    <p:extLst>
      <p:ext uri="{BB962C8B-B14F-4D97-AF65-F5344CB8AC3E}">
        <p14:creationId xmlns:p14="http://schemas.microsoft.com/office/powerpoint/2010/main" val="2115921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215F45-2E3E-4134-82B5-2547456E8C25}" type="datetimeFigureOut">
              <a:rPr lang="en-US" smtClean="0"/>
              <a:t>29/11/2014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4D5327-19A3-4513-A95A-0DE35545CABD}" type="slidenum">
              <a:rPr lang="en-US" smtClean="0"/>
              <a:t>‹#›</a:t>
            </a:fld>
            <a:endParaRPr lang="en-US"/>
          </a:p>
        </p:txBody>
      </p:sp>
    </p:spTree>
    <p:extLst>
      <p:ext uri="{BB962C8B-B14F-4D97-AF65-F5344CB8AC3E}">
        <p14:creationId xmlns:p14="http://schemas.microsoft.com/office/powerpoint/2010/main" val="2078370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215F45-2E3E-4134-82B5-2547456E8C25}" type="datetimeFigureOut">
              <a:rPr lang="en-US" smtClean="0"/>
              <a:t>29/11/2014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4D5327-19A3-4513-A95A-0DE35545CABD}" type="slidenum">
              <a:rPr lang="en-US" smtClean="0"/>
              <a:t>‹#›</a:t>
            </a:fld>
            <a:endParaRPr lang="en-US"/>
          </a:p>
        </p:txBody>
      </p:sp>
    </p:spTree>
    <p:extLst>
      <p:ext uri="{BB962C8B-B14F-4D97-AF65-F5344CB8AC3E}">
        <p14:creationId xmlns:p14="http://schemas.microsoft.com/office/powerpoint/2010/main" val="2962750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215F45-2E3E-4134-82B5-2547456E8C25}" type="datetimeFigureOut">
              <a:rPr lang="en-US" smtClean="0"/>
              <a:t>29/11/2014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4D5327-19A3-4513-A95A-0DE35545CABD}" type="slidenum">
              <a:rPr lang="en-US" smtClean="0"/>
              <a:t>‹#›</a:t>
            </a:fld>
            <a:endParaRPr lang="en-US"/>
          </a:p>
        </p:txBody>
      </p:sp>
    </p:spTree>
    <p:extLst>
      <p:ext uri="{BB962C8B-B14F-4D97-AF65-F5344CB8AC3E}">
        <p14:creationId xmlns:p14="http://schemas.microsoft.com/office/powerpoint/2010/main" val="2095870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E215F45-2E3E-4134-82B5-2547456E8C25}" type="datetimeFigureOut">
              <a:rPr lang="en-US" smtClean="0"/>
              <a:t>29/11/2014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4D5327-19A3-4513-A95A-0DE35545CABD}" type="slidenum">
              <a:rPr lang="en-US" smtClean="0"/>
              <a:t>‹#›</a:t>
            </a:fld>
            <a:endParaRPr lang="en-US"/>
          </a:p>
        </p:txBody>
      </p:sp>
    </p:spTree>
    <p:extLst>
      <p:ext uri="{BB962C8B-B14F-4D97-AF65-F5344CB8AC3E}">
        <p14:creationId xmlns:p14="http://schemas.microsoft.com/office/powerpoint/2010/main" val="270527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E215F45-2E3E-4134-82B5-2547456E8C25}" type="datetimeFigureOut">
              <a:rPr lang="en-US" smtClean="0"/>
              <a:t>29/11/2014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4D5327-19A3-4513-A95A-0DE35545CABD}" type="slidenum">
              <a:rPr lang="en-US" smtClean="0"/>
              <a:t>‹#›</a:t>
            </a:fld>
            <a:endParaRPr lang="en-US"/>
          </a:p>
        </p:txBody>
      </p:sp>
    </p:spTree>
    <p:extLst>
      <p:ext uri="{BB962C8B-B14F-4D97-AF65-F5344CB8AC3E}">
        <p14:creationId xmlns:p14="http://schemas.microsoft.com/office/powerpoint/2010/main" val="207983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E215F45-2E3E-4134-82B5-2547456E8C25}" type="datetimeFigureOut">
              <a:rPr lang="en-US" smtClean="0"/>
              <a:t>29/11/2014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4D5327-19A3-4513-A95A-0DE35545CABD}" type="slidenum">
              <a:rPr lang="en-US" smtClean="0"/>
              <a:t>‹#›</a:t>
            </a:fld>
            <a:endParaRPr lang="en-US"/>
          </a:p>
        </p:txBody>
      </p:sp>
    </p:spTree>
    <p:extLst>
      <p:ext uri="{BB962C8B-B14F-4D97-AF65-F5344CB8AC3E}">
        <p14:creationId xmlns:p14="http://schemas.microsoft.com/office/powerpoint/2010/main" val="3875128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215F45-2E3E-4134-82B5-2547456E8C25}" type="datetimeFigureOut">
              <a:rPr lang="en-US" smtClean="0"/>
              <a:t>29/11/2014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4D5327-19A3-4513-A95A-0DE35545CABD}" type="slidenum">
              <a:rPr lang="en-US" smtClean="0"/>
              <a:t>‹#›</a:t>
            </a:fld>
            <a:endParaRPr lang="en-US"/>
          </a:p>
        </p:txBody>
      </p:sp>
    </p:spTree>
    <p:extLst>
      <p:ext uri="{BB962C8B-B14F-4D97-AF65-F5344CB8AC3E}">
        <p14:creationId xmlns:p14="http://schemas.microsoft.com/office/powerpoint/2010/main" val="2162581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215F45-2E3E-4134-82B5-2547456E8C25}" type="datetimeFigureOut">
              <a:rPr lang="en-US" smtClean="0"/>
              <a:t>29/11/2014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4D5327-19A3-4513-A95A-0DE35545CABD}" type="slidenum">
              <a:rPr lang="en-US" smtClean="0"/>
              <a:t>‹#›</a:t>
            </a:fld>
            <a:endParaRPr lang="en-US"/>
          </a:p>
        </p:txBody>
      </p:sp>
    </p:spTree>
    <p:extLst>
      <p:ext uri="{BB962C8B-B14F-4D97-AF65-F5344CB8AC3E}">
        <p14:creationId xmlns:p14="http://schemas.microsoft.com/office/powerpoint/2010/main" val="744733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215F45-2E3E-4134-82B5-2547456E8C25}" type="datetimeFigureOut">
              <a:rPr lang="en-US" smtClean="0"/>
              <a:t>29/11/2014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4D5327-19A3-4513-A95A-0DE35545CABD}" type="slidenum">
              <a:rPr lang="en-US" smtClean="0"/>
              <a:t>‹#›</a:t>
            </a:fld>
            <a:endParaRPr lang="en-US"/>
          </a:p>
        </p:txBody>
      </p:sp>
    </p:spTree>
    <p:extLst>
      <p:ext uri="{BB962C8B-B14F-4D97-AF65-F5344CB8AC3E}">
        <p14:creationId xmlns:p14="http://schemas.microsoft.com/office/powerpoint/2010/main" val="3457292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215F45-2E3E-4134-82B5-2547456E8C25}" type="datetimeFigureOut">
              <a:rPr lang="en-US" smtClean="0"/>
              <a:t>29/11/2014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D5327-19A3-4513-A95A-0DE35545CABD}" type="slidenum">
              <a:rPr lang="en-US" smtClean="0"/>
              <a:t>‹#›</a:t>
            </a:fld>
            <a:endParaRPr lang="en-US"/>
          </a:p>
        </p:txBody>
      </p:sp>
    </p:spTree>
    <p:extLst>
      <p:ext uri="{BB962C8B-B14F-4D97-AF65-F5344CB8AC3E}">
        <p14:creationId xmlns:p14="http://schemas.microsoft.com/office/powerpoint/2010/main" val="3138549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wmf"/><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wmf"/><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wmf"/><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wmf"/><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wmf"/><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wmf"/><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wmf"/><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wm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wm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wmf"/><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wmf"/><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78841" y="1487606"/>
            <a:ext cx="9144000" cy="1162548"/>
          </a:xfrm>
        </p:spPr>
        <p:txBody>
          <a:bodyPr/>
          <a:lstStyle/>
          <a:p>
            <a:r>
              <a:rPr lang="en-US" b="1" dirty="0" smtClean="0">
                <a:solidFill>
                  <a:schemeClr val="accent1">
                    <a:lumMod val="75000"/>
                  </a:schemeClr>
                </a:solidFill>
              </a:rPr>
              <a:t>Accounting Standard - 17</a:t>
            </a:r>
            <a:endParaRPr lang="en-US" b="1" dirty="0">
              <a:solidFill>
                <a:schemeClr val="accent1">
                  <a:lumMod val="75000"/>
                </a:schemeClr>
              </a:solidFill>
            </a:endParaRPr>
          </a:p>
        </p:txBody>
      </p:sp>
      <p:sp>
        <p:nvSpPr>
          <p:cNvPr id="3" name="Subtitle 2"/>
          <p:cNvSpPr>
            <a:spLocks noGrp="1"/>
          </p:cNvSpPr>
          <p:nvPr>
            <p:ph type="subTitle" idx="1"/>
          </p:nvPr>
        </p:nvSpPr>
        <p:spPr>
          <a:xfrm>
            <a:off x="1524000" y="3206465"/>
            <a:ext cx="9144000" cy="1655762"/>
          </a:xfrm>
        </p:spPr>
        <p:txBody>
          <a:bodyPr>
            <a:normAutofit fontScale="85000" lnSpcReduction="20000"/>
          </a:bodyPr>
          <a:lstStyle/>
          <a:p>
            <a:r>
              <a:rPr lang="en-US" sz="5400" dirty="0" smtClean="0">
                <a:solidFill>
                  <a:schemeClr val="accent1">
                    <a:lumMod val="75000"/>
                  </a:schemeClr>
                </a:solidFill>
              </a:rPr>
              <a:t>Segment Reporting</a:t>
            </a:r>
          </a:p>
          <a:p>
            <a:endParaRPr lang="en-US" b="1" i="1" dirty="0" smtClean="0"/>
          </a:p>
          <a:p>
            <a:r>
              <a:rPr lang="en-US" b="1" i="1" dirty="0" smtClean="0"/>
              <a:t>Presented by </a:t>
            </a:r>
          </a:p>
          <a:p>
            <a:r>
              <a:rPr lang="en-US" b="1" i="1" dirty="0" smtClean="0"/>
              <a:t>Nitin Goyal</a:t>
            </a:r>
            <a:endParaRPr lang="en-US" b="1"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1443426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2263"/>
            <a:ext cx="10515600" cy="1023582"/>
          </a:xfrm>
        </p:spPr>
        <p:txBody>
          <a:bodyPr>
            <a:normAutofit/>
          </a:bodyPr>
          <a:lstStyle/>
          <a:p>
            <a:r>
              <a:rPr lang="en-US" sz="3200" b="1" dirty="0" smtClean="0"/>
              <a:t>Geographical Segment is the area or location in which </a:t>
            </a:r>
            <a:br>
              <a:rPr lang="en-US" sz="3200" b="1" dirty="0" smtClean="0"/>
            </a:br>
            <a:r>
              <a:rPr lang="en-US" sz="3200" b="1" dirty="0" smtClean="0"/>
              <a:t>the products and services are manufactured or marketed</a:t>
            </a:r>
            <a:endParaRPr lang="en-US" sz="3200" b="1" dirty="0"/>
          </a:p>
        </p:txBody>
      </p:sp>
      <p:graphicFrame>
        <p:nvGraphicFramePr>
          <p:cNvPr id="4" name="Content Placeholder 4"/>
          <p:cNvGraphicFramePr>
            <a:graphicFrameLocks noGrp="1"/>
          </p:cNvGraphicFramePr>
          <p:nvPr>
            <p:ph idx="1"/>
            <p:extLst>
              <p:ext uri="{D42A27DB-BD31-4B8C-83A1-F6EECF244321}">
                <p14:modId xmlns:p14="http://schemas.microsoft.com/office/powerpoint/2010/main" val="1572102088"/>
              </p:ext>
            </p:extLst>
          </p:nvPr>
        </p:nvGraphicFramePr>
        <p:xfrm>
          <a:off x="838200" y="1733266"/>
          <a:ext cx="10515600" cy="45583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2925140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Identification of Geographical Segment</a:t>
            </a:r>
            <a:endParaRPr lang="en-US"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0179576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27825640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Case Study</a:t>
            </a:r>
            <a:endParaRPr lang="en-US" b="1"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410681941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32899805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Answer</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237069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3328922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22481"/>
          </a:xfrm>
        </p:spPr>
        <p:txBody>
          <a:bodyPr>
            <a:normAutofit/>
          </a:bodyPr>
          <a:lstStyle/>
          <a:p>
            <a:r>
              <a:rPr lang="en-US" sz="3300" b="1" dirty="0" smtClean="0"/>
              <a:t>Identification of Business and Geographical </a:t>
            </a:r>
            <a:br>
              <a:rPr lang="en-US" sz="3300" b="1" dirty="0" smtClean="0"/>
            </a:br>
            <a:r>
              <a:rPr lang="en-US" sz="3300" b="1" dirty="0" smtClean="0"/>
              <a:t>Segments for external reporting purposes:</a:t>
            </a:r>
            <a:endParaRPr lang="en-US" sz="3300" b="1" dirty="0"/>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1236287767"/>
              </p:ext>
            </p:extLst>
          </p:nvPr>
        </p:nvGraphicFramePr>
        <p:xfrm>
          <a:off x="838200" y="1774089"/>
          <a:ext cx="10515600" cy="4462938"/>
        </p:xfrm>
        <a:graphic>
          <a:graphicData uri="http://schemas.openxmlformats.org/drawingml/2006/table">
            <a:tbl>
              <a:tblPr firstRow="1" bandRow="1">
                <a:tableStyleId>{5C22544A-7EE6-4342-B048-85BDC9FD1C3A}</a:tableStyleId>
              </a:tblPr>
              <a:tblGrid>
                <a:gridCol w="785884"/>
                <a:gridCol w="4162567"/>
                <a:gridCol w="5567149"/>
              </a:tblGrid>
              <a:tr h="743823">
                <a:tc>
                  <a:txBody>
                    <a:bodyPr/>
                    <a:lstStyle/>
                    <a:p>
                      <a:pPr algn="ctr"/>
                      <a:r>
                        <a:rPr lang="en-US" dirty="0" smtClean="0">
                          <a:solidFill>
                            <a:schemeClr val="bg1"/>
                          </a:solidFill>
                        </a:rPr>
                        <a:t>Sr. No.</a:t>
                      </a:r>
                      <a:endParaRPr lang="en-US" dirty="0">
                        <a:solidFill>
                          <a:schemeClr val="bg1"/>
                        </a:solidFill>
                      </a:endParaRPr>
                    </a:p>
                  </a:txBody>
                  <a:tcPr/>
                </a:tc>
                <a:tc>
                  <a:txBody>
                    <a:bodyPr/>
                    <a:lstStyle/>
                    <a:p>
                      <a:pPr algn="ctr"/>
                      <a:r>
                        <a:rPr lang="en-US" dirty="0" smtClean="0">
                          <a:solidFill>
                            <a:schemeClr val="bg1"/>
                          </a:solidFill>
                        </a:rPr>
                        <a:t>System of internal financial</a:t>
                      </a:r>
                      <a:r>
                        <a:rPr lang="en-US" baseline="0" dirty="0" smtClean="0">
                          <a:solidFill>
                            <a:schemeClr val="bg1"/>
                          </a:solidFill>
                        </a:rPr>
                        <a:t> Reporting prevailing in the enterprise</a:t>
                      </a:r>
                      <a:endParaRPr lang="en-US" dirty="0">
                        <a:solidFill>
                          <a:schemeClr val="bg1"/>
                        </a:solidFill>
                      </a:endParaRPr>
                    </a:p>
                  </a:txBody>
                  <a:tcPr/>
                </a:tc>
                <a:tc>
                  <a:txBody>
                    <a:bodyPr/>
                    <a:lstStyle/>
                    <a:p>
                      <a:pPr algn="ctr"/>
                      <a:r>
                        <a:rPr lang="en-US" dirty="0" smtClean="0">
                          <a:solidFill>
                            <a:schemeClr val="bg1"/>
                          </a:solidFill>
                        </a:rPr>
                        <a:t>How segments for external reporting purpose should be identified.</a:t>
                      </a:r>
                      <a:endParaRPr lang="en-US" dirty="0">
                        <a:solidFill>
                          <a:schemeClr val="bg1"/>
                        </a:solidFill>
                      </a:endParaRPr>
                    </a:p>
                  </a:txBody>
                  <a:tcPr/>
                </a:tc>
              </a:tr>
              <a:tr h="2018948">
                <a:tc>
                  <a:txBody>
                    <a:bodyPr/>
                    <a:lstStyle/>
                    <a:p>
                      <a:r>
                        <a:rPr lang="en-US" dirty="0" smtClean="0"/>
                        <a:t>1</a:t>
                      </a:r>
                      <a:endParaRPr lang="en-US" dirty="0"/>
                    </a:p>
                  </a:txBody>
                  <a:tcPr/>
                </a:tc>
                <a:tc>
                  <a:txBody>
                    <a:bodyPr/>
                    <a:lstStyle/>
                    <a:p>
                      <a:r>
                        <a:rPr lang="en-US" dirty="0" smtClean="0"/>
                        <a:t>Internal organization</a:t>
                      </a:r>
                      <a:r>
                        <a:rPr lang="en-US" baseline="0" dirty="0" smtClean="0"/>
                        <a:t> and management structure of an enterprise and system of internal financial reporting to the Board of Director / CEO are based on individual products or services or based on geographical areas or both.</a:t>
                      </a:r>
                      <a:endParaRPr lang="en-US" dirty="0"/>
                    </a:p>
                  </a:txBody>
                  <a:tcPr/>
                </a:tc>
                <a:tc>
                  <a:txBody>
                    <a:bodyPr/>
                    <a:lstStyle/>
                    <a:p>
                      <a:r>
                        <a:rPr lang="en-US" dirty="0" smtClean="0"/>
                        <a:t>In this case, the</a:t>
                      </a:r>
                      <a:r>
                        <a:rPr lang="en-US" baseline="0" dirty="0" smtClean="0"/>
                        <a:t> business and geographical segment for external reporting purpose should be those organizational units for which information is reported to the Board of Directors / CEO for evaluating the units performance and for making divisions about future allocation of resources.</a:t>
                      </a:r>
                      <a:endParaRPr lang="en-US" dirty="0"/>
                    </a:p>
                  </a:txBody>
                  <a:tcPr/>
                </a:tc>
              </a:tr>
              <a:tr h="1700167">
                <a:tc>
                  <a:txBody>
                    <a:bodyPr/>
                    <a:lstStyle/>
                    <a:p>
                      <a:r>
                        <a:rPr lang="en-US" dirty="0" smtClean="0"/>
                        <a:t>2</a:t>
                      </a:r>
                      <a:endParaRPr lang="en-US" dirty="0"/>
                    </a:p>
                  </a:txBody>
                  <a:tcPr/>
                </a:tc>
                <a:tc>
                  <a:txBody>
                    <a:bodyPr/>
                    <a:lstStyle/>
                    <a:p>
                      <a:r>
                        <a:rPr lang="en-US" dirty="0" smtClean="0"/>
                        <a:t>If internal organization and management</a:t>
                      </a:r>
                      <a:r>
                        <a:rPr lang="en-US" baseline="0" dirty="0" smtClean="0"/>
                        <a:t> structure and system of internal financial reporting are based on neither individual products or services nor on geographical areas.</a:t>
                      </a:r>
                      <a:endParaRPr lang="en-US" dirty="0"/>
                    </a:p>
                  </a:txBody>
                  <a:tcPr/>
                </a:tc>
                <a:tc>
                  <a:txBody>
                    <a:bodyPr/>
                    <a:lstStyle/>
                    <a:p>
                      <a:r>
                        <a:rPr lang="en-US" dirty="0" smtClean="0"/>
                        <a:t>The</a:t>
                      </a:r>
                      <a:r>
                        <a:rPr lang="en-US" baseline="0" dirty="0" smtClean="0"/>
                        <a:t> directors and management of the enterprise should determine its business and geographical segments for external reporting purposes based on the factors given above rather than on the basis of the enterprise’s system of internal financial reporting.</a:t>
                      </a:r>
                      <a:endParaRPr lang="en-US" dirty="0"/>
                    </a:p>
                  </a:txBody>
                  <a:tcPr/>
                </a:tc>
              </a:tr>
            </a:tbl>
          </a:graphicData>
        </a:graphic>
      </p:graphicFrame>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10635791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814481" cy="917765"/>
          </a:xfrm>
        </p:spPr>
        <p:txBody>
          <a:bodyPr>
            <a:normAutofit fontScale="90000"/>
          </a:bodyPr>
          <a:lstStyle/>
          <a:p>
            <a:r>
              <a:rPr lang="en-US" sz="3600" b="1" dirty="0" smtClean="0"/>
              <a:t>Identifying the Primary &amp; Secondary Reporting format</a:t>
            </a:r>
            <a:endParaRPr lang="en-US" sz="3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80929600"/>
              </p:ext>
            </p:extLst>
          </p:nvPr>
        </p:nvGraphicFramePr>
        <p:xfrm>
          <a:off x="838200" y="1583138"/>
          <a:ext cx="10557680" cy="4367285"/>
        </p:xfrm>
        <a:graphic>
          <a:graphicData uri="http://schemas.openxmlformats.org/drawingml/2006/table">
            <a:tbl>
              <a:tblPr firstRow="1" bandRow="1">
                <a:tableStyleId>{5C22544A-7EE6-4342-B048-85BDC9FD1C3A}</a:tableStyleId>
              </a:tblPr>
              <a:tblGrid>
                <a:gridCol w="994564"/>
                <a:gridCol w="4284276"/>
                <a:gridCol w="2639420"/>
                <a:gridCol w="2639420"/>
              </a:tblGrid>
              <a:tr h="411370">
                <a:tc>
                  <a:txBody>
                    <a:bodyPr/>
                    <a:lstStyle/>
                    <a:p>
                      <a:pPr algn="ctr"/>
                      <a:r>
                        <a:rPr lang="en-US" dirty="0" smtClean="0"/>
                        <a:t>Sr. No.</a:t>
                      </a:r>
                      <a:endParaRPr lang="en-US" dirty="0"/>
                    </a:p>
                  </a:txBody>
                  <a:tcPr/>
                </a:tc>
                <a:tc>
                  <a:txBody>
                    <a:bodyPr/>
                    <a:lstStyle/>
                    <a:p>
                      <a:r>
                        <a:rPr lang="en-US" dirty="0" smtClean="0"/>
                        <a:t>Situation</a:t>
                      </a:r>
                      <a:endParaRPr lang="en-US" dirty="0"/>
                    </a:p>
                  </a:txBody>
                  <a:tcPr/>
                </a:tc>
                <a:tc>
                  <a:txBody>
                    <a:bodyPr/>
                    <a:lstStyle/>
                    <a:p>
                      <a:r>
                        <a:rPr lang="en-US" dirty="0" smtClean="0"/>
                        <a:t>Business</a:t>
                      </a:r>
                      <a:r>
                        <a:rPr lang="en-US" baseline="0" dirty="0" smtClean="0"/>
                        <a:t> Segment</a:t>
                      </a:r>
                      <a:endParaRPr lang="en-US" dirty="0"/>
                    </a:p>
                  </a:txBody>
                  <a:tcPr/>
                </a:tc>
                <a:tc>
                  <a:txBody>
                    <a:bodyPr/>
                    <a:lstStyle/>
                    <a:p>
                      <a:r>
                        <a:rPr lang="en-US" dirty="0" smtClean="0"/>
                        <a:t>Geographical Segment</a:t>
                      </a:r>
                      <a:endParaRPr lang="en-US" dirty="0"/>
                    </a:p>
                  </a:txBody>
                  <a:tcPr/>
                </a:tc>
              </a:tr>
              <a:tr h="1014337">
                <a:tc>
                  <a:txBody>
                    <a:bodyPr/>
                    <a:lstStyle/>
                    <a:p>
                      <a:pPr algn="ctr"/>
                      <a:r>
                        <a:rPr lang="en-US" dirty="0" smtClean="0"/>
                        <a:t>1</a:t>
                      </a:r>
                      <a:endParaRPr lang="en-US" dirty="0"/>
                    </a:p>
                  </a:txBody>
                  <a:tcPr/>
                </a:tc>
                <a:tc>
                  <a:txBody>
                    <a:bodyPr/>
                    <a:lstStyle/>
                    <a:p>
                      <a:r>
                        <a:rPr lang="en-US" dirty="0" smtClean="0"/>
                        <a:t>Risk and returns</a:t>
                      </a:r>
                      <a:r>
                        <a:rPr lang="en-US" baseline="0" dirty="0" smtClean="0"/>
                        <a:t> of the enterprise are pre-dominantly affected by differences in the products or services that is produces.</a:t>
                      </a:r>
                      <a:endParaRPr lang="en-US" dirty="0"/>
                    </a:p>
                  </a:txBody>
                  <a:tcPr/>
                </a:tc>
                <a:tc>
                  <a:txBody>
                    <a:bodyPr/>
                    <a:lstStyle/>
                    <a:p>
                      <a:r>
                        <a:rPr lang="en-US" dirty="0" smtClean="0"/>
                        <a:t>Primary</a:t>
                      </a:r>
                      <a:r>
                        <a:rPr lang="en-US" baseline="0" dirty="0" smtClean="0"/>
                        <a:t> Reporting Format</a:t>
                      </a:r>
                      <a:endParaRPr lang="en-US" dirty="0"/>
                    </a:p>
                  </a:txBody>
                  <a:tcPr/>
                </a:tc>
                <a:tc>
                  <a:txBody>
                    <a:bodyPr/>
                    <a:lstStyle/>
                    <a:p>
                      <a:r>
                        <a:rPr lang="en-US" dirty="0" smtClean="0"/>
                        <a:t>Secondary Reporting Format</a:t>
                      </a:r>
                      <a:endParaRPr lang="en-US" dirty="0"/>
                    </a:p>
                  </a:txBody>
                  <a:tcPr/>
                </a:tc>
              </a:tr>
              <a:tr h="1318638">
                <a:tc>
                  <a:txBody>
                    <a:bodyPr/>
                    <a:lstStyle/>
                    <a:p>
                      <a:pPr algn="ctr"/>
                      <a:r>
                        <a:rPr lang="en-US" dirty="0" smtClean="0"/>
                        <a:t>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Risk and returns</a:t>
                      </a:r>
                      <a:r>
                        <a:rPr lang="en-US" baseline="0" dirty="0" smtClean="0"/>
                        <a:t> of the enterprise are pre-dominantly affected by its operations in different countries or other geographical areas.</a:t>
                      </a:r>
                      <a:endParaRPr lang="en-US" dirty="0" smtClean="0"/>
                    </a:p>
                  </a:txBody>
                  <a:tcPr/>
                </a:tc>
                <a:tc>
                  <a:txBody>
                    <a:bodyPr/>
                    <a:lstStyle/>
                    <a:p>
                      <a:r>
                        <a:rPr lang="en-US" dirty="0" smtClean="0"/>
                        <a:t>Secondary</a:t>
                      </a:r>
                      <a:r>
                        <a:rPr lang="en-US" baseline="0" dirty="0" smtClean="0"/>
                        <a:t> Reporting Format</a:t>
                      </a:r>
                      <a:endParaRPr lang="en-US" dirty="0"/>
                    </a:p>
                  </a:txBody>
                  <a:tcPr/>
                </a:tc>
                <a:tc>
                  <a:txBody>
                    <a:bodyPr/>
                    <a:lstStyle/>
                    <a:p>
                      <a:r>
                        <a:rPr lang="en-US" dirty="0" smtClean="0"/>
                        <a:t>Primary Reporting Format</a:t>
                      </a:r>
                    </a:p>
                    <a:p>
                      <a:endParaRPr lang="en-US" dirty="0"/>
                    </a:p>
                  </a:txBody>
                  <a:tcPr/>
                </a:tc>
              </a:tr>
              <a:tr h="1622940">
                <a:tc>
                  <a:txBody>
                    <a:bodyPr/>
                    <a:lstStyle/>
                    <a:p>
                      <a:pPr algn="ctr"/>
                      <a:r>
                        <a:rPr lang="en-US" dirty="0" smtClean="0"/>
                        <a:t>3</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Risk</a:t>
                      </a:r>
                      <a:r>
                        <a:rPr lang="en-US" baseline="0" dirty="0" smtClean="0"/>
                        <a:t> and returns are strongly affected by both as evidenced by a matrix approach to managing the company and reporting internally to BOD &amp; CEO</a:t>
                      </a:r>
                      <a:endParaRPr lang="en-US" dirty="0" smtClean="0"/>
                    </a:p>
                  </a:txBody>
                  <a:tcPr/>
                </a:tc>
                <a:tc>
                  <a:txBody>
                    <a:bodyPr/>
                    <a:lstStyle/>
                    <a:p>
                      <a:r>
                        <a:rPr lang="en-US" dirty="0" smtClean="0"/>
                        <a:t>Primary</a:t>
                      </a:r>
                      <a:r>
                        <a:rPr lang="en-US" baseline="0" dirty="0" smtClean="0"/>
                        <a:t> Reporting Format</a:t>
                      </a:r>
                      <a:endParaRPr lang="en-US" dirty="0"/>
                    </a:p>
                  </a:txBody>
                  <a:tcPr/>
                </a:tc>
                <a:tc>
                  <a:txBody>
                    <a:bodyPr/>
                    <a:lstStyle/>
                    <a:p>
                      <a:r>
                        <a:rPr lang="en-US" dirty="0" smtClean="0"/>
                        <a:t>Secondary Reporting Format, alternatively</a:t>
                      </a:r>
                      <a:r>
                        <a:rPr lang="en-US" baseline="0" dirty="0" smtClean="0"/>
                        <a:t> matrix presentation with full segment disclosures may be adopted.</a:t>
                      </a:r>
                      <a:endParaRPr lang="en-US" dirty="0"/>
                    </a:p>
                  </a:txBody>
                  <a:tcPr/>
                </a:tc>
              </a:tr>
            </a:tbl>
          </a:graphicData>
        </a:graphic>
      </p:graphicFrame>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701807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57238"/>
          </a:xfrm>
        </p:spPr>
        <p:txBody>
          <a:bodyPr>
            <a:normAutofit/>
          </a:bodyPr>
          <a:lstStyle/>
          <a:p>
            <a:r>
              <a:rPr lang="en-US" sz="3600" b="1" dirty="0" smtClean="0"/>
              <a:t>Important Definitions</a:t>
            </a:r>
            <a:endParaRPr lang="en-US" sz="36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6174345"/>
              </p:ext>
            </p:extLst>
          </p:nvPr>
        </p:nvGraphicFramePr>
        <p:xfrm>
          <a:off x="409433" y="1337481"/>
          <a:ext cx="11313993" cy="5322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21247452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1162"/>
          </a:xfrm>
        </p:spPr>
        <p:txBody>
          <a:bodyPr>
            <a:normAutofit fontScale="90000"/>
          </a:bodyPr>
          <a:lstStyle/>
          <a:p>
            <a:r>
              <a:rPr lang="en-US" b="1" dirty="0" smtClean="0"/>
              <a:t>Important Definitions Continued</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02381896"/>
              </p:ext>
            </p:extLst>
          </p:nvPr>
        </p:nvGraphicFramePr>
        <p:xfrm>
          <a:off x="368491" y="1473958"/>
          <a:ext cx="11245754" cy="50496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39753746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54241"/>
          </a:xfrm>
        </p:spPr>
        <p:txBody>
          <a:bodyPr>
            <a:normAutofit/>
          </a:bodyPr>
          <a:lstStyle/>
          <a:p>
            <a:r>
              <a:rPr lang="en-US" sz="4000" b="1" dirty="0" smtClean="0"/>
              <a:t>Identification of Reportable Segments</a:t>
            </a:r>
            <a:endParaRPr lang="en-US" sz="40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90762189"/>
              </p:ext>
            </p:extLst>
          </p:nvPr>
        </p:nvGraphicFramePr>
        <p:xfrm>
          <a:off x="838200" y="1419225"/>
          <a:ext cx="10515600" cy="5076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28416777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41695" y="668740"/>
            <a:ext cx="6769289" cy="764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03757"/>
            <a:ext cx="8455925" cy="1347622"/>
          </a:xfrm>
        </p:spPr>
        <p:txBody>
          <a:bodyPr>
            <a:normAutofit/>
          </a:bodyPr>
          <a:lstStyle/>
          <a:p>
            <a:r>
              <a:rPr lang="en-US" sz="4000" b="1" dirty="0" smtClean="0">
                <a:solidFill>
                  <a:schemeClr val="bg1"/>
                </a:solidFill>
              </a:rPr>
              <a:t>10% criteria / 10% thresholds</a:t>
            </a:r>
            <a:endParaRPr lang="en-US" sz="4000" b="1" dirty="0">
              <a:solidFill>
                <a:schemeClr val="bg1"/>
              </a:solidFill>
            </a:endParaRPr>
          </a:p>
        </p:txBody>
      </p:sp>
      <p:sp>
        <p:nvSpPr>
          <p:cNvPr id="3" name="Content Placeholder 2"/>
          <p:cNvSpPr>
            <a:spLocks noGrp="1"/>
          </p:cNvSpPr>
          <p:nvPr>
            <p:ph idx="1"/>
          </p:nvPr>
        </p:nvSpPr>
        <p:spPr/>
        <p:txBody>
          <a:bodyPr/>
          <a:lstStyle/>
          <a:p>
            <a:r>
              <a:rPr lang="en-US" dirty="0" smtClean="0"/>
              <a:t>If the following works out to 10 or more, it is a reportable segment:</a:t>
            </a:r>
          </a:p>
          <a:p>
            <a:pPr lvl="1"/>
            <a:r>
              <a:rPr lang="en-US" dirty="0" smtClean="0"/>
              <a:t>10% revenue criteria:</a:t>
            </a:r>
          </a:p>
          <a:p>
            <a:pPr marL="1828800" lvl="4" indent="0">
              <a:buNone/>
            </a:pPr>
            <a:r>
              <a:rPr lang="en-US" dirty="0" smtClean="0"/>
              <a:t>Revenue of segment from sale to external customer + </a:t>
            </a:r>
          </a:p>
          <a:p>
            <a:pPr marL="457200" lvl="1" indent="0">
              <a:buNone/>
            </a:pPr>
            <a:r>
              <a:rPr lang="en-US" sz="2000" dirty="0" smtClean="0"/>
              <a:t>		inter segment sales *100 / Total Revenue of all segments ( incl. inter </a:t>
            </a:r>
            <a:r>
              <a:rPr lang="en-US" sz="2000" dirty="0" err="1" smtClean="0"/>
              <a:t>seg</a:t>
            </a:r>
            <a:r>
              <a:rPr lang="en-US" sz="2000" dirty="0" smtClean="0"/>
              <a:t>.)</a:t>
            </a:r>
          </a:p>
          <a:p>
            <a:pPr lvl="1"/>
            <a:endParaRPr lang="en-US" dirty="0" smtClean="0"/>
          </a:p>
          <a:p>
            <a:pPr lvl="1"/>
            <a:r>
              <a:rPr lang="en-US" dirty="0" smtClean="0"/>
              <a:t>10% of combined segments results criteria:</a:t>
            </a:r>
          </a:p>
          <a:p>
            <a:pPr marL="1828800" lvl="4" indent="0">
              <a:buNone/>
            </a:pPr>
            <a:r>
              <a:rPr lang="en-US" dirty="0" smtClean="0"/>
              <a:t>Segment profit / loss * 100 / Combined profit of all segments in profits or combined loss of all segment in loss whichever is greater in absolute amount.</a:t>
            </a:r>
          </a:p>
          <a:p>
            <a:pPr lvl="1"/>
            <a:endParaRPr lang="en-US" dirty="0" smtClean="0"/>
          </a:p>
          <a:p>
            <a:pPr lvl="1"/>
            <a:r>
              <a:rPr lang="en-US" dirty="0" smtClean="0"/>
              <a:t>10</a:t>
            </a:r>
            <a:r>
              <a:rPr lang="en-US" dirty="0"/>
              <a:t>% of </a:t>
            </a:r>
            <a:r>
              <a:rPr lang="en-US" dirty="0" smtClean="0"/>
              <a:t>total segment assets criteria:</a:t>
            </a:r>
            <a:endParaRPr lang="en-US" dirty="0"/>
          </a:p>
          <a:p>
            <a:pPr marL="1828800" lvl="4" indent="0">
              <a:buNone/>
            </a:pPr>
            <a:r>
              <a:rPr lang="en-US" dirty="0"/>
              <a:t>Segment </a:t>
            </a:r>
            <a:r>
              <a:rPr lang="en-US" dirty="0" smtClean="0"/>
              <a:t>assets </a:t>
            </a:r>
            <a:r>
              <a:rPr lang="en-US" dirty="0"/>
              <a:t>* 100 / </a:t>
            </a:r>
            <a:r>
              <a:rPr lang="en-US" dirty="0" smtClean="0"/>
              <a:t>Total segment assets of all segments.</a:t>
            </a:r>
            <a:endParaRPr lang="en-US" dirty="0"/>
          </a:p>
          <a:p>
            <a:pPr marL="1828800" lvl="4" indent="0">
              <a:buNone/>
            </a:pPr>
            <a:endParaRPr lang="en-US" dirty="0" smtClean="0"/>
          </a:p>
        </p:txBody>
      </p:sp>
      <p:pic>
        <p:nvPicPr>
          <p:cNvPr id="5" name="Picture 4"/>
          <p:cNvPicPr>
            <a:picLocks noChangeAspect="1"/>
          </p:cNvPicPr>
          <p:nvPr/>
        </p:nvPicPr>
        <p:blipFill>
          <a:blip r:embed="rId2"/>
          <a:stretch>
            <a:fillRect/>
          </a:stretch>
        </p:blipFill>
        <p:spPr>
          <a:xfrm>
            <a:off x="10099772" y="239312"/>
            <a:ext cx="1627773" cy="926672"/>
          </a:xfrm>
          <a:prstGeom prst="rect">
            <a:avLst/>
          </a:prstGeom>
        </p:spPr>
      </p:pic>
    </p:spTree>
    <p:extLst>
      <p:ext uri="{BB962C8B-B14F-4D97-AF65-F5344CB8AC3E}">
        <p14:creationId xmlns:p14="http://schemas.microsoft.com/office/powerpoint/2010/main" val="22685981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8199" y="477671"/>
            <a:ext cx="6640773" cy="941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b="1" dirty="0" smtClean="0">
                <a:ln w="0"/>
                <a:solidFill>
                  <a:schemeClr val="bg1"/>
                </a:solidFill>
                <a:effectLst>
                  <a:outerShdw blurRad="38100" dist="19050" dir="2700000" algn="tl" rotWithShape="0">
                    <a:schemeClr val="dk1">
                      <a:alpha val="40000"/>
                    </a:schemeClr>
                  </a:outerShdw>
                </a:effectLst>
              </a:rPr>
              <a:t>Objective of AS - 17</a:t>
            </a:r>
            <a:endParaRPr lang="en-US" b="1" dirty="0">
              <a:ln w="0"/>
              <a:solidFill>
                <a:schemeClr val="bg1"/>
              </a:solidFill>
              <a:effectLst>
                <a:outerShdw blurRad="38100" dist="19050" dir="2700000" algn="tl" rotWithShape="0">
                  <a:schemeClr val="dk1">
                    <a:alpha val="40000"/>
                  </a:schemeClr>
                </a:outerShdw>
              </a:effectLst>
            </a:endParaRPr>
          </a:p>
        </p:txBody>
      </p:sp>
      <p:sp>
        <p:nvSpPr>
          <p:cNvPr id="3" name="Content Placeholder 2"/>
          <p:cNvSpPr>
            <a:spLocks noGrp="1"/>
          </p:cNvSpPr>
          <p:nvPr>
            <p:ph idx="1"/>
          </p:nvPr>
        </p:nvSpPr>
        <p:spPr/>
        <p:txBody>
          <a:bodyPr/>
          <a:lstStyle/>
          <a:p>
            <a:pPr marL="0" indent="0">
              <a:buNone/>
            </a:pPr>
            <a:r>
              <a:rPr lang="en-US" b="1" dirty="0" smtClean="0"/>
              <a:t>To establish principles for reporting financial information:</a:t>
            </a:r>
          </a:p>
          <a:p>
            <a:pPr marL="0" indent="0">
              <a:buNone/>
            </a:pPr>
            <a:endParaRPr lang="en-US" dirty="0" smtClean="0"/>
          </a:p>
          <a:p>
            <a:r>
              <a:rPr lang="en-US" dirty="0" smtClean="0"/>
              <a:t>About different types of products and services an enterprise produces, and</a:t>
            </a:r>
          </a:p>
          <a:p>
            <a:endParaRPr lang="en-US" dirty="0" smtClean="0"/>
          </a:p>
          <a:p>
            <a:r>
              <a:rPr lang="en-US" dirty="0" smtClean="0"/>
              <a:t>The different geographical areas in which it operates.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33631714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normAutofit/>
          </a:bodyPr>
          <a:lstStyle/>
          <a:p>
            <a:r>
              <a:rPr lang="en-US" sz="4000" b="1" dirty="0" smtClean="0"/>
              <a:t>Primary Reporting Format</a:t>
            </a:r>
            <a:endParaRPr lang="en-US" sz="4000"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46088161"/>
              </p:ext>
            </p:extLst>
          </p:nvPr>
        </p:nvGraphicFramePr>
        <p:xfrm>
          <a:off x="565245" y="1214652"/>
          <a:ext cx="10515600" cy="5415280"/>
        </p:xfrm>
        <a:graphic>
          <a:graphicData uri="http://schemas.openxmlformats.org/drawingml/2006/table">
            <a:tbl>
              <a:tblPr firstRow="1" bandRow="1">
                <a:tableStyleId>{5C22544A-7EE6-4342-B048-85BDC9FD1C3A}</a:tableStyleId>
              </a:tblPr>
              <a:tblGrid>
                <a:gridCol w="2942230"/>
                <a:gridCol w="7573370"/>
              </a:tblGrid>
              <a:tr h="370840">
                <a:tc>
                  <a:txBody>
                    <a:bodyPr/>
                    <a:lstStyle/>
                    <a:p>
                      <a:r>
                        <a:rPr lang="en-US" dirty="0" smtClean="0"/>
                        <a:t>Disclosure</a:t>
                      </a:r>
                      <a:endParaRPr lang="en-US" dirty="0"/>
                    </a:p>
                  </a:txBody>
                  <a:tcPr/>
                </a:tc>
                <a:tc>
                  <a:txBody>
                    <a:bodyPr/>
                    <a:lstStyle/>
                    <a:p>
                      <a:r>
                        <a:rPr lang="en-US" dirty="0" smtClean="0"/>
                        <a:t>Remarks</a:t>
                      </a:r>
                      <a:endParaRPr lang="en-US" dirty="0"/>
                    </a:p>
                  </a:txBody>
                  <a:tcPr/>
                </a:tc>
              </a:tr>
              <a:tr h="370840">
                <a:tc>
                  <a:txBody>
                    <a:bodyPr/>
                    <a:lstStyle/>
                    <a:p>
                      <a:r>
                        <a:rPr lang="en-US" dirty="0" smtClean="0"/>
                        <a:t>Segment Revenue</a:t>
                      </a:r>
                      <a:endParaRPr lang="en-US" dirty="0"/>
                    </a:p>
                  </a:txBody>
                  <a:tcPr/>
                </a:tc>
                <a:tc>
                  <a:txBody>
                    <a:bodyPr/>
                    <a:lstStyle/>
                    <a:p>
                      <a:pPr algn="just"/>
                      <a:r>
                        <a:rPr lang="en-US" dirty="0" smtClean="0"/>
                        <a:t>Classified into external revenue and</a:t>
                      </a:r>
                      <a:r>
                        <a:rPr lang="en-US" baseline="0" dirty="0" smtClean="0"/>
                        <a:t> inter-segment revenue.</a:t>
                      </a:r>
                      <a:endParaRPr lang="en-US" dirty="0"/>
                    </a:p>
                  </a:txBody>
                  <a:tcPr/>
                </a:tc>
              </a:tr>
              <a:tr h="370840">
                <a:tc>
                  <a:txBody>
                    <a:bodyPr/>
                    <a:lstStyle/>
                    <a:p>
                      <a:r>
                        <a:rPr lang="en-US" dirty="0" smtClean="0"/>
                        <a:t>Segment Result</a:t>
                      </a:r>
                      <a:endParaRPr lang="en-US" dirty="0"/>
                    </a:p>
                  </a:txBody>
                  <a:tcPr/>
                </a:tc>
                <a:tc>
                  <a:txBody>
                    <a:bodyPr/>
                    <a:lstStyle/>
                    <a:p>
                      <a:pPr algn="just"/>
                      <a:r>
                        <a:rPr lang="en-US" dirty="0" smtClean="0"/>
                        <a:t>If an enterprise can compute segment net profit / loss</a:t>
                      </a:r>
                      <a:r>
                        <a:rPr lang="en-US" baseline="0" dirty="0" smtClean="0"/>
                        <a:t> or some other measure of segment profitability other than segment result, without arbitrary allocations, reporting of such amounts in addition segment result is encouraged.</a:t>
                      </a:r>
                      <a:endParaRPr lang="en-US" dirty="0"/>
                    </a:p>
                  </a:txBody>
                  <a:tcPr/>
                </a:tc>
              </a:tr>
              <a:tr h="370840">
                <a:tc>
                  <a:txBody>
                    <a:bodyPr/>
                    <a:lstStyle/>
                    <a:p>
                      <a:r>
                        <a:rPr lang="en-US" dirty="0" smtClean="0"/>
                        <a:t>Segment</a:t>
                      </a:r>
                      <a:r>
                        <a:rPr lang="en-US" baseline="0" dirty="0" smtClean="0"/>
                        <a:t> Assets</a:t>
                      </a:r>
                      <a:endParaRPr lang="en-US" dirty="0"/>
                    </a:p>
                  </a:txBody>
                  <a:tcPr/>
                </a:tc>
                <a:tc>
                  <a:txBody>
                    <a:bodyPr/>
                    <a:lstStyle/>
                    <a:p>
                      <a:pPr algn="just"/>
                      <a:r>
                        <a:rPr lang="en-US" dirty="0" smtClean="0"/>
                        <a:t>Total carrying amount of segment</a:t>
                      </a:r>
                      <a:r>
                        <a:rPr lang="en-US" baseline="0" dirty="0" smtClean="0"/>
                        <a:t> assets</a:t>
                      </a:r>
                      <a:endParaRPr lang="en-US" dirty="0"/>
                    </a:p>
                  </a:txBody>
                  <a:tcPr/>
                </a:tc>
              </a:tr>
              <a:tr h="370840">
                <a:tc>
                  <a:txBody>
                    <a:bodyPr/>
                    <a:lstStyle/>
                    <a:p>
                      <a:r>
                        <a:rPr lang="en-US" dirty="0" smtClean="0"/>
                        <a:t>Segment Liabilities</a:t>
                      </a:r>
                      <a:endParaRPr lang="en-US" dirty="0"/>
                    </a:p>
                  </a:txBody>
                  <a:tcPr/>
                </a:tc>
                <a:tc>
                  <a:txBody>
                    <a:bodyPr/>
                    <a:lstStyle/>
                    <a:p>
                      <a:pPr algn="just"/>
                      <a:r>
                        <a:rPr lang="en-US" dirty="0" smtClean="0"/>
                        <a:t>Total amount of</a:t>
                      </a:r>
                      <a:r>
                        <a:rPr lang="en-US" baseline="0" dirty="0" smtClean="0"/>
                        <a:t> segment liabilities</a:t>
                      </a:r>
                      <a:endParaRPr lang="en-US" dirty="0"/>
                    </a:p>
                  </a:txBody>
                  <a:tcPr/>
                </a:tc>
              </a:tr>
              <a:tr h="370840">
                <a:tc>
                  <a:txBody>
                    <a:bodyPr/>
                    <a:lstStyle/>
                    <a:p>
                      <a:r>
                        <a:rPr lang="en-US" dirty="0" smtClean="0"/>
                        <a:t>Addition to</a:t>
                      </a:r>
                      <a:r>
                        <a:rPr lang="en-US" baseline="0" dirty="0" smtClean="0"/>
                        <a:t> Fixed Assets</a:t>
                      </a:r>
                      <a:endParaRPr lang="en-US" dirty="0"/>
                    </a:p>
                  </a:txBody>
                  <a:tcPr/>
                </a:tc>
                <a:tc>
                  <a:txBody>
                    <a:bodyPr/>
                    <a:lstStyle/>
                    <a:p>
                      <a:pPr algn="just"/>
                      <a:r>
                        <a:rPr lang="en-US" dirty="0" smtClean="0"/>
                        <a:t>Total</a:t>
                      </a:r>
                      <a:r>
                        <a:rPr lang="en-US" baseline="0" dirty="0" smtClean="0"/>
                        <a:t> cost incurred during the period to acquire segment assets that are in the nature of tangible or intangible fixed assets</a:t>
                      </a:r>
                      <a:endParaRPr lang="en-US" dirty="0"/>
                    </a:p>
                  </a:txBody>
                  <a:tcPr/>
                </a:tc>
              </a:tr>
              <a:tr h="370840">
                <a:tc>
                  <a:txBody>
                    <a:bodyPr/>
                    <a:lstStyle/>
                    <a:p>
                      <a:r>
                        <a:rPr lang="en-US" dirty="0" smtClean="0"/>
                        <a:t>Depreciation and amortization and Non-cash expenditure</a:t>
                      </a:r>
                      <a:endParaRPr lang="en-US" dirty="0"/>
                    </a:p>
                  </a:txBody>
                  <a:tcPr/>
                </a:tc>
                <a:tc>
                  <a:txBody>
                    <a:bodyPr/>
                    <a:lstStyle/>
                    <a:p>
                      <a:pPr algn="just"/>
                      <a:r>
                        <a:rPr lang="en-US" dirty="0" smtClean="0"/>
                        <a:t>Total amount of deprecation / amortization and non cash expenditure included in the expenses. This information</a:t>
                      </a:r>
                      <a:r>
                        <a:rPr lang="en-US" baseline="0" dirty="0" smtClean="0"/>
                        <a:t> need not be disclosed if enterprise provides segment cash flow.</a:t>
                      </a:r>
                      <a:endParaRPr lang="en-US" dirty="0"/>
                    </a:p>
                  </a:txBody>
                  <a:tcPr/>
                </a:tc>
              </a:tr>
              <a:tr h="370840">
                <a:tc>
                  <a:txBody>
                    <a:bodyPr/>
                    <a:lstStyle/>
                    <a:p>
                      <a:r>
                        <a:rPr lang="en-US" dirty="0" smtClean="0"/>
                        <a:t>Reconciliations</a:t>
                      </a:r>
                      <a:endParaRPr lang="en-US" dirty="0"/>
                    </a:p>
                  </a:txBody>
                  <a:tcPr/>
                </a:tc>
                <a:tc>
                  <a:txBody>
                    <a:bodyPr/>
                    <a:lstStyle/>
                    <a:p>
                      <a:pPr algn="just"/>
                      <a:r>
                        <a:rPr lang="en-US" dirty="0" smtClean="0"/>
                        <a:t>Reconciliation of Segment</a:t>
                      </a:r>
                      <a:r>
                        <a:rPr lang="en-US" baseline="0" dirty="0" smtClean="0"/>
                        <a:t> revenue with enterprise revenue</a:t>
                      </a:r>
                    </a:p>
                    <a:p>
                      <a:pPr algn="just"/>
                      <a:r>
                        <a:rPr lang="en-US" baseline="0" dirty="0" smtClean="0"/>
                        <a:t>Reconciliation of Segment result should be done with enterprise net profit/loss.</a:t>
                      </a:r>
                    </a:p>
                    <a:p>
                      <a:pPr algn="just"/>
                      <a:r>
                        <a:rPr lang="en-US" baseline="0" dirty="0" smtClean="0"/>
                        <a:t>Reconciliation of Segment assets with enterprise assets</a:t>
                      </a:r>
                    </a:p>
                    <a:p>
                      <a:pPr algn="just"/>
                      <a:r>
                        <a:rPr lang="en-US" baseline="0" dirty="0" smtClean="0"/>
                        <a:t>Reconciliation of Segment liabilities with enterprise liabilities</a:t>
                      </a:r>
                      <a:endParaRPr lang="en-US" dirty="0"/>
                    </a:p>
                  </a:txBody>
                  <a:tcPr/>
                </a:tc>
              </a:tr>
            </a:tbl>
          </a:graphicData>
        </a:graphic>
      </p:graphicFrame>
      <p:pic>
        <p:nvPicPr>
          <p:cNvPr id="7" name="Picture 6"/>
          <p:cNvPicPr>
            <a:picLocks noChangeAspect="1"/>
          </p:cNvPicPr>
          <p:nvPr/>
        </p:nvPicPr>
        <p:blipFill>
          <a:blip r:embed="rId2"/>
          <a:stretch>
            <a:fillRect/>
          </a:stretch>
        </p:blipFill>
        <p:spPr>
          <a:xfrm>
            <a:off x="10222603" y="140577"/>
            <a:ext cx="1627773" cy="926672"/>
          </a:xfrm>
          <a:prstGeom prst="rect">
            <a:avLst/>
          </a:prstGeom>
        </p:spPr>
      </p:pic>
    </p:spTree>
    <p:extLst>
      <p:ext uri="{BB962C8B-B14F-4D97-AF65-F5344CB8AC3E}">
        <p14:creationId xmlns:p14="http://schemas.microsoft.com/office/powerpoint/2010/main" val="28825345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591274"/>
            <a:ext cx="4811973" cy="7779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b="1" dirty="0" smtClean="0">
                <a:solidFill>
                  <a:schemeClr val="bg1"/>
                </a:solidFill>
              </a:rPr>
              <a:t>Other Disclosures</a:t>
            </a:r>
            <a:endParaRPr lang="en-US" b="1" dirty="0">
              <a:solidFill>
                <a:schemeClr val="bg1"/>
              </a:solidFill>
            </a:endParaRPr>
          </a:p>
        </p:txBody>
      </p:sp>
      <p:sp>
        <p:nvSpPr>
          <p:cNvPr id="3" name="Content Placeholder 2"/>
          <p:cNvSpPr>
            <a:spLocks noGrp="1"/>
          </p:cNvSpPr>
          <p:nvPr>
            <p:ph idx="1"/>
          </p:nvPr>
        </p:nvSpPr>
        <p:spPr/>
        <p:txBody>
          <a:bodyPr>
            <a:normAutofit/>
          </a:bodyPr>
          <a:lstStyle/>
          <a:p>
            <a:r>
              <a:rPr lang="en-US" sz="2400" dirty="0" smtClean="0"/>
              <a:t>Basis of  Transfer Pricing : In measuring and reporting segment revenue, inter-segment transfers should be measured on the basis that the enterprise actually used to price those transfers. The basis of pricing inter-segment transfers and any change therein should be disclosed in the financial statements.</a:t>
            </a:r>
          </a:p>
          <a:p>
            <a:endParaRPr lang="en-US" sz="2400" dirty="0" smtClean="0"/>
          </a:p>
          <a:p>
            <a:r>
              <a:rPr lang="en-US" sz="2400" dirty="0" smtClean="0"/>
              <a:t>Changes in Segment Accounting policies</a:t>
            </a:r>
          </a:p>
          <a:p>
            <a:endParaRPr lang="en-US" sz="2400" dirty="0" smtClean="0"/>
          </a:p>
          <a:p>
            <a:r>
              <a:rPr lang="en-US" sz="2400" dirty="0" smtClean="0"/>
              <a:t>Composition of each reported business / geographical segment</a:t>
            </a:r>
            <a:endParaRPr lang="en-US" sz="2400" dirty="0"/>
          </a:p>
        </p:txBody>
      </p:sp>
      <p:pic>
        <p:nvPicPr>
          <p:cNvPr id="5" name="Picture 4"/>
          <p:cNvPicPr>
            <a:picLocks noChangeAspect="1"/>
          </p:cNvPicPr>
          <p:nvPr/>
        </p:nvPicPr>
        <p:blipFill>
          <a:blip r:embed="rId2"/>
          <a:stretch>
            <a:fillRect/>
          </a:stretch>
        </p:blipFill>
        <p:spPr>
          <a:xfrm>
            <a:off x="10386375" y="230188"/>
            <a:ext cx="1627773" cy="926672"/>
          </a:xfrm>
          <a:prstGeom prst="rect">
            <a:avLst/>
          </a:prstGeom>
        </p:spPr>
      </p:pic>
    </p:spTree>
    <p:extLst>
      <p:ext uri="{BB962C8B-B14F-4D97-AF65-F5344CB8AC3E}">
        <p14:creationId xmlns:p14="http://schemas.microsoft.com/office/powerpoint/2010/main" val="9603918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672" y="215000"/>
            <a:ext cx="10848833" cy="549275"/>
          </a:xfrm>
        </p:spPr>
        <p:txBody>
          <a:bodyPr>
            <a:normAutofit fontScale="90000"/>
          </a:bodyPr>
          <a:lstStyle/>
          <a:p>
            <a:r>
              <a:rPr lang="en-US" b="1" dirty="0" smtClean="0"/>
              <a:t>Secondary Reporting format</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83443837"/>
              </p:ext>
            </p:extLst>
          </p:nvPr>
        </p:nvGraphicFramePr>
        <p:xfrm>
          <a:off x="477672" y="952973"/>
          <a:ext cx="10689610" cy="5760720"/>
        </p:xfrm>
        <a:graphic>
          <a:graphicData uri="http://schemas.openxmlformats.org/drawingml/2006/table">
            <a:tbl>
              <a:tblPr firstRow="1" bandRow="1">
                <a:tableStyleId>{5C22544A-7EE6-4342-B048-85BDC9FD1C3A}</a:tableStyleId>
              </a:tblPr>
              <a:tblGrid>
                <a:gridCol w="2291560"/>
                <a:gridCol w="2166302"/>
                <a:gridCol w="6231748"/>
              </a:tblGrid>
              <a:tr h="624652">
                <a:tc>
                  <a:txBody>
                    <a:bodyPr/>
                    <a:lstStyle/>
                    <a:p>
                      <a:r>
                        <a:rPr lang="en-US" dirty="0" smtClean="0"/>
                        <a:t>If primary Segment is </a:t>
                      </a:r>
                      <a:endParaRPr lang="en-US" dirty="0"/>
                    </a:p>
                  </a:txBody>
                  <a:tcPr/>
                </a:tc>
                <a:tc>
                  <a:txBody>
                    <a:bodyPr/>
                    <a:lstStyle/>
                    <a:p>
                      <a:r>
                        <a:rPr lang="en-US" dirty="0" smtClean="0"/>
                        <a:t>Then Secondary Segment will be </a:t>
                      </a:r>
                      <a:endParaRPr lang="en-US" dirty="0"/>
                    </a:p>
                  </a:txBody>
                  <a:tcPr/>
                </a:tc>
                <a:tc>
                  <a:txBody>
                    <a:bodyPr/>
                    <a:lstStyle/>
                    <a:p>
                      <a:r>
                        <a:rPr lang="en-US" dirty="0" smtClean="0"/>
                        <a:t>Conditions and reporting by Secondary</a:t>
                      </a:r>
                      <a:r>
                        <a:rPr lang="en-US" baseline="0" dirty="0" smtClean="0"/>
                        <a:t> Segment</a:t>
                      </a:r>
                      <a:endParaRPr lang="en-US" dirty="0"/>
                    </a:p>
                  </a:txBody>
                  <a:tcPr/>
                </a:tc>
              </a:tr>
              <a:tr h="892361">
                <a:tc rowSpan="2">
                  <a:txBody>
                    <a:bodyPr/>
                    <a:lstStyle/>
                    <a:p>
                      <a:pPr algn="ctr"/>
                      <a:endParaRPr lang="en-US" dirty="0" smtClean="0"/>
                    </a:p>
                    <a:p>
                      <a:pPr algn="ctr"/>
                      <a:endParaRPr lang="en-US" dirty="0" smtClean="0"/>
                    </a:p>
                    <a:p>
                      <a:pPr algn="ctr"/>
                      <a:endParaRPr lang="en-US" dirty="0" smtClean="0"/>
                    </a:p>
                    <a:p>
                      <a:pPr algn="l"/>
                      <a:r>
                        <a:rPr lang="en-US" dirty="0" smtClean="0"/>
                        <a:t>Business</a:t>
                      </a:r>
                      <a:r>
                        <a:rPr lang="en-US" baseline="0" dirty="0" smtClean="0"/>
                        <a:t> Segment</a:t>
                      </a:r>
                      <a:endParaRPr lang="en-US" dirty="0"/>
                    </a:p>
                  </a:txBody>
                  <a:tcPr/>
                </a:tc>
                <a:tc>
                  <a:txBody>
                    <a:bodyPr/>
                    <a:lstStyle/>
                    <a:p>
                      <a:r>
                        <a:rPr lang="en-US" dirty="0" smtClean="0"/>
                        <a:t>Geographical Segment –</a:t>
                      </a:r>
                      <a:r>
                        <a:rPr lang="en-US" baseline="0" dirty="0" smtClean="0"/>
                        <a:t> customer</a:t>
                      </a:r>
                      <a:endParaRPr lang="en-US" dirty="0"/>
                    </a:p>
                  </a:txBody>
                  <a:tcPr/>
                </a:tc>
                <a:tc>
                  <a:txBody>
                    <a:bodyPr/>
                    <a:lstStyle/>
                    <a:p>
                      <a:r>
                        <a:rPr lang="en-US" dirty="0" smtClean="0"/>
                        <a:t>Segment revenue from customer is to be reported for those segment</a:t>
                      </a:r>
                      <a:r>
                        <a:rPr lang="en-US" baseline="0" dirty="0" smtClean="0"/>
                        <a:t> whose </a:t>
                      </a:r>
                      <a:r>
                        <a:rPr lang="en-US" b="1" baseline="0" dirty="0" smtClean="0"/>
                        <a:t>external revenue is 10%</a:t>
                      </a:r>
                      <a:r>
                        <a:rPr lang="en-US" baseline="0" dirty="0" smtClean="0"/>
                        <a:t> or more of enterprise revenue.</a:t>
                      </a:r>
                      <a:endParaRPr lang="en-US" dirty="0"/>
                    </a:p>
                  </a:txBody>
                  <a:tcPr/>
                </a:tc>
              </a:tr>
              <a:tr h="892361">
                <a:tc vMerge="1">
                  <a:txBody>
                    <a:bodyPr/>
                    <a:lstStyle/>
                    <a:p>
                      <a:endParaRPr lang="en-US" dirty="0"/>
                    </a:p>
                  </a:txBody>
                  <a:tcPr/>
                </a:tc>
                <a:tc>
                  <a:txBody>
                    <a:bodyPr/>
                    <a:lstStyle/>
                    <a:p>
                      <a:r>
                        <a:rPr lang="en-US" dirty="0" smtClean="0"/>
                        <a:t>Geographical</a:t>
                      </a:r>
                      <a:r>
                        <a:rPr lang="en-US" baseline="0" dirty="0" smtClean="0"/>
                        <a:t> segment – assets</a:t>
                      </a:r>
                      <a:endParaRPr lang="en-US" dirty="0"/>
                    </a:p>
                  </a:txBody>
                  <a:tcPr/>
                </a:tc>
                <a:tc>
                  <a:txBody>
                    <a:bodyPr/>
                    <a:lstStyle/>
                    <a:p>
                      <a:r>
                        <a:rPr lang="en-US" dirty="0" smtClean="0"/>
                        <a:t>Carrying</a:t>
                      </a:r>
                      <a:r>
                        <a:rPr lang="en-US" baseline="0" dirty="0" smtClean="0"/>
                        <a:t> amount of segment assets whose segment assets are 10% or more of total assets of all geographical segments. Addition of fixed assets should also be reported.</a:t>
                      </a:r>
                      <a:endParaRPr lang="en-US" dirty="0"/>
                    </a:p>
                  </a:txBody>
                  <a:tcPr/>
                </a:tc>
              </a:tr>
              <a:tr h="14277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Geographical Segment - </a:t>
                      </a:r>
                      <a:r>
                        <a:rPr lang="en-US" baseline="0" dirty="0" smtClean="0"/>
                        <a:t> customer or assets</a:t>
                      </a:r>
                      <a:endParaRPr lang="en-US" dirty="0" smtClean="0"/>
                    </a:p>
                  </a:txBody>
                  <a:tcPr/>
                </a:tc>
                <a:tc>
                  <a:txBody>
                    <a:bodyPr/>
                    <a:lstStyle/>
                    <a:p>
                      <a:r>
                        <a:rPr lang="en-US" dirty="0" smtClean="0"/>
                        <a:t>Business Segment</a:t>
                      </a:r>
                      <a:endParaRPr lang="en-US" dirty="0"/>
                    </a:p>
                  </a:txBody>
                  <a:tcPr/>
                </a:tc>
                <a:tc>
                  <a:txBody>
                    <a:bodyPr/>
                    <a:lstStyle/>
                    <a:p>
                      <a:r>
                        <a:rPr lang="en-US" dirty="0" smtClean="0"/>
                        <a:t>Segment</a:t>
                      </a:r>
                      <a:r>
                        <a:rPr lang="en-US" baseline="0" dirty="0" smtClean="0"/>
                        <a:t> revenue from external Customer &gt; 10% of enterprise revenue, Segment assets &gt; 10% of total segment assets of all business segments. Segment revenue from external customers, carrying amount of assets and addition to fixed assets to be reported.</a:t>
                      </a:r>
                      <a:endParaRPr lang="en-US" dirty="0"/>
                    </a:p>
                  </a:txBody>
                  <a:tcPr/>
                </a:tc>
              </a:tr>
              <a:tr h="8923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Geographical Segment – location</a:t>
                      </a:r>
                    </a:p>
                  </a:txBody>
                  <a:tcPr/>
                </a:tc>
                <a:tc>
                  <a:txBody>
                    <a:bodyPr/>
                    <a:lstStyle/>
                    <a:p>
                      <a:r>
                        <a:rPr lang="en-US" dirty="0" smtClean="0"/>
                        <a:t>Geographical</a:t>
                      </a:r>
                      <a:r>
                        <a:rPr lang="en-US" baseline="0" dirty="0" smtClean="0"/>
                        <a:t> segment – assets</a:t>
                      </a:r>
                      <a:endParaRPr lang="en-US" dirty="0"/>
                    </a:p>
                  </a:txBody>
                  <a:tcPr/>
                </a:tc>
                <a:tc>
                  <a:txBody>
                    <a:bodyPr/>
                    <a:lstStyle/>
                    <a:p>
                      <a:r>
                        <a:rPr lang="en-US" dirty="0" smtClean="0"/>
                        <a:t>Carrying</a:t>
                      </a:r>
                      <a:r>
                        <a:rPr lang="en-US" baseline="0" dirty="0" smtClean="0"/>
                        <a:t> amount of segment assets whose segment assets are 10% or more of total assets of all geographical segments. Addition of fixed assets should also be reported.</a:t>
                      </a:r>
                      <a:endParaRPr lang="en-US" dirty="0"/>
                    </a:p>
                  </a:txBody>
                  <a:tcPr/>
                </a:tc>
              </a:tr>
              <a:tr h="8923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Geographical Segment -  assets</a:t>
                      </a:r>
                    </a:p>
                  </a:txBody>
                  <a:tcPr/>
                </a:tc>
                <a:tc>
                  <a:txBody>
                    <a:bodyPr/>
                    <a:lstStyle/>
                    <a:p>
                      <a:r>
                        <a:rPr lang="en-US" dirty="0" smtClean="0"/>
                        <a:t>Geographical Segment – </a:t>
                      </a:r>
                      <a:r>
                        <a:rPr lang="en-US" baseline="0" dirty="0" smtClean="0"/>
                        <a:t>customer</a:t>
                      </a:r>
                      <a:endParaRPr lang="en-US" dirty="0"/>
                    </a:p>
                  </a:txBody>
                  <a:tcPr/>
                </a:tc>
                <a:tc>
                  <a:txBody>
                    <a:bodyPr/>
                    <a:lstStyle/>
                    <a:p>
                      <a:r>
                        <a:rPr lang="en-US" dirty="0" smtClean="0"/>
                        <a:t>Segment revenue from customer is to be reported for those segment</a:t>
                      </a:r>
                      <a:r>
                        <a:rPr lang="en-US" baseline="0" dirty="0" smtClean="0"/>
                        <a:t> whose </a:t>
                      </a:r>
                      <a:r>
                        <a:rPr lang="en-US" b="1" baseline="0" dirty="0" smtClean="0"/>
                        <a:t>external revenue is 10%</a:t>
                      </a:r>
                      <a:r>
                        <a:rPr lang="en-US" baseline="0" dirty="0" smtClean="0"/>
                        <a:t> or more of enterprise revenue.</a:t>
                      </a:r>
                      <a:endParaRPr lang="en-US" dirty="0"/>
                    </a:p>
                  </a:txBody>
                  <a:tcPr/>
                </a:tc>
              </a:tr>
            </a:tbl>
          </a:graphicData>
        </a:graphic>
      </p:graphicFrame>
      <p:pic>
        <p:nvPicPr>
          <p:cNvPr id="5" name="Picture 4"/>
          <p:cNvPicPr>
            <a:picLocks noChangeAspect="1"/>
          </p:cNvPicPr>
          <p:nvPr/>
        </p:nvPicPr>
        <p:blipFill>
          <a:blip r:embed="rId2"/>
          <a:stretch>
            <a:fillRect/>
          </a:stretch>
        </p:blipFill>
        <p:spPr>
          <a:xfrm>
            <a:off x="10345433" y="26301"/>
            <a:ext cx="1627773" cy="926672"/>
          </a:xfrm>
          <a:prstGeom prst="rect">
            <a:avLst/>
          </a:prstGeom>
        </p:spPr>
      </p:pic>
    </p:spTree>
    <p:extLst>
      <p:ext uri="{BB962C8B-B14F-4D97-AF65-F5344CB8AC3E}">
        <p14:creationId xmlns:p14="http://schemas.microsoft.com/office/powerpoint/2010/main" val="16302287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666" y="255943"/>
            <a:ext cx="10515600" cy="644809"/>
          </a:xfrm>
        </p:spPr>
        <p:txBody>
          <a:bodyPr>
            <a:normAutofit fontScale="90000"/>
          </a:bodyPr>
          <a:lstStyle/>
          <a:p>
            <a:r>
              <a:rPr lang="en-US" b="1" dirty="0"/>
              <a:t>I</a:t>
            </a:r>
            <a:r>
              <a:rPr lang="en-US" b="1" dirty="0" smtClean="0"/>
              <a:t>llustration for identification of Segment</a:t>
            </a:r>
            <a:endParaRPr lang="en-US"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662671"/>
              </p:ext>
            </p:extLst>
          </p:nvPr>
        </p:nvGraphicFramePr>
        <p:xfrm>
          <a:off x="742666" y="1118831"/>
          <a:ext cx="10161894" cy="5303520"/>
        </p:xfrm>
        <a:graphic>
          <a:graphicData uri="http://schemas.openxmlformats.org/drawingml/2006/table">
            <a:tbl>
              <a:tblPr firstRow="1" bandRow="1">
                <a:tableStyleId>{5C22544A-7EE6-4342-B048-85BDC9FD1C3A}</a:tableStyleId>
              </a:tblPr>
              <a:tblGrid>
                <a:gridCol w="2505984"/>
                <a:gridCol w="859975"/>
                <a:gridCol w="873625"/>
                <a:gridCol w="805373"/>
                <a:gridCol w="928227"/>
                <a:gridCol w="941876"/>
                <a:gridCol w="873625"/>
                <a:gridCol w="873625"/>
                <a:gridCol w="803553"/>
                <a:gridCol w="696031"/>
              </a:tblGrid>
              <a:tr h="362649">
                <a:tc>
                  <a:txBody>
                    <a:bodyPr/>
                    <a:lstStyle/>
                    <a:p>
                      <a:r>
                        <a:rPr lang="en-US" dirty="0" smtClean="0"/>
                        <a:t>Particulars</a:t>
                      </a:r>
                      <a:endParaRPr lang="en-US" dirty="0"/>
                    </a:p>
                  </a:txBody>
                  <a:tcPr/>
                </a:tc>
                <a:tc>
                  <a:txBody>
                    <a:bodyPr/>
                    <a:lstStyle/>
                    <a:p>
                      <a:r>
                        <a:rPr lang="en-US" dirty="0" smtClean="0"/>
                        <a:t>A</a:t>
                      </a:r>
                      <a:endParaRPr lang="en-US" dirty="0"/>
                    </a:p>
                  </a:txBody>
                  <a:tcPr/>
                </a:tc>
                <a:tc>
                  <a:txBody>
                    <a:bodyPr/>
                    <a:lstStyle/>
                    <a:p>
                      <a:r>
                        <a:rPr lang="en-US" dirty="0" smtClean="0"/>
                        <a:t>B</a:t>
                      </a:r>
                      <a:endParaRPr lang="en-US" dirty="0"/>
                    </a:p>
                  </a:txBody>
                  <a:tcPr/>
                </a:tc>
                <a:tc>
                  <a:txBody>
                    <a:bodyPr/>
                    <a:lstStyle/>
                    <a:p>
                      <a:r>
                        <a:rPr lang="en-US" dirty="0" smtClean="0"/>
                        <a:t>C</a:t>
                      </a:r>
                      <a:endParaRPr lang="en-US" dirty="0"/>
                    </a:p>
                  </a:txBody>
                  <a:tcPr/>
                </a:tc>
                <a:tc>
                  <a:txBody>
                    <a:bodyPr/>
                    <a:lstStyle/>
                    <a:p>
                      <a:r>
                        <a:rPr lang="en-US" dirty="0" smtClean="0"/>
                        <a:t>D</a:t>
                      </a:r>
                      <a:endParaRPr lang="en-US" dirty="0"/>
                    </a:p>
                  </a:txBody>
                  <a:tcPr/>
                </a:tc>
                <a:tc>
                  <a:txBody>
                    <a:bodyPr/>
                    <a:lstStyle/>
                    <a:p>
                      <a:r>
                        <a:rPr lang="en-US" dirty="0" smtClean="0"/>
                        <a:t>E</a:t>
                      </a:r>
                      <a:endParaRPr lang="en-US" dirty="0"/>
                    </a:p>
                  </a:txBody>
                  <a:tcPr/>
                </a:tc>
                <a:tc>
                  <a:txBody>
                    <a:bodyPr/>
                    <a:lstStyle/>
                    <a:p>
                      <a:r>
                        <a:rPr lang="en-US" dirty="0" smtClean="0"/>
                        <a:t>F</a:t>
                      </a:r>
                      <a:endParaRPr lang="en-US" dirty="0"/>
                    </a:p>
                  </a:txBody>
                  <a:tcPr/>
                </a:tc>
                <a:tc>
                  <a:txBody>
                    <a:bodyPr/>
                    <a:lstStyle/>
                    <a:p>
                      <a:r>
                        <a:rPr lang="en-US" dirty="0" smtClean="0"/>
                        <a:t>G</a:t>
                      </a:r>
                      <a:endParaRPr lang="en-US" dirty="0"/>
                    </a:p>
                  </a:txBody>
                  <a:tcPr/>
                </a:tc>
                <a:tc>
                  <a:txBody>
                    <a:bodyPr/>
                    <a:lstStyle/>
                    <a:p>
                      <a:r>
                        <a:rPr lang="en-US" dirty="0" smtClean="0"/>
                        <a:t>H</a:t>
                      </a:r>
                      <a:endParaRPr lang="en-US" dirty="0"/>
                    </a:p>
                  </a:txBody>
                  <a:tcPr/>
                </a:tc>
                <a:tc>
                  <a:txBody>
                    <a:bodyPr/>
                    <a:lstStyle/>
                    <a:p>
                      <a:r>
                        <a:rPr lang="en-US" dirty="0" smtClean="0"/>
                        <a:t>Total</a:t>
                      </a:r>
                      <a:endParaRPr lang="en-US" dirty="0"/>
                    </a:p>
                  </a:txBody>
                  <a:tcPr/>
                </a:tc>
              </a:tr>
              <a:tr h="362649">
                <a:tc>
                  <a:txBody>
                    <a:bodyPr/>
                    <a:lstStyle/>
                    <a:p>
                      <a:r>
                        <a:rPr lang="en-US" dirty="0" smtClean="0"/>
                        <a:t>Segment Revenue</a:t>
                      </a:r>
                      <a:endParaRPr lang="en-US" dirty="0"/>
                    </a:p>
                  </a:txBody>
                  <a:tcPr/>
                </a:tc>
                <a:tc>
                  <a:txBody>
                    <a:bodyPr/>
                    <a:lstStyle/>
                    <a:p>
                      <a:pPr algn="r"/>
                      <a:endParaRPr lang="en-US" dirty="0"/>
                    </a:p>
                  </a:txBody>
                  <a:tcPr/>
                </a:tc>
                <a:tc>
                  <a:txBody>
                    <a:bodyPr/>
                    <a:lstStyle/>
                    <a:p>
                      <a:pPr algn="r"/>
                      <a:endParaRPr lang="en-US"/>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a:p>
                  </a:txBody>
                  <a:tcPr/>
                </a:tc>
                <a:tc>
                  <a:txBody>
                    <a:bodyPr/>
                    <a:lstStyle/>
                    <a:p>
                      <a:pPr algn="r"/>
                      <a:endParaRPr lang="en-US" dirty="0"/>
                    </a:p>
                  </a:txBody>
                  <a:tcPr/>
                </a:tc>
                <a:tc>
                  <a:txBody>
                    <a:bodyPr/>
                    <a:lstStyle/>
                    <a:p>
                      <a:pPr algn="r"/>
                      <a:endParaRPr lang="en-US"/>
                    </a:p>
                  </a:txBody>
                  <a:tcPr/>
                </a:tc>
                <a:tc>
                  <a:txBody>
                    <a:bodyPr/>
                    <a:lstStyle/>
                    <a:p>
                      <a:pPr algn="r"/>
                      <a:endParaRPr lang="en-US"/>
                    </a:p>
                  </a:txBody>
                  <a:tcPr/>
                </a:tc>
              </a:tr>
              <a:tr h="362649">
                <a:tc>
                  <a:txBody>
                    <a:bodyPr/>
                    <a:lstStyle/>
                    <a:p>
                      <a:r>
                        <a:rPr lang="en-US" dirty="0" smtClean="0"/>
                        <a:t>External Revenue</a:t>
                      </a:r>
                      <a:endParaRPr lang="en-US" dirty="0"/>
                    </a:p>
                  </a:txBody>
                  <a:tcPr/>
                </a:tc>
                <a:tc>
                  <a:txBody>
                    <a:bodyPr/>
                    <a:lstStyle/>
                    <a:p>
                      <a:pPr algn="r"/>
                      <a:r>
                        <a:rPr lang="en-US" dirty="0" smtClean="0"/>
                        <a:t>0</a:t>
                      </a:r>
                      <a:endParaRPr lang="en-US" dirty="0"/>
                    </a:p>
                  </a:txBody>
                  <a:tcPr/>
                </a:tc>
                <a:tc>
                  <a:txBody>
                    <a:bodyPr/>
                    <a:lstStyle/>
                    <a:p>
                      <a:pPr algn="r"/>
                      <a:r>
                        <a:rPr lang="en-US" dirty="0" smtClean="0"/>
                        <a:t>255</a:t>
                      </a:r>
                      <a:endParaRPr lang="en-US" dirty="0"/>
                    </a:p>
                  </a:txBody>
                  <a:tcPr/>
                </a:tc>
                <a:tc>
                  <a:txBody>
                    <a:bodyPr/>
                    <a:lstStyle/>
                    <a:p>
                      <a:pPr algn="r"/>
                      <a:r>
                        <a:rPr lang="en-US" dirty="0" smtClean="0"/>
                        <a:t>15</a:t>
                      </a:r>
                      <a:endParaRPr lang="en-US" dirty="0"/>
                    </a:p>
                  </a:txBody>
                  <a:tcPr/>
                </a:tc>
                <a:tc>
                  <a:txBody>
                    <a:bodyPr/>
                    <a:lstStyle/>
                    <a:p>
                      <a:pPr algn="r"/>
                      <a:r>
                        <a:rPr lang="en-US" dirty="0" smtClean="0"/>
                        <a:t>10</a:t>
                      </a:r>
                      <a:endParaRPr lang="en-US" dirty="0"/>
                    </a:p>
                  </a:txBody>
                  <a:tcPr/>
                </a:tc>
                <a:tc>
                  <a:txBody>
                    <a:bodyPr/>
                    <a:lstStyle/>
                    <a:p>
                      <a:pPr algn="r"/>
                      <a:r>
                        <a:rPr lang="en-US" dirty="0" smtClean="0"/>
                        <a:t>15</a:t>
                      </a:r>
                      <a:endParaRPr lang="en-US" dirty="0"/>
                    </a:p>
                  </a:txBody>
                  <a:tcPr/>
                </a:tc>
                <a:tc>
                  <a:txBody>
                    <a:bodyPr/>
                    <a:lstStyle/>
                    <a:p>
                      <a:pPr algn="r"/>
                      <a:r>
                        <a:rPr lang="en-US" dirty="0" smtClean="0"/>
                        <a:t>50</a:t>
                      </a:r>
                      <a:endParaRPr lang="en-US" dirty="0"/>
                    </a:p>
                  </a:txBody>
                  <a:tcPr/>
                </a:tc>
                <a:tc>
                  <a:txBody>
                    <a:bodyPr/>
                    <a:lstStyle/>
                    <a:p>
                      <a:pPr algn="r"/>
                      <a:r>
                        <a:rPr lang="en-US" dirty="0" smtClean="0"/>
                        <a:t>20</a:t>
                      </a:r>
                      <a:endParaRPr lang="en-US" dirty="0"/>
                    </a:p>
                  </a:txBody>
                  <a:tcPr/>
                </a:tc>
                <a:tc>
                  <a:txBody>
                    <a:bodyPr/>
                    <a:lstStyle/>
                    <a:p>
                      <a:pPr algn="r"/>
                      <a:r>
                        <a:rPr lang="en-US" dirty="0" smtClean="0"/>
                        <a:t>35</a:t>
                      </a:r>
                      <a:endParaRPr lang="en-US" dirty="0"/>
                    </a:p>
                  </a:txBody>
                  <a:tcPr/>
                </a:tc>
                <a:tc>
                  <a:txBody>
                    <a:bodyPr/>
                    <a:lstStyle/>
                    <a:p>
                      <a:pPr algn="r"/>
                      <a:r>
                        <a:rPr lang="en-US" dirty="0" smtClean="0"/>
                        <a:t>400</a:t>
                      </a:r>
                      <a:endParaRPr lang="en-US" dirty="0"/>
                    </a:p>
                  </a:txBody>
                  <a:tcPr/>
                </a:tc>
              </a:tr>
              <a:tr h="362649">
                <a:tc>
                  <a:txBody>
                    <a:bodyPr/>
                    <a:lstStyle/>
                    <a:p>
                      <a:r>
                        <a:rPr lang="en-US" dirty="0" smtClean="0"/>
                        <a:t>Inter-Segment</a:t>
                      </a:r>
                      <a:r>
                        <a:rPr lang="en-US" baseline="0" dirty="0" smtClean="0"/>
                        <a:t> Revenue</a:t>
                      </a:r>
                      <a:endParaRPr lang="en-US" dirty="0"/>
                    </a:p>
                  </a:txBody>
                  <a:tcPr/>
                </a:tc>
                <a:tc>
                  <a:txBody>
                    <a:bodyPr/>
                    <a:lstStyle/>
                    <a:p>
                      <a:pPr algn="r"/>
                      <a:r>
                        <a:rPr lang="en-US" dirty="0" smtClean="0"/>
                        <a:t>100</a:t>
                      </a:r>
                      <a:endParaRPr lang="en-US" dirty="0"/>
                    </a:p>
                  </a:txBody>
                  <a:tcPr/>
                </a:tc>
                <a:tc>
                  <a:txBody>
                    <a:bodyPr/>
                    <a:lstStyle/>
                    <a:p>
                      <a:pPr algn="r"/>
                      <a:r>
                        <a:rPr lang="en-US" dirty="0" smtClean="0"/>
                        <a:t>60</a:t>
                      </a:r>
                      <a:endParaRPr lang="en-US" dirty="0"/>
                    </a:p>
                  </a:txBody>
                  <a:tcPr/>
                </a:tc>
                <a:tc>
                  <a:txBody>
                    <a:bodyPr/>
                    <a:lstStyle/>
                    <a:p>
                      <a:pPr algn="r"/>
                      <a:r>
                        <a:rPr lang="en-US" dirty="0" smtClean="0"/>
                        <a:t>30</a:t>
                      </a:r>
                      <a:endParaRPr lang="en-US" dirty="0"/>
                    </a:p>
                  </a:txBody>
                  <a:tcPr/>
                </a:tc>
                <a:tc>
                  <a:txBody>
                    <a:bodyPr/>
                    <a:lstStyle/>
                    <a:p>
                      <a:pPr algn="r"/>
                      <a:r>
                        <a:rPr lang="en-US" dirty="0" smtClean="0"/>
                        <a:t>5</a:t>
                      </a:r>
                      <a:endParaRPr lang="en-US" dirty="0"/>
                    </a:p>
                  </a:txBody>
                  <a:tcPr/>
                </a:tc>
                <a:tc>
                  <a:txBody>
                    <a:bodyPr/>
                    <a:lstStyle/>
                    <a:p>
                      <a:pPr algn="r"/>
                      <a:r>
                        <a:rPr lang="en-US" dirty="0" smtClean="0"/>
                        <a:t>0</a:t>
                      </a:r>
                      <a:endParaRPr lang="en-US" dirty="0"/>
                    </a:p>
                  </a:txBody>
                  <a:tcPr/>
                </a:tc>
                <a:tc>
                  <a:txBody>
                    <a:bodyPr/>
                    <a:lstStyle/>
                    <a:p>
                      <a:pPr algn="r"/>
                      <a:r>
                        <a:rPr lang="en-US" dirty="0" smtClean="0"/>
                        <a:t>0</a:t>
                      </a:r>
                      <a:endParaRPr lang="en-US" dirty="0"/>
                    </a:p>
                  </a:txBody>
                  <a:tcPr/>
                </a:tc>
                <a:tc>
                  <a:txBody>
                    <a:bodyPr/>
                    <a:lstStyle/>
                    <a:p>
                      <a:pPr algn="r"/>
                      <a:r>
                        <a:rPr lang="en-US" dirty="0" smtClean="0"/>
                        <a:t>5</a:t>
                      </a:r>
                      <a:endParaRPr lang="en-US" dirty="0"/>
                    </a:p>
                  </a:txBody>
                  <a:tcPr/>
                </a:tc>
                <a:tc>
                  <a:txBody>
                    <a:bodyPr/>
                    <a:lstStyle/>
                    <a:p>
                      <a:pPr algn="r"/>
                      <a:r>
                        <a:rPr lang="en-US" dirty="0" smtClean="0"/>
                        <a:t>0</a:t>
                      </a:r>
                      <a:endParaRPr lang="en-US" dirty="0"/>
                    </a:p>
                  </a:txBody>
                  <a:tcPr/>
                </a:tc>
                <a:tc>
                  <a:txBody>
                    <a:bodyPr/>
                    <a:lstStyle/>
                    <a:p>
                      <a:pPr algn="r"/>
                      <a:r>
                        <a:rPr lang="en-US" dirty="0" smtClean="0"/>
                        <a:t>200</a:t>
                      </a:r>
                      <a:endParaRPr lang="en-US" dirty="0"/>
                    </a:p>
                  </a:txBody>
                  <a:tcPr/>
                </a:tc>
              </a:tr>
              <a:tr h="362649">
                <a:tc>
                  <a:txBody>
                    <a:bodyPr/>
                    <a:lstStyle/>
                    <a:p>
                      <a:r>
                        <a:rPr lang="en-US" dirty="0" smtClean="0"/>
                        <a:t>Segment Assets</a:t>
                      </a:r>
                      <a:endParaRPr lang="en-US" dirty="0"/>
                    </a:p>
                  </a:txBody>
                  <a:tcPr/>
                </a:tc>
                <a:tc>
                  <a:txBody>
                    <a:bodyPr/>
                    <a:lstStyle/>
                    <a:p>
                      <a:pPr algn="r"/>
                      <a:r>
                        <a:rPr lang="en-US" dirty="0" smtClean="0"/>
                        <a:t>15</a:t>
                      </a:r>
                      <a:endParaRPr lang="en-US" dirty="0"/>
                    </a:p>
                  </a:txBody>
                  <a:tcPr/>
                </a:tc>
                <a:tc>
                  <a:txBody>
                    <a:bodyPr/>
                    <a:lstStyle/>
                    <a:p>
                      <a:pPr algn="r"/>
                      <a:r>
                        <a:rPr lang="en-US" dirty="0" smtClean="0"/>
                        <a:t>47</a:t>
                      </a:r>
                      <a:endParaRPr lang="en-US" dirty="0"/>
                    </a:p>
                  </a:txBody>
                  <a:tcPr/>
                </a:tc>
                <a:tc>
                  <a:txBody>
                    <a:bodyPr/>
                    <a:lstStyle/>
                    <a:p>
                      <a:pPr algn="r"/>
                      <a:r>
                        <a:rPr lang="en-US" dirty="0" smtClean="0"/>
                        <a:t>5</a:t>
                      </a:r>
                      <a:endParaRPr lang="en-US" dirty="0"/>
                    </a:p>
                  </a:txBody>
                  <a:tcPr/>
                </a:tc>
                <a:tc>
                  <a:txBody>
                    <a:bodyPr/>
                    <a:lstStyle/>
                    <a:p>
                      <a:pPr algn="r"/>
                      <a:r>
                        <a:rPr lang="en-US" dirty="0" smtClean="0"/>
                        <a:t>11</a:t>
                      </a:r>
                      <a:endParaRPr lang="en-US" dirty="0"/>
                    </a:p>
                  </a:txBody>
                  <a:tcPr/>
                </a:tc>
                <a:tc>
                  <a:txBody>
                    <a:bodyPr/>
                    <a:lstStyle/>
                    <a:p>
                      <a:pPr algn="r"/>
                      <a:r>
                        <a:rPr lang="en-US" dirty="0" smtClean="0"/>
                        <a:t>3</a:t>
                      </a:r>
                      <a:endParaRPr lang="en-US" dirty="0"/>
                    </a:p>
                  </a:txBody>
                  <a:tcPr/>
                </a:tc>
                <a:tc>
                  <a:txBody>
                    <a:bodyPr/>
                    <a:lstStyle/>
                    <a:p>
                      <a:pPr algn="r"/>
                      <a:r>
                        <a:rPr lang="en-US" dirty="0" smtClean="0"/>
                        <a:t>5</a:t>
                      </a:r>
                      <a:endParaRPr lang="en-US" dirty="0"/>
                    </a:p>
                  </a:txBody>
                  <a:tcPr/>
                </a:tc>
                <a:tc>
                  <a:txBody>
                    <a:bodyPr/>
                    <a:lstStyle/>
                    <a:p>
                      <a:pPr algn="r"/>
                      <a:r>
                        <a:rPr lang="en-US" dirty="0" smtClean="0"/>
                        <a:t>5</a:t>
                      </a:r>
                      <a:endParaRPr lang="en-US" dirty="0"/>
                    </a:p>
                  </a:txBody>
                  <a:tcPr/>
                </a:tc>
                <a:tc>
                  <a:txBody>
                    <a:bodyPr/>
                    <a:lstStyle/>
                    <a:p>
                      <a:pPr algn="r"/>
                      <a:r>
                        <a:rPr lang="en-US" dirty="0" smtClean="0"/>
                        <a:t>9</a:t>
                      </a:r>
                      <a:endParaRPr lang="en-US" dirty="0"/>
                    </a:p>
                  </a:txBody>
                  <a:tcPr/>
                </a:tc>
                <a:tc>
                  <a:txBody>
                    <a:bodyPr/>
                    <a:lstStyle/>
                    <a:p>
                      <a:pPr algn="r"/>
                      <a:r>
                        <a:rPr lang="en-US" dirty="0" smtClean="0"/>
                        <a:t>100</a:t>
                      </a:r>
                      <a:endParaRPr lang="en-US" dirty="0"/>
                    </a:p>
                  </a:txBody>
                  <a:tcPr/>
                </a:tc>
              </a:tr>
              <a:tr h="362649">
                <a:tc>
                  <a:txBody>
                    <a:bodyPr/>
                    <a:lstStyle/>
                    <a:p>
                      <a:r>
                        <a:rPr lang="en-US" dirty="0" smtClean="0"/>
                        <a:t>Segment Results</a:t>
                      </a:r>
                      <a:endParaRPr lang="en-US" dirty="0"/>
                    </a:p>
                  </a:txBody>
                  <a:tcPr/>
                </a:tc>
                <a:tc>
                  <a:txBody>
                    <a:bodyPr/>
                    <a:lstStyle/>
                    <a:p>
                      <a:pPr algn="r"/>
                      <a:r>
                        <a:rPr lang="en-US" dirty="0" smtClean="0"/>
                        <a:t>5</a:t>
                      </a:r>
                      <a:endParaRPr lang="en-US" dirty="0"/>
                    </a:p>
                  </a:txBody>
                  <a:tcPr/>
                </a:tc>
                <a:tc>
                  <a:txBody>
                    <a:bodyPr/>
                    <a:lstStyle/>
                    <a:p>
                      <a:pPr algn="r"/>
                      <a:r>
                        <a:rPr lang="en-US" dirty="0" smtClean="0"/>
                        <a:t>-90</a:t>
                      </a:r>
                      <a:endParaRPr lang="en-US" dirty="0"/>
                    </a:p>
                  </a:txBody>
                  <a:tcPr/>
                </a:tc>
                <a:tc>
                  <a:txBody>
                    <a:bodyPr/>
                    <a:lstStyle/>
                    <a:p>
                      <a:pPr algn="r"/>
                      <a:r>
                        <a:rPr lang="en-US" dirty="0" smtClean="0"/>
                        <a:t>15</a:t>
                      </a:r>
                      <a:endParaRPr lang="en-US" dirty="0"/>
                    </a:p>
                  </a:txBody>
                  <a:tcPr/>
                </a:tc>
                <a:tc>
                  <a:txBody>
                    <a:bodyPr/>
                    <a:lstStyle/>
                    <a:p>
                      <a:pPr algn="r"/>
                      <a:r>
                        <a:rPr lang="en-US" dirty="0" smtClean="0"/>
                        <a:t>-5</a:t>
                      </a:r>
                      <a:endParaRPr lang="en-US" dirty="0"/>
                    </a:p>
                  </a:txBody>
                  <a:tcPr/>
                </a:tc>
                <a:tc>
                  <a:txBody>
                    <a:bodyPr/>
                    <a:lstStyle/>
                    <a:p>
                      <a:pPr algn="r"/>
                      <a:r>
                        <a:rPr lang="en-US" dirty="0" smtClean="0"/>
                        <a:t>8</a:t>
                      </a:r>
                      <a:endParaRPr lang="en-US" dirty="0"/>
                    </a:p>
                  </a:txBody>
                  <a:tcPr/>
                </a:tc>
                <a:tc>
                  <a:txBody>
                    <a:bodyPr/>
                    <a:lstStyle/>
                    <a:p>
                      <a:pPr algn="r"/>
                      <a:r>
                        <a:rPr lang="en-US" dirty="0" smtClean="0"/>
                        <a:t>-5</a:t>
                      </a:r>
                      <a:endParaRPr lang="en-US" dirty="0"/>
                    </a:p>
                  </a:txBody>
                  <a:tcPr/>
                </a:tc>
                <a:tc>
                  <a:txBody>
                    <a:bodyPr/>
                    <a:lstStyle/>
                    <a:p>
                      <a:pPr algn="r"/>
                      <a:r>
                        <a:rPr lang="en-US" dirty="0" smtClean="0"/>
                        <a:t>5</a:t>
                      </a:r>
                      <a:endParaRPr lang="en-US" dirty="0"/>
                    </a:p>
                  </a:txBody>
                  <a:tcPr/>
                </a:tc>
                <a:tc>
                  <a:txBody>
                    <a:bodyPr/>
                    <a:lstStyle/>
                    <a:p>
                      <a:pPr algn="r"/>
                      <a:r>
                        <a:rPr lang="en-US" dirty="0" smtClean="0"/>
                        <a:t>7</a:t>
                      </a:r>
                      <a:endParaRPr lang="en-US" dirty="0"/>
                    </a:p>
                  </a:txBody>
                  <a:tcPr/>
                </a:tc>
                <a:tc>
                  <a:txBody>
                    <a:bodyPr/>
                    <a:lstStyle/>
                    <a:p>
                      <a:pPr algn="r"/>
                      <a:r>
                        <a:rPr lang="en-US" dirty="0" smtClean="0"/>
                        <a:t>-60</a:t>
                      </a:r>
                      <a:endParaRPr lang="en-US" dirty="0"/>
                    </a:p>
                  </a:txBody>
                  <a:tcPr/>
                </a:tc>
              </a:tr>
              <a:tr h="362649">
                <a:tc>
                  <a:txBody>
                    <a:bodyPr/>
                    <a:lstStyle/>
                    <a:p>
                      <a:r>
                        <a:rPr lang="en-US" b="1" dirty="0" smtClean="0"/>
                        <a:t>Solution:</a:t>
                      </a:r>
                      <a:endParaRPr lang="en-US" b="1"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r>
              <a:tr h="362649">
                <a:tc>
                  <a:txBody>
                    <a:bodyPr/>
                    <a:lstStyle/>
                    <a:p>
                      <a:r>
                        <a:rPr lang="en-US" dirty="0" smtClean="0"/>
                        <a:t>Total Revenue</a:t>
                      </a:r>
                      <a:endParaRPr lang="en-US" dirty="0"/>
                    </a:p>
                  </a:txBody>
                  <a:tcPr/>
                </a:tc>
                <a:tc>
                  <a:txBody>
                    <a:bodyPr/>
                    <a:lstStyle/>
                    <a:p>
                      <a:pPr algn="r"/>
                      <a:r>
                        <a:rPr lang="en-US" dirty="0" smtClean="0"/>
                        <a:t>100</a:t>
                      </a:r>
                      <a:endParaRPr lang="en-US" dirty="0"/>
                    </a:p>
                  </a:txBody>
                  <a:tcPr/>
                </a:tc>
                <a:tc>
                  <a:txBody>
                    <a:bodyPr/>
                    <a:lstStyle/>
                    <a:p>
                      <a:pPr algn="r"/>
                      <a:r>
                        <a:rPr lang="en-US" dirty="0" smtClean="0"/>
                        <a:t>315</a:t>
                      </a:r>
                      <a:endParaRPr lang="en-US" dirty="0"/>
                    </a:p>
                  </a:txBody>
                  <a:tcPr/>
                </a:tc>
                <a:tc>
                  <a:txBody>
                    <a:bodyPr/>
                    <a:lstStyle/>
                    <a:p>
                      <a:pPr algn="r"/>
                      <a:r>
                        <a:rPr lang="en-US" dirty="0" smtClean="0"/>
                        <a:t>45</a:t>
                      </a:r>
                      <a:endParaRPr lang="en-US" dirty="0"/>
                    </a:p>
                  </a:txBody>
                  <a:tcPr/>
                </a:tc>
                <a:tc>
                  <a:txBody>
                    <a:bodyPr/>
                    <a:lstStyle/>
                    <a:p>
                      <a:pPr algn="r"/>
                      <a:r>
                        <a:rPr lang="en-US" dirty="0" smtClean="0"/>
                        <a:t>15</a:t>
                      </a:r>
                      <a:endParaRPr lang="en-US" dirty="0"/>
                    </a:p>
                  </a:txBody>
                  <a:tcPr/>
                </a:tc>
                <a:tc>
                  <a:txBody>
                    <a:bodyPr/>
                    <a:lstStyle/>
                    <a:p>
                      <a:pPr algn="r"/>
                      <a:r>
                        <a:rPr lang="en-US" dirty="0" smtClean="0"/>
                        <a:t>15</a:t>
                      </a:r>
                      <a:endParaRPr lang="en-US" dirty="0"/>
                    </a:p>
                  </a:txBody>
                  <a:tcPr/>
                </a:tc>
                <a:tc>
                  <a:txBody>
                    <a:bodyPr/>
                    <a:lstStyle/>
                    <a:p>
                      <a:pPr algn="r"/>
                      <a:r>
                        <a:rPr lang="en-US" dirty="0" smtClean="0"/>
                        <a:t>50</a:t>
                      </a:r>
                      <a:endParaRPr lang="en-US" dirty="0"/>
                    </a:p>
                  </a:txBody>
                  <a:tcPr/>
                </a:tc>
                <a:tc>
                  <a:txBody>
                    <a:bodyPr/>
                    <a:lstStyle/>
                    <a:p>
                      <a:pPr algn="r"/>
                      <a:r>
                        <a:rPr lang="en-US" dirty="0" smtClean="0"/>
                        <a:t>20</a:t>
                      </a:r>
                      <a:endParaRPr lang="en-US" dirty="0"/>
                    </a:p>
                  </a:txBody>
                  <a:tcPr/>
                </a:tc>
                <a:tc>
                  <a:txBody>
                    <a:bodyPr/>
                    <a:lstStyle/>
                    <a:p>
                      <a:pPr algn="r"/>
                      <a:r>
                        <a:rPr lang="en-US" dirty="0" smtClean="0"/>
                        <a:t>35</a:t>
                      </a:r>
                      <a:endParaRPr lang="en-US" dirty="0"/>
                    </a:p>
                  </a:txBody>
                  <a:tcPr/>
                </a:tc>
                <a:tc>
                  <a:txBody>
                    <a:bodyPr/>
                    <a:lstStyle/>
                    <a:p>
                      <a:pPr algn="r"/>
                      <a:r>
                        <a:rPr lang="en-US" dirty="0" smtClean="0"/>
                        <a:t>600</a:t>
                      </a:r>
                      <a:endParaRPr lang="en-US" dirty="0"/>
                    </a:p>
                  </a:txBody>
                  <a:tcPr/>
                </a:tc>
              </a:tr>
              <a:tr h="362649">
                <a:tc>
                  <a:txBody>
                    <a:bodyPr/>
                    <a:lstStyle/>
                    <a:p>
                      <a:r>
                        <a:rPr lang="en-US" dirty="0" smtClean="0"/>
                        <a:t>% of Above</a:t>
                      </a:r>
                      <a:endParaRPr lang="en-US" dirty="0"/>
                    </a:p>
                  </a:txBody>
                  <a:tcPr/>
                </a:tc>
                <a:tc>
                  <a:txBody>
                    <a:bodyPr/>
                    <a:lstStyle/>
                    <a:p>
                      <a:pPr algn="r"/>
                      <a:r>
                        <a:rPr lang="en-US" b="1" dirty="0" smtClean="0"/>
                        <a:t>16.7</a:t>
                      </a:r>
                      <a:endParaRPr lang="en-US" b="1" dirty="0"/>
                    </a:p>
                  </a:txBody>
                  <a:tcPr/>
                </a:tc>
                <a:tc>
                  <a:txBody>
                    <a:bodyPr/>
                    <a:lstStyle/>
                    <a:p>
                      <a:pPr algn="r"/>
                      <a:r>
                        <a:rPr lang="en-US" b="1" dirty="0" smtClean="0"/>
                        <a:t>52.5</a:t>
                      </a:r>
                      <a:endParaRPr lang="en-US" b="1" dirty="0"/>
                    </a:p>
                  </a:txBody>
                  <a:tcPr/>
                </a:tc>
                <a:tc>
                  <a:txBody>
                    <a:bodyPr/>
                    <a:lstStyle/>
                    <a:p>
                      <a:pPr algn="r"/>
                      <a:r>
                        <a:rPr lang="en-US" dirty="0" smtClean="0"/>
                        <a:t>7.5</a:t>
                      </a:r>
                      <a:endParaRPr lang="en-US" dirty="0"/>
                    </a:p>
                  </a:txBody>
                  <a:tcPr/>
                </a:tc>
                <a:tc>
                  <a:txBody>
                    <a:bodyPr/>
                    <a:lstStyle/>
                    <a:p>
                      <a:pPr algn="r"/>
                      <a:r>
                        <a:rPr lang="en-US" dirty="0" smtClean="0"/>
                        <a:t>2.5</a:t>
                      </a:r>
                      <a:endParaRPr lang="en-US" dirty="0"/>
                    </a:p>
                  </a:txBody>
                  <a:tcPr/>
                </a:tc>
                <a:tc>
                  <a:txBody>
                    <a:bodyPr/>
                    <a:lstStyle/>
                    <a:p>
                      <a:pPr algn="r"/>
                      <a:r>
                        <a:rPr lang="en-US" dirty="0" smtClean="0"/>
                        <a:t>2.5</a:t>
                      </a:r>
                      <a:endParaRPr lang="en-US" dirty="0"/>
                    </a:p>
                  </a:txBody>
                  <a:tcPr/>
                </a:tc>
                <a:tc>
                  <a:txBody>
                    <a:bodyPr/>
                    <a:lstStyle/>
                    <a:p>
                      <a:pPr algn="r"/>
                      <a:r>
                        <a:rPr lang="en-US" dirty="0" smtClean="0"/>
                        <a:t>8.3</a:t>
                      </a:r>
                      <a:endParaRPr lang="en-US" dirty="0"/>
                    </a:p>
                  </a:txBody>
                  <a:tcPr/>
                </a:tc>
                <a:tc>
                  <a:txBody>
                    <a:bodyPr/>
                    <a:lstStyle/>
                    <a:p>
                      <a:pPr algn="r"/>
                      <a:r>
                        <a:rPr lang="en-US" dirty="0" smtClean="0"/>
                        <a:t>4.2</a:t>
                      </a:r>
                      <a:endParaRPr lang="en-US" dirty="0"/>
                    </a:p>
                  </a:txBody>
                  <a:tcPr/>
                </a:tc>
                <a:tc>
                  <a:txBody>
                    <a:bodyPr/>
                    <a:lstStyle/>
                    <a:p>
                      <a:pPr algn="r"/>
                      <a:r>
                        <a:rPr lang="en-US" dirty="0" smtClean="0"/>
                        <a:t>5.8</a:t>
                      </a:r>
                      <a:endParaRPr lang="en-US" dirty="0"/>
                    </a:p>
                  </a:txBody>
                  <a:tcPr/>
                </a:tc>
                <a:tc>
                  <a:txBody>
                    <a:bodyPr/>
                    <a:lstStyle/>
                    <a:p>
                      <a:pPr algn="r"/>
                      <a:endParaRPr lang="en-US" dirty="0"/>
                    </a:p>
                  </a:txBody>
                  <a:tcPr/>
                </a:tc>
              </a:tr>
              <a:tr h="362649">
                <a:tc>
                  <a:txBody>
                    <a:bodyPr/>
                    <a:lstStyle/>
                    <a:p>
                      <a:r>
                        <a:rPr lang="en-US" dirty="0" smtClean="0"/>
                        <a:t>% of Segment Assets</a:t>
                      </a:r>
                      <a:endParaRPr lang="en-US" dirty="0"/>
                    </a:p>
                  </a:txBody>
                  <a:tcPr/>
                </a:tc>
                <a:tc>
                  <a:txBody>
                    <a:bodyPr/>
                    <a:lstStyle/>
                    <a:p>
                      <a:pPr algn="r"/>
                      <a:r>
                        <a:rPr lang="en-US" b="1" dirty="0" smtClean="0"/>
                        <a:t>15</a:t>
                      </a:r>
                      <a:endParaRPr lang="en-US" b="1" dirty="0"/>
                    </a:p>
                  </a:txBody>
                  <a:tcPr/>
                </a:tc>
                <a:tc>
                  <a:txBody>
                    <a:bodyPr/>
                    <a:lstStyle/>
                    <a:p>
                      <a:pPr algn="r"/>
                      <a:r>
                        <a:rPr lang="en-US" b="1" dirty="0" smtClean="0"/>
                        <a:t>47</a:t>
                      </a:r>
                      <a:endParaRPr lang="en-US" b="1" dirty="0"/>
                    </a:p>
                  </a:txBody>
                  <a:tcPr/>
                </a:tc>
                <a:tc>
                  <a:txBody>
                    <a:bodyPr/>
                    <a:lstStyle/>
                    <a:p>
                      <a:pPr algn="r"/>
                      <a:r>
                        <a:rPr lang="en-US" dirty="0" smtClean="0"/>
                        <a:t>5</a:t>
                      </a:r>
                      <a:endParaRPr lang="en-US" dirty="0"/>
                    </a:p>
                  </a:txBody>
                  <a:tcPr/>
                </a:tc>
                <a:tc>
                  <a:txBody>
                    <a:bodyPr/>
                    <a:lstStyle/>
                    <a:p>
                      <a:pPr algn="r"/>
                      <a:r>
                        <a:rPr lang="en-US" b="1" dirty="0" smtClean="0"/>
                        <a:t>11</a:t>
                      </a:r>
                      <a:endParaRPr lang="en-US" b="1" dirty="0"/>
                    </a:p>
                  </a:txBody>
                  <a:tcPr/>
                </a:tc>
                <a:tc>
                  <a:txBody>
                    <a:bodyPr/>
                    <a:lstStyle/>
                    <a:p>
                      <a:pPr algn="r"/>
                      <a:r>
                        <a:rPr lang="en-US" dirty="0" smtClean="0"/>
                        <a:t>3</a:t>
                      </a:r>
                      <a:endParaRPr lang="en-US" dirty="0"/>
                    </a:p>
                  </a:txBody>
                  <a:tcPr/>
                </a:tc>
                <a:tc>
                  <a:txBody>
                    <a:bodyPr/>
                    <a:lstStyle/>
                    <a:p>
                      <a:pPr algn="r"/>
                      <a:r>
                        <a:rPr lang="en-US" dirty="0" smtClean="0"/>
                        <a:t>5</a:t>
                      </a:r>
                      <a:endParaRPr lang="en-US" dirty="0"/>
                    </a:p>
                  </a:txBody>
                  <a:tcPr/>
                </a:tc>
                <a:tc>
                  <a:txBody>
                    <a:bodyPr/>
                    <a:lstStyle/>
                    <a:p>
                      <a:pPr algn="r"/>
                      <a:r>
                        <a:rPr lang="en-US" dirty="0" smtClean="0"/>
                        <a:t>5</a:t>
                      </a:r>
                      <a:endParaRPr lang="en-US" dirty="0"/>
                    </a:p>
                  </a:txBody>
                  <a:tcPr/>
                </a:tc>
                <a:tc>
                  <a:txBody>
                    <a:bodyPr/>
                    <a:lstStyle/>
                    <a:p>
                      <a:pPr algn="r"/>
                      <a:r>
                        <a:rPr lang="en-US" dirty="0" smtClean="0"/>
                        <a:t>9</a:t>
                      </a:r>
                      <a:endParaRPr lang="en-US" dirty="0"/>
                    </a:p>
                  </a:txBody>
                  <a:tcPr/>
                </a:tc>
                <a:tc>
                  <a:txBody>
                    <a:bodyPr/>
                    <a:lstStyle/>
                    <a:p>
                      <a:pPr algn="r"/>
                      <a:endParaRPr lang="en-US" dirty="0"/>
                    </a:p>
                  </a:txBody>
                  <a:tcPr/>
                </a:tc>
              </a:tr>
              <a:tr h="625942">
                <a:tc>
                  <a:txBody>
                    <a:bodyPr/>
                    <a:lstStyle/>
                    <a:p>
                      <a:r>
                        <a:rPr lang="en-US" dirty="0" smtClean="0"/>
                        <a:t>Combined</a:t>
                      </a:r>
                      <a:r>
                        <a:rPr lang="en-US" baseline="0" dirty="0" smtClean="0"/>
                        <a:t> result of all Profitable Segments</a:t>
                      </a:r>
                      <a:endParaRPr lang="en-US" dirty="0"/>
                    </a:p>
                  </a:txBody>
                  <a:tcPr/>
                </a:tc>
                <a:tc>
                  <a:txBody>
                    <a:bodyPr/>
                    <a:lstStyle/>
                    <a:p>
                      <a:pPr algn="r"/>
                      <a:r>
                        <a:rPr lang="en-US" dirty="0" smtClean="0"/>
                        <a:t>5</a:t>
                      </a:r>
                      <a:endParaRPr lang="en-US" dirty="0"/>
                    </a:p>
                  </a:txBody>
                  <a:tcPr/>
                </a:tc>
                <a:tc>
                  <a:txBody>
                    <a:bodyPr/>
                    <a:lstStyle/>
                    <a:p>
                      <a:pPr algn="r"/>
                      <a:endParaRPr lang="en-US" dirty="0"/>
                    </a:p>
                  </a:txBody>
                  <a:tcPr/>
                </a:tc>
                <a:tc>
                  <a:txBody>
                    <a:bodyPr/>
                    <a:lstStyle/>
                    <a:p>
                      <a:pPr algn="r"/>
                      <a:r>
                        <a:rPr lang="en-US" dirty="0" smtClean="0"/>
                        <a:t>15</a:t>
                      </a:r>
                      <a:endParaRPr lang="en-US" dirty="0"/>
                    </a:p>
                  </a:txBody>
                  <a:tcPr/>
                </a:tc>
                <a:tc>
                  <a:txBody>
                    <a:bodyPr/>
                    <a:lstStyle/>
                    <a:p>
                      <a:pPr algn="r"/>
                      <a:endParaRPr lang="en-US" dirty="0"/>
                    </a:p>
                  </a:txBody>
                  <a:tcPr/>
                </a:tc>
                <a:tc>
                  <a:txBody>
                    <a:bodyPr/>
                    <a:lstStyle/>
                    <a:p>
                      <a:pPr algn="r"/>
                      <a:r>
                        <a:rPr lang="en-US" dirty="0" smtClean="0"/>
                        <a:t>8</a:t>
                      </a:r>
                      <a:endParaRPr lang="en-US" dirty="0"/>
                    </a:p>
                  </a:txBody>
                  <a:tcPr/>
                </a:tc>
                <a:tc>
                  <a:txBody>
                    <a:bodyPr/>
                    <a:lstStyle/>
                    <a:p>
                      <a:pPr algn="r"/>
                      <a:endParaRPr lang="en-US" dirty="0"/>
                    </a:p>
                  </a:txBody>
                  <a:tcPr/>
                </a:tc>
                <a:tc>
                  <a:txBody>
                    <a:bodyPr/>
                    <a:lstStyle/>
                    <a:p>
                      <a:pPr algn="r"/>
                      <a:r>
                        <a:rPr lang="en-US" dirty="0" smtClean="0"/>
                        <a:t>5</a:t>
                      </a:r>
                      <a:endParaRPr lang="en-US" dirty="0"/>
                    </a:p>
                  </a:txBody>
                  <a:tcPr/>
                </a:tc>
                <a:tc>
                  <a:txBody>
                    <a:bodyPr/>
                    <a:lstStyle/>
                    <a:p>
                      <a:pPr algn="r"/>
                      <a:r>
                        <a:rPr lang="en-US" dirty="0" smtClean="0"/>
                        <a:t>7</a:t>
                      </a:r>
                      <a:endParaRPr lang="en-US" dirty="0"/>
                    </a:p>
                  </a:txBody>
                  <a:tcPr/>
                </a:tc>
                <a:tc>
                  <a:txBody>
                    <a:bodyPr/>
                    <a:lstStyle/>
                    <a:p>
                      <a:pPr algn="r"/>
                      <a:r>
                        <a:rPr lang="en-US" dirty="0" smtClean="0"/>
                        <a:t>40</a:t>
                      </a:r>
                      <a:endParaRPr lang="en-US" dirty="0"/>
                    </a:p>
                  </a:txBody>
                  <a:tcPr/>
                </a:tc>
              </a:tr>
              <a:tr h="625942">
                <a:tc>
                  <a:txBody>
                    <a:bodyPr/>
                    <a:lstStyle/>
                    <a:p>
                      <a:r>
                        <a:rPr lang="en-US" dirty="0" smtClean="0"/>
                        <a:t>Combined Result of all Segments</a:t>
                      </a:r>
                      <a:r>
                        <a:rPr lang="en-US" baseline="0" dirty="0" smtClean="0"/>
                        <a:t> in Loss</a:t>
                      </a:r>
                      <a:endParaRPr lang="en-US" dirty="0"/>
                    </a:p>
                  </a:txBody>
                  <a:tcPr/>
                </a:tc>
                <a:tc>
                  <a:txBody>
                    <a:bodyPr/>
                    <a:lstStyle/>
                    <a:p>
                      <a:pPr algn="r"/>
                      <a:endParaRPr lang="en-US" dirty="0"/>
                    </a:p>
                  </a:txBody>
                  <a:tcPr/>
                </a:tc>
                <a:tc>
                  <a:txBody>
                    <a:bodyPr/>
                    <a:lstStyle/>
                    <a:p>
                      <a:pPr algn="r"/>
                      <a:r>
                        <a:rPr lang="en-US" dirty="0" smtClean="0"/>
                        <a:t>-90</a:t>
                      </a:r>
                      <a:endParaRPr lang="en-US" dirty="0"/>
                    </a:p>
                  </a:txBody>
                  <a:tcPr/>
                </a:tc>
                <a:tc>
                  <a:txBody>
                    <a:bodyPr/>
                    <a:lstStyle/>
                    <a:p>
                      <a:pPr algn="r"/>
                      <a:endParaRPr lang="en-US" dirty="0"/>
                    </a:p>
                  </a:txBody>
                  <a:tcPr/>
                </a:tc>
                <a:tc>
                  <a:txBody>
                    <a:bodyPr/>
                    <a:lstStyle/>
                    <a:p>
                      <a:pPr algn="r"/>
                      <a:r>
                        <a:rPr lang="en-US" dirty="0" smtClean="0"/>
                        <a:t>-5</a:t>
                      </a:r>
                      <a:endParaRPr lang="en-US" dirty="0"/>
                    </a:p>
                  </a:txBody>
                  <a:tcPr/>
                </a:tc>
                <a:tc>
                  <a:txBody>
                    <a:bodyPr/>
                    <a:lstStyle/>
                    <a:p>
                      <a:pPr algn="r"/>
                      <a:endParaRPr lang="en-US" dirty="0"/>
                    </a:p>
                  </a:txBody>
                  <a:tcPr/>
                </a:tc>
                <a:tc>
                  <a:txBody>
                    <a:bodyPr/>
                    <a:lstStyle/>
                    <a:p>
                      <a:pPr algn="r"/>
                      <a:r>
                        <a:rPr lang="en-US" dirty="0" smtClean="0"/>
                        <a:t>-5</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-100</a:t>
                      </a:r>
                      <a:endParaRPr lang="en-US" dirty="0"/>
                    </a:p>
                  </a:txBody>
                  <a:tcPr/>
                </a:tc>
              </a:tr>
              <a:tr h="362649">
                <a:tc>
                  <a:txBody>
                    <a:bodyPr/>
                    <a:lstStyle/>
                    <a:p>
                      <a:r>
                        <a:rPr lang="en-US" dirty="0" smtClean="0"/>
                        <a:t>% of Segment Result</a:t>
                      </a:r>
                      <a:endParaRPr lang="en-US" dirty="0"/>
                    </a:p>
                  </a:txBody>
                  <a:tcPr/>
                </a:tc>
                <a:tc>
                  <a:txBody>
                    <a:bodyPr/>
                    <a:lstStyle/>
                    <a:p>
                      <a:pPr algn="r"/>
                      <a:r>
                        <a:rPr lang="en-US" dirty="0" smtClean="0"/>
                        <a:t>5</a:t>
                      </a:r>
                      <a:endParaRPr lang="en-US" dirty="0"/>
                    </a:p>
                  </a:txBody>
                  <a:tcPr/>
                </a:tc>
                <a:tc>
                  <a:txBody>
                    <a:bodyPr/>
                    <a:lstStyle/>
                    <a:p>
                      <a:pPr algn="r"/>
                      <a:r>
                        <a:rPr lang="en-US" b="1" dirty="0" smtClean="0"/>
                        <a:t>90</a:t>
                      </a:r>
                      <a:endParaRPr lang="en-US" b="1" dirty="0"/>
                    </a:p>
                  </a:txBody>
                  <a:tcPr/>
                </a:tc>
                <a:tc>
                  <a:txBody>
                    <a:bodyPr/>
                    <a:lstStyle/>
                    <a:p>
                      <a:pPr algn="r"/>
                      <a:r>
                        <a:rPr lang="en-US" b="1" dirty="0" smtClean="0"/>
                        <a:t>15</a:t>
                      </a:r>
                      <a:endParaRPr lang="en-US" b="1" dirty="0"/>
                    </a:p>
                  </a:txBody>
                  <a:tcPr/>
                </a:tc>
                <a:tc>
                  <a:txBody>
                    <a:bodyPr/>
                    <a:lstStyle/>
                    <a:p>
                      <a:pPr algn="r"/>
                      <a:r>
                        <a:rPr lang="en-US" dirty="0" smtClean="0"/>
                        <a:t>5</a:t>
                      </a:r>
                      <a:endParaRPr lang="en-US" dirty="0"/>
                    </a:p>
                  </a:txBody>
                  <a:tcPr/>
                </a:tc>
                <a:tc>
                  <a:txBody>
                    <a:bodyPr/>
                    <a:lstStyle/>
                    <a:p>
                      <a:pPr algn="r"/>
                      <a:r>
                        <a:rPr lang="en-US" dirty="0" smtClean="0"/>
                        <a:t>8</a:t>
                      </a:r>
                      <a:endParaRPr lang="en-US" dirty="0"/>
                    </a:p>
                  </a:txBody>
                  <a:tcPr/>
                </a:tc>
                <a:tc>
                  <a:txBody>
                    <a:bodyPr/>
                    <a:lstStyle/>
                    <a:p>
                      <a:pPr algn="r"/>
                      <a:r>
                        <a:rPr lang="en-US" dirty="0" smtClean="0"/>
                        <a:t>5</a:t>
                      </a:r>
                      <a:endParaRPr lang="en-US" dirty="0"/>
                    </a:p>
                  </a:txBody>
                  <a:tcPr/>
                </a:tc>
                <a:tc>
                  <a:txBody>
                    <a:bodyPr/>
                    <a:lstStyle/>
                    <a:p>
                      <a:pPr algn="r"/>
                      <a:r>
                        <a:rPr lang="en-US" dirty="0" smtClean="0"/>
                        <a:t>5</a:t>
                      </a:r>
                      <a:endParaRPr lang="en-US" dirty="0"/>
                    </a:p>
                  </a:txBody>
                  <a:tcPr/>
                </a:tc>
                <a:tc>
                  <a:txBody>
                    <a:bodyPr/>
                    <a:lstStyle/>
                    <a:p>
                      <a:pPr algn="r"/>
                      <a:r>
                        <a:rPr lang="en-US" dirty="0" smtClean="0"/>
                        <a:t>7</a:t>
                      </a:r>
                      <a:endParaRPr lang="en-US" dirty="0"/>
                    </a:p>
                  </a:txBody>
                  <a:tcPr/>
                </a:tc>
                <a:tc>
                  <a:txBody>
                    <a:bodyPr/>
                    <a:lstStyle/>
                    <a:p>
                      <a:pPr algn="r"/>
                      <a:endParaRPr lang="en-US" dirty="0"/>
                    </a:p>
                  </a:txBody>
                  <a:tcPr/>
                </a:tc>
              </a:tr>
            </a:tbl>
          </a:graphicData>
        </a:graphic>
      </p:graphicFrame>
      <p:pic>
        <p:nvPicPr>
          <p:cNvPr id="6" name="Picture 5"/>
          <p:cNvPicPr>
            <a:picLocks noChangeAspect="1"/>
          </p:cNvPicPr>
          <p:nvPr/>
        </p:nvPicPr>
        <p:blipFill>
          <a:blip r:embed="rId2"/>
          <a:stretch>
            <a:fillRect/>
          </a:stretch>
        </p:blipFill>
        <p:spPr>
          <a:xfrm>
            <a:off x="10444379" y="115011"/>
            <a:ext cx="1627773" cy="926672"/>
          </a:xfrm>
          <a:prstGeom prst="rect">
            <a:avLst/>
          </a:prstGeom>
        </p:spPr>
      </p:pic>
    </p:spTree>
    <p:extLst>
      <p:ext uri="{BB962C8B-B14F-4D97-AF65-F5344CB8AC3E}">
        <p14:creationId xmlns:p14="http://schemas.microsoft.com/office/powerpoint/2010/main" val="8550553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08331"/>
          </a:xfrm>
        </p:spPr>
        <p:txBody>
          <a:bodyPr>
            <a:normAutofit fontScale="90000"/>
          </a:bodyPr>
          <a:lstStyle/>
          <a:p>
            <a:r>
              <a:rPr lang="en-US" sz="3200" dirty="0" smtClean="0"/>
              <a:t>Illustration for Disclosure</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1537485"/>
              </p:ext>
            </p:extLst>
          </p:nvPr>
        </p:nvGraphicFramePr>
        <p:xfrm>
          <a:off x="838200" y="873457"/>
          <a:ext cx="10515600" cy="5831840"/>
        </p:xfrm>
        <a:graphic>
          <a:graphicData uri="http://schemas.openxmlformats.org/drawingml/2006/table">
            <a:tbl>
              <a:tblPr firstRow="1" bandRow="1">
                <a:tableStyleId>{5C22544A-7EE6-4342-B048-85BDC9FD1C3A}</a:tableStyleId>
              </a:tblPr>
              <a:tblGrid>
                <a:gridCol w="4730087"/>
                <a:gridCol w="1050877"/>
                <a:gridCol w="1201003"/>
                <a:gridCol w="1187355"/>
                <a:gridCol w="1146412"/>
                <a:gridCol w="1199866"/>
              </a:tblGrid>
              <a:tr h="370840">
                <a:tc>
                  <a:txBody>
                    <a:bodyPr/>
                    <a:lstStyle/>
                    <a:p>
                      <a:r>
                        <a:rPr lang="en-US" dirty="0" smtClean="0"/>
                        <a:t>Particulars</a:t>
                      </a:r>
                      <a:endParaRPr lang="en-US" dirty="0"/>
                    </a:p>
                  </a:txBody>
                  <a:tcPr/>
                </a:tc>
                <a:tc>
                  <a:txBody>
                    <a:bodyPr/>
                    <a:lstStyle/>
                    <a:p>
                      <a:r>
                        <a:rPr lang="en-US" dirty="0" smtClean="0"/>
                        <a:t>Food Products</a:t>
                      </a:r>
                      <a:endParaRPr lang="en-US" dirty="0"/>
                    </a:p>
                  </a:txBody>
                  <a:tcPr/>
                </a:tc>
                <a:tc>
                  <a:txBody>
                    <a:bodyPr/>
                    <a:lstStyle/>
                    <a:p>
                      <a:r>
                        <a:rPr lang="en-US" dirty="0" smtClean="0"/>
                        <a:t>Plastic &amp; Packaging</a:t>
                      </a:r>
                      <a:endParaRPr lang="en-US" dirty="0"/>
                    </a:p>
                  </a:txBody>
                  <a:tcPr/>
                </a:tc>
                <a:tc>
                  <a:txBody>
                    <a:bodyPr/>
                    <a:lstStyle/>
                    <a:p>
                      <a:r>
                        <a:rPr lang="en-US" dirty="0" smtClean="0"/>
                        <a:t>Health &amp; Scientific</a:t>
                      </a:r>
                      <a:endParaRPr lang="en-US" dirty="0"/>
                    </a:p>
                  </a:txBody>
                  <a:tcPr/>
                </a:tc>
                <a:tc>
                  <a:txBody>
                    <a:bodyPr/>
                    <a:lstStyle/>
                    <a:p>
                      <a:r>
                        <a:rPr lang="en-US" dirty="0" smtClean="0"/>
                        <a:t>Others</a:t>
                      </a:r>
                      <a:endParaRPr lang="en-US" dirty="0"/>
                    </a:p>
                  </a:txBody>
                  <a:tcPr/>
                </a:tc>
                <a:tc>
                  <a:txBody>
                    <a:bodyPr/>
                    <a:lstStyle/>
                    <a:p>
                      <a:r>
                        <a:rPr lang="en-US" dirty="0" smtClean="0"/>
                        <a:t>Total</a:t>
                      </a:r>
                      <a:endParaRPr lang="en-US" dirty="0"/>
                    </a:p>
                  </a:txBody>
                  <a:tcPr/>
                </a:tc>
              </a:tr>
              <a:tr h="370840">
                <a:tc>
                  <a:txBody>
                    <a:bodyPr/>
                    <a:lstStyle/>
                    <a:p>
                      <a:r>
                        <a:rPr lang="en-US" dirty="0" smtClean="0"/>
                        <a:t>Sales</a:t>
                      </a:r>
                      <a:endParaRPr lang="en-US" dirty="0"/>
                    </a:p>
                  </a:txBody>
                  <a:tcPr/>
                </a:tc>
                <a:tc>
                  <a:txBody>
                    <a:bodyPr/>
                    <a:lstStyle/>
                    <a:p>
                      <a:pPr algn="r"/>
                      <a:r>
                        <a:rPr lang="en-US" dirty="0" smtClean="0"/>
                        <a:t>5000</a:t>
                      </a:r>
                      <a:endParaRPr lang="en-US" dirty="0"/>
                    </a:p>
                  </a:txBody>
                  <a:tcPr/>
                </a:tc>
                <a:tc>
                  <a:txBody>
                    <a:bodyPr/>
                    <a:lstStyle/>
                    <a:p>
                      <a:pPr algn="r"/>
                      <a:r>
                        <a:rPr lang="en-US" dirty="0" smtClean="0"/>
                        <a:t>620</a:t>
                      </a:r>
                      <a:endParaRPr lang="en-US" dirty="0"/>
                    </a:p>
                  </a:txBody>
                  <a:tcPr/>
                </a:tc>
                <a:tc>
                  <a:txBody>
                    <a:bodyPr/>
                    <a:lstStyle/>
                    <a:p>
                      <a:pPr algn="r"/>
                      <a:r>
                        <a:rPr lang="en-US" dirty="0" smtClean="0"/>
                        <a:t>345</a:t>
                      </a:r>
                      <a:endParaRPr lang="en-US" dirty="0"/>
                    </a:p>
                  </a:txBody>
                  <a:tcPr/>
                </a:tc>
                <a:tc>
                  <a:txBody>
                    <a:bodyPr/>
                    <a:lstStyle/>
                    <a:p>
                      <a:pPr algn="r"/>
                      <a:r>
                        <a:rPr lang="en-US" dirty="0" smtClean="0"/>
                        <a:t>182</a:t>
                      </a:r>
                      <a:endParaRPr lang="en-US" dirty="0"/>
                    </a:p>
                  </a:txBody>
                  <a:tcPr/>
                </a:tc>
                <a:tc>
                  <a:txBody>
                    <a:bodyPr/>
                    <a:lstStyle/>
                    <a:p>
                      <a:pPr algn="r"/>
                      <a:r>
                        <a:rPr lang="en-US" dirty="0" smtClean="0"/>
                        <a:t>6147</a:t>
                      </a:r>
                      <a:endParaRPr lang="en-US" dirty="0"/>
                    </a:p>
                  </a:txBody>
                  <a:tcPr/>
                </a:tc>
              </a:tr>
              <a:tr h="370840">
                <a:tc>
                  <a:txBody>
                    <a:bodyPr/>
                    <a:lstStyle/>
                    <a:p>
                      <a:r>
                        <a:rPr lang="en-US" dirty="0" smtClean="0"/>
                        <a:t>Expenses</a:t>
                      </a:r>
                      <a:endParaRPr lang="en-US" dirty="0"/>
                    </a:p>
                  </a:txBody>
                  <a:tcPr/>
                </a:tc>
                <a:tc>
                  <a:txBody>
                    <a:bodyPr/>
                    <a:lstStyle/>
                    <a:p>
                      <a:pPr algn="r"/>
                      <a:r>
                        <a:rPr lang="en-US" dirty="0" smtClean="0"/>
                        <a:t>3585</a:t>
                      </a:r>
                      <a:endParaRPr lang="en-US" dirty="0"/>
                    </a:p>
                  </a:txBody>
                  <a:tcPr/>
                </a:tc>
                <a:tc>
                  <a:txBody>
                    <a:bodyPr/>
                    <a:lstStyle/>
                    <a:p>
                      <a:pPr algn="r"/>
                      <a:r>
                        <a:rPr lang="en-US" dirty="0" smtClean="0"/>
                        <a:t>400</a:t>
                      </a:r>
                      <a:endParaRPr lang="en-US" dirty="0"/>
                    </a:p>
                  </a:txBody>
                  <a:tcPr/>
                </a:tc>
                <a:tc>
                  <a:txBody>
                    <a:bodyPr/>
                    <a:lstStyle/>
                    <a:p>
                      <a:pPr algn="r"/>
                      <a:r>
                        <a:rPr lang="en-US" dirty="0" smtClean="0"/>
                        <a:t>222</a:t>
                      </a:r>
                      <a:endParaRPr lang="en-US" dirty="0"/>
                    </a:p>
                  </a:txBody>
                  <a:tcPr/>
                </a:tc>
                <a:tc>
                  <a:txBody>
                    <a:bodyPr/>
                    <a:lstStyle/>
                    <a:p>
                      <a:pPr algn="r"/>
                      <a:r>
                        <a:rPr lang="en-US" dirty="0" smtClean="0"/>
                        <a:t>200</a:t>
                      </a:r>
                      <a:endParaRPr lang="en-US" dirty="0"/>
                    </a:p>
                  </a:txBody>
                  <a:tcPr/>
                </a:tc>
                <a:tc>
                  <a:txBody>
                    <a:bodyPr/>
                    <a:lstStyle/>
                    <a:p>
                      <a:pPr algn="r"/>
                      <a:r>
                        <a:rPr lang="en-US" dirty="0" smtClean="0"/>
                        <a:t>4407</a:t>
                      </a:r>
                      <a:endParaRPr lang="en-US" dirty="0"/>
                    </a:p>
                  </a:txBody>
                  <a:tcPr/>
                </a:tc>
              </a:tr>
              <a:tr h="370840">
                <a:tc>
                  <a:txBody>
                    <a:bodyPr/>
                    <a:lstStyle/>
                    <a:p>
                      <a:r>
                        <a:rPr lang="en-US" dirty="0" smtClean="0"/>
                        <a:t>General</a:t>
                      </a:r>
                      <a:r>
                        <a:rPr lang="en-US" baseline="0" dirty="0" smtClean="0"/>
                        <a:t> Corporate Expenses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548</a:t>
                      </a:r>
                      <a:endParaRPr lang="en-US" dirty="0"/>
                    </a:p>
                  </a:txBody>
                  <a:tcPr/>
                </a:tc>
              </a:tr>
              <a:tr h="370840">
                <a:tc>
                  <a:txBody>
                    <a:bodyPr/>
                    <a:lstStyle/>
                    <a:p>
                      <a:r>
                        <a:rPr lang="en-US" dirty="0" smtClean="0"/>
                        <a:t>Income from Investment</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126</a:t>
                      </a:r>
                      <a:endParaRPr lang="en-US" dirty="0"/>
                    </a:p>
                  </a:txBody>
                  <a:tcPr/>
                </a:tc>
              </a:tr>
              <a:tr h="370840">
                <a:tc>
                  <a:txBody>
                    <a:bodyPr/>
                    <a:lstStyle/>
                    <a:p>
                      <a:r>
                        <a:rPr lang="en-US" dirty="0" smtClean="0"/>
                        <a:t>Interest Expenses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63</a:t>
                      </a:r>
                      <a:endParaRPr lang="en-US" dirty="0"/>
                    </a:p>
                  </a:txBody>
                  <a:tcPr/>
                </a:tc>
              </a:tr>
              <a:tr h="370840">
                <a:tc>
                  <a:txBody>
                    <a:bodyPr/>
                    <a:lstStyle/>
                    <a:p>
                      <a:r>
                        <a:rPr lang="en-US" dirty="0" smtClean="0"/>
                        <a:t>Assets</a:t>
                      </a:r>
                      <a:endParaRPr lang="en-US" dirty="0"/>
                    </a:p>
                  </a:txBody>
                  <a:tcPr/>
                </a:tc>
                <a:tc>
                  <a:txBody>
                    <a:bodyPr/>
                    <a:lstStyle/>
                    <a:p>
                      <a:pPr algn="r"/>
                      <a:r>
                        <a:rPr lang="en-US" dirty="0" smtClean="0"/>
                        <a:t>7548</a:t>
                      </a:r>
                      <a:endParaRPr lang="en-US" dirty="0"/>
                    </a:p>
                  </a:txBody>
                  <a:tcPr/>
                </a:tc>
                <a:tc>
                  <a:txBody>
                    <a:bodyPr/>
                    <a:lstStyle/>
                    <a:p>
                      <a:pPr algn="r"/>
                      <a:r>
                        <a:rPr lang="en-US" dirty="0" smtClean="0"/>
                        <a:t>2000</a:t>
                      </a:r>
                      <a:endParaRPr lang="en-US" dirty="0"/>
                    </a:p>
                  </a:txBody>
                  <a:tcPr/>
                </a:tc>
                <a:tc>
                  <a:txBody>
                    <a:bodyPr/>
                    <a:lstStyle/>
                    <a:p>
                      <a:pPr algn="r"/>
                      <a:r>
                        <a:rPr lang="en-US" dirty="0" smtClean="0"/>
                        <a:t>700</a:t>
                      </a:r>
                      <a:endParaRPr lang="en-US" dirty="0"/>
                    </a:p>
                  </a:txBody>
                  <a:tcPr/>
                </a:tc>
                <a:tc>
                  <a:txBody>
                    <a:bodyPr/>
                    <a:lstStyle/>
                    <a:p>
                      <a:pPr algn="r"/>
                      <a:r>
                        <a:rPr lang="en-US" dirty="0" smtClean="0"/>
                        <a:t>682</a:t>
                      </a:r>
                      <a:endParaRPr lang="en-US" dirty="0"/>
                    </a:p>
                  </a:txBody>
                  <a:tcPr/>
                </a:tc>
                <a:tc>
                  <a:txBody>
                    <a:bodyPr/>
                    <a:lstStyle/>
                    <a:p>
                      <a:pPr algn="r"/>
                      <a:r>
                        <a:rPr lang="en-US" dirty="0" smtClean="0"/>
                        <a:t>10930</a:t>
                      </a:r>
                      <a:endParaRPr lang="en-US" dirty="0"/>
                    </a:p>
                  </a:txBody>
                  <a:tcPr/>
                </a:tc>
              </a:tr>
              <a:tr h="370840">
                <a:tc>
                  <a:txBody>
                    <a:bodyPr/>
                    <a:lstStyle/>
                    <a:p>
                      <a:r>
                        <a:rPr lang="en-US" dirty="0" smtClean="0"/>
                        <a:t>General Corporate Assets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832</a:t>
                      </a:r>
                      <a:endParaRPr lang="en-US" dirty="0"/>
                    </a:p>
                  </a:txBody>
                  <a:tcPr/>
                </a:tc>
              </a:tr>
              <a:tr h="370840">
                <a:tc>
                  <a:txBody>
                    <a:bodyPr/>
                    <a:lstStyle/>
                    <a:p>
                      <a:r>
                        <a:rPr lang="en-US" dirty="0" smtClean="0"/>
                        <a:t>Intersegment</a:t>
                      </a:r>
                      <a:r>
                        <a:rPr lang="en-US" baseline="0" dirty="0" smtClean="0"/>
                        <a:t> sales included above</a:t>
                      </a:r>
                      <a:endParaRPr lang="en-US" dirty="0"/>
                    </a:p>
                  </a:txBody>
                  <a:tcPr/>
                </a:tc>
                <a:tc>
                  <a:txBody>
                    <a:bodyPr/>
                    <a:lstStyle/>
                    <a:p>
                      <a:pPr algn="r"/>
                      <a:r>
                        <a:rPr lang="en-US" dirty="0" smtClean="0"/>
                        <a:t>60</a:t>
                      </a:r>
                      <a:endParaRPr lang="en-US" dirty="0"/>
                    </a:p>
                  </a:txBody>
                  <a:tcPr/>
                </a:tc>
                <a:tc>
                  <a:txBody>
                    <a:bodyPr/>
                    <a:lstStyle/>
                    <a:p>
                      <a:pPr algn="r"/>
                      <a:r>
                        <a:rPr lang="en-US" dirty="0" smtClean="0"/>
                        <a:t>84</a:t>
                      </a:r>
                      <a:endParaRPr lang="en-US" dirty="0"/>
                    </a:p>
                  </a:txBody>
                  <a:tcPr/>
                </a:tc>
                <a:tc>
                  <a:txBody>
                    <a:bodyPr/>
                    <a:lstStyle/>
                    <a:p>
                      <a:pPr algn="r"/>
                      <a:r>
                        <a:rPr lang="en-US" dirty="0" smtClean="0"/>
                        <a:t>18</a:t>
                      </a:r>
                      <a:endParaRPr lang="en-US" dirty="0"/>
                    </a:p>
                  </a:txBody>
                  <a:tcPr/>
                </a:tc>
                <a:tc>
                  <a:txBody>
                    <a:bodyPr/>
                    <a:lstStyle/>
                    <a:p>
                      <a:pPr algn="r"/>
                      <a:r>
                        <a:rPr lang="en-US" dirty="0" smtClean="0"/>
                        <a:t>5</a:t>
                      </a:r>
                      <a:endParaRPr lang="en-US" dirty="0"/>
                    </a:p>
                  </a:txBody>
                  <a:tcPr/>
                </a:tc>
                <a:tc>
                  <a:txBody>
                    <a:bodyPr/>
                    <a:lstStyle/>
                    <a:p>
                      <a:pPr algn="r"/>
                      <a:endParaRPr lang="en-US" dirty="0"/>
                    </a:p>
                  </a:txBody>
                  <a:tcPr/>
                </a:tc>
              </a:tr>
              <a:tr h="370840">
                <a:tc>
                  <a:txBody>
                    <a:bodyPr/>
                    <a:lstStyle/>
                    <a:p>
                      <a:r>
                        <a:rPr lang="en-US" dirty="0" smtClean="0"/>
                        <a:t>Operating profit on Intersegment sales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33</a:t>
                      </a:r>
                      <a:endParaRPr lang="en-US" dirty="0"/>
                    </a:p>
                  </a:txBody>
                  <a:tcPr/>
                </a:tc>
              </a:tr>
              <a:tr h="370840">
                <a:tc>
                  <a:txBody>
                    <a:bodyPr/>
                    <a:lstStyle/>
                    <a:p>
                      <a:r>
                        <a:rPr lang="en-US" dirty="0" smtClean="0"/>
                        <a:t>Liabilities</a:t>
                      </a:r>
                      <a:endParaRPr lang="en-US" dirty="0"/>
                    </a:p>
                  </a:txBody>
                  <a:tcPr/>
                </a:tc>
                <a:tc>
                  <a:txBody>
                    <a:bodyPr/>
                    <a:lstStyle/>
                    <a:p>
                      <a:pPr algn="r"/>
                      <a:r>
                        <a:rPr lang="en-US" dirty="0" smtClean="0"/>
                        <a:t>6000</a:t>
                      </a:r>
                      <a:endParaRPr lang="en-US" dirty="0"/>
                    </a:p>
                  </a:txBody>
                  <a:tcPr/>
                </a:tc>
                <a:tc>
                  <a:txBody>
                    <a:bodyPr/>
                    <a:lstStyle/>
                    <a:p>
                      <a:pPr algn="r"/>
                      <a:r>
                        <a:rPr lang="en-US" dirty="0" smtClean="0"/>
                        <a:t>1800</a:t>
                      </a:r>
                      <a:endParaRPr lang="en-US" dirty="0"/>
                    </a:p>
                  </a:txBody>
                  <a:tcPr/>
                </a:tc>
                <a:tc>
                  <a:txBody>
                    <a:bodyPr/>
                    <a:lstStyle/>
                    <a:p>
                      <a:pPr algn="r"/>
                      <a:r>
                        <a:rPr lang="en-US" dirty="0" smtClean="0"/>
                        <a:t>500</a:t>
                      </a:r>
                      <a:endParaRPr lang="en-US" dirty="0"/>
                    </a:p>
                  </a:txBody>
                  <a:tcPr/>
                </a:tc>
                <a:tc>
                  <a:txBody>
                    <a:bodyPr/>
                    <a:lstStyle/>
                    <a:p>
                      <a:pPr algn="r"/>
                      <a:r>
                        <a:rPr lang="en-US" dirty="0" smtClean="0"/>
                        <a:t>400</a:t>
                      </a:r>
                      <a:endParaRPr lang="en-US" dirty="0"/>
                    </a:p>
                  </a:txBody>
                  <a:tcPr/>
                </a:tc>
                <a:tc>
                  <a:txBody>
                    <a:bodyPr/>
                    <a:lstStyle/>
                    <a:p>
                      <a:pPr algn="r"/>
                      <a:r>
                        <a:rPr lang="en-US" dirty="0" smtClean="0"/>
                        <a:t>8700</a:t>
                      </a:r>
                      <a:endParaRPr lang="en-US" dirty="0"/>
                    </a:p>
                  </a:txBody>
                  <a:tcPr/>
                </a:tc>
              </a:tr>
              <a:tr h="370840">
                <a:tc>
                  <a:txBody>
                    <a:bodyPr/>
                    <a:lstStyle/>
                    <a:p>
                      <a:r>
                        <a:rPr lang="en-US" dirty="0" smtClean="0"/>
                        <a:t>Unallocated Corporate Liabilities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500</a:t>
                      </a:r>
                      <a:endParaRPr lang="en-US" dirty="0"/>
                    </a:p>
                  </a:txBody>
                  <a:tcPr/>
                </a:tc>
              </a:tr>
              <a:tr h="370840">
                <a:tc>
                  <a:txBody>
                    <a:bodyPr/>
                    <a:lstStyle/>
                    <a:p>
                      <a:r>
                        <a:rPr lang="en-US" dirty="0" smtClean="0"/>
                        <a:t>Capital Expenditure</a:t>
                      </a:r>
                      <a:endParaRPr lang="en-US" dirty="0"/>
                    </a:p>
                  </a:txBody>
                  <a:tcPr/>
                </a:tc>
                <a:tc>
                  <a:txBody>
                    <a:bodyPr/>
                    <a:lstStyle/>
                    <a:p>
                      <a:pPr algn="r"/>
                      <a:r>
                        <a:rPr lang="en-US" dirty="0" smtClean="0"/>
                        <a:t>100</a:t>
                      </a:r>
                      <a:endParaRPr lang="en-US" dirty="0"/>
                    </a:p>
                  </a:txBody>
                  <a:tcPr/>
                </a:tc>
                <a:tc>
                  <a:txBody>
                    <a:bodyPr/>
                    <a:lstStyle/>
                    <a:p>
                      <a:pPr algn="r"/>
                      <a:r>
                        <a:rPr lang="en-US" dirty="0" smtClean="0"/>
                        <a:t>50</a:t>
                      </a:r>
                      <a:endParaRPr lang="en-US" dirty="0"/>
                    </a:p>
                  </a:txBody>
                  <a:tcPr/>
                </a:tc>
                <a:tc>
                  <a:txBody>
                    <a:bodyPr/>
                    <a:lstStyle/>
                    <a:p>
                      <a:pPr algn="r"/>
                      <a:r>
                        <a:rPr lang="en-US" dirty="0" smtClean="0"/>
                        <a:t>25</a:t>
                      </a:r>
                      <a:endParaRPr lang="en-US" dirty="0"/>
                    </a:p>
                  </a:txBody>
                  <a:tcPr/>
                </a:tc>
                <a:tc>
                  <a:txBody>
                    <a:bodyPr/>
                    <a:lstStyle/>
                    <a:p>
                      <a:pPr algn="r"/>
                      <a:r>
                        <a:rPr lang="en-US" dirty="0" smtClean="0"/>
                        <a:t>25</a:t>
                      </a:r>
                      <a:endParaRPr lang="en-US" dirty="0"/>
                    </a:p>
                  </a:txBody>
                  <a:tcPr/>
                </a:tc>
                <a:tc>
                  <a:txBody>
                    <a:bodyPr/>
                    <a:lstStyle/>
                    <a:p>
                      <a:pPr algn="r"/>
                      <a:r>
                        <a:rPr lang="en-US" dirty="0" smtClean="0"/>
                        <a:t>200</a:t>
                      </a:r>
                      <a:endParaRPr lang="en-US" dirty="0"/>
                    </a:p>
                  </a:txBody>
                  <a:tcPr/>
                </a:tc>
              </a:tr>
              <a:tr h="370840">
                <a:tc>
                  <a:txBody>
                    <a:bodyPr/>
                    <a:lstStyle/>
                    <a:p>
                      <a:r>
                        <a:rPr lang="en-US" dirty="0" smtClean="0"/>
                        <a:t>Depreciation</a:t>
                      </a:r>
                      <a:endParaRPr lang="en-US" dirty="0"/>
                    </a:p>
                  </a:txBody>
                  <a:tcPr/>
                </a:tc>
                <a:tc>
                  <a:txBody>
                    <a:bodyPr/>
                    <a:lstStyle/>
                    <a:p>
                      <a:pPr algn="r"/>
                      <a:r>
                        <a:rPr lang="en-US" dirty="0" smtClean="0"/>
                        <a:t>754</a:t>
                      </a:r>
                      <a:endParaRPr lang="en-US" dirty="0"/>
                    </a:p>
                  </a:txBody>
                  <a:tcPr/>
                </a:tc>
                <a:tc>
                  <a:txBody>
                    <a:bodyPr/>
                    <a:lstStyle/>
                    <a:p>
                      <a:pPr algn="r"/>
                      <a:r>
                        <a:rPr lang="en-US" dirty="0" smtClean="0"/>
                        <a:t>200</a:t>
                      </a:r>
                      <a:endParaRPr lang="en-US" dirty="0"/>
                    </a:p>
                  </a:txBody>
                  <a:tcPr/>
                </a:tc>
                <a:tc>
                  <a:txBody>
                    <a:bodyPr/>
                    <a:lstStyle/>
                    <a:p>
                      <a:pPr algn="r"/>
                      <a:r>
                        <a:rPr lang="en-US" dirty="0" smtClean="0"/>
                        <a:t>70</a:t>
                      </a:r>
                      <a:endParaRPr lang="en-US" dirty="0"/>
                    </a:p>
                  </a:txBody>
                  <a:tcPr/>
                </a:tc>
                <a:tc>
                  <a:txBody>
                    <a:bodyPr/>
                    <a:lstStyle/>
                    <a:p>
                      <a:pPr algn="r"/>
                      <a:r>
                        <a:rPr lang="en-US" dirty="0" smtClean="0"/>
                        <a:t>68</a:t>
                      </a:r>
                      <a:endParaRPr lang="en-US" dirty="0"/>
                    </a:p>
                  </a:txBody>
                  <a:tcPr/>
                </a:tc>
                <a:tc>
                  <a:txBody>
                    <a:bodyPr/>
                    <a:lstStyle/>
                    <a:p>
                      <a:pPr algn="r"/>
                      <a:r>
                        <a:rPr lang="en-US" dirty="0" smtClean="0"/>
                        <a:t>1092</a:t>
                      </a:r>
                      <a:endParaRPr lang="en-US" dirty="0"/>
                    </a:p>
                  </a:txBody>
                  <a:tcPr/>
                </a:tc>
              </a:tr>
              <a:tr h="370840">
                <a:tc>
                  <a:txBody>
                    <a:bodyPr/>
                    <a:lstStyle/>
                    <a:p>
                      <a:r>
                        <a:rPr lang="en-US" dirty="0" smtClean="0"/>
                        <a:t>Non Cash Expenses Other than</a:t>
                      </a:r>
                      <a:r>
                        <a:rPr lang="en-US" baseline="0" dirty="0" smtClean="0"/>
                        <a:t> Depreciation</a:t>
                      </a:r>
                      <a:endParaRPr lang="en-US" dirty="0"/>
                    </a:p>
                  </a:txBody>
                  <a:tcPr/>
                </a:tc>
                <a:tc>
                  <a:txBody>
                    <a:bodyPr/>
                    <a:lstStyle/>
                    <a:p>
                      <a:pPr algn="r"/>
                      <a:r>
                        <a:rPr lang="en-US" dirty="0" smtClean="0"/>
                        <a:t>100</a:t>
                      </a:r>
                      <a:endParaRPr lang="en-US" dirty="0"/>
                    </a:p>
                  </a:txBody>
                  <a:tcPr/>
                </a:tc>
                <a:tc>
                  <a:txBody>
                    <a:bodyPr/>
                    <a:lstStyle/>
                    <a:p>
                      <a:pPr algn="r"/>
                      <a:r>
                        <a:rPr lang="en-US" dirty="0" smtClean="0"/>
                        <a:t>75</a:t>
                      </a:r>
                      <a:endParaRPr lang="en-US" dirty="0"/>
                    </a:p>
                  </a:txBody>
                  <a:tcPr/>
                </a:tc>
                <a:tc>
                  <a:txBody>
                    <a:bodyPr/>
                    <a:lstStyle/>
                    <a:p>
                      <a:pPr algn="r"/>
                      <a:r>
                        <a:rPr lang="en-US" dirty="0" smtClean="0"/>
                        <a:t>25</a:t>
                      </a:r>
                      <a:endParaRPr lang="en-US" dirty="0"/>
                    </a:p>
                  </a:txBody>
                  <a:tcPr/>
                </a:tc>
                <a:tc>
                  <a:txBody>
                    <a:bodyPr/>
                    <a:lstStyle/>
                    <a:p>
                      <a:pPr algn="r"/>
                      <a:r>
                        <a:rPr lang="en-US" dirty="0" smtClean="0"/>
                        <a:t>25</a:t>
                      </a:r>
                      <a:endParaRPr lang="en-US" dirty="0"/>
                    </a:p>
                  </a:txBody>
                  <a:tcPr/>
                </a:tc>
                <a:tc>
                  <a:txBody>
                    <a:bodyPr/>
                    <a:lstStyle/>
                    <a:p>
                      <a:pPr algn="r"/>
                      <a:r>
                        <a:rPr lang="en-US" dirty="0" smtClean="0"/>
                        <a:t>225</a:t>
                      </a:r>
                      <a:endParaRPr lang="en-US" dirty="0"/>
                    </a:p>
                  </a:txBody>
                  <a:tcPr/>
                </a:tc>
              </a:tr>
            </a:tbl>
          </a:graphicData>
        </a:graphic>
      </p:graphicFrame>
      <p:pic>
        <p:nvPicPr>
          <p:cNvPr id="5" name="Picture 4"/>
          <p:cNvPicPr>
            <a:picLocks noChangeAspect="1"/>
          </p:cNvPicPr>
          <p:nvPr/>
        </p:nvPicPr>
        <p:blipFill>
          <a:blip r:embed="rId2"/>
          <a:stretch>
            <a:fillRect/>
          </a:stretch>
        </p:blipFill>
        <p:spPr>
          <a:xfrm>
            <a:off x="10539913" y="-53215"/>
            <a:ext cx="1627773" cy="926672"/>
          </a:xfrm>
          <a:prstGeom prst="rect">
            <a:avLst/>
          </a:prstGeom>
        </p:spPr>
      </p:pic>
    </p:spTree>
    <p:extLst>
      <p:ext uri="{BB962C8B-B14F-4D97-AF65-F5344CB8AC3E}">
        <p14:creationId xmlns:p14="http://schemas.microsoft.com/office/powerpoint/2010/main" val="19464530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8457"/>
          </a:xfrm>
        </p:spPr>
        <p:txBody>
          <a:bodyPr>
            <a:normAutofit/>
          </a:bodyPr>
          <a:lstStyle/>
          <a:p>
            <a:r>
              <a:rPr lang="en-US" sz="3600" dirty="0" smtClean="0"/>
              <a:t>Solution to Illustration</a:t>
            </a:r>
            <a:endParaRPr lang="en-US" sz="36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202022300"/>
              </p:ext>
            </p:extLst>
          </p:nvPr>
        </p:nvGraphicFramePr>
        <p:xfrm>
          <a:off x="606188" y="1023582"/>
          <a:ext cx="10515600" cy="3977640"/>
        </p:xfrm>
        <a:graphic>
          <a:graphicData uri="http://schemas.openxmlformats.org/drawingml/2006/table">
            <a:tbl>
              <a:tblPr firstRow="1" bandRow="1">
                <a:tableStyleId>{5C22544A-7EE6-4342-B048-85BDC9FD1C3A}</a:tableStyleId>
              </a:tblPr>
              <a:tblGrid>
                <a:gridCol w="4184176"/>
                <a:gridCol w="1269242"/>
                <a:gridCol w="1419367"/>
                <a:gridCol w="1269242"/>
                <a:gridCol w="1064525"/>
                <a:gridCol w="1309048"/>
              </a:tblGrid>
              <a:tr h="370840">
                <a:tc>
                  <a:txBody>
                    <a:bodyPr/>
                    <a:lstStyle/>
                    <a:p>
                      <a:r>
                        <a:rPr lang="en-US" dirty="0" smtClean="0"/>
                        <a:t>Particulars</a:t>
                      </a:r>
                      <a:endParaRPr lang="en-US" dirty="0"/>
                    </a:p>
                  </a:txBody>
                  <a:tcPr/>
                </a:tc>
                <a:tc>
                  <a:txBody>
                    <a:bodyPr/>
                    <a:lstStyle/>
                    <a:p>
                      <a:r>
                        <a:rPr lang="en-US" dirty="0" smtClean="0"/>
                        <a:t>Food Products</a:t>
                      </a:r>
                      <a:endParaRPr lang="en-US" dirty="0"/>
                    </a:p>
                  </a:txBody>
                  <a:tcPr/>
                </a:tc>
                <a:tc>
                  <a:txBody>
                    <a:bodyPr/>
                    <a:lstStyle/>
                    <a:p>
                      <a:r>
                        <a:rPr lang="en-US" dirty="0" smtClean="0"/>
                        <a:t>Plastic &amp; Packaging</a:t>
                      </a:r>
                      <a:endParaRPr lang="en-US" dirty="0"/>
                    </a:p>
                  </a:txBody>
                  <a:tcPr/>
                </a:tc>
                <a:tc>
                  <a:txBody>
                    <a:bodyPr/>
                    <a:lstStyle/>
                    <a:p>
                      <a:r>
                        <a:rPr lang="en-US" dirty="0" smtClean="0"/>
                        <a:t>Health &amp; Scientific</a:t>
                      </a:r>
                      <a:endParaRPr lang="en-US" dirty="0"/>
                    </a:p>
                  </a:txBody>
                  <a:tcPr/>
                </a:tc>
                <a:tc>
                  <a:txBody>
                    <a:bodyPr/>
                    <a:lstStyle/>
                    <a:p>
                      <a:r>
                        <a:rPr lang="en-US" dirty="0" smtClean="0"/>
                        <a:t>Others</a:t>
                      </a:r>
                      <a:endParaRPr lang="en-US" dirty="0"/>
                    </a:p>
                  </a:txBody>
                  <a:tcPr/>
                </a:tc>
                <a:tc>
                  <a:txBody>
                    <a:bodyPr/>
                    <a:lstStyle/>
                    <a:p>
                      <a:r>
                        <a:rPr lang="en-US" dirty="0" smtClean="0"/>
                        <a:t>Total</a:t>
                      </a:r>
                      <a:endParaRPr lang="en-US" dirty="0"/>
                    </a:p>
                  </a:txBody>
                  <a:tcPr/>
                </a:tc>
              </a:tr>
              <a:tr h="370840">
                <a:tc>
                  <a:txBody>
                    <a:bodyPr/>
                    <a:lstStyle/>
                    <a:p>
                      <a:r>
                        <a:rPr lang="en-US" dirty="0" smtClean="0"/>
                        <a:t>Sales</a:t>
                      </a:r>
                      <a:endParaRPr lang="en-US" dirty="0"/>
                    </a:p>
                  </a:txBody>
                  <a:tcPr/>
                </a:tc>
                <a:tc>
                  <a:txBody>
                    <a:bodyPr/>
                    <a:lstStyle/>
                    <a:p>
                      <a:pPr algn="r"/>
                      <a:r>
                        <a:rPr lang="en-US" dirty="0" smtClean="0"/>
                        <a:t>5000</a:t>
                      </a:r>
                      <a:endParaRPr lang="en-US" dirty="0"/>
                    </a:p>
                  </a:txBody>
                  <a:tcPr/>
                </a:tc>
                <a:tc>
                  <a:txBody>
                    <a:bodyPr/>
                    <a:lstStyle/>
                    <a:p>
                      <a:pPr algn="r"/>
                      <a:r>
                        <a:rPr lang="en-US" dirty="0" smtClean="0"/>
                        <a:t>620</a:t>
                      </a:r>
                      <a:endParaRPr lang="en-US" dirty="0"/>
                    </a:p>
                  </a:txBody>
                  <a:tcPr/>
                </a:tc>
                <a:tc>
                  <a:txBody>
                    <a:bodyPr/>
                    <a:lstStyle/>
                    <a:p>
                      <a:pPr algn="r"/>
                      <a:r>
                        <a:rPr lang="en-US" dirty="0" smtClean="0"/>
                        <a:t>345</a:t>
                      </a:r>
                      <a:endParaRPr lang="en-US" dirty="0"/>
                    </a:p>
                  </a:txBody>
                  <a:tcPr/>
                </a:tc>
                <a:tc>
                  <a:txBody>
                    <a:bodyPr/>
                    <a:lstStyle/>
                    <a:p>
                      <a:pPr algn="r"/>
                      <a:r>
                        <a:rPr lang="en-US" dirty="0" smtClean="0"/>
                        <a:t>182</a:t>
                      </a:r>
                      <a:endParaRPr lang="en-US" dirty="0"/>
                    </a:p>
                  </a:txBody>
                  <a:tcPr/>
                </a:tc>
                <a:tc>
                  <a:txBody>
                    <a:bodyPr/>
                    <a:lstStyle/>
                    <a:p>
                      <a:pPr algn="r"/>
                      <a:r>
                        <a:rPr lang="en-US" dirty="0" smtClean="0"/>
                        <a:t>6147</a:t>
                      </a:r>
                      <a:endParaRPr lang="en-US" dirty="0"/>
                    </a:p>
                  </a:txBody>
                  <a:tcPr/>
                </a:tc>
              </a:tr>
              <a:tr h="370840">
                <a:tc>
                  <a:txBody>
                    <a:bodyPr/>
                    <a:lstStyle/>
                    <a:p>
                      <a:r>
                        <a:rPr lang="en-US" dirty="0" smtClean="0"/>
                        <a:t>Expenses</a:t>
                      </a:r>
                      <a:endParaRPr lang="en-US" dirty="0"/>
                    </a:p>
                  </a:txBody>
                  <a:tcPr/>
                </a:tc>
                <a:tc>
                  <a:txBody>
                    <a:bodyPr/>
                    <a:lstStyle/>
                    <a:p>
                      <a:pPr algn="r"/>
                      <a:r>
                        <a:rPr lang="en-US" dirty="0" smtClean="0"/>
                        <a:t>3585</a:t>
                      </a:r>
                      <a:endParaRPr lang="en-US" dirty="0"/>
                    </a:p>
                  </a:txBody>
                  <a:tcPr/>
                </a:tc>
                <a:tc>
                  <a:txBody>
                    <a:bodyPr/>
                    <a:lstStyle/>
                    <a:p>
                      <a:pPr algn="r"/>
                      <a:r>
                        <a:rPr lang="en-US" dirty="0" smtClean="0"/>
                        <a:t>400</a:t>
                      </a:r>
                      <a:endParaRPr lang="en-US" dirty="0"/>
                    </a:p>
                  </a:txBody>
                  <a:tcPr/>
                </a:tc>
                <a:tc>
                  <a:txBody>
                    <a:bodyPr/>
                    <a:lstStyle/>
                    <a:p>
                      <a:pPr algn="r"/>
                      <a:r>
                        <a:rPr lang="en-US" dirty="0" smtClean="0"/>
                        <a:t>222</a:t>
                      </a:r>
                      <a:endParaRPr lang="en-US" dirty="0"/>
                    </a:p>
                  </a:txBody>
                  <a:tcPr/>
                </a:tc>
                <a:tc>
                  <a:txBody>
                    <a:bodyPr/>
                    <a:lstStyle/>
                    <a:p>
                      <a:pPr algn="r"/>
                      <a:r>
                        <a:rPr lang="en-US" dirty="0" smtClean="0"/>
                        <a:t>200</a:t>
                      </a:r>
                      <a:endParaRPr lang="en-US" dirty="0"/>
                    </a:p>
                  </a:txBody>
                  <a:tcPr/>
                </a:tc>
                <a:tc>
                  <a:txBody>
                    <a:bodyPr/>
                    <a:lstStyle/>
                    <a:p>
                      <a:pPr algn="r"/>
                      <a:r>
                        <a:rPr lang="en-US" dirty="0" smtClean="0"/>
                        <a:t>4407</a:t>
                      </a:r>
                      <a:endParaRPr lang="en-US" dirty="0"/>
                    </a:p>
                  </a:txBody>
                  <a:tcPr/>
                </a:tc>
              </a:tr>
              <a:tr h="370840">
                <a:tc>
                  <a:txBody>
                    <a:bodyPr/>
                    <a:lstStyle/>
                    <a:p>
                      <a:r>
                        <a:rPr lang="en-US" dirty="0" smtClean="0"/>
                        <a:t>Segment Result</a:t>
                      </a:r>
                      <a:endParaRPr lang="en-US" dirty="0"/>
                    </a:p>
                  </a:txBody>
                  <a:tcPr/>
                </a:tc>
                <a:tc>
                  <a:txBody>
                    <a:bodyPr/>
                    <a:lstStyle/>
                    <a:p>
                      <a:pPr algn="r"/>
                      <a:r>
                        <a:rPr lang="en-US" dirty="0" smtClean="0"/>
                        <a:t>1415</a:t>
                      </a:r>
                      <a:endParaRPr lang="en-US" dirty="0"/>
                    </a:p>
                  </a:txBody>
                  <a:tcPr/>
                </a:tc>
                <a:tc>
                  <a:txBody>
                    <a:bodyPr/>
                    <a:lstStyle/>
                    <a:p>
                      <a:pPr algn="r"/>
                      <a:r>
                        <a:rPr lang="en-US" dirty="0" smtClean="0"/>
                        <a:t>180</a:t>
                      </a:r>
                      <a:endParaRPr lang="en-US" dirty="0"/>
                    </a:p>
                  </a:txBody>
                  <a:tcPr/>
                </a:tc>
                <a:tc>
                  <a:txBody>
                    <a:bodyPr/>
                    <a:lstStyle/>
                    <a:p>
                      <a:pPr algn="r"/>
                      <a:r>
                        <a:rPr lang="en-US" dirty="0" smtClean="0"/>
                        <a:t>123</a:t>
                      </a:r>
                      <a:endParaRPr lang="en-US" dirty="0"/>
                    </a:p>
                  </a:txBody>
                  <a:tcPr/>
                </a:tc>
                <a:tc>
                  <a:txBody>
                    <a:bodyPr/>
                    <a:lstStyle/>
                    <a:p>
                      <a:pPr algn="r"/>
                      <a:r>
                        <a:rPr lang="en-US" dirty="0" smtClean="0"/>
                        <a:t>-18</a:t>
                      </a:r>
                      <a:endParaRPr lang="en-US" dirty="0"/>
                    </a:p>
                  </a:txBody>
                  <a:tcPr/>
                </a:tc>
                <a:tc>
                  <a:txBody>
                    <a:bodyPr/>
                    <a:lstStyle/>
                    <a:p>
                      <a:pPr algn="r"/>
                      <a:r>
                        <a:rPr lang="en-US" dirty="0" smtClean="0"/>
                        <a:t>1700</a:t>
                      </a:r>
                      <a:endParaRPr lang="en-US" dirty="0"/>
                    </a:p>
                  </a:txBody>
                  <a:tcPr/>
                </a:tc>
              </a:tr>
              <a:tr h="370840">
                <a:tc>
                  <a:txBody>
                    <a:bodyPr/>
                    <a:lstStyle/>
                    <a:p>
                      <a:r>
                        <a:rPr lang="en-US" dirty="0" smtClean="0"/>
                        <a:t>% of Revenue</a:t>
                      </a:r>
                      <a:endParaRPr lang="en-US" dirty="0"/>
                    </a:p>
                  </a:txBody>
                  <a:tcPr/>
                </a:tc>
                <a:tc>
                  <a:txBody>
                    <a:bodyPr/>
                    <a:lstStyle/>
                    <a:p>
                      <a:pPr algn="r"/>
                      <a:r>
                        <a:rPr lang="en-US" b="1" dirty="0" smtClean="0"/>
                        <a:t>81.34</a:t>
                      </a:r>
                      <a:endParaRPr lang="en-US" b="1" dirty="0"/>
                    </a:p>
                  </a:txBody>
                  <a:tcPr/>
                </a:tc>
                <a:tc>
                  <a:txBody>
                    <a:bodyPr/>
                    <a:lstStyle/>
                    <a:p>
                      <a:pPr algn="r"/>
                      <a:r>
                        <a:rPr lang="en-US" b="1" dirty="0" smtClean="0"/>
                        <a:t>10.08</a:t>
                      </a:r>
                      <a:endParaRPr lang="en-US" b="1" dirty="0"/>
                    </a:p>
                  </a:txBody>
                  <a:tcPr/>
                </a:tc>
                <a:tc>
                  <a:txBody>
                    <a:bodyPr/>
                    <a:lstStyle/>
                    <a:p>
                      <a:pPr algn="r"/>
                      <a:r>
                        <a:rPr lang="en-US" dirty="0" smtClean="0"/>
                        <a:t>5.61</a:t>
                      </a:r>
                      <a:endParaRPr lang="en-US" dirty="0"/>
                    </a:p>
                  </a:txBody>
                  <a:tcPr/>
                </a:tc>
                <a:tc>
                  <a:txBody>
                    <a:bodyPr/>
                    <a:lstStyle/>
                    <a:p>
                      <a:pPr algn="r"/>
                      <a:r>
                        <a:rPr lang="en-US" dirty="0" smtClean="0"/>
                        <a:t>2.96</a:t>
                      </a:r>
                      <a:endParaRPr lang="en-US" dirty="0"/>
                    </a:p>
                  </a:txBody>
                  <a:tcPr/>
                </a:tc>
                <a:tc>
                  <a:txBody>
                    <a:bodyPr/>
                    <a:lstStyle/>
                    <a:p>
                      <a:pPr algn="r"/>
                      <a:endParaRPr lang="en-US" dirty="0"/>
                    </a:p>
                  </a:txBody>
                  <a:tcPr/>
                </a:tc>
              </a:tr>
              <a:tr h="370840">
                <a:tc>
                  <a:txBody>
                    <a:bodyPr/>
                    <a:lstStyle/>
                    <a:p>
                      <a:r>
                        <a:rPr lang="en-US" dirty="0" smtClean="0"/>
                        <a:t>Absolute amount of profit</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1718</a:t>
                      </a:r>
                      <a:endParaRPr lang="en-US" dirty="0"/>
                    </a:p>
                  </a:txBody>
                  <a:tcPr/>
                </a:tc>
              </a:tr>
              <a:tr h="370840">
                <a:tc>
                  <a:txBody>
                    <a:bodyPr/>
                    <a:lstStyle/>
                    <a:p>
                      <a:r>
                        <a:rPr lang="en-US" dirty="0" smtClean="0"/>
                        <a:t>Absolute amount of loss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-18</a:t>
                      </a:r>
                      <a:endParaRPr lang="en-US" dirty="0"/>
                    </a:p>
                  </a:txBody>
                  <a:tcPr/>
                </a:tc>
              </a:tr>
              <a:tr h="370840">
                <a:tc>
                  <a:txBody>
                    <a:bodyPr/>
                    <a:lstStyle/>
                    <a:p>
                      <a:r>
                        <a:rPr lang="en-US" dirty="0" smtClean="0"/>
                        <a:t>% of Segment result</a:t>
                      </a:r>
                      <a:endParaRPr lang="en-US" dirty="0"/>
                    </a:p>
                  </a:txBody>
                  <a:tcPr/>
                </a:tc>
                <a:tc>
                  <a:txBody>
                    <a:bodyPr/>
                    <a:lstStyle/>
                    <a:p>
                      <a:pPr algn="r"/>
                      <a:r>
                        <a:rPr lang="en-US" b="1" dirty="0" smtClean="0"/>
                        <a:t>82.36</a:t>
                      </a:r>
                      <a:endParaRPr lang="en-US" b="1" dirty="0"/>
                    </a:p>
                  </a:txBody>
                  <a:tcPr/>
                </a:tc>
                <a:tc>
                  <a:txBody>
                    <a:bodyPr/>
                    <a:lstStyle/>
                    <a:p>
                      <a:pPr algn="r"/>
                      <a:r>
                        <a:rPr lang="en-US" b="1" dirty="0" smtClean="0"/>
                        <a:t>10.47</a:t>
                      </a:r>
                      <a:endParaRPr lang="en-US" b="1" dirty="0"/>
                    </a:p>
                  </a:txBody>
                  <a:tcPr/>
                </a:tc>
                <a:tc>
                  <a:txBody>
                    <a:bodyPr/>
                    <a:lstStyle/>
                    <a:p>
                      <a:pPr algn="r"/>
                      <a:r>
                        <a:rPr lang="en-US" dirty="0" smtClean="0"/>
                        <a:t>7.15</a:t>
                      </a:r>
                      <a:endParaRPr lang="en-US" dirty="0"/>
                    </a:p>
                  </a:txBody>
                  <a:tcPr/>
                </a:tc>
                <a:tc>
                  <a:txBody>
                    <a:bodyPr/>
                    <a:lstStyle/>
                    <a:p>
                      <a:pPr algn="r"/>
                      <a:r>
                        <a:rPr lang="en-US" dirty="0" smtClean="0"/>
                        <a:t>1.04</a:t>
                      </a:r>
                      <a:endParaRPr lang="en-US" dirty="0"/>
                    </a:p>
                  </a:txBody>
                  <a:tcPr/>
                </a:tc>
                <a:tc>
                  <a:txBody>
                    <a:bodyPr/>
                    <a:lstStyle/>
                    <a:p>
                      <a:pPr algn="r"/>
                      <a:endParaRPr lang="en-US" dirty="0"/>
                    </a:p>
                  </a:txBody>
                  <a:tcPr/>
                </a:tc>
              </a:tr>
              <a:tr h="370840">
                <a:tc>
                  <a:txBody>
                    <a:bodyPr/>
                    <a:lstStyle/>
                    <a:p>
                      <a:r>
                        <a:rPr lang="en-US" dirty="0" smtClean="0"/>
                        <a:t>% of Segment Assets</a:t>
                      </a:r>
                      <a:endParaRPr lang="en-US" dirty="0"/>
                    </a:p>
                  </a:txBody>
                  <a:tcPr/>
                </a:tc>
                <a:tc>
                  <a:txBody>
                    <a:bodyPr/>
                    <a:lstStyle/>
                    <a:p>
                      <a:pPr algn="r"/>
                      <a:r>
                        <a:rPr lang="en-US" b="1" dirty="0" smtClean="0"/>
                        <a:t>69.05</a:t>
                      </a:r>
                      <a:endParaRPr lang="en-US" b="1" dirty="0"/>
                    </a:p>
                  </a:txBody>
                  <a:tcPr/>
                </a:tc>
                <a:tc>
                  <a:txBody>
                    <a:bodyPr/>
                    <a:lstStyle/>
                    <a:p>
                      <a:pPr algn="r"/>
                      <a:r>
                        <a:rPr lang="en-US" b="1" dirty="0" smtClean="0"/>
                        <a:t>18.29</a:t>
                      </a:r>
                      <a:endParaRPr lang="en-US" b="1" dirty="0"/>
                    </a:p>
                  </a:txBody>
                  <a:tcPr/>
                </a:tc>
                <a:tc>
                  <a:txBody>
                    <a:bodyPr/>
                    <a:lstStyle/>
                    <a:p>
                      <a:pPr algn="r"/>
                      <a:r>
                        <a:rPr lang="en-US" dirty="0" smtClean="0"/>
                        <a:t>6.40</a:t>
                      </a:r>
                      <a:endParaRPr lang="en-US" dirty="0"/>
                    </a:p>
                  </a:txBody>
                  <a:tcPr/>
                </a:tc>
                <a:tc>
                  <a:txBody>
                    <a:bodyPr/>
                    <a:lstStyle/>
                    <a:p>
                      <a:pPr algn="r"/>
                      <a:r>
                        <a:rPr lang="en-US" dirty="0" smtClean="0"/>
                        <a:t>6.24</a:t>
                      </a:r>
                      <a:endParaRPr lang="en-US" dirty="0"/>
                    </a:p>
                  </a:txBody>
                  <a:tcPr/>
                </a:tc>
                <a:tc>
                  <a:txBody>
                    <a:bodyPr/>
                    <a:lstStyle/>
                    <a:p>
                      <a:pPr algn="r"/>
                      <a:endParaRPr lang="en-US" dirty="0"/>
                    </a:p>
                  </a:txBody>
                  <a:tcPr/>
                </a:tc>
              </a:tr>
              <a:tr h="370840">
                <a:tc>
                  <a:txBody>
                    <a:bodyPr/>
                    <a:lstStyle/>
                    <a:p>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r>
            </a:tbl>
          </a:graphicData>
        </a:graphic>
      </p:graphicFrame>
      <p:pic>
        <p:nvPicPr>
          <p:cNvPr id="8" name="Picture 7"/>
          <p:cNvPicPr>
            <a:picLocks noChangeAspect="1"/>
          </p:cNvPicPr>
          <p:nvPr/>
        </p:nvPicPr>
        <p:blipFill>
          <a:blip r:embed="rId2"/>
          <a:stretch>
            <a:fillRect/>
          </a:stretch>
        </p:blipFill>
        <p:spPr>
          <a:xfrm>
            <a:off x="10444379" y="115011"/>
            <a:ext cx="1627773" cy="926672"/>
          </a:xfrm>
          <a:prstGeom prst="rect">
            <a:avLst/>
          </a:prstGeom>
        </p:spPr>
      </p:pic>
    </p:spTree>
    <p:extLst>
      <p:ext uri="{BB962C8B-B14F-4D97-AF65-F5344CB8AC3E}">
        <p14:creationId xmlns:p14="http://schemas.microsoft.com/office/powerpoint/2010/main" val="6358736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7257" y="146762"/>
            <a:ext cx="10515600" cy="412796"/>
          </a:xfrm>
        </p:spPr>
        <p:txBody>
          <a:bodyPr>
            <a:normAutofit fontScale="90000"/>
          </a:bodyPr>
          <a:lstStyle/>
          <a:p>
            <a:r>
              <a:rPr lang="en-US" sz="3200" dirty="0" smtClean="0"/>
              <a:t>Disclosure</a:t>
            </a:r>
            <a:endParaRPr lang="en-US" sz="32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26079984"/>
              </p:ext>
            </p:extLst>
          </p:nvPr>
        </p:nvGraphicFramePr>
        <p:xfrm>
          <a:off x="701721" y="559558"/>
          <a:ext cx="10721454" cy="6126480"/>
        </p:xfrm>
        <a:graphic>
          <a:graphicData uri="http://schemas.openxmlformats.org/drawingml/2006/table">
            <a:tbl>
              <a:tblPr firstRow="1" bandRow="1">
                <a:tableStyleId>{5C22544A-7EE6-4342-B048-85BDC9FD1C3A}</a:tableStyleId>
              </a:tblPr>
              <a:tblGrid>
                <a:gridCol w="3403360"/>
                <a:gridCol w="1586302"/>
                <a:gridCol w="1502812"/>
                <a:gridCol w="1447153"/>
                <a:gridCol w="1488898"/>
                <a:gridCol w="1292929"/>
              </a:tblGrid>
              <a:tr h="576058">
                <a:tc>
                  <a:txBody>
                    <a:bodyPr/>
                    <a:lstStyle/>
                    <a:p>
                      <a:r>
                        <a:rPr lang="en-US" dirty="0" smtClean="0"/>
                        <a:t>Particulars</a:t>
                      </a:r>
                      <a:endParaRPr lang="en-US" dirty="0"/>
                    </a:p>
                  </a:txBody>
                  <a:tcPr/>
                </a:tc>
                <a:tc>
                  <a:txBody>
                    <a:bodyPr/>
                    <a:lstStyle/>
                    <a:p>
                      <a:r>
                        <a:rPr lang="en-US" dirty="0" smtClean="0"/>
                        <a:t>Food Product</a:t>
                      </a:r>
                      <a:endParaRPr lang="en-US" dirty="0"/>
                    </a:p>
                  </a:txBody>
                  <a:tcPr/>
                </a:tc>
                <a:tc>
                  <a:txBody>
                    <a:bodyPr/>
                    <a:lstStyle/>
                    <a:p>
                      <a:r>
                        <a:rPr lang="en-US" dirty="0" smtClean="0"/>
                        <a:t>Plastic</a:t>
                      </a:r>
                      <a:r>
                        <a:rPr lang="en-US" baseline="0" dirty="0" smtClean="0"/>
                        <a:t> &amp; Packaging</a:t>
                      </a:r>
                      <a:endParaRPr lang="en-US" dirty="0"/>
                    </a:p>
                  </a:txBody>
                  <a:tcPr/>
                </a:tc>
                <a:tc>
                  <a:txBody>
                    <a:bodyPr/>
                    <a:lstStyle/>
                    <a:p>
                      <a:r>
                        <a:rPr lang="en-US" dirty="0" smtClean="0"/>
                        <a:t>Others</a:t>
                      </a:r>
                      <a:endParaRPr lang="en-US" dirty="0"/>
                    </a:p>
                  </a:txBody>
                  <a:tcPr/>
                </a:tc>
                <a:tc>
                  <a:txBody>
                    <a:bodyPr/>
                    <a:lstStyle/>
                    <a:p>
                      <a:r>
                        <a:rPr lang="en-US" dirty="0" smtClean="0"/>
                        <a:t>Elimination</a:t>
                      </a:r>
                      <a:endParaRPr lang="en-US" dirty="0"/>
                    </a:p>
                  </a:txBody>
                  <a:tcPr/>
                </a:tc>
                <a:tc>
                  <a:txBody>
                    <a:bodyPr/>
                    <a:lstStyle/>
                    <a:p>
                      <a:r>
                        <a:rPr lang="en-US" dirty="0" smtClean="0"/>
                        <a:t>Total</a:t>
                      </a:r>
                      <a:endParaRPr lang="en-US" dirty="0"/>
                    </a:p>
                  </a:txBody>
                  <a:tcPr/>
                </a:tc>
              </a:tr>
              <a:tr h="329176">
                <a:tc>
                  <a:txBody>
                    <a:bodyPr/>
                    <a:lstStyle/>
                    <a:p>
                      <a:r>
                        <a:rPr lang="en-US" dirty="0" smtClean="0"/>
                        <a:t>Revenue</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r>
              <a:tr h="329176">
                <a:tc>
                  <a:txBody>
                    <a:bodyPr/>
                    <a:lstStyle/>
                    <a:p>
                      <a:r>
                        <a:rPr lang="en-US" dirty="0" smtClean="0"/>
                        <a:t>External Sales</a:t>
                      </a:r>
                      <a:endParaRPr lang="en-US" dirty="0"/>
                    </a:p>
                  </a:txBody>
                  <a:tcPr/>
                </a:tc>
                <a:tc>
                  <a:txBody>
                    <a:bodyPr/>
                    <a:lstStyle/>
                    <a:p>
                      <a:pPr algn="r"/>
                      <a:r>
                        <a:rPr lang="en-US" dirty="0" smtClean="0"/>
                        <a:t>4940</a:t>
                      </a:r>
                      <a:endParaRPr lang="en-US" dirty="0"/>
                    </a:p>
                  </a:txBody>
                  <a:tcPr/>
                </a:tc>
                <a:tc>
                  <a:txBody>
                    <a:bodyPr/>
                    <a:lstStyle/>
                    <a:p>
                      <a:pPr algn="r"/>
                      <a:r>
                        <a:rPr lang="en-US" dirty="0" smtClean="0"/>
                        <a:t>536</a:t>
                      </a:r>
                      <a:endParaRPr lang="en-US" dirty="0"/>
                    </a:p>
                  </a:txBody>
                  <a:tcPr/>
                </a:tc>
                <a:tc>
                  <a:txBody>
                    <a:bodyPr/>
                    <a:lstStyle/>
                    <a:p>
                      <a:pPr algn="r"/>
                      <a:r>
                        <a:rPr lang="en-US" dirty="0" smtClean="0"/>
                        <a:t>504</a:t>
                      </a:r>
                      <a:endParaRPr lang="en-US" dirty="0"/>
                    </a:p>
                  </a:txBody>
                  <a:tcPr/>
                </a:tc>
                <a:tc>
                  <a:txBody>
                    <a:bodyPr/>
                    <a:lstStyle/>
                    <a:p>
                      <a:pPr algn="r"/>
                      <a:endParaRPr lang="en-US" dirty="0"/>
                    </a:p>
                  </a:txBody>
                  <a:tcPr/>
                </a:tc>
                <a:tc>
                  <a:txBody>
                    <a:bodyPr/>
                    <a:lstStyle/>
                    <a:p>
                      <a:pPr algn="r"/>
                      <a:r>
                        <a:rPr lang="en-US" dirty="0" smtClean="0"/>
                        <a:t>5980</a:t>
                      </a:r>
                      <a:endParaRPr lang="en-US" dirty="0"/>
                    </a:p>
                  </a:txBody>
                  <a:tcPr/>
                </a:tc>
              </a:tr>
              <a:tr h="329176">
                <a:tc>
                  <a:txBody>
                    <a:bodyPr/>
                    <a:lstStyle/>
                    <a:p>
                      <a:r>
                        <a:rPr lang="en-US" dirty="0" smtClean="0"/>
                        <a:t>Intersegment sales</a:t>
                      </a:r>
                      <a:endParaRPr lang="en-US" dirty="0"/>
                    </a:p>
                  </a:txBody>
                  <a:tcPr/>
                </a:tc>
                <a:tc>
                  <a:txBody>
                    <a:bodyPr/>
                    <a:lstStyle/>
                    <a:p>
                      <a:pPr algn="r"/>
                      <a:r>
                        <a:rPr lang="en-US" dirty="0" smtClean="0"/>
                        <a:t>60</a:t>
                      </a:r>
                      <a:endParaRPr lang="en-US" dirty="0"/>
                    </a:p>
                  </a:txBody>
                  <a:tcPr/>
                </a:tc>
                <a:tc>
                  <a:txBody>
                    <a:bodyPr/>
                    <a:lstStyle/>
                    <a:p>
                      <a:pPr algn="r"/>
                      <a:r>
                        <a:rPr lang="en-US" dirty="0" smtClean="0"/>
                        <a:t>84</a:t>
                      </a:r>
                      <a:endParaRPr lang="en-US" dirty="0"/>
                    </a:p>
                  </a:txBody>
                  <a:tcPr/>
                </a:tc>
                <a:tc>
                  <a:txBody>
                    <a:bodyPr/>
                    <a:lstStyle/>
                    <a:p>
                      <a:pPr algn="r"/>
                      <a:r>
                        <a:rPr lang="en-US" dirty="0" smtClean="0"/>
                        <a:t>23</a:t>
                      </a:r>
                      <a:endParaRPr lang="en-US" dirty="0"/>
                    </a:p>
                  </a:txBody>
                  <a:tcPr/>
                </a:tc>
                <a:tc>
                  <a:txBody>
                    <a:bodyPr/>
                    <a:lstStyle/>
                    <a:p>
                      <a:pPr algn="r"/>
                      <a:endParaRPr lang="en-US" dirty="0"/>
                    </a:p>
                  </a:txBody>
                  <a:tcPr/>
                </a:tc>
                <a:tc>
                  <a:txBody>
                    <a:bodyPr/>
                    <a:lstStyle/>
                    <a:p>
                      <a:pPr algn="r"/>
                      <a:r>
                        <a:rPr lang="en-US" dirty="0" smtClean="0"/>
                        <a:t>-</a:t>
                      </a:r>
                      <a:endParaRPr lang="en-US" dirty="0"/>
                    </a:p>
                  </a:txBody>
                  <a:tcPr/>
                </a:tc>
              </a:tr>
              <a:tr h="329176">
                <a:tc>
                  <a:txBody>
                    <a:bodyPr/>
                    <a:lstStyle/>
                    <a:p>
                      <a:r>
                        <a:rPr lang="en-US" dirty="0" smtClean="0"/>
                        <a:t>Total Revenue</a:t>
                      </a:r>
                      <a:endParaRPr lang="en-US" dirty="0"/>
                    </a:p>
                  </a:txBody>
                  <a:tcPr/>
                </a:tc>
                <a:tc>
                  <a:txBody>
                    <a:bodyPr/>
                    <a:lstStyle/>
                    <a:p>
                      <a:pPr algn="r"/>
                      <a:r>
                        <a:rPr lang="en-US" dirty="0" smtClean="0"/>
                        <a:t>5000</a:t>
                      </a:r>
                      <a:endParaRPr lang="en-US" dirty="0"/>
                    </a:p>
                  </a:txBody>
                  <a:tcPr/>
                </a:tc>
                <a:tc>
                  <a:txBody>
                    <a:bodyPr/>
                    <a:lstStyle/>
                    <a:p>
                      <a:pPr algn="r"/>
                      <a:r>
                        <a:rPr lang="en-US" dirty="0" smtClean="0"/>
                        <a:t>620</a:t>
                      </a:r>
                      <a:endParaRPr lang="en-US" dirty="0"/>
                    </a:p>
                  </a:txBody>
                  <a:tcPr/>
                </a:tc>
                <a:tc>
                  <a:txBody>
                    <a:bodyPr/>
                    <a:lstStyle/>
                    <a:p>
                      <a:pPr algn="r"/>
                      <a:r>
                        <a:rPr lang="en-US" dirty="0" smtClean="0"/>
                        <a:t>527</a:t>
                      </a:r>
                      <a:endParaRPr lang="en-US" dirty="0"/>
                    </a:p>
                  </a:txBody>
                  <a:tcPr/>
                </a:tc>
                <a:tc>
                  <a:txBody>
                    <a:bodyPr/>
                    <a:lstStyle/>
                    <a:p>
                      <a:pPr algn="r"/>
                      <a:r>
                        <a:rPr lang="en-US" dirty="0" smtClean="0"/>
                        <a:t>(167)</a:t>
                      </a:r>
                      <a:endParaRPr lang="en-US" dirty="0"/>
                    </a:p>
                  </a:txBody>
                  <a:tcPr/>
                </a:tc>
                <a:tc>
                  <a:txBody>
                    <a:bodyPr/>
                    <a:lstStyle/>
                    <a:p>
                      <a:pPr algn="r"/>
                      <a:r>
                        <a:rPr lang="en-US" dirty="0" smtClean="0"/>
                        <a:t>5980</a:t>
                      </a:r>
                      <a:endParaRPr lang="en-US" dirty="0"/>
                    </a:p>
                  </a:txBody>
                  <a:tcPr/>
                </a:tc>
              </a:tr>
              <a:tr h="329176">
                <a:tc>
                  <a:txBody>
                    <a:bodyPr/>
                    <a:lstStyle/>
                    <a:p>
                      <a:r>
                        <a:rPr lang="en-US" dirty="0" smtClean="0"/>
                        <a:t>Results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r>
              <a:tr h="329176">
                <a:tc>
                  <a:txBody>
                    <a:bodyPr/>
                    <a:lstStyle/>
                    <a:p>
                      <a:r>
                        <a:rPr lang="en-US" dirty="0" smtClean="0"/>
                        <a:t>Segment Results</a:t>
                      </a:r>
                      <a:endParaRPr lang="en-US" dirty="0"/>
                    </a:p>
                  </a:txBody>
                  <a:tcPr/>
                </a:tc>
                <a:tc>
                  <a:txBody>
                    <a:bodyPr/>
                    <a:lstStyle/>
                    <a:p>
                      <a:pPr algn="r"/>
                      <a:r>
                        <a:rPr lang="en-US" dirty="0" smtClean="0"/>
                        <a:t>1415</a:t>
                      </a:r>
                      <a:endParaRPr lang="en-US" dirty="0"/>
                    </a:p>
                  </a:txBody>
                  <a:tcPr/>
                </a:tc>
                <a:tc>
                  <a:txBody>
                    <a:bodyPr/>
                    <a:lstStyle/>
                    <a:p>
                      <a:pPr algn="r"/>
                      <a:r>
                        <a:rPr lang="en-US" dirty="0" smtClean="0"/>
                        <a:t>180</a:t>
                      </a:r>
                      <a:endParaRPr lang="en-US" dirty="0"/>
                    </a:p>
                  </a:txBody>
                  <a:tcPr/>
                </a:tc>
                <a:tc>
                  <a:txBody>
                    <a:bodyPr/>
                    <a:lstStyle/>
                    <a:p>
                      <a:pPr algn="r"/>
                      <a:r>
                        <a:rPr lang="en-US" dirty="0" smtClean="0"/>
                        <a:t>105</a:t>
                      </a:r>
                      <a:endParaRPr lang="en-US" dirty="0"/>
                    </a:p>
                  </a:txBody>
                  <a:tcPr/>
                </a:tc>
                <a:tc>
                  <a:txBody>
                    <a:bodyPr/>
                    <a:lstStyle/>
                    <a:p>
                      <a:pPr algn="r"/>
                      <a:r>
                        <a:rPr lang="en-US" dirty="0" smtClean="0"/>
                        <a:t>(33)</a:t>
                      </a:r>
                      <a:endParaRPr lang="en-US" dirty="0"/>
                    </a:p>
                  </a:txBody>
                  <a:tcPr/>
                </a:tc>
                <a:tc>
                  <a:txBody>
                    <a:bodyPr/>
                    <a:lstStyle/>
                    <a:p>
                      <a:pPr algn="r"/>
                      <a:r>
                        <a:rPr lang="en-US" dirty="0" smtClean="0"/>
                        <a:t>1667</a:t>
                      </a:r>
                      <a:endParaRPr lang="en-US" dirty="0"/>
                    </a:p>
                  </a:txBody>
                  <a:tcPr/>
                </a:tc>
              </a:tr>
              <a:tr h="329176">
                <a:tc>
                  <a:txBody>
                    <a:bodyPr/>
                    <a:lstStyle/>
                    <a:p>
                      <a:r>
                        <a:rPr lang="en-US" dirty="0" smtClean="0"/>
                        <a:t>Unallocated Corporate Expenses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548</a:t>
                      </a:r>
                      <a:endParaRPr lang="en-US" dirty="0"/>
                    </a:p>
                  </a:txBody>
                  <a:tcPr/>
                </a:tc>
              </a:tr>
              <a:tr h="329176">
                <a:tc>
                  <a:txBody>
                    <a:bodyPr/>
                    <a:lstStyle/>
                    <a:p>
                      <a:r>
                        <a:rPr lang="en-US" dirty="0" smtClean="0"/>
                        <a:t>Operating Profit</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1119</a:t>
                      </a:r>
                      <a:endParaRPr lang="en-US" dirty="0"/>
                    </a:p>
                  </a:txBody>
                  <a:tcPr/>
                </a:tc>
              </a:tr>
              <a:tr h="329176">
                <a:tc>
                  <a:txBody>
                    <a:bodyPr/>
                    <a:lstStyle/>
                    <a:p>
                      <a:r>
                        <a:rPr lang="en-US" dirty="0" smtClean="0"/>
                        <a:t>Interest Expense</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(63)</a:t>
                      </a:r>
                      <a:endParaRPr lang="en-US" dirty="0"/>
                    </a:p>
                  </a:txBody>
                  <a:tcPr/>
                </a:tc>
              </a:tr>
              <a:tr h="329176">
                <a:tc>
                  <a:txBody>
                    <a:bodyPr/>
                    <a:lstStyle/>
                    <a:p>
                      <a:r>
                        <a:rPr lang="en-US" dirty="0" smtClean="0"/>
                        <a:t>Income from Investment</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126</a:t>
                      </a:r>
                      <a:endParaRPr lang="en-US" dirty="0"/>
                    </a:p>
                  </a:txBody>
                  <a:tcPr/>
                </a:tc>
              </a:tr>
              <a:tr h="329176">
                <a:tc>
                  <a:txBody>
                    <a:bodyPr/>
                    <a:lstStyle/>
                    <a:p>
                      <a:r>
                        <a:rPr lang="en-US" dirty="0" smtClean="0"/>
                        <a:t>Tax Expense</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a:t>
                      </a:r>
                      <a:endParaRPr lang="en-US" dirty="0"/>
                    </a:p>
                  </a:txBody>
                  <a:tcPr/>
                </a:tc>
              </a:tr>
              <a:tr h="329176">
                <a:tc>
                  <a:txBody>
                    <a:bodyPr/>
                    <a:lstStyle/>
                    <a:p>
                      <a:r>
                        <a:rPr lang="en-US" dirty="0" smtClean="0"/>
                        <a:t>Profit from</a:t>
                      </a:r>
                      <a:r>
                        <a:rPr lang="en-US" baseline="0" dirty="0" smtClean="0"/>
                        <a:t> Ordinary activity</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1182</a:t>
                      </a:r>
                      <a:endParaRPr lang="en-US" dirty="0"/>
                    </a:p>
                  </a:txBody>
                  <a:tcPr/>
                </a:tc>
              </a:tr>
              <a:tr h="329176">
                <a:tc>
                  <a:txBody>
                    <a:bodyPr/>
                    <a:lstStyle/>
                    <a:p>
                      <a:r>
                        <a:rPr lang="en-US" dirty="0" smtClean="0"/>
                        <a:t>Segment Assets</a:t>
                      </a:r>
                      <a:endParaRPr lang="en-US" dirty="0"/>
                    </a:p>
                  </a:txBody>
                  <a:tcPr/>
                </a:tc>
                <a:tc>
                  <a:txBody>
                    <a:bodyPr/>
                    <a:lstStyle/>
                    <a:p>
                      <a:pPr algn="r"/>
                      <a:r>
                        <a:rPr lang="en-US" dirty="0" smtClean="0"/>
                        <a:t>7548</a:t>
                      </a:r>
                      <a:endParaRPr lang="en-US" dirty="0"/>
                    </a:p>
                  </a:txBody>
                  <a:tcPr/>
                </a:tc>
                <a:tc>
                  <a:txBody>
                    <a:bodyPr/>
                    <a:lstStyle/>
                    <a:p>
                      <a:pPr algn="r"/>
                      <a:r>
                        <a:rPr lang="en-US" dirty="0" smtClean="0"/>
                        <a:t>2000</a:t>
                      </a:r>
                      <a:endParaRPr lang="en-US" dirty="0"/>
                    </a:p>
                  </a:txBody>
                  <a:tcPr/>
                </a:tc>
                <a:tc>
                  <a:txBody>
                    <a:bodyPr/>
                    <a:lstStyle/>
                    <a:p>
                      <a:pPr algn="r"/>
                      <a:r>
                        <a:rPr lang="en-US" dirty="0" smtClean="0"/>
                        <a:t>1382</a:t>
                      </a:r>
                      <a:endParaRPr lang="en-US" dirty="0"/>
                    </a:p>
                  </a:txBody>
                  <a:tcPr/>
                </a:tc>
                <a:tc>
                  <a:txBody>
                    <a:bodyPr/>
                    <a:lstStyle/>
                    <a:p>
                      <a:pPr algn="r"/>
                      <a:endParaRPr lang="en-US" dirty="0"/>
                    </a:p>
                  </a:txBody>
                  <a:tcPr/>
                </a:tc>
                <a:tc>
                  <a:txBody>
                    <a:bodyPr/>
                    <a:lstStyle/>
                    <a:p>
                      <a:pPr algn="r"/>
                      <a:r>
                        <a:rPr lang="en-US" dirty="0" smtClean="0"/>
                        <a:t>10930</a:t>
                      </a:r>
                      <a:endParaRPr lang="en-US" dirty="0"/>
                    </a:p>
                  </a:txBody>
                  <a:tcPr/>
                </a:tc>
              </a:tr>
              <a:tr h="329176">
                <a:tc>
                  <a:txBody>
                    <a:bodyPr/>
                    <a:lstStyle/>
                    <a:p>
                      <a:r>
                        <a:rPr lang="en-US" dirty="0" smtClean="0"/>
                        <a:t>Unallocated Assets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832</a:t>
                      </a:r>
                      <a:endParaRPr lang="en-US" dirty="0"/>
                    </a:p>
                  </a:txBody>
                  <a:tcPr/>
                </a:tc>
              </a:tr>
              <a:tr h="329176">
                <a:tc>
                  <a:txBody>
                    <a:bodyPr/>
                    <a:lstStyle/>
                    <a:p>
                      <a:r>
                        <a:rPr lang="en-US" dirty="0" smtClean="0"/>
                        <a:t>Total</a:t>
                      </a:r>
                      <a:r>
                        <a:rPr lang="en-US" baseline="0" dirty="0" smtClean="0"/>
                        <a:t> Assets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11762</a:t>
                      </a:r>
                      <a:endParaRPr lang="en-US" dirty="0"/>
                    </a:p>
                  </a:txBody>
                  <a:tcPr/>
                </a:tc>
              </a:tr>
            </a:tbl>
          </a:graphicData>
        </a:graphic>
      </p:graphicFrame>
      <p:pic>
        <p:nvPicPr>
          <p:cNvPr id="6" name="Picture 5"/>
          <p:cNvPicPr>
            <a:picLocks noChangeAspect="1"/>
          </p:cNvPicPr>
          <p:nvPr/>
        </p:nvPicPr>
        <p:blipFill>
          <a:blip r:embed="rId2"/>
          <a:stretch>
            <a:fillRect/>
          </a:stretch>
        </p:blipFill>
        <p:spPr>
          <a:xfrm>
            <a:off x="10754436" y="10284"/>
            <a:ext cx="1437564" cy="703855"/>
          </a:xfrm>
          <a:prstGeom prst="rect">
            <a:avLst/>
          </a:prstGeom>
        </p:spPr>
      </p:pic>
    </p:spTree>
    <p:extLst>
      <p:ext uri="{BB962C8B-B14F-4D97-AF65-F5344CB8AC3E}">
        <p14:creationId xmlns:p14="http://schemas.microsoft.com/office/powerpoint/2010/main" val="24984375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2923"/>
          </a:xfrm>
        </p:spPr>
        <p:txBody>
          <a:bodyPr>
            <a:normAutofit/>
          </a:bodyPr>
          <a:lstStyle/>
          <a:p>
            <a:r>
              <a:rPr lang="en-US" sz="3200" dirty="0" smtClean="0"/>
              <a:t>Continue….</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7383164"/>
              </p:ext>
            </p:extLst>
          </p:nvPr>
        </p:nvGraphicFramePr>
        <p:xfrm>
          <a:off x="838200" y="928688"/>
          <a:ext cx="10515600" cy="3134360"/>
        </p:xfrm>
        <a:graphic>
          <a:graphicData uri="http://schemas.openxmlformats.org/drawingml/2006/table">
            <a:tbl>
              <a:tblPr firstRow="1" bandRow="1">
                <a:tableStyleId>{5C22544A-7EE6-4342-B048-85BDC9FD1C3A}</a:tableStyleId>
              </a:tblPr>
              <a:tblGrid>
                <a:gridCol w="4061346"/>
                <a:gridCol w="1501254"/>
                <a:gridCol w="1255594"/>
                <a:gridCol w="1160060"/>
                <a:gridCol w="1269242"/>
                <a:gridCol w="1268104"/>
              </a:tblGrid>
              <a:tr h="370840">
                <a:tc>
                  <a:txBody>
                    <a:bodyPr/>
                    <a:lstStyle/>
                    <a:p>
                      <a:r>
                        <a:rPr lang="en-US" dirty="0" smtClean="0"/>
                        <a:t>Particulars</a:t>
                      </a:r>
                      <a:endParaRPr lang="en-US" dirty="0"/>
                    </a:p>
                  </a:txBody>
                  <a:tcPr/>
                </a:tc>
                <a:tc>
                  <a:txBody>
                    <a:bodyPr/>
                    <a:lstStyle/>
                    <a:p>
                      <a:r>
                        <a:rPr lang="en-US" dirty="0" smtClean="0"/>
                        <a:t>Food Product</a:t>
                      </a:r>
                      <a:endParaRPr lang="en-US" dirty="0"/>
                    </a:p>
                  </a:txBody>
                  <a:tcPr/>
                </a:tc>
                <a:tc>
                  <a:txBody>
                    <a:bodyPr/>
                    <a:lstStyle/>
                    <a:p>
                      <a:r>
                        <a:rPr lang="en-US" dirty="0" smtClean="0"/>
                        <a:t>Plastic</a:t>
                      </a:r>
                      <a:r>
                        <a:rPr lang="en-US" baseline="0" dirty="0" smtClean="0"/>
                        <a:t> &amp; Packaging</a:t>
                      </a:r>
                      <a:endParaRPr lang="en-US" dirty="0"/>
                    </a:p>
                  </a:txBody>
                  <a:tcPr/>
                </a:tc>
                <a:tc>
                  <a:txBody>
                    <a:bodyPr/>
                    <a:lstStyle/>
                    <a:p>
                      <a:r>
                        <a:rPr lang="en-US" dirty="0" smtClean="0"/>
                        <a:t>Others</a:t>
                      </a:r>
                      <a:endParaRPr lang="en-US" dirty="0"/>
                    </a:p>
                  </a:txBody>
                  <a:tcPr/>
                </a:tc>
                <a:tc>
                  <a:txBody>
                    <a:bodyPr/>
                    <a:lstStyle/>
                    <a:p>
                      <a:r>
                        <a:rPr lang="en-US" dirty="0" smtClean="0"/>
                        <a:t>Elimination</a:t>
                      </a:r>
                      <a:endParaRPr lang="en-US" dirty="0"/>
                    </a:p>
                  </a:txBody>
                  <a:tcPr/>
                </a:tc>
                <a:tc>
                  <a:txBody>
                    <a:bodyPr/>
                    <a:lstStyle/>
                    <a:p>
                      <a:r>
                        <a:rPr lang="en-US" dirty="0" smtClean="0"/>
                        <a:t>Total</a:t>
                      </a:r>
                      <a:endParaRPr lang="en-US" dirty="0"/>
                    </a:p>
                  </a:txBody>
                  <a:tcPr/>
                </a:tc>
              </a:tr>
              <a:tr h="370840">
                <a:tc>
                  <a:txBody>
                    <a:bodyPr/>
                    <a:lstStyle/>
                    <a:p>
                      <a:r>
                        <a:rPr lang="en-US" dirty="0" smtClean="0"/>
                        <a:t>Segment Liabilities</a:t>
                      </a:r>
                      <a:endParaRPr lang="en-US" dirty="0"/>
                    </a:p>
                  </a:txBody>
                  <a:tcPr/>
                </a:tc>
                <a:tc>
                  <a:txBody>
                    <a:bodyPr/>
                    <a:lstStyle/>
                    <a:p>
                      <a:pPr algn="r"/>
                      <a:r>
                        <a:rPr lang="en-US" dirty="0" smtClean="0"/>
                        <a:t>6000</a:t>
                      </a:r>
                      <a:endParaRPr lang="en-US" dirty="0"/>
                    </a:p>
                  </a:txBody>
                  <a:tcPr/>
                </a:tc>
                <a:tc>
                  <a:txBody>
                    <a:bodyPr/>
                    <a:lstStyle/>
                    <a:p>
                      <a:pPr algn="r"/>
                      <a:r>
                        <a:rPr lang="en-US" dirty="0" smtClean="0"/>
                        <a:t>1800</a:t>
                      </a:r>
                      <a:endParaRPr lang="en-US" dirty="0"/>
                    </a:p>
                  </a:txBody>
                  <a:tcPr/>
                </a:tc>
                <a:tc>
                  <a:txBody>
                    <a:bodyPr/>
                    <a:lstStyle/>
                    <a:p>
                      <a:pPr algn="r"/>
                      <a:r>
                        <a:rPr lang="en-US" dirty="0" smtClean="0"/>
                        <a:t>900</a:t>
                      </a:r>
                      <a:endParaRPr lang="en-US" dirty="0"/>
                    </a:p>
                  </a:txBody>
                  <a:tcPr/>
                </a:tc>
                <a:tc>
                  <a:txBody>
                    <a:bodyPr/>
                    <a:lstStyle/>
                    <a:p>
                      <a:pPr algn="r"/>
                      <a:endParaRPr lang="en-US" dirty="0"/>
                    </a:p>
                  </a:txBody>
                  <a:tcPr/>
                </a:tc>
                <a:tc>
                  <a:txBody>
                    <a:bodyPr/>
                    <a:lstStyle/>
                    <a:p>
                      <a:pPr algn="r"/>
                      <a:r>
                        <a:rPr lang="en-US" dirty="0" smtClean="0"/>
                        <a:t>8700</a:t>
                      </a:r>
                      <a:endParaRPr lang="en-US" dirty="0"/>
                    </a:p>
                  </a:txBody>
                  <a:tcPr/>
                </a:tc>
              </a:tr>
              <a:tr h="370840">
                <a:tc>
                  <a:txBody>
                    <a:bodyPr/>
                    <a:lstStyle/>
                    <a:p>
                      <a:r>
                        <a:rPr lang="en-US" dirty="0" smtClean="0"/>
                        <a:t>Unallocated Corporate Liabilities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500</a:t>
                      </a:r>
                      <a:endParaRPr lang="en-US" dirty="0"/>
                    </a:p>
                  </a:txBody>
                  <a:tcPr/>
                </a:tc>
              </a:tr>
              <a:tr h="370840">
                <a:tc>
                  <a:txBody>
                    <a:bodyPr/>
                    <a:lstStyle/>
                    <a:p>
                      <a:r>
                        <a:rPr lang="en-US" dirty="0" smtClean="0"/>
                        <a:t>Total</a:t>
                      </a:r>
                      <a:r>
                        <a:rPr lang="en-US" baseline="0" dirty="0" smtClean="0"/>
                        <a:t> Liabilities</a:t>
                      </a: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endParaRPr lang="en-US" dirty="0"/>
                    </a:p>
                  </a:txBody>
                  <a:tcPr/>
                </a:tc>
                <a:tc>
                  <a:txBody>
                    <a:bodyPr/>
                    <a:lstStyle/>
                    <a:p>
                      <a:pPr algn="r"/>
                      <a:r>
                        <a:rPr lang="en-US" dirty="0" smtClean="0"/>
                        <a:t>9200</a:t>
                      </a:r>
                      <a:endParaRPr lang="en-US" dirty="0"/>
                    </a:p>
                  </a:txBody>
                  <a:tcPr/>
                </a:tc>
              </a:tr>
              <a:tr h="370840">
                <a:tc>
                  <a:txBody>
                    <a:bodyPr/>
                    <a:lstStyle/>
                    <a:p>
                      <a:r>
                        <a:rPr lang="en-US" dirty="0" smtClean="0"/>
                        <a:t>Addition to Fixed Assets</a:t>
                      </a:r>
                      <a:endParaRPr lang="en-US" dirty="0"/>
                    </a:p>
                  </a:txBody>
                  <a:tcPr/>
                </a:tc>
                <a:tc>
                  <a:txBody>
                    <a:bodyPr/>
                    <a:lstStyle/>
                    <a:p>
                      <a:pPr algn="r"/>
                      <a:r>
                        <a:rPr lang="en-US" dirty="0" smtClean="0"/>
                        <a:t>100</a:t>
                      </a:r>
                      <a:endParaRPr lang="en-US" dirty="0"/>
                    </a:p>
                  </a:txBody>
                  <a:tcPr/>
                </a:tc>
                <a:tc>
                  <a:txBody>
                    <a:bodyPr/>
                    <a:lstStyle/>
                    <a:p>
                      <a:pPr algn="r"/>
                      <a:r>
                        <a:rPr lang="en-US" dirty="0" smtClean="0"/>
                        <a:t>50</a:t>
                      </a:r>
                      <a:endParaRPr lang="en-US" dirty="0"/>
                    </a:p>
                  </a:txBody>
                  <a:tcPr/>
                </a:tc>
                <a:tc>
                  <a:txBody>
                    <a:bodyPr/>
                    <a:lstStyle/>
                    <a:p>
                      <a:pPr algn="r"/>
                      <a:r>
                        <a:rPr lang="en-US" dirty="0" smtClean="0"/>
                        <a:t>50</a:t>
                      </a:r>
                      <a:endParaRPr lang="en-US" dirty="0"/>
                    </a:p>
                  </a:txBody>
                  <a:tcPr/>
                </a:tc>
                <a:tc>
                  <a:txBody>
                    <a:bodyPr/>
                    <a:lstStyle/>
                    <a:p>
                      <a:pPr algn="r"/>
                      <a:endParaRPr lang="en-US" dirty="0"/>
                    </a:p>
                  </a:txBody>
                  <a:tcPr/>
                </a:tc>
                <a:tc>
                  <a:txBody>
                    <a:bodyPr/>
                    <a:lstStyle/>
                    <a:p>
                      <a:pPr algn="r"/>
                      <a:r>
                        <a:rPr lang="en-US" dirty="0" smtClean="0"/>
                        <a:t>200</a:t>
                      </a:r>
                      <a:endParaRPr lang="en-US" dirty="0"/>
                    </a:p>
                  </a:txBody>
                  <a:tcPr/>
                </a:tc>
              </a:tr>
              <a:tr h="370840">
                <a:tc>
                  <a:txBody>
                    <a:bodyPr/>
                    <a:lstStyle/>
                    <a:p>
                      <a:r>
                        <a:rPr lang="en-US" dirty="0" smtClean="0"/>
                        <a:t>Depreciation</a:t>
                      </a:r>
                      <a:endParaRPr lang="en-US" dirty="0"/>
                    </a:p>
                  </a:txBody>
                  <a:tcPr/>
                </a:tc>
                <a:tc>
                  <a:txBody>
                    <a:bodyPr/>
                    <a:lstStyle/>
                    <a:p>
                      <a:pPr algn="r"/>
                      <a:r>
                        <a:rPr lang="en-US" dirty="0" smtClean="0"/>
                        <a:t>754</a:t>
                      </a:r>
                      <a:endParaRPr lang="en-US" dirty="0"/>
                    </a:p>
                  </a:txBody>
                  <a:tcPr/>
                </a:tc>
                <a:tc>
                  <a:txBody>
                    <a:bodyPr/>
                    <a:lstStyle/>
                    <a:p>
                      <a:pPr algn="r"/>
                      <a:r>
                        <a:rPr lang="en-US" dirty="0" smtClean="0"/>
                        <a:t>200</a:t>
                      </a:r>
                      <a:endParaRPr lang="en-US" dirty="0"/>
                    </a:p>
                  </a:txBody>
                  <a:tcPr/>
                </a:tc>
                <a:tc>
                  <a:txBody>
                    <a:bodyPr/>
                    <a:lstStyle/>
                    <a:p>
                      <a:pPr algn="r"/>
                      <a:r>
                        <a:rPr lang="en-US" dirty="0" smtClean="0"/>
                        <a:t>138</a:t>
                      </a:r>
                      <a:endParaRPr lang="en-US" dirty="0"/>
                    </a:p>
                  </a:txBody>
                  <a:tcPr/>
                </a:tc>
                <a:tc>
                  <a:txBody>
                    <a:bodyPr/>
                    <a:lstStyle/>
                    <a:p>
                      <a:pPr algn="r"/>
                      <a:endParaRPr lang="en-US" dirty="0"/>
                    </a:p>
                  </a:txBody>
                  <a:tcPr/>
                </a:tc>
                <a:tc>
                  <a:txBody>
                    <a:bodyPr/>
                    <a:lstStyle/>
                    <a:p>
                      <a:pPr algn="r"/>
                      <a:r>
                        <a:rPr lang="en-US" dirty="0" smtClean="0"/>
                        <a:t>1092</a:t>
                      </a:r>
                      <a:endParaRPr lang="en-US" dirty="0"/>
                    </a:p>
                  </a:txBody>
                  <a:tcPr/>
                </a:tc>
              </a:tr>
              <a:tr h="370840">
                <a:tc>
                  <a:txBody>
                    <a:bodyPr/>
                    <a:lstStyle/>
                    <a:p>
                      <a:r>
                        <a:rPr lang="en-US" dirty="0" smtClean="0"/>
                        <a:t>Non Cash Expenses Other than</a:t>
                      </a:r>
                      <a:r>
                        <a:rPr lang="en-US" baseline="0" dirty="0" smtClean="0"/>
                        <a:t> Depreciation</a:t>
                      </a:r>
                      <a:endParaRPr lang="en-US" dirty="0"/>
                    </a:p>
                  </a:txBody>
                  <a:tcPr/>
                </a:tc>
                <a:tc>
                  <a:txBody>
                    <a:bodyPr/>
                    <a:lstStyle/>
                    <a:p>
                      <a:pPr algn="r"/>
                      <a:r>
                        <a:rPr lang="en-US" dirty="0" smtClean="0"/>
                        <a:t>100</a:t>
                      </a:r>
                      <a:endParaRPr lang="en-US" dirty="0"/>
                    </a:p>
                  </a:txBody>
                  <a:tcPr/>
                </a:tc>
                <a:tc>
                  <a:txBody>
                    <a:bodyPr/>
                    <a:lstStyle/>
                    <a:p>
                      <a:pPr algn="r"/>
                      <a:r>
                        <a:rPr lang="en-US" dirty="0" smtClean="0"/>
                        <a:t>75</a:t>
                      </a:r>
                      <a:endParaRPr lang="en-US" dirty="0"/>
                    </a:p>
                  </a:txBody>
                  <a:tcPr/>
                </a:tc>
                <a:tc>
                  <a:txBody>
                    <a:bodyPr/>
                    <a:lstStyle/>
                    <a:p>
                      <a:pPr algn="r"/>
                      <a:r>
                        <a:rPr lang="en-US" dirty="0" smtClean="0"/>
                        <a:t>50</a:t>
                      </a:r>
                      <a:endParaRPr lang="en-US" dirty="0"/>
                    </a:p>
                  </a:txBody>
                  <a:tcPr/>
                </a:tc>
                <a:tc>
                  <a:txBody>
                    <a:bodyPr/>
                    <a:lstStyle/>
                    <a:p>
                      <a:pPr algn="r"/>
                      <a:endParaRPr lang="en-US" dirty="0"/>
                    </a:p>
                  </a:txBody>
                  <a:tcPr/>
                </a:tc>
                <a:tc>
                  <a:txBody>
                    <a:bodyPr/>
                    <a:lstStyle/>
                    <a:p>
                      <a:pPr algn="r"/>
                      <a:r>
                        <a:rPr lang="en-US" dirty="0" smtClean="0"/>
                        <a:t>225</a:t>
                      </a:r>
                      <a:endParaRPr lang="en-US" dirty="0"/>
                    </a:p>
                  </a:txBody>
                  <a:tcPr/>
                </a:tc>
              </a:tr>
            </a:tbl>
          </a:graphicData>
        </a:graphic>
      </p:graphicFrame>
      <p:pic>
        <p:nvPicPr>
          <p:cNvPr id="5" name="Picture 4"/>
          <p:cNvPicPr>
            <a:picLocks noChangeAspect="1"/>
          </p:cNvPicPr>
          <p:nvPr/>
        </p:nvPicPr>
        <p:blipFill>
          <a:blip r:embed="rId2"/>
          <a:stretch>
            <a:fillRect/>
          </a:stretch>
        </p:blipFill>
        <p:spPr>
          <a:xfrm>
            <a:off x="10539913" y="0"/>
            <a:ext cx="1627773" cy="926672"/>
          </a:xfrm>
          <a:prstGeom prst="rect">
            <a:avLst/>
          </a:prstGeom>
        </p:spPr>
      </p:pic>
    </p:spTree>
    <p:extLst>
      <p:ext uri="{BB962C8B-B14F-4D97-AF65-F5344CB8AC3E}">
        <p14:creationId xmlns:p14="http://schemas.microsoft.com/office/powerpoint/2010/main" val="2781249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132" y="2971847"/>
            <a:ext cx="10515600" cy="1325563"/>
          </a:xfrm>
        </p:spPr>
        <p:txBody>
          <a:bodyPr/>
          <a:lstStyle/>
          <a:p>
            <a:pPr algn="ctr"/>
            <a:r>
              <a:rPr lang="en-US" dirty="0" smtClean="0"/>
              <a:t>Thank You</a:t>
            </a:r>
            <a:endParaRPr lang="en-US" dirty="0"/>
          </a:p>
        </p:txBody>
      </p:sp>
      <p:pic>
        <p:nvPicPr>
          <p:cNvPr id="4" name="Picture 3"/>
          <p:cNvPicPr>
            <a:picLocks noChangeAspect="1"/>
          </p:cNvPicPr>
          <p:nvPr/>
        </p:nvPicPr>
        <p:blipFill>
          <a:blip r:embed="rId2"/>
          <a:stretch>
            <a:fillRect/>
          </a:stretch>
        </p:blipFill>
        <p:spPr>
          <a:xfrm>
            <a:off x="10444379" y="115011"/>
            <a:ext cx="1627773" cy="926672"/>
          </a:xfrm>
          <a:prstGeom prst="rect">
            <a:avLst/>
          </a:prstGeom>
        </p:spPr>
      </p:pic>
    </p:spTree>
    <p:extLst>
      <p:ext uri="{BB962C8B-B14F-4D97-AF65-F5344CB8AC3E}">
        <p14:creationId xmlns:p14="http://schemas.microsoft.com/office/powerpoint/2010/main" val="587181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33735" y="248731"/>
            <a:ext cx="8524164" cy="7748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33735" y="248730"/>
            <a:ext cx="10515600" cy="873633"/>
          </a:xfrm>
        </p:spPr>
        <p:txBody>
          <a:bodyPr>
            <a:normAutofit/>
          </a:bodyPr>
          <a:lstStyle/>
          <a:p>
            <a:r>
              <a:rPr lang="en-US" sz="3600" b="1" dirty="0" smtClean="0">
                <a:solidFill>
                  <a:schemeClr val="bg1"/>
                </a:solidFill>
              </a:rPr>
              <a:t>Concept &amp; Relevance of Segment Reporting</a:t>
            </a:r>
            <a:endParaRPr lang="en-US" sz="3600" b="1" dirty="0">
              <a:solidFill>
                <a:schemeClr val="bg1"/>
              </a:solidFill>
            </a:endParaRPr>
          </a:p>
        </p:txBody>
      </p:sp>
      <p:sp>
        <p:nvSpPr>
          <p:cNvPr id="3" name="Content Placeholder 2"/>
          <p:cNvSpPr>
            <a:spLocks noGrp="1"/>
          </p:cNvSpPr>
          <p:nvPr>
            <p:ph idx="1"/>
          </p:nvPr>
        </p:nvSpPr>
        <p:spPr>
          <a:xfrm>
            <a:off x="933735" y="1409773"/>
            <a:ext cx="10515600" cy="5277631"/>
          </a:xfrm>
        </p:spPr>
        <p:txBody>
          <a:bodyPr/>
          <a:lstStyle/>
          <a:p>
            <a:r>
              <a:rPr lang="en-US" dirty="0" smtClean="0"/>
              <a:t>Diversified companies produces different products / group of products &amp; services, similarly there are enterprises which operates in different geographical areas</a:t>
            </a:r>
          </a:p>
          <a:p>
            <a:r>
              <a:rPr lang="en-US" dirty="0" smtClean="0"/>
              <a:t>These different products / group of products and different geographical areas are subject to different :</a:t>
            </a:r>
          </a:p>
          <a:p>
            <a:pPr lvl="1"/>
            <a:r>
              <a:rPr lang="en-US" dirty="0" smtClean="0"/>
              <a:t>Rate of returns</a:t>
            </a:r>
          </a:p>
          <a:p>
            <a:pPr lvl="1"/>
            <a:r>
              <a:rPr lang="en-US" dirty="0" smtClean="0"/>
              <a:t>Growth opportunities</a:t>
            </a:r>
          </a:p>
          <a:p>
            <a:pPr lvl="1"/>
            <a:r>
              <a:rPr lang="en-US" dirty="0" smtClean="0"/>
              <a:t>Future prospects</a:t>
            </a:r>
          </a:p>
          <a:p>
            <a:pPr lvl="1"/>
            <a:r>
              <a:rPr lang="en-US" dirty="0" smtClean="0"/>
              <a:t>Risks</a:t>
            </a:r>
            <a:endParaRPr lang="en-US" dirty="0"/>
          </a:p>
          <a:p>
            <a:r>
              <a:rPr lang="en-US" dirty="0" smtClean="0"/>
              <a:t>This information is useful in assessment of risk and returns of a diversified / multi-locational enterprise.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41774193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2512" y="545910"/>
            <a:ext cx="7424383" cy="6823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013299"/>
          </a:xfrm>
        </p:spPr>
        <p:txBody>
          <a:bodyPr/>
          <a:lstStyle/>
          <a:p>
            <a:r>
              <a:rPr lang="en-US" b="1" dirty="0" smtClean="0">
                <a:solidFill>
                  <a:schemeClr val="bg1"/>
                </a:solidFill>
              </a:rPr>
              <a:t>Segment Information help user</a:t>
            </a:r>
            <a:endParaRPr lang="en-US" b="1" dirty="0">
              <a:solidFill>
                <a:schemeClr val="bg1"/>
              </a:solidFill>
            </a:endParaRPr>
          </a:p>
        </p:txBody>
      </p:sp>
      <p:sp>
        <p:nvSpPr>
          <p:cNvPr id="4" name="Content Placeholder 3"/>
          <p:cNvSpPr>
            <a:spLocks noGrp="1"/>
          </p:cNvSpPr>
          <p:nvPr>
            <p:ph idx="1"/>
          </p:nvPr>
        </p:nvSpPr>
        <p:spPr>
          <a:xfrm>
            <a:off x="711958" y="1585531"/>
            <a:ext cx="10515600" cy="4626747"/>
          </a:xfrm>
        </p:spPr>
        <p:txBody>
          <a:bodyPr/>
          <a:lstStyle/>
          <a:p>
            <a:endParaRPr lang="en-US" dirty="0" smtClean="0"/>
          </a:p>
          <a:p>
            <a:r>
              <a:rPr lang="en-US" dirty="0" smtClean="0"/>
              <a:t>Better understanding of performance (i.e. profitability of the enterprise)</a:t>
            </a:r>
          </a:p>
          <a:p>
            <a:endParaRPr lang="en-US" dirty="0" smtClean="0"/>
          </a:p>
          <a:p>
            <a:r>
              <a:rPr lang="en-US" dirty="0" smtClean="0"/>
              <a:t>Better assessment of risk and returns of a diversified / multi-location enterprise</a:t>
            </a:r>
          </a:p>
          <a:p>
            <a:endParaRPr lang="en-US" dirty="0" smtClean="0"/>
          </a:p>
          <a:p>
            <a:r>
              <a:rPr lang="en-US" dirty="0" smtClean="0"/>
              <a:t>Make more informed judgment about the enterprise as a whole.</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33084171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8199" y="545910"/>
            <a:ext cx="3215185" cy="6823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6"/>
            <a:ext cx="10515600" cy="1067890"/>
          </a:xfrm>
        </p:spPr>
        <p:txBody>
          <a:bodyPr/>
          <a:lstStyle/>
          <a:p>
            <a:r>
              <a:rPr lang="en-US" b="1" dirty="0" smtClean="0">
                <a:solidFill>
                  <a:schemeClr val="bg1"/>
                </a:solidFill>
              </a:rPr>
              <a:t>Applicability</a:t>
            </a:r>
            <a:endParaRPr lang="en-US" b="1" dirty="0">
              <a:solidFill>
                <a:schemeClr val="bg1"/>
              </a:solidFill>
            </a:endParaRPr>
          </a:p>
        </p:txBody>
      </p:sp>
      <p:sp>
        <p:nvSpPr>
          <p:cNvPr id="3" name="Content Placeholder 2"/>
          <p:cNvSpPr>
            <a:spLocks noGrp="1"/>
          </p:cNvSpPr>
          <p:nvPr>
            <p:ph idx="1"/>
          </p:nvPr>
        </p:nvSpPr>
        <p:spPr>
          <a:xfrm>
            <a:off x="838200" y="1433016"/>
            <a:ext cx="10515600" cy="4780802"/>
          </a:xfrm>
        </p:spPr>
        <p:txBody>
          <a:bodyPr/>
          <a:lstStyle/>
          <a:p>
            <a:pPr marL="0" indent="0">
              <a:buNone/>
            </a:pPr>
            <a:endParaRPr lang="en-US" dirty="0" smtClean="0"/>
          </a:p>
          <a:p>
            <a:pPr marL="0" indent="0">
              <a:buNone/>
            </a:pPr>
            <a:r>
              <a:rPr lang="en-US" dirty="0" smtClean="0"/>
              <a:t>Enterprise whose :</a:t>
            </a:r>
          </a:p>
          <a:p>
            <a:pPr marL="0" indent="0">
              <a:buNone/>
            </a:pPr>
            <a:endParaRPr lang="en-US" dirty="0" smtClean="0"/>
          </a:p>
          <a:p>
            <a:r>
              <a:rPr lang="en-US" dirty="0" smtClean="0"/>
              <a:t>Equity or Debt are list on a recognized stock exchange in India </a:t>
            </a:r>
          </a:p>
          <a:p>
            <a:endParaRPr lang="en-US" dirty="0" smtClean="0"/>
          </a:p>
          <a:p>
            <a:r>
              <a:rPr lang="en-US" dirty="0" smtClean="0"/>
              <a:t>are in the process of issuing equity or debt securities that will be listed on a recognized stock exchange in India.</a:t>
            </a:r>
          </a:p>
          <a:p>
            <a:endParaRPr lang="en-US" dirty="0" smtClean="0"/>
          </a:p>
          <a:p>
            <a:r>
              <a:rPr lang="en-US" dirty="0" smtClean="0"/>
              <a:t>turnover for the accounting period exceeds </a:t>
            </a:r>
            <a:r>
              <a:rPr lang="en-US" dirty="0" err="1" smtClean="0"/>
              <a:t>Rs</a:t>
            </a:r>
            <a:r>
              <a:rPr lang="en-US" dirty="0" smtClean="0"/>
              <a:t>. 50 Crores.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22068961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Requirement of AS - 17</a:t>
            </a:r>
            <a:endParaRPr lang="en-US"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66025948"/>
              </p:ext>
            </p:extLst>
          </p:nvPr>
        </p:nvGraphicFramePr>
        <p:xfrm>
          <a:off x="415119" y="1852921"/>
          <a:ext cx="1076126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10904681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848" y="419717"/>
            <a:ext cx="10515600" cy="1040594"/>
          </a:xfrm>
        </p:spPr>
        <p:txBody>
          <a:bodyPr>
            <a:normAutofit fontScale="90000"/>
          </a:bodyPr>
          <a:lstStyle/>
          <a:p>
            <a:r>
              <a:rPr lang="en-US" b="1" dirty="0" smtClean="0"/>
              <a:t>Business Segment is based on products &amp; </a:t>
            </a:r>
            <a:br>
              <a:rPr lang="en-US" b="1" dirty="0" smtClean="0"/>
            </a:br>
            <a:r>
              <a:rPr lang="en-US" b="1" dirty="0" smtClean="0"/>
              <a:t>services it provides</a:t>
            </a:r>
            <a:endParaRPr lang="en-US"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67036997"/>
              </p:ext>
            </p:extLst>
          </p:nvPr>
        </p:nvGraphicFramePr>
        <p:xfrm>
          <a:off x="838199" y="1405720"/>
          <a:ext cx="10980761" cy="47712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35061468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Case Study</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9261377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20034195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Answers</a:t>
            </a:r>
            <a:endParaRPr lang="en-US"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531281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3742" y="193333"/>
            <a:ext cx="1627632" cy="929030"/>
          </a:xfrm>
          <a:prstGeom prst="rect">
            <a:avLst/>
          </a:prstGeom>
        </p:spPr>
      </p:pic>
    </p:spTree>
    <p:extLst>
      <p:ext uri="{BB962C8B-B14F-4D97-AF65-F5344CB8AC3E}">
        <p14:creationId xmlns:p14="http://schemas.microsoft.com/office/powerpoint/2010/main" val="29281846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2533</TotalTime>
  <Words>2344</Words>
  <Application>Microsoft Office PowerPoint</Application>
  <PresentationFormat>Widescreen</PresentationFormat>
  <Paragraphs>490</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Accounting Standard - 17</vt:lpstr>
      <vt:lpstr>Objective of AS - 17</vt:lpstr>
      <vt:lpstr>Concept &amp; Relevance of Segment Reporting</vt:lpstr>
      <vt:lpstr>Segment Information help user</vt:lpstr>
      <vt:lpstr>Applicability</vt:lpstr>
      <vt:lpstr>Requirement of AS - 17</vt:lpstr>
      <vt:lpstr>Business Segment is based on products &amp;  services it provides</vt:lpstr>
      <vt:lpstr>Case Study</vt:lpstr>
      <vt:lpstr>Answers</vt:lpstr>
      <vt:lpstr>Geographical Segment is the area or location in which  the products and services are manufactured or marketed</vt:lpstr>
      <vt:lpstr>Identification of Geographical Segment</vt:lpstr>
      <vt:lpstr>Case Study</vt:lpstr>
      <vt:lpstr>Answer</vt:lpstr>
      <vt:lpstr>Identification of Business and Geographical  Segments for external reporting purposes:</vt:lpstr>
      <vt:lpstr>Identifying the Primary &amp; Secondary Reporting format</vt:lpstr>
      <vt:lpstr>Important Definitions</vt:lpstr>
      <vt:lpstr>Important Definitions Continued</vt:lpstr>
      <vt:lpstr>Identification of Reportable Segments</vt:lpstr>
      <vt:lpstr>10% criteria / 10% thresholds</vt:lpstr>
      <vt:lpstr>Primary Reporting Format</vt:lpstr>
      <vt:lpstr>Other Disclosures</vt:lpstr>
      <vt:lpstr>Secondary Reporting format</vt:lpstr>
      <vt:lpstr>Illustration for identification of Segment</vt:lpstr>
      <vt:lpstr>Illustration for Disclosure</vt:lpstr>
      <vt:lpstr>Solution to Illustration</vt:lpstr>
      <vt:lpstr>Disclosure</vt:lpstr>
      <vt:lpstr>Continue….</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Standard - 17</dc:title>
  <dc:creator>Nitin D. Goyal</dc:creator>
  <cp:lastModifiedBy>Nitin D. Goyal</cp:lastModifiedBy>
  <cp:revision>73</cp:revision>
  <dcterms:created xsi:type="dcterms:W3CDTF">2014-09-19T08:55:57Z</dcterms:created>
  <dcterms:modified xsi:type="dcterms:W3CDTF">2014-11-29T09:46:43Z</dcterms:modified>
</cp:coreProperties>
</file>