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58" r:id="rId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0" d="100"/>
          <a:sy n="70" d="100"/>
        </p:scale>
        <p:origin x="-108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FE4A154-2A55-4F5B-812B-3E8168A041F1}" type="datetimeFigureOut">
              <a:rPr lang="en-US"/>
              <a:pPr>
                <a:defRPr/>
              </a:pPr>
              <a:t>11/19/2010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E3F57A9-F0EA-402B-BD19-0EE8A33EB42D}"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95D59EA-6215-4535-AA87-C003E1259EB0}" type="datetimeFigureOut">
              <a:rPr lang="en-US"/>
              <a:pPr>
                <a:defRPr/>
              </a:pPr>
              <a:t>11/19/2010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DFEAD3C-5CD1-43B7-860C-434B00C032EB}"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0A49DE0-598B-4B49-A681-0BF2CBB2DB52}" type="datetimeFigureOut">
              <a:rPr lang="en-US"/>
              <a:pPr>
                <a:defRPr/>
              </a:pPr>
              <a:t>11/19/2010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473175E-C57D-4221-A8DB-8017ECFDAD5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569DAEB-2C47-4447-B370-FED0C46A4CB9}" type="datetimeFigureOut">
              <a:rPr lang="en-US"/>
              <a:pPr>
                <a:defRPr/>
              </a:pPr>
              <a:t>11/19/2010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8FC2458-4BAB-4E9B-8F54-67E6074F3CE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AA27CFC-77A4-470E-A43F-F30423EBB1D1}" type="datetimeFigureOut">
              <a:rPr lang="en-US"/>
              <a:pPr>
                <a:defRPr/>
              </a:pPr>
              <a:t>11/19/2010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34162C3-0518-46CD-B4D8-BC30507A216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E9AD5E04-1991-456C-BA9C-E2E42CCD9A31}" type="datetimeFigureOut">
              <a:rPr lang="en-US"/>
              <a:pPr>
                <a:defRPr/>
              </a:pPr>
              <a:t>11/19/2010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DD5278F-A4EF-468B-B31D-A42DB3C0558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4F0E627-6908-4660-9221-7399AECFD0E6}" type="datetimeFigureOut">
              <a:rPr lang="en-US"/>
              <a:pPr>
                <a:defRPr/>
              </a:pPr>
              <a:t>11/19/2010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56A001-B37E-4451-8D87-1B2970D11A4C}"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9A640FFF-73EE-4B2B-BA1A-9FB3C83EEEF5}" type="datetimeFigureOut">
              <a:rPr lang="en-US"/>
              <a:pPr>
                <a:defRPr/>
              </a:pPr>
              <a:t>11/19/2010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73832FD-60E7-485A-AB70-79A8BB7DB9C1}"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B5C69BA-0FEC-48A3-BAB4-D6966EA2188A}" type="datetimeFigureOut">
              <a:rPr lang="en-US"/>
              <a:pPr>
                <a:defRPr/>
              </a:pPr>
              <a:t>11/19/2010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24246878-728F-47B7-8461-4F304ADFDDF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4CD64E3-B44C-4572-A95C-71C4C42E9A70}" type="datetimeFigureOut">
              <a:rPr lang="en-US"/>
              <a:pPr>
                <a:defRPr/>
              </a:pPr>
              <a:t>11/19/2010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535386E-1DBE-4D90-862A-DECD3DBB066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2F97D3E-7C8C-4469-8EB3-1C6759BE71BC}" type="datetimeFigureOut">
              <a:rPr lang="en-US"/>
              <a:pPr>
                <a:defRPr/>
              </a:pPr>
              <a:t>11/19/2010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2D947D7-157D-4167-835A-F57ED5E63F63}"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36FB1611-066E-4FE4-8FD3-A822C12A937C}" type="datetimeFigureOut">
              <a:rPr lang="en-US"/>
              <a:pPr>
                <a:defRPr/>
              </a:pPr>
              <a:t>11/19/2010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C6657A6D-D269-4E85-B364-77B918D6AC7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resurgentindia.com/"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mailto:saraf@sarafchandra.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685800" y="1495425"/>
            <a:ext cx="7772400" cy="866775"/>
          </a:xfrm>
          <a:prstGeom prst="rect">
            <a:avLst/>
          </a:prstGeom>
          <a:noFill/>
          <a:ln w="9525">
            <a:noFill/>
            <a:round/>
            <a:headEnd/>
            <a:tailEnd/>
          </a:ln>
        </p:spPr>
        <p:txBody>
          <a:bodyPr bIns="91440" anchor="b"/>
          <a:lstStyle/>
          <a:p>
            <a:pPr algn="ct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dirty="0">
                <a:solidFill>
                  <a:srgbClr val="696464"/>
                </a:solidFill>
                <a:latin typeface="Calibri" pitchFamily="34" charset="0"/>
                <a:ea typeface="Arial Unicode MS" pitchFamily="34" charset="-128"/>
                <a:cs typeface="Arial Unicode MS" pitchFamily="34" charset="-128"/>
              </a:rPr>
              <a:t>Limited Liability Partnership</a:t>
            </a:r>
          </a:p>
        </p:txBody>
      </p:sp>
      <p:sp>
        <p:nvSpPr>
          <p:cNvPr id="3" name="Text Box 2"/>
          <p:cNvSpPr txBox="1">
            <a:spLocks noChangeArrowheads="1"/>
          </p:cNvSpPr>
          <p:nvPr/>
        </p:nvSpPr>
        <p:spPr bwMode="auto">
          <a:xfrm>
            <a:off x="609600" y="2579688"/>
            <a:ext cx="7772400" cy="773112"/>
          </a:xfrm>
          <a:prstGeom prst="rect">
            <a:avLst/>
          </a:prstGeom>
          <a:noFill/>
          <a:ln w="9525">
            <a:noFill/>
            <a:round/>
            <a:headEnd/>
            <a:tailEnd/>
          </a:ln>
        </p:spPr>
        <p:txBody>
          <a:bodyPr/>
          <a:lstStyle/>
          <a:p>
            <a:pPr algn="ctr">
              <a:spcBef>
                <a:spcPts val="575"/>
              </a:spcBef>
              <a:buClr>
                <a:srgbClr val="000000"/>
              </a:buClr>
              <a:buSzPct val="100000"/>
              <a:buFont typeface="Times New Roman" pitchFamily="18" charset="0"/>
              <a:buNone/>
              <a:tabLst>
                <a:tab pos="639763" algn="l"/>
                <a:tab pos="1554163" algn="l"/>
                <a:tab pos="2468563" algn="l"/>
                <a:tab pos="3382963" algn="l"/>
                <a:tab pos="4297363" algn="l"/>
                <a:tab pos="5211763" algn="l"/>
                <a:tab pos="6126163" algn="l"/>
                <a:tab pos="7040563" algn="l"/>
                <a:tab pos="7954963" algn="l"/>
                <a:tab pos="8869363" algn="l"/>
                <a:tab pos="9783763" algn="l"/>
              </a:tabLst>
            </a:pPr>
            <a:endParaRPr lang="en-US" sz="2400" dirty="0">
              <a:solidFill>
                <a:srgbClr val="898989"/>
              </a:solidFill>
              <a:latin typeface="Calibri" pitchFamily="34" charset="0"/>
              <a:ea typeface="Arial Unicode MS" pitchFamily="34" charset="-128"/>
              <a:cs typeface="Arial Unicode MS" pitchFamily="34" charset="-128"/>
            </a:endParaRPr>
          </a:p>
          <a:p>
            <a:pPr algn="ctr">
              <a:spcBef>
                <a:spcPts val="575"/>
              </a:spcBef>
              <a:buClr>
                <a:srgbClr val="000000"/>
              </a:buClr>
              <a:buSzPct val="100000"/>
              <a:buFont typeface="Times New Roman" pitchFamily="18" charset="0"/>
              <a:buNone/>
              <a:tabLst>
                <a:tab pos="639763" algn="l"/>
                <a:tab pos="1554163" algn="l"/>
                <a:tab pos="2468563" algn="l"/>
                <a:tab pos="3382963" algn="l"/>
                <a:tab pos="4297363" algn="l"/>
                <a:tab pos="5211763" algn="l"/>
                <a:tab pos="6126163" algn="l"/>
                <a:tab pos="7040563" algn="l"/>
                <a:tab pos="7954963" algn="l"/>
                <a:tab pos="8869363" algn="l"/>
                <a:tab pos="9783763" algn="l"/>
              </a:tabLst>
            </a:pPr>
            <a:r>
              <a:rPr lang="en-US" sz="1600" dirty="0">
                <a:solidFill>
                  <a:srgbClr val="898989"/>
                </a:solidFill>
                <a:latin typeface="Calibri" pitchFamily="34" charset="0"/>
                <a:ea typeface="Arial Unicode MS" pitchFamily="34" charset="-128"/>
                <a:cs typeface="Arial Unicode MS" pitchFamily="34" charset="-128"/>
              </a:rPr>
              <a:t>STRUCTURE OVERVIEW</a:t>
            </a:r>
          </a:p>
        </p:txBody>
      </p:sp>
      <p:pic>
        <p:nvPicPr>
          <p:cNvPr id="4" name="Picture 3" descr="Picture2.png"/>
          <p:cNvPicPr>
            <a:picLocks noChangeAspect="1"/>
          </p:cNvPicPr>
          <p:nvPr/>
        </p:nvPicPr>
        <p:blipFill>
          <a:blip r:embed="rId3"/>
          <a:stretch>
            <a:fillRect/>
          </a:stretch>
        </p:blipFill>
        <p:spPr>
          <a:xfrm>
            <a:off x="2667000" y="3800901"/>
            <a:ext cx="3486624" cy="542499"/>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457200" y="228600"/>
            <a:ext cx="8229600" cy="609600"/>
          </a:xfrm>
          <a:prstGeom prst="rect">
            <a:avLst/>
          </a:prstGeom>
        </p:spPr>
        <p:txBody>
          <a:bodyPr/>
          <a:lstStyle/>
          <a:p>
            <a:pPr eaLnBrk="0" hangingPunct="0">
              <a:buClr>
                <a:srgbClr val="000000"/>
              </a:buClr>
              <a:buSzPct val="100000"/>
              <a:buFont typeface="Times New Roman" pitchFamily="18" charset="0"/>
              <a:buNone/>
              <a:defRPr/>
            </a:pPr>
            <a:r>
              <a:rPr lang="en-US" sz="2600" kern="0" dirty="0">
                <a:solidFill>
                  <a:srgbClr val="696464"/>
                </a:solidFill>
                <a:latin typeface="+mj-lt"/>
                <a:ea typeface="Arial Unicode MS" pitchFamily="34" charset="-128"/>
                <a:cs typeface="+mj-cs"/>
              </a:rPr>
              <a:t>Definition</a:t>
            </a:r>
          </a:p>
        </p:txBody>
      </p:sp>
      <p:sp>
        <p:nvSpPr>
          <p:cNvPr id="3" name="Content Placeholder 5"/>
          <p:cNvSpPr txBox="1">
            <a:spLocks/>
          </p:cNvSpPr>
          <p:nvPr/>
        </p:nvSpPr>
        <p:spPr>
          <a:xfrm>
            <a:off x="533400" y="990600"/>
            <a:ext cx="8077200" cy="5029200"/>
          </a:xfrm>
          <a:prstGeom prst="rect">
            <a:avLst/>
          </a:prstGeom>
        </p:spPr>
        <p:txBody>
          <a:bodyPr/>
          <a:lstStyle/>
          <a:p>
            <a:pPr marL="342900" indent="-342900" eaLnBrk="0" hangingPunct="0">
              <a:spcBef>
                <a:spcPts val="575"/>
              </a:spcBef>
              <a:buClr>
                <a:srgbClr val="000000"/>
              </a:buClr>
              <a:buSzPct val="100000"/>
              <a:buFont typeface="Times New Roman" pitchFamily="18" charset="0"/>
              <a:buNone/>
              <a:defRPr/>
            </a:pPr>
            <a:r>
              <a:rPr lang="en-US" sz="1400" b="1" kern="0" dirty="0">
                <a:solidFill>
                  <a:srgbClr val="000000"/>
                </a:solidFill>
                <a:latin typeface="+mn-lt"/>
                <a:ea typeface="Arial Unicode MS" pitchFamily="34" charset="-128"/>
                <a:cs typeface="+mn-cs"/>
              </a:rPr>
              <a:t>Meaning &amp; Objectives</a:t>
            </a:r>
          </a:p>
          <a:p>
            <a:pPr marL="342900" indent="-342900" eaLnBrk="0" hangingPunct="0">
              <a:spcBef>
                <a:spcPts val="575"/>
              </a:spcBef>
              <a:buClr>
                <a:srgbClr val="000000"/>
              </a:buClr>
              <a:buSzPct val="100000"/>
              <a:buFont typeface="Times New Roman" pitchFamily="18" charset="0"/>
              <a:buChar char="•"/>
              <a:defRPr/>
            </a:pPr>
            <a:r>
              <a:rPr lang="en-US" sz="1200" kern="0" dirty="0">
                <a:solidFill>
                  <a:srgbClr val="000000"/>
                </a:solidFill>
                <a:latin typeface="+mn-lt"/>
                <a:ea typeface="Arial Unicode MS" pitchFamily="34" charset="-128"/>
                <a:cs typeface="+mn-cs"/>
              </a:rPr>
              <a:t>LLP is a partnership formed under LLP Act (A hybrid of partnership and company).</a:t>
            </a:r>
          </a:p>
          <a:p>
            <a:pPr marL="342900" indent="-342900" eaLnBrk="0" hangingPunct="0">
              <a:spcBef>
                <a:spcPts val="575"/>
              </a:spcBef>
              <a:buClr>
                <a:srgbClr val="000000"/>
              </a:buClr>
              <a:buSzPct val="100000"/>
              <a:buFont typeface="Times New Roman" pitchFamily="18" charset="0"/>
              <a:buChar char="•"/>
              <a:defRPr/>
            </a:pPr>
            <a:r>
              <a:rPr lang="en-US" sz="1200" kern="0" dirty="0">
                <a:solidFill>
                  <a:srgbClr val="000000"/>
                </a:solidFill>
                <a:latin typeface="+mn-lt"/>
                <a:ea typeface="Arial Unicode MS" pitchFamily="34" charset="-128"/>
                <a:cs typeface="+mn-cs"/>
              </a:rPr>
              <a:t>It is a new form of corporate for carrying out business and profession with perpetual succession</a:t>
            </a:r>
          </a:p>
          <a:p>
            <a:pPr marL="342900" indent="-342900" eaLnBrk="0" hangingPunct="0">
              <a:spcBef>
                <a:spcPts val="575"/>
              </a:spcBef>
              <a:buClr>
                <a:srgbClr val="000000"/>
              </a:buClr>
              <a:buSzPct val="100000"/>
              <a:buFont typeface="Times New Roman" pitchFamily="18" charset="0"/>
              <a:buChar char="•"/>
              <a:defRPr/>
            </a:pPr>
            <a:r>
              <a:rPr lang="en-US" sz="1200" kern="0" dirty="0">
                <a:solidFill>
                  <a:srgbClr val="000000"/>
                </a:solidFill>
                <a:latin typeface="+mn-lt"/>
                <a:ea typeface="Arial Unicode MS" pitchFamily="34" charset="-128"/>
                <a:cs typeface="+mn-cs"/>
              </a:rPr>
              <a:t>Important vehicle to cater to the needs of professionals, small scale sector and venture capital funds as well as innovative business models which would lead to setting up of multi-disciplinary partnerships.</a:t>
            </a:r>
          </a:p>
          <a:p>
            <a:pPr lvl="1" eaLnBrk="0" hangingPunct="0">
              <a:spcBef>
                <a:spcPts val="575"/>
              </a:spcBef>
              <a:buClr>
                <a:schemeClr val="accent1"/>
              </a:buClr>
              <a:buSzPct val="100000"/>
              <a:buFont typeface="Times New Roman" pitchFamily="18" charset="0"/>
              <a:buChar char="–"/>
              <a:defRPr/>
            </a:pPr>
            <a:endParaRPr lang="en-US" sz="1400" kern="0" dirty="0">
              <a:solidFill>
                <a:srgbClr val="000000"/>
              </a:solidFill>
              <a:latin typeface="+mn-lt"/>
              <a:ea typeface="Arial Unicode MS" pitchFamily="34" charset="-128"/>
              <a:cs typeface="+mn-cs"/>
            </a:endParaRPr>
          </a:p>
          <a:p>
            <a:pPr marL="342900" indent="-342900" eaLnBrk="0" hangingPunct="0">
              <a:spcBef>
                <a:spcPts val="575"/>
              </a:spcBef>
              <a:buClr>
                <a:srgbClr val="000000"/>
              </a:buClr>
              <a:buSzPct val="100000"/>
              <a:buFont typeface="Times New Roman" pitchFamily="18" charset="0"/>
              <a:buNone/>
              <a:defRPr/>
            </a:pPr>
            <a:r>
              <a:rPr lang="en-US" sz="1400" b="1" kern="0" dirty="0">
                <a:solidFill>
                  <a:srgbClr val="000000"/>
                </a:solidFill>
                <a:latin typeface="+mn-lt"/>
                <a:ea typeface="Arial Unicode MS" pitchFamily="34" charset="-128"/>
                <a:cs typeface="+mn-cs"/>
              </a:rPr>
              <a:t>Nature of LLP</a:t>
            </a:r>
          </a:p>
          <a:p>
            <a:pPr marL="342900" indent="-342900" eaLnBrk="0" hangingPunct="0">
              <a:spcBef>
                <a:spcPts val="575"/>
              </a:spcBef>
              <a:buClr>
                <a:srgbClr val="000000"/>
              </a:buClr>
              <a:buSzPct val="100000"/>
              <a:buFont typeface="Times New Roman" pitchFamily="18" charset="0"/>
              <a:buChar char="•"/>
              <a:defRPr/>
            </a:pPr>
            <a:r>
              <a:rPr lang="en-US" sz="1200" kern="0" dirty="0">
                <a:solidFill>
                  <a:srgbClr val="000000"/>
                </a:solidFill>
                <a:latin typeface="+mn-lt"/>
                <a:ea typeface="Arial Unicode MS" pitchFamily="34" charset="-128"/>
                <a:cs typeface="+mn-cs"/>
              </a:rPr>
              <a:t>Ministry of corporate affairs is the administrative ministry and ROC is the administrative authority.</a:t>
            </a:r>
          </a:p>
          <a:p>
            <a:pPr marL="342900" indent="-342900" eaLnBrk="0" hangingPunct="0">
              <a:spcBef>
                <a:spcPts val="575"/>
              </a:spcBef>
              <a:buClr>
                <a:srgbClr val="000000"/>
              </a:buClr>
              <a:buSzPct val="100000"/>
              <a:buFont typeface="Times New Roman" pitchFamily="18" charset="0"/>
              <a:buChar char="•"/>
              <a:defRPr/>
            </a:pPr>
            <a:r>
              <a:rPr lang="en-US" sz="1200" kern="0" dirty="0">
                <a:solidFill>
                  <a:srgbClr val="000000"/>
                </a:solidFill>
                <a:latin typeface="+mn-lt"/>
                <a:ea typeface="Arial Unicode MS" pitchFamily="34" charset="-128"/>
                <a:cs typeface="+mn-cs"/>
              </a:rPr>
              <a:t>LLP is a body corporate having perpetual succession and is a  legal entity separate from its partners. Any change in the partners shall not  affect the existence, rights or liabilities of  LLP.</a:t>
            </a:r>
          </a:p>
          <a:p>
            <a:pPr marL="342900" indent="-342900" eaLnBrk="0" hangingPunct="0">
              <a:spcBef>
                <a:spcPts val="575"/>
              </a:spcBef>
              <a:buClr>
                <a:srgbClr val="000000"/>
              </a:buClr>
              <a:buSzPct val="100000"/>
              <a:buFont typeface="Times New Roman" pitchFamily="18" charset="0"/>
              <a:buChar char="•"/>
              <a:defRPr/>
            </a:pPr>
            <a:r>
              <a:rPr lang="en-US" sz="1200" kern="0" dirty="0">
                <a:solidFill>
                  <a:srgbClr val="000000"/>
                </a:solidFill>
                <a:latin typeface="+mn-lt"/>
                <a:ea typeface="Arial Unicode MS" pitchFamily="34" charset="-128"/>
                <a:cs typeface="+mn-cs"/>
              </a:rPr>
              <a:t>One partner is not responsible or liable for another partner’s misconduct or negligence.</a:t>
            </a:r>
          </a:p>
          <a:p>
            <a:pPr marL="342900" indent="-342900" eaLnBrk="0" hangingPunct="0">
              <a:spcBef>
                <a:spcPts val="575"/>
              </a:spcBef>
              <a:buClr>
                <a:srgbClr val="000000"/>
              </a:buClr>
              <a:buSzPct val="100000"/>
              <a:buFont typeface="Times New Roman" pitchFamily="18" charset="0"/>
              <a:buChar char="•"/>
              <a:defRPr/>
            </a:pPr>
            <a:r>
              <a:rPr lang="en-US" sz="1200" kern="0" dirty="0">
                <a:solidFill>
                  <a:srgbClr val="000000"/>
                </a:solidFill>
                <a:latin typeface="+mn-lt"/>
                <a:ea typeface="Arial Unicode MS" pitchFamily="34" charset="-128"/>
                <a:cs typeface="+mn-cs"/>
              </a:rPr>
              <a:t>Minimum of 2 partners and no maximum.</a:t>
            </a:r>
          </a:p>
          <a:p>
            <a:pPr marL="342900" indent="-342900" eaLnBrk="0" hangingPunct="0">
              <a:spcBef>
                <a:spcPts val="575"/>
              </a:spcBef>
              <a:buClr>
                <a:srgbClr val="000000"/>
              </a:buClr>
              <a:buSzPct val="100000"/>
              <a:buFont typeface="Times New Roman" pitchFamily="18" charset="0"/>
              <a:buChar char="•"/>
              <a:defRPr/>
            </a:pPr>
            <a:r>
              <a:rPr lang="en-US" sz="1200" kern="0" dirty="0">
                <a:solidFill>
                  <a:srgbClr val="000000"/>
                </a:solidFill>
                <a:latin typeface="+mn-lt"/>
                <a:ea typeface="Arial Unicode MS" pitchFamily="34" charset="-128"/>
                <a:cs typeface="+mn-cs"/>
              </a:rPr>
              <a:t>Should be ‘for profit’ business.</a:t>
            </a:r>
          </a:p>
          <a:p>
            <a:pPr marL="342900" indent="-342900" eaLnBrk="0" hangingPunct="0">
              <a:spcBef>
                <a:spcPts val="575"/>
              </a:spcBef>
              <a:buClr>
                <a:srgbClr val="000000"/>
              </a:buClr>
              <a:buSzPct val="100000"/>
              <a:buFont typeface="Times New Roman" pitchFamily="18" charset="0"/>
              <a:buChar char="•"/>
              <a:defRPr/>
            </a:pPr>
            <a:r>
              <a:rPr lang="en-US" sz="1200" kern="0" dirty="0">
                <a:solidFill>
                  <a:srgbClr val="000000"/>
                </a:solidFill>
                <a:latin typeface="+mn-lt"/>
                <a:ea typeface="Arial Unicode MS" pitchFamily="34" charset="-128"/>
                <a:cs typeface="+mn-cs"/>
              </a:rPr>
              <a:t>The rights and duties of partners in LLP, will be governed by the agreement between partners and the partners have the flexibility to devise the agreement as per their choice. The duties and obligations of Designated Partners shall be as provided in the law.</a:t>
            </a:r>
          </a:p>
          <a:p>
            <a:pPr marL="342900" indent="-342900" eaLnBrk="0" hangingPunct="0">
              <a:spcBef>
                <a:spcPts val="575"/>
              </a:spcBef>
              <a:buClr>
                <a:srgbClr val="000000"/>
              </a:buClr>
              <a:buSzPct val="100000"/>
              <a:buFont typeface="Times New Roman" pitchFamily="18" charset="0"/>
              <a:buChar char="•"/>
              <a:defRPr/>
            </a:pPr>
            <a:r>
              <a:rPr lang="en-US" sz="1200" kern="0" dirty="0">
                <a:solidFill>
                  <a:srgbClr val="000000"/>
                </a:solidFill>
                <a:latin typeface="+mn-lt"/>
                <a:ea typeface="Arial Unicode MS" pitchFamily="34" charset="-128"/>
                <a:cs typeface="+mn-cs"/>
              </a:rPr>
              <a:t>Liability of the partners is limited to the extent of his contribution in the LLP. No exposure of personal assets of the partner, except in cases of fraud.</a:t>
            </a:r>
          </a:p>
          <a:p>
            <a:pPr marL="342900" indent="-342900" eaLnBrk="0" hangingPunct="0">
              <a:spcBef>
                <a:spcPts val="575"/>
              </a:spcBef>
              <a:buClr>
                <a:srgbClr val="000000"/>
              </a:buClr>
              <a:buSzPct val="100000"/>
              <a:buFont typeface="Times New Roman" pitchFamily="18" charset="0"/>
              <a:buChar char="•"/>
              <a:defRPr/>
            </a:pPr>
            <a:r>
              <a:rPr lang="en-US" sz="1200" kern="0" dirty="0">
                <a:solidFill>
                  <a:srgbClr val="000000"/>
                </a:solidFill>
                <a:latin typeface="+mn-lt"/>
                <a:ea typeface="Arial Unicode MS" pitchFamily="34" charset="-128"/>
                <a:cs typeface="+mn-cs"/>
              </a:rPr>
              <a:t>LLP shall maintain annual accounts. However, audit of the accounts is required only if the contribution exceeds Rs. 25 </a:t>
            </a:r>
            <a:r>
              <a:rPr lang="en-US" sz="1200" kern="0" dirty="0" err="1">
                <a:solidFill>
                  <a:srgbClr val="000000"/>
                </a:solidFill>
                <a:latin typeface="+mn-lt"/>
                <a:ea typeface="Arial Unicode MS" pitchFamily="34" charset="-128"/>
                <a:cs typeface="+mn-cs"/>
              </a:rPr>
              <a:t>lakhs</a:t>
            </a:r>
            <a:r>
              <a:rPr lang="en-US" sz="1200" kern="0" dirty="0">
                <a:solidFill>
                  <a:srgbClr val="000000"/>
                </a:solidFill>
                <a:latin typeface="+mn-lt"/>
                <a:ea typeface="Arial Unicode MS" pitchFamily="34" charset="-128"/>
                <a:cs typeface="+mn-cs"/>
              </a:rPr>
              <a:t> or annual turnover exceeds Rs.40 </a:t>
            </a:r>
            <a:r>
              <a:rPr lang="en-US" sz="1200" kern="0" dirty="0" err="1">
                <a:solidFill>
                  <a:srgbClr val="000000"/>
                </a:solidFill>
                <a:latin typeface="+mn-lt"/>
                <a:ea typeface="Arial Unicode MS" pitchFamily="34" charset="-128"/>
                <a:cs typeface="+mn-cs"/>
              </a:rPr>
              <a:t>lakhs</a:t>
            </a:r>
            <a:r>
              <a:rPr lang="en-US" sz="1200" kern="0" dirty="0">
                <a:solidFill>
                  <a:srgbClr val="000000"/>
                </a:solidFill>
                <a:latin typeface="+mn-lt"/>
                <a:ea typeface="Arial Unicode MS" pitchFamily="34" charset="-128"/>
                <a:cs typeface="+mn-cs"/>
              </a:rPr>
              <a:t>.</a:t>
            </a:r>
          </a:p>
          <a:p>
            <a:pPr marL="342900" indent="-342900" eaLnBrk="0" hangingPunct="0">
              <a:spcBef>
                <a:spcPts val="575"/>
              </a:spcBef>
              <a:buClr>
                <a:srgbClr val="000000"/>
              </a:buClr>
              <a:buSzPct val="100000"/>
              <a:buFont typeface="Times New Roman" pitchFamily="18" charset="0"/>
              <a:buChar char="•"/>
              <a:defRPr/>
            </a:pPr>
            <a:endParaRPr lang="en-US" sz="1400" kern="0" dirty="0">
              <a:solidFill>
                <a:srgbClr val="000000"/>
              </a:solidFill>
              <a:latin typeface="+mn-lt"/>
              <a:ea typeface="Arial Unicode MS" pitchFamily="34" charset="-128"/>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457200" y="228600"/>
            <a:ext cx="8229600" cy="609600"/>
          </a:xfrm>
          <a:prstGeom prst="rect">
            <a:avLst/>
          </a:prstGeom>
        </p:spPr>
        <p:txBody>
          <a:bodyPr/>
          <a:lstStyle/>
          <a:p>
            <a:pPr eaLnBrk="0" hangingPunct="0">
              <a:buClr>
                <a:srgbClr val="000000"/>
              </a:buClr>
              <a:buSzPct val="100000"/>
              <a:buFont typeface="Times New Roman" pitchFamily="18" charset="0"/>
              <a:buNone/>
              <a:defRPr/>
            </a:pPr>
            <a:r>
              <a:rPr lang="en-US" sz="2600" kern="0" dirty="0">
                <a:solidFill>
                  <a:srgbClr val="696464"/>
                </a:solidFill>
                <a:latin typeface="+mj-lt"/>
                <a:ea typeface="Arial Unicode MS" pitchFamily="34" charset="-128"/>
                <a:cs typeface="+mj-cs"/>
              </a:rPr>
              <a:t>Advantages</a:t>
            </a:r>
          </a:p>
        </p:txBody>
      </p:sp>
      <p:sp>
        <p:nvSpPr>
          <p:cNvPr id="3" name="Content Placeholder 5"/>
          <p:cNvSpPr txBox="1">
            <a:spLocks/>
          </p:cNvSpPr>
          <p:nvPr/>
        </p:nvSpPr>
        <p:spPr>
          <a:xfrm>
            <a:off x="533400" y="990600"/>
            <a:ext cx="8077200" cy="5105400"/>
          </a:xfrm>
          <a:prstGeom prst="rect">
            <a:avLst/>
          </a:prstGeom>
        </p:spPr>
        <p:txBody>
          <a:bodyPr/>
          <a:lstStyle/>
          <a:p>
            <a:pPr marL="342900" indent="-342900" eaLnBrk="0" hangingPunct="0">
              <a:spcBef>
                <a:spcPts val="575"/>
              </a:spcBef>
              <a:buClr>
                <a:srgbClr val="000000"/>
              </a:buClr>
              <a:buSzPct val="100000"/>
              <a:buFont typeface="Times New Roman" pitchFamily="18" charset="0"/>
              <a:buNone/>
              <a:defRPr/>
            </a:pPr>
            <a:r>
              <a:rPr lang="en-US" sz="1600" b="1" kern="0" dirty="0">
                <a:solidFill>
                  <a:srgbClr val="000000"/>
                </a:solidFill>
                <a:latin typeface="+mn-lt"/>
                <a:ea typeface="Arial Unicode MS" pitchFamily="34" charset="-128"/>
                <a:cs typeface="+mn-cs"/>
              </a:rPr>
              <a:t>Advantages</a:t>
            </a:r>
            <a:endParaRPr lang="en-US" sz="1400" b="1" kern="0" dirty="0">
              <a:solidFill>
                <a:srgbClr val="000000"/>
              </a:solidFill>
              <a:latin typeface="+mn-lt"/>
              <a:ea typeface="Arial Unicode MS" pitchFamily="34" charset="-128"/>
              <a:cs typeface="+mn-cs"/>
            </a:endParaRPr>
          </a:p>
          <a:p>
            <a:pPr marL="342900" indent="-342900" algn="just" eaLnBrk="0" hangingPunct="0">
              <a:spcBef>
                <a:spcPts val="575"/>
              </a:spcBef>
              <a:buClr>
                <a:srgbClr val="000000"/>
              </a:buClr>
              <a:buSzPct val="100000"/>
              <a:buFont typeface="Times New Roman" pitchFamily="18" charset="0"/>
              <a:buChar char="•"/>
              <a:defRPr/>
            </a:pPr>
            <a:r>
              <a:rPr lang="en-US" sz="1400" kern="0" dirty="0">
                <a:solidFill>
                  <a:srgbClr val="000000"/>
                </a:solidFill>
                <a:latin typeface="+mn-lt"/>
                <a:ea typeface="Arial Unicode MS" pitchFamily="34" charset="-128"/>
                <a:cs typeface="+mn-cs"/>
              </a:rPr>
              <a:t>A LLP is indeed advantageous because of comparatively lower cost of formation, lesser compliance requirements, easy to manage and run and also easy to wind-up and dissolve, no requirement of minimum capital contributions, partners are not liable for the acts of the other partners and importantly no minimum alternate tax (as of date). </a:t>
            </a:r>
            <a:r>
              <a:rPr lang="en-US" sz="1400" b="1" kern="0" dirty="0">
                <a:solidFill>
                  <a:srgbClr val="000000"/>
                </a:solidFill>
                <a:latin typeface="+mn-lt"/>
                <a:ea typeface="Arial Unicode MS" pitchFamily="34" charset="-128"/>
                <a:cs typeface="+mn-cs"/>
              </a:rPr>
              <a:t>But, LLP cannot raise money from the public.</a:t>
            </a:r>
          </a:p>
          <a:p>
            <a:pPr marL="342900" indent="-342900" eaLnBrk="0" hangingPunct="0">
              <a:spcBef>
                <a:spcPts val="575"/>
              </a:spcBef>
              <a:buClr>
                <a:srgbClr val="000000"/>
              </a:buClr>
              <a:buSzPct val="100000"/>
              <a:buFont typeface="Times New Roman" pitchFamily="18" charset="0"/>
              <a:buNone/>
              <a:defRPr/>
            </a:pPr>
            <a:endParaRPr lang="en-US" sz="1400" b="1" kern="0" dirty="0">
              <a:solidFill>
                <a:srgbClr val="000000"/>
              </a:solidFill>
              <a:latin typeface="+mn-lt"/>
              <a:ea typeface="Arial Unicode MS" pitchFamily="34" charset="-128"/>
              <a:cs typeface="+mn-cs"/>
            </a:endParaRPr>
          </a:p>
          <a:p>
            <a:pPr marL="342900" indent="-342900" eaLnBrk="0" hangingPunct="0">
              <a:spcBef>
                <a:spcPts val="575"/>
              </a:spcBef>
              <a:buClr>
                <a:srgbClr val="000000"/>
              </a:buClr>
              <a:buSzPct val="100000"/>
              <a:buFont typeface="Times New Roman" pitchFamily="18" charset="0"/>
              <a:buNone/>
              <a:defRPr/>
            </a:pPr>
            <a:r>
              <a:rPr lang="en-US" sz="1600" b="1" kern="0" dirty="0">
                <a:solidFill>
                  <a:srgbClr val="000000"/>
                </a:solidFill>
                <a:latin typeface="+mn-lt"/>
                <a:ea typeface="Arial Unicode MS" pitchFamily="34" charset="-128"/>
                <a:cs typeface="+mn-cs"/>
              </a:rPr>
              <a:t>Process of Incorporating</a:t>
            </a:r>
          </a:p>
          <a:p>
            <a:pPr marL="342900" indent="-342900" eaLnBrk="0" hangingPunct="0">
              <a:spcBef>
                <a:spcPts val="575"/>
              </a:spcBef>
              <a:buClr>
                <a:srgbClr val="000000"/>
              </a:buClr>
              <a:buSzPct val="100000"/>
              <a:buFont typeface="Times New Roman" pitchFamily="18" charset="0"/>
              <a:buNone/>
              <a:defRPr/>
            </a:pPr>
            <a:r>
              <a:rPr lang="en-US" sz="1400" kern="0" dirty="0">
                <a:solidFill>
                  <a:srgbClr val="000000"/>
                </a:solidFill>
                <a:latin typeface="+mn-lt"/>
                <a:ea typeface="Arial Unicode MS" pitchFamily="34" charset="-128"/>
                <a:cs typeface="+mn-cs"/>
              </a:rPr>
              <a:t>The </a:t>
            </a:r>
            <a:r>
              <a:rPr lang="en-US" sz="1400" b="1" kern="0" dirty="0">
                <a:solidFill>
                  <a:srgbClr val="000000"/>
                </a:solidFill>
                <a:latin typeface="+mn-lt"/>
                <a:ea typeface="Arial Unicode MS" pitchFamily="34" charset="-128"/>
                <a:cs typeface="+mn-cs"/>
              </a:rPr>
              <a:t>process for incorporating a LLP</a:t>
            </a:r>
            <a:r>
              <a:rPr lang="en-US" sz="1400" kern="0" dirty="0">
                <a:solidFill>
                  <a:srgbClr val="000000"/>
                </a:solidFill>
                <a:latin typeface="+mn-lt"/>
                <a:ea typeface="Arial Unicode MS" pitchFamily="34" charset="-128"/>
                <a:cs typeface="+mn-cs"/>
              </a:rPr>
              <a:t> is pretty simple as follows:</a:t>
            </a:r>
          </a:p>
          <a:p>
            <a:pPr marL="342900" indent="-342900" algn="just" eaLnBrk="0" hangingPunct="0">
              <a:spcBef>
                <a:spcPts val="575"/>
              </a:spcBef>
              <a:buClr>
                <a:srgbClr val="000000"/>
              </a:buClr>
              <a:buSzPct val="100000"/>
              <a:buFont typeface="Times New Roman" pitchFamily="18" charset="0"/>
              <a:buChar char="•"/>
              <a:defRPr/>
            </a:pPr>
            <a:r>
              <a:rPr lang="en-US" sz="1400" kern="0" dirty="0">
                <a:solidFill>
                  <a:srgbClr val="000000"/>
                </a:solidFill>
                <a:latin typeface="+mn-lt"/>
                <a:ea typeface="Arial Unicode MS" pitchFamily="34" charset="-128"/>
                <a:cs typeface="+mn-cs"/>
              </a:rPr>
              <a:t>The Registrar of Companies (ROC) is the authority having jurisdiction over the incorporation. The steps required are:</a:t>
            </a:r>
          </a:p>
          <a:p>
            <a:pPr marL="342900" indent="-342900" algn="just" eaLnBrk="0" hangingPunct="0">
              <a:spcBef>
                <a:spcPts val="575"/>
              </a:spcBef>
              <a:buClr>
                <a:srgbClr val="000000"/>
              </a:buClr>
              <a:buSzPct val="100000"/>
              <a:buFont typeface="Times New Roman" pitchFamily="18" charset="0"/>
              <a:buChar char="•"/>
              <a:defRPr/>
            </a:pPr>
            <a:r>
              <a:rPr lang="en-US" sz="1400" kern="0" dirty="0">
                <a:solidFill>
                  <a:srgbClr val="000000"/>
                </a:solidFill>
                <a:latin typeface="+mn-lt"/>
                <a:ea typeface="Arial Unicode MS" pitchFamily="34" charset="-128"/>
                <a:cs typeface="+mn-cs"/>
              </a:rPr>
              <a:t>Decide on the Partners and the Designated Partners</a:t>
            </a:r>
          </a:p>
          <a:p>
            <a:pPr marL="342900" indent="-342900" algn="just" eaLnBrk="0" hangingPunct="0">
              <a:spcBef>
                <a:spcPts val="575"/>
              </a:spcBef>
              <a:buClr>
                <a:srgbClr val="000000"/>
              </a:buClr>
              <a:buSzPct val="100000"/>
              <a:buFont typeface="Times New Roman" pitchFamily="18" charset="0"/>
              <a:buChar char="•"/>
              <a:defRPr/>
            </a:pPr>
            <a:r>
              <a:rPr lang="en-US" sz="1400" kern="0" dirty="0">
                <a:solidFill>
                  <a:srgbClr val="000000"/>
                </a:solidFill>
                <a:latin typeface="+mn-lt"/>
                <a:ea typeface="Arial Unicode MS" pitchFamily="34" charset="-128"/>
                <a:cs typeface="+mn-cs"/>
              </a:rPr>
              <a:t>Obtain Designated Partner Identification Number (DPIN) and a digital signature certificate.</a:t>
            </a:r>
          </a:p>
          <a:p>
            <a:pPr marL="342900" indent="-342900" algn="just" eaLnBrk="0" hangingPunct="0">
              <a:spcBef>
                <a:spcPts val="575"/>
              </a:spcBef>
              <a:buClr>
                <a:srgbClr val="000000"/>
              </a:buClr>
              <a:buSzPct val="100000"/>
              <a:buFont typeface="Times New Roman" pitchFamily="18" charset="0"/>
              <a:buChar char="•"/>
              <a:defRPr/>
            </a:pPr>
            <a:r>
              <a:rPr lang="en-US" sz="1400" kern="0" dirty="0">
                <a:solidFill>
                  <a:srgbClr val="000000"/>
                </a:solidFill>
                <a:latin typeface="+mn-lt"/>
                <a:ea typeface="Arial Unicode MS" pitchFamily="34" charset="-128"/>
                <a:cs typeface="+mn-cs"/>
              </a:rPr>
              <a:t>Decide on the name of the LLP and check whether it is available.</a:t>
            </a:r>
          </a:p>
          <a:p>
            <a:pPr marL="342900" indent="-342900" algn="just" eaLnBrk="0" hangingPunct="0">
              <a:spcBef>
                <a:spcPts val="575"/>
              </a:spcBef>
              <a:buClr>
                <a:srgbClr val="000000"/>
              </a:buClr>
              <a:buSzPct val="100000"/>
              <a:buFont typeface="Times New Roman" pitchFamily="18" charset="0"/>
              <a:buChar char="•"/>
              <a:defRPr/>
            </a:pPr>
            <a:r>
              <a:rPr lang="en-US" sz="1400" kern="0" dirty="0">
                <a:solidFill>
                  <a:srgbClr val="000000"/>
                </a:solidFill>
                <a:latin typeface="+mn-lt"/>
                <a:ea typeface="Arial Unicode MS" pitchFamily="34" charset="-128"/>
                <a:cs typeface="+mn-cs"/>
              </a:rPr>
              <a:t>Draft the LLP agreement</a:t>
            </a:r>
          </a:p>
          <a:p>
            <a:pPr marL="342900" indent="-342900" algn="just" eaLnBrk="0" hangingPunct="0">
              <a:spcBef>
                <a:spcPts val="575"/>
              </a:spcBef>
              <a:buClr>
                <a:srgbClr val="000000"/>
              </a:buClr>
              <a:buSzPct val="100000"/>
              <a:buFont typeface="Times New Roman" pitchFamily="18" charset="0"/>
              <a:buChar char="•"/>
              <a:defRPr/>
            </a:pPr>
            <a:r>
              <a:rPr lang="en-US" sz="1400" kern="0" dirty="0">
                <a:solidFill>
                  <a:srgbClr val="000000"/>
                </a:solidFill>
                <a:latin typeface="+mn-lt"/>
                <a:ea typeface="Arial Unicode MS" pitchFamily="34" charset="-128"/>
                <a:cs typeface="+mn-cs"/>
              </a:rPr>
              <a:t>File the LLP Agreement, incorporation documents and obtain the Certificate of Incorporation.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457200" y="228600"/>
            <a:ext cx="8229600" cy="609600"/>
          </a:xfrm>
          <a:prstGeom prst="rect">
            <a:avLst/>
          </a:prstGeom>
        </p:spPr>
        <p:txBody>
          <a:bodyPr/>
          <a:lstStyle/>
          <a:p>
            <a:pPr eaLnBrk="0" hangingPunct="0">
              <a:buClr>
                <a:srgbClr val="000000"/>
              </a:buClr>
              <a:buSzPct val="100000"/>
              <a:buFont typeface="Times New Roman" pitchFamily="18" charset="0"/>
              <a:buNone/>
              <a:defRPr/>
            </a:pPr>
            <a:r>
              <a:rPr lang="en-US" sz="2600" kern="0" dirty="0">
                <a:solidFill>
                  <a:srgbClr val="696464"/>
                </a:solidFill>
                <a:latin typeface="+mj-lt"/>
                <a:ea typeface="Arial Unicode MS" pitchFamily="34" charset="-128"/>
                <a:cs typeface="+mj-cs"/>
              </a:rPr>
              <a:t>Structure Comparison  </a:t>
            </a:r>
          </a:p>
        </p:txBody>
      </p:sp>
      <p:graphicFrame>
        <p:nvGraphicFramePr>
          <p:cNvPr id="3" name="Table 2"/>
          <p:cNvGraphicFramePr>
            <a:graphicFrameLocks noGrp="1"/>
          </p:cNvGraphicFramePr>
          <p:nvPr/>
        </p:nvGraphicFramePr>
        <p:xfrm>
          <a:off x="533400" y="1066800"/>
          <a:ext cx="8153400" cy="4967224"/>
        </p:xfrm>
        <a:graphic>
          <a:graphicData uri="http://schemas.openxmlformats.org/drawingml/2006/table">
            <a:tbl>
              <a:tblPr firstRow="1" bandRow="1">
                <a:tableStyleId>{7DF18680-E054-41AD-8BC1-D1AEF772440D}</a:tableStyleId>
              </a:tblPr>
              <a:tblGrid>
                <a:gridCol w="2038350"/>
                <a:gridCol w="2038350"/>
                <a:gridCol w="2038350"/>
                <a:gridCol w="2038350"/>
              </a:tblGrid>
              <a:tr h="370840">
                <a:tc>
                  <a:txBody>
                    <a:bodyPr/>
                    <a:lstStyle/>
                    <a:p>
                      <a:pPr marL="0" marR="0" algn="ctr">
                        <a:lnSpc>
                          <a:spcPct val="115000"/>
                        </a:lnSpc>
                        <a:spcBef>
                          <a:spcPts val="0"/>
                        </a:spcBef>
                        <a:spcAft>
                          <a:spcPts val="0"/>
                        </a:spcAft>
                      </a:pPr>
                      <a:r>
                        <a:rPr lang="en-US" sz="1200" b="1" dirty="0">
                          <a:solidFill>
                            <a:schemeClr val="bg1"/>
                          </a:solidFill>
                        </a:rPr>
                        <a:t>Features</a:t>
                      </a:r>
                      <a:endParaRPr lang="en-US" sz="1100" b="1" dirty="0">
                        <a:solidFill>
                          <a:schemeClr val="bg1"/>
                        </a:solidFill>
                        <a:latin typeface="Calibri"/>
                        <a:ea typeface="Times New Roman"/>
                        <a:cs typeface="Times New Roman"/>
                      </a:endParaRPr>
                    </a:p>
                  </a:txBody>
                  <a:tcPr marL="76200" marR="76200" marT="76200" marB="76200">
                    <a:solidFill>
                      <a:schemeClr val="accent6">
                        <a:lumMod val="75000"/>
                      </a:schemeClr>
                    </a:solidFill>
                  </a:tcPr>
                </a:tc>
                <a:tc>
                  <a:txBody>
                    <a:bodyPr/>
                    <a:lstStyle/>
                    <a:p>
                      <a:pPr marL="0" marR="0" algn="ctr">
                        <a:lnSpc>
                          <a:spcPct val="115000"/>
                        </a:lnSpc>
                        <a:spcBef>
                          <a:spcPts val="0"/>
                        </a:spcBef>
                        <a:spcAft>
                          <a:spcPts val="0"/>
                        </a:spcAft>
                      </a:pPr>
                      <a:r>
                        <a:rPr lang="en-US" sz="1200" dirty="0">
                          <a:solidFill>
                            <a:schemeClr val="bg1"/>
                          </a:solidFill>
                        </a:rPr>
                        <a:t>Company</a:t>
                      </a:r>
                      <a:endParaRPr lang="en-US" sz="1100" dirty="0">
                        <a:solidFill>
                          <a:schemeClr val="bg1"/>
                        </a:solidFill>
                        <a:latin typeface="Calibri"/>
                        <a:ea typeface="Times New Roman"/>
                        <a:cs typeface="Times New Roman"/>
                      </a:endParaRPr>
                    </a:p>
                  </a:txBody>
                  <a:tcPr marL="76200" marR="76200" marT="76200" marB="76200">
                    <a:solidFill>
                      <a:schemeClr val="accent6">
                        <a:lumMod val="75000"/>
                      </a:schemeClr>
                    </a:solidFill>
                  </a:tcPr>
                </a:tc>
                <a:tc>
                  <a:txBody>
                    <a:bodyPr/>
                    <a:lstStyle/>
                    <a:p>
                      <a:pPr marL="0" marR="0" algn="ctr">
                        <a:lnSpc>
                          <a:spcPct val="115000"/>
                        </a:lnSpc>
                        <a:spcBef>
                          <a:spcPts val="0"/>
                        </a:spcBef>
                        <a:spcAft>
                          <a:spcPts val="0"/>
                        </a:spcAft>
                      </a:pPr>
                      <a:r>
                        <a:rPr lang="en-US" sz="1200" dirty="0">
                          <a:solidFill>
                            <a:schemeClr val="bg1"/>
                          </a:solidFill>
                        </a:rPr>
                        <a:t>Partnership firm</a:t>
                      </a:r>
                      <a:endParaRPr lang="en-US" sz="1100" dirty="0">
                        <a:solidFill>
                          <a:schemeClr val="bg1"/>
                        </a:solidFill>
                        <a:latin typeface="Calibri"/>
                        <a:ea typeface="Times New Roman"/>
                        <a:cs typeface="Times New Roman"/>
                      </a:endParaRPr>
                    </a:p>
                  </a:txBody>
                  <a:tcPr marL="76200" marR="76200" marT="76200" marB="76200">
                    <a:solidFill>
                      <a:schemeClr val="accent6">
                        <a:lumMod val="75000"/>
                      </a:schemeClr>
                    </a:solidFill>
                  </a:tcPr>
                </a:tc>
                <a:tc>
                  <a:txBody>
                    <a:bodyPr/>
                    <a:lstStyle/>
                    <a:p>
                      <a:pPr marL="0" marR="0" algn="ctr">
                        <a:lnSpc>
                          <a:spcPct val="115000"/>
                        </a:lnSpc>
                        <a:spcBef>
                          <a:spcPts val="0"/>
                        </a:spcBef>
                        <a:spcAft>
                          <a:spcPts val="0"/>
                        </a:spcAft>
                      </a:pPr>
                      <a:r>
                        <a:rPr lang="en-US" sz="1200" dirty="0">
                          <a:solidFill>
                            <a:schemeClr val="bg1"/>
                          </a:solidFill>
                        </a:rPr>
                        <a:t>LLP</a:t>
                      </a:r>
                      <a:endParaRPr lang="en-US" sz="1100" dirty="0">
                        <a:solidFill>
                          <a:schemeClr val="bg1"/>
                        </a:solidFill>
                        <a:latin typeface="Calibri"/>
                        <a:ea typeface="Times New Roman"/>
                        <a:cs typeface="Times New Roman"/>
                      </a:endParaRPr>
                    </a:p>
                  </a:txBody>
                  <a:tcPr marL="76200" marR="76200" marT="76200" marB="76200">
                    <a:solidFill>
                      <a:schemeClr val="accent6">
                        <a:lumMod val="75000"/>
                      </a:schemeClr>
                    </a:solidFill>
                  </a:tcPr>
                </a:tc>
              </a:tr>
              <a:tr h="370840">
                <a:tc>
                  <a:txBody>
                    <a:bodyPr/>
                    <a:lstStyle/>
                    <a:p>
                      <a:pPr marL="0" marR="0">
                        <a:lnSpc>
                          <a:spcPct val="115000"/>
                        </a:lnSpc>
                        <a:spcBef>
                          <a:spcPts val="0"/>
                        </a:spcBef>
                        <a:spcAft>
                          <a:spcPts val="0"/>
                        </a:spcAft>
                      </a:pPr>
                      <a:r>
                        <a:rPr lang="en-US" sz="1200" b="1"/>
                        <a:t>Registration</a:t>
                      </a:r>
                      <a:endParaRPr lang="en-US" sz="1100" b="1">
                        <a:latin typeface="Calibri"/>
                        <a:ea typeface="Times New Roman"/>
                        <a:cs typeface="Times New Roman"/>
                      </a:endParaRPr>
                    </a:p>
                  </a:txBody>
                  <a:tcPr marL="76200" marR="76200" marT="76200" marB="76200"/>
                </a:tc>
                <a:tc>
                  <a:txBody>
                    <a:bodyPr/>
                    <a:lstStyle/>
                    <a:p>
                      <a:pPr marL="0" marR="0" algn="just">
                        <a:lnSpc>
                          <a:spcPct val="115000"/>
                        </a:lnSpc>
                        <a:spcBef>
                          <a:spcPts val="0"/>
                        </a:spcBef>
                        <a:spcAft>
                          <a:spcPts val="0"/>
                        </a:spcAft>
                      </a:pPr>
                      <a:r>
                        <a:rPr lang="en-US" sz="1200"/>
                        <a:t>Compulsory registration required with the ROC. Certificate of Incorporation is conclusive evidence.</a:t>
                      </a:r>
                      <a:endParaRPr lang="en-US" sz="1100">
                        <a:latin typeface="Calibri"/>
                        <a:ea typeface="Times New Roman"/>
                        <a:cs typeface="Times New Roman"/>
                      </a:endParaRPr>
                    </a:p>
                  </a:txBody>
                  <a:tcPr marL="76200" marR="76200" marT="76200" marB="76200"/>
                </a:tc>
                <a:tc>
                  <a:txBody>
                    <a:bodyPr/>
                    <a:lstStyle/>
                    <a:p>
                      <a:pPr marL="0" marR="0" algn="just">
                        <a:lnSpc>
                          <a:spcPct val="115000"/>
                        </a:lnSpc>
                        <a:spcBef>
                          <a:spcPts val="0"/>
                        </a:spcBef>
                        <a:spcAft>
                          <a:spcPts val="0"/>
                        </a:spcAft>
                      </a:pPr>
                      <a:r>
                        <a:rPr lang="en-US" sz="1200"/>
                        <a:t>Not compulsory. Unregistered Partnership Firm will not have the ability to sue.</a:t>
                      </a:r>
                      <a:endParaRPr lang="en-US" sz="1100">
                        <a:latin typeface="Calibri"/>
                        <a:ea typeface="Times New Roman"/>
                        <a:cs typeface="Times New Roman"/>
                      </a:endParaRPr>
                    </a:p>
                  </a:txBody>
                  <a:tcPr marL="76200" marR="76200" marT="76200" marB="76200"/>
                </a:tc>
                <a:tc>
                  <a:txBody>
                    <a:bodyPr/>
                    <a:lstStyle/>
                    <a:p>
                      <a:pPr marL="0" marR="0" algn="just">
                        <a:lnSpc>
                          <a:spcPct val="115000"/>
                        </a:lnSpc>
                        <a:spcBef>
                          <a:spcPts val="0"/>
                        </a:spcBef>
                        <a:spcAft>
                          <a:spcPts val="0"/>
                        </a:spcAft>
                      </a:pPr>
                      <a:r>
                        <a:rPr lang="en-US" sz="1200"/>
                        <a:t>Compulsory registration required with the ROC</a:t>
                      </a:r>
                      <a:endParaRPr lang="en-US" sz="1100">
                        <a:latin typeface="Calibri"/>
                        <a:ea typeface="Times New Roman"/>
                        <a:cs typeface="Times New Roman"/>
                      </a:endParaRPr>
                    </a:p>
                  </a:txBody>
                  <a:tcPr marL="76200" marR="76200" marT="76200" marB="76200"/>
                </a:tc>
              </a:tr>
              <a:tr h="370840">
                <a:tc>
                  <a:txBody>
                    <a:bodyPr/>
                    <a:lstStyle/>
                    <a:p>
                      <a:pPr marL="0" marR="0">
                        <a:lnSpc>
                          <a:spcPct val="115000"/>
                        </a:lnSpc>
                        <a:spcBef>
                          <a:spcPts val="0"/>
                        </a:spcBef>
                        <a:spcAft>
                          <a:spcPts val="0"/>
                        </a:spcAft>
                      </a:pPr>
                      <a:r>
                        <a:rPr lang="en-US" sz="1200" b="1"/>
                        <a:t>Name</a:t>
                      </a:r>
                      <a:endParaRPr lang="en-US" sz="1100" b="1">
                        <a:latin typeface="Calibri"/>
                        <a:ea typeface="Times New Roman"/>
                        <a:cs typeface="Times New Roman"/>
                      </a:endParaRPr>
                    </a:p>
                  </a:txBody>
                  <a:tcPr marL="76200" marR="76200" marT="76200" marB="76200"/>
                </a:tc>
                <a:tc>
                  <a:txBody>
                    <a:bodyPr/>
                    <a:lstStyle/>
                    <a:p>
                      <a:pPr marL="0" marR="0" algn="just">
                        <a:lnSpc>
                          <a:spcPct val="115000"/>
                        </a:lnSpc>
                        <a:spcBef>
                          <a:spcPts val="0"/>
                        </a:spcBef>
                        <a:spcAft>
                          <a:spcPts val="0"/>
                        </a:spcAft>
                      </a:pPr>
                      <a:r>
                        <a:rPr lang="en-US" sz="1200"/>
                        <a:t>Name of a public company to end with the word “limited” and a private company with the words “private limited”</a:t>
                      </a:r>
                      <a:endParaRPr lang="en-US" sz="1100">
                        <a:latin typeface="Calibri"/>
                        <a:ea typeface="Times New Roman"/>
                        <a:cs typeface="Times New Roman"/>
                      </a:endParaRPr>
                    </a:p>
                  </a:txBody>
                  <a:tcPr marL="76200" marR="76200" marT="76200" marB="76200"/>
                </a:tc>
                <a:tc>
                  <a:txBody>
                    <a:bodyPr/>
                    <a:lstStyle/>
                    <a:p>
                      <a:pPr marL="0" marR="0" algn="just">
                        <a:lnSpc>
                          <a:spcPct val="115000"/>
                        </a:lnSpc>
                        <a:spcBef>
                          <a:spcPts val="0"/>
                        </a:spcBef>
                        <a:spcAft>
                          <a:spcPts val="0"/>
                        </a:spcAft>
                      </a:pPr>
                      <a:r>
                        <a:rPr lang="en-US" sz="1200"/>
                        <a:t>No guidelines.</a:t>
                      </a:r>
                      <a:endParaRPr lang="en-US" sz="1100">
                        <a:latin typeface="Calibri"/>
                        <a:ea typeface="Times New Roman"/>
                        <a:cs typeface="Times New Roman"/>
                      </a:endParaRPr>
                    </a:p>
                  </a:txBody>
                  <a:tcPr marL="76200" marR="76200" marT="76200" marB="76200"/>
                </a:tc>
                <a:tc>
                  <a:txBody>
                    <a:bodyPr/>
                    <a:lstStyle/>
                    <a:p>
                      <a:pPr marL="0" marR="0" algn="just">
                        <a:lnSpc>
                          <a:spcPct val="115000"/>
                        </a:lnSpc>
                        <a:spcBef>
                          <a:spcPts val="0"/>
                        </a:spcBef>
                        <a:spcAft>
                          <a:spcPts val="0"/>
                        </a:spcAft>
                      </a:pPr>
                      <a:r>
                        <a:rPr lang="en-US" sz="1200"/>
                        <a:t>Name to end with “LLP”” Limited Liability Partnership”</a:t>
                      </a:r>
                      <a:endParaRPr lang="en-US" sz="1100">
                        <a:latin typeface="Calibri"/>
                        <a:ea typeface="Times New Roman"/>
                        <a:cs typeface="Times New Roman"/>
                      </a:endParaRPr>
                    </a:p>
                  </a:txBody>
                  <a:tcPr marL="76200" marR="76200" marT="76200" marB="76200"/>
                </a:tc>
              </a:tr>
              <a:tr h="370840">
                <a:tc>
                  <a:txBody>
                    <a:bodyPr/>
                    <a:lstStyle/>
                    <a:p>
                      <a:pPr marL="0" marR="0">
                        <a:lnSpc>
                          <a:spcPct val="115000"/>
                        </a:lnSpc>
                        <a:spcBef>
                          <a:spcPts val="0"/>
                        </a:spcBef>
                        <a:spcAft>
                          <a:spcPts val="0"/>
                        </a:spcAft>
                      </a:pPr>
                      <a:r>
                        <a:rPr lang="en-US" sz="1200" b="1"/>
                        <a:t>Capital contribution</a:t>
                      </a:r>
                      <a:endParaRPr lang="en-US" sz="1100" b="1">
                        <a:latin typeface="Calibri"/>
                        <a:ea typeface="Times New Roman"/>
                        <a:cs typeface="Times New Roman"/>
                      </a:endParaRPr>
                    </a:p>
                  </a:txBody>
                  <a:tcPr marL="76200" marR="76200" marT="76200" marB="76200"/>
                </a:tc>
                <a:tc>
                  <a:txBody>
                    <a:bodyPr/>
                    <a:lstStyle/>
                    <a:p>
                      <a:pPr marL="0" marR="0" algn="just">
                        <a:lnSpc>
                          <a:spcPct val="115000"/>
                        </a:lnSpc>
                        <a:spcBef>
                          <a:spcPts val="0"/>
                        </a:spcBef>
                        <a:spcAft>
                          <a:spcPts val="0"/>
                        </a:spcAft>
                      </a:pPr>
                      <a:r>
                        <a:rPr lang="en-US" sz="1200"/>
                        <a:t>Private company should have a minimum paid up capital of Rs. 1 lakh and Rs.5 lakhs for a public company</a:t>
                      </a:r>
                      <a:endParaRPr lang="en-US" sz="1100">
                        <a:latin typeface="Calibri"/>
                        <a:ea typeface="Times New Roman"/>
                        <a:cs typeface="Times New Roman"/>
                      </a:endParaRPr>
                    </a:p>
                  </a:txBody>
                  <a:tcPr marL="76200" marR="76200" marT="76200" marB="76200"/>
                </a:tc>
                <a:tc>
                  <a:txBody>
                    <a:bodyPr/>
                    <a:lstStyle/>
                    <a:p>
                      <a:pPr marL="0" marR="0" algn="just">
                        <a:lnSpc>
                          <a:spcPct val="115000"/>
                        </a:lnSpc>
                        <a:spcBef>
                          <a:spcPts val="0"/>
                        </a:spcBef>
                        <a:spcAft>
                          <a:spcPts val="0"/>
                        </a:spcAft>
                      </a:pPr>
                      <a:r>
                        <a:rPr lang="en-US" sz="1200"/>
                        <a:t>Not specified</a:t>
                      </a:r>
                      <a:endParaRPr lang="en-US" sz="1100">
                        <a:latin typeface="Calibri"/>
                        <a:ea typeface="Times New Roman"/>
                        <a:cs typeface="Times New Roman"/>
                      </a:endParaRPr>
                    </a:p>
                  </a:txBody>
                  <a:tcPr marL="76200" marR="76200" marT="76200" marB="76200"/>
                </a:tc>
                <a:tc>
                  <a:txBody>
                    <a:bodyPr/>
                    <a:lstStyle/>
                    <a:p>
                      <a:pPr marL="0" marR="0" algn="just">
                        <a:lnSpc>
                          <a:spcPct val="115000"/>
                        </a:lnSpc>
                        <a:spcBef>
                          <a:spcPts val="0"/>
                        </a:spcBef>
                        <a:spcAft>
                          <a:spcPts val="0"/>
                        </a:spcAft>
                      </a:pPr>
                      <a:r>
                        <a:rPr lang="en-US" sz="1200" dirty="0" smtClean="0"/>
                        <a:t>A partner can contribute to the</a:t>
                      </a:r>
                      <a:r>
                        <a:rPr lang="en-US" sz="1200" baseline="0" dirty="0" smtClean="0"/>
                        <a:t> capital of LLP either in the form of money, property or contract for services</a:t>
                      </a:r>
                      <a:endParaRPr lang="en-US" sz="1100" dirty="0">
                        <a:latin typeface="Calibri"/>
                        <a:ea typeface="Times New Roman"/>
                        <a:cs typeface="Times New Roman"/>
                      </a:endParaRPr>
                    </a:p>
                  </a:txBody>
                  <a:tcPr marL="76200" marR="76200" marT="76200" marB="76200"/>
                </a:tc>
              </a:tr>
              <a:tr h="370840">
                <a:tc>
                  <a:txBody>
                    <a:bodyPr/>
                    <a:lstStyle/>
                    <a:p>
                      <a:pPr marL="0" marR="0">
                        <a:lnSpc>
                          <a:spcPct val="115000"/>
                        </a:lnSpc>
                        <a:spcBef>
                          <a:spcPts val="0"/>
                        </a:spcBef>
                        <a:spcAft>
                          <a:spcPts val="0"/>
                        </a:spcAft>
                      </a:pPr>
                      <a:r>
                        <a:rPr lang="en-US" sz="1200" b="1" dirty="0" smtClean="0"/>
                        <a:t>Access to Capital Markets</a:t>
                      </a:r>
                      <a:endParaRPr lang="en-US" sz="1100" b="1" dirty="0">
                        <a:latin typeface="Calibri"/>
                        <a:ea typeface="Times New Roman"/>
                        <a:cs typeface="Times New Roman"/>
                      </a:endParaRPr>
                    </a:p>
                  </a:txBody>
                  <a:tcPr marL="76200" marR="76200" marT="76200" marB="76200"/>
                </a:tc>
                <a:tc>
                  <a:txBody>
                    <a:bodyPr/>
                    <a:lstStyle/>
                    <a:p>
                      <a:pPr marL="0" marR="0" algn="just">
                        <a:lnSpc>
                          <a:spcPct val="115000"/>
                        </a:lnSpc>
                        <a:spcBef>
                          <a:spcPts val="0"/>
                        </a:spcBef>
                        <a:spcAft>
                          <a:spcPts val="0"/>
                        </a:spcAft>
                      </a:pPr>
                      <a:r>
                        <a:rPr lang="en-US" sz="1200" dirty="0"/>
                        <a:t>Yes after meeting certain compliances</a:t>
                      </a:r>
                      <a:endParaRPr lang="en-US" sz="1100" dirty="0">
                        <a:latin typeface="Calibri"/>
                        <a:ea typeface="Times New Roman"/>
                        <a:cs typeface="Times New Roman"/>
                      </a:endParaRPr>
                    </a:p>
                  </a:txBody>
                  <a:tcPr marL="76200" marR="76200" marT="76200" marB="76200"/>
                </a:tc>
                <a:tc>
                  <a:txBody>
                    <a:bodyPr/>
                    <a:lstStyle/>
                    <a:p>
                      <a:pPr marL="0" marR="0" algn="just">
                        <a:lnSpc>
                          <a:spcPct val="115000"/>
                        </a:lnSpc>
                        <a:spcBef>
                          <a:spcPts val="0"/>
                        </a:spcBef>
                        <a:spcAft>
                          <a:spcPts val="0"/>
                        </a:spcAft>
                      </a:pPr>
                      <a:r>
                        <a:rPr lang="en-US" sz="1200"/>
                        <a:t>No</a:t>
                      </a:r>
                      <a:endParaRPr lang="en-US" sz="1100">
                        <a:latin typeface="Calibri"/>
                        <a:ea typeface="Times New Roman"/>
                        <a:cs typeface="Times New Roman"/>
                      </a:endParaRPr>
                    </a:p>
                  </a:txBody>
                  <a:tcPr marL="76200" marR="76200" marT="76200" marB="76200"/>
                </a:tc>
                <a:tc>
                  <a:txBody>
                    <a:bodyPr/>
                    <a:lstStyle/>
                    <a:p>
                      <a:pPr algn="just" fontAlgn="base"/>
                      <a:r>
                        <a:rPr lang="en-US" sz="1200" kern="1200" dirty="0" smtClean="0">
                          <a:solidFill>
                            <a:schemeClr val="dk1"/>
                          </a:solidFill>
                          <a:latin typeface="+mn-lt"/>
                          <a:ea typeface="+mn-ea"/>
                          <a:cs typeface="+mn-cs"/>
                        </a:rPr>
                        <a:t>LLP might not be a choice due to certain extraneous reasons, for example, DOT would approve the application for a leased line only for a company; Angels / VCs would be comfortable investing in a company.</a:t>
                      </a:r>
                      <a:endParaRPr lang="en-US" sz="1200" kern="1200" dirty="0">
                        <a:solidFill>
                          <a:schemeClr val="dk1"/>
                        </a:solidFill>
                        <a:latin typeface="+mn-lt"/>
                        <a:ea typeface="+mn-ea"/>
                        <a:cs typeface="+mn-cs"/>
                      </a:endParaRPr>
                    </a:p>
                  </a:txBody>
                  <a:tcPr marL="76200" marR="76200" marT="76200" marB="76200"/>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33400" y="1066800"/>
          <a:ext cx="8153400" cy="4810760"/>
        </p:xfrm>
        <a:graphic>
          <a:graphicData uri="http://schemas.openxmlformats.org/drawingml/2006/table">
            <a:tbl>
              <a:tblPr firstRow="1" bandRow="1">
                <a:tableStyleId>{7DF18680-E054-41AD-8BC1-D1AEF772440D}</a:tableStyleId>
              </a:tblPr>
              <a:tblGrid>
                <a:gridCol w="1676400"/>
                <a:gridCol w="2133600"/>
                <a:gridCol w="2305050"/>
                <a:gridCol w="2038350"/>
              </a:tblGrid>
              <a:tr h="370840">
                <a:tc>
                  <a:txBody>
                    <a:bodyPr/>
                    <a:lstStyle/>
                    <a:p>
                      <a:pPr marL="0" marR="0" algn="ctr">
                        <a:lnSpc>
                          <a:spcPct val="115000"/>
                        </a:lnSpc>
                        <a:spcBef>
                          <a:spcPts val="0"/>
                        </a:spcBef>
                        <a:spcAft>
                          <a:spcPts val="0"/>
                        </a:spcAft>
                      </a:pPr>
                      <a:r>
                        <a:rPr lang="en-US" sz="1200" dirty="0">
                          <a:solidFill>
                            <a:schemeClr val="bg1"/>
                          </a:solidFill>
                        </a:rPr>
                        <a:t>Features</a:t>
                      </a:r>
                      <a:endParaRPr lang="en-US" sz="1100" dirty="0">
                        <a:solidFill>
                          <a:schemeClr val="bg1"/>
                        </a:solidFill>
                        <a:latin typeface="Calibri"/>
                        <a:ea typeface="Times New Roman"/>
                        <a:cs typeface="Times New Roman"/>
                      </a:endParaRPr>
                    </a:p>
                  </a:txBody>
                  <a:tcPr marL="76200" marR="76200" marT="76200" marB="76200">
                    <a:solidFill>
                      <a:schemeClr val="accent6">
                        <a:lumMod val="75000"/>
                      </a:schemeClr>
                    </a:solidFill>
                  </a:tcPr>
                </a:tc>
                <a:tc>
                  <a:txBody>
                    <a:bodyPr/>
                    <a:lstStyle/>
                    <a:p>
                      <a:pPr marL="0" marR="0" algn="ctr">
                        <a:lnSpc>
                          <a:spcPct val="115000"/>
                        </a:lnSpc>
                        <a:spcBef>
                          <a:spcPts val="0"/>
                        </a:spcBef>
                        <a:spcAft>
                          <a:spcPts val="0"/>
                        </a:spcAft>
                      </a:pPr>
                      <a:r>
                        <a:rPr lang="en-US" sz="1200" dirty="0">
                          <a:solidFill>
                            <a:schemeClr val="bg1"/>
                          </a:solidFill>
                        </a:rPr>
                        <a:t>Company</a:t>
                      </a:r>
                      <a:endParaRPr lang="en-US" sz="1100" dirty="0">
                        <a:solidFill>
                          <a:schemeClr val="bg1"/>
                        </a:solidFill>
                        <a:latin typeface="Calibri"/>
                        <a:ea typeface="Times New Roman"/>
                        <a:cs typeface="Times New Roman"/>
                      </a:endParaRPr>
                    </a:p>
                  </a:txBody>
                  <a:tcPr marL="76200" marR="76200" marT="76200" marB="76200">
                    <a:solidFill>
                      <a:schemeClr val="accent6">
                        <a:lumMod val="75000"/>
                      </a:schemeClr>
                    </a:solidFill>
                  </a:tcPr>
                </a:tc>
                <a:tc>
                  <a:txBody>
                    <a:bodyPr/>
                    <a:lstStyle/>
                    <a:p>
                      <a:pPr marL="0" marR="0" algn="ctr">
                        <a:lnSpc>
                          <a:spcPct val="115000"/>
                        </a:lnSpc>
                        <a:spcBef>
                          <a:spcPts val="0"/>
                        </a:spcBef>
                        <a:spcAft>
                          <a:spcPts val="0"/>
                        </a:spcAft>
                      </a:pPr>
                      <a:r>
                        <a:rPr lang="en-US" sz="1200" dirty="0">
                          <a:solidFill>
                            <a:schemeClr val="bg1"/>
                          </a:solidFill>
                        </a:rPr>
                        <a:t>Partnership firm</a:t>
                      </a:r>
                      <a:endParaRPr lang="en-US" sz="1100" dirty="0">
                        <a:solidFill>
                          <a:schemeClr val="bg1"/>
                        </a:solidFill>
                        <a:latin typeface="Calibri"/>
                        <a:ea typeface="Times New Roman"/>
                        <a:cs typeface="Times New Roman"/>
                      </a:endParaRPr>
                    </a:p>
                  </a:txBody>
                  <a:tcPr marL="76200" marR="76200" marT="76200" marB="76200">
                    <a:solidFill>
                      <a:schemeClr val="accent6">
                        <a:lumMod val="75000"/>
                      </a:schemeClr>
                    </a:solidFill>
                  </a:tcPr>
                </a:tc>
                <a:tc>
                  <a:txBody>
                    <a:bodyPr/>
                    <a:lstStyle/>
                    <a:p>
                      <a:pPr marL="0" marR="0" algn="ctr">
                        <a:lnSpc>
                          <a:spcPct val="115000"/>
                        </a:lnSpc>
                        <a:spcBef>
                          <a:spcPts val="0"/>
                        </a:spcBef>
                        <a:spcAft>
                          <a:spcPts val="0"/>
                        </a:spcAft>
                      </a:pPr>
                      <a:r>
                        <a:rPr lang="en-US" sz="1200" dirty="0">
                          <a:solidFill>
                            <a:schemeClr val="bg1"/>
                          </a:solidFill>
                        </a:rPr>
                        <a:t>LLP</a:t>
                      </a:r>
                      <a:endParaRPr lang="en-US" sz="1100" dirty="0">
                        <a:solidFill>
                          <a:schemeClr val="bg1"/>
                        </a:solidFill>
                        <a:latin typeface="Calibri"/>
                        <a:ea typeface="Times New Roman"/>
                        <a:cs typeface="Times New Roman"/>
                      </a:endParaRPr>
                    </a:p>
                  </a:txBody>
                  <a:tcPr marL="76200" marR="76200" marT="76200" marB="76200">
                    <a:solidFill>
                      <a:schemeClr val="accent6">
                        <a:lumMod val="75000"/>
                      </a:schemeClr>
                    </a:solidFill>
                  </a:tcPr>
                </a:tc>
              </a:tr>
              <a:tr h="370840">
                <a:tc>
                  <a:txBody>
                    <a:bodyPr/>
                    <a:lstStyle/>
                    <a:p>
                      <a:pPr marL="0" marR="0">
                        <a:lnSpc>
                          <a:spcPct val="115000"/>
                        </a:lnSpc>
                        <a:spcBef>
                          <a:spcPts val="0"/>
                        </a:spcBef>
                        <a:spcAft>
                          <a:spcPts val="0"/>
                        </a:spcAft>
                      </a:pPr>
                      <a:r>
                        <a:rPr lang="en-US" sz="1200" b="1" dirty="0"/>
                        <a:t>Legal entity status</a:t>
                      </a:r>
                      <a:endParaRPr lang="en-US" sz="1100" b="1" dirty="0">
                        <a:latin typeface="Calibri"/>
                        <a:ea typeface="Times New Roman"/>
                        <a:cs typeface="Times New Roman"/>
                      </a:endParaRPr>
                    </a:p>
                  </a:txBody>
                  <a:tcPr marL="76200" marR="76200" marT="76200" marB="76200"/>
                </a:tc>
                <a:tc>
                  <a:txBody>
                    <a:bodyPr/>
                    <a:lstStyle/>
                    <a:p>
                      <a:pPr marL="0" marR="0" algn="just">
                        <a:lnSpc>
                          <a:spcPct val="115000"/>
                        </a:lnSpc>
                        <a:spcBef>
                          <a:spcPts val="0"/>
                        </a:spcBef>
                        <a:spcAft>
                          <a:spcPts val="0"/>
                        </a:spcAft>
                      </a:pPr>
                      <a:r>
                        <a:rPr lang="en-US" sz="1200" dirty="0"/>
                        <a:t>Is a separate legal entity</a:t>
                      </a:r>
                      <a:endParaRPr lang="en-US" sz="1100" dirty="0">
                        <a:latin typeface="Calibri"/>
                        <a:ea typeface="Times New Roman"/>
                        <a:cs typeface="Times New Roman"/>
                      </a:endParaRPr>
                    </a:p>
                  </a:txBody>
                  <a:tcPr marL="76200" marR="76200" marT="76200" marB="76200"/>
                </a:tc>
                <a:tc>
                  <a:txBody>
                    <a:bodyPr/>
                    <a:lstStyle/>
                    <a:p>
                      <a:pPr marL="0" marR="0" algn="just">
                        <a:lnSpc>
                          <a:spcPct val="115000"/>
                        </a:lnSpc>
                        <a:spcBef>
                          <a:spcPts val="0"/>
                        </a:spcBef>
                        <a:spcAft>
                          <a:spcPts val="0"/>
                        </a:spcAft>
                      </a:pPr>
                      <a:r>
                        <a:rPr lang="en-US" sz="1200" dirty="0"/>
                        <a:t>Not a separate legal entity</a:t>
                      </a:r>
                      <a:endParaRPr lang="en-US" sz="1100" dirty="0">
                        <a:latin typeface="Calibri"/>
                        <a:ea typeface="Times New Roman"/>
                        <a:cs typeface="Times New Roman"/>
                      </a:endParaRPr>
                    </a:p>
                  </a:txBody>
                  <a:tcPr marL="76200" marR="76200" marT="76200" marB="76200"/>
                </a:tc>
                <a:tc>
                  <a:txBody>
                    <a:bodyPr/>
                    <a:lstStyle/>
                    <a:p>
                      <a:pPr marL="0" marR="0" algn="just">
                        <a:lnSpc>
                          <a:spcPct val="115000"/>
                        </a:lnSpc>
                        <a:spcBef>
                          <a:spcPts val="0"/>
                        </a:spcBef>
                        <a:spcAft>
                          <a:spcPts val="0"/>
                        </a:spcAft>
                      </a:pPr>
                      <a:r>
                        <a:rPr lang="en-US" sz="1200" dirty="0"/>
                        <a:t>Is a separate legal entity</a:t>
                      </a:r>
                      <a:endParaRPr lang="en-US" sz="1100" dirty="0">
                        <a:latin typeface="Calibri"/>
                        <a:ea typeface="Times New Roman"/>
                        <a:cs typeface="Times New Roman"/>
                      </a:endParaRPr>
                    </a:p>
                  </a:txBody>
                  <a:tcPr marL="76200" marR="76200" marT="76200" marB="76200"/>
                </a:tc>
              </a:tr>
              <a:tr h="370840">
                <a:tc>
                  <a:txBody>
                    <a:bodyPr/>
                    <a:lstStyle/>
                    <a:p>
                      <a:pPr marL="0" marR="0">
                        <a:lnSpc>
                          <a:spcPct val="115000"/>
                        </a:lnSpc>
                        <a:spcBef>
                          <a:spcPts val="0"/>
                        </a:spcBef>
                        <a:spcAft>
                          <a:spcPts val="0"/>
                        </a:spcAft>
                      </a:pPr>
                      <a:r>
                        <a:rPr lang="en-US" sz="1200" b="1" dirty="0"/>
                        <a:t>Liability</a:t>
                      </a:r>
                      <a:endParaRPr lang="en-US" sz="1100" b="1" dirty="0">
                        <a:latin typeface="Calibri"/>
                        <a:ea typeface="Times New Roman"/>
                        <a:cs typeface="Times New Roman"/>
                      </a:endParaRPr>
                    </a:p>
                  </a:txBody>
                  <a:tcPr marL="76200" marR="76200" marT="76200" marB="76200"/>
                </a:tc>
                <a:tc>
                  <a:txBody>
                    <a:bodyPr/>
                    <a:lstStyle/>
                    <a:p>
                      <a:pPr marL="0" marR="0" algn="just">
                        <a:lnSpc>
                          <a:spcPct val="115000"/>
                        </a:lnSpc>
                        <a:spcBef>
                          <a:spcPts val="0"/>
                        </a:spcBef>
                        <a:spcAft>
                          <a:spcPts val="0"/>
                        </a:spcAft>
                      </a:pPr>
                      <a:r>
                        <a:rPr lang="en-US" sz="1200" dirty="0"/>
                        <a:t>Limited to the extent of unpaid capital.</a:t>
                      </a:r>
                      <a:endParaRPr lang="en-US" sz="1100" dirty="0">
                        <a:latin typeface="Calibri"/>
                        <a:ea typeface="Times New Roman"/>
                        <a:cs typeface="Times New Roman"/>
                      </a:endParaRPr>
                    </a:p>
                  </a:txBody>
                  <a:tcPr marL="76200" marR="76200" marT="76200" marB="76200"/>
                </a:tc>
                <a:tc>
                  <a:txBody>
                    <a:bodyPr/>
                    <a:lstStyle/>
                    <a:p>
                      <a:pPr marL="0" marR="0" algn="just">
                        <a:lnSpc>
                          <a:spcPct val="115000"/>
                        </a:lnSpc>
                        <a:spcBef>
                          <a:spcPts val="0"/>
                        </a:spcBef>
                        <a:spcAft>
                          <a:spcPts val="0"/>
                        </a:spcAft>
                      </a:pPr>
                      <a:r>
                        <a:rPr lang="en-US" sz="1200" dirty="0"/>
                        <a:t>Unlimited, can extend to the personal assets of the partners</a:t>
                      </a:r>
                      <a:endParaRPr lang="en-US" sz="1100" dirty="0">
                        <a:latin typeface="Calibri"/>
                        <a:ea typeface="Times New Roman"/>
                        <a:cs typeface="Times New Roman"/>
                      </a:endParaRPr>
                    </a:p>
                  </a:txBody>
                  <a:tcPr marL="76200" marR="76200" marT="76200" marB="76200"/>
                </a:tc>
                <a:tc>
                  <a:txBody>
                    <a:bodyPr/>
                    <a:lstStyle/>
                    <a:p>
                      <a:pPr marL="0" marR="0" algn="just">
                        <a:lnSpc>
                          <a:spcPct val="115000"/>
                        </a:lnSpc>
                        <a:spcBef>
                          <a:spcPts val="0"/>
                        </a:spcBef>
                        <a:spcAft>
                          <a:spcPts val="0"/>
                        </a:spcAft>
                      </a:pPr>
                      <a:r>
                        <a:rPr lang="en-US" sz="1200" dirty="0"/>
                        <a:t>Limited to the extent of the contribution to the LLP.</a:t>
                      </a:r>
                      <a:endParaRPr lang="en-US" sz="1100" dirty="0">
                        <a:latin typeface="Calibri"/>
                        <a:ea typeface="Times New Roman"/>
                        <a:cs typeface="Times New Roman"/>
                      </a:endParaRPr>
                    </a:p>
                  </a:txBody>
                  <a:tcPr marL="76200" marR="76200" marT="76200" marB="76200"/>
                </a:tc>
              </a:tr>
              <a:tr h="370840">
                <a:tc>
                  <a:txBody>
                    <a:bodyPr/>
                    <a:lstStyle/>
                    <a:p>
                      <a:pPr marL="0" marR="0" algn="just" defTabSz="914400" rtl="0" eaLnBrk="1" latinLnBrk="0" hangingPunct="1">
                        <a:lnSpc>
                          <a:spcPct val="115000"/>
                        </a:lnSpc>
                        <a:spcBef>
                          <a:spcPts val="0"/>
                        </a:spcBef>
                        <a:spcAft>
                          <a:spcPts val="0"/>
                        </a:spcAft>
                      </a:pPr>
                      <a:r>
                        <a:rPr lang="en-US" sz="1200" b="1" kern="1200" dirty="0">
                          <a:solidFill>
                            <a:schemeClr val="dk1"/>
                          </a:solidFill>
                          <a:latin typeface="+mn-lt"/>
                          <a:ea typeface="+mn-ea"/>
                          <a:cs typeface="+mn-cs"/>
                        </a:rPr>
                        <a:t>No. of shareholders / Partners</a:t>
                      </a:r>
                    </a:p>
                  </a:txBody>
                  <a:tcPr marL="76200" marR="76200" marT="76200" marB="76200"/>
                </a:tc>
                <a:tc>
                  <a:txBody>
                    <a:bodyPr/>
                    <a:lstStyle/>
                    <a:p>
                      <a:pPr marL="0" marR="0" algn="just" defTabSz="914400" rtl="0" eaLnBrk="1" latinLnBrk="0" hangingPunct="1">
                        <a:lnSpc>
                          <a:spcPct val="115000"/>
                        </a:lnSpc>
                        <a:spcBef>
                          <a:spcPts val="0"/>
                        </a:spcBef>
                        <a:spcAft>
                          <a:spcPts val="0"/>
                        </a:spcAft>
                      </a:pPr>
                      <a:r>
                        <a:rPr lang="en-US" sz="1200" kern="1200" dirty="0">
                          <a:solidFill>
                            <a:schemeClr val="dk1"/>
                          </a:solidFill>
                          <a:latin typeface="+mn-lt"/>
                          <a:ea typeface="+mn-ea"/>
                          <a:cs typeface="+mn-cs"/>
                        </a:rPr>
                        <a:t>Minimum of 2. In a private company, maximum of 50 shareholders</a:t>
                      </a:r>
                    </a:p>
                  </a:txBody>
                  <a:tcPr marL="76200" marR="76200" marT="76200" marB="76200"/>
                </a:tc>
                <a:tc>
                  <a:txBody>
                    <a:bodyPr/>
                    <a:lstStyle/>
                    <a:p>
                      <a:pPr marL="0" marR="0" algn="just" defTabSz="914400" rtl="0" eaLnBrk="1" latinLnBrk="0" hangingPunct="1">
                        <a:lnSpc>
                          <a:spcPct val="115000"/>
                        </a:lnSpc>
                        <a:spcBef>
                          <a:spcPts val="0"/>
                        </a:spcBef>
                        <a:spcAft>
                          <a:spcPts val="0"/>
                        </a:spcAft>
                      </a:pPr>
                      <a:r>
                        <a:rPr lang="en-US" sz="1200" kern="1200" dirty="0">
                          <a:solidFill>
                            <a:schemeClr val="dk1"/>
                          </a:solidFill>
                          <a:latin typeface="+mn-lt"/>
                          <a:ea typeface="+mn-ea"/>
                          <a:cs typeface="+mn-cs"/>
                        </a:rPr>
                        <a:t>2- 20 partners</a:t>
                      </a:r>
                    </a:p>
                  </a:txBody>
                  <a:tcPr marL="76200" marR="76200" marT="76200" marB="76200"/>
                </a:tc>
                <a:tc>
                  <a:txBody>
                    <a:bodyPr/>
                    <a:lstStyle/>
                    <a:p>
                      <a:pPr marL="0" marR="0" algn="just" defTabSz="914400" rtl="0" eaLnBrk="1" latinLnBrk="0" hangingPunct="1">
                        <a:lnSpc>
                          <a:spcPct val="115000"/>
                        </a:lnSpc>
                        <a:spcBef>
                          <a:spcPts val="0"/>
                        </a:spcBef>
                        <a:spcAft>
                          <a:spcPts val="0"/>
                        </a:spcAft>
                      </a:pPr>
                      <a:r>
                        <a:rPr lang="en-US" sz="1200" kern="1200" dirty="0">
                          <a:solidFill>
                            <a:schemeClr val="dk1"/>
                          </a:solidFill>
                          <a:latin typeface="+mn-lt"/>
                          <a:ea typeface="+mn-ea"/>
                          <a:cs typeface="+mn-cs"/>
                        </a:rPr>
                        <a:t>Minimum of 2. No maximum.</a:t>
                      </a:r>
                    </a:p>
                  </a:txBody>
                  <a:tcPr marL="76200" marR="76200" marT="76200" marB="76200"/>
                </a:tc>
              </a:tr>
              <a:tr h="370840">
                <a:tc>
                  <a:txBody>
                    <a:bodyPr/>
                    <a:lstStyle/>
                    <a:p>
                      <a:pPr marL="0" marR="0" algn="just" defTabSz="914400" rtl="0" eaLnBrk="1" latinLnBrk="0" hangingPunct="1">
                        <a:lnSpc>
                          <a:spcPct val="115000"/>
                        </a:lnSpc>
                        <a:spcBef>
                          <a:spcPts val="0"/>
                        </a:spcBef>
                        <a:spcAft>
                          <a:spcPts val="0"/>
                        </a:spcAft>
                      </a:pPr>
                      <a:r>
                        <a:rPr lang="en-US" sz="1200" b="1" kern="1200" dirty="0">
                          <a:solidFill>
                            <a:schemeClr val="dk1"/>
                          </a:solidFill>
                          <a:latin typeface="+mn-lt"/>
                          <a:ea typeface="+mn-ea"/>
                          <a:cs typeface="+mn-cs"/>
                        </a:rPr>
                        <a:t>Foreign Nationals as shareholder / Partner</a:t>
                      </a:r>
                    </a:p>
                  </a:txBody>
                  <a:tcPr marL="76200" marR="76200" marT="76200" marB="76200"/>
                </a:tc>
                <a:tc>
                  <a:txBody>
                    <a:bodyPr/>
                    <a:lstStyle/>
                    <a:p>
                      <a:pPr marL="0" marR="0" algn="just" defTabSz="914400" rtl="0" eaLnBrk="1" latinLnBrk="0" hangingPunct="1">
                        <a:lnSpc>
                          <a:spcPct val="115000"/>
                        </a:lnSpc>
                        <a:spcBef>
                          <a:spcPts val="0"/>
                        </a:spcBef>
                        <a:spcAft>
                          <a:spcPts val="0"/>
                        </a:spcAft>
                      </a:pPr>
                      <a:r>
                        <a:rPr lang="en-US" sz="1200" kern="1200" dirty="0">
                          <a:solidFill>
                            <a:schemeClr val="dk1"/>
                          </a:solidFill>
                          <a:latin typeface="+mn-lt"/>
                          <a:ea typeface="+mn-ea"/>
                          <a:cs typeface="+mn-cs"/>
                        </a:rPr>
                        <a:t>Foreign nationals can be shareholders.</a:t>
                      </a:r>
                    </a:p>
                  </a:txBody>
                  <a:tcPr marL="76200" marR="76200" marT="76200" marB="76200"/>
                </a:tc>
                <a:tc>
                  <a:txBody>
                    <a:bodyPr/>
                    <a:lstStyle/>
                    <a:p>
                      <a:pPr marL="0" marR="0" algn="just" defTabSz="914400" rtl="0" eaLnBrk="1" latinLnBrk="0" hangingPunct="1">
                        <a:lnSpc>
                          <a:spcPct val="115000"/>
                        </a:lnSpc>
                        <a:spcBef>
                          <a:spcPts val="0"/>
                        </a:spcBef>
                        <a:spcAft>
                          <a:spcPts val="0"/>
                        </a:spcAft>
                      </a:pPr>
                      <a:r>
                        <a:rPr lang="en-US" sz="1200" kern="1200" dirty="0">
                          <a:solidFill>
                            <a:schemeClr val="dk1"/>
                          </a:solidFill>
                          <a:latin typeface="+mn-lt"/>
                          <a:ea typeface="+mn-ea"/>
                          <a:cs typeface="+mn-cs"/>
                        </a:rPr>
                        <a:t>Foreign nationals cannot form partnership firm.</a:t>
                      </a:r>
                    </a:p>
                  </a:txBody>
                  <a:tcPr marL="76200" marR="76200" marT="76200" marB="76200"/>
                </a:tc>
                <a:tc>
                  <a:txBody>
                    <a:bodyPr/>
                    <a:lstStyle/>
                    <a:p>
                      <a:pPr marL="0" marR="0" algn="just" defTabSz="914400" rtl="0" eaLnBrk="1" latinLnBrk="0" hangingPunct="1">
                        <a:lnSpc>
                          <a:spcPct val="115000"/>
                        </a:lnSpc>
                        <a:spcBef>
                          <a:spcPts val="0"/>
                        </a:spcBef>
                        <a:spcAft>
                          <a:spcPts val="0"/>
                        </a:spcAft>
                      </a:pPr>
                      <a:r>
                        <a:rPr lang="en-US" sz="1200" kern="1200" dirty="0">
                          <a:solidFill>
                            <a:schemeClr val="dk1"/>
                          </a:solidFill>
                          <a:latin typeface="+mn-lt"/>
                          <a:ea typeface="+mn-ea"/>
                          <a:cs typeface="+mn-cs"/>
                        </a:rPr>
                        <a:t>Foreign nationals can be partners.</a:t>
                      </a:r>
                    </a:p>
                  </a:txBody>
                  <a:tcPr marL="76200" marR="76200" marT="76200" marB="76200"/>
                </a:tc>
              </a:tr>
              <a:tr h="370840">
                <a:tc>
                  <a:txBody>
                    <a:bodyPr/>
                    <a:lstStyle/>
                    <a:p>
                      <a:pPr marL="0" marR="0" algn="just" defTabSz="914400" rtl="0" eaLnBrk="1" latinLnBrk="0" hangingPunct="1">
                        <a:lnSpc>
                          <a:spcPct val="115000"/>
                        </a:lnSpc>
                        <a:spcBef>
                          <a:spcPts val="0"/>
                        </a:spcBef>
                        <a:spcAft>
                          <a:spcPts val="0"/>
                        </a:spcAft>
                      </a:pPr>
                      <a:r>
                        <a:rPr lang="en-US" sz="1200" b="1" kern="1200" dirty="0">
                          <a:solidFill>
                            <a:schemeClr val="dk1"/>
                          </a:solidFill>
                          <a:latin typeface="+mn-lt"/>
                          <a:ea typeface="+mn-ea"/>
                          <a:cs typeface="+mn-cs"/>
                        </a:rPr>
                        <a:t>Taxability</a:t>
                      </a:r>
                    </a:p>
                  </a:txBody>
                  <a:tcPr marL="76200" marR="76200" marT="76200" marB="76200"/>
                </a:tc>
                <a:tc>
                  <a:txBody>
                    <a:bodyPr/>
                    <a:lstStyle/>
                    <a:p>
                      <a:pPr marL="0" marR="0" algn="just" defTabSz="914400" rtl="0" eaLnBrk="1" latinLnBrk="0" hangingPunct="1">
                        <a:lnSpc>
                          <a:spcPct val="115000"/>
                        </a:lnSpc>
                        <a:spcBef>
                          <a:spcPts val="0"/>
                        </a:spcBef>
                        <a:spcAft>
                          <a:spcPts val="0"/>
                        </a:spcAft>
                      </a:pPr>
                      <a:r>
                        <a:rPr lang="en-US" sz="1200" kern="1200" dirty="0">
                          <a:solidFill>
                            <a:schemeClr val="dk1"/>
                          </a:solidFill>
                          <a:latin typeface="+mn-lt"/>
                          <a:ea typeface="+mn-ea"/>
                          <a:cs typeface="+mn-cs"/>
                        </a:rPr>
                        <a:t>The income is taxed at 30% + </a:t>
                      </a:r>
                      <a:r>
                        <a:rPr lang="en-US" sz="1200" kern="1200" dirty="0" err="1">
                          <a:solidFill>
                            <a:schemeClr val="dk1"/>
                          </a:solidFill>
                          <a:latin typeface="+mn-lt"/>
                          <a:ea typeface="+mn-ea"/>
                          <a:cs typeface="+mn-cs"/>
                        </a:rPr>
                        <a:t>surcharge+cess</a:t>
                      </a:r>
                      <a:endParaRPr lang="en-US" sz="1200" kern="1200" dirty="0">
                        <a:solidFill>
                          <a:schemeClr val="dk1"/>
                        </a:solidFill>
                        <a:latin typeface="+mn-lt"/>
                        <a:ea typeface="+mn-ea"/>
                        <a:cs typeface="+mn-cs"/>
                      </a:endParaRPr>
                    </a:p>
                  </a:txBody>
                  <a:tcPr marL="76200" marR="76200" marT="76200" marB="76200"/>
                </a:tc>
                <a:tc>
                  <a:txBody>
                    <a:bodyPr/>
                    <a:lstStyle/>
                    <a:p>
                      <a:pPr marL="0" marR="0" algn="just" defTabSz="914400" rtl="0" eaLnBrk="1" latinLnBrk="0" hangingPunct="1">
                        <a:lnSpc>
                          <a:spcPct val="115000"/>
                        </a:lnSpc>
                        <a:spcBef>
                          <a:spcPts val="0"/>
                        </a:spcBef>
                        <a:spcAft>
                          <a:spcPts val="0"/>
                        </a:spcAft>
                      </a:pPr>
                      <a:r>
                        <a:rPr lang="en-US" sz="1200" kern="1200" dirty="0">
                          <a:solidFill>
                            <a:schemeClr val="dk1"/>
                          </a:solidFill>
                          <a:latin typeface="+mn-lt"/>
                          <a:ea typeface="+mn-ea"/>
                          <a:cs typeface="+mn-cs"/>
                        </a:rPr>
                        <a:t>The income is taxed at 30% + surcharge+cess</a:t>
                      </a:r>
                    </a:p>
                  </a:txBody>
                  <a:tcPr marL="76200" marR="76200" marT="76200" marB="76200"/>
                </a:tc>
                <a:tc>
                  <a:txBody>
                    <a:bodyPr/>
                    <a:lstStyle/>
                    <a:p>
                      <a:pPr marL="0" marR="0" algn="just" defTabSz="914400" rtl="0" eaLnBrk="1" latinLnBrk="0" hangingPunct="1">
                        <a:lnSpc>
                          <a:spcPct val="115000"/>
                        </a:lnSpc>
                        <a:spcBef>
                          <a:spcPts val="0"/>
                        </a:spcBef>
                        <a:spcAft>
                          <a:spcPts val="0"/>
                        </a:spcAft>
                      </a:pPr>
                      <a:r>
                        <a:rPr lang="en-US" sz="1200" kern="1200" dirty="0">
                          <a:solidFill>
                            <a:schemeClr val="dk1"/>
                          </a:solidFill>
                          <a:latin typeface="+mn-lt"/>
                          <a:ea typeface="+mn-ea"/>
                          <a:cs typeface="+mn-cs"/>
                        </a:rPr>
                        <a:t>Not yet notified.</a:t>
                      </a:r>
                    </a:p>
                  </a:txBody>
                  <a:tcPr marL="76200" marR="76200" marT="76200" marB="76200"/>
                </a:tc>
              </a:tr>
              <a:tr h="370840">
                <a:tc>
                  <a:txBody>
                    <a:bodyPr/>
                    <a:lstStyle/>
                    <a:p>
                      <a:pPr marL="0" marR="0" algn="just" defTabSz="914400" rtl="0" eaLnBrk="1" latinLnBrk="0" hangingPunct="1">
                        <a:lnSpc>
                          <a:spcPct val="115000"/>
                        </a:lnSpc>
                        <a:spcBef>
                          <a:spcPts val="0"/>
                        </a:spcBef>
                        <a:spcAft>
                          <a:spcPts val="0"/>
                        </a:spcAft>
                      </a:pPr>
                      <a:r>
                        <a:rPr lang="en-US" sz="1200" b="1" kern="1200" dirty="0">
                          <a:solidFill>
                            <a:schemeClr val="dk1"/>
                          </a:solidFill>
                          <a:latin typeface="+mn-lt"/>
                          <a:ea typeface="+mn-ea"/>
                          <a:cs typeface="+mn-cs"/>
                        </a:rPr>
                        <a:t>Meetings</a:t>
                      </a:r>
                    </a:p>
                  </a:txBody>
                  <a:tcPr marL="76200" marR="76200" marT="76200" marB="76200"/>
                </a:tc>
                <a:tc>
                  <a:txBody>
                    <a:bodyPr/>
                    <a:lstStyle/>
                    <a:p>
                      <a:pPr marL="0" marR="0" algn="just" defTabSz="914400" rtl="0" eaLnBrk="1" latinLnBrk="0" hangingPunct="1">
                        <a:lnSpc>
                          <a:spcPct val="115000"/>
                        </a:lnSpc>
                        <a:spcBef>
                          <a:spcPts val="0"/>
                        </a:spcBef>
                        <a:spcAft>
                          <a:spcPts val="0"/>
                        </a:spcAft>
                      </a:pPr>
                      <a:r>
                        <a:rPr lang="en-US" sz="1200" kern="1200" dirty="0">
                          <a:solidFill>
                            <a:schemeClr val="dk1"/>
                          </a:solidFill>
                          <a:latin typeface="+mn-lt"/>
                          <a:ea typeface="+mn-ea"/>
                          <a:cs typeface="+mn-cs"/>
                        </a:rPr>
                        <a:t>Quarterly Board of Directors meeting, annual shareholding meeting is mandatory</a:t>
                      </a:r>
                    </a:p>
                  </a:txBody>
                  <a:tcPr marL="76200" marR="76200" marT="76200" marB="76200"/>
                </a:tc>
                <a:tc>
                  <a:txBody>
                    <a:bodyPr/>
                    <a:lstStyle/>
                    <a:p>
                      <a:pPr marL="0" marR="0" algn="just" defTabSz="914400" rtl="0" eaLnBrk="1" latinLnBrk="0" hangingPunct="1">
                        <a:lnSpc>
                          <a:spcPct val="115000"/>
                        </a:lnSpc>
                        <a:spcBef>
                          <a:spcPts val="0"/>
                        </a:spcBef>
                        <a:spcAft>
                          <a:spcPts val="0"/>
                        </a:spcAft>
                      </a:pPr>
                      <a:r>
                        <a:rPr lang="en-US" sz="1200" kern="1200" dirty="0">
                          <a:solidFill>
                            <a:schemeClr val="dk1"/>
                          </a:solidFill>
                          <a:latin typeface="+mn-lt"/>
                          <a:ea typeface="+mn-ea"/>
                          <a:cs typeface="+mn-cs"/>
                        </a:rPr>
                        <a:t>Not required</a:t>
                      </a:r>
                    </a:p>
                  </a:txBody>
                  <a:tcPr marL="76200" marR="76200" marT="76200" marB="76200"/>
                </a:tc>
                <a:tc>
                  <a:txBody>
                    <a:bodyPr/>
                    <a:lstStyle/>
                    <a:p>
                      <a:pPr marL="0" marR="0" algn="just" defTabSz="914400" rtl="0" eaLnBrk="1" latinLnBrk="0" hangingPunct="1">
                        <a:lnSpc>
                          <a:spcPct val="115000"/>
                        </a:lnSpc>
                        <a:spcBef>
                          <a:spcPts val="0"/>
                        </a:spcBef>
                        <a:spcAft>
                          <a:spcPts val="0"/>
                        </a:spcAft>
                      </a:pPr>
                      <a:r>
                        <a:rPr lang="en-US" sz="1200" kern="1200" dirty="0">
                          <a:solidFill>
                            <a:schemeClr val="dk1"/>
                          </a:solidFill>
                          <a:latin typeface="+mn-lt"/>
                          <a:ea typeface="+mn-ea"/>
                          <a:cs typeface="+mn-cs"/>
                        </a:rPr>
                        <a:t>Not required.</a:t>
                      </a:r>
                    </a:p>
                  </a:txBody>
                  <a:tcPr marL="76200" marR="76200" marT="76200" marB="76200"/>
                </a:tc>
              </a:tr>
              <a:tr h="370840">
                <a:tc>
                  <a:txBody>
                    <a:bodyPr/>
                    <a:lstStyle/>
                    <a:p>
                      <a:pPr marL="0" marR="0" algn="just" defTabSz="914400" rtl="0" eaLnBrk="1" latinLnBrk="0" hangingPunct="1">
                        <a:lnSpc>
                          <a:spcPct val="115000"/>
                        </a:lnSpc>
                        <a:spcBef>
                          <a:spcPts val="0"/>
                        </a:spcBef>
                        <a:spcAft>
                          <a:spcPts val="0"/>
                        </a:spcAft>
                      </a:pPr>
                      <a:r>
                        <a:rPr lang="en-US" sz="1200" b="1" kern="1200" dirty="0">
                          <a:solidFill>
                            <a:schemeClr val="dk1"/>
                          </a:solidFill>
                          <a:latin typeface="+mn-lt"/>
                          <a:ea typeface="+mn-ea"/>
                          <a:cs typeface="+mn-cs"/>
                        </a:rPr>
                        <a:t>Annual Return</a:t>
                      </a:r>
                    </a:p>
                  </a:txBody>
                  <a:tcPr marL="76200" marR="76200" marT="76200" marB="76200"/>
                </a:tc>
                <a:tc>
                  <a:txBody>
                    <a:bodyPr/>
                    <a:lstStyle/>
                    <a:p>
                      <a:pPr marL="0" marR="0" algn="just" defTabSz="914400" rtl="0" eaLnBrk="1" latinLnBrk="0" hangingPunct="1">
                        <a:lnSpc>
                          <a:spcPct val="115000"/>
                        </a:lnSpc>
                        <a:spcBef>
                          <a:spcPts val="0"/>
                        </a:spcBef>
                        <a:spcAft>
                          <a:spcPts val="0"/>
                        </a:spcAft>
                      </a:pPr>
                      <a:r>
                        <a:rPr lang="en-US" sz="1200" kern="1200" dirty="0">
                          <a:solidFill>
                            <a:schemeClr val="dk1"/>
                          </a:solidFill>
                          <a:latin typeface="+mn-lt"/>
                          <a:ea typeface="+mn-ea"/>
                          <a:cs typeface="+mn-cs"/>
                        </a:rPr>
                        <a:t>Annual Accounts and Annual Return to be filed with ROC</a:t>
                      </a:r>
                    </a:p>
                  </a:txBody>
                  <a:tcPr marL="76200" marR="76200" marT="76200" marB="76200"/>
                </a:tc>
                <a:tc>
                  <a:txBody>
                    <a:bodyPr/>
                    <a:lstStyle/>
                    <a:p>
                      <a:pPr marL="0" marR="0" algn="just" defTabSz="914400" rtl="0" eaLnBrk="1" latinLnBrk="0" hangingPunct="1">
                        <a:lnSpc>
                          <a:spcPct val="115000"/>
                        </a:lnSpc>
                        <a:spcBef>
                          <a:spcPts val="0"/>
                        </a:spcBef>
                        <a:spcAft>
                          <a:spcPts val="0"/>
                        </a:spcAft>
                      </a:pPr>
                      <a:r>
                        <a:rPr lang="en-US" sz="1200" kern="1200" dirty="0">
                          <a:solidFill>
                            <a:schemeClr val="dk1"/>
                          </a:solidFill>
                          <a:latin typeface="+mn-lt"/>
                          <a:ea typeface="+mn-ea"/>
                          <a:cs typeface="+mn-cs"/>
                        </a:rPr>
                        <a:t>No returns to be filed with the Registrar of Firms</a:t>
                      </a:r>
                    </a:p>
                  </a:txBody>
                  <a:tcPr marL="76200" marR="76200" marT="76200" marB="76200"/>
                </a:tc>
                <a:tc>
                  <a:txBody>
                    <a:bodyPr/>
                    <a:lstStyle/>
                    <a:p>
                      <a:pPr marL="0" marR="0" algn="just" defTabSz="914400" rtl="0" eaLnBrk="1" latinLnBrk="0" hangingPunct="1">
                        <a:lnSpc>
                          <a:spcPct val="115000"/>
                        </a:lnSpc>
                        <a:spcBef>
                          <a:spcPts val="0"/>
                        </a:spcBef>
                        <a:spcAft>
                          <a:spcPts val="0"/>
                        </a:spcAft>
                      </a:pPr>
                      <a:r>
                        <a:rPr lang="en-US" sz="1200" kern="1200" dirty="0">
                          <a:solidFill>
                            <a:schemeClr val="dk1"/>
                          </a:solidFill>
                          <a:latin typeface="+mn-lt"/>
                          <a:ea typeface="+mn-ea"/>
                          <a:cs typeface="+mn-cs"/>
                        </a:rPr>
                        <a:t>Annual statement of accounts and solvency &amp; Annual Return has to be filed with ROC</a:t>
                      </a:r>
                    </a:p>
                  </a:txBody>
                  <a:tcPr marL="76200" marR="76200" marT="76200" marB="76200"/>
                </a:tc>
              </a:tr>
            </a:tbl>
          </a:graphicData>
        </a:graphic>
      </p:graphicFrame>
      <p:sp>
        <p:nvSpPr>
          <p:cNvPr id="3" name="Title 1"/>
          <p:cNvSpPr txBox="1">
            <a:spLocks/>
          </p:cNvSpPr>
          <p:nvPr/>
        </p:nvSpPr>
        <p:spPr>
          <a:xfrm>
            <a:off x="457200" y="228600"/>
            <a:ext cx="8229600" cy="609600"/>
          </a:xfrm>
          <a:prstGeom prst="rect">
            <a:avLst/>
          </a:prstGeom>
        </p:spPr>
        <p:txBody>
          <a:bodyPr/>
          <a:lstStyle/>
          <a:p>
            <a:pPr eaLnBrk="0" hangingPunct="0">
              <a:buClr>
                <a:srgbClr val="000000"/>
              </a:buClr>
              <a:buSzPct val="100000"/>
              <a:defRPr/>
            </a:pPr>
            <a:r>
              <a:rPr lang="en-US" sz="2600" kern="0" dirty="0">
                <a:solidFill>
                  <a:srgbClr val="696464"/>
                </a:solidFill>
                <a:latin typeface="+mj-lt"/>
                <a:ea typeface="Arial Unicode MS" pitchFamily="34" charset="-128"/>
                <a:cs typeface="+mj-cs"/>
              </a:rPr>
              <a:t>Structure Comparison</a:t>
            </a:r>
            <a:r>
              <a:rPr lang="en-US" sz="2800" kern="0" dirty="0">
                <a:solidFill>
                  <a:srgbClr val="696464"/>
                </a:solidFill>
                <a:ea typeface="Arial Unicode MS" pitchFamily="34" charset="-128"/>
              </a:rPr>
              <a:t> </a:t>
            </a:r>
            <a:r>
              <a:rPr lang="en-US" sz="1600" kern="0" dirty="0">
                <a:solidFill>
                  <a:srgbClr val="696464"/>
                </a:solidFill>
                <a:ea typeface="Arial Unicode MS" pitchFamily="34" charset="-128"/>
              </a:rPr>
              <a:t>(contd.)</a:t>
            </a:r>
            <a:r>
              <a:rPr lang="en-US" sz="1600" kern="0" dirty="0">
                <a:solidFill>
                  <a:srgbClr val="696464"/>
                </a:solidFill>
                <a:latin typeface="+mj-lt"/>
                <a:ea typeface="Arial Unicode MS" pitchFamily="34" charset="-128"/>
                <a:cs typeface="+mj-cs"/>
              </a:rPr>
              <a:t> </a:t>
            </a:r>
            <a:r>
              <a:rPr lang="en-US" sz="2600" kern="0" dirty="0">
                <a:solidFill>
                  <a:srgbClr val="696464"/>
                </a:solidFill>
                <a:latin typeface="+mj-lt"/>
                <a:ea typeface="Arial Unicode MS" pitchFamily="34" charset="-128"/>
                <a:cs typeface="+mj-cs"/>
              </a:rPr>
              <a: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457200" y="228600"/>
            <a:ext cx="8229600" cy="609600"/>
          </a:xfrm>
          <a:prstGeom prst="rect">
            <a:avLst/>
          </a:prstGeom>
        </p:spPr>
        <p:txBody>
          <a:bodyPr/>
          <a:lstStyle/>
          <a:p>
            <a:pPr eaLnBrk="0" hangingPunct="0">
              <a:buClr>
                <a:srgbClr val="000000"/>
              </a:buClr>
              <a:buSzPct val="100000"/>
              <a:defRPr/>
            </a:pPr>
            <a:r>
              <a:rPr lang="en-US" sz="2600" kern="0" dirty="0">
                <a:solidFill>
                  <a:srgbClr val="696464"/>
                </a:solidFill>
                <a:latin typeface="+mj-lt"/>
                <a:ea typeface="Arial Unicode MS" pitchFamily="34" charset="-128"/>
                <a:cs typeface="+mj-cs"/>
              </a:rPr>
              <a:t>Structure Comparison</a:t>
            </a:r>
            <a:r>
              <a:rPr lang="en-US" sz="2800" kern="0" dirty="0">
                <a:solidFill>
                  <a:srgbClr val="696464"/>
                </a:solidFill>
                <a:ea typeface="Arial Unicode MS" pitchFamily="34" charset="-128"/>
              </a:rPr>
              <a:t> </a:t>
            </a:r>
            <a:r>
              <a:rPr lang="en-US" sz="1600" kern="0" dirty="0">
                <a:solidFill>
                  <a:srgbClr val="696464"/>
                </a:solidFill>
                <a:ea typeface="Arial Unicode MS" pitchFamily="34" charset="-128"/>
              </a:rPr>
              <a:t>(contd.)</a:t>
            </a:r>
            <a:r>
              <a:rPr lang="en-US" sz="1600" kern="0" dirty="0">
                <a:solidFill>
                  <a:srgbClr val="696464"/>
                </a:solidFill>
                <a:latin typeface="+mj-lt"/>
                <a:ea typeface="Arial Unicode MS" pitchFamily="34" charset="-128"/>
                <a:cs typeface="+mj-cs"/>
              </a:rPr>
              <a:t> </a:t>
            </a:r>
            <a:r>
              <a:rPr lang="en-US" sz="2600" kern="0" dirty="0">
                <a:solidFill>
                  <a:srgbClr val="696464"/>
                </a:solidFill>
                <a:latin typeface="+mj-lt"/>
                <a:ea typeface="Arial Unicode MS" pitchFamily="34" charset="-128"/>
                <a:cs typeface="+mj-cs"/>
              </a:rPr>
              <a:t> </a:t>
            </a:r>
          </a:p>
        </p:txBody>
      </p:sp>
      <p:graphicFrame>
        <p:nvGraphicFramePr>
          <p:cNvPr id="3" name="Table 2"/>
          <p:cNvGraphicFramePr>
            <a:graphicFrameLocks noGrp="1"/>
          </p:cNvGraphicFramePr>
          <p:nvPr/>
        </p:nvGraphicFramePr>
        <p:xfrm>
          <a:off x="533400" y="1073150"/>
          <a:ext cx="8153400" cy="4694218"/>
        </p:xfrm>
        <a:graphic>
          <a:graphicData uri="http://schemas.openxmlformats.org/drawingml/2006/table">
            <a:tbl>
              <a:tblPr firstRow="1" bandRow="1">
                <a:tableStyleId>{7DF18680-E054-41AD-8BC1-D1AEF772440D}</a:tableStyleId>
              </a:tblPr>
              <a:tblGrid>
                <a:gridCol w="1600200"/>
                <a:gridCol w="2133600"/>
                <a:gridCol w="1981200"/>
                <a:gridCol w="2438400"/>
              </a:tblGrid>
              <a:tr h="335800">
                <a:tc>
                  <a:txBody>
                    <a:bodyPr/>
                    <a:lstStyle/>
                    <a:p>
                      <a:pPr marL="0" marR="0" algn="ctr">
                        <a:lnSpc>
                          <a:spcPct val="115000"/>
                        </a:lnSpc>
                        <a:spcBef>
                          <a:spcPts val="0"/>
                        </a:spcBef>
                        <a:spcAft>
                          <a:spcPts val="0"/>
                        </a:spcAft>
                      </a:pPr>
                      <a:r>
                        <a:rPr lang="en-US" sz="1200" dirty="0">
                          <a:solidFill>
                            <a:schemeClr val="bg1"/>
                          </a:solidFill>
                        </a:rPr>
                        <a:t>Features</a:t>
                      </a:r>
                      <a:endParaRPr lang="en-US" sz="1100" dirty="0">
                        <a:solidFill>
                          <a:schemeClr val="bg1"/>
                        </a:solidFill>
                        <a:latin typeface="Calibri"/>
                        <a:ea typeface="Times New Roman"/>
                        <a:cs typeface="Times New Roman"/>
                      </a:endParaRPr>
                    </a:p>
                  </a:txBody>
                  <a:tcPr marL="76200" marR="76200" marT="76200" marB="76200" anchor="ctr">
                    <a:solidFill>
                      <a:schemeClr val="accent6">
                        <a:lumMod val="75000"/>
                      </a:schemeClr>
                    </a:solidFill>
                  </a:tcPr>
                </a:tc>
                <a:tc>
                  <a:txBody>
                    <a:bodyPr/>
                    <a:lstStyle/>
                    <a:p>
                      <a:pPr marL="0" marR="0" algn="ctr">
                        <a:lnSpc>
                          <a:spcPct val="115000"/>
                        </a:lnSpc>
                        <a:spcBef>
                          <a:spcPts val="0"/>
                        </a:spcBef>
                        <a:spcAft>
                          <a:spcPts val="0"/>
                        </a:spcAft>
                      </a:pPr>
                      <a:r>
                        <a:rPr lang="en-US" sz="1200" dirty="0">
                          <a:solidFill>
                            <a:schemeClr val="bg1"/>
                          </a:solidFill>
                        </a:rPr>
                        <a:t>Company</a:t>
                      </a:r>
                      <a:endParaRPr lang="en-US" sz="1100" dirty="0">
                        <a:solidFill>
                          <a:schemeClr val="bg1"/>
                        </a:solidFill>
                        <a:latin typeface="Calibri"/>
                        <a:ea typeface="Times New Roman"/>
                        <a:cs typeface="Times New Roman"/>
                      </a:endParaRPr>
                    </a:p>
                  </a:txBody>
                  <a:tcPr marL="76200" marR="76200" marT="76200" marB="76200" anchor="ctr">
                    <a:solidFill>
                      <a:schemeClr val="accent6">
                        <a:lumMod val="75000"/>
                      </a:schemeClr>
                    </a:solidFill>
                  </a:tcPr>
                </a:tc>
                <a:tc>
                  <a:txBody>
                    <a:bodyPr/>
                    <a:lstStyle/>
                    <a:p>
                      <a:pPr marL="0" marR="0" algn="ctr">
                        <a:lnSpc>
                          <a:spcPct val="115000"/>
                        </a:lnSpc>
                        <a:spcBef>
                          <a:spcPts val="0"/>
                        </a:spcBef>
                        <a:spcAft>
                          <a:spcPts val="0"/>
                        </a:spcAft>
                      </a:pPr>
                      <a:r>
                        <a:rPr lang="en-US" sz="1200" dirty="0">
                          <a:solidFill>
                            <a:schemeClr val="bg1"/>
                          </a:solidFill>
                        </a:rPr>
                        <a:t>Partnership firm</a:t>
                      </a:r>
                      <a:endParaRPr lang="en-US" sz="1100" dirty="0">
                        <a:solidFill>
                          <a:schemeClr val="bg1"/>
                        </a:solidFill>
                        <a:latin typeface="Calibri"/>
                        <a:ea typeface="Times New Roman"/>
                        <a:cs typeface="Times New Roman"/>
                      </a:endParaRPr>
                    </a:p>
                  </a:txBody>
                  <a:tcPr marL="76200" marR="76200" marT="76200" marB="76200" anchor="ctr">
                    <a:solidFill>
                      <a:schemeClr val="accent6">
                        <a:lumMod val="75000"/>
                      </a:schemeClr>
                    </a:solidFill>
                  </a:tcPr>
                </a:tc>
                <a:tc>
                  <a:txBody>
                    <a:bodyPr/>
                    <a:lstStyle/>
                    <a:p>
                      <a:pPr marL="0" marR="0" algn="ctr">
                        <a:lnSpc>
                          <a:spcPct val="115000"/>
                        </a:lnSpc>
                        <a:spcBef>
                          <a:spcPts val="0"/>
                        </a:spcBef>
                        <a:spcAft>
                          <a:spcPts val="0"/>
                        </a:spcAft>
                      </a:pPr>
                      <a:r>
                        <a:rPr lang="en-US" sz="1200" dirty="0">
                          <a:solidFill>
                            <a:schemeClr val="bg1"/>
                          </a:solidFill>
                        </a:rPr>
                        <a:t>LLP</a:t>
                      </a:r>
                      <a:endParaRPr lang="en-US" sz="1100" dirty="0">
                        <a:solidFill>
                          <a:schemeClr val="bg1"/>
                        </a:solidFill>
                        <a:latin typeface="Calibri"/>
                        <a:ea typeface="Times New Roman"/>
                        <a:cs typeface="Times New Roman"/>
                      </a:endParaRPr>
                    </a:p>
                  </a:txBody>
                  <a:tcPr marL="76200" marR="76200" marT="76200" marB="76200" anchor="ctr">
                    <a:solidFill>
                      <a:schemeClr val="accent6">
                        <a:lumMod val="75000"/>
                      </a:schemeClr>
                    </a:solidFill>
                  </a:tcPr>
                </a:tc>
              </a:tr>
              <a:tr h="621538">
                <a:tc>
                  <a:txBody>
                    <a:bodyPr/>
                    <a:lstStyle/>
                    <a:p>
                      <a:pPr marL="0" marR="0">
                        <a:lnSpc>
                          <a:spcPct val="115000"/>
                        </a:lnSpc>
                        <a:spcBef>
                          <a:spcPts val="0"/>
                        </a:spcBef>
                        <a:spcAft>
                          <a:spcPts val="0"/>
                        </a:spcAft>
                      </a:pPr>
                      <a:r>
                        <a:rPr lang="en-US" sz="1200" b="1" kern="1200" dirty="0">
                          <a:solidFill>
                            <a:schemeClr val="dk1"/>
                          </a:solidFill>
                          <a:latin typeface="+mn-lt"/>
                          <a:ea typeface="+mn-ea"/>
                          <a:cs typeface="+mn-cs"/>
                        </a:rPr>
                        <a:t>Audit</a:t>
                      </a:r>
                    </a:p>
                  </a:txBody>
                  <a:tcPr marL="76200" marR="76200" marT="76200" marB="76200"/>
                </a:tc>
                <a:tc>
                  <a:txBody>
                    <a:bodyPr/>
                    <a:lstStyle/>
                    <a:p>
                      <a:pPr marL="0" marR="0" algn="just">
                        <a:lnSpc>
                          <a:spcPct val="115000"/>
                        </a:lnSpc>
                        <a:spcBef>
                          <a:spcPts val="0"/>
                        </a:spcBef>
                        <a:spcAft>
                          <a:spcPts val="0"/>
                        </a:spcAft>
                      </a:pPr>
                      <a:r>
                        <a:rPr lang="en-US" sz="1200" b="0" dirty="0">
                          <a:latin typeface="+mn-lt"/>
                          <a:ea typeface="Times New Roman"/>
                          <a:cs typeface="Times New Roman"/>
                        </a:rPr>
                        <a:t>Compulsory, irrespective of share capital and turnover</a:t>
                      </a:r>
                      <a:endParaRPr lang="en-US" sz="1600" b="0" dirty="0">
                        <a:latin typeface="+mn-lt"/>
                        <a:ea typeface="Times New Roman"/>
                        <a:cs typeface="Times New Roman"/>
                      </a:endParaRPr>
                    </a:p>
                  </a:txBody>
                  <a:tcPr marL="76200" marR="76200" marT="76200" marB="76200"/>
                </a:tc>
                <a:tc>
                  <a:txBody>
                    <a:bodyPr/>
                    <a:lstStyle/>
                    <a:p>
                      <a:pPr marL="0" marR="0" algn="just">
                        <a:lnSpc>
                          <a:spcPct val="115000"/>
                        </a:lnSpc>
                        <a:spcBef>
                          <a:spcPts val="0"/>
                        </a:spcBef>
                        <a:spcAft>
                          <a:spcPts val="0"/>
                        </a:spcAft>
                      </a:pPr>
                      <a:r>
                        <a:rPr lang="en-US" sz="1200" b="0" dirty="0">
                          <a:latin typeface="+mn-lt"/>
                          <a:ea typeface="Times New Roman"/>
                          <a:cs typeface="Times New Roman"/>
                        </a:rPr>
                        <a:t>Compulsory</a:t>
                      </a:r>
                      <a:endParaRPr lang="en-US" sz="1600" b="0" dirty="0">
                        <a:latin typeface="+mn-lt"/>
                        <a:ea typeface="Times New Roman"/>
                        <a:cs typeface="Times New Roman"/>
                      </a:endParaRPr>
                    </a:p>
                  </a:txBody>
                  <a:tcPr marL="76200" marR="76200" marT="76200" marB="76200"/>
                </a:tc>
                <a:tc>
                  <a:txBody>
                    <a:bodyPr/>
                    <a:lstStyle/>
                    <a:p>
                      <a:pPr marL="0" marR="0" algn="just">
                        <a:lnSpc>
                          <a:spcPct val="115000"/>
                        </a:lnSpc>
                        <a:spcBef>
                          <a:spcPts val="0"/>
                        </a:spcBef>
                        <a:spcAft>
                          <a:spcPts val="0"/>
                        </a:spcAft>
                      </a:pPr>
                      <a:r>
                        <a:rPr lang="en-US" sz="1200" b="0" dirty="0">
                          <a:latin typeface="+mn-lt"/>
                          <a:ea typeface="Times New Roman"/>
                          <a:cs typeface="Times New Roman"/>
                        </a:rPr>
                        <a:t>Required, if the contribution is above Rs.25 </a:t>
                      </a:r>
                      <a:r>
                        <a:rPr lang="en-US" sz="1200" b="0" dirty="0" err="1">
                          <a:latin typeface="+mn-lt"/>
                          <a:ea typeface="Times New Roman"/>
                          <a:cs typeface="Times New Roman"/>
                        </a:rPr>
                        <a:t>lakhs</a:t>
                      </a:r>
                      <a:r>
                        <a:rPr lang="en-US" sz="1200" b="0" dirty="0">
                          <a:latin typeface="+mn-lt"/>
                          <a:ea typeface="Times New Roman"/>
                          <a:cs typeface="Times New Roman"/>
                        </a:rPr>
                        <a:t> or if annual turnover is above Rs. 40 </a:t>
                      </a:r>
                      <a:r>
                        <a:rPr lang="en-US" sz="1200" b="0" dirty="0" err="1">
                          <a:latin typeface="+mn-lt"/>
                          <a:ea typeface="Times New Roman"/>
                          <a:cs typeface="Times New Roman"/>
                        </a:rPr>
                        <a:t>lakhs</a:t>
                      </a:r>
                      <a:r>
                        <a:rPr lang="en-US" sz="1200" b="0" dirty="0">
                          <a:latin typeface="+mn-lt"/>
                          <a:ea typeface="Times New Roman"/>
                          <a:cs typeface="Times New Roman"/>
                        </a:rPr>
                        <a:t>.</a:t>
                      </a:r>
                      <a:endParaRPr lang="en-US" sz="1600" b="0" dirty="0">
                        <a:latin typeface="+mn-lt"/>
                        <a:ea typeface="Times New Roman"/>
                        <a:cs typeface="Times New Roman"/>
                      </a:endParaRPr>
                    </a:p>
                  </a:txBody>
                  <a:tcPr marL="76200" marR="76200" marT="76200" marB="76200"/>
                </a:tc>
              </a:tr>
              <a:tr h="1948224">
                <a:tc>
                  <a:txBody>
                    <a:bodyPr/>
                    <a:lstStyle/>
                    <a:p>
                      <a:pPr marL="0" marR="0">
                        <a:lnSpc>
                          <a:spcPct val="115000"/>
                        </a:lnSpc>
                        <a:spcBef>
                          <a:spcPts val="0"/>
                        </a:spcBef>
                        <a:spcAft>
                          <a:spcPts val="0"/>
                        </a:spcAft>
                      </a:pPr>
                      <a:r>
                        <a:rPr lang="en-US" sz="1200" b="1" dirty="0" smtClean="0">
                          <a:solidFill>
                            <a:schemeClr val="tx1"/>
                          </a:solidFill>
                        </a:rPr>
                        <a:t>Credit Standpoint</a:t>
                      </a:r>
                      <a:endParaRPr lang="en-US" sz="1100" b="1" dirty="0">
                        <a:solidFill>
                          <a:schemeClr val="tx1"/>
                        </a:solidFill>
                        <a:latin typeface="Calibri"/>
                        <a:ea typeface="Times New Roman"/>
                        <a:cs typeface="Times New Roman"/>
                      </a:endParaRPr>
                    </a:p>
                  </a:txBody>
                  <a:tcPr marL="76200" marR="76200" marT="76200" marB="76200"/>
                </a:tc>
                <a:tc>
                  <a:txBody>
                    <a:bodyPr/>
                    <a:lstStyle/>
                    <a:p>
                      <a:pPr marL="0" marR="0" algn="just">
                        <a:lnSpc>
                          <a:spcPct val="115000"/>
                        </a:lnSpc>
                        <a:spcBef>
                          <a:spcPts val="0"/>
                        </a:spcBef>
                        <a:spcAft>
                          <a:spcPts val="0"/>
                        </a:spcAft>
                      </a:pPr>
                      <a:r>
                        <a:rPr lang="en-US" sz="1200" dirty="0"/>
                        <a:t>High creditworthiness, due to stringent compliances and disclosures required</a:t>
                      </a:r>
                      <a:endParaRPr lang="en-US" sz="1100" dirty="0">
                        <a:latin typeface="Calibri"/>
                        <a:ea typeface="Times New Roman"/>
                        <a:cs typeface="Times New Roman"/>
                      </a:endParaRPr>
                    </a:p>
                  </a:txBody>
                  <a:tcPr marL="76200" marR="76200" marT="76200" marB="76200"/>
                </a:tc>
                <a:tc>
                  <a:txBody>
                    <a:bodyPr/>
                    <a:lstStyle/>
                    <a:p>
                      <a:pPr marL="0" marR="0" algn="just">
                        <a:lnSpc>
                          <a:spcPct val="115000"/>
                        </a:lnSpc>
                        <a:spcBef>
                          <a:spcPts val="0"/>
                        </a:spcBef>
                        <a:spcAft>
                          <a:spcPts val="0"/>
                        </a:spcAft>
                      </a:pPr>
                      <a:r>
                        <a:rPr lang="en-US" sz="1200" dirty="0"/>
                        <a:t>Creditworthiness depends on goodwill and credit worthiness of the partners</a:t>
                      </a:r>
                      <a:endParaRPr lang="en-US" sz="1100" dirty="0">
                        <a:latin typeface="Calibri"/>
                        <a:ea typeface="Times New Roman"/>
                        <a:cs typeface="Times New Roman"/>
                      </a:endParaRPr>
                    </a:p>
                  </a:txBody>
                  <a:tcPr marL="76200" marR="76200" marT="76200" marB="76200"/>
                </a:tc>
                <a:tc>
                  <a:txBody>
                    <a:bodyPr/>
                    <a:lstStyle/>
                    <a:p>
                      <a:pPr marL="0" marR="0" algn="just">
                        <a:lnSpc>
                          <a:spcPct val="115000"/>
                        </a:lnSpc>
                        <a:spcBef>
                          <a:spcPts val="0"/>
                        </a:spcBef>
                        <a:spcAft>
                          <a:spcPts val="0"/>
                        </a:spcAft>
                      </a:pPr>
                      <a:r>
                        <a:rPr lang="en-US" sz="1200" dirty="0"/>
                        <a:t>Credit worthiness perception is higher compared to that of a partnership but lesser than a company. The credit assessment process remains </a:t>
                      </a:r>
                      <a:r>
                        <a:rPr lang="en-US" sz="1200" dirty="0" smtClean="0"/>
                        <a:t>as </a:t>
                      </a:r>
                      <a:r>
                        <a:rPr lang="en-US" sz="1200" dirty="0"/>
                        <a:t>in the </a:t>
                      </a:r>
                      <a:r>
                        <a:rPr lang="en-US" sz="1200" dirty="0" smtClean="0"/>
                        <a:t>company. Creation </a:t>
                      </a:r>
                      <a:r>
                        <a:rPr lang="en-US" sz="1200" dirty="0"/>
                        <a:t>of </a:t>
                      </a:r>
                      <a:r>
                        <a:rPr lang="en-US" sz="1200" dirty="0" smtClean="0"/>
                        <a:t>charge under purview of ROC </a:t>
                      </a:r>
                      <a:r>
                        <a:rPr lang="en-US" sz="1200" dirty="0"/>
                        <a:t>as the administrative authority.</a:t>
                      </a:r>
                      <a:endParaRPr lang="en-US" sz="1100" dirty="0">
                        <a:latin typeface="Calibri"/>
                        <a:ea typeface="Times New Roman"/>
                        <a:cs typeface="Times New Roman"/>
                      </a:endParaRPr>
                    </a:p>
                  </a:txBody>
                  <a:tcPr marL="76200" marR="76200" marT="76200" marB="76200"/>
                </a:tc>
              </a:tr>
              <a:tr h="940459">
                <a:tc>
                  <a:txBody>
                    <a:bodyPr/>
                    <a:lstStyle/>
                    <a:p>
                      <a:pPr marL="0" marR="0">
                        <a:lnSpc>
                          <a:spcPct val="115000"/>
                        </a:lnSpc>
                        <a:spcBef>
                          <a:spcPts val="0"/>
                        </a:spcBef>
                        <a:spcAft>
                          <a:spcPts val="0"/>
                        </a:spcAft>
                      </a:pPr>
                      <a:r>
                        <a:rPr lang="en-US" sz="1200" b="1" kern="1200" dirty="0">
                          <a:solidFill>
                            <a:schemeClr val="tx1"/>
                          </a:solidFill>
                          <a:latin typeface="+mn-lt"/>
                          <a:ea typeface="+mn-ea"/>
                          <a:cs typeface="+mn-cs"/>
                        </a:rPr>
                        <a:t>Dissolution</a:t>
                      </a:r>
                    </a:p>
                  </a:txBody>
                  <a:tcPr marL="76200" marR="76200" marT="76200" marB="76200"/>
                </a:tc>
                <a:tc>
                  <a:txBody>
                    <a:bodyPr/>
                    <a:lstStyle/>
                    <a:p>
                      <a:pPr marL="0" marR="0" algn="just">
                        <a:lnSpc>
                          <a:spcPct val="115000"/>
                        </a:lnSpc>
                        <a:spcBef>
                          <a:spcPts val="0"/>
                        </a:spcBef>
                        <a:spcAft>
                          <a:spcPts val="0"/>
                        </a:spcAft>
                      </a:pPr>
                      <a:r>
                        <a:rPr lang="en-US" sz="1200" dirty="0"/>
                        <a:t>Very procedural. Voluntary or by Order of National Company Law Tribunal</a:t>
                      </a:r>
                      <a:endParaRPr lang="en-US" sz="1100" dirty="0">
                        <a:latin typeface="Calibri"/>
                        <a:ea typeface="Times New Roman"/>
                        <a:cs typeface="Times New Roman"/>
                      </a:endParaRPr>
                    </a:p>
                  </a:txBody>
                  <a:tcPr marL="76200" marR="76200" marT="76200" marB="76200"/>
                </a:tc>
                <a:tc>
                  <a:txBody>
                    <a:bodyPr/>
                    <a:lstStyle/>
                    <a:p>
                      <a:pPr marL="0" marR="0" algn="just">
                        <a:lnSpc>
                          <a:spcPct val="115000"/>
                        </a:lnSpc>
                        <a:spcBef>
                          <a:spcPts val="0"/>
                        </a:spcBef>
                        <a:spcAft>
                          <a:spcPts val="0"/>
                        </a:spcAft>
                      </a:pPr>
                      <a:r>
                        <a:rPr lang="en-US" sz="1200" dirty="0"/>
                        <a:t>By agreement of the partners, insolvency or by Court Order</a:t>
                      </a:r>
                      <a:endParaRPr lang="en-US" sz="1100" dirty="0">
                        <a:latin typeface="Calibri"/>
                        <a:ea typeface="Times New Roman"/>
                        <a:cs typeface="Times New Roman"/>
                      </a:endParaRPr>
                    </a:p>
                  </a:txBody>
                  <a:tcPr marL="76200" marR="76200" marT="76200" marB="76200"/>
                </a:tc>
                <a:tc>
                  <a:txBody>
                    <a:bodyPr/>
                    <a:lstStyle/>
                    <a:p>
                      <a:pPr marL="0" marR="0" algn="just">
                        <a:lnSpc>
                          <a:spcPct val="115000"/>
                        </a:lnSpc>
                        <a:spcBef>
                          <a:spcPts val="0"/>
                        </a:spcBef>
                        <a:spcAft>
                          <a:spcPts val="0"/>
                        </a:spcAft>
                      </a:pPr>
                      <a:r>
                        <a:rPr lang="en-US" sz="1200" dirty="0"/>
                        <a:t>Less procedural compared to company. Voluntary or by Order of National Company Law </a:t>
                      </a:r>
                      <a:r>
                        <a:rPr lang="en-US" sz="1200" dirty="0" smtClean="0"/>
                        <a:t>Tribunal or no. of partners below 2</a:t>
                      </a:r>
                      <a:r>
                        <a:rPr lang="en-US" sz="1200" baseline="0" dirty="0" smtClean="0"/>
                        <a:t> for more than 6 months, default in financial disclosure, failure to honor debt obligations</a:t>
                      </a:r>
                      <a:r>
                        <a:rPr lang="en-US" sz="1200" dirty="0" smtClean="0"/>
                        <a:t> </a:t>
                      </a:r>
                      <a:endParaRPr lang="en-US" sz="1100" dirty="0">
                        <a:latin typeface="Calibri"/>
                        <a:ea typeface="Times New Roman"/>
                        <a:cs typeface="Times New Roman"/>
                      </a:endParaRPr>
                    </a:p>
                  </a:txBody>
                  <a:tcPr marL="76200" marR="76200" marT="76200" marB="76200"/>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722313" y="1447800"/>
            <a:ext cx="7772400" cy="866775"/>
          </a:xfrm>
          <a:prstGeom prst="rect">
            <a:avLst/>
          </a:prstGeom>
          <a:noFill/>
          <a:ln w="9525">
            <a:noFill/>
            <a:round/>
            <a:headEnd/>
            <a:tailEnd/>
          </a:ln>
        </p:spPr>
        <p:txBody>
          <a:bodyPr bIns="91440" anchor="b"/>
          <a:lstStyle/>
          <a:p>
            <a:pPr algn="ct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dirty="0">
                <a:solidFill>
                  <a:srgbClr val="696464"/>
                </a:solidFill>
                <a:latin typeface="Calibri" pitchFamily="34" charset="0"/>
                <a:ea typeface="Arial Unicode MS" pitchFamily="34" charset="-128"/>
                <a:cs typeface="Arial Unicode MS" pitchFamily="34" charset="-128"/>
              </a:rPr>
              <a:t>THANK YOU</a:t>
            </a:r>
          </a:p>
        </p:txBody>
      </p:sp>
      <p:sp>
        <p:nvSpPr>
          <p:cNvPr id="3" name="Text Box 1"/>
          <p:cNvSpPr txBox="1">
            <a:spLocks noChangeArrowheads="1"/>
          </p:cNvSpPr>
          <p:nvPr/>
        </p:nvSpPr>
        <p:spPr bwMode="auto">
          <a:xfrm>
            <a:off x="457200" y="1600200"/>
            <a:ext cx="8229600" cy="4419600"/>
          </a:xfrm>
          <a:prstGeom prst="rect">
            <a:avLst/>
          </a:prstGeom>
          <a:noFill/>
          <a:ln w="9525">
            <a:noFill/>
            <a:round/>
            <a:headEnd/>
            <a:tailEnd/>
          </a:ln>
        </p:spPr>
        <p:txBody>
          <a:bodyPr lIns="90000" tIns="46800" rIns="90000" bIns="46800" anchor="ctr"/>
          <a:lstStyle/>
          <a:p>
            <a:pPr algn="ct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dirty="0">
              <a:solidFill>
                <a:srgbClr val="000000"/>
              </a:solidFill>
              <a:latin typeface="Calibri" pitchFamily="34" charset="0"/>
            </a:endParaRPr>
          </a:p>
          <a:p>
            <a:pPr algn="ct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dirty="0">
              <a:solidFill>
                <a:srgbClr val="000000"/>
              </a:solidFill>
              <a:latin typeface="Calibri" pitchFamily="34" charset="0"/>
            </a:endParaRPr>
          </a:p>
          <a:p>
            <a:pPr algn="ct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dirty="0">
              <a:solidFill>
                <a:srgbClr val="000000"/>
              </a:solidFill>
              <a:latin typeface="Calibri" pitchFamily="34" charset="0"/>
            </a:endParaRPr>
          </a:p>
          <a:p>
            <a:pPr algn="ct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dirty="0" smtClean="0">
                <a:solidFill>
                  <a:srgbClr val="000000"/>
                </a:solidFill>
                <a:latin typeface="Comic Sans MS" pitchFamily="66" charset="0"/>
              </a:rPr>
              <a:t>Saraf &amp; Chandra</a:t>
            </a:r>
            <a:endParaRPr lang="en-US" sz="1600" dirty="0" smtClean="0">
              <a:solidFill>
                <a:srgbClr val="000000"/>
              </a:solidFill>
              <a:latin typeface="Comic Sans MS" pitchFamily="66" charset="0"/>
            </a:endParaRPr>
          </a:p>
          <a:p>
            <a:pPr algn="ct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i="1" dirty="0" smtClean="0">
                <a:solidFill>
                  <a:srgbClr val="000000"/>
                </a:solidFill>
                <a:latin typeface="+mj-lt"/>
                <a:cs typeface="Times New Roman" pitchFamily="18" charset="0"/>
              </a:rPr>
              <a:t>Chartered Accountants</a:t>
            </a:r>
            <a:r>
              <a:rPr lang="en-US" dirty="0" smtClean="0">
                <a:solidFill>
                  <a:srgbClr val="000000"/>
                </a:solidFill>
                <a:latin typeface="Times New Roman" pitchFamily="18" charset="0"/>
                <a:cs typeface="Times New Roman" pitchFamily="18" charset="0"/>
              </a:rPr>
              <a:t> </a:t>
            </a:r>
            <a:endParaRPr lang="en-US" sz="1600" dirty="0">
              <a:solidFill>
                <a:srgbClr val="000000"/>
              </a:solidFill>
              <a:latin typeface="Times New Roman" pitchFamily="18" charset="0"/>
              <a:cs typeface="Times New Roman" pitchFamily="18" charset="0"/>
            </a:endParaRPr>
          </a:p>
          <a:p>
            <a:pPr algn="ct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dirty="0" smtClean="0">
                <a:solidFill>
                  <a:srgbClr val="000000"/>
                </a:solidFill>
                <a:latin typeface="+mj-lt"/>
              </a:rPr>
              <a:t>Suite # 501, Ashoka House, 5</a:t>
            </a:r>
            <a:r>
              <a:rPr lang="en-US" sz="1600" baseline="30000" dirty="0" smtClean="0">
                <a:solidFill>
                  <a:srgbClr val="000000"/>
                </a:solidFill>
                <a:latin typeface="+mj-lt"/>
              </a:rPr>
              <a:t>th</a:t>
            </a:r>
            <a:r>
              <a:rPr lang="en-US" sz="1600" dirty="0" smtClean="0">
                <a:solidFill>
                  <a:srgbClr val="000000"/>
                </a:solidFill>
                <a:latin typeface="+mj-lt"/>
              </a:rPr>
              <a:t> Floor</a:t>
            </a:r>
            <a:endParaRPr lang="en-US" sz="1600" dirty="0">
              <a:solidFill>
                <a:srgbClr val="000000"/>
              </a:solidFill>
              <a:latin typeface="+mj-lt"/>
            </a:endParaRPr>
          </a:p>
          <a:p>
            <a:pPr algn="ct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dirty="0" smtClean="0">
                <a:solidFill>
                  <a:srgbClr val="000000"/>
                </a:solidFill>
                <a:latin typeface="+mj-lt"/>
              </a:rPr>
              <a:t>3A, Hare Street, Kolkata 700 001 </a:t>
            </a:r>
            <a:endParaRPr lang="en-US" sz="1600" dirty="0">
              <a:solidFill>
                <a:srgbClr val="000000"/>
              </a:solidFill>
              <a:latin typeface="+mj-lt"/>
            </a:endParaRPr>
          </a:p>
          <a:p>
            <a:pPr algn="ct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600" dirty="0">
              <a:solidFill>
                <a:srgbClr val="000000"/>
              </a:solidFill>
              <a:latin typeface="+mj-lt"/>
            </a:endParaRPr>
          </a:p>
          <a:p>
            <a:pPr algn="ct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dirty="0">
                <a:solidFill>
                  <a:srgbClr val="000000"/>
                </a:solidFill>
                <a:latin typeface="+mj-lt"/>
              </a:rPr>
              <a:t>Tel No: +91 </a:t>
            </a:r>
            <a:r>
              <a:rPr lang="en-US" sz="1600" dirty="0" smtClean="0">
                <a:solidFill>
                  <a:srgbClr val="000000"/>
                </a:solidFill>
                <a:latin typeface="+mj-lt"/>
              </a:rPr>
              <a:t>33 22317108</a:t>
            </a:r>
            <a:endParaRPr lang="en-US" sz="1600" dirty="0">
              <a:solidFill>
                <a:srgbClr val="000000"/>
              </a:solidFill>
              <a:latin typeface="+mj-lt"/>
            </a:endParaRPr>
          </a:p>
          <a:p>
            <a:pPr algn="ct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dirty="0">
                <a:solidFill>
                  <a:srgbClr val="000000"/>
                </a:solidFill>
                <a:latin typeface="+mj-lt"/>
              </a:rPr>
              <a:t>Fax </a:t>
            </a:r>
            <a:r>
              <a:rPr lang="en-US" sz="1600" dirty="0" smtClean="0">
                <a:solidFill>
                  <a:srgbClr val="000000"/>
                </a:solidFill>
                <a:latin typeface="+mj-lt"/>
              </a:rPr>
              <a:t>No: </a:t>
            </a:r>
            <a:r>
              <a:rPr lang="en-US" sz="1600" dirty="0">
                <a:solidFill>
                  <a:srgbClr val="000000"/>
                </a:solidFill>
                <a:latin typeface="+mj-lt"/>
              </a:rPr>
              <a:t>+91 </a:t>
            </a:r>
            <a:r>
              <a:rPr lang="en-US" sz="1600" dirty="0" smtClean="0">
                <a:solidFill>
                  <a:srgbClr val="000000"/>
                </a:solidFill>
                <a:latin typeface="+mj-lt"/>
              </a:rPr>
              <a:t>33 22317109</a:t>
            </a:r>
            <a:endParaRPr lang="en-US" sz="1600" dirty="0">
              <a:solidFill>
                <a:srgbClr val="000000"/>
              </a:solidFill>
              <a:latin typeface="+mj-lt"/>
            </a:endParaRPr>
          </a:p>
          <a:p>
            <a:pPr algn="ct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dirty="0" smtClean="0">
                <a:solidFill>
                  <a:srgbClr val="CC9900"/>
                </a:solidFill>
                <a:latin typeface="+mj-lt"/>
                <a:hlinkClick r:id="rId3"/>
              </a:rPr>
              <a:t>www.sarafchandra.com</a:t>
            </a:r>
            <a:endParaRPr lang="en-US" sz="1600" dirty="0">
              <a:solidFill>
                <a:srgbClr val="CC9900"/>
              </a:solidFill>
              <a:latin typeface="+mj-lt"/>
              <a:hlinkClick r:id="rId3"/>
            </a:endParaRPr>
          </a:p>
          <a:p>
            <a:pPr algn="ct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dirty="0" smtClean="0">
                <a:solidFill>
                  <a:srgbClr val="000000"/>
                </a:solidFill>
                <a:latin typeface="+mj-lt"/>
                <a:hlinkClick r:id="rId4"/>
              </a:rPr>
              <a:t>saraf@sarafchandra.com</a:t>
            </a:r>
            <a:r>
              <a:rPr lang="en-US" sz="1600" dirty="0" smtClean="0">
                <a:solidFill>
                  <a:srgbClr val="000000"/>
                </a:solidFill>
                <a:latin typeface="+mj-lt"/>
              </a:rPr>
              <a:t> </a:t>
            </a:r>
            <a:r>
              <a:rPr lang="en-US" sz="1600" dirty="0">
                <a:solidFill>
                  <a:srgbClr val="000000"/>
                </a:solidFill>
                <a:latin typeface="+mj-lt"/>
              </a:rPr>
              <a:t/>
            </a:r>
            <a:br>
              <a:rPr lang="en-US" sz="1600" dirty="0">
                <a:solidFill>
                  <a:srgbClr val="000000"/>
                </a:solidFill>
                <a:latin typeface="+mj-lt"/>
              </a:rPr>
            </a:br>
            <a:endParaRPr lang="en-US" sz="1600" dirty="0">
              <a:solidFill>
                <a:srgbClr val="000000"/>
              </a:solidFill>
              <a:latin typeface="+mj-lt"/>
            </a:endParaRPr>
          </a:p>
          <a:p>
            <a:pPr algn="ct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600" dirty="0">
              <a:solidFill>
                <a:srgbClr val="000000"/>
              </a:solidFill>
              <a:latin typeface="Calibri"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NC PP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SNC PPT 1</Template>
  <TotalTime>11</TotalTime>
  <Words>910</Words>
  <Application>Microsoft Office PowerPoint</Application>
  <PresentationFormat>On-screen Show (4:3)</PresentationFormat>
  <Paragraphs>114</Paragraphs>
  <Slides>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Calibri</vt:lpstr>
      <vt:lpstr>Arial</vt:lpstr>
      <vt:lpstr>SNC PPT 1</vt:lpstr>
      <vt:lpstr>Slide 1</vt:lpstr>
      <vt:lpstr>Slide 2</vt:lpstr>
      <vt:lpstr>Slide 3</vt:lpstr>
      <vt:lpstr>Slide 4</vt:lpstr>
      <vt:lpstr>Slide 5</vt:lpstr>
      <vt:lpstr>Slide 6</vt:lpstr>
      <vt:lpstr>Slide 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pc</dc:creator>
  <cp:lastModifiedBy>pc</cp:lastModifiedBy>
  <cp:revision>2</cp:revision>
  <dcterms:created xsi:type="dcterms:W3CDTF">2010-11-19T11:49:01Z</dcterms:created>
  <dcterms:modified xsi:type="dcterms:W3CDTF">2010-11-19T12:00:51Z</dcterms:modified>
</cp:coreProperties>
</file>