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2" d="100"/>
          <a:sy n="42" d="100"/>
        </p:scale>
        <p:origin x="-678"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Isosceles Triang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540544" y="776288"/>
            <a:ext cx="8062912" cy="1470025"/>
          </a:xfrm>
        </p:spPr>
        <p:txBody>
          <a:bodyPr anchor="b">
            <a:normAutofit/>
          </a:bodyPr>
          <a:lstStyle>
            <a:lvl1pPr algn="r">
              <a:defRPr sz="4400"/>
            </a:lvl1pPr>
          </a:lstStyle>
          <a:p>
            <a:r>
              <a:rPr kumimoji="0" lang="en-US" smtClean="0"/>
              <a:t>Click to edit Master title style</a:t>
            </a:r>
            <a:endParaRPr kumimoji="0" lang="en-US"/>
          </a:p>
        </p:txBody>
      </p:sp>
      <p:sp>
        <p:nvSpPr>
          <p:cNvPr id="9" name="Subtitl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1371600" y="6012656"/>
            <a:ext cx="5791200" cy="365125"/>
          </a:xfrm>
        </p:spPr>
        <p:txBody>
          <a:bodyPr tIns="0" bIns="0" anchor="t"/>
          <a:lstStyle>
            <a:lvl1pPr algn="r">
              <a:defRPr sz="1000"/>
            </a:lvl1pPr>
          </a:lstStyle>
          <a:p>
            <a:fld id="{35E39557-216A-474F-9D0C-FB0A680D9D83}" type="datetimeFigureOut">
              <a:rPr lang="en-US" smtClean="0"/>
              <a:t>6/9/2009</a:t>
            </a:fld>
            <a:endParaRPr lang="en-US"/>
          </a:p>
        </p:txBody>
      </p:sp>
      <p:sp>
        <p:nvSpPr>
          <p:cNvPr id="17" name="Footer Placeholder 16"/>
          <p:cNvSpPr>
            <a:spLocks noGrp="1"/>
          </p:cNvSpPr>
          <p:nvPr>
            <p:ph type="ftr" sz="quarter" idx="11"/>
          </p:nvPr>
        </p:nvSpPr>
        <p:spPr>
          <a:xfrm>
            <a:off x="1371600" y="5650704"/>
            <a:ext cx="5791200" cy="365125"/>
          </a:xfrm>
        </p:spPr>
        <p:txBody>
          <a:bodyPr tIns="0" bIns="0" anchor="b"/>
          <a:lstStyle>
            <a:lvl1pPr algn="r">
              <a:defRPr sz="1100"/>
            </a:lvl1pPr>
          </a:lstStyle>
          <a:p>
            <a:endParaRPr lang="en-US"/>
          </a:p>
        </p:txBody>
      </p:sp>
      <p:sp>
        <p:nvSpPr>
          <p:cNvPr id="29" name="Slide Number Placeholder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E24788E1-D582-431A-A489-C5BBD04D2A6A}"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5E39557-216A-474F-9D0C-FB0A680D9D83}" type="datetimeFigureOut">
              <a:rPr lang="en-US" smtClean="0"/>
              <a:t>6/9/2009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4788E1-D582-431A-A489-C5BBD04D2A6A}"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81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5E39557-216A-474F-9D0C-FB0A680D9D83}" type="datetimeFigureOut">
              <a:rPr lang="en-US" smtClean="0"/>
              <a:t>6/9/2009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4788E1-D582-431A-A489-C5BBD04D2A6A}"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kumimoji="0" lang="en-US" smtClean="0"/>
              <a:t>Click to edit Master title style</a:t>
            </a:r>
            <a:endParaRPr kumimoji="0" lang="en-US"/>
          </a:p>
        </p:txBody>
      </p:sp>
      <p:sp>
        <p:nvSpPr>
          <p:cNvPr id="3" name="Content Placeholder 2"/>
          <p:cNvSpPr>
            <a:spLocks noGrp="1"/>
          </p:cNvSpPr>
          <p:nvPr>
            <p:ph idx="1"/>
          </p:nvPr>
        </p:nvSpPr>
        <p:spPr>
          <a:xfrm>
            <a:off x="457200" y="1882808"/>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791456" y="6480048"/>
            <a:ext cx="2133600" cy="301752"/>
          </a:xfrm>
        </p:spPr>
        <p:txBody>
          <a:bodyPr/>
          <a:lstStyle/>
          <a:p>
            <a:fld id="{35E39557-216A-474F-9D0C-FB0A680D9D83}" type="datetimeFigureOut">
              <a:rPr lang="en-US" smtClean="0"/>
              <a:t>6/9/2009</a:t>
            </a:fld>
            <a:endParaRPr lang="en-US"/>
          </a:p>
        </p:txBody>
      </p:sp>
      <p:sp>
        <p:nvSpPr>
          <p:cNvPr id="5" name="Footer Placeholder 4"/>
          <p:cNvSpPr>
            <a:spLocks noGrp="1"/>
          </p:cNvSpPr>
          <p:nvPr>
            <p:ph type="ftr" sz="quarter" idx="11"/>
          </p:nvPr>
        </p:nvSpPr>
        <p:spPr>
          <a:xfrm>
            <a:off x="457200" y="6480969"/>
            <a:ext cx="4260056" cy="300831"/>
          </a:xfrm>
        </p:spPr>
        <p:txBody>
          <a:bodyPr/>
          <a:lstStyle/>
          <a:p>
            <a:endParaRPr lang="en-US"/>
          </a:p>
        </p:txBody>
      </p:sp>
      <p:sp>
        <p:nvSpPr>
          <p:cNvPr id="6" name="Slide Number Placeholder 5"/>
          <p:cNvSpPr>
            <a:spLocks noGrp="1"/>
          </p:cNvSpPr>
          <p:nvPr>
            <p:ph type="sldNum" sz="quarter" idx="12"/>
          </p:nvPr>
        </p:nvSpPr>
        <p:spPr/>
        <p:txBody>
          <a:bodyPr/>
          <a:lstStyle/>
          <a:p>
            <a:fld id="{E24788E1-D582-431A-A489-C5BBD04D2A6A}"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1"/>
      </p:bgRef>
    </p:bg>
    <p:spTree>
      <p:nvGrpSpPr>
        <p:cNvPr id="1" name=""/>
        <p:cNvGrpSpPr/>
        <p:nvPr/>
      </p:nvGrpSpPr>
      <p:grpSpPr>
        <a:xfrm>
          <a:off x="0" y="0"/>
          <a:ext cx="0" cy="0"/>
          <a:chOff x="0" y="0"/>
          <a:chExt cx="0" cy="0"/>
        </a:xfrm>
      </p:grpSpPr>
      <p:sp>
        <p:nvSpPr>
          <p:cNvPr id="9" name="Right Tri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Isosceles Triang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Date Placeholder 3"/>
          <p:cNvSpPr>
            <a:spLocks noGrp="1"/>
          </p:cNvSpPr>
          <p:nvPr>
            <p:ph type="dt" sz="half" idx="10"/>
          </p:nvPr>
        </p:nvSpPr>
        <p:spPr>
          <a:xfrm>
            <a:off x="6955632" y="6477000"/>
            <a:ext cx="2133600" cy="304800"/>
          </a:xfrm>
        </p:spPr>
        <p:txBody>
          <a:bodyPr/>
          <a:lstStyle/>
          <a:p>
            <a:fld id="{35E39557-216A-474F-9D0C-FB0A680D9D83}" type="datetimeFigureOut">
              <a:rPr lang="en-US" smtClean="0"/>
              <a:t>6/9/2009</a:t>
            </a:fld>
            <a:endParaRPr lang="en-US"/>
          </a:p>
        </p:txBody>
      </p:sp>
      <p:sp>
        <p:nvSpPr>
          <p:cNvPr id="5" name="Footer Placeholder 4"/>
          <p:cNvSpPr>
            <a:spLocks noGrp="1"/>
          </p:cNvSpPr>
          <p:nvPr>
            <p:ph type="ftr" sz="quarter" idx="11"/>
          </p:nvPr>
        </p:nvSpPr>
        <p:spPr>
          <a:xfrm>
            <a:off x="2619376" y="6480969"/>
            <a:ext cx="4260056" cy="300831"/>
          </a:xfrm>
        </p:spPr>
        <p:txBody>
          <a:bodyPr/>
          <a:lstStyle/>
          <a:p>
            <a:endParaRPr lang="en-US"/>
          </a:p>
        </p:txBody>
      </p:sp>
      <p:sp>
        <p:nvSpPr>
          <p:cNvPr id="6" name="Slide Number Placeholder 5"/>
          <p:cNvSpPr>
            <a:spLocks noGrp="1"/>
          </p:cNvSpPr>
          <p:nvPr>
            <p:ph type="sldNum" sz="quarter" idx="12"/>
          </p:nvPr>
        </p:nvSpPr>
        <p:spPr>
          <a:xfrm>
            <a:off x="8451056" y="809624"/>
            <a:ext cx="502920" cy="300831"/>
          </a:xfrm>
        </p:spPr>
        <p:txBody>
          <a:bodyPr/>
          <a:lstStyle/>
          <a:p>
            <a:fld id="{E24788E1-D582-431A-A489-C5BBD04D2A6A}" type="slidenum">
              <a:rPr lang="en-US" smtClean="0"/>
              <a:t>‹#›</a:t>
            </a:fld>
            <a:endParaRPr lang="en-US"/>
          </a:p>
        </p:txBody>
      </p:sp>
      <p:cxnSp>
        <p:nvCxnSpPr>
          <p:cNvPr id="11" name="Straight Connector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4791456" y="6480969"/>
            <a:ext cx="2133600" cy="301752"/>
          </a:xfrm>
        </p:spPr>
        <p:txBody>
          <a:bodyPr/>
          <a:lstStyle/>
          <a:p>
            <a:fld id="{35E39557-216A-474F-9D0C-FB0A680D9D83}" type="datetimeFigureOut">
              <a:rPr lang="en-US" smtClean="0"/>
              <a:t>6/9/2009</a:t>
            </a:fld>
            <a:endParaRPr lang="en-US"/>
          </a:p>
        </p:txBody>
      </p:sp>
      <p:sp>
        <p:nvSpPr>
          <p:cNvPr id="6" name="Footer Placeholder 5"/>
          <p:cNvSpPr>
            <a:spLocks noGrp="1"/>
          </p:cNvSpPr>
          <p:nvPr>
            <p:ph type="ftr" sz="quarter" idx="11"/>
          </p:nvPr>
        </p:nvSpPr>
        <p:spPr>
          <a:xfrm>
            <a:off x="457200" y="6480969"/>
            <a:ext cx="4260056" cy="301752"/>
          </a:xfrm>
        </p:spPr>
        <p:txBody>
          <a:bodyPr/>
          <a:lstStyle/>
          <a:p>
            <a:endParaRPr lang="en-US"/>
          </a:p>
        </p:txBody>
      </p:sp>
      <p:sp>
        <p:nvSpPr>
          <p:cNvPr id="7" name="Slide Number Placeholder 6"/>
          <p:cNvSpPr>
            <a:spLocks noGrp="1"/>
          </p:cNvSpPr>
          <p:nvPr>
            <p:ph type="sldNum" sz="quarter" idx="12"/>
          </p:nvPr>
        </p:nvSpPr>
        <p:spPr>
          <a:xfrm>
            <a:off x="7589520" y="6480969"/>
            <a:ext cx="502920" cy="301752"/>
          </a:xfrm>
        </p:spPr>
        <p:txBody>
          <a:bodyPr/>
          <a:lstStyle/>
          <a:p>
            <a:fld id="{E24788E1-D582-431A-A489-C5BBD04D2A6A}"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a:xfrm>
            <a:off x="4791456" y="6480969"/>
            <a:ext cx="2130552" cy="301752"/>
          </a:xfrm>
        </p:spPr>
        <p:txBody>
          <a:bodyPr/>
          <a:lstStyle/>
          <a:p>
            <a:fld id="{35E39557-216A-474F-9D0C-FB0A680D9D83}" type="datetimeFigureOut">
              <a:rPr lang="en-US" smtClean="0"/>
              <a:t>6/9/2009</a:t>
            </a:fld>
            <a:endParaRPr lang="en-US"/>
          </a:p>
        </p:txBody>
      </p:sp>
      <p:sp>
        <p:nvSpPr>
          <p:cNvPr id="8" name="Footer Placeholder 7"/>
          <p:cNvSpPr>
            <a:spLocks noGrp="1"/>
          </p:cNvSpPr>
          <p:nvPr>
            <p:ph type="ftr" sz="quarter" idx="11"/>
          </p:nvPr>
        </p:nvSpPr>
        <p:spPr>
          <a:xfrm>
            <a:off x="457200" y="6480969"/>
            <a:ext cx="4261104" cy="301752"/>
          </a:xfrm>
        </p:spPr>
        <p:txBody>
          <a:bodyPr/>
          <a:lstStyle/>
          <a:p>
            <a:endParaRPr lang="en-US"/>
          </a:p>
        </p:txBody>
      </p:sp>
      <p:sp>
        <p:nvSpPr>
          <p:cNvPr id="9" name="Slide Number Placeholder 8"/>
          <p:cNvSpPr>
            <a:spLocks noGrp="1"/>
          </p:cNvSpPr>
          <p:nvPr>
            <p:ph type="sldNum" sz="quarter" idx="12"/>
          </p:nvPr>
        </p:nvSpPr>
        <p:spPr>
          <a:xfrm>
            <a:off x="7589520" y="6483096"/>
            <a:ext cx="502920" cy="301752"/>
          </a:xfrm>
        </p:spPr>
        <p:txBody>
          <a:bodyPr/>
          <a:lstStyle>
            <a:lvl1pPr algn="ctr">
              <a:defRPr/>
            </a:lvl1pPr>
          </a:lstStyle>
          <a:p>
            <a:fld id="{E24788E1-D582-431A-A489-C5BBD04D2A6A}"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35E39557-216A-474F-9D0C-FB0A680D9D83}" type="datetimeFigureOut">
              <a:rPr lang="en-US" smtClean="0"/>
              <a:t>6/9/2009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24788E1-D582-431A-A489-C5BBD04D2A6A}"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791456" y="6480969"/>
            <a:ext cx="2133600" cy="301752"/>
          </a:xfrm>
        </p:spPr>
        <p:txBody>
          <a:bodyPr/>
          <a:lstStyle/>
          <a:p>
            <a:fld id="{35E39557-216A-474F-9D0C-FB0A680D9D83}" type="datetimeFigureOut">
              <a:rPr lang="en-US" smtClean="0"/>
              <a:t>6/9/2009</a:t>
            </a:fld>
            <a:endParaRPr lang="en-US"/>
          </a:p>
        </p:txBody>
      </p:sp>
      <p:sp>
        <p:nvSpPr>
          <p:cNvPr id="3" name="Footer Placeholder 2"/>
          <p:cNvSpPr>
            <a:spLocks noGrp="1"/>
          </p:cNvSpPr>
          <p:nvPr>
            <p:ph type="ftr" sz="quarter" idx="11"/>
          </p:nvPr>
        </p:nvSpPr>
        <p:spPr>
          <a:xfrm>
            <a:off x="457200" y="6481890"/>
            <a:ext cx="4260056" cy="300831"/>
          </a:xfrm>
        </p:spPr>
        <p:txBody>
          <a:bodyPr/>
          <a:lstStyle/>
          <a:p>
            <a:endParaRPr lang="en-US"/>
          </a:p>
        </p:txBody>
      </p:sp>
      <p:sp>
        <p:nvSpPr>
          <p:cNvPr id="4" name="Slide Number Placeholder 3"/>
          <p:cNvSpPr>
            <a:spLocks noGrp="1"/>
          </p:cNvSpPr>
          <p:nvPr>
            <p:ph type="sldNum" sz="quarter" idx="12"/>
          </p:nvPr>
        </p:nvSpPr>
        <p:spPr>
          <a:xfrm>
            <a:off x="7589520" y="6480969"/>
            <a:ext cx="502920" cy="301752"/>
          </a:xfrm>
        </p:spPr>
        <p:txBody>
          <a:bodyPr/>
          <a:lstStyle/>
          <a:p>
            <a:fld id="{E24788E1-D582-431A-A489-C5BBD04D2A6A}"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278976" y="6556248"/>
            <a:ext cx="2133600" cy="301752"/>
          </a:xfrm>
        </p:spPr>
        <p:txBody>
          <a:bodyPr/>
          <a:lstStyle>
            <a:lvl1pPr>
              <a:defRPr sz="900"/>
            </a:lvl1pPr>
          </a:lstStyle>
          <a:p>
            <a:fld id="{35E39557-216A-474F-9D0C-FB0A680D9D83}" type="datetimeFigureOut">
              <a:rPr lang="en-US" smtClean="0"/>
              <a:t>6/9/2009</a:t>
            </a:fld>
            <a:endParaRPr lang="en-US"/>
          </a:p>
        </p:txBody>
      </p:sp>
      <p:sp>
        <p:nvSpPr>
          <p:cNvPr id="6" name="Footer Placeholder 5"/>
          <p:cNvSpPr>
            <a:spLocks noGrp="1"/>
          </p:cNvSpPr>
          <p:nvPr>
            <p:ph type="ftr" sz="quarter" idx="11"/>
          </p:nvPr>
        </p:nvSpPr>
        <p:spPr>
          <a:xfrm>
            <a:off x="1135856" y="6556248"/>
            <a:ext cx="5143120" cy="301752"/>
          </a:xfrm>
        </p:spPr>
        <p:txBody>
          <a:bodyPr/>
          <a:lstStyle>
            <a:lvl1pPr>
              <a:defRPr sz="900"/>
            </a:lvl1pPr>
          </a:lstStyle>
          <a:p>
            <a:endParaRPr lang="en-US"/>
          </a:p>
        </p:txBody>
      </p:sp>
      <p:sp>
        <p:nvSpPr>
          <p:cNvPr id="7" name="Slide Number Placeholder 6"/>
          <p:cNvSpPr>
            <a:spLocks noGrp="1"/>
          </p:cNvSpPr>
          <p:nvPr>
            <p:ph type="sldNum" sz="quarter" idx="12"/>
          </p:nvPr>
        </p:nvSpPr>
        <p:spPr>
          <a:xfrm>
            <a:off x="8410576" y="6556248"/>
            <a:ext cx="502920" cy="301752"/>
          </a:xfrm>
        </p:spPr>
        <p:txBody>
          <a:bodyPr/>
          <a:lstStyle>
            <a:lvl1pPr>
              <a:defRPr sz="900"/>
            </a:lvl1pPr>
          </a:lstStyle>
          <a:p>
            <a:fld id="{E24788E1-D582-431A-A489-C5BBD04D2A6A}"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6108192" y="6556248"/>
            <a:ext cx="2103120" cy="301752"/>
          </a:xfrm>
        </p:spPr>
        <p:txBody>
          <a:bodyPr/>
          <a:lstStyle>
            <a:lvl1pPr>
              <a:defRPr sz="900"/>
            </a:lvl1pPr>
          </a:lstStyle>
          <a:p>
            <a:fld id="{35E39557-216A-474F-9D0C-FB0A680D9D83}" type="datetimeFigureOut">
              <a:rPr lang="en-US" smtClean="0"/>
              <a:t>6/9/2009</a:t>
            </a:fld>
            <a:endParaRPr lang="en-US"/>
          </a:p>
        </p:txBody>
      </p:sp>
      <p:sp>
        <p:nvSpPr>
          <p:cNvPr id="6" name="Footer Placeholder 5"/>
          <p:cNvSpPr>
            <a:spLocks noGrp="1"/>
          </p:cNvSpPr>
          <p:nvPr>
            <p:ph type="ftr" sz="quarter" idx="11"/>
          </p:nvPr>
        </p:nvSpPr>
        <p:spPr>
          <a:xfrm>
            <a:off x="1170432" y="6557169"/>
            <a:ext cx="4948072" cy="301752"/>
          </a:xfrm>
        </p:spPr>
        <p:txBody>
          <a:bodyPr/>
          <a:lstStyle>
            <a:lvl1pPr>
              <a:defRPr sz="900"/>
            </a:lvl1pPr>
          </a:lstStyle>
          <a:p>
            <a:endParaRPr lang="en-US"/>
          </a:p>
        </p:txBody>
      </p:sp>
      <p:sp>
        <p:nvSpPr>
          <p:cNvPr id="7" name="Slide Number Placeholder 6"/>
          <p:cNvSpPr>
            <a:spLocks noGrp="1"/>
          </p:cNvSpPr>
          <p:nvPr>
            <p:ph type="sldNum" sz="quarter" idx="12"/>
          </p:nvPr>
        </p:nvSpPr>
        <p:spPr>
          <a:xfrm>
            <a:off x="8217192" y="6556248"/>
            <a:ext cx="365760" cy="301752"/>
          </a:xfrm>
        </p:spPr>
        <p:txBody>
          <a:bodyPr/>
          <a:lstStyle>
            <a:lvl1pPr algn="ctr">
              <a:defRPr sz="900"/>
            </a:lvl1pPr>
          </a:lstStyle>
          <a:p>
            <a:fld id="{E24788E1-D582-431A-A489-C5BBD04D2A6A}"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Right Tri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Straight Connector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7494"/>
            <a:ext cx="8229600" cy="1399032"/>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35E39557-216A-474F-9D0C-FB0A680D9D83}" type="datetimeFigureOut">
              <a:rPr lang="en-US" smtClean="0"/>
              <a:t>6/9/2009</a:t>
            </a:fld>
            <a:endParaRPr lang="en-US"/>
          </a:p>
        </p:txBody>
      </p:sp>
      <p:sp>
        <p:nvSpPr>
          <p:cNvPr id="3" name="Footer Placeholder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en-US"/>
          </a:p>
        </p:txBody>
      </p:sp>
      <p:sp>
        <p:nvSpPr>
          <p:cNvPr id="23" name="Slide Number Placeholder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E24788E1-D582-431A-A489-C5BBD04D2A6A}"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noAutofit/>
          </a:bodyPr>
          <a:lstStyle/>
          <a:p>
            <a:pPr marL="484632" indent="0" fontAlgn="auto">
              <a:spcAft>
                <a:spcPts val="0"/>
              </a:spcAft>
              <a:defRPr/>
            </a:pPr>
            <a:r>
              <a:rPr lang="en-US" sz="9600" b="1" dirty="0">
                <a:solidFill>
                  <a:schemeClr val="accent1">
                    <a:tint val="83000"/>
                    <a:satMod val="150000"/>
                  </a:schemeClr>
                </a:solidFill>
              </a:rPr>
              <a:t>Swine Flu</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152400" y="274638"/>
            <a:ext cx="8839200" cy="1143000"/>
          </a:xfrm>
        </p:spPr>
        <p:txBody>
          <a:bodyPr>
            <a:normAutofit fontScale="90000"/>
          </a:bodyPr>
          <a:lstStyle/>
          <a:p>
            <a:pPr marL="484632" indent="0" fontAlgn="auto">
              <a:spcAft>
                <a:spcPts val="0"/>
              </a:spcAft>
              <a:defRPr/>
            </a:pPr>
            <a:r>
              <a:rPr lang="en-US" sz="3600" b="1">
                <a:solidFill>
                  <a:schemeClr val="accent1">
                    <a:tint val="83000"/>
                    <a:satMod val="150000"/>
                  </a:schemeClr>
                </a:solidFill>
              </a:rPr>
              <a:t>What medications are available to treat swine flu infections in humans?</a:t>
            </a:r>
            <a:r>
              <a:rPr lang="en-US" sz="3600">
                <a:solidFill>
                  <a:schemeClr val="accent1">
                    <a:tint val="83000"/>
                    <a:satMod val="150000"/>
                  </a:schemeClr>
                </a:solidFill>
              </a:rPr>
              <a:t> </a:t>
            </a:r>
          </a:p>
        </p:txBody>
      </p:sp>
      <p:sp>
        <p:nvSpPr>
          <p:cNvPr id="18435" name="Rectangle 3"/>
          <p:cNvSpPr>
            <a:spLocks noGrp="1" noChangeArrowheads="1"/>
          </p:cNvSpPr>
          <p:nvPr>
            <p:ph idx="1"/>
          </p:nvPr>
        </p:nvSpPr>
        <p:spPr>
          <a:xfrm>
            <a:off x="457200" y="1882775"/>
            <a:ext cx="8229600" cy="4572000"/>
          </a:xfrm>
        </p:spPr>
        <p:txBody>
          <a:bodyPr/>
          <a:lstStyle/>
          <a:p>
            <a:pPr marL="0" indent="0" algn="just">
              <a:lnSpc>
                <a:spcPct val="80000"/>
              </a:lnSpc>
              <a:buFontTx/>
              <a:buNone/>
            </a:pPr>
            <a:r>
              <a:rPr lang="en-US" sz="2800" dirty="0" smtClean="0"/>
              <a:t>There are four different antiviral drugs that are licensed for use in the US for the treatment of influenza: </a:t>
            </a:r>
            <a:r>
              <a:rPr lang="en-US" sz="2800" dirty="0" err="1" smtClean="0"/>
              <a:t>amantadine</a:t>
            </a:r>
            <a:r>
              <a:rPr lang="en-US" sz="2800" dirty="0" smtClean="0"/>
              <a:t>, </a:t>
            </a:r>
            <a:r>
              <a:rPr lang="en-US" sz="2800" dirty="0" err="1" smtClean="0"/>
              <a:t>rimantadine</a:t>
            </a:r>
            <a:r>
              <a:rPr lang="en-US" sz="2800" dirty="0" smtClean="0"/>
              <a:t>, </a:t>
            </a:r>
            <a:r>
              <a:rPr lang="en-US" sz="2800" dirty="0" err="1" smtClean="0"/>
              <a:t>oseltamivir</a:t>
            </a:r>
            <a:r>
              <a:rPr lang="en-US" sz="2800" dirty="0" smtClean="0"/>
              <a:t> and </a:t>
            </a:r>
            <a:r>
              <a:rPr lang="en-US" sz="2800" dirty="0" err="1" smtClean="0"/>
              <a:t>zanamivir</a:t>
            </a:r>
            <a:r>
              <a:rPr lang="en-US" sz="2800" dirty="0" smtClean="0"/>
              <a:t>. While most swine influenza viruses have been susceptible to all four drugs, the most recent swine influenza viruses isolated from humans are resistant to </a:t>
            </a:r>
            <a:r>
              <a:rPr lang="en-US" sz="2800" dirty="0" err="1" smtClean="0"/>
              <a:t>amantadine</a:t>
            </a:r>
            <a:r>
              <a:rPr lang="en-US" sz="2800" dirty="0" smtClean="0"/>
              <a:t> and </a:t>
            </a:r>
            <a:r>
              <a:rPr lang="en-US" sz="2800" dirty="0" err="1" smtClean="0"/>
              <a:t>rimantadine</a:t>
            </a:r>
            <a:r>
              <a:rPr lang="en-US" sz="2800" dirty="0" smtClean="0"/>
              <a:t>. At this time, CDC recommends the use of </a:t>
            </a:r>
            <a:r>
              <a:rPr lang="en-US" sz="2800" dirty="0" err="1" smtClean="0"/>
              <a:t>oseltamivir</a:t>
            </a:r>
            <a:r>
              <a:rPr lang="en-US" sz="2800" dirty="0" smtClean="0"/>
              <a:t> or </a:t>
            </a:r>
            <a:r>
              <a:rPr lang="en-US" sz="2800" dirty="0" err="1" smtClean="0"/>
              <a:t>zanamivir</a:t>
            </a:r>
            <a:r>
              <a:rPr lang="en-US" sz="2800" dirty="0" smtClean="0"/>
              <a:t> for the treatment and/or prevention of infection with swine influenza viruses. </a:t>
            </a:r>
            <a:r>
              <a:rPr lang="en-US" sz="2800" b="1" dirty="0" err="1" smtClean="0"/>
              <a:t>Tamiflu</a:t>
            </a:r>
            <a:r>
              <a:rPr lang="en-US" sz="2800" dirty="0" smtClean="0"/>
              <a:t> which effective against Bird Flu is effective against Swine Flu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marL="484632" indent="0" fontAlgn="auto">
              <a:spcAft>
                <a:spcPts val="0"/>
              </a:spcAft>
              <a:defRPr/>
            </a:pPr>
            <a:r>
              <a:rPr lang="en-US" sz="3600" b="1">
                <a:solidFill>
                  <a:schemeClr val="accent1">
                    <a:tint val="83000"/>
                    <a:satMod val="150000"/>
                  </a:schemeClr>
                </a:solidFill>
              </a:rPr>
              <a:t>What other examples of swine flu outbreaks are there?</a:t>
            </a:r>
            <a:r>
              <a:rPr lang="en-US" sz="3600">
                <a:solidFill>
                  <a:schemeClr val="accent1">
                    <a:tint val="83000"/>
                    <a:satMod val="150000"/>
                  </a:schemeClr>
                </a:solidFill>
              </a:rPr>
              <a:t> </a:t>
            </a:r>
          </a:p>
        </p:txBody>
      </p:sp>
      <p:sp>
        <p:nvSpPr>
          <p:cNvPr id="19459" name="Rectangle 3"/>
          <p:cNvSpPr>
            <a:spLocks noGrp="1" noChangeArrowheads="1"/>
          </p:cNvSpPr>
          <p:nvPr>
            <p:ph idx="1"/>
          </p:nvPr>
        </p:nvSpPr>
        <p:spPr>
          <a:xfrm>
            <a:off x="457200" y="2057400"/>
            <a:ext cx="8229600" cy="4068763"/>
          </a:xfrm>
        </p:spPr>
        <p:txBody>
          <a:bodyPr/>
          <a:lstStyle/>
          <a:p>
            <a:pPr marL="0" indent="0" algn="just">
              <a:lnSpc>
                <a:spcPct val="80000"/>
              </a:lnSpc>
              <a:buFontTx/>
              <a:buNone/>
            </a:pPr>
            <a:r>
              <a:rPr lang="en-US" sz="2000" b="1" dirty="0" smtClean="0"/>
              <a:t>Probably the most well known is an outbreak of swine flu among soldiers in Fort Dix, New Jersey in 1976. The virus caused disease with x-ray evidence of pneumonia in at least 4 soldiers and 1 death; all of these patients had previously been healthy. The virus was transmitted to close contacts in a basic training environment, with limited transmission outside the basic training group. The virus is thought to have circulated for a month and disappeared. The source of the virus, the exact time of its introduction into Fort Dix, and factors limiting its spread and duration are unknown. The Fort Dix outbreak may have been caused by introduction of an animal virus into a stressed human population in close contact in crowded facilities during the winter. The swine influenza A virus collected from a Fort Dix soldier was named A/New Jersey/76 (Hsw1N1).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marL="484632" indent="0" fontAlgn="auto">
              <a:spcAft>
                <a:spcPts val="0"/>
              </a:spcAft>
              <a:defRPr/>
            </a:pPr>
            <a:r>
              <a:rPr lang="en-US" sz="4000" b="1">
                <a:solidFill>
                  <a:schemeClr val="accent1">
                    <a:tint val="83000"/>
                    <a:satMod val="150000"/>
                  </a:schemeClr>
                </a:solidFill>
              </a:rPr>
              <a:t>Is the H1N1 swine flu virus the same as human H1N1 viruses?</a:t>
            </a:r>
            <a:r>
              <a:rPr lang="en-US" sz="4000">
                <a:solidFill>
                  <a:schemeClr val="accent1">
                    <a:tint val="83000"/>
                    <a:satMod val="150000"/>
                  </a:schemeClr>
                </a:solidFill>
              </a:rPr>
              <a:t> </a:t>
            </a:r>
          </a:p>
        </p:txBody>
      </p:sp>
      <p:sp>
        <p:nvSpPr>
          <p:cNvPr id="20483" name="Rectangle 3"/>
          <p:cNvSpPr>
            <a:spLocks noGrp="1" noChangeArrowheads="1"/>
          </p:cNvSpPr>
          <p:nvPr>
            <p:ph idx="1"/>
          </p:nvPr>
        </p:nvSpPr>
        <p:spPr>
          <a:xfrm>
            <a:off x="457200" y="1882775"/>
            <a:ext cx="8229600" cy="4572000"/>
          </a:xfrm>
        </p:spPr>
        <p:txBody>
          <a:bodyPr/>
          <a:lstStyle/>
          <a:p>
            <a:pPr>
              <a:buFontTx/>
              <a:buNone/>
            </a:pPr>
            <a:r>
              <a:rPr lang="en-US" b="1" smtClean="0"/>
              <a:t>No.</a:t>
            </a:r>
            <a:r>
              <a:rPr lang="en-US" smtClean="0"/>
              <a:t> </a:t>
            </a:r>
          </a:p>
          <a:p>
            <a:pPr>
              <a:buFontTx/>
              <a:buNone/>
            </a:pPr>
            <a:r>
              <a:rPr lang="en-US" smtClean="0"/>
              <a:t>The H1N1 swine flu viruses are antigenically very different from human H1N1 viruses and, therefore, vaccines for human seasonal flu would not provide protection from H1N1 swine flu viruses.</a:t>
            </a:r>
            <a:br>
              <a:rPr lang="en-US" smtClean="0"/>
            </a:br>
            <a:r>
              <a:rPr lang="en-US" smtClean="0"/>
              <a:t/>
            </a:r>
            <a:br>
              <a:rPr lang="en-US" smtClean="0"/>
            </a:br>
            <a:endParaRPr lang="en-US"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rmAutofit fontScale="90000"/>
          </a:bodyPr>
          <a:lstStyle/>
          <a:p>
            <a:pPr marL="484632" indent="0" fontAlgn="auto">
              <a:spcAft>
                <a:spcPts val="0"/>
              </a:spcAft>
              <a:defRPr/>
            </a:pPr>
            <a:r>
              <a:rPr lang="en-US" sz="3600" b="1">
                <a:solidFill>
                  <a:schemeClr val="accent1">
                    <a:tint val="83000"/>
                    <a:satMod val="150000"/>
                  </a:schemeClr>
                </a:solidFill>
              </a:rPr>
              <a:t>Swine Flu in Pigs</a:t>
            </a:r>
            <a:br>
              <a:rPr lang="en-US" sz="3600" b="1">
                <a:solidFill>
                  <a:schemeClr val="accent1">
                    <a:tint val="83000"/>
                    <a:satMod val="150000"/>
                  </a:schemeClr>
                </a:solidFill>
              </a:rPr>
            </a:br>
            <a:r>
              <a:rPr lang="en-US" sz="3600" b="1">
                <a:solidFill>
                  <a:schemeClr val="accent1">
                    <a:tint val="83000"/>
                    <a:satMod val="150000"/>
                  </a:schemeClr>
                </a:solidFill>
              </a:rPr>
              <a:t>How does swine flu spread among pigs? </a:t>
            </a:r>
          </a:p>
        </p:txBody>
      </p:sp>
      <p:sp>
        <p:nvSpPr>
          <p:cNvPr id="21507" name="Rectangle 3"/>
          <p:cNvSpPr>
            <a:spLocks noGrp="1" noChangeArrowheads="1"/>
          </p:cNvSpPr>
          <p:nvPr>
            <p:ph idx="1"/>
          </p:nvPr>
        </p:nvSpPr>
        <p:spPr>
          <a:xfrm>
            <a:off x="457200" y="1676400"/>
            <a:ext cx="8229600" cy="4449763"/>
          </a:xfrm>
        </p:spPr>
        <p:txBody>
          <a:bodyPr/>
          <a:lstStyle/>
          <a:p>
            <a:pPr marL="0" indent="65088">
              <a:lnSpc>
                <a:spcPct val="90000"/>
              </a:lnSpc>
              <a:buFontTx/>
              <a:buNone/>
            </a:pPr>
            <a:r>
              <a:rPr lang="en-US" dirty="0" smtClean="0"/>
              <a:t>Swine flu viruses are thought to be spread mostly through close contact among pigs and possibly from contaminated objects moving between infected and uninfected pigs. Herds with continuous swine flu infections and herds that are vaccinated against swine flu may have sporadic disease, or may show only mild or no symptoms of infection.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marL="484632" indent="0" fontAlgn="auto">
              <a:spcAft>
                <a:spcPts val="0"/>
              </a:spcAft>
              <a:defRPr/>
            </a:pPr>
            <a:r>
              <a:rPr lang="en-US" sz="4000" b="1">
                <a:solidFill>
                  <a:schemeClr val="accent1">
                    <a:tint val="83000"/>
                    <a:satMod val="150000"/>
                  </a:schemeClr>
                </a:solidFill>
              </a:rPr>
              <a:t>Is there a vaccine for swine flu?</a:t>
            </a:r>
            <a:r>
              <a:rPr lang="en-US" sz="4000">
                <a:solidFill>
                  <a:schemeClr val="accent1">
                    <a:tint val="83000"/>
                    <a:satMod val="150000"/>
                  </a:schemeClr>
                </a:solidFill>
              </a:rPr>
              <a:t> </a:t>
            </a:r>
          </a:p>
        </p:txBody>
      </p:sp>
      <p:sp>
        <p:nvSpPr>
          <p:cNvPr id="22531" name="Rectangle 3"/>
          <p:cNvSpPr>
            <a:spLocks noGrp="1" noChangeArrowheads="1"/>
          </p:cNvSpPr>
          <p:nvPr>
            <p:ph idx="1"/>
          </p:nvPr>
        </p:nvSpPr>
        <p:spPr>
          <a:xfrm>
            <a:off x="457200" y="1882775"/>
            <a:ext cx="8229600" cy="4572000"/>
          </a:xfrm>
        </p:spPr>
        <p:txBody>
          <a:bodyPr/>
          <a:lstStyle/>
          <a:p>
            <a:pPr marL="0" indent="65088">
              <a:buFontTx/>
              <a:buNone/>
            </a:pPr>
            <a:r>
              <a:rPr lang="en-US" dirty="0" smtClean="0"/>
              <a:t>Vaccines are available to be given to pigs to prevent swine influenza. There is no vaccine to protect humans from swine flu. The seasonal influenza vaccine will likely help provide partial protection against swine H3N2, but not swine H1N1 viruses.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533400" y="609600"/>
            <a:ext cx="8229600" cy="533400"/>
          </a:xfrm>
        </p:spPr>
        <p:txBody>
          <a:bodyPr>
            <a:normAutofit fontScale="90000"/>
          </a:bodyPr>
          <a:lstStyle/>
          <a:p>
            <a:pPr marL="484632" indent="0" fontAlgn="auto">
              <a:spcAft>
                <a:spcPts val="0"/>
              </a:spcAft>
              <a:defRPr/>
            </a:pPr>
            <a:r>
              <a:rPr lang="en-US" sz="4000" b="1" dirty="0">
                <a:solidFill>
                  <a:schemeClr val="accent1">
                    <a:tint val="83000"/>
                    <a:satMod val="150000"/>
                  </a:schemeClr>
                </a:solidFill>
              </a:rPr>
              <a:t/>
            </a:r>
            <a:br>
              <a:rPr lang="en-US" sz="4000" b="1" dirty="0">
                <a:solidFill>
                  <a:schemeClr val="accent1">
                    <a:tint val="83000"/>
                    <a:satMod val="150000"/>
                  </a:schemeClr>
                </a:solidFill>
              </a:rPr>
            </a:br>
            <a:r>
              <a:rPr sz="4000">
                <a:solidFill>
                  <a:schemeClr val="accent1">
                    <a:tint val="83000"/>
                    <a:satMod val="150000"/>
                  </a:schemeClr>
                </a:solidFill>
              </a:rPr>
              <a:t>What is Swine Influenza?</a:t>
            </a:r>
            <a:br>
              <a:rPr sz="4000">
                <a:solidFill>
                  <a:schemeClr val="accent1">
                    <a:tint val="83000"/>
                    <a:satMod val="150000"/>
                  </a:schemeClr>
                </a:solidFill>
              </a:rPr>
            </a:br>
            <a:endParaRPr lang="en-US" sz="4000" b="1" dirty="0">
              <a:solidFill>
                <a:schemeClr val="accent1">
                  <a:tint val="83000"/>
                  <a:satMod val="150000"/>
                </a:schemeClr>
              </a:solidFill>
            </a:endParaRPr>
          </a:p>
        </p:txBody>
      </p:sp>
      <p:sp>
        <p:nvSpPr>
          <p:cNvPr id="10243" name="Rectangle 3"/>
          <p:cNvSpPr>
            <a:spLocks noGrp="1" noChangeArrowheads="1"/>
          </p:cNvSpPr>
          <p:nvPr>
            <p:ph idx="1"/>
          </p:nvPr>
        </p:nvSpPr>
        <p:spPr>
          <a:xfrm>
            <a:off x="457200" y="1295400"/>
            <a:ext cx="8229600" cy="5257800"/>
          </a:xfrm>
        </p:spPr>
        <p:txBody>
          <a:bodyPr/>
          <a:lstStyle/>
          <a:p>
            <a:pPr marL="0" indent="0" algn="just">
              <a:buFontTx/>
              <a:buNone/>
            </a:pPr>
            <a:r>
              <a:rPr lang="en-US" sz="2800" b="1" smtClean="0">
                <a:latin typeface="Comic Sans MS" pitchFamily="66" charset="0"/>
              </a:rPr>
              <a:t>Swine Influenza (swine flu) is a respiratory disease of pigs caused by type A influenza virus that regularly causes outbreaks of influenza in pigs. Swine flu viruses cause high levels of illness and low death rates in pigs. Swine influenza viruses may circulate among swine throughout the year, but most outbreaks occur during the late fall and winter months similar to outbreaks in humans. The classical swine flu virus (an influenza type A H1N1 virus) was first isolated from a pig in 1930.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0" y="267494"/>
            <a:ext cx="8686800" cy="1399032"/>
          </a:xfrm>
        </p:spPr>
        <p:txBody>
          <a:bodyPr/>
          <a:lstStyle/>
          <a:p>
            <a:pPr marL="4763" indent="0" fontAlgn="auto">
              <a:spcAft>
                <a:spcPts val="0"/>
              </a:spcAft>
              <a:defRPr/>
            </a:pPr>
            <a:r>
              <a:rPr lang="en-US" sz="3600" b="1" dirty="0">
                <a:solidFill>
                  <a:schemeClr val="accent1">
                    <a:tint val="83000"/>
                    <a:satMod val="150000"/>
                  </a:schemeClr>
                </a:solidFill>
              </a:rPr>
              <a:t>How many swine flu viruses are there?</a:t>
            </a:r>
            <a:r>
              <a:rPr lang="en-US" sz="3600" dirty="0">
                <a:solidFill>
                  <a:schemeClr val="accent1">
                    <a:tint val="83000"/>
                    <a:satMod val="150000"/>
                  </a:schemeClr>
                </a:solidFill>
              </a:rPr>
              <a:t> </a:t>
            </a:r>
          </a:p>
        </p:txBody>
      </p:sp>
      <p:sp>
        <p:nvSpPr>
          <p:cNvPr id="11267" name="Rectangle 3"/>
          <p:cNvSpPr>
            <a:spLocks noGrp="1" noChangeArrowheads="1"/>
          </p:cNvSpPr>
          <p:nvPr>
            <p:ph idx="1"/>
          </p:nvPr>
        </p:nvSpPr>
        <p:spPr>
          <a:xfrm>
            <a:off x="457200" y="1882775"/>
            <a:ext cx="8229600" cy="4572000"/>
          </a:xfrm>
        </p:spPr>
        <p:txBody>
          <a:bodyPr/>
          <a:lstStyle/>
          <a:p>
            <a:pPr marL="0" indent="65088" algn="just">
              <a:lnSpc>
                <a:spcPct val="90000"/>
              </a:lnSpc>
              <a:buFontTx/>
              <a:buNone/>
            </a:pPr>
            <a:r>
              <a:rPr lang="en-US" sz="2400" b="1" smtClean="0"/>
              <a:t>Like all influenza viruses, swine flu viruses change constantly. Pigs can be infected by avian influenza and human influenza viruses as well as swine influenza viruses. When influenza viruses from different species infect pigs, the viruses can reassort (i.e. swap genes) and new viruses that are a mix of swine, human and/or avian influenza viruses can emerge. Over the years, different variations of swine flu viruses have emerged. At this time, there are four main influenza type A virus subtypes that have been isolated in pigs: H1N1, H1N2, H3N2, and H3N1. However, most of the recently isolated influenza viruses from pigs have been H1N1 viruses.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0"/>
            <a:ext cx="8229600" cy="1399032"/>
          </a:xfrm>
        </p:spPr>
        <p:txBody>
          <a:bodyPr>
            <a:normAutofit/>
          </a:bodyPr>
          <a:lstStyle/>
          <a:p>
            <a:pPr marL="484632" indent="0" algn="ctr" fontAlgn="auto">
              <a:spcAft>
                <a:spcPts val="0"/>
              </a:spcAft>
              <a:defRPr/>
            </a:pPr>
            <a:r>
              <a:rPr lang="en-US" sz="4000" b="1" u="sng" dirty="0">
                <a:solidFill>
                  <a:schemeClr val="accent1">
                    <a:tint val="83000"/>
                    <a:satMod val="150000"/>
                  </a:schemeClr>
                </a:solidFill>
              </a:rPr>
              <a:t>Swine Flu in Humans</a:t>
            </a:r>
            <a:r>
              <a:rPr lang="en-US" sz="4000" b="1" dirty="0">
                <a:solidFill>
                  <a:schemeClr val="accent1">
                    <a:tint val="83000"/>
                    <a:satMod val="150000"/>
                  </a:schemeClr>
                </a:solidFill>
              </a:rPr>
              <a:t/>
            </a:r>
            <a:br>
              <a:rPr lang="en-US" sz="4000" b="1" dirty="0">
                <a:solidFill>
                  <a:schemeClr val="accent1">
                    <a:tint val="83000"/>
                    <a:satMod val="150000"/>
                  </a:schemeClr>
                </a:solidFill>
              </a:rPr>
            </a:br>
            <a:r>
              <a:rPr lang="en-US" sz="4000" b="1" dirty="0">
                <a:solidFill>
                  <a:schemeClr val="accent1">
                    <a:tint val="83000"/>
                    <a:satMod val="150000"/>
                  </a:schemeClr>
                </a:solidFill>
              </a:rPr>
              <a:t>Can humans catch swine flu? </a:t>
            </a:r>
          </a:p>
        </p:txBody>
      </p:sp>
      <p:sp>
        <p:nvSpPr>
          <p:cNvPr id="12291" name="Rectangle 3"/>
          <p:cNvSpPr>
            <a:spLocks noGrp="1" noChangeArrowheads="1"/>
          </p:cNvSpPr>
          <p:nvPr>
            <p:ph idx="1"/>
          </p:nvPr>
        </p:nvSpPr>
        <p:spPr>
          <a:xfrm>
            <a:off x="0" y="1295400"/>
            <a:ext cx="8839200" cy="5562600"/>
          </a:xfrm>
        </p:spPr>
        <p:txBody>
          <a:bodyPr/>
          <a:lstStyle/>
          <a:p>
            <a:pPr marL="85725" indent="-85725" algn="just">
              <a:lnSpc>
                <a:spcPct val="80000"/>
              </a:lnSpc>
              <a:buFontTx/>
              <a:buNone/>
            </a:pPr>
            <a:r>
              <a:rPr lang="en-US" sz="2800" b="1" dirty="0" smtClean="0"/>
              <a:t>Swine flu viruses do not normally infect humans. However, sporadic human infections with swine flu have occurred. Most commonly, these cases occur in persons with direct exposure to pigs (e.g. children near pigs at a fair or workers in the swine industry). In addition, there have been documented cases of one person spreading swine flu to others. For example, an outbreak of apparent swine flu infection in pigs in Wisconsin in 1988 resulted in multiple human infections, and, although no community outbreak resulted, there was antibody evidence of virus transmission from the patient to health care workers who had close contact with the patient.</a:t>
            </a:r>
            <a:br>
              <a:rPr lang="en-US" sz="2800" b="1" dirty="0" smtClean="0"/>
            </a:br>
            <a:r>
              <a:rPr lang="en-US" sz="1800" dirty="0" smtClean="0"/>
              <a:t/>
            </a:r>
            <a:br>
              <a:rPr lang="en-US" sz="1800" dirty="0" smtClean="0"/>
            </a:br>
            <a:r>
              <a:rPr lang="en-US" sz="1800" dirty="0" smtClean="0"/>
              <a:t/>
            </a:r>
            <a:br>
              <a:rPr lang="en-US" sz="1800" dirty="0" smtClean="0"/>
            </a:br>
            <a:endParaRPr lang="en-US" sz="1800"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normAutofit/>
          </a:bodyPr>
          <a:lstStyle/>
          <a:p>
            <a:pPr marL="182563" indent="46038" fontAlgn="auto">
              <a:spcAft>
                <a:spcPts val="0"/>
              </a:spcAft>
              <a:defRPr/>
            </a:pPr>
            <a:r>
              <a:rPr lang="en-US" sz="3600" b="1" dirty="0">
                <a:solidFill>
                  <a:schemeClr val="accent1">
                    <a:tint val="83000"/>
                    <a:satMod val="150000"/>
                  </a:schemeClr>
                </a:solidFill>
              </a:rPr>
              <a:t>How common is swine flu infection in humans?</a:t>
            </a:r>
            <a:r>
              <a:rPr lang="en-US" sz="3600" dirty="0">
                <a:solidFill>
                  <a:schemeClr val="accent1">
                    <a:tint val="83000"/>
                    <a:satMod val="150000"/>
                  </a:schemeClr>
                </a:solidFill>
              </a:rPr>
              <a:t> </a:t>
            </a:r>
          </a:p>
        </p:txBody>
      </p:sp>
      <p:sp>
        <p:nvSpPr>
          <p:cNvPr id="6147" name="Rectangle 3"/>
          <p:cNvSpPr>
            <a:spLocks noGrp="1" noChangeArrowheads="1"/>
          </p:cNvSpPr>
          <p:nvPr>
            <p:ph idx="1"/>
          </p:nvPr>
        </p:nvSpPr>
        <p:spPr>
          <a:xfrm>
            <a:off x="457200" y="1882775"/>
            <a:ext cx="8229600" cy="4572000"/>
          </a:xfrm>
        </p:spPr>
        <p:txBody>
          <a:bodyPr>
            <a:normAutofit/>
          </a:bodyPr>
          <a:lstStyle/>
          <a:p>
            <a:pPr marL="0" indent="0" fontAlgn="auto">
              <a:lnSpc>
                <a:spcPct val="80000"/>
              </a:lnSpc>
              <a:spcAft>
                <a:spcPts val="0"/>
              </a:spcAft>
              <a:buFontTx/>
              <a:buNone/>
              <a:defRPr/>
            </a:pPr>
            <a:r>
              <a:rPr lang="en-US" sz="2400" b="1" dirty="0"/>
              <a:t>In the past, Centre for Disease Control (CDC) received reports of approximately one human swine influenza virus infection every one to two years in the U.S., but from December 2005 through February 2009, 12 cases of human infection with swine influenza have been reported.</a:t>
            </a:r>
            <a:r>
              <a:rPr lang="en-US" sz="2000" b="1" dirty="0"/>
              <a:t/>
            </a:r>
            <a:br>
              <a:rPr lang="en-US" sz="2000" b="1" dirty="0"/>
            </a:br>
            <a:endParaRPr lang="en-US" sz="2000" b="1" dirty="0"/>
          </a:p>
          <a:p>
            <a:pPr marL="448056" indent="-384048" algn="ctr" fontAlgn="auto">
              <a:lnSpc>
                <a:spcPct val="80000"/>
              </a:lnSpc>
              <a:spcAft>
                <a:spcPts val="0"/>
              </a:spcAft>
              <a:buFontTx/>
              <a:buNone/>
              <a:defRPr/>
            </a:pPr>
            <a:r>
              <a:rPr lang="en-US" sz="2400" b="1" dirty="0" smtClean="0">
                <a:solidFill>
                  <a:schemeClr val="accent2">
                    <a:lumMod val="60000"/>
                    <a:lumOff val="40000"/>
                  </a:schemeClr>
                </a:solidFill>
              </a:rPr>
              <a:t>What are the symptoms of swine flu in humans?</a:t>
            </a:r>
            <a:r>
              <a:rPr lang="en-US" sz="1800" b="1" dirty="0"/>
              <a:t/>
            </a:r>
            <a:br>
              <a:rPr lang="en-US" sz="1800" b="1" dirty="0"/>
            </a:br>
            <a:endParaRPr lang="en-US" sz="1800" b="1" dirty="0"/>
          </a:p>
          <a:p>
            <a:pPr marL="448056" indent="-384048" fontAlgn="auto">
              <a:lnSpc>
                <a:spcPct val="80000"/>
              </a:lnSpc>
              <a:spcAft>
                <a:spcPts val="0"/>
              </a:spcAft>
              <a:buFontTx/>
              <a:buNone/>
              <a:defRPr/>
            </a:pPr>
            <a:r>
              <a:rPr lang="en-US" sz="2400" b="1" dirty="0"/>
              <a:t>The symptoms of swine flu in people are expected to be similar to the symptoms of regular human seasonal influenza and include fever, lethargy, lack of appetite and coughing. Some people with swine flu also have reported runny nose, sore throat, nausea, vomiting and diarrhea.</a:t>
            </a:r>
            <a:r>
              <a:rPr lang="en-US" sz="1400" b="1" dirty="0"/>
              <a:t>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990600"/>
            <a:ext cx="8229600" cy="427038"/>
          </a:xfrm>
        </p:spPr>
        <p:txBody>
          <a:bodyPr>
            <a:normAutofit fontScale="90000"/>
          </a:bodyPr>
          <a:lstStyle/>
          <a:p>
            <a:pPr marL="484632" indent="0" fontAlgn="auto">
              <a:spcAft>
                <a:spcPts val="0"/>
              </a:spcAft>
              <a:defRPr/>
            </a:pPr>
            <a:r>
              <a:rPr lang="en-US" sz="4000" b="1">
                <a:solidFill>
                  <a:schemeClr val="accent1">
                    <a:tint val="83000"/>
                    <a:satMod val="150000"/>
                  </a:schemeClr>
                </a:solidFill>
              </a:rPr>
              <a:t>Can people catch swine flu from eating pork?</a:t>
            </a:r>
            <a:br>
              <a:rPr lang="en-US" sz="4000" b="1">
                <a:solidFill>
                  <a:schemeClr val="accent1">
                    <a:tint val="83000"/>
                    <a:satMod val="150000"/>
                  </a:schemeClr>
                </a:solidFill>
              </a:rPr>
            </a:br>
            <a:r>
              <a:rPr lang="en-US" sz="4000" b="1">
                <a:solidFill>
                  <a:schemeClr val="accent1">
                    <a:tint val="83000"/>
                    <a:satMod val="150000"/>
                  </a:schemeClr>
                </a:solidFill>
              </a:rPr>
              <a:t/>
            </a:r>
            <a:br>
              <a:rPr lang="en-US" sz="4000" b="1">
                <a:solidFill>
                  <a:schemeClr val="accent1">
                    <a:tint val="83000"/>
                    <a:satMod val="150000"/>
                  </a:schemeClr>
                </a:solidFill>
              </a:rPr>
            </a:br>
            <a:endParaRPr lang="en-US" sz="4000" b="1">
              <a:solidFill>
                <a:schemeClr val="accent1">
                  <a:tint val="83000"/>
                  <a:satMod val="150000"/>
                </a:schemeClr>
              </a:solidFill>
            </a:endParaRPr>
          </a:p>
        </p:txBody>
      </p:sp>
      <p:sp>
        <p:nvSpPr>
          <p:cNvPr id="14339" name="Rectangle 3"/>
          <p:cNvSpPr>
            <a:spLocks noGrp="1" noChangeArrowheads="1"/>
          </p:cNvSpPr>
          <p:nvPr>
            <p:ph idx="1"/>
          </p:nvPr>
        </p:nvSpPr>
        <p:spPr>
          <a:xfrm>
            <a:off x="457200" y="1882775"/>
            <a:ext cx="8229600" cy="4572000"/>
          </a:xfrm>
        </p:spPr>
        <p:txBody>
          <a:bodyPr/>
          <a:lstStyle/>
          <a:p>
            <a:pPr>
              <a:lnSpc>
                <a:spcPct val="90000"/>
              </a:lnSpc>
              <a:buFontTx/>
              <a:buNone/>
            </a:pPr>
            <a:r>
              <a:rPr lang="en-US" smtClean="0"/>
              <a:t>No. </a:t>
            </a:r>
          </a:p>
          <a:p>
            <a:pPr>
              <a:lnSpc>
                <a:spcPct val="90000"/>
              </a:lnSpc>
              <a:buFontTx/>
              <a:buNone/>
            </a:pPr>
            <a:r>
              <a:rPr lang="en-US" smtClean="0"/>
              <a:t>Swine influenza viruses are not transmitted by food. You can not get swine influenza from eating pork or pork products. Eating properly handled and cooked pork and pork products is safe. Cooking pork to an internal temperature of 160°F kills the swine flu virus as it does other bacteria and viruses.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marL="484632" indent="0" fontAlgn="auto">
              <a:spcAft>
                <a:spcPts val="0"/>
              </a:spcAft>
              <a:defRPr/>
            </a:pPr>
            <a:r>
              <a:rPr lang="en-US" b="1">
                <a:solidFill>
                  <a:schemeClr val="accent1">
                    <a:tint val="83000"/>
                    <a:satMod val="150000"/>
                  </a:schemeClr>
                </a:solidFill>
              </a:rPr>
              <a:t>How does swine flu spread?</a:t>
            </a:r>
            <a:r>
              <a:rPr lang="en-US">
                <a:solidFill>
                  <a:schemeClr val="accent1">
                    <a:tint val="83000"/>
                    <a:satMod val="150000"/>
                  </a:schemeClr>
                </a:solidFill>
              </a:rPr>
              <a:t> </a:t>
            </a:r>
          </a:p>
        </p:txBody>
      </p:sp>
      <p:sp>
        <p:nvSpPr>
          <p:cNvPr id="8195" name="Rectangle 3"/>
          <p:cNvSpPr>
            <a:spLocks noGrp="1" noChangeArrowheads="1"/>
          </p:cNvSpPr>
          <p:nvPr>
            <p:ph idx="1"/>
          </p:nvPr>
        </p:nvSpPr>
        <p:spPr>
          <a:xfrm>
            <a:off x="457200" y="1882775"/>
            <a:ext cx="8229600" cy="4572000"/>
          </a:xfrm>
        </p:spPr>
        <p:txBody>
          <a:bodyPr>
            <a:normAutofit/>
          </a:bodyPr>
          <a:lstStyle/>
          <a:p>
            <a:pPr marL="0" indent="0" algn="just" fontAlgn="auto">
              <a:lnSpc>
                <a:spcPct val="90000"/>
              </a:lnSpc>
              <a:spcAft>
                <a:spcPts val="0"/>
              </a:spcAft>
              <a:buFontTx/>
              <a:buNone/>
              <a:defRPr/>
            </a:pPr>
            <a:r>
              <a:rPr lang="en-US" sz="2400" dirty="0"/>
              <a:t>Influenza viruses can be directly transmitted from pigs to people and from people to pigs. Human infection with flu viruses from pigs are most likely to occur when people are in close proximity to infected pigs, such as in pig barns and livestock exhibits housing pigs at fairs. Human-to-human transmission of swine flu can also occur. This is thought to occur in the same way as seasonal flu occurs in people, which is mainly person-to-person transmission through coughing or sneezing of people infected with the influenza virus. People may become infected by touching something with flu viruses on it and then touching their mouth or nose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normAutofit fontScale="90000"/>
          </a:bodyPr>
          <a:lstStyle/>
          <a:p>
            <a:pPr marL="484632" indent="0" fontAlgn="auto">
              <a:spcAft>
                <a:spcPts val="0"/>
              </a:spcAft>
              <a:defRPr/>
            </a:pPr>
            <a:r>
              <a:rPr lang="en-US" sz="4000" b="1">
                <a:solidFill>
                  <a:schemeClr val="accent1">
                    <a:tint val="83000"/>
                    <a:satMod val="150000"/>
                  </a:schemeClr>
                </a:solidFill>
              </a:rPr>
              <a:t>What do we know about human-to-human spread of swine flu?</a:t>
            </a:r>
            <a:r>
              <a:rPr lang="en-US" sz="4000">
                <a:solidFill>
                  <a:schemeClr val="accent1">
                    <a:tint val="83000"/>
                    <a:satMod val="150000"/>
                  </a:schemeClr>
                </a:solidFill>
              </a:rPr>
              <a:t> </a:t>
            </a:r>
          </a:p>
        </p:txBody>
      </p:sp>
      <p:sp>
        <p:nvSpPr>
          <p:cNvPr id="9219" name="Rectangle 3"/>
          <p:cNvSpPr>
            <a:spLocks noGrp="1" noChangeArrowheads="1"/>
          </p:cNvSpPr>
          <p:nvPr>
            <p:ph idx="1"/>
          </p:nvPr>
        </p:nvSpPr>
        <p:spPr>
          <a:xfrm>
            <a:off x="457200" y="2209800"/>
            <a:ext cx="8229600" cy="3916363"/>
          </a:xfrm>
        </p:spPr>
        <p:txBody>
          <a:bodyPr>
            <a:normAutofit lnSpcReduction="10000"/>
          </a:bodyPr>
          <a:lstStyle/>
          <a:p>
            <a:pPr marL="448056" indent="-384048" algn="just" fontAlgn="auto">
              <a:spcAft>
                <a:spcPts val="0"/>
              </a:spcAft>
              <a:buFontTx/>
              <a:buNone/>
              <a:defRPr/>
            </a:pPr>
            <a:r>
              <a:rPr lang="en-US" sz="2000"/>
              <a:t>In September 1988, a previously healthy 32-year-old pregnant woman was hospitalized for pneumonia and died 8 days later. A swine H1N1 flu virus was detected. Four days before getting sick, the patient visited a county fair swine exhibition where there was widespread influenza-like illness among the swine.</a:t>
            </a:r>
          </a:p>
          <a:p>
            <a:pPr marL="448056" indent="-384048" algn="just" fontAlgn="auto">
              <a:spcAft>
                <a:spcPts val="0"/>
              </a:spcAft>
              <a:buFontTx/>
              <a:buNone/>
              <a:defRPr/>
            </a:pPr>
            <a:r>
              <a:rPr lang="en-US" sz="2000"/>
              <a:t>In follow-up studies, 76% of swine exhibitors tested had antibody evidence of swine flu infection but no serious illnesses were detected among this group. Additional studies suggest that one to three health care personnel who had contact with the patient developed mild influenza-like illnesses with antibody evidence of swine flu infection.</a:t>
            </a:r>
            <a:r>
              <a:rPr lang="en-US" sz="2800"/>
              <a:t> </a:t>
            </a:r>
            <a:r>
              <a:rPr lang="en-US" sz="2000"/>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normAutofit fontScale="90000"/>
          </a:bodyPr>
          <a:lstStyle/>
          <a:p>
            <a:pPr marL="484632" indent="0" fontAlgn="auto">
              <a:spcAft>
                <a:spcPts val="0"/>
              </a:spcAft>
              <a:defRPr/>
            </a:pPr>
            <a:r>
              <a:rPr lang="en-US" sz="4000" b="1">
                <a:solidFill>
                  <a:schemeClr val="accent1">
                    <a:tint val="83000"/>
                    <a:satMod val="150000"/>
                  </a:schemeClr>
                </a:solidFill>
              </a:rPr>
              <a:t>How can human infections with swine influenza be diagnosed?</a:t>
            </a:r>
            <a:r>
              <a:rPr lang="en-US" sz="4000">
                <a:solidFill>
                  <a:schemeClr val="accent1">
                    <a:tint val="83000"/>
                    <a:satMod val="150000"/>
                  </a:schemeClr>
                </a:solidFill>
              </a:rPr>
              <a:t> </a:t>
            </a:r>
          </a:p>
        </p:txBody>
      </p:sp>
      <p:sp>
        <p:nvSpPr>
          <p:cNvPr id="17411" name="Rectangle 3"/>
          <p:cNvSpPr>
            <a:spLocks noGrp="1" noChangeArrowheads="1"/>
          </p:cNvSpPr>
          <p:nvPr>
            <p:ph idx="1"/>
          </p:nvPr>
        </p:nvSpPr>
        <p:spPr>
          <a:xfrm>
            <a:off x="457200" y="1882775"/>
            <a:ext cx="8229600" cy="4572000"/>
          </a:xfrm>
        </p:spPr>
        <p:txBody>
          <a:bodyPr/>
          <a:lstStyle/>
          <a:p>
            <a:pPr>
              <a:lnSpc>
                <a:spcPct val="90000"/>
              </a:lnSpc>
              <a:buFontTx/>
              <a:buNone/>
            </a:pPr>
            <a:r>
              <a:rPr lang="en-US" smtClean="0"/>
              <a:t>To diagnose swine influenza A infection, a respiratory specimen would generally need to be collected within the first 4 to 5 days of illness (when an infected person is most likely to be shedding virus). However, some persons, especially children, may shed virus for 10 days or longer. Identification as a swine flu influenza A virus requires sending the specimen to CDC for laboratory testing. </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1</TotalTime>
  <Words>1222</Words>
  <Application>Microsoft Office PowerPoint</Application>
  <PresentationFormat>On-screen Show (4:3)</PresentationFormat>
  <Paragraphs>32</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Verve</vt:lpstr>
      <vt:lpstr>Swine Flu</vt:lpstr>
      <vt:lpstr> What is Swine Influenza? </vt:lpstr>
      <vt:lpstr>How many swine flu viruses are there? </vt:lpstr>
      <vt:lpstr>Swine Flu in Humans Can humans catch swine flu? </vt:lpstr>
      <vt:lpstr>How common is swine flu infection in humans? </vt:lpstr>
      <vt:lpstr>Can people catch swine flu from eating pork?  </vt:lpstr>
      <vt:lpstr>How does swine flu spread? </vt:lpstr>
      <vt:lpstr>What do we know about human-to-human spread of swine flu? </vt:lpstr>
      <vt:lpstr>How can human infections with swine influenza be diagnosed? </vt:lpstr>
      <vt:lpstr>What medications are available to treat swine flu infections in humans? </vt:lpstr>
      <vt:lpstr>What other examples of swine flu outbreaks are there? </vt:lpstr>
      <vt:lpstr>Is the H1N1 swine flu virus the same as human H1N1 viruses? </vt:lpstr>
      <vt:lpstr>Swine Flu in Pigs How does swine flu spread among pigs? </vt:lpstr>
      <vt:lpstr>Is there a vaccine for swine flu? </vt:lpstr>
    </vt:vector>
  </TitlesOfParts>
  <Company>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Swine Flu</dc:title>
  <dc:creator> </dc:creator>
  <cp:lastModifiedBy> </cp:lastModifiedBy>
  <cp:revision>1</cp:revision>
  <dcterms:created xsi:type="dcterms:W3CDTF">2009-06-10T01:40:07Z</dcterms:created>
  <dcterms:modified xsi:type="dcterms:W3CDTF">2009-06-10T01:41:55Z</dcterms:modified>
</cp:coreProperties>
</file>