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71" r:id="rId4"/>
    <p:sldId id="258" r:id="rId5"/>
    <p:sldId id="259" r:id="rId6"/>
    <p:sldId id="260" r:id="rId7"/>
    <p:sldId id="261" r:id="rId8"/>
    <p:sldId id="262" r:id="rId9"/>
    <p:sldId id="263" r:id="rId10"/>
    <p:sldId id="264" r:id="rId11"/>
    <p:sldId id="269" r:id="rId12"/>
    <p:sldId id="270"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9647" autoAdjust="0"/>
  </p:normalViewPr>
  <p:slideViewPr>
    <p:cSldViewPr>
      <p:cViewPr varScale="1">
        <p:scale>
          <a:sx n="73" d="100"/>
          <a:sy n="73" d="100"/>
        </p:scale>
        <p:origin x="-129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E3F5D8-5DCA-4F6E-AB33-48C13AD30CF4}" type="datetimeFigureOut">
              <a:rPr lang="en-US" smtClean="0"/>
              <a:pPr/>
              <a:t>19/03/2014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1B77FC-FC6B-45DA-BB0D-F251C813059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E1B77FC-FC6B-45DA-BB0D-F251C8130596}"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19/03/2014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19/03/2014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19/03/2014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19/03/2014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19/03/2014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19/03/2014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19/03/2014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19/03/2014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19/03/2014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19/03/2014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19/03/2014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19/03/2014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066800"/>
            <a:ext cx="7772400" cy="1470025"/>
          </a:xfrm>
        </p:spPr>
        <p:txBody>
          <a:bodyPr>
            <a:normAutofit fontScale="90000"/>
          </a:bodyPr>
          <a:lstStyle/>
          <a:p>
            <a:r>
              <a:rPr lang="en-US" dirty="0" smtClean="0"/>
              <a:t>Reverse Charge mechanism and partial reverse charge mechanism</a:t>
            </a:r>
            <a:endParaRPr lang="en-US" dirty="0"/>
          </a:p>
        </p:txBody>
      </p:sp>
      <p:sp>
        <p:nvSpPr>
          <p:cNvPr id="3" name="Subtitle 2"/>
          <p:cNvSpPr>
            <a:spLocks noGrp="1"/>
          </p:cNvSpPr>
          <p:nvPr>
            <p:ph type="subTitle" idx="1"/>
          </p:nvPr>
        </p:nvSpPr>
        <p:spPr>
          <a:xfrm>
            <a:off x="1447800" y="2971800"/>
            <a:ext cx="6400800" cy="1752600"/>
          </a:xfrm>
        </p:spPr>
        <p:txBody>
          <a:bodyPr/>
          <a:lstStyle/>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762000"/>
            <a:ext cx="8001000" cy="954107"/>
          </a:xfrm>
          <a:prstGeom prst="rect">
            <a:avLst/>
          </a:prstGeom>
        </p:spPr>
        <p:txBody>
          <a:bodyPr wrap="square">
            <a:spAutoFit/>
          </a:bodyPr>
          <a:lstStyle/>
          <a:p>
            <a:r>
              <a:rPr lang="en-US" sz="2800" b="1" dirty="0" smtClean="0"/>
              <a:t>Threshold exemption of </a:t>
            </a:r>
            <a:r>
              <a:rPr lang="en-US" sz="2800" b="1" dirty="0" err="1" smtClean="0"/>
              <a:t>Upto</a:t>
            </a:r>
            <a:r>
              <a:rPr lang="en-US" sz="2800" b="1" dirty="0" smtClean="0"/>
              <a:t> Rs.10 Lac is not applicable</a:t>
            </a:r>
            <a:endParaRPr lang="en-US" sz="2800" dirty="0"/>
          </a:p>
        </p:txBody>
      </p:sp>
      <p:sp>
        <p:nvSpPr>
          <p:cNvPr id="3" name="Rectangle 2"/>
          <p:cNvSpPr/>
          <p:nvPr/>
        </p:nvSpPr>
        <p:spPr>
          <a:xfrm>
            <a:off x="381000" y="2413338"/>
            <a:ext cx="8534400" cy="3539430"/>
          </a:xfrm>
          <a:prstGeom prst="rect">
            <a:avLst/>
          </a:prstGeom>
        </p:spPr>
        <p:txBody>
          <a:bodyPr wrap="square">
            <a:spAutoFit/>
          </a:bodyPr>
          <a:lstStyle/>
          <a:p>
            <a:r>
              <a:rPr lang="en-US" sz="3200" dirty="0" smtClean="0"/>
              <a:t>By Virtue Of notification 33/2012 , the aggregate value of taxable services </a:t>
            </a:r>
            <a:r>
              <a:rPr lang="en-US" sz="3200" dirty="0" err="1" smtClean="0"/>
              <a:t>upto</a:t>
            </a:r>
            <a:r>
              <a:rPr lang="en-US" sz="3200" dirty="0" smtClean="0"/>
              <a:t> Rs. 10lacs has been  exempted from service Tax., However, it has been provided that the benefit of the threshold exemption is not applicable to those cases where the service tax is payable under reverse charge mechanism</a:t>
            </a:r>
            <a:endParaRPr lang="en-US" sz="32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1752600"/>
            <a:ext cx="8001000" cy="3970318"/>
          </a:xfrm>
          <a:prstGeom prst="rect">
            <a:avLst/>
          </a:prstGeom>
        </p:spPr>
        <p:txBody>
          <a:bodyPr wrap="square">
            <a:spAutoFit/>
          </a:bodyPr>
          <a:lstStyle/>
          <a:p>
            <a:r>
              <a:rPr lang="en-US" sz="2800" dirty="0" smtClean="0"/>
              <a:t>By following the above procedure, a service receiver could keep a track and ensure that it is compliant with the provisions of Service Tax under reverse charge. Also, in order to avoid the hassles of registering under Service Tax and making Service Tax payments, companies are now trying to appoint services providers which are either private / public limited companies so that they would not be liable to Service Tax as service recipients</a:t>
            </a:r>
            <a:endParaRPr lang="en-US" sz="2800" dirty="0"/>
          </a:p>
        </p:txBody>
      </p:sp>
      <p:sp>
        <p:nvSpPr>
          <p:cNvPr id="3" name="Rectangle 2"/>
          <p:cNvSpPr/>
          <p:nvPr/>
        </p:nvSpPr>
        <p:spPr>
          <a:xfrm>
            <a:off x="3200400" y="609600"/>
            <a:ext cx="2154757" cy="584775"/>
          </a:xfrm>
          <a:prstGeom prst="rect">
            <a:avLst/>
          </a:prstGeom>
        </p:spPr>
        <p:txBody>
          <a:bodyPr wrap="none">
            <a:spAutoFit/>
          </a:bodyPr>
          <a:lstStyle/>
          <a:p>
            <a:r>
              <a:rPr lang="en-US" sz="3200" b="1" dirty="0" smtClean="0"/>
              <a:t>Conclusion:</a:t>
            </a:r>
            <a:endParaRPr lang="en-US" sz="32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305342"/>
            <a:ext cx="8077200" cy="5693866"/>
          </a:xfrm>
          <a:prstGeom prst="rect">
            <a:avLst/>
          </a:prstGeom>
        </p:spPr>
        <p:txBody>
          <a:bodyPr wrap="square">
            <a:spAutoFit/>
          </a:bodyPr>
          <a:lstStyle/>
          <a:p>
            <a:r>
              <a:rPr lang="en-US" sz="2800" dirty="0" smtClean="0"/>
              <a:t>. Adopting such an approach will directly affect the business of small service providers and for them the reverse / joint charge has and will continue to become an obstacle from their growth / expansion perspective.  With respect to liability on account of import of service and payment of directors’ fees in certain specified instances, there are instances where traders in goods are facing problems as the same would be an additional cost to such traders in absence of output liability. It is hoped that the government will look into the hardships of service receivers and provide more simplified mechanism to discharge the service tax liability.</a:t>
            </a:r>
            <a:endParaRPr lang="en-US"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RCM</a:t>
            </a:r>
            <a:br>
              <a:rPr lang="en-US" dirty="0" smtClean="0"/>
            </a:b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Every person providing taxable service to any person is liable to pay service tax. Hence the liability to pay service tax is on the service provider. </a:t>
            </a:r>
          </a:p>
          <a:p>
            <a:r>
              <a:rPr lang="en-US" dirty="0" smtClean="0"/>
              <a:t>However an exception to the above said rule has been provided under sub section (2) of 68 of the Act., in terms of which the central government has the powers to notify services in respect of which even the service receiver shall be liable to pay service tax wholly or partially. This is termed as </a:t>
            </a:r>
            <a:r>
              <a:rPr lang="en-US" b="1" dirty="0" smtClean="0"/>
              <a:t>REVERSE CHARGE MECHANISM.</a:t>
            </a:r>
            <a:r>
              <a:rPr lang="en-US" dirty="0" smtClean="0"/>
              <a:t>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914400"/>
            <a:ext cx="8229600" cy="4525963"/>
          </a:xfrm>
        </p:spPr>
        <p:txBody>
          <a:bodyPr>
            <a:normAutofit fontScale="92500" lnSpcReduction="10000"/>
          </a:bodyPr>
          <a:lstStyle/>
          <a:p>
            <a:r>
              <a:rPr lang="en-US" dirty="0" smtClean="0"/>
              <a:t> </a:t>
            </a:r>
            <a:r>
              <a:rPr lang="en-US" b="1" u="sng" dirty="0" smtClean="0"/>
              <a:t>Notification 30/2012-ST</a:t>
            </a:r>
            <a:r>
              <a:rPr lang="en-US" b="1" dirty="0" smtClean="0"/>
              <a:t> </a:t>
            </a:r>
            <a:r>
              <a:rPr lang="en-US" dirty="0" smtClean="0"/>
              <a:t>dated 20th June, 2012 has been issued which supersedes Notification 36/2004-ST dated 31st December, 2004 for the purpose of determining the service tax payable by recipient of service and in some specific cases by both the provider and recipient of the services.</a:t>
            </a:r>
          </a:p>
          <a:p>
            <a:r>
              <a:rPr lang="en-US" dirty="0" smtClean="0"/>
              <a:t> Notification 30/2012-ST</a:t>
            </a:r>
            <a:r>
              <a:rPr lang="en-US" b="1" dirty="0" smtClean="0"/>
              <a:t> </a:t>
            </a:r>
            <a:r>
              <a:rPr lang="en-US" dirty="0" smtClean="0"/>
              <a:t>dated 20th June, 2012 is </a:t>
            </a:r>
            <a:r>
              <a:rPr lang="en-US" u="sng" dirty="0" smtClean="0"/>
              <a:t>applicable for the services provided on or after 1</a:t>
            </a:r>
            <a:r>
              <a:rPr lang="en-US" u="sng" baseline="30000" dirty="0" smtClean="0"/>
              <a:t>st</a:t>
            </a:r>
            <a:r>
              <a:rPr lang="en-US" u="sng" dirty="0" smtClean="0"/>
              <a:t> July, 2012.</a:t>
            </a:r>
            <a:endParaRPr lang="en-US"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655638"/>
          </a:xfrm>
        </p:spPr>
        <p:txBody>
          <a:bodyPr>
            <a:normAutofit fontScale="90000"/>
          </a:bodyPr>
          <a:lstStyle/>
          <a:p>
            <a:r>
              <a:rPr lang="en-US" dirty="0" smtClean="0"/>
              <a:t>List of Services under RCM and Partial RCM</a:t>
            </a:r>
            <a:endParaRPr lang="en-US" dirty="0"/>
          </a:p>
        </p:txBody>
      </p:sp>
      <p:sp>
        <p:nvSpPr>
          <p:cNvPr id="3" name="Content Placeholder 2"/>
          <p:cNvSpPr>
            <a:spLocks noGrp="1"/>
          </p:cNvSpPr>
          <p:nvPr>
            <p:ph idx="1"/>
          </p:nvPr>
        </p:nvSpPr>
        <p:spPr>
          <a:xfrm>
            <a:off x="457200" y="1219200"/>
            <a:ext cx="8458200" cy="5181600"/>
          </a:xfrm>
        </p:spPr>
        <p:txBody>
          <a:bodyPr>
            <a:normAutofit/>
          </a:bodyPr>
          <a:lstStyle/>
          <a:p>
            <a:pPr>
              <a:buNone/>
            </a:pPr>
            <a:r>
              <a:rPr lang="en-US" dirty="0" smtClean="0"/>
              <a:t>	</a:t>
            </a:r>
          </a:p>
          <a:p>
            <a:endParaRPr lang="en-US" dirty="0"/>
          </a:p>
        </p:txBody>
      </p:sp>
      <p:graphicFrame>
        <p:nvGraphicFramePr>
          <p:cNvPr id="9" name="Table 8"/>
          <p:cNvGraphicFramePr>
            <a:graphicFrameLocks noGrp="1"/>
          </p:cNvGraphicFramePr>
          <p:nvPr/>
        </p:nvGraphicFramePr>
        <p:xfrm>
          <a:off x="381001" y="1530240"/>
          <a:ext cx="8382001" cy="5225057"/>
        </p:xfrm>
        <a:graphic>
          <a:graphicData uri="http://schemas.openxmlformats.org/drawingml/2006/table">
            <a:tbl>
              <a:tblPr firstRow="1" bandRow="1">
                <a:tableStyleId>{5C22544A-7EE6-4342-B048-85BDC9FD1C3A}</a:tableStyleId>
              </a:tblPr>
              <a:tblGrid>
                <a:gridCol w="1100668"/>
                <a:gridCol w="1834446"/>
                <a:gridCol w="1213556"/>
                <a:gridCol w="1354666"/>
                <a:gridCol w="1354666"/>
                <a:gridCol w="1523999"/>
              </a:tblGrid>
              <a:tr h="18825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lt1"/>
                          </a:solidFill>
                          <a:latin typeface="+mn-lt"/>
                          <a:ea typeface="+mn-ea"/>
                          <a:cs typeface="+mn-cs"/>
                        </a:rPr>
                        <a:t>S. No.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lt1"/>
                          </a:solidFill>
                          <a:latin typeface="+mn-lt"/>
                          <a:ea typeface="+mn-ea"/>
                          <a:cs typeface="+mn-cs"/>
                        </a:rPr>
                        <a:t>Description of Services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lt1"/>
                          </a:solidFill>
                          <a:latin typeface="+mn-lt"/>
                          <a:ea typeface="+mn-ea"/>
                          <a:cs typeface="+mn-cs"/>
                        </a:rPr>
                        <a:t>Provided By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lt1"/>
                          </a:solidFill>
                          <a:latin typeface="+mn-lt"/>
                          <a:ea typeface="+mn-ea"/>
                          <a:cs typeface="+mn-cs"/>
                        </a:rPr>
                        <a:t>Provided To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lt1"/>
                          </a:solidFill>
                          <a:latin typeface="+mn-lt"/>
                          <a:ea typeface="+mn-ea"/>
                          <a:cs typeface="+mn-cs"/>
                        </a:rPr>
                        <a:t>% of ST payable by Provider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lt1"/>
                          </a:solidFill>
                          <a:latin typeface="+mn-lt"/>
                          <a:ea typeface="+mn-ea"/>
                          <a:cs typeface="+mn-cs"/>
                        </a:rPr>
                        <a:t>% of ST payable by Receiver	</a:t>
                      </a:r>
                    </a:p>
                    <a:p>
                      <a:endParaRPr lang="en-US" dirty="0"/>
                    </a:p>
                  </a:txBody>
                  <a:tcPr/>
                </a:tc>
              </a:tr>
              <a:tr h="16051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1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Insurance Auxiliary Service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Insurance Agent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Person carrying on Insurance business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NIL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100%	</a:t>
                      </a:r>
                    </a:p>
                    <a:p>
                      <a:endParaRPr lang="en-US" dirty="0"/>
                    </a:p>
                  </a:txBody>
                  <a:tcPr/>
                </a:tc>
              </a:tr>
              <a:tr h="168766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2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Sponsorship Service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By any service provider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Body Corporate or Partnership firm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NIL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100%	</a:t>
                      </a:r>
                    </a:p>
                    <a:p>
                      <a:endParaRPr lang="en-US" dirty="0"/>
                    </a:p>
                  </a:txBody>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0" y="3105835"/>
            <a:ext cx="4572000" cy="646331"/>
          </a:xfrm>
          <a:prstGeom prst="rect">
            <a:avLst/>
          </a:prstGeom>
        </p:spPr>
        <p:txBody>
          <a:bodyPr>
            <a:spAutoFit/>
          </a:bodyPr>
          <a:lstStyle/>
          <a:p>
            <a:pPr>
              <a:defRPr/>
            </a:pPr>
            <a:r>
              <a:rPr lang="en-US" b="1" dirty="0" smtClean="0">
                <a:solidFill>
                  <a:schemeClr val="lt1"/>
                </a:solidFill>
              </a:rPr>
              <a:t>S. No.	</a:t>
            </a:r>
          </a:p>
          <a:p>
            <a:endParaRPr lang="en-US" dirty="0"/>
          </a:p>
        </p:txBody>
      </p:sp>
      <p:graphicFrame>
        <p:nvGraphicFramePr>
          <p:cNvPr id="5" name="Table 4"/>
          <p:cNvGraphicFramePr>
            <a:graphicFrameLocks noGrp="1"/>
          </p:cNvGraphicFramePr>
          <p:nvPr/>
        </p:nvGraphicFramePr>
        <p:xfrm>
          <a:off x="381000" y="228600"/>
          <a:ext cx="8077200" cy="5852160"/>
        </p:xfrm>
        <a:graphic>
          <a:graphicData uri="http://schemas.openxmlformats.org/drawingml/2006/table">
            <a:tbl>
              <a:tblPr firstRow="1" bandRow="1">
                <a:tableStyleId>{5C22544A-7EE6-4342-B048-85BDC9FD1C3A}</a:tableStyleId>
              </a:tblPr>
              <a:tblGrid>
                <a:gridCol w="1397000"/>
                <a:gridCol w="1397000"/>
                <a:gridCol w="1168400"/>
                <a:gridCol w="1143000"/>
                <a:gridCol w="1524000"/>
                <a:gridCol w="1447800"/>
              </a:tblGrid>
              <a:tr h="1066800">
                <a:tc>
                  <a:txBody>
                    <a:bodyPr/>
                    <a:lstStyle/>
                    <a:p>
                      <a:r>
                        <a:rPr lang="en-US" sz="1800" b="1" kern="1200" baseline="0" dirty="0" smtClean="0">
                          <a:solidFill>
                            <a:schemeClr val="lt1"/>
                          </a:solidFill>
                          <a:latin typeface="+mn-lt"/>
                          <a:ea typeface="+mn-ea"/>
                          <a:cs typeface="+mn-cs"/>
                        </a:rPr>
                        <a:t>S. No.</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lt1"/>
                          </a:solidFill>
                          <a:latin typeface="+mn-lt"/>
                          <a:ea typeface="+mn-ea"/>
                          <a:cs typeface="+mn-cs"/>
                        </a:rPr>
                        <a:t>Description of Services	</a:t>
                      </a:r>
                    </a:p>
                    <a:p>
                      <a:endParaRPr lang="en-US" dirty="0"/>
                    </a:p>
                  </a:txBody>
                  <a:tcPr/>
                </a:tc>
                <a:tc>
                  <a:txBody>
                    <a:bodyPr/>
                    <a:lstStyle/>
                    <a:p>
                      <a:r>
                        <a:rPr lang="en-US" sz="1800" b="1" kern="1200" baseline="0" dirty="0" smtClean="0">
                          <a:solidFill>
                            <a:schemeClr val="lt1"/>
                          </a:solidFill>
                          <a:latin typeface="+mn-lt"/>
                          <a:ea typeface="+mn-ea"/>
                          <a:cs typeface="+mn-cs"/>
                        </a:rPr>
                        <a:t>Provided By</a:t>
                      </a:r>
                      <a:endParaRPr lang="en-US" dirty="0"/>
                    </a:p>
                  </a:txBody>
                  <a:tcPr/>
                </a:tc>
                <a:tc>
                  <a:txBody>
                    <a:bodyPr/>
                    <a:lstStyle/>
                    <a:p>
                      <a:r>
                        <a:rPr lang="en-US" sz="1800" b="1" kern="1200" baseline="0" dirty="0" smtClean="0">
                          <a:solidFill>
                            <a:schemeClr val="lt1"/>
                          </a:solidFill>
                          <a:latin typeface="+mn-lt"/>
                          <a:ea typeface="+mn-ea"/>
                          <a:cs typeface="+mn-cs"/>
                        </a:rPr>
                        <a:t>Provided To</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lt1"/>
                          </a:solidFill>
                          <a:latin typeface="+mn-lt"/>
                          <a:ea typeface="+mn-ea"/>
                          <a:cs typeface="+mn-cs"/>
                        </a:rPr>
                        <a:t>% of ST payable by Provider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lt1"/>
                          </a:solidFill>
                          <a:latin typeface="+mn-lt"/>
                          <a:ea typeface="+mn-ea"/>
                          <a:cs typeface="+mn-cs"/>
                        </a:rPr>
                        <a:t>% of ST payable by Receiver	</a:t>
                      </a:r>
                    </a:p>
                    <a:p>
                      <a:endParaRPr lang="en-US" dirty="0"/>
                    </a:p>
                  </a:txBody>
                  <a:tcPr/>
                </a:tc>
              </a:tr>
              <a:tr h="1859280">
                <a:tc>
                  <a:txBody>
                    <a:bodyPr/>
                    <a:lstStyle/>
                    <a:p>
                      <a:r>
                        <a:rPr lang="en-US" dirty="0" smtClean="0"/>
                        <a:t>3</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Transport of goods by Road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Good Transport Agency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Consignor or consignee in organized sector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NIL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100% 	</a:t>
                      </a:r>
                    </a:p>
                    <a:p>
                      <a:endParaRPr lang="en-US" dirty="0"/>
                    </a:p>
                  </a:txBody>
                  <a:tcPr/>
                </a:tc>
              </a:tr>
              <a:tr h="838200">
                <a:tc>
                  <a:txBody>
                    <a:bodyPr/>
                    <a:lstStyle/>
                    <a:p>
                      <a:r>
                        <a:rPr lang="en-US" dirty="0" smtClean="0"/>
                        <a:t>4</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Legal Service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Arbitral Tribunal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Business Entity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NIL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100%	</a:t>
                      </a:r>
                    </a:p>
                    <a:p>
                      <a:endParaRPr lang="en-US" dirty="0"/>
                    </a:p>
                  </a:txBody>
                  <a:tcPr/>
                </a:tc>
              </a:tr>
              <a:tr h="1468120">
                <a:tc>
                  <a:txBody>
                    <a:bodyPr/>
                    <a:lstStyle/>
                    <a:p>
                      <a:r>
                        <a:rPr lang="en-US" dirty="0" smtClean="0"/>
                        <a:t>5</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Legal Service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Individual advocate or firm of advocates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Business Entity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NIL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100%	</a:t>
                      </a:r>
                    </a:p>
                    <a:p>
                      <a:endParaRPr lang="en-US" dirty="0"/>
                    </a:p>
                  </a:txBody>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81000" y="685800"/>
          <a:ext cx="8458200" cy="5503628"/>
        </p:xfrm>
        <a:graphic>
          <a:graphicData uri="http://schemas.openxmlformats.org/drawingml/2006/table">
            <a:tbl>
              <a:tblPr firstRow="1" bandRow="1">
                <a:tableStyleId>{5C22544A-7EE6-4342-B048-85BDC9FD1C3A}</a:tableStyleId>
              </a:tblPr>
              <a:tblGrid>
                <a:gridCol w="1409700"/>
                <a:gridCol w="1409700"/>
                <a:gridCol w="1409700"/>
                <a:gridCol w="1409700"/>
                <a:gridCol w="1409700"/>
                <a:gridCol w="1409700"/>
              </a:tblGrid>
              <a:tr h="1066800">
                <a:tc>
                  <a:txBody>
                    <a:bodyPr/>
                    <a:lstStyle/>
                    <a:p>
                      <a:r>
                        <a:rPr lang="en-US" sz="1800" b="1" kern="1200" baseline="0" dirty="0" smtClean="0">
                          <a:solidFill>
                            <a:schemeClr val="lt1"/>
                          </a:solidFill>
                          <a:latin typeface="+mn-lt"/>
                          <a:ea typeface="+mn-ea"/>
                          <a:cs typeface="+mn-cs"/>
                        </a:rPr>
                        <a:t>S. No.</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lt1"/>
                          </a:solidFill>
                          <a:latin typeface="+mn-lt"/>
                          <a:ea typeface="+mn-ea"/>
                          <a:cs typeface="+mn-cs"/>
                        </a:rPr>
                        <a:t>Description of Services	</a:t>
                      </a:r>
                    </a:p>
                  </a:txBody>
                  <a:tcPr/>
                </a:tc>
                <a:tc>
                  <a:txBody>
                    <a:bodyPr/>
                    <a:lstStyle/>
                    <a:p>
                      <a:r>
                        <a:rPr lang="en-US" sz="1800" b="1" kern="1200" baseline="0" dirty="0" smtClean="0">
                          <a:solidFill>
                            <a:schemeClr val="lt1"/>
                          </a:solidFill>
                          <a:latin typeface="+mn-lt"/>
                          <a:ea typeface="+mn-ea"/>
                          <a:cs typeface="+mn-cs"/>
                        </a:rPr>
                        <a:t>Provided By</a:t>
                      </a:r>
                      <a:endParaRPr lang="en-US" dirty="0"/>
                    </a:p>
                  </a:txBody>
                  <a:tcPr/>
                </a:tc>
                <a:tc>
                  <a:txBody>
                    <a:bodyPr/>
                    <a:lstStyle/>
                    <a:p>
                      <a:r>
                        <a:rPr lang="en-US" sz="1800" b="1" kern="1200" baseline="0" dirty="0" smtClean="0">
                          <a:solidFill>
                            <a:schemeClr val="lt1"/>
                          </a:solidFill>
                          <a:latin typeface="+mn-lt"/>
                          <a:ea typeface="+mn-ea"/>
                          <a:cs typeface="+mn-cs"/>
                        </a:rPr>
                        <a:t>Provided To</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lt1"/>
                          </a:solidFill>
                          <a:latin typeface="+mn-lt"/>
                          <a:ea typeface="+mn-ea"/>
                          <a:cs typeface="+mn-cs"/>
                        </a:rPr>
                        <a:t>% of ST payable by Provider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lt1"/>
                          </a:solidFill>
                          <a:latin typeface="+mn-lt"/>
                          <a:ea typeface="+mn-ea"/>
                          <a:cs typeface="+mn-cs"/>
                        </a:rPr>
                        <a:t>% of ST payable by Receiver	</a:t>
                      </a:r>
                    </a:p>
                  </a:txBody>
                  <a:tcPr/>
                </a:tc>
              </a:tr>
              <a:tr h="1524000">
                <a:tc>
                  <a:txBody>
                    <a:bodyPr/>
                    <a:lstStyle/>
                    <a:p>
                      <a:r>
                        <a:rPr lang="en-US" dirty="0" smtClean="0"/>
                        <a:t>6</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Support Service by Government or local authority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Government or Local Authority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Business Entity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NIL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100%	</a:t>
                      </a:r>
                    </a:p>
                    <a:p>
                      <a:endParaRPr lang="en-US" dirty="0"/>
                    </a:p>
                  </a:txBody>
                  <a:tcPr/>
                </a:tc>
              </a:tr>
              <a:tr h="1158240">
                <a:tc>
                  <a:txBody>
                    <a:bodyPr/>
                    <a:lstStyle/>
                    <a:p>
                      <a:r>
                        <a:rPr lang="en-US" dirty="0" smtClean="0"/>
                        <a:t>7</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Any Service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800" kern="1200" baseline="0" dirty="0" smtClean="0">
                          <a:solidFill>
                            <a:schemeClr val="dk1"/>
                          </a:solidFill>
                          <a:latin typeface="+mn-lt"/>
                          <a:ea typeface="+mn-ea"/>
                          <a:cs typeface="+mn-cs"/>
                        </a:rPr>
                        <a:t>Person in Non Taxable territory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Person in Taxable Territory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NIL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100%	</a:t>
                      </a:r>
                    </a:p>
                    <a:p>
                      <a:endParaRPr lang="en-US" dirty="0"/>
                    </a:p>
                  </a:txBody>
                  <a:tcPr/>
                </a:tc>
              </a:tr>
              <a:tr h="1510748">
                <a:tc>
                  <a:txBody>
                    <a:bodyPr/>
                    <a:lstStyle/>
                    <a:p>
                      <a:r>
                        <a:rPr lang="en-US" dirty="0" smtClean="0"/>
                        <a:t>8</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Any Taxable Service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err="1" smtClean="0">
                          <a:solidFill>
                            <a:schemeClr val="dk1"/>
                          </a:solidFill>
                          <a:latin typeface="+mn-lt"/>
                          <a:ea typeface="+mn-ea"/>
                          <a:cs typeface="+mn-cs"/>
                        </a:rPr>
                        <a:t>Independentdirector</a:t>
                      </a:r>
                      <a:r>
                        <a:rPr lang="en-US" sz="1800" kern="1200" baseline="0" dirty="0" smtClean="0">
                          <a:solidFill>
                            <a:schemeClr val="dk1"/>
                          </a:solidFill>
                          <a:latin typeface="+mn-lt"/>
                          <a:ea typeface="+mn-ea"/>
                          <a:cs typeface="+mn-cs"/>
                        </a:rPr>
                        <a:t> of the company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Company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NIL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100%	</a:t>
                      </a:r>
                    </a:p>
                    <a:p>
                      <a:endParaRPr lang="en-US" dirty="0"/>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28600" y="609600"/>
          <a:ext cx="8458200" cy="5638800"/>
        </p:xfrm>
        <a:graphic>
          <a:graphicData uri="http://schemas.openxmlformats.org/drawingml/2006/table">
            <a:tbl>
              <a:tblPr firstRow="1" bandRow="1">
                <a:tableStyleId>{5C22544A-7EE6-4342-B048-85BDC9FD1C3A}</a:tableStyleId>
              </a:tblPr>
              <a:tblGrid>
                <a:gridCol w="1409700"/>
                <a:gridCol w="1714500"/>
                <a:gridCol w="1104900"/>
                <a:gridCol w="1409700"/>
                <a:gridCol w="1409700"/>
                <a:gridCol w="1409700"/>
              </a:tblGrid>
              <a:tr h="1066800">
                <a:tc>
                  <a:txBody>
                    <a:bodyPr/>
                    <a:lstStyle/>
                    <a:p>
                      <a:r>
                        <a:rPr lang="en-US" sz="1800" b="1" kern="1200" baseline="0" dirty="0" smtClean="0">
                          <a:solidFill>
                            <a:schemeClr val="lt1"/>
                          </a:solidFill>
                          <a:latin typeface="+mn-lt"/>
                          <a:ea typeface="+mn-ea"/>
                          <a:cs typeface="+mn-cs"/>
                        </a:rPr>
                        <a:t>S. No.</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lt1"/>
                          </a:solidFill>
                          <a:latin typeface="+mn-lt"/>
                          <a:ea typeface="+mn-ea"/>
                          <a:cs typeface="+mn-cs"/>
                        </a:rPr>
                        <a:t>Description of Services	</a:t>
                      </a:r>
                    </a:p>
                  </a:txBody>
                  <a:tcPr/>
                </a:tc>
                <a:tc>
                  <a:txBody>
                    <a:bodyPr/>
                    <a:lstStyle/>
                    <a:p>
                      <a:r>
                        <a:rPr lang="en-US" sz="1800" b="1" kern="1200" baseline="0" dirty="0" smtClean="0">
                          <a:solidFill>
                            <a:schemeClr val="lt1"/>
                          </a:solidFill>
                          <a:latin typeface="+mn-lt"/>
                          <a:ea typeface="+mn-ea"/>
                          <a:cs typeface="+mn-cs"/>
                        </a:rPr>
                        <a:t>Provided By</a:t>
                      </a:r>
                      <a:endParaRPr lang="en-US" dirty="0"/>
                    </a:p>
                  </a:txBody>
                  <a:tcPr/>
                </a:tc>
                <a:tc>
                  <a:txBody>
                    <a:bodyPr/>
                    <a:lstStyle/>
                    <a:p>
                      <a:r>
                        <a:rPr lang="en-US" sz="1800" b="1" kern="1200" baseline="0" dirty="0" smtClean="0">
                          <a:solidFill>
                            <a:schemeClr val="lt1"/>
                          </a:solidFill>
                          <a:latin typeface="+mn-lt"/>
                          <a:ea typeface="+mn-ea"/>
                          <a:cs typeface="+mn-cs"/>
                        </a:rPr>
                        <a:t>Provided To</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lt1"/>
                          </a:solidFill>
                          <a:latin typeface="+mn-lt"/>
                          <a:ea typeface="+mn-ea"/>
                          <a:cs typeface="+mn-cs"/>
                        </a:rPr>
                        <a:t>% of ST payable by Provider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lt1"/>
                          </a:solidFill>
                          <a:latin typeface="+mn-lt"/>
                          <a:ea typeface="+mn-ea"/>
                          <a:cs typeface="+mn-cs"/>
                        </a:rPr>
                        <a:t>% of ST payable by Receiver	</a:t>
                      </a:r>
                    </a:p>
                  </a:txBody>
                  <a:tcPr/>
                </a:tc>
              </a:tr>
              <a:tr h="2362200">
                <a:tc>
                  <a:txBody>
                    <a:bodyPr/>
                    <a:lstStyle/>
                    <a:p>
                      <a:r>
                        <a:rPr lang="en-US" dirty="0" smtClean="0"/>
                        <a:t>9</a:t>
                      </a:r>
                      <a:endParaRPr lang="en-US" dirty="0"/>
                    </a:p>
                  </a:txBody>
                  <a:tcPr/>
                </a:tc>
                <a:tc>
                  <a:txBody>
                    <a:bodyPr/>
                    <a:lstStyle/>
                    <a:p>
                      <a:r>
                        <a:rPr lang="en-US" sz="1800" kern="1200" baseline="0" dirty="0" smtClean="0">
                          <a:solidFill>
                            <a:schemeClr val="dk1"/>
                          </a:solidFill>
                          <a:latin typeface="+mn-lt"/>
                          <a:ea typeface="+mn-ea"/>
                          <a:cs typeface="+mn-cs"/>
                        </a:rPr>
                        <a:t>Renting or hiring of motor vehicle to carry passenger on abated value. </a:t>
                      </a:r>
                      <a:r>
                        <a:rPr lang="en-US" sz="1800" b="1" kern="1200" baseline="0" dirty="0" smtClean="0">
                          <a:solidFill>
                            <a:schemeClr val="dk1"/>
                          </a:solidFill>
                          <a:latin typeface="+mn-lt"/>
                          <a:ea typeface="+mn-ea"/>
                          <a:cs typeface="+mn-cs"/>
                        </a:rPr>
                        <a:t>(60% abatement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Individual, HUF, Firm, AOP, BOI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kern="1200" baseline="0" dirty="0" smtClean="0">
                        <a:solidFill>
                          <a:schemeClr val="dk1"/>
                        </a:solidFill>
                        <a:latin typeface="+mn-lt"/>
                        <a:ea typeface="+mn-ea"/>
                        <a:cs typeface="+mn-cs"/>
                      </a:endParaRP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Business Entity registered as body corporate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NIL	</a:t>
                      </a:r>
                    </a:p>
                    <a:p>
                      <a:endParaRPr lang="en-US" dirty="0"/>
                    </a:p>
                  </a:txBody>
                  <a:tcPr/>
                </a:tc>
                <a:tc>
                  <a:txBody>
                    <a:bodyPr/>
                    <a:lstStyle/>
                    <a:p>
                      <a:r>
                        <a:rPr lang="en-US" sz="1800" kern="1200" baseline="0" dirty="0" smtClean="0">
                          <a:solidFill>
                            <a:schemeClr val="dk1"/>
                          </a:solidFill>
                          <a:latin typeface="+mn-lt"/>
                          <a:ea typeface="+mn-ea"/>
                          <a:cs typeface="+mn-cs"/>
                        </a:rPr>
                        <a:t>100%</a:t>
                      </a:r>
                    </a:p>
                    <a:p>
                      <a:r>
                        <a:rPr lang="en-US" sz="1800" kern="1200" baseline="0" dirty="0" smtClean="0">
                          <a:solidFill>
                            <a:schemeClr val="dk1"/>
                          </a:solidFill>
                          <a:latin typeface="+mn-lt"/>
                          <a:ea typeface="+mn-ea"/>
                          <a:cs typeface="+mn-cs"/>
                        </a:rPr>
                        <a:t>(i.e. 40% of liability)	</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	</a:t>
                      </a:r>
                    </a:p>
                    <a:p>
                      <a:endParaRPr lang="en-US" dirty="0"/>
                    </a:p>
                  </a:txBody>
                  <a:tcPr/>
                </a:tc>
              </a:tr>
              <a:tr h="1158240">
                <a:tc>
                  <a:txBody>
                    <a:bodyPr/>
                    <a:lstStyle/>
                    <a:p>
                      <a:r>
                        <a:rPr lang="en-US" dirty="0" smtClean="0"/>
                        <a:t>10</a:t>
                      </a:r>
                      <a:endParaRPr lang="en-US" dirty="0"/>
                    </a:p>
                  </a:txBody>
                  <a:tcPr/>
                </a:tc>
                <a:tc>
                  <a:txBody>
                    <a:bodyPr/>
                    <a:lstStyle/>
                    <a:p>
                      <a:r>
                        <a:rPr lang="en-US" sz="1800" kern="1200" baseline="0" dirty="0" smtClean="0">
                          <a:solidFill>
                            <a:schemeClr val="dk1"/>
                          </a:solidFill>
                          <a:latin typeface="+mn-lt"/>
                          <a:ea typeface="+mn-ea"/>
                          <a:cs typeface="+mn-cs"/>
                        </a:rPr>
                        <a:t>Renting or hiring of motor vehicle to carry passenger on non abated value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Individual, HUF, Firm, AOP, BOI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Business Entity registered as body corporate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60%	</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40% 	</a:t>
                      </a:r>
                    </a:p>
                    <a:p>
                      <a:endParaRPr lang="en-US" dirty="0"/>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28600" y="457200"/>
          <a:ext cx="8458200" cy="6278880"/>
        </p:xfrm>
        <a:graphic>
          <a:graphicData uri="http://schemas.openxmlformats.org/drawingml/2006/table">
            <a:tbl>
              <a:tblPr firstRow="1" bandRow="1">
                <a:tableStyleId>{5C22544A-7EE6-4342-B048-85BDC9FD1C3A}</a:tableStyleId>
              </a:tblPr>
              <a:tblGrid>
                <a:gridCol w="1409700"/>
                <a:gridCol w="1409700"/>
                <a:gridCol w="1409700"/>
                <a:gridCol w="1409700"/>
                <a:gridCol w="1409700"/>
                <a:gridCol w="1409700"/>
              </a:tblGrid>
              <a:tr h="1066800">
                <a:tc>
                  <a:txBody>
                    <a:bodyPr/>
                    <a:lstStyle/>
                    <a:p>
                      <a:r>
                        <a:rPr lang="en-US" sz="1800" b="1" kern="1200" baseline="0" dirty="0" smtClean="0">
                          <a:solidFill>
                            <a:schemeClr val="lt1"/>
                          </a:solidFill>
                          <a:latin typeface="+mn-lt"/>
                          <a:ea typeface="+mn-ea"/>
                          <a:cs typeface="+mn-cs"/>
                        </a:rPr>
                        <a:t>S. No.</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lt1"/>
                          </a:solidFill>
                          <a:latin typeface="+mn-lt"/>
                          <a:ea typeface="+mn-ea"/>
                          <a:cs typeface="+mn-cs"/>
                        </a:rPr>
                        <a:t>Description of Services	</a:t>
                      </a:r>
                    </a:p>
                  </a:txBody>
                  <a:tcPr/>
                </a:tc>
                <a:tc>
                  <a:txBody>
                    <a:bodyPr/>
                    <a:lstStyle/>
                    <a:p>
                      <a:r>
                        <a:rPr lang="en-US" sz="1800" b="1" kern="1200" baseline="0" dirty="0" smtClean="0">
                          <a:solidFill>
                            <a:schemeClr val="lt1"/>
                          </a:solidFill>
                          <a:latin typeface="+mn-lt"/>
                          <a:ea typeface="+mn-ea"/>
                          <a:cs typeface="+mn-cs"/>
                        </a:rPr>
                        <a:t>Provided By</a:t>
                      </a:r>
                      <a:endParaRPr lang="en-US" dirty="0"/>
                    </a:p>
                  </a:txBody>
                  <a:tcPr/>
                </a:tc>
                <a:tc>
                  <a:txBody>
                    <a:bodyPr/>
                    <a:lstStyle/>
                    <a:p>
                      <a:r>
                        <a:rPr lang="en-US" sz="1800" b="1" kern="1200" baseline="0" dirty="0" smtClean="0">
                          <a:solidFill>
                            <a:schemeClr val="lt1"/>
                          </a:solidFill>
                          <a:latin typeface="+mn-lt"/>
                          <a:ea typeface="+mn-ea"/>
                          <a:cs typeface="+mn-cs"/>
                        </a:rPr>
                        <a:t>Provided To</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lt1"/>
                          </a:solidFill>
                          <a:latin typeface="+mn-lt"/>
                          <a:ea typeface="+mn-ea"/>
                          <a:cs typeface="+mn-cs"/>
                        </a:rPr>
                        <a:t>% of ST payable by Provider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baseline="0" dirty="0" smtClean="0">
                          <a:solidFill>
                            <a:schemeClr val="lt1"/>
                          </a:solidFill>
                          <a:latin typeface="+mn-lt"/>
                          <a:ea typeface="+mn-ea"/>
                          <a:cs typeface="+mn-cs"/>
                        </a:rPr>
                        <a:t>% of ST payable by Receiver	</a:t>
                      </a:r>
                    </a:p>
                  </a:txBody>
                  <a:tcPr/>
                </a:tc>
              </a:tr>
              <a:tr h="1600200">
                <a:tc>
                  <a:txBody>
                    <a:bodyPr/>
                    <a:lstStyle/>
                    <a:p>
                      <a:r>
                        <a:rPr lang="en-US" dirty="0" smtClean="0"/>
                        <a:t>11</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Supply of Manpower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Individual, HUF, Firm, AOP, BOI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Business Entity registered as body corporate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25%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75%	</a:t>
                      </a:r>
                    </a:p>
                    <a:p>
                      <a:endParaRPr lang="en-US" dirty="0"/>
                    </a:p>
                  </a:txBody>
                  <a:tcPr/>
                </a:tc>
              </a:tr>
              <a:tr h="1158240">
                <a:tc>
                  <a:txBody>
                    <a:bodyPr/>
                    <a:lstStyle/>
                    <a:p>
                      <a:r>
                        <a:rPr lang="en-US" dirty="0" smtClean="0"/>
                        <a:t>12</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Security Service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Individual, HUF, Firm, AOP, BOI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Business Entity registered as body corporate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25%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75%	</a:t>
                      </a:r>
                    </a:p>
                    <a:p>
                      <a:endParaRPr lang="en-US" dirty="0"/>
                    </a:p>
                  </a:txBody>
                  <a:tcPr/>
                </a:tc>
              </a:tr>
              <a:tr h="1510748">
                <a:tc>
                  <a:txBody>
                    <a:bodyPr/>
                    <a:lstStyle/>
                    <a:p>
                      <a:r>
                        <a:rPr lang="en-US" dirty="0" smtClean="0"/>
                        <a:t>13</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Work Contract Service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Individual, HUF, Firm, AOP, BOI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Business Entity registered as body corporate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50%	</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50%	</a:t>
                      </a:r>
                    </a:p>
                    <a:p>
                      <a:endParaRPr lang="en-US" dirty="0"/>
                    </a:p>
                  </a:txBody>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762000"/>
            <a:ext cx="7315200" cy="1077218"/>
          </a:xfrm>
          <a:prstGeom prst="rect">
            <a:avLst/>
          </a:prstGeom>
        </p:spPr>
        <p:txBody>
          <a:bodyPr wrap="square">
            <a:spAutoFit/>
          </a:bodyPr>
          <a:lstStyle/>
          <a:p>
            <a:r>
              <a:rPr lang="en-US" sz="3200" b="1" dirty="0" smtClean="0"/>
              <a:t>Payment Of Tax Under Reverse Charge Mechanism</a:t>
            </a:r>
            <a:r>
              <a:rPr lang="en-US" b="1" dirty="0" smtClean="0"/>
              <a:t>:</a:t>
            </a:r>
            <a:endParaRPr lang="en-US" dirty="0"/>
          </a:p>
        </p:txBody>
      </p:sp>
      <p:sp>
        <p:nvSpPr>
          <p:cNvPr id="3" name="Rectangle 2"/>
          <p:cNvSpPr/>
          <p:nvPr/>
        </p:nvSpPr>
        <p:spPr>
          <a:xfrm>
            <a:off x="457200" y="2551836"/>
            <a:ext cx="8534400" cy="2246769"/>
          </a:xfrm>
          <a:prstGeom prst="rect">
            <a:avLst/>
          </a:prstGeom>
        </p:spPr>
        <p:txBody>
          <a:bodyPr wrap="square">
            <a:spAutoFit/>
          </a:bodyPr>
          <a:lstStyle/>
          <a:p>
            <a:r>
              <a:rPr lang="en-US" sz="2800" dirty="0" smtClean="0"/>
              <a:t>Where Service tax is payable under reverse charge mechanism, it is required to be paid in cash only. In other words benefit of </a:t>
            </a:r>
            <a:r>
              <a:rPr lang="en-US" sz="2800" dirty="0" err="1" smtClean="0"/>
              <a:t>Cenvat</a:t>
            </a:r>
            <a:r>
              <a:rPr lang="en-US" sz="2800" dirty="0" smtClean="0"/>
              <a:t> cannot be availed for discharging the service tax liability on reverse charge mechanism.</a:t>
            </a:r>
          </a:p>
          <a:p>
            <a:r>
              <a:rPr lang="en-US" sz="2800" dirty="0" smtClean="0"/>
              <a:t> </a:t>
            </a:r>
            <a:endParaRPr lang="en-US" sz="28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677</Words>
  <Application>Microsoft Office PowerPoint</Application>
  <PresentationFormat>On-screen Show (4:3)</PresentationFormat>
  <Paragraphs>129</Paragraphs>
  <Slides>12</Slides>
  <Notes>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Reverse Charge mechanism and partial reverse charge mechanism</vt:lpstr>
      <vt:lpstr>What is RCM </vt:lpstr>
      <vt:lpstr>Slide 3</vt:lpstr>
      <vt:lpstr>List of Services under RCM and Partial RCM</vt:lpstr>
      <vt:lpstr>Slide 5</vt:lpstr>
      <vt:lpstr>Slide 6</vt:lpstr>
      <vt:lpstr>Slide 7</vt:lpstr>
      <vt:lpstr>Slide 8</vt:lpstr>
      <vt:lpstr>Slide 9</vt:lpstr>
      <vt:lpstr>Slide 10</vt:lpstr>
      <vt:lpstr>Slide 11</vt:lpstr>
      <vt:lpstr>Slide 12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Reverse Charge mechanism and partial reverse charge mechanism</dc:title>
  <dc:creator/>
  <cp:lastModifiedBy>domadia</cp:lastModifiedBy>
  <cp:revision>12</cp:revision>
  <dcterms:created xsi:type="dcterms:W3CDTF">2006-08-16T00:00:00Z</dcterms:created>
  <dcterms:modified xsi:type="dcterms:W3CDTF">2014-03-19T06:53:46Z</dcterms:modified>
</cp:coreProperties>
</file>