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A1300-44D5-4EF8-9B06-42D644BFC0F2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D8D5F-44A6-4D44-89AD-9BBF1C326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 Thru Ethics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Madhukar N Hiregange FCA</a:t>
            </a:r>
          </a:p>
          <a:p>
            <a:endParaRPr lang="en-US" dirty="0"/>
          </a:p>
        </p:txBody>
      </p:sp>
      <p:pic>
        <p:nvPicPr>
          <p:cNvPr id="4" name="Picture 2" descr="Z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71800" y="2971800"/>
            <a:ext cx="6172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Success thru Ethics</a:t>
            </a:r>
          </a:p>
          <a:p>
            <a:endParaRPr lang="en-US" sz="4000" b="1" dirty="0" smtClean="0"/>
          </a:p>
          <a:p>
            <a:endParaRPr lang="en-US" sz="4000" b="1" dirty="0" smtClean="0"/>
          </a:p>
          <a:p>
            <a:r>
              <a:rPr lang="en-US" sz="4000" b="1" dirty="0" err="1" smtClean="0"/>
              <a:t>Madhukar</a:t>
            </a:r>
            <a:r>
              <a:rPr lang="en-US" sz="4000" b="1" dirty="0" smtClean="0"/>
              <a:t> N </a:t>
            </a:r>
            <a:r>
              <a:rPr lang="en-US" sz="4000" b="1" dirty="0" err="1" smtClean="0"/>
              <a:t>Hiregange</a:t>
            </a:r>
            <a:r>
              <a:rPr lang="en-US" sz="4000" b="1" dirty="0" smtClean="0"/>
              <a:t> FCA</a:t>
            </a:r>
            <a:endParaRPr lang="en-US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- specific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Loans, Guarantees, Incentive arrangements, Share of profits, Personal use of corporate assets, commercial pressure from outsiders</a:t>
            </a:r>
          </a:p>
          <a:p>
            <a:r>
              <a:rPr lang="en-US" dirty="0" smtClean="0"/>
              <a:t>False / Misleading claims – made/ tactic confirmation</a:t>
            </a:r>
          </a:p>
          <a:p>
            <a:r>
              <a:rPr lang="en-US" dirty="0" smtClean="0"/>
              <a:t>Influencing a transaction, long association with business contacts, receiving gifts/ preferential treatment</a:t>
            </a:r>
          </a:p>
          <a:p>
            <a:r>
              <a:rPr lang="en-US" dirty="0" smtClean="0"/>
              <a:t>Dismissal/ replacement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Criterion </a:t>
            </a:r>
            <a:r>
              <a:rPr lang="en-US" dirty="0" smtClean="0"/>
              <a:t>- Choice of </a:t>
            </a:r>
            <a:r>
              <a:rPr lang="en-US" dirty="0" err="1" smtClean="0"/>
              <a:t>organisation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of oversight in place</a:t>
            </a:r>
          </a:p>
          <a:p>
            <a:r>
              <a:rPr lang="en-US" dirty="0" smtClean="0"/>
              <a:t>Ethical stand clear</a:t>
            </a:r>
          </a:p>
          <a:p>
            <a:r>
              <a:rPr lang="en-US" dirty="0" smtClean="0"/>
              <a:t>Recruitment procedures</a:t>
            </a:r>
          </a:p>
          <a:p>
            <a:r>
              <a:rPr lang="en-US" dirty="0" smtClean="0"/>
              <a:t>Strong Internal Control</a:t>
            </a:r>
          </a:p>
          <a:p>
            <a:r>
              <a:rPr lang="en-US" dirty="0" smtClean="0"/>
              <a:t>Leadership stresses ethical behavior</a:t>
            </a:r>
          </a:p>
          <a:p>
            <a:r>
              <a:rPr lang="en-US" dirty="0" smtClean="0"/>
              <a:t>Empower/ Encouraging reporting ethical issues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 Act – Misconduct?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Sharing of emoluments from employer</a:t>
            </a:r>
          </a:p>
          <a:p>
            <a:r>
              <a:rPr lang="en-US" dirty="0" smtClean="0"/>
              <a:t>Accepts/ agrees to get part of fees, profits of lawyer, CA, broker etc.</a:t>
            </a:r>
          </a:p>
          <a:p>
            <a:r>
              <a:rPr lang="en-US" dirty="0" smtClean="0"/>
              <a:t>Does not supply info to – Council, </a:t>
            </a:r>
            <a:r>
              <a:rPr lang="en-US" dirty="0" err="1" smtClean="0"/>
              <a:t>comm</a:t>
            </a:r>
            <a:r>
              <a:rPr lang="en-US" dirty="0" smtClean="0"/>
              <a:t>, discipline, QRB or appellate authority</a:t>
            </a:r>
          </a:p>
          <a:p>
            <a:r>
              <a:rPr lang="en-US" dirty="0" smtClean="0"/>
              <a:t>Civil/ criminal offense</a:t>
            </a:r>
          </a:p>
          <a:p>
            <a:r>
              <a:rPr lang="en-US" dirty="0" smtClean="0"/>
              <a:t>Bring disrepute to the ICAI whether related to professional work or otherwise.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thru Ethics?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than being the- </a:t>
            </a:r>
            <a:r>
              <a:rPr lang="en-US" b="1" i="1" dirty="0" smtClean="0"/>
              <a:t>right thing:</a:t>
            </a:r>
          </a:p>
          <a:p>
            <a:r>
              <a:rPr lang="en-US" dirty="0" smtClean="0"/>
              <a:t>Increased customer loyalty</a:t>
            </a:r>
          </a:p>
          <a:p>
            <a:r>
              <a:rPr lang="en-US" dirty="0" smtClean="0"/>
              <a:t>Enhancement in image/ brand</a:t>
            </a:r>
          </a:p>
          <a:p>
            <a:r>
              <a:rPr lang="en-US" dirty="0" smtClean="0"/>
              <a:t>Corporate Citizenship enhances business performance and higher returns</a:t>
            </a:r>
          </a:p>
          <a:p>
            <a:r>
              <a:rPr lang="en-US" dirty="0" smtClean="0"/>
              <a:t>More effective recruitment/ retention</a:t>
            </a:r>
          </a:p>
          <a:p>
            <a:r>
              <a:rPr lang="en-US" dirty="0" smtClean="0"/>
              <a:t>Better morale, loyalty, productivity.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atur (1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52399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Wish you a career of your Choice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9144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Have an Empowered 2011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Understanding the term/s</a:t>
            </a:r>
          </a:p>
          <a:p>
            <a:r>
              <a:rPr lang="en-US" dirty="0" smtClean="0"/>
              <a:t>What are the Important Components/Values?</a:t>
            </a:r>
          </a:p>
          <a:p>
            <a:r>
              <a:rPr lang="en-US" dirty="0" smtClean="0"/>
              <a:t>How those could be Compromised?</a:t>
            </a:r>
          </a:p>
          <a:p>
            <a:r>
              <a:rPr lang="en-US" dirty="0" smtClean="0"/>
              <a:t>How to guard against pitfall?</a:t>
            </a:r>
          </a:p>
          <a:p>
            <a:r>
              <a:rPr lang="en-US" dirty="0" smtClean="0"/>
              <a:t>What Constitutes misconduct?</a:t>
            </a:r>
          </a:p>
          <a:p>
            <a:r>
              <a:rPr lang="en-US" dirty="0" smtClean="0"/>
              <a:t>How being ethical can differentiate you?</a:t>
            </a:r>
          </a:p>
          <a:p>
            <a:r>
              <a:rPr lang="en-US" dirty="0" smtClean="0"/>
              <a:t>Q/ 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 of 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Wikipedia- Work ethics is a set of values based on hard work and diligence</a:t>
            </a:r>
          </a:p>
          <a:p>
            <a:r>
              <a:rPr lang="en-US" dirty="0" smtClean="0"/>
              <a:t>While furthering the legitimate aims of the employing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Code of Ethics – Fundamental principles: integrity, objectivity, professional competence and due care, confidentiality, professional behavior. </a:t>
            </a:r>
          </a:p>
          <a:p>
            <a:r>
              <a:rPr lang="en-US" dirty="0" smtClean="0"/>
              <a:t>What do we understand </a:t>
            </a:r>
            <a:r>
              <a:rPr lang="en-US" smtClean="0"/>
              <a:t>from these???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Integrity: Being straightforward and honest</a:t>
            </a:r>
          </a:p>
          <a:p>
            <a:r>
              <a:rPr lang="en-US" dirty="0" smtClean="0"/>
              <a:t>Also implies fair dealing and maintaining an impartial attitude and truthfulness</a:t>
            </a:r>
          </a:p>
          <a:p>
            <a:endParaRPr lang="en-US" dirty="0" smtClean="0"/>
          </a:p>
          <a:p>
            <a:r>
              <a:rPr lang="en-US" dirty="0" smtClean="0"/>
              <a:t>Not disclosing a material fact is also having lack of integrity.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Being assertive – putting ones view confidently without fear and not to dominate others/ undermine their point of view.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 carrying on ones work not to allow </a:t>
            </a:r>
          </a:p>
          <a:p>
            <a:endParaRPr lang="en-US" dirty="0" smtClean="0"/>
          </a:p>
          <a:p>
            <a:r>
              <a:rPr lang="en-US" dirty="0" smtClean="0"/>
              <a:t>Bias or</a:t>
            </a:r>
          </a:p>
          <a:p>
            <a:r>
              <a:rPr lang="en-US" dirty="0" smtClean="0"/>
              <a:t>Conflict of interest or</a:t>
            </a:r>
          </a:p>
          <a:p>
            <a:r>
              <a:rPr lang="en-US" dirty="0" smtClean="0"/>
              <a:t>Undue Influence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To override ones professional judgment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Acquire the knowledge and skills for job</a:t>
            </a:r>
          </a:p>
          <a:p>
            <a:r>
              <a:rPr lang="en-US" dirty="0" smtClean="0"/>
              <a:t>Be aware of the technical and professional standards/ developments</a:t>
            </a:r>
          </a:p>
          <a:p>
            <a:r>
              <a:rPr lang="en-US" dirty="0" smtClean="0"/>
              <a:t>Be Current</a:t>
            </a:r>
          </a:p>
          <a:p>
            <a:r>
              <a:rPr lang="en-US" dirty="0" smtClean="0"/>
              <a:t>Maintain the competence- add capabilities </a:t>
            </a:r>
          </a:p>
          <a:p>
            <a:r>
              <a:rPr lang="en-US" dirty="0" smtClean="0"/>
              <a:t>Be diligent – assignment carefully, thoroughly ad on timely basis  </a:t>
            </a:r>
          </a:p>
          <a:p>
            <a:r>
              <a:rPr lang="en-US" dirty="0" smtClean="0"/>
              <a:t>Communicate limitations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 disclosure </a:t>
            </a:r>
          </a:p>
          <a:p>
            <a:r>
              <a:rPr lang="en-US" dirty="0" smtClean="0"/>
              <a:t>Exceptions – Legal/ Professional duty to disclose</a:t>
            </a:r>
          </a:p>
          <a:p>
            <a:r>
              <a:rPr lang="en-US" dirty="0" smtClean="0"/>
              <a:t>Information not to be used for any advantage</a:t>
            </a:r>
          </a:p>
          <a:p>
            <a:r>
              <a:rPr lang="en-US" dirty="0" smtClean="0"/>
              <a:t>This should also be in social environment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Follow the laws/ regulation – in office and personal life</a:t>
            </a:r>
          </a:p>
          <a:p>
            <a:r>
              <a:rPr lang="en-US" dirty="0" smtClean="0"/>
              <a:t>Not to bring discredit to the profession</a:t>
            </a:r>
          </a:p>
          <a:p>
            <a:r>
              <a:rPr lang="en-US" dirty="0" smtClean="0"/>
              <a:t>While promoting oneself:</a:t>
            </a:r>
          </a:p>
          <a:p>
            <a:r>
              <a:rPr lang="en-US" dirty="0" smtClean="0"/>
              <a:t>-&gt; not to make exaggerated claims</a:t>
            </a:r>
          </a:p>
          <a:p>
            <a:r>
              <a:rPr lang="en-US" dirty="0" smtClean="0"/>
              <a:t>-&gt; making disparaging references</a:t>
            </a:r>
          </a:p>
          <a:p>
            <a:r>
              <a:rPr lang="en-US" dirty="0" smtClean="0"/>
              <a:t>-&gt; Unsubstantiated comparisons </a:t>
            </a:r>
          </a:p>
          <a:p>
            <a:r>
              <a:rPr lang="en-US" dirty="0" smtClean="0"/>
              <a:t>Taking responsibility rather than shirking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to Ethical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Self Interest: First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Self Review: Maker/ Checker</a:t>
            </a:r>
          </a:p>
          <a:p>
            <a:r>
              <a:rPr lang="en-US" dirty="0" smtClean="0"/>
              <a:t>Advocacy: Sharing the pride in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Familiarity: With various stakeholders</a:t>
            </a:r>
          </a:p>
          <a:p>
            <a:r>
              <a:rPr lang="en-US" dirty="0" smtClean="0"/>
              <a:t>Intimidation: Personal / other loss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Can we examine what could be the circumstances when this  could happen?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522</Words>
  <Application>Microsoft Office PowerPoint</Application>
  <PresentationFormat>On-screen Show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Success Thru Ethics </vt:lpstr>
      <vt:lpstr>Coverage Today</vt:lpstr>
      <vt:lpstr>Meaning of Ethics</vt:lpstr>
      <vt:lpstr>Integrity</vt:lpstr>
      <vt:lpstr>Objectivity</vt:lpstr>
      <vt:lpstr>Professional Competence</vt:lpstr>
      <vt:lpstr>Confidentiality</vt:lpstr>
      <vt:lpstr>Professional Behavior</vt:lpstr>
      <vt:lpstr>Threat to Ethical Way</vt:lpstr>
      <vt:lpstr>Threats - specific</vt:lpstr>
      <vt:lpstr>Criterion - Choice of organisation</vt:lpstr>
      <vt:lpstr>CA Act – Misconduct?</vt:lpstr>
      <vt:lpstr>Success thru Ethics?</vt:lpstr>
      <vt:lpstr>Wish you a career of your Choice</vt:lpstr>
    </vt:vector>
  </TitlesOfParts>
  <Company>Heeregange@associates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for the Professional</dc:title>
  <dc:creator>Madhukar</dc:creator>
  <cp:lastModifiedBy>Madhukar</cp:lastModifiedBy>
  <cp:revision>10</cp:revision>
  <dcterms:created xsi:type="dcterms:W3CDTF">2011-02-26T06:52:49Z</dcterms:created>
  <dcterms:modified xsi:type="dcterms:W3CDTF">2011-06-17T10:07:25Z</dcterms:modified>
</cp:coreProperties>
</file>