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8" d="100"/>
          <a:sy n="78" d="100"/>
        </p:scale>
        <p:origin x="-92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1D8BD707-D9CF-40AE-B4C6-C98DA3205C09}" type="datetimeFigureOut">
              <a:rPr lang="en-US" smtClean="0"/>
              <a:pPr/>
              <a:t>30/05/2016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30/05/2016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30/05/2016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30/05/2016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30/05/2016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30/05/2016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30/05/2016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30/05/2016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30/05/2016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30/05/2016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30/05/2016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D8BD707-D9CF-40AE-B4C6-C98DA3205C09}" type="datetimeFigureOut">
              <a:rPr lang="en-US" smtClean="0"/>
              <a:pPr/>
              <a:t>30/05/2016</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solidFill>
                  <a:srgbClr val="FF0000"/>
                </a:solidFill>
              </a:rPr>
              <a:t>CARO 2016</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183880" cy="533400"/>
          </a:xfrm>
        </p:spPr>
        <p:txBody>
          <a:bodyPr>
            <a:normAutofit/>
          </a:bodyPr>
          <a:lstStyle/>
          <a:p>
            <a:r>
              <a:rPr lang="en-US" sz="2800" dirty="0" smtClean="0">
                <a:solidFill>
                  <a:schemeClr val="accent2">
                    <a:lumMod val="75000"/>
                  </a:schemeClr>
                </a:solidFill>
              </a:rPr>
              <a:t>7. STATUTORY DUES</a:t>
            </a:r>
            <a:endParaRPr lang="en-US" sz="2800" dirty="0">
              <a:solidFill>
                <a:schemeClr val="accent2">
                  <a:lumMod val="75000"/>
                </a:schemeClr>
              </a:solidFill>
            </a:endParaRPr>
          </a:p>
        </p:txBody>
      </p:sp>
      <p:sp>
        <p:nvSpPr>
          <p:cNvPr id="3" name="Content Placeholder 2"/>
          <p:cNvSpPr>
            <a:spLocks noGrp="1"/>
          </p:cNvSpPr>
          <p:nvPr>
            <p:ph idx="1"/>
          </p:nvPr>
        </p:nvSpPr>
        <p:spPr>
          <a:xfrm>
            <a:off x="457200" y="1295400"/>
            <a:ext cx="8183880" cy="4416552"/>
          </a:xfrm>
        </p:spPr>
        <p:txBody>
          <a:bodyPr>
            <a:normAutofit/>
          </a:bodyPr>
          <a:lstStyle/>
          <a:p>
            <a:pPr marL="342900" indent="-342900">
              <a:buNone/>
            </a:pPr>
            <a:r>
              <a:rPr lang="en-US" sz="1800" dirty="0" smtClean="0"/>
              <a:t>1.  Is company regular in depositing undisputed statutory dues, the extent of arrears of outstanding statutory dues as the last day of financial year for a period of more than 6 months from the date which they become payable shall be indicated by auditor.</a:t>
            </a:r>
          </a:p>
          <a:p>
            <a:pPr marL="342900" indent="-342900">
              <a:buAutoNum type="arabicPeriod"/>
            </a:pPr>
            <a:endParaRPr lang="en-US" sz="1800" dirty="0" smtClean="0"/>
          </a:p>
          <a:p>
            <a:pPr marL="342900" indent="-342900">
              <a:buNone/>
            </a:pPr>
            <a:r>
              <a:rPr lang="en-US" sz="1800" dirty="0" smtClean="0"/>
              <a:t>2.  In case dues have not been deposited, then amount involved and the forum where dispute is pending shall be mentioned. [A mere representation to be concerned dept. shall not constitute a dispute]</a:t>
            </a:r>
          </a:p>
          <a:p>
            <a:pPr marL="342900" indent="-342900">
              <a:buAutoNum type="arabicPeriod" startAt="2"/>
            </a:pPr>
            <a:endParaRPr lang="en-US" sz="1800" dirty="0" smtClean="0"/>
          </a:p>
          <a:p>
            <a:pPr marL="342900" indent="-342900">
              <a:buNone/>
            </a:pPr>
            <a:endParaRPr lang="en-US" sz="1800" dirty="0" smtClean="0"/>
          </a:p>
        </p:txBody>
      </p:sp>
      <p:graphicFrame>
        <p:nvGraphicFramePr>
          <p:cNvPr id="4" name="Table 3"/>
          <p:cNvGraphicFramePr>
            <a:graphicFrameLocks noGrp="1"/>
          </p:cNvGraphicFramePr>
          <p:nvPr/>
        </p:nvGraphicFramePr>
        <p:xfrm>
          <a:off x="1295400" y="4343400"/>
          <a:ext cx="6705600" cy="1005840"/>
        </p:xfrm>
        <a:graphic>
          <a:graphicData uri="http://schemas.openxmlformats.org/drawingml/2006/table">
            <a:tbl>
              <a:tblPr firstRow="1" bandRow="1">
                <a:tableStyleId>{5C22544A-7EE6-4342-B048-85BDC9FD1C3A}</a:tableStyleId>
              </a:tblPr>
              <a:tblGrid>
                <a:gridCol w="6705600"/>
              </a:tblGrid>
              <a:tr h="914400">
                <a:tc>
                  <a:txBody>
                    <a:bodyPr/>
                    <a:lstStyle/>
                    <a:p>
                      <a:r>
                        <a:rPr lang="en-US" sz="2000" i="1" dirty="0" smtClean="0">
                          <a:solidFill>
                            <a:schemeClr val="accent2">
                              <a:lumMod val="75000"/>
                            </a:schemeClr>
                          </a:solidFill>
                        </a:rPr>
                        <a:t>Whether</a:t>
                      </a:r>
                      <a:r>
                        <a:rPr lang="en-US" sz="2000" i="1" baseline="0" dirty="0" smtClean="0">
                          <a:solidFill>
                            <a:schemeClr val="accent2">
                              <a:lumMod val="75000"/>
                            </a:schemeClr>
                          </a:solidFill>
                        </a:rPr>
                        <a:t> amount to be deposited in IEPF account and its relevant provision has been removed in new CARO.</a:t>
                      </a:r>
                      <a:endParaRPr lang="en-US" sz="2000" i="1" dirty="0">
                        <a:solidFill>
                          <a:schemeClr val="accent2">
                            <a:lumMod val="75000"/>
                          </a:schemeClr>
                        </a:solidFill>
                      </a:endParaRPr>
                    </a:p>
                  </a:txBody>
                  <a:tcPr>
                    <a:solidFill>
                      <a:schemeClr val="bg1"/>
                    </a:solid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183880" cy="4187952"/>
          </a:xfrm>
        </p:spPr>
        <p:txBody>
          <a:bodyPr/>
          <a:lstStyle/>
          <a:p>
            <a:pPr marL="514350" indent="-514350">
              <a:buFont typeface="+mj-lt"/>
              <a:buAutoNum type="arabicPeriod"/>
            </a:pPr>
            <a:r>
              <a:rPr lang="en-US" sz="1800" dirty="0" smtClean="0"/>
              <a:t>Whether the company has defaulted in repayment of dues to a financial institution or bank or debenture holders.</a:t>
            </a:r>
          </a:p>
          <a:p>
            <a:pPr marL="514350" indent="-514350">
              <a:buFont typeface="+mj-lt"/>
              <a:buAutoNum type="arabicPeriod"/>
            </a:pPr>
            <a:r>
              <a:rPr lang="en-US" sz="1800" dirty="0" smtClean="0"/>
              <a:t> If yes, the period and amount of default to be reported</a:t>
            </a:r>
          </a:p>
          <a:p>
            <a:pPr marL="514350" indent="-514350">
              <a:buNone/>
            </a:pPr>
            <a:endParaRPr lang="en-US" dirty="0"/>
          </a:p>
        </p:txBody>
      </p:sp>
      <p:sp>
        <p:nvSpPr>
          <p:cNvPr id="4" name="Title 1"/>
          <p:cNvSpPr>
            <a:spLocks noGrp="1"/>
          </p:cNvSpPr>
          <p:nvPr>
            <p:ph type="title"/>
          </p:nvPr>
        </p:nvSpPr>
        <p:spPr>
          <a:xfrm>
            <a:off x="533400" y="533400"/>
            <a:ext cx="8183880" cy="838200"/>
          </a:xfrm>
        </p:spPr>
        <p:txBody>
          <a:bodyPr/>
          <a:lstStyle/>
          <a:p>
            <a:r>
              <a:rPr lang="en-US" dirty="0" smtClean="0">
                <a:solidFill>
                  <a:schemeClr val="accent2">
                    <a:lumMod val="75000"/>
                  </a:schemeClr>
                </a:solidFill>
              </a:rPr>
              <a:t>8. REPAYMENT OF DUES</a:t>
            </a:r>
            <a:endParaRPr lang="en-US" dirty="0">
              <a:solidFill>
                <a:schemeClr val="accent2">
                  <a:lumMod val="75000"/>
                </a:schemeClr>
              </a:solidFill>
            </a:endParaRPr>
          </a:p>
        </p:txBody>
      </p:sp>
      <p:sp>
        <p:nvSpPr>
          <p:cNvPr id="5" name="TextBox 4"/>
          <p:cNvSpPr txBox="1"/>
          <p:nvPr/>
        </p:nvSpPr>
        <p:spPr>
          <a:xfrm>
            <a:off x="1143000" y="3581400"/>
            <a:ext cx="7086600" cy="1323439"/>
          </a:xfrm>
          <a:prstGeom prst="rect">
            <a:avLst/>
          </a:prstGeom>
          <a:ln>
            <a:solidFill>
              <a:schemeClr val="tx2">
                <a:lumMod val="10000"/>
                <a:lumOff val="9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000" b="1" i="1" dirty="0" smtClean="0">
                <a:solidFill>
                  <a:schemeClr val="accent2">
                    <a:lumMod val="75000"/>
                  </a:schemeClr>
                </a:solidFill>
              </a:rPr>
              <a:t>The auditor need not report on point 8 [reporting of accumulated losses] of old CARO instead, point 9[repayment of dues] of old CARO has been shifted to point 8 of new CARO</a:t>
            </a:r>
            <a:r>
              <a:rPr lang="en-US" i="1" dirty="0" smtClean="0">
                <a:solidFill>
                  <a:schemeClr val="accent2">
                    <a:lumMod val="75000"/>
                  </a:schemeClr>
                </a:solidFill>
              </a:rPr>
              <a:t>.</a:t>
            </a:r>
            <a:endParaRPr lang="en-US" i="1" dirty="0">
              <a:solidFill>
                <a:schemeClr val="accent2">
                  <a:lumMod val="75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183880" cy="4187952"/>
          </a:xfrm>
        </p:spPr>
        <p:txBody>
          <a:bodyPr>
            <a:normAutofit/>
          </a:bodyPr>
          <a:lstStyle/>
          <a:p>
            <a:r>
              <a:rPr lang="en-US" sz="1800" dirty="0" smtClean="0"/>
              <a:t>Whether moneys raised by way of </a:t>
            </a:r>
            <a:r>
              <a:rPr lang="en-US" sz="1800" dirty="0" smtClean="0"/>
              <a:t>IPO or further public offer and ter</a:t>
            </a:r>
            <a:r>
              <a:rPr lang="en-US" sz="1800" dirty="0" smtClean="0"/>
              <a:t>m loans</a:t>
            </a:r>
            <a:r>
              <a:rPr lang="en-US" sz="1800" dirty="0" smtClean="0"/>
              <a:t> </a:t>
            </a:r>
            <a:r>
              <a:rPr lang="en-US" sz="1800" dirty="0" smtClean="0"/>
              <a:t>were used for the purpose applied. If not </a:t>
            </a:r>
            <a:r>
              <a:rPr lang="en-US" sz="1800" dirty="0" smtClean="0"/>
              <a:t>details together with delays and defaults should </a:t>
            </a:r>
            <a:r>
              <a:rPr lang="en-US" sz="1800" dirty="0" smtClean="0"/>
              <a:t>be reported.</a:t>
            </a:r>
          </a:p>
          <a:p>
            <a:endParaRPr lang="en-US" sz="1800" dirty="0"/>
          </a:p>
        </p:txBody>
      </p:sp>
      <p:sp>
        <p:nvSpPr>
          <p:cNvPr id="4" name="Title 1"/>
          <p:cNvSpPr>
            <a:spLocks noGrp="1"/>
          </p:cNvSpPr>
          <p:nvPr>
            <p:ph type="title"/>
          </p:nvPr>
        </p:nvSpPr>
        <p:spPr>
          <a:xfrm>
            <a:off x="457200" y="457200"/>
            <a:ext cx="8183880" cy="1051560"/>
          </a:xfrm>
        </p:spPr>
        <p:txBody>
          <a:bodyPr/>
          <a:lstStyle/>
          <a:p>
            <a:r>
              <a:rPr lang="en-US" dirty="0" smtClean="0">
                <a:solidFill>
                  <a:schemeClr val="accent2">
                    <a:lumMod val="75000"/>
                  </a:schemeClr>
                </a:solidFill>
              </a:rPr>
              <a:t>9. UTILISATION OF FUND</a:t>
            </a:r>
            <a:endParaRPr lang="en-US" dirty="0">
              <a:solidFill>
                <a:schemeClr val="accent2">
                  <a:lumMod val="75000"/>
                </a:schemeClr>
              </a:solidFill>
            </a:endParaRPr>
          </a:p>
        </p:txBody>
      </p:sp>
      <p:graphicFrame>
        <p:nvGraphicFramePr>
          <p:cNvPr id="5" name="Table 4"/>
          <p:cNvGraphicFramePr>
            <a:graphicFrameLocks noGrp="1"/>
          </p:cNvGraphicFramePr>
          <p:nvPr/>
        </p:nvGraphicFramePr>
        <p:xfrm>
          <a:off x="1219200" y="3048000"/>
          <a:ext cx="6096000" cy="701040"/>
        </p:xfrm>
        <a:graphic>
          <a:graphicData uri="http://schemas.openxmlformats.org/drawingml/2006/table">
            <a:tbl>
              <a:tblPr firstRow="1" bandRow="1">
                <a:tableStyleId>{5C22544A-7EE6-4342-B048-85BDC9FD1C3A}</a:tableStyleId>
              </a:tblPr>
              <a:tblGrid>
                <a:gridCol w="6096000"/>
              </a:tblGrid>
              <a:tr h="370840">
                <a:tc>
                  <a:txBody>
                    <a:bodyPr/>
                    <a:lstStyle/>
                    <a:p>
                      <a:r>
                        <a:rPr lang="en-US" sz="2000" i="1" baseline="0" dirty="0" err="1" smtClean="0">
                          <a:solidFill>
                            <a:schemeClr val="tx1"/>
                          </a:solidFill>
                        </a:rPr>
                        <a:t>Utilisation</a:t>
                      </a:r>
                      <a:r>
                        <a:rPr lang="en-US" sz="2000" i="1" baseline="0" dirty="0" smtClean="0">
                          <a:solidFill>
                            <a:schemeClr val="tx1"/>
                          </a:solidFill>
                        </a:rPr>
                        <a:t> of fund reporting was shifted from point 11 of old CARO.</a:t>
                      </a:r>
                      <a:endParaRPr lang="en-US" sz="2000" i="1" dirty="0">
                        <a:solidFill>
                          <a:schemeClr val="tx1"/>
                        </a:solidFill>
                      </a:endParaRPr>
                    </a:p>
                  </a:txBody>
                  <a:tcPr>
                    <a:solidFill>
                      <a:schemeClr val="bg1"/>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183880" cy="4187952"/>
          </a:xfrm>
        </p:spPr>
        <p:txBody>
          <a:bodyPr>
            <a:normAutofit/>
          </a:bodyPr>
          <a:lstStyle/>
          <a:p>
            <a:r>
              <a:rPr lang="en-US" sz="1800" dirty="0" smtClean="0"/>
              <a:t>Whether fraud by the company/ officer/ employee has been noticed and amount involved is reported; if yes to be indicated.</a:t>
            </a:r>
          </a:p>
          <a:p>
            <a:pPr>
              <a:buNone/>
            </a:pPr>
            <a:endParaRPr lang="en-US" sz="1800" dirty="0" smtClean="0"/>
          </a:p>
          <a:p>
            <a:pPr>
              <a:buNone/>
            </a:pPr>
            <a:endParaRPr lang="en-US" sz="1800" dirty="0"/>
          </a:p>
        </p:txBody>
      </p:sp>
      <p:sp>
        <p:nvSpPr>
          <p:cNvPr id="4" name="Title 1"/>
          <p:cNvSpPr>
            <a:spLocks noGrp="1"/>
          </p:cNvSpPr>
          <p:nvPr>
            <p:ph type="title"/>
          </p:nvPr>
        </p:nvSpPr>
        <p:spPr>
          <a:xfrm>
            <a:off x="533400" y="533400"/>
            <a:ext cx="8183880" cy="1051560"/>
          </a:xfrm>
        </p:spPr>
        <p:txBody>
          <a:bodyPr>
            <a:normAutofit/>
          </a:bodyPr>
          <a:lstStyle/>
          <a:p>
            <a:r>
              <a:rPr lang="en-US" sz="2800" dirty="0" smtClean="0">
                <a:solidFill>
                  <a:schemeClr val="accent2">
                    <a:lumMod val="75000"/>
                  </a:schemeClr>
                </a:solidFill>
              </a:rPr>
              <a:t>10. FRAUD BY THE CO./OFFICER/EMPLOYEE</a:t>
            </a:r>
            <a:endParaRPr lang="en-US" sz="2800" dirty="0">
              <a:solidFill>
                <a:schemeClr val="accent2">
                  <a:lumMod val="75000"/>
                </a:schemeClr>
              </a:solidFill>
            </a:endParaRPr>
          </a:p>
        </p:txBody>
      </p:sp>
      <p:graphicFrame>
        <p:nvGraphicFramePr>
          <p:cNvPr id="5" name="Table 4"/>
          <p:cNvGraphicFramePr>
            <a:graphicFrameLocks noGrp="1"/>
          </p:cNvGraphicFramePr>
          <p:nvPr/>
        </p:nvGraphicFramePr>
        <p:xfrm>
          <a:off x="1447800" y="3124200"/>
          <a:ext cx="6096000" cy="1737360"/>
        </p:xfrm>
        <a:graphic>
          <a:graphicData uri="http://schemas.openxmlformats.org/drawingml/2006/table">
            <a:tbl>
              <a:tblPr firstRow="1" bandRow="1">
                <a:tableStyleId>{5C22544A-7EE6-4342-B048-85BDC9FD1C3A}</a:tableStyleId>
              </a:tblPr>
              <a:tblGrid>
                <a:gridCol w="6096000"/>
              </a:tblGrid>
              <a:tr h="370840">
                <a:tc>
                  <a:txBody>
                    <a:bodyPr/>
                    <a:lstStyle/>
                    <a:p>
                      <a:r>
                        <a:rPr lang="en-US" i="1" dirty="0" smtClean="0">
                          <a:solidFill>
                            <a:schemeClr val="tx1"/>
                          </a:solidFill>
                        </a:rPr>
                        <a:t>Point no.</a:t>
                      </a:r>
                      <a:r>
                        <a:rPr lang="en-US" i="1" baseline="0" dirty="0" smtClean="0">
                          <a:solidFill>
                            <a:schemeClr val="tx1"/>
                          </a:solidFill>
                        </a:rPr>
                        <a:t> 12[fraud by co./officer/employer] of old CARO shifted to point 10 in new CARO.</a:t>
                      </a:r>
                    </a:p>
                    <a:p>
                      <a:endParaRPr lang="en-US" i="1" baseline="0" dirty="0" smtClean="0">
                        <a:solidFill>
                          <a:schemeClr val="tx1"/>
                        </a:solidFill>
                      </a:endParaRPr>
                    </a:p>
                    <a:p>
                      <a:r>
                        <a:rPr lang="en-US" i="1" baseline="0" dirty="0" smtClean="0">
                          <a:solidFill>
                            <a:schemeClr val="tx1"/>
                          </a:solidFill>
                        </a:rPr>
                        <a:t>Point No. 10[ co. has given guarantee for loans taken by others from bank] of old CARO removed. </a:t>
                      </a:r>
                      <a:endParaRPr lang="en-US" i="1" dirty="0">
                        <a:solidFill>
                          <a:schemeClr val="tx1"/>
                        </a:solidFill>
                      </a:endParaRPr>
                    </a:p>
                  </a:txBody>
                  <a:tcPr>
                    <a:solidFill>
                      <a:schemeClr val="bg1"/>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183880" cy="4187952"/>
          </a:xfrm>
        </p:spPr>
        <p:txBody>
          <a:bodyPr>
            <a:normAutofit/>
          </a:bodyPr>
          <a:lstStyle/>
          <a:p>
            <a:r>
              <a:rPr lang="en-US" sz="1800" dirty="0" smtClean="0"/>
              <a:t> Whether managerial remuneration has been paid/ provided as per provisions of sec 197 read with schedule V of the Companies Act. If not, state the amount involved and step taken by the company for securing refund of the same. </a:t>
            </a:r>
          </a:p>
          <a:p>
            <a:pPr>
              <a:buNone/>
            </a:pPr>
            <a:endParaRPr lang="en-US" sz="1800" dirty="0" smtClean="0"/>
          </a:p>
          <a:p>
            <a:pPr>
              <a:buNone/>
            </a:pPr>
            <a:endParaRPr lang="en-US" sz="1800" dirty="0"/>
          </a:p>
        </p:txBody>
      </p:sp>
      <p:sp>
        <p:nvSpPr>
          <p:cNvPr id="4" name="Title 1"/>
          <p:cNvSpPr>
            <a:spLocks noGrp="1"/>
          </p:cNvSpPr>
          <p:nvPr>
            <p:ph type="title"/>
          </p:nvPr>
        </p:nvSpPr>
        <p:spPr>
          <a:xfrm>
            <a:off x="457200" y="609600"/>
            <a:ext cx="8183880" cy="1051560"/>
          </a:xfrm>
        </p:spPr>
        <p:txBody>
          <a:bodyPr>
            <a:normAutofit fontScale="90000"/>
          </a:bodyPr>
          <a:lstStyle/>
          <a:p>
            <a:r>
              <a:rPr lang="en-US" dirty="0" smtClean="0">
                <a:solidFill>
                  <a:schemeClr val="accent2">
                    <a:lumMod val="75000"/>
                  </a:schemeClr>
                </a:solidFill>
              </a:rPr>
              <a:t>11. MANAGERIAL REMUNERATION</a:t>
            </a:r>
            <a:endParaRPr lang="en-US" dirty="0">
              <a:solidFill>
                <a:schemeClr val="accent2">
                  <a:lumMod val="75000"/>
                </a:schemeClr>
              </a:solidFill>
            </a:endParaRPr>
          </a:p>
        </p:txBody>
      </p:sp>
      <p:graphicFrame>
        <p:nvGraphicFramePr>
          <p:cNvPr id="5" name="Table 4"/>
          <p:cNvGraphicFramePr>
            <a:graphicFrameLocks noGrp="1"/>
          </p:cNvGraphicFramePr>
          <p:nvPr/>
        </p:nvGraphicFramePr>
        <p:xfrm>
          <a:off x="1219200" y="3810000"/>
          <a:ext cx="6096000" cy="396240"/>
        </p:xfrm>
        <a:graphic>
          <a:graphicData uri="http://schemas.openxmlformats.org/drawingml/2006/table">
            <a:tbl>
              <a:tblPr firstRow="1" bandRow="1">
                <a:tableStyleId>{5C22544A-7EE6-4342-B048-85BDC9FD1C3A}</a:tableStyleId>
              </a:tblPr>
              <a:tblGrid>
                <a:gridCol w="6096000"/>
              </a:tblGrid>
              <a:tr h="370840">
                <a:tc>
                  <a:txBody>
                    <a:bodyPr/>
                    <a:lstStyle/>
                    <a:p>
                      <a:r>
                        <a:rPr lang="en-US" sz="2000" i="1" baseline="0" dirty="0" smtClean="0">
                          <a:solidFill>
                            <a:schemeClr val="tx1"/>
                          </a:solidFill>
                        </a:rPr>
                        <a:t>Point 11 of new CARO is New insertion.</a:t>
                      </a:r>
                      <a:endParaRPr lang="en-US" sz="2000" i="1" dirty="0">
                        <a:solidFill>
                          <a:schemeClr val="tx1"/>
                        </a:solidFill>
                      </a:endParaRPr>
                    </a:p>
                  </a:txBody>
                  <a:tcPr>
                    <a:solidFill>
                      <a:schemeClr val="bg1"/>
                    </a:solid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183880" cy="1051560"/>
          </a:xfrm>
        </p:spPr>
        <p:txBody>
          <a:bodyPr>
            <a:normAutofit/>
          </a:bodyPr>
          <a:lstStyle/>
          <a:p>
            <a:r>
              <a:rPr lang="en-US" sz="2800" dirty="0" smtClean="0">
                <a:solidFill>
                  <a:schemeClr val="accent2">
                    <a:lumMod val="75000"/>
                  </a:schemeClr>
                </a:solidFill>
              </a:rPr>
              <a:t>12.NIDHI COMPANY</a:t>
            </a:r>
            <a:endParaRPr lang="en-US" sz="2800" dirty="0">
              <a:solidFill>
                <a:schemeClr val="accent2">
                  <a:lumMod val="75000"/>
                </a:schemeClr>
              </a:solidFill>
            </a:endParaRPr>
          </a:p>
        </p:txBody>
      </p:sp>
      <p:sp>
        <p:nvSpPr>
          <p:cNvPr id="3" name="Content Placeholder 2"/>
          <p:cNvSpPr>
            <a:spLocks noGrp="1"/>
          </p:cNvSpPr>
          <p:nvPr>
            <p:ph idx="1"/>
          </p:nvPr>
        </p:nvSpPr>
        <p:spPr>
          <a:xfrm>
            <a:off x="457200" y="1828800"/>
            <a:ext cx="8183880" cy="4187952"/>
          </a:xfrm>
        </p:spPr>
        <p:txBody>
          <a:bodyPr>
            <a:normAutofit/>
          </a:bodyPr>
          <a:lstStyle/>
          <a:p>
            <a:r>
              <a:rPr lang="en-US" sz="1800" dirty="0" smtClean="0"/>
              <a:t>Whether </a:t>
            </a:r>
            <a:r>
              <a:rPr lang="en-US" sz="1800" dirty="0" err="1" smtClean="0"/>
              <a:t>Nidhi</a:t>
            </a:r>
            <a:r>
              <a:rPr lang="en-US" sz="1800" dirty="0" smtClean="0"/>
              <a:t> Co. has complied with the net owned fund to deposits in the ratio 1:20 and whether the Co. is maintaining 10% unencumbered term deposits as per </a:t>
            </a:r>
            <a:r>
              <a:rPr lang="en-US" sz="1800" dirty="0" err="1" smtClean="0"/>
              <a:t>Nidhi</a:t>
            </a:r>
            <a:r>
              <a:rPr lang="en-US" sz="1800" dirty="0" smtClean="0"/>
              <a:t> Rules 2014.</a:t>
            </a:r>
          </a:p>
          <a:p>
            <a:pPr>
              <a:buNone/>
            </a:pPr>
            <a:endParaRPr lang="en-US" sz="1800" dirty="0" smtClean="0"/>
          </a:p>
          <a:p>
            <a:pPr>
              <a:buNone/>
            </a:pPr>
            <a:endParaRPr lang="en-US" sz="1800" dirty="0"/>
          </a:p>
        </p:txBody>
      </p:sp>
      <p:graphicFrame>
        <p:nvGraphicFramePr>
          <p:cNvPr id="4" name="Table 3"/>
          <p:cNvGraphicFramePr>
            <a:graphicFrameLocks noGrp="1"/>
          </p:cNvGraphicFramePr>
          <p:nvPr/>
        </p:nvGraphicFramePr>
        <p:xfrm>
          <a:off x="1143000" y="3733800"/>
          <a:ext cx="6096000" cy="1310640"/>
        </p:xfrm>
        <a:graphic>
          <a:graphicData uri="http://schemas.openxmlformats.org/drawingml/2006/table">
            <a:tbl>
              <a:tblPr firstRow="1" bandRow="1">
                <a:tableStyleId>{5C22544A-7EE6-4342-B048-85BDC9FD1C3A}</a:tableStyleId>
              </a:tblPr>
              <a:tblGrid>
                <a:gridCol w="6096000"/>
              </a:tblGrid>
              <a:tr h="370840">
                <a:tc>
                  <a:txBody>
                    <a:bodyPr/>
                    <a:lstStyle/>
                    <a:p>
                      <a:r>
                        <a:rPr lang="en-US" sz="2000" i="1" dirty="0" smtClean="0">
                          <a:solidFill>
                            <a:schemeClr val="tx1"/>
                          </a:solidFill>
                        </a:rPr>
                        <a:t>Point no.12 of old CARO</a:t>
                      </a:r>
                      <a:r>
                        <a:rPr lang="en-US" sz="2000" i="1" baseline="0" dirty="0" smtClean="0">
                          <a:solidFill>
                            <a:schemeClr val="tx1"/>
                          </a:solidFill>
                        </a:rPr>
                        <a:t> shifted to point no.10 of new CARO.</a:t>
                      </a:r>
                    </a:p>
                    <a:p>
                      <a:endParaRPr lang="en-US" sz="2000" i="1" baseline="0" dirty="0" smtClean="0">
                        <a:solidFill>
                          <a:schemeClr val="tx1"/>
                        </a:solidFill>
                      </a:endParaRPr>
                    </a:p>
                    <a:p>
                      <a:r>
                        <a:rPr lang="en-US" sz="2000" i="1" baseline="0" dirty="0" smtClean="0">
                          <a:solidFill>
                            <a:schemeClr val="tx1"/>
                          </a:solidFill>
                        </a:rPr>
                        <a:t>Point12 of new CARO is new insertion.</a:t>
                      </a:r>
                      <a:endParaRPr lang="en-US" sz="2000" i="1" dirty="0">
                        <a:solidFill>
                          <a:schemeClr val="tx1"/>
                        </a:solidFill>
                      </a:endParaRPr>
                    </a:p>
                  </a:txBody>
                  <a:tcPr>
                    <a:solidFill>
                      <a:schemeClr val="bg1"/>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183880" cy="1051560"/>
          </a:xfrm>
        </p:spPr>
        <p:txBody>
          <a:bodyPr>
            <a:normAutofit/>
          </a:bodyPr>
          <a:lstStyle/>
          <a:p>
            <a:r>
              <a:rPr lang="en-US" sz="2800" dirty="0" smtClean="0">
                <a:solidFill>
                  <a:schemeClr val="accent2">
                    <a:lumMod val="50000"/>
                  </a:schemeClr>
                </a:solidFill>
              </a:rPr>
              <a:t>13.TRANSACTION WITH RELATED PARTIES</a:t>
            </a:r>
            <a:endParaRPr lang="en-US" sz="2800" dirty="0">
              <a:solidFill>
                <a:schemeClr val="accent2">
                  <a:lumMod val="50000"/>
                </a:schemeClr>
              </a:solidFill>
            </a:endParaRPr>
          </a:p>
        </p:txBody>
      </p:sp>
      <p:sp>
        <p:nvSpPr>
          <p:cNvPr id="3" name="Content Placeholder 2"/>
          <p:cNvSpPr>
            <a:spLocks noGrp="1"/>
          </p:cNvSpPr>
          <p:nvPr>
            <p:ph idx="1"/>
          </p:nvPr>
        </p:nvSpPr>
        <p:spPr>
          <a:xfrm>
            <a:off x="457200" y="1752600"/>
            <a:ext cx="8183880" cy="4187952"/>
          </a:xfrm>
        </p:spPr>
        <p:txBody>
          <a:bodyPr>
            <a:normAutofit/>
          </a:bodyPr>
          <a:lstStyle/>
          <a:p>
            <a:r>
              <a:rPr lang="en-US" sz="1800" dirty="0" smtClean="0"/>
              <a:t>Whether all transactions with the related parties are in compliance with sec 177 and 188 of  Companies Act 2013. If yes, the details have been disclosed in financial statement etc as required by the applicable AS.</a:t>
            </a:r>
          </a:p>
          <a:p>
            <a:pPr>
              <a:buNone/>
            </a:pPr>
            <a:endParaRPr lang="en-US" sz="1800" dirty="0" smtClean="0"/>
          </a:p>
          <a:p>
            <a:pPr>
              <a:buNone/>
            </a:pPr>
            <a:endParaRPr lang="en-US" sz="1800" dirty="0" smtClean="0"/>
          </a:p>
          <a:p>
            <a:pPr>
              <a:buNone/>
            </a:pPr>
            <a:r>
              <a:rPr lang="en-US" sz="1800" dirty="0" smtClean="0"/>
              <a:t> </a:t>
            </a:r>
            <a:endParaRPr lang="en-US" sz="1800" dirty="0"/>
          </a:p>
        </p:txBody>
      </p:sp>
      <p:graphicFrame>
        <p:nvGraphicFramePr>
          <p:cNvPr id="4" name="Table 3"/>
          <p:cNvGraphicFramePr>
            <a:graphicFrameLocks noGrp="1"/>
          </p:cNvGraphicFramePr>
          <p:nvPr/>
        </p:nvGraphicFramePr>
        <p:xfrm>
          <a:off x="1295400" y="3810000"/>
          <a:ext cx="6096000" cy="396240"/>
        </p:xfrm>
        <a:graphic>
          <a:graphicData uri="http://schemas.openxmlformats.org/drawingml/2006/table">
            <a:tbl>
              <a:tblPr firstRow="1" bandRow="1">
                <a:tableStyleId>{5C22544A-7EE6-4342-B048-85BDC9FD1C3A}</a:tableStyleId>
              </a:tblPr>
              <a:tblGrid>
                <a:gridCol w="6096000"/>
              </a:tblGrid>
              <a:tr h="370840">
                <a:tc>
                  <a:txBody>
                    <a:bodyPr/>
                    <a:lstStyle/>
                    <a:p>
                      <a:r>
                        <a:rPr lang="en-US" sz="2000" i="1" dirty="0" smtClean="0">
                          <a:solidFill>
                            <a:schemeClr val="tx1"/>
                          </a:solidFill>
                        </a:rPr>
                        <a:t>New</a:t>
                      </a:r>
                      <a:r>
                        <a:rPr lang="en-US" sz="2000" i="1" baseline="0" dirty="0" smtClean="0">
                          <a:solidFill>
                            <a:schemeClr val="tx1"/>
                          </a:solidFill>
                        </a:rPr>
                        <a:t> Insertion</a:t>
                      </a:r>
                      <a:endParaRPr lang="en-US" sz="2000" i="1" dirty="0">
                        <a:solidFill>
                          <a:schemeClr val="tx1"/>
                        </a:solidFill>
                      </a:endParaRPr>
                    </a:p>
                  </a:txBody>
                  <a:tcPr>
                    <a:solidFill>
                      <a:schemeClr val="bg1"/>
                    </a:solidFill>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83880" cy="1051560"/>
          </a:xfrm>
        </p:spPr>
        <p:txBody>
          <a:bodyPr>
            <a:normAutofit/>
          </a:bodyPr>
          <a:lstStyle/>
          <a:p>
            <a:r>
              <a:rPr lang="en-US" sz="2800" dirty="0" smtClean="0">
                <a:solidFill>
                  <a:schemeClr val="accent2">
                    <a:lumMod val="50000"/>
                  </a:schemeClr>
                </a:solidFill>
              </a:rPr>
              <a:t>14.PREFERENTIAL ALLOTMENT</a:t>
            </a:r>
            <a:endParaRPr lang="en-US" sz="2800" dirty="0">
              <a:solidFill>
                <a:schemeClr val="accent2">
                  <a:lumMod val="50000"/>
                </a:schemeClr>
              </a:solidFill>
            </a:endParaRPr>
          </a:p>
        </p:txBody>
      </p:sp>
      <p:sp>
        <p:nvSpPr>
          <p:cNvPr id="3" name="Content Placeholder 2"/>
          <p:cNvSpPr>
            <a:spLocks noGrp="1"/>
          </p:cNvSpPr>
          <p:nvPr>
            <p:ph idx="1"/>
          </p:nvPr>
        </p:nvSpPr>
        <p:spPr>
          <a:xfrm>
            <a:off x="533400" y="1752600"/>
            <a:ext cx="8183880" cy="4187952"/>
          </a:xfrm>
        </p:spPr>
        <p:txBody>
          <a:bodyPr>
            <a:normAutofit/>
          </a:bodyPr>
          <a:lstStyle/>
          <a:p>
            <a:r>
              <a:rPr lang="en-US" sz="1800" dirty="0" smtClean="0"/>
              <a:t>Whether the Co. has made any preferential allotment or private placement of shares or fully or partly convertibles debentures during the year.</a:t>
            </a:r>
          </a:p>
          <a:p>
            <a:r>
              <a:rPr lang="en-US" sz="1800" dirty="0" smtClean="0"/>
              <a:t>Whether the requirement of sec 42 of Companies Act 2013 have been compiled with  and the amount raised have been used for the purpose for which it is raised. If not, provide the details of the amount involved and the nature of non- compliance.</a:t>
            </a:r>
          </a:p>
          <a:p>
            <a:pPr>
              <a:buNone/>
            </a:pPr>
            <a:endParaRPr lang="en-US" sz="1800" dirty="0" smtClean="0"/>
          </a:p>
          <a:p>
            <a:pPr>
              <a:buNone/>
            </a:pPr>
            <a:endParaRPr lang="en-US" sz="1800" dirty="0" smtClean="0"/>
          </a:p>
          <a:p>
            <a:pPr>
              <a:buNone/>
            </a:pPr>
            <a:endParaRPr lang="en-US" sz="1800" dirty="0"/>
          </a:p>
        </p:txBody>
      </p:sp>
      <p:graphicFrame>
        <p:nvGraphicFramePr>
          <p:cNvPr id="4" name="Table 3"/>
          <p:cNvGraphicFramePr>
            <a:graphicFrameLocks noGrp="1"/>
          </p:cNvGraphicFramePr>
          <p:nvPr/>
        </p:nvGraphicFramePr>
        <p:xfrm>
          <a:off x="1219200" y="4419600"/>
          <a:ext cx="6096000" cy="396240"/>
        </p:xfrm>
        <a:graphic>
          <a:graphicData uri="http://schemas.openxmlformats.org/drawingml/2006/table">
            <a:tbl>
              <a:tblPr firstRow="1" bandRow="1">
                <a:tableStyleId>{5C22544A-7EE6-4342-B048-85BDC9FD1C3A}</a:tableStyleId>
              </a:tblPr>
              <a:tblGrid>
                <a:gridCol w="6096000"/>
              </a:tblGrid>
              <a:tr h="370840">
                <a:tc>
                  <a:txBody>
                    <a:bodyPr/>
                    <a:lstStyle/>
                    <a:p>
                      <a:r>
                        <a:rPr lang="en-US" sz="2000" i="1" dirty="0" smtClean="0">
                          <a:solidFill>
                            <a:schemeClr val="tx1"/>
                          </a:solidFill>
                        </a:rPr>
                        <a:t>New</a:t>
                      </a:r>
                      <a:r>
                        <a:rPr lang="en-US" sz="2000" i="1" baseline="0" dirty="0" smtClean="0">
                          <a:solidFill>
                            <a:schemeClr val="tx1"/>
                          </a:solidFill>
                        </a:rPr>
                        <a:t>  insertion</a:t>
                      </a:r>
                      <a:endParaRPr lang="en-US" sz="2000" i="1" dirty="0">
                        <a:solidFill>
                          <a:schemeClr val="tx1"/>
                        </a:solidFill>
                      </a:endParaRPr>
                    </a:p>
                  </a:txBody>
                  <a:tcPr>
                    <a:solidFill>
                      <a:schemeClr val="bg1"/>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83880" cy="975360"/>
          </a:xfrm>
        </p:spPr>
        <p:txBody>
          <a:bodyPr>
            <a:normAutofit/>
          </a:bodyPr>
          <a:lstStyle/>
          <a:p>
            <a:r>
              <a:rPr lang="en-US" sz="2800" dirty="0" smtClean="0">
                <a:solidFill>
                  <a:schemeClr val="accent2">
                    <a:lumMod val="50000"/>
                  </a:schemeClr>
                </a:solidFill>
              </a:rPr>
              <a:t>15.NON CASH TRANSACTION</a:t>
            </a:r>
            <a:endParaRPr lang="en-US" sz="2800" dirty="0">
              <a:solidFill>
                <a:schemeClr val="accent2">
                  <a:lumMod val="50000"/>
                </a:schemeClr>
              </a:solidFill>
            </a:endParaRPr>
          </a:p>
        </p:txBody>
      </p:sp>
      <p:sp>
        <p:nvSpPr>
          <p:cNvPr id="3" name="Content Placeholder 2"/>
          <p:cNvSpPr>
            <a:spLocks noGrp="1"/>
          </p:cNvSpPr>
          <p:nvPr>
            <p:ph idx="1"/>
          </p:nvPr>
        </p:nvSpPr>
        <p:spPr>
          <a:xfrm>
            <a:off x="533400" y="1600200"/>
            <a:ext cx="8183880" cy="4645152"/>
          </a:xfrm>
        </p:spPr>
        <p:txBody>
          <a:bodyPr>
            <a:normAutofit/>
          </a:bodyPr>
          <a:lstStyle/>
          <a:p>
            <a:r>
              <a:rPr lang="en-US" sz="1800" dirty="0" smtClean="0"/>
              <a:t>Whether the Co. has entered into non-cash transaction with directors or person connected with him. If so, The provisions of sec 192 of Companies Act,2013 have been compiled with.</a:t>
            </a:r>
          </a:p>
          <a:p>
            <a:pPr>
              <a:buNone/>
            </a:pPr>
            <a:endParaRPr lang="en-US" sz="1800" dirty="0" smtClean="0"/>
          </a:p>
          <a:p>
            <a:pPr>
              <a:buNone/>
            </a:pPr>
            <a:endParaRPr lang="en-US" sz="1800" dirty="0"/>
          </a:p>
        </p:txBody>
      </p:sp>
      <p:graphicFrame>
        <p:nvGraphicFramePr>
          <p:cNvPr id="4" name="Table 3"/>
          <p:cNvGraphicFramePr>
            <a:graphicFrameLocks noGrp="1"/>
          </p:cNvGraphicFramePr>
          <p:nvPr/>
        </p:nvGraphicFramePr>
        <p:xfrm>
          <a:off x="1066800" y="3429000"/>
          <a:ext cx="6096000" cy="396240"/>
        </p:xfrm>
        <a:graphic>
          <a:graphicData uri="http://schemas.openxmlformats.org/drawingml/2006/table">
            <a:tbl>
              <a:tblPr firstRow="1" bandRow="1">
                <a:tableStyleId>{5C22544A-7EE6-4342-B048-85BDC9FD1C3A}</a:tableStyleId>
              </a:tblPr>
              <a:tblGrid>
                <a:gridCol w="6096000"/>
              </a:tblGrid>
              <a:tr h="370840">
                <a:tc>
                  <a:txBody>
                    <a:bodyPr/>
                    <a:lstStyle/>
                    <a:p>
                      <a:r>
                        <a:rPr lang="en-US" sz="2000" i="1" dirty="0" smtClean="0">
                          <a:solidFill>
                            <a:schemeClr val="tx1"/>
                          </a:solidFill>
                        </a:rPr>
                        <a:t>New</a:t>
                      </a:r>
                      <a:r>
                        <a:rPr lang="en-US" sz="2000" i="1" baseline="0" dirty="0" smtClean="0">
                          <a:solidFill>
                            <a:schemeClr val="tx1"/>
                          </a:solidFill>
                        </a:rPr>
                        <a:t>  insertion</a:t>
                      </a:r>
                      <a:endParaRPr lang="en-US" sz="2000" i="1" dirty="0">
                        <a:solidFill>
                          <a:schemeClr val="tx1"/>
                        </a:solidFill>
                      </a:endParaRPr>
                    </a:p>
                  </a:txBody>
                  <a:tcPr>
                    <a:solidFill>
                      <a:schemeClr val="bg1"/>
                    </a:solidFill>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183880" cy="1051560"/>
          </a:xfrm>
        </p:spPr>
        <p:txBody>
          <a:bodyPr>
            <a:normAutofit fontScale="90000"/>
          </a:bodyPr>
          <a:lstStyle/>
          <a:p>
            <a:r>
              <a:rPr lang="en-US" sz="3200" dirty="0" smtClean="0">
                <a:solidFill>
                  <a:schemeClr val="accent2">
                    <a:lumMod val="50000"/>
                  </a:schemeClr>
                </a:solidFill>
              </a:rPr>
              <a:t>16.COMPANY REGISTRATION U/S45IA</a:t>
            </a:r>
            <a:endParaRPr lang="en-US" sz="3200" dirty="0">
              <a:solidFill>
                <a:schemeClr val="accent2">
                  <a:lumMod val="50000"/>
                </a:schemeClr>
              </a:solidFill>
            </a:endParaRPr>
          </a:p>
        </p:txBody>
      </p:sp>
      <p:sp>
        <p:nvSpPr>
          <p:cNvPr id="3" name="Content Placeholder 2"/>
          <p:cNvSpPr>
            <a:spLocks noGrp="1"/>
          </p:cNvSpPr>
          <p:nvPr>
            <p:ph idx="1"/>
          </p:nvPr>
        </p:nvSpPr>
        <p:spPr>
          <a:xfrm>
            <a:off x="457200" y="1752600"/>
            <a:ext cx="8183880" cy="4187952"/>
          </a:xfrm>
        </p:spPr>
        <p:txBody>
          <a:bodyPr>
            <a:normAutofit/>
          </a:bodyPr>
          <a:lstStyle/>
          <a:p>
            <a:pPr>
              <a:buNone/>
            </a:pPr>
            <a:r>
              <a:rPr lang="en-US" sz="1800" dirty="0" smtClean="0"/>
              <a:t>Whether the Co. is required to be registered u/s 45 IA of the RBI Act,1934. If so, whether the registration has been obtained.</a:t>
            </a:r>
            <a:endParaRPr lang="en-US" sz="1800" dirty="0"/>
          </a:p>
        </p:txBody>
      </p:sp>
      <p:graphicFrame>
        <p:nvGraphicFramePr>
          <p:cNvPr id="4" name="Table 3"/>
          <p:cNvGraphicFramePr>
            <a:graphicFrameLocks noGrp="1"/>
          </p:cNvGraphicFramePr>
          <p:nvPr/>
        </p:nvGraphicFramePr>
        <p:xfrm>
          <a:off x="1295400" y="3276600"/>
          <a:ext cx="6096000" cy="396240"/>
        </p:xfrm>
        <a:graphic>
          <a:graphicData uri="http://schemas.openxmlformats.org/drawingml/2006/table">
            <a:tbl>
              <a:tblPr firstRow="1" bandRow="1">
                <a:tableStyleId>{5C22544A-7EE6-4342-B048-85BDC9FD1C3A}</a:tableStyleId>
              </a:tblPr>
              <a:tblGrid>
                <a:gridCol w="6096000"/>
              </a:tblGrid>
              <a:tr h="370840">
                <a:tc>
                  <a:txBody>
                    <a:bodyPr/>
                    <a:lstStyle/>
                    <a:p>
                      <a:r>
                        <a:rPr lang="en-US" sz="2000" i="1" dirty="0" smtClean="0">
                          <a:solidFill>
                            <a:schemeClr val="tx1"/>
                          </a:solidFill>
                        </a:rPr>
                        <a:t>New</a:t>
                      </a:r>
                      <a:r>
                        <a:rPr lang="en-US" sz="2000" i="1" baseline="0" dirty="0" smtClean="0">
                          <a:solidFill>
                            <a:schemeClr val="tx1"/>
                          </a:solidFill>
                        </a:rPr>
                        <a:t>  insertion</a:t>
                      </a:r>
                      <a:endParaRPr lang="en-US" sz="2000" i="1" dirty="0">
                        <a:solidFill>
                          <a:schemeClr val="tx1"/>
                        </a:solidFill>
                      </a:endParaRPr>
                    </a:p>
                  </a:txBody>
                  <a:tcPr>
                    <a:solidFill>
                      <a:schemeClr val="bg1"/>
                    </a:solid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183880" cy="1051560"/>
          </a:xfrm>
        </p:spPr>
        <p:txBody>
          <a:bodyPr/>
          <a:lstStyle/>
          <a:p>
            <a:r>
              <a:rPr lang="en-US" dirty="0" smtClean="0">
                <a:solidFill>
                  <a:schemeClr val="accent3">
                    <a:lumMod val="75000"/>
                  </a:schemeClr>
                </a:solidFill>
              </a:rPr>
              <a:t>APPLICABILITY</a:t>
            </a:r>
            <a:endParaRPr lang="en-US" dirty="0">
              <a:solidFill>
                <a:schemeClr val="accent3">
                  <a:lumMod val="75000"/>
                </a:schemeClr>
              </a:solidFill>
            </a:endParaRPr>
          </a:p>
        </p:txBody>
      </p:sp>
      <p:sp>
        <p:nvSpPr>
          <p:cNvPr id="3" name="Content Placeholder 2"/>
          <p:cNvSpPr>
            <a:spLocks noGrp="1"/>
          </p:cNvSpPr>
          <p:nvPr>
            <p:ph idx="1"/>
          </p:nvPr>
        </p:nvSpPr>
        <p:spPr>
          <a:xfrm>
            <a:off x="609600" y="1828800"/>
            <a:ext cx="7848600" cy="4117848"/>
          </a:xfrm>
        </p:spPr>
        <p:txBody>
          <a:bodyPr/>
          <a:lstStyle/>
          <a:p>
            <a:pPr marL="514350" indent="-514350">
              <a:buClr>
                <a:schemeClr val="tx1">
                  <a:lumMod val="95000"/>
                  <a:lumOff val="5000"/>
                </a:schemeClr>
              </a:buClr>
              <a:buNone/>
            </a:pPr>
            <a:r>
              <a:rPr lang="en-US" dirty="0" smtClean="0"/>
              <a:t>Applicable on all companies other than:</a:t>
            </a:r>
          </a:p>
          <a:p>
            <a:pPr marL="514350" indent="-514350">
              <a:buClr>
                <a:schemeClr val="tx1">
                  <a:lumMod val="95000"/>
                  <a:lumOff val="5000"/>
                </a:schemeClr>
              </a:buClr>
              <a:buFont typeface="Wingdings" pitchFamily="2" charset="2"/>
              <a:buChar char="v"/>
            </a:pPr>
            <a:r>
              <a:rPr lang="en-US" dirty="0" smtClean="0"/>
              <a:t>Banking Company</a:t>
            </a:r>
          </a:p>
          <a:p>
            <a:pPr marL="514350" indent="-514350">
              <a:buClr>
                <a:schemeClr val="tx1">
                  <a:lumMod val="95000"/>
                  <a:lumOff val="5000"/>
                </a:schemeClr>
              </a:buClr>
              <a:buFont typeface="Wingdings" pitchFamily="2" charset="2"/>
              <a:buChar char="v"/>
            </a:pPr>
            <a:r>
              <a:rPr lang="en-US" dirty="0" smtClean="0"/>
              <a:t>Insurance Company</a:t>
            </a:r>
          </a:p>
          <a:p>
            <a:pPr marL="514350" indent="-514350">
              <a:buClr>
                <a:schemeClr val="tx1">
                  <a:lumMod val="95000"/>
                  <a:lumOff val="5000"/>
                </a:schemeClr>
              </a:buClr>
              <a:buFont typeface="Wingdings" pitchFamily="2" charset="2"/>
              <a:buChar char="v"/>
            </a:pPr>
            <a:r>
              <a:rPr lang="en-US" dirty="0" smtClean="0"/>
              <a:t>Sec 8 Company</a:t>
            </a:r>
          </a:p>
          <a:p>
            <a:pPr marL="514350" indent="-514350">
              <a:buClr>
                <a:schemeClr val="tx1">
                  <a:lumMod val="95000"/>
                  <a:lumOff val="5000"/>
                </a:schemeClr>
              </a:buClr>
              <a:buFont typeface="Wingdings" pitchFamily="2" charset="2"/>
              <a:buChar char="v"/>
            </a:pPr>
            <a:r>
              <a:rPr lang="en-US" dirty="0" smtClean="0"/>
              <a:t>One Person Company</a:t>
            </a:r>
          </a:p>
          <a:p>
            <a:pPr marL="514350" indent="-514350">
              <a:buClr>
                <a:schemeClr val="tx1">
                  <a:lumMod val="95000"/>
                  <a:lumOff val="5000"/>
                </a:schemeClr>
              </a:buClr>
              <a:buFont typeface="Wingdings" pitchFamily="2" charset="2"/>
              <a:buChar char="v"/>
            </a:pPr>
            <a:r>
              <a:rPr lang="en-US" dirty="0" err="1" smtClean="0"/>
              <a:t>Pvt</a:t>
            </a:r>
            <a:r>
              <a:rPr lang="en-US" dirty="0" smtClean="0"/>
              <a:t> Ltd Co. (not being holding/subsidiary of public Co.)not having:-</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FF0000"/>
                </a:solidFill>
              </a:rPr>
              <a:t>THANKYOU</a:t>
            </a:r>
            <a:endParaRPr lang="en-US"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5184648"/>
          </a:xfrm>
        </p:spPr>
        <p:txBody>
          <a:bodyPr/>
          <a:lstStyle/>
          <a:p>
            <a:pPr lvl="2">
              <a:buFont typeface="Wingdings" pitchFamily="2" charset="2"/>
              <a:buChar char="Ø"/>
            </a:pPr>
            <a:r>
              <a:rPr lang="en-US" dirty="0" smtClean="0"/>
              <a:t> Paid up </a:t>
            </a:r>
            <a:r>
              <a:rPr lang="en-US" dirty="0" err="1" smtClean="0"/>
              <a:t>Capital+Reserves</a:t>
            </a:r>
            <a:r>
              <a:rPr lang="en-US" dirty="0" smtClean="0"/>
              <a:t> &gt; </a:t>
            </a:r>
            <a:r>
              <a:rPr lang="en-US" b="1" dirty="0" smtClean="0">
                <a:solidFill>
                  <a:srgbClr val="FF0000"/>
                </a:solidFill>
              </a:rPr>
              <a:t>1crore*</a:t>
            </a:r>
            <a:r>
              <a:rPr lang="en-US" b="1" dirty="0" smtClean="0"/>
              <a:t> </a:t>
            </a:r>
            <a:r>
              <a:rPr lang="en-US" dirty="0" smtClean="0"/>
              <a:t>as on balance sheet date.</a:t>
            </a:r>
          </a:p>
          <a:p>
            <a:pPr lvl="2">
              <a:buFont typeface="Wingdings" pitchFamily="2" charset="2"/>
              <a:buChar char="Ø"/>
            </a:pPr>
            <a:r>
              <a:rPr lang="en-US" dirty="0" smtClean="0"/>
              <a:t>Loans Outstanding &gt; </a:t>
            </a:r>
            <a:r>
              <a:rPr lang="en-US" b="1" dirty="0" smtClean="0">
                <a:solidFill>
                  <a:srgbClr val="FF0000"/>
                </a:solidFill>
              </a:rPr>
              <a:t>1crore*</a:t>
            </a:r>
            <a:r>
              <a:rPr lang="en-US" b="1" dirty="0" smtClean="0"/>
              <a:t> </a:t>
            </a:r>
            <a:r>
              <a:rPr lang="en-US" dirty="0" smtClean="0"/>
              <a:t>during the year</a:t>
            </a:r>
          </a:p>
          <a:p>
            <a:pPr lvl="2">
              <a:buFont typeface="Wingdings" pitchFamily="2" charset="2"/>
              <a:buChar char="Ø"/>
            </a:pPr>
            <a:r>
              <a:rPr lang="en-US" dirty="0" smtClean="0"/>
              <a:t>Total Revenue as per Schedule II &gt; </a:t>
            </a:r>
            <a:r>
              <a:rPr lang="en-US" b="1" dirty="0" smtClean="0">
                <a:solidFill>
                  <a:srgbClr val="FF0000"/>
                </a:solidFill>
              </a:rPr>
              <a:t>10crore*</a:t>
            </a:r>
            <a:endParaRPr lang="en-US" b="1" dirty="0" smtClean="0"/>
          </a:p>
          <a:p>
            <a:pPr lvl="2">
              <a:buFont typeface="Wingdings" pitchFamily="2" charset="2"/>
              <a:buChar char="Ø"/>
            </a:pPr>
            <a:endParaRPr lang="en-US" b="1" dirty="0" smtClean="0"/>
          </a:p>
          <a:p>
            <a:pPr lvl="2">
              <a:buNone/>
            </a:pPr>
            <a:endParaRPr lang="en-US" dirty="0" smtClean="0"/>
          </a:p>
          <a:p>
            <a:pPr lvl="2">
              <a:buNone/>
            </a:pPr>
            <a:endParaRPr lang="en-US" b="1" dirty="0">
              <a:solidFill>
                <a:srgbClr val="FF0000"/>
              </a:solidFill>
            </a:endParaRPr>
          </a:p>
        </p:txBody>
      </p:sp>
      <p:graphicFrame>
        <p:nvGraphicFramePr>
          <p:cNvPr id="4" name="Table 3"/>
          <p:cNvGraphicFramePr>
            <a:graphicFrameLocks noGrp="1"/>
          </p:cNvGraphicFramePr>
          <p:nvPr/>
        </p:nvGraphicFramePr>
        <p:xfrm>
          <a:off x="914400" y="3276600"/>
          <a:ext cx="6248400" cy="1783080"/>
        </p:xfrm>
        <a:graphic>
          <a:graphicData uri="http://schemas.openxmlformats.org/drawingml/2006/table">
            <a:tbl>
              <a:tblPr firstRow="1" bandRow="1">
                <a:tableStyleId>{5C22544A-7EE6-4342-B048-85BDC9FD1C3A}</a:tableStyleId>
              </a:tblPr>
              <a:tblGrid>
                <a:gridCol w="6248400"/>
              </a:tblGrid>
              <a:tr h="472440">
                <a:tc>
                  <a:txBody>
                    <a:bodyPr/>
                    <a:lstStyle/>
                    <a:p>
                      <a:r>
                        <a:rPr lang="en-US" sz="2000" i="1" dirty="0" smtClean="0">
                          <a:solidFill>
                            <a:schemeClr val="accent2">
                              <a:lumMod val="75000"/>
                            </a:schemeClr>
                          </a:solidFill>
                        </a:rPr>
                        <a:t>Comparison</a:t>
                      </a:r>
                      <a:r>
                        <a:rPr lang="en-US" sz="2000" i="1" baseline="0" dirty="0" smtClean="0">
                          <a:solidFill>
                            <a:schemeClr val="accent2">
                              <a:lumMod val="75000"/>
                            </a:schemeClr>
                          </a:solidFill>
                        </a:rPr>
                        <a:t> with CARO, 2015</a:t>
                      </a:r>
                      <a:endParaRPr lang="en-US" sz="2000" i="1" dirty="0">
                        <a:solidFill>
                          <a:schemeClr val="accent2">
                            <a:lumMod val="75000"/>
                          </a:schemeClr>
                        </a:solidFill>
                      </a:endParaRPr>
                    </a:p>
                  </a:txBody>
                  <a:tcPr>
                    <a:noFill/>
                  </a:tcPr>
                </a:tc>
              </a:tr>
              <a:tr h="939324">
                <a:tc>
                  <a:txBody>
                    <a:bodyPr/>
                    <a:lstStyle/>
                    <a:p>
                      <a:pPr>
                        <a:buFont typeface="Arial" charset="0"/>
                        <a:buNone/>
                      </a:pPr>
                      <a:r>
                        <a:rPr lang="en-US" sz="2000" i="0" baseline="0" dirty="0" smtClean="0">
                          <a:solidFill>
                            <a:srgbClr val="FF0000"/>
                          </a:solidFill>
                        </a:rPr>
                        <a:t>*</a:t>
                      </a:r>
                      <a:r>
                        <a:rPr lang="en-US" sz="2000" i="0" baseline="0" dirty="0" smtClean="0">
                          <a:solidFill>
                            <a:schemeClr val="tx1"/>
                          </a:solidFill>
                        </a:rPr>
                        <a:t>As per CARO, 2015</a:t>
                      </a:r>
                    </a:p>
                    <a:p>
                      <a:pPr>
                        <a:buFont typeface="Wingdings" pitchFamily="2" charset="2"/>
                        <a:buChar char="v"/>
                      </a:pPr>
                      <a:r>
                        <a:rPr lang="en-US" sz="2000" i="0" baseline="0" dirty="0" smtClean="0">
                          <a:solidFill>
                            <a:schemeClr val="tx1"/>
                          </a:solidFill>
                        </a:rPr>
                        <a:t> Paid up Capital + Reserves </a:t>
                      </a:r>
                      <a:r>
                        <a:rPr lang="en-US" sz="2000" i="0" baseline="0" dirty="0" smtClean="0">
                          <a:solidFill>
                            <a:schemeClr val="accent2">
                              <a:lumMod val="75000"/>
                            </a:schemeClr>
                          </a:solidFill>
                        </a:rPr>
                        <a:t>&gt; </a:t>
                      </a:r>
                      <a:r>
                        <a:rPr lang="en-US" sz="2000" i="0" baseline="0" dirty="0" smtClean="0">
                          <a:solidFill>
                            <a:srgbClr val="FF0000"/>
                          </a:solidFill>
                        </a:rPr>
                        <a:t>50 </a:t>
                      </a:r>
                      <a:r>
                        <a:rPr lang="en-US" sz="2000" i="0" baseline="0" dirty="0" err="1" smtClean="0">
                          <a:solidFill>
                            <a:srgbClr val="FF0000"/>
                          </a:solidFill>
                        </a:rPr>
                        <a:t>lacs</a:t>
                      </a:r>
                      <a:endParaRPr lang="en-US" sz="2000" i="0" baseline="0" dirty="0" smtClean="0">
                        <a:solidFill>
                          <a:srgbClr val="FF0000"/>
                        </a:solidFill>
                      </a:endParaRPr>
                    </a:p>
                    <a:p>
                      <a:pPr>
                        <a:buFont typeface="Wingdings" pitchFamily="2" charset="2"/>
                        <a:buChar char="v"/>
                      </a:pPr>
                      <a:r>
                        <a:rPr lang="en-US" sz="2000" i="0" baseline="0" dirty="0" smtClean="0">
                          <a:solidFill>
                            <a:schemeClr val="tx1"/>
                          </a:solidFill>
                        </a:rPr>
                        <a:t>Loans Outstanding </a:t>
                      </a:r>
                      <a:r>
                        <a:rPr lang="en-US" sz="2000" i="0" baseline="0" dirty="0" smtClean="0">
                          <a:solidFill>
                            <a:schemeClr val="accent2">
                              <a:lumMod val="75000"/>
                            </a:schemeClr>
                          </a:solidFill>
                        </a:rPr>
                        <a:t>&gt; </a:t>
                      </a:r>
                      <a:r>
                        <a:rPr lang="en-US" sz="2000" i="0" baseline="0" dirty="0" smtClean="0">
                          <a:solidFill>
                            <a:srgbClr val="FF0000"/>
                          </a:solidFill>
                        </a:rPr>
                        <a:t>25 </a:t>
                      </a:r>
                      <a:r>
                        <a:rPr lang="en-US" sz="2000" i="0" baseline="0" dirty="0" err="1" smtClean="0">
                          <a:solidFill>
                            <a:srgbClr val="FF0000"/>
                          </a:solidFill>
                        </a:rPr>
                        <a:t>lacs</a:t>
                      </a:r>
                      <a:endParaRPr lang="en-US" sz="2000" i="0" baseline="0" dirty="0" smtClean="0">
                        <a:solidFill>
                          <a:srgbClr val="FF0000"/>
                        </a:solidFill>
                      </a:endParaRPr>
                    </a:p>
                    <a:p>
                      <a:pPr>
                        <a:buFont typeface="Wingdings" pitchFamily="2" charset="2"/>
                        <a:buChar char="v"/>
                      </a:pPr>
                      <a:r>
                        <a:rPr lang="en-US" sz="2000" i="0" baseline="0" dirty="0" smtClean="0">
                          <a:solidFill>
                            <a:schemeClr val="tx1"/>
                          </a:solidFill>
                        </a:rPr>
                        <a:t>Turnover </a:t>
                      </a:r>
                      <a:r>
                        <a:rPr lang="en-US" sz="2000" i="0" baseline="0" dirty="0" smtClean="0">
                          <a:solidFill>
                            <a:schemeClr val="accent2">
                              <a:lumMod val="75000"/>
                            </a:schemeClr>
                          </a:solidFill>
                        </a:rPr>
                        <a:t>&gt; </a:t>
                      </a:r>
                      <a:r>
                        <a:rPr lang="en-US" sz="2000" i="0" baseline="0" dirty="0" smtClean="0">
                          <a:solidFill>
                            <a:srgbClr val="FF0000"/>
                          </a:solidFill>
                        </a:rPr>
                        <a:t>5 </a:t>
                      </a:r>
                      <a:r>
                        <a:rPr lang="en-US" sz="2000" i="0" baseline="0" dirty="0" err="1" smtClean="0">
                          <a:solidFill>
                            <a:srgbClr val="FF0000"/>
                          </a:solidFill>
                        </a:rPr>
                        <a:t>Crores</a:t>
                      </a:r>
                      <a:endParaRPr lang="en-US" sz="2000" i="0" dirty="0">
                        <a:solidFill>
                          <a:srgbClr val="FF0000"/>
                        </a:solidFill>
                      </a:endParaRPr>
                    </a:p>
                  </a:txBody>
                  <a:tcPr>
                    <a:no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183880" cy="609600"/>
          </a:xfrm>
        </p:spPr>
        <p:txBody>
          <a:bodyPr>
            <a:normAutofit/>
          </a:bodyPr>
          <a:lstStyle/>
          <a:p>
            <a:r>
              <a:rPr lang="en-US" sz="2800" dirty="0" smtClean="0">
                <a:solidFill>
                  <a:schemeClr val="accent3">
                    <a:lumMod val="50000"/>
                  </a:schemeClr>
                </a:solidFill>
              </a:rPr>
              <a:t>1. FIXED ASSETS</a:t>
            </a:r>
            <a:endParaRPr lang="en-US" sz="2800" dirty="0">
              <a:solidFill>
                <a:schemeClr val="accent3">
                  <a:lumMod val="50000"/>
                </a:schemeClr>
              </a:solidFill>
            </a:endParaRPr>
          </a:p>
        </p:txBody>
      </p:sp>
      <p:sp>
        <p:nvSpPr>
          <p:cNvPr id="3" name="Content Placeholder 2"/>
          <p:cNvSpPr>
            <a:spLocks noGrp="1"/>
          </p:cNvSpPr>
          <p:nvPr>
            <p:ph idx="1"/>
          </p:nvPr>
        </p:nvSpPr>
        <p:spPr>
          <a:xfrm>
            <a:off x="457200" y="1371600"/>
            <a:ext cx="8183880" cy="4568952"/>
          </a:xfrm>
        </p:spPr>
        <p:txBody>
          <a:bodyPr/>
          <a:lstStyle/>
          <a:p>
            <a:r>
              <a:rPr lang="en-US" sz="1800" dirty="0" smtClean="0"/>
              <a:t>1 Whether the company is maintaining proper records showing full particulars, including quantitative details and situation of fixed assets.</a:t>
            </a:r>
          </a:p>
          <a:p>
            <a:endParaRPr lang="en-US" sz="1800" dirty="0" smtClean="0"/>
          </a:p>
          <a:p>
            <a:r>
              <a:rPr lang="en-US" sz="1800" dirty="0" smtClean="0"/>
              <a:t>2. Whether these Fixed Assets have been physically verified by the management at reasonable intervals; whether any material discrepancies were noticed on such verification and if so, whether the same have been properly dealt with in the books of account;</a:t>
            </a:r>
          </a:p>
          <a:p>
            <a:endParaRPr lang="en-US" sz="1800" dirty="0" smtClean="0"/>
          </a:p>
          <a:p>
            <a:endParaRPr lang="en-US" dirty="0"/>
          </a:p>
        </p:txBody>
      </p:sp>
      <p:graphicFrame>
        <p:nvGraphicFramePr>
          <p:cNvPr id="4" name="Table 3"/>
          <p:cNvGraphicFramePr>
            <a:graphicFrameLocks noGrp="1"/>
          </p:cNvGraphicFramePr>
          <p:nvPr/>
        </p:nvGraphicFramePr>
        <p:xfrm>
          <a:off x="838200" y="3886200"/>
          <a:ext cx="7543800" cy="1310640"/>
        </p:xfrm>
        <a:graphic>
          <a:graphicData uri="http://schemas.openxmlformats.org/drawingml/2006/table">
            <a:tbl>
              <a:tblPr firstRow="1" bandRow="1">
                <a:tableStyleId>{5C22544A-7EE6-4342-B048-85BDC9FD1C3A}</a:tableStyleId>
              </a:tblPr>
              <a:tblGrid>
                <a:gridCol w="7543800"/>
              </a:tblGrid>
              <a:tr h="1158240">
                <a:tc>
                  <a:txBody>
                    <a:bodyPr/>
                    <a:lstStyle/>
                    <a:p>
                      <a:r>
                        <a:rPr lang="en-US" sz="2000" i="1" dirty="0" smtClean="0">
                          <a:solidFill>
                            <a:schemeClr val="accent2">
                              <a:lumMod val="75000"/>
                            </a:schemeClr>
                          </a:solidFill>
                        </a:rPr>
                        <a:t>3. Whether the company holds the title of immovable property held by the company,</a:t>
                      </a:r>
                      <a:r>
                        <a:rPr lang="en-US" sz="2000" i="1" baseline="0" dirty="0" smtClean="0">
                          <a:solidFill>
                            <a:schemeClr val="accent2">
                              <a:lumMod val="75000"/>
                            </a:schemeClr>
                          </a:solidFill>
                        </a:rPr>
                        <a:t> if not provides the details thereof. (additional reporting in new CARO)</a:t>
                      </a:r>
                      <a:endParaRPr lang="en-US" sz="2000" i="1" dirty="0">
                        <a:solidFill>
                          <a:schemeClr val="accent2">
                            <a:lumMod val="75000"/>
                          </a:schemeClr>
                        </a:solidFill>
                      </a:endParaRPr>
                    </a:p>
                  </a:txBody>
                  <a:tcPr>
                    <a:solidFill>
                      <a:schemeClr val="bg1"/>
                    </a:solidFill>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183880" cy="533400"/>
          </a:xfrm>
        </p:spPr>
        <p:txBody>
          <a:bodyPr>
            <a:normAutofit/>
          </a:bodyPr>
          <a:lstStyle/>
          <a:p>
            <a:r>
              <a:rPr lang="en-US" sz="2800" dirty="0" smtClean="0">
                <a:solidFill>
                  <a:schemeClr val="accent3">
                    <a:lumMod val="75000"/>
                  </a:schemeClr>
                </a:solidFill>
              </a:rPr>
              <a:t>2. INVENTORY</a:t>
            </a:r>
            <a:endParaRPr lang="en-US" sz="2800" dirty="0">
              <a:solidFill>
                <a:schemeClr val="accent3">
                  <a:lumMod val="75000"/>
                </a:schemeClr>
              </a:solidFill>
            </a:endParaRPr>
          </a:p>
        </p:txBody>
      </p:sp>
      <p:sp>
        <p:nvSpPr>
          <p:cNvPr id="3" name="Content Placeholder 2"/>
          <p:cNvSpPr>
            <a:spLocks noGrp="1"/>
          </p:cNvSpPr>
          <p:nvPr>
            <p:ph idx="1"/>
          </p:nvPr>
        </p:nvSpPr>
        <p:spPr>
          <a:xfrm>
            <a:off x="457200" y="1524000"/>
            <a:ext cx="8183880" cy="4416552"/>
          </a:xfrm>
        </p:spPr>
        <p:txBody>
          <a:bodyPr>
            <a:normAutofit/>
          </a:bodyPr>
          <a:lstStyle/>
          <a:p>
            <a:r>
              <a:rPr lang="en-US" sz="1800" dirty="0" smtClean="0"/>
              <a:t>Whether the physical verification of inventory has been conducted at reasonable intervals by management and if any discrepancies has been noticed, are properly dealt with or not.</a:t>
            </a:r>
            <a:endParaRPr lang="en-US" sz="1800" dirty="0"/>
          </a:p>
        </p:txBody>
      </p:sp>
      <p:graphicFrame>
        <p:nvGraphicFramePr>
          <p:cNvPr id="4" name="Table 3"/>
          <p:cNvGraphicFramePr>
            <a:graphicFrameLocks noGrp="1"/>
          </p:cNvGraphicFramePr>
          <p:nvPr/>
        </p:nvGraphicFramePr>
        <p:xfrm>
          <a:off x="1295400" y="3124200"/>
          <a:ext cx="6096000" cy="1920240"/>
        </p:xfrm>
        <a:graphic>
          <a:graphicData uri="http://schemas.openxmlformats.org/drawingml/2006/table">
            <a:tbl>
              <a:tblPr firstRow="1" bandRow="1">
                <a:tableStyleId>{5C22544A-7EE6-4342-B048-85BDC9FD1C3A}</a:tableStyleId>
              </a:tblPr>
              <a:tblGrid>
                <a:gridCol w="6096000"/>
              </a:tblGrid>
              <a:tr h="1371600">
                <a:tc>
                  <a:txBody>
                    <a:bodyPr/>
                    <a:lstStyle/>
                    <a:p>
                      <a:r>
                        <a:rPr lang="en-US" sz="2000" i="1" dirty="0" smtClean="0">
                          <a:solidFill>
                            <a:schemeClr val="accent2">
                              <a:lumMod val="75000"/>
                            </a:schemeClr>
                          </a:solidFill>
                        </a:rPr>
                        <a:t>The requirement has been curtailed to physical verification and treatment</a:t>
                      </a:r>
                      <a:r>
                        <a:rPr lang="en-US" sz="2000" i="1" baseline="0" dirty="0" smtClean="0">
                          <a:solidFill>
                            <a:schemeClr val="accent2">
                              <a:lumMod val="75000"/>
                            </a:schemeClr>
                          </a:solidFill>
                        </a:rPr>
                        <a:t> of discrepancies noticed. The auditor need not report for procedures of physical verification and proper records maintained by the Co.</a:t>
                      </a:r>
                      <a:endParaRPr lang="en-US" sz="2000" i="1" dirty="0">
                        <a:solidFill>
                          <a:schemeClr val="accent2">
                            <a:lumMod val="75000"/>
                          </a:schemeClr>
                        </a:solidFill>
                      </a:endParaRPr>
                    </a:p>
                  </a:txBody>
                  <a:tcPr>
                    <a:solidFill>
                      <a:schemeClr val="bg1"/>
                    </a:solid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183880" cy="533400"/>
          </a:xfrm>
        </p:spPr>
        <p:txBody>
          <a:bodyPr>
            <a:normAutofit/>
          </a:bodyPr>
          <a:lstStyle/>
          <a:p>
            <a:r>
              <a:rPr lang="en-US" sz="2800" dirty="0" smtClean="0">
                <a:solidFill>
                  <a:schemeClr val="accent3">
                    <a:lumMod val="75000"/>
                  </a:schemeClr>
                </a:solidFill>
              </a:rPr>
              <a:t>3. LOANS AND ADVANCES</a:t>
            </a:r>
            <a:endParaRPr lang="en-US" sz="2800" dirty="0">
              <a:solidFill>
                <a:schemeClr val="accent3">
                  <a:lumMod val="75000"/>
                </a:schemeClr>
              </a:solidFill>
            </a:endParaRPr>
          </a:p>
        </p:txBody>
      </p:sp>
      <p:sp>
        <p:nvSpPr>
          <p:cNvPr id="3" name="Content Placeholder 2"/>
          <p:cNvSpPr>
            <a:spLocks noGrp="1"/>
          </p:cNvSpPr>
          <p:nvPr>
            <p:ph idx="1"/>
          </p:nvPr>
        </p:nvSpPr>
        <p:spPr>
          <a:xfrm>
            <a:off x="457200" y="1524000"/>
            <a:ext cx="8183880" cy="4416552"/>
          </a:xfrm>
        </p:spPr>
        <p:txBody>
          <a:bodyPr>
            <a:normAutofit/>
          </a:bodyPr>
          <a:lstStyle/>
          <a:p>
            <a:pPr>
              <a:buNone/>
            </a:pPr>
            <a:r>
              <a:rPr lang="en-US" sz="1800" dirty="0" smtClean="0"/>
              <a:t>1. Whether the company has granted any loans (secured or Unsecured ) to Companies, firms or other parties covered in the register u/s 189 of the Companies Act.</a:t>
            </a:r>
          </a:p>
          <a:p>
            <a:pPr>
              <a:buNone/>
            </a:pPr>
            <a:endParaRPr lang="en-US" sz="1800" dirty="0" smtClean="0"/>
          </a:p>
          <a:p>
            <a:pPr>
              <a:buNone/>
            </a:pPr>
            <a:r>
              <a:rPr lang="en-US" sz="1800" dirty="0" smtClean="0"/>
              <a:t>2. Whether the schedule of repayment is stipulated, whether the repayment is regular or not.</a:t>
            </a:r>
          </a:p>
          <a:p>
            <a:pPr>
              <a:buNone/>
            </a:pPr>
            <a:endParaRPr lang="en-US" sz="1800" dirty="0" smtClean="0"/>
          </a:p>
          <a:p>
            <a:pPr>
              <a:buNone/>
            </a:pPr>
            <a:r>
              <a:rPr lang="en-US" sz="1800" dirty="0" smtClean="0"/>
              <a:t>3. Whether the term and conditions of the grant of such loan are prejudicial to the interest of the company.</a:t>
            </a:r>
          </a:p>
          <a:p>
            <a:pPr>
              <a:buNone/>
            </a:pPr>
            <a:endParaRPr lang="en-US" sz="1800" dirty="0" smtClean="0"/>
          </a:p>
          <a:p>
            <a:pPr>
              <a:buNone/>
            </a:pPr>
            <a:r>
              <a:rPr lang="en-US" sz="1800" dirty="0" smtClean="0"/>
              <a:t>4. If the amount is over due, then state the amount overdue for more than 90 days and what steps company has followed.</a:t>
            </a:r>
            <a:endParaRPr lang="en-US" sz="1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503238" y="530225"/>
          <a:ext cx="8183562" cy="2365376"/>
        </p:xfrm>
        <a:graphic>
          <a:graphicData uri="http://schemas.openxmlformats.org/drawingml/2006/table">
            <a:tbl>
              <a:tblPr firstRow="1" bandRow="1">
                <a:tableStyleId>{5C22544A-7EE6-4342-B048-85BDC9FD1C3A}</a:tableStyleId>
              </a:tblPr>
              <a:tblGrid>
                <a:gridCol w="8183562"/>
              </a:tblGrid>
              <a:tr h="2365376">
                <a:tc>
                  <a:txBody>
                    <a:bodyPr/>
                    <a:lstStyle/>
                    <a:p>
                      <a:endParaRPr lang="en-US" sz="2000" i="1" dirty="0" smtClean="0">
                        <a:solidFill>
                          <a:schemeClr val="accent2">
                            <a:lumMod val="75000"/>
                          </a:schemeClr>
                        </a:solidFill>
                      </a:endParaRPr>
                    </a:p>
                    <a:p>
                      <a:pPr>
                        <a:buFont typeface="Wingdings" pitchFamily="2" charset="2"/>
                        <a:buChar char="v"/>
                      </a:pPr>
                      <a:r>
                        <a:rPr lang="en-US" sz="2000" i="1" dirty="0" smtClean="0">
                          <a:solidFill>
                            <a:schemeClr val="accent2">
                              <a:lumMod val="75000"/>
                            </a:schemeClr>
                          </a:solidFill>
                        </a:rPr>
                        <a:t> The new</a:t>
                      </a:r>
                      <a:r>
                        <a:rPr lang="en-US" sz="2000" i="1" baseline="0" dirty="0" smtClean="0">
                          <a:solidFill>
                            <a:schemeClr val="accent2">
                              <a:lumMod val="75000"/>
                            </a:schemeClr>
                          </a:solidFill>
                        </a:rPr>
                        <a:t> CARO provides for the term and conditions of loan provided.</a:t>
                      </a:r>
                    </a:p>
                    <a:p>
                      <a:pPr>
                        <a:buFont typeface="Wingdings" pitchFamily="2" charset="2"/>
                        <a:buChar char="v"/>
                      </a:pPr>
                      <a:endParaRPr lang="en-US" sz="2000" i="1" baseline="0" dirty="0" smtClean="0">
                        <a:solidFill>
                          <a:schemeClr val="accent2">
                            <a:lumMod val="75000"/>
                          </a:schemeClr>
                        </a:solidFill>
                      </a:endParaRPr>
                    </a:p>
                    <a:p>
                      <a:pPr>
                        <a:buFont typeface="Wingdings" pitchFamily="2" charset="2"/>
                        <a:buChar char="v"/>
                      </a:pPr>
                      <a:r>
                        <a:rPr lang="en-US" sz="2000" i="1" baseline="0" dirty="0" smtClean="0">
                          <a:solidFill>
                            <a:schemeClr val="accent2">
                              <a:lumMod val="75000"/>
                            </a:schemeClr>
                          </a:solidFill>
                        </a:rPr>
                        <a:t>The new CARO provides for overdue payment more than 90 days instead of outstanding amount above limit of 1 </a:t>
                      </a:r>
                      <a:r>
                        <a:rPr lang="en-US" sz="2000" i="1" baseline="0" dirty="0" err="1" smtClean="0">
                          <a:solidFill>
                            <a:schemeClr val="accent2">
                              <a:lumMod val="75000"/>
                            </a:schemeClr>
                          </a:solidFill>
                        </a:rPr>
                        <a:t>lakh</a:t>
                      </a:r>
                      <a:r>
                        <a:rPr lang="en-US" sz="2000" i="1" baseline="0" dirty="0" smtClean="0">
                          <a:solidFill>
                            <a:schemeClr val="accent2">
                              <a:lumMod val="75000"/>
                            </a:schemeClr>
                          </a:solidFill>
                        </a:rPr>
                        <a:t>.</a:t>
                      </a:r>
                    </a:p>
                  </a:txBody>
                  <a:tcPr>
                    <a:solidFill>
                      <a:schemeClr val="bg1"/>
                    </a:solid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183880" cy="533400"/>
          </a:xfrm>
        </p:spPr>
        <p:txBody>
          <a:bodyPr>
            <a:normAutofit fontScale="90000"/>
          </a:bodyPr>
          <a:lstStyle/>
          <a:p>
            <a:r>
              <a:rPr lang="en-US" dirty="0" smtClean="0">
                <a:solidFill>
                  <a:schemeClr val="accent2">
                    <a:lumMod val="75000"/>
                  </a:schemeClr>
                </a:solidFill>
              </a:rPr>
              <a:t>4. LOANS, INVESTMENT, ETC</a:t>
            </a:r>
            <a:endParaRPr lang="en-US" dirty="0">
              <a:solidFill>
                <a:schemeClr val="accent2">
                  <a:lumMod val="75000"/>
                </a:schemeClr>
              </a:solidFill>
            </a:endParaRPr>
          </a:p>
        </p:txBody>
      </p:sp>
      <p:sp>
        <p:nvSpPr>
          <p:cNvPr id="3" name="Content Placeholder 2"/>
          <p:cNvSpPr>
            <a:spLocks noGrp="1"/>
          </p:cNvSpPr>
          <p:nvPr>
            <p:ph idx="1"/>
          </p:nvPr>
        </p:nvSpPr>
        <p:spPr>
          <a:xfrm>
            <a:off x="457200" y="1524000"/>
            <a:ext cx="8183880" cy="4187952"/>
          </a:xfrm>
        </p:spPr>
        <p:txBody>
          <a:bodyPr>
            <a:normAutofit/>
          </a:bodyPr>
          <a:lstStyle/>
          <a:p>
            <a:r>
              <a:rPr lang="en-US" sz="1800" dirty="0" smtClean="0"/>
              <a:t>In respect of Loans, Investments, Guarantees and security whether Provisions of Sec 185 and 186 of the Companies Act 2013 have been complied, if not provide details thereof.</a:t>
            </a:r>
            <a:endParaRPr lang="en-US" sz="1800" dirty="0"/>
          </a:p>
        </p:txBody>
      </p:sp>
      <p:graphicFrame>
        <p:nvGraphicFramePr>
          <p:cNvPr id="4" name="Table 3"/>
          <p:cNvGraphicFramePr>
            <a:graphicFrameLocks noGrp="1"/>
          </p:cNvGraphicFramePr>
          <p:nvPr/>
        </p:nvGraphicFramePr>
        <p:xfrm>
          <a:off x="1295400" y="2819400"/>
          <a:ext cx="6705600" cy="1143000"/>
        </p:xfrm>
        <a:graphic>
          <a:graphicData uri="http://schemas.openxmlformats.org/drawingml/2006/table">
            <a:tbl>
              <a:tblPr firstRow="1" bandRow="1">
                <a:tableStyleId>{5C22544A-7EE6-4342-B048-85BDC9FD1C3A}</a:tableStyleId>
              </a:tblPr>
              <a:tblGrid>
                <a:gridCol w="6705600"/>
              </a:tblGrid>
              <a:tr h="1143000">
                <a:tc>
                  <a:txBody>
                    <a:bodyPr/>
                    <a:lstStyle/>
                    <a:p>
                      <a:r>
                        <a:rPr lang="en-US" sz="2000" i="1" dirty="0" smtClean="0">
                          <a:solidFill>
                            <a:schemeClr val="accent2">
                              <a:lumMod val="75000"/>
                            </a:schemeClr>
                          </a:solidFill>
                        </a:rPr>
                        <a:t>In New CARO instead of internal control,</a:t>
                      </a:r>
                      <a:r>
                        <a:rPr lang="en-US" sz="2000" i="1" baseline="0" dirty="0" smtClean="0">
                          <a:solidFill>
                            <a:schemeClr val="accent2">
                              <a:lumMod val="75000"/>
                            </a:schemeClr>
                          </a:solidFill>
                        </a:rPr>
                        <a:t> compliance with sec 185 and 186 have been provided for.</a:t>
                      </a:r>
                      <a:endParaRPr lang="en-US" sz="2000" i="1" dirty="0">
                        <a:solidFill>
                          <a:schemeClr val="accent2">
                            <a:lumMod val="75000"/>
                          </a:schemeClr>
                        </a:solidFill>
                      </a:endParaRPr>
                    </a:p>
                  </a:txBody>
                  <a:tcPr>
                    <a:solidFill>
                      <a:schemeClr val="bg1"/>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183880" cy="609600"/>
          </a:xfrm>
        </p:spPr>
        <p:txBody>
          <a:bodyPr>
            <a:normAutofit/>
          </a:bodyPr>
          <a:lstStyle/>
          <a:p>
            <a:r>
              <a:rPr lang="en-US" sz="2800" dirty="0" smtClean="0">
                <a:solidFill>
                  <a:schemeClr val="accent2">
                    <a:lumMod val="75000"/>
                  </a:schemeClr>
                </a:solidFill>
              </a:rPr>
              <a:t>5. ACCEPTANCE OF DEPOSITS</a:t>
            </a:r>
            <a:endParaRPr lang="en-US" sz="2800" dirty="0">
              <a:solidFill>
                <a:schemeClr val="accent2">
                  <a:lumMod val="75000"/>
                </a:schemeClr>
              </a:solidFill>
            </a:endParaRPr>
          </a:p>
        </p:txBody>
      </p:sp>
      <p:sp>
        <p:nvSpPr>
          <p:cNvPr id="3" name="Content Placeholder 2"/>
          <p:cNvSpPr>
            <a:spLocks noGrp="1"/>
          </p:cNvSpPr>
          <p:nvPr>
            <p:ph idx="1"/>
          </p:nvPr>
        </p:nvSpPr>
        <p:spPr>
          <a:xfrm>
            <a:off x="457200" y="1295400"/>
            <a:ext cx="8183880" cy="1219200"/>
          </a:xfrm>
        </p:spPr>
        <p:txBody>
          <a:bodyPr>
            <a:normAutofit/>
          </a:bodyPr>
          <a:lstStyle/>
          <a:p>
            <a:r>
              <a:rPr lang="en-US" sz="1800" dirty="0" smtClean="0"/>
              <a:t>In case, if the company accepted deposits whether the provisions of Sec 73 to 76 have been complied with. Any contravention need to be stated</a:t>
            </a:r>
          </a:p>
          <a:p>
            <a:endParaRPr lang="en-US" sz="1800" dirty="0"/>
          </a:p>
        </p:txBody>
      </p:sp>
      <p:sp>
        <p:nvSpPr>
          <p:cNvPr id="5" name="TextBox 4"/>
          <p:cNvSpPr txBox="1"/>
          <p:nvPr/>
        </p:nvSpPr>
        <p:spPr>
          <a:xfrm>
            <a:off x="685800" y="2514600"/>
            <a:ext cx="7543800" cy="1938992"/>
          </a:xfrm>
          <a:prstGeom prst="rect">
            <a:avLst/>
          </a:prstGeom>
          <a:noFill/>
        </p:spPr>
        <p:txBody>
          <a:bodyPr wrap="square" rtlCol="0">
            <a:spAutoFit/>
          </a:bodyPr>
          <a:lstStyle/>
          <a:p>
            <a:r>
              <a:rPr lang="en-US" sz="2800" b="1" dirty="0" smtClean="0">
                <a:solidFill>
                  <a:schemeClr val="accent2">
                    <a:lumMod val="75000"/>
                  </a:schemeClr>
                </a:solidFill>
              </a:rPr>
              <a:t>6. COST RECORDS</a:t>
            </a:r>
          </a:p>
          <a:p>
            <a:pPr>
              <a:buFont typeface="Arial" pitchFamily="34" charset="0"/>
              <a:buChar char="•"/>
            </a:pPr>
            <a:endParaRPr lang="en-US" sz="2800" b="1" dirty="0" smtClean="0">
              <a:solidFill>
                <a:schemeClr val="accent2">
                  <a:lumMod val="75000"/>
                </a:schemeClr>
              </a:solidFill>
            </a:endParaRPr>
          </a:p>
          <a:p>
            <a:pPr>
              <a:buFont typeface="Arial" pitchFamily="34" charset="0"/>
              <a:buChar char="•"/>
            </a:pPr>
            <a:r>
              <a:rPr lang="en-US" sz="2800" b="1" dirty="0" smtClean="0">
                <a:solidFill>
                  <a:schemeClr val="accent2">
                    <a:lumMod val="75000"/>
                  </a:schemeClr>
                </a:solidFill>
              </a:rPr>
              <a:t> </a:t>
            </a:r>
            <a:r>
              <a:rPr lang="en-US" dirty="0" smtClean="0"/>
              <a:t>Whether maintenance of Cost Records have been complied with Sec 148 of the Companies Act 2013; whether such accounts have been made and maintained.</a:t>
            </a:r>
            <a:endParaRPr lang="en-US" sz="2800" b="1" dirty="0">
              <a:solidFill>
                <a:schemeClr val="accent2">
                  <a:lumMod val="75000"/>
                </a:schemeClr>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391</TotalTime>
  <Words>1132</Words>
  <Application>Microsoft Office PowerPoint</Application>
  <PresentationFormat>On-screen Show (4:3)</PresentationFormat>
  <Paragraphs>88</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Aspect</vt:lpstr>
      <vt:lpstr>CARO 2016</vt:lpstr>
      <vt:lpstr>APPLICABILITY</vt:lpstr>
      <vt:lpstr>Slide 3</vt:lpstr>
      <vt:lpstr>1. FIXED ASSETS</vt:lpstr>
      <vt:lpstr>2. INVENTORY</vt:lpstr>
      <vt:lpstr>3. LOANS AND ADVANCES</vt:lpstr>
      <vt:lpstr>Slide 7</vt:lpstr>
      <vt:lpstr>4. LOANS, INVESTMENT, ETC</vt:lpstr>
      <vt:lpstr>5. ACCEPTANCE OF DEPOSITS</vt:lpstr>
      <vt:lpstr>7. STATUTORY DUES</vt:lpstr>
      <vt:lpstr>8. REPAYMENT OF DUES</vt:lpstr>
      <vt:lpstr>9. UTILISATION OF FUND</vt:lpstr>
      <vt:lpstr>10. FRAUD BY THE CO./OFFICER/EMPLOYEE</vt:lpstr>
      <vt:lpstr>11. MANAGERIAL REMUNERATION</vt:lpstr>
      <vt:lpstr>12.NIDHI COMPANY</vt:lpstr>
      <vt:lpstr>13.TRANSACTION WITH RELATED PARTIES</vt:lpstr>
      <vt:lpstr>14.PREFERENTIAL ALLOTMENT</vt:lpstr>
      <vt:lpstr>15.NON CASH TRANSACTION</vt:lpstr>
      <vt:lpstr>16.COMPANY REGISTRATION U/S45IA</vt:lpstr>
      <vt:lpstr>THANKYOU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CARO 2016</dc:title>
  <dc:creator>user</dc:creator>
  <cp:lastModifiedBy>user</cp:lastModifiedBy>
  <cp:revision>64</cp:revision>
  <dcterms:created xsi:type="dcterms:W3CDTF">2006-08-16T00:00:00Z</dcterms:created>
  <dcterms:modified xsi:type="dcterms:W3CDTF">2016-05-30T11:23:40Z</dcterms:modified>
</cp:coreProperties>
</file>