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6" r:id="rId4"/>
    <p:sldId id="278" r:id="rId5"/>
    <p:sldId id="258" r:id="rId6"/>
    <p:sldId id="259" r:id="rId7"/>
    <p:sldId id="277" r:id="rId8"/>
    <p:sldId id="260" r:id="rId9"/>
    <p:sldId id="264" r:id="rId10"/>
    <p:sldId id="263" r:id="rId11"/>
    <p:sldId id="265" r:id="rId12"/>
    <p:sldId id="280" r:id="rId13"/>
    <p:sldId id="266" r:id="rId14"/>
    <p:sldId id="267" r:id="rId15"/>
    <p:sldId id="268" r:id="rId16"/>
    <p:sldId id="283" r:id="rId17"/>
    <p:sldId id="270" r:id="rId18"/>
    <p:sldId id="275"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DCC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82" autoAdjust="0"/>
    <p:restoredTop sz="94660"/>
  </p:normalViewPr>
  <p:slideViewPr>
    <p:cSldViewPr>
      <p:cViewPr>
        <p:scale>
          <a:sx n="70" d="100"/>
          <a:sy n="70" d="100"/>
        </p:scale>
        <p:origin x="-1374"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4B1DEF6-34CA-4B6C-8B32-B4ABA32E1BCA}" type="datetimeFigureOut">
              <a:rPr lang="en-US"/>
              <a:pPr>
                <a:defRPr/>
              </a:pPr>
              <a:t>5/3/2013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IN"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N"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A9CBDD6-196D-4671-9354-A816B54F5345}" type="slidenum">
              <a:rPr lang="en-IN"/>
              <a:pPr>
                <a:defRPr/>
              </a:pPr>
              <a:t>‹#›</a:t>
            </a:fld>
            <a:endParaRPr lang="en-I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10</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11</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12</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13</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14</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15</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16</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17</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18</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3</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4</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5</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6</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7</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8</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3BA500-B5B6-46C6-9472-83A11FBCC962}" type="slidenum">
              <a:rPr lang="en-IN" smtClean="0"/>
              <a:pPr fontAlgn="base">
                <a:spcBef>
                  <a:spcPct val="0"/>
                </a:spcBef>
                <a:spcAft>
                  <a:spcPct val="0"/>
                </a:spcAft>
                <a:defRPr/>
              </a:pPr>
              <a:t>9</a:t>
            </a:fld>
            <a:endParaRPr lang="en-I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lvl1pPr>
              <a:defRPr/>
            </a:lvl1pPr>
          </a:lstStyle>
          <a:p>
            <a:pPr>
              <a:defRPr/>
            </a:pPr>
            <a:fld id="{BF0B2DDB-9D95-4F05-AC8C-856BB2FEE832}" type="datetimeFigureOut">
              <a:rPr lang="en-US"/>
              <a:pPr>
                <a:defRPr/>
              </a:pPr>
              <a:t>5/3/2013</a:t>
            </a:fld>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184C8AD5-7E6A-4CC8-A7AA-ADD47A4A97C8}" type="slidenum">
              <a:rPr lang="en-IN"/>
              <a:pPr>
                <a:defRPr/>
              </a:pPr>
              <a:t>‹#›</a:t>
            </a:fld>
            <a:endParaRPr lang="en-IN"/>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pPr>
              <a:defRPr/>
            </a:pPr>
            <a:fld id="{4F12A137-40CB-4BF8-A033-631D67AC7751}" type="datetimeFigureOut">
              <a:rPr lang="en-US"/>
              <a:pPr>
                <a:defRPr/>
              </a:pPr>
              <a:t>5/3/2013</a:t>
            </a:fld>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BF486788-CE6B-459B-B4AC-14621BA29139}" type="slidenum">
              <a:rPr lang="en-IN"/>
              <a:pPr>
                <a:defRPr/>
              </a:pPr>
              <a:t>‹#›</a:t>
            </a:fld>
            <a:endParaRPr lang="en-IN"/>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pPr>
              <a:defRPr/>
            </a:pPr>
            <a:fld id="{96F52504-68BB-46CB-93A5-2AF9054919EF}" type="datetimeFigureOut">
              <a:rPr lang="en-US"/>
              <a:pPr>
                <a:defRPr/>
              </a:pPr>
              <a:t>5/3/2013</a:t>
            </a:fld>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41CA9B1E-06D8-4B37-8F23-27FE59E7AC11}" type="slidenum">
              <a:rPr lang="en-IN"/>
              <a:pPr>
                <a:defRPr/>
              </a:pPr>
              <a:t>‹#›</a:t>
            </a:fld>
            <a:endParaRPr lang="en-IN"/>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pPr>
              <a:defRPr/>
            </a:pPr>
            <a:fld id="{8F04268B-91E9-4F0E-B8D6-51C35416CB25}" type="datetimeFigureOut">
              <a:rPr lang="en-US"/>
              <a:pPr>
                <a:defRPr/>
              </a:pPr>
              <a:t>5/3/2013</a:t>
            </a:fld>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6703811A-FB54-4B63-B8AB-96BE297E65DB}" type="slidenum">
              <a:rPr lang="en-IN"/>
              <a:pPr>
                <a:defRPr/>
              </a:pPr>
              <a:t>‹#›</a:t>
            </a:fld>
            <a:endParaRPr lang="en-IN"/>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13F88CF-953A-4747-8BC1-C961780EBD6E}" type="datetimeFigureOut">
              <a:rPr lang="en-US"/>
              <a:pPr>
                <a:defRPr/>
              </a:pPr>
              <a:t>5/3/2013</a:t>
            </a:fld>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D15392E3-B087-409A-BA16-D9BE4062F049}" type="slidenum">
              <a:rPr lang="en-IN"/>
              <a:pPr>
                <a:defRPr/>
              </a:pPr>
              <a:t>‹#›</a:t>
            </a:fld>
            <a:endParaRPr lang="en-IN"/>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3"/>
          <p:cNvSpPr>
            <a:spLocks noGrp="1"/>
          </p:cNvSpPr>
          <p:nvPr>
            <p:ph type="dt" sz="half" idx="10"/>
          </p:nvPr>
        </p:nvSpPr>
        <p:spPr/>
        <p:txBody>
          <a:bodyPr/>
          <a:lstStyle>
            <a:lvl1pPr>
              <a:defRPr/>
            </a:lvl1pPr>
          </a:lstStyle>
          <a:p>
            <a:pPr>
              <a:defRPr/>
            </a:pPr>
            <a:fld id="{1C2B1832-467B-48CA-AF28-A481E7A42DAC}" type="datetimeFigureOut">
              <a:rPr lang="en-US"/>
              <a:pPr>
                <a:defRPr/>
              </a:pPr>
              <a:t>5/3/2013</a:t>
            </a:fld>
            <a:endParaRPr lang="en-IN"/>
          </a:p>
        </p:txBody>
      </p:sp>
      <p:sp>
        <p:nvSpPr>
          <p:cNvPr id="6" name="Footer Placeholder 4"/>
          <p:cNvSpPr>
            <a:spLocks noGrp="1"/>
          </p:cNvSpPr>
          <p:nvPr>
            <p:ph type="ftr" sz="quarter" idx="11"/>
          </p:nvPr>
        </p:nvSpPr>
        <p:spPr/>
        <p:txBody>
          <a:bodyPr/>
          <a:lstStyle>
            <a:lvl1pPr>
              <a:defRPr/>
            </a:lvl1pPr>
          </a:lstStyle>
          <a:p>
            <a:pPr>
              <a:defRPr/>
            </a:pPr>
            <a:endParaRPr lang="en-IN"/>
          </a:p>
        </p:txBody>
      </p:sp>
      <p:sp>
        <p:nvSpPr>
          <p:cNvPr id="7" name="Slide Number Placeholder 5"/>
          <p:cNvSpPr>
            <a:spLocks noGrp="1"/>
          </p:cNvSpPr>
          <p:nvPr>
            <p:ph type="sldNum" sz="quarter" idx="12"/>
          </p:nvPr>
        </p:nvSpPr>
        <p:spPr/>
        <p:txBody>
          <a:bodyPr/>
          <a:lstStyle>
            <a:lvl1pPr>
              <a:defRPr/>
            </a:lvl1pPr>
          </a:lstStyle>
          <a:p>
            <a:pPr>
              <a:defRPr/>
            </a:pPr>
            <a:fld id="{7F854B9A-3945-4D19-A2E3-E82F3EE3D6D7}" type="slidenum">
              <a:rPr lang="en-IN"/>
              <a:pPr>
                <a:defRPr/>
              </a:pPr>
              <a:t>‹#›</a:t>
            </a:fld>
            <a:endParaRPr lang="en-IN"/>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3"/>
          <p:cNvSpPr>
            <a:spLocks noGrp="1"/>
          </p:cNvSpPr>
          <p:nvPr>
            <p:ph type="dt" sz="half" idx="10"/>
          </p:nvPr>
        </p:nvSpPr>
        <p:spPr/>
        <p:txBody>
          <a:bodyPr/>
          <a:lstStyle>
            <a:lvl1pPr>
              <a:defRPr/>
            </a:lvl1pPr>
          </a:lstStyle>
          <a:p>
            <a:pPr>
              <a:defRPr/>
            </a:pPr>
            <a:fld id="{DD5557C3-9C88-4F8A-86CD-859FC5C0703A}" type="datetimeFigureOut">
              <a:rPr lang="en-US"/>
              <a:pPr>
                <a:defRPr/>
              </a:pPr>
              <a:t>5/3/2013</a:t>
            </a:fld>
            <a:endParaRPr lang="en-IN"/>
          </a:p>
        </p:txBody>
      </p:sp>
      <p:sp>
        <p:nvSpPr>
          <p:cNvPr id="8" name="Footer Placeholder 4"/>
          <p:cNvSpPr>
            <a:spLocks noGrp="1"/>
          </p:cNvSpPr>
          <p:nvPr>
            <p:ph type="ftr" sz="quarter" idx="11"/>
          </p:nvPr>
        </p:nvSpPr>
        <p:spPr/>
        <p:txBody>
          <a:bodyPr/>
          <a:lstStyle>
            <a:lvl1pPr>
              <a:defRPr/>
            </a:lvl1pPr>
          </a:lstStyle>
          <a:p>
            <a:pPr>
              <a:defRPr/>
            </a:pPr>
            <a:endParaRPr lang="en-IN"/>
          </a:p>
        </p:txBody>
      </p:sp>
      <p:sp>
        <p:nvSpPr>
          <p:cNvPr id="9" name="Slide Number Placeholder 5"/>
          <p:cNvSpPr>
            <a:spLocks noGrp="1"/>
          </p:cNvSpPr>
          <p:nvPr>
            <p:ph type="sldNum" sz="quarter" idx="12"/>
          </p:nvPr>
        </p:nvSpPr>
        <p:spPr/>
        <p:txBody>
          <a:bodyPr/>
          <a:lstStyle>
            <a:lvl1pPr>
              <a:defRPr/>
            </a:lvl1pPr>
          </a:lstStyle>
          <a:p>
            <a:pPr>
              <a:defRPr/>
            </a:pPr>
            <a:fld id="{026FEAB2-C17E-4610-B8C1-0278B8DE54DA}" type="slidenum">
              <a:rPr lang="en-IN"/>
              <a:pPr>
                <a:defRPr/>
              </a:pPr>
              <a:t>‹#›</a:t>
            </a:fld>
            <a:endParaRPr lang="en-IN"/>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fld id="{D8F43F2A-A1D7-42DF-A341-519C23D02FA8}" type="datetimeFigureOut">
              <a:rPr lang="en-US"/>
              <a:pPr>
                <a:defRPr/>
              </a:pPr>
              <a:t>5/3/2013</a:t>
            </a:fld>
            <a:endParaRPr lang="en-IN"/>
          </a:p>
        </p:txBody>
      </p:sp>
      <p:sp>
        <p:nvSpPr>
          <p:cNvPr id="4" name="Footer Placeholder 4"/>
          <p:cNvSpPr>
            <a:spLocks noGrp="1"/>
          </p:cNvSpPr>
          <p:nvPr>
            <p:ph type="ftr" sz="quarter" idx="11"/>
          </p:nvPr>
        </p:nvSpPr>
        <p:spPr/>
        <p:txBody>
          <a:bodyPr/>
          <a:lstStyle>
            <a:lvl1pPr>
              <a:defRPr/>
            </a:lvl1pPr>
          </a:lstStyle>
          <a:p>
            <a:pPr>
              <a:defRPr/>
            </a:pPr>
            <a:endParaRPr lang="en-IN"/>
          </a:p>
        </p:txBody>
      </p:sp>
      <p:sp>
        <p:nvSpPr>
          <p:cNvPr id="5" name="Slide Number Placeholder 5"/>
          <p:cNvSpPr>
            <a:spLocks noGrp="1"/>
          </p:cNvSpPr>
          <p:nvPr>
            <p:ph type="sldNum" sz="quarter" idx="12"/>
          </p:nvPr>
        </p:nvSpPr>
        <p:spPr/>
        <p:txBody>
          <a:bodyPr/>
          <a:lstStyle>
            <a:lvl1pPr>
              <a:defRPr/>
            </a:lvl1pPr>
          </a:lstStyle>
          <a:p>
            <a:pPr>
              <a:defRPr/>
            </a:pPr>
            <a:fld id="{E29316B5-CB76-4E6C-B3A6-A7FF88684602}" type="slidenum">
              <a:rPr lang="en-IN"/>
              <a:pPr>
                <a:defRPr/>
              </a:pPr>
              <a:t>‹#›</a:t>
            </a:fld>
            <a:endParaRPr lang="en-IN"/>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5EC516-D6EB-4615-B66B-F591D0FEC452}" type="datetimeFigureOut">
              <a:rPr lang="en-US"/>
              <a:pPr>
                <a:defRPr/>
              </a:pPr>
              <a:t>5/3/2013</a:t>
            </a:fld>
            <a:endParaRPr lang="en-IN"/>
          </a:p>
        </p:txBody>
      </p:sp>
      <p:sp>
        <p:nvSpPr>
          <p:cNvPr id="3" name="Footer Placeholder 4"/>
          <p:cNvSpPr>
            <a:spLocks noGrp="1"/>
          </p:cNvSpPr>
          <p:nvPr>
            <p:ph type="ftr" sz="quarter" idx="11"/>
          </p:nvPr>
        </p:nvSpPr>
        <p:spPr/>
        <p:txBody>
          <a:bodyPr/>
          <a:lstStyle>
            <a:lvl1pPr>
              <a:defRPr/>
            </a:lvl1pPr>
          </a:lstStyle>
          <a:p>
            <a:pPr>
              <a:defRPr/>
            </a:pPr>
            <a:endParaRPr lang="en-IN"/>
          </a:p>
        </p:txBody>
      </p:sp>
      <p:sp>
        <p:nvSpPr>
          <p:cNvPr id="4" name="Slide Number Placeholder 5"/>
          <p:cNvSpPr>
            <a:spLocks noGrp="1"/>
          </p:cNvSpPr>
          <p:nvPr>
            <p:ph type="sldNum" sz="quarter" idx="12"/>
          </p:nvPr>
        </p:nvSpPr>
        <p:spPr/>
        <p:txBody>
          <a:bodyPr/>
          <a:lstStyle>
            <a:lvl1pPr>
              <a:defRPr/>
            </a:lvl1pPr>
          </a:lstStyle>
          <a:p>
            <a:pPr>
              <a:defRPr/>
            </a:pPr>
            <a:fld id="{3D0B702E-96AC-4B4A-8E1E-485D720E119F}" type="slidenum">
              <a:rPr lang="en-IN"/>
              <a:pPr>
                <a:defRPr/>
              </a:pPr>
              <a:t>‹#›</a:t>
            </a:fld>
            <a:endParaRPr lang="en-IN"/>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607D2B-F743-439D-ADFF-7C0C829AC05A}" type="datetimeFigureOut">
              <a:rPr lang="en-US"/>
              <a:pPr>
                <a:defRPr/>
              </a:pPr>
              <a:t>5/3/2013</a:t>
            </a:fld>
            <a:endParaRPr lang="en-IN"/>
          </a:p>
        </p:txBody>
      </p:sp>
      <p:sp>
        <p:nvSpPr>
          <p:cNvPr id="6" name="Footer Placeholder 4"/>
          <p:cNvSpPr>
            <a:spLocks noGrp="1"/>
          </p:cNvSpPr>
          <p:nvPr>
            <p:ph type="ftr" sz="quarter" idx="11"/>
          </p:nvPr>
        </p:nvSpPr>
        <p:spPr/>
        <p:txBody>
          <a:bodyPr/>
          <a:lstStyle>
            <a:lvl1pPr>
              <a:defRPr/>
            </a:lvl1pPr>
          </a:lstStyle>
          <a:p>
            <a:pPr>
              <a:defRPr/>
            </a:pPr>
            <a:endParaRPr lang="en-IN"/>
          </a:p>
        </p:txBody>
      </p:sp>
      <p:sp>
        <p:nvSpPr>
          <p:cNvPr id="7" name="Slide Number Placeholder 5"/>
          <p:cNvSpPr>
            <a:spLocks noGrp="1"/>
          </p:cNvSpPr>
          <p:nvPr>
            <p:ph type="sldNum" sz="quarter" idx="12"/>
          </p:nvPr>
        </p:nvSpPr>
        <p:spPr/>
        <p:txBody>
          <a:bodyPr/>
          <a:lstStyle>
            <a:lvl1pPr>
              <a:defRPr/>
            </a:lvl1pPr>
          </a:lstStyle>
          <a:p>
            <a:pPr>
              <a:defRPr/>
            </a:pPr>
            <a:fld id="{1B03BF79-7992-4CA8-B002-45038D6CF802}" type="slidenum">
              <a:rPr lang="en-IN"/>
              <a:pPr>
                <a:defRPr/>
              </a:pPr>
              <a:t>‹#›</a:t>
            </a:fld>
            <a:endParaRPr lang="en-IN"/>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EE626A-9C41-4438-9D85-188ABB5B8AF3}" type="datetimeFigureOut">
              <a:rPr lang="en-US"/>
              <a:pPr>
                <a:defRPr/>
              </a:pPr>
              <a:t>5/3/2013</a:t>
            </a:fld>
            <a:endParaRPr lang="en-IN"/>
          </a:p>
        </p:txBody>
      </p:sp>
      <p:sp>
        <p:nvSpPr>
          <p:cNvPr id="6" name="Footer Placeholder 4"/>
          <p:cNvSpPr>
            <a:spLocks noGrp="1"/>
          </p:cNvSpPr>
          <p:nvPr>
            <p:ph type="ftr" sz="quarter" idx="11"/>
          </p:nvPr>
        </p:nvSpPr>
        <p:spPr/>
        <p:txBody>
          <a:bodyPr/>
          <a:lstStyle>
            <a:lvl1pPr>
              <a:defRPr/>
            </a:lvl1pPr>
          </a:lstStyle>
          <a:p>
            <a:pPr>
              <a:defRPr/>
            </a:pPr>
            <a:endParaRPr lang="en-IN"/>
          </a:p>
        </p:txBody>
      </p:sp>
      <p:sp>
        <p:nvSpPr>
          <p:cNvPr id="7" name="Slide Number Placeholder 5"/>
          <p:cNvSpPr>
            <a:spLocks noGrp="1"/>
          </p:cNvSpPr>
          <p:nvPr>
            <p:ph type="sldNum" sz="quarter" idx="12"/>
          </p:nvPr>
        </p:nvSpPr>
        <p:spPr/>
        <p:txBody>
          <a:bodyPr/>
          <a:lstStyle>
            <a:lvl1pPr>
              <a:defRPr/>
            </a:lvl1pPr>
          </a:lstStyle>
          <a:p>
            <a:pPr>
              <a:defRPr/>
            </a:pPr>
            <a:fld id="{9C30CA2A-7736-4F88-AEE1-4098F7FE32E5}" type="slidenum">
              <a:rPr lang="en-IN"/>
              <a:pPr>
                <a:defRPr/>
              </a:pPr>
              <a:t>‹#›</a:t>
            </a:fld>
            <a:endParaRPr lang="en-IN"/>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N"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3D09CB3-F7B1-4E0D-BDA9-1C0F11F724DD}" type="datetimeFigureOut">
              <a:rPr lang="en-US"/>
              <a:pPr>
                <a:defRPr/>
              </a:pPr>
              <a:t>5/3/2013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6FBC14B-413C-4C26-AD18-5BD43E2996C7}" type="slidenum">
              <a:rPr lang="en-IN"/>
              <a:pPr>
                <a:defRPr/>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file:///C:\Users\akash.patel.DBD\Desktop\Minimum%20Alternate%20Tax%20(MAT)%20-%20CAtuts_files\logo-ca.jp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file:///C:\Users\akash.patel.DBD\Desktop\Minimum%20Alternate%20Tax%20(MAT)%20-%20CAtuts_files\1209888_no_entry_sign.jpg"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050" name="AutoShape 4" descr="data:image/jpg;base64,/9j/4AAQSkZJRgABAQAAAQABAAD/2wCEAAkGBhQSEBUUEhQWFRUWFRgVGBcXGBYVFBcVHRQXFxgYFRgYHSYfFxwjGRQZHy8gIycpLCwsFx4xNTAqNSYrLCkBCQoKDgwOGg8PGiwkHyQxLCwpKSopLCktLCwsLCwsLCwsLCksLCwsKSwsLCwsLCwsKSwsLCwsKSwsLCwsLCkpLP/AABEIANYA6wMBIgACEQEDEQH/xAAbAAABBQEBAAAAAAAAAAAAAAAFAAEDBAYCB//EAFAQAAEDAgMEBAUPCQYGAwAAAAECAxEAIQQSMQUGQVETImGBBzIzcZEWI1JTcnSSk6GxsrPR0vAUFRdCVGKCweE0NXOiwvEkQ2OjtNMlw+P/xAAbAQACAgMBAAAAAAAAAAAAAAAEBQMGAAECB//EADcRAAEDAgQDBAgFBQEAAAAAAAEAAgMEEQUSITETQXEUMlFhBiIzNFKBkbEjJFPh8BU1QqHB0f/aAAwDAQACEQMRAD8AFfj7KU0xpUhJXrQTzSmmpVl1ieaU01KsusTzSmmpVq6xPNENleJi/eOJ+gKHCiOyfExfvHE/QFF0ft2dR90uxUfk5OiwZpqc01ewMaMoXkaVKlSrqwWJUqVKssFiVKlSreULEq13g6HrmK96K9HTsVka13g58piveivr2KUYyB2N6IpPbN6hH6VPSrxgkr08JqVPSrS2lSpUqxYlTU9KsusSpRSpVsFaIWdNKkaamBTW9gpENE11+TGrreJDOHdfKEuFGRKUqJCSpa8sqiCQADabmKE+rxcwcNho9w4k+kOUTDSSzNzt2VZqsebBIWWUymyK5opiCh1pt5sQlwHqzmyLSYUjNF9QRxhQmh7SJNDPBYS13JNqWvZPFxAklgmn/JjVra+2U4NLaQ0hx1aOlPSZsiEEkIGVJBUTEyTEQONV9kb39M+005h2AlxxLZKEuIWnMoIlJzm4JB7aLZRTPZnFrJJJ6RMbIWWUJTBohsnxMX7xxP0BUGORCyORI9Bip9k+Ji/eOJ+gK5ovbMv4j7prXS8XD3v8lgzTU5pq9lZsvKE6UzVpGzlHhXWzGZVWzxmLRhj0QZaWpCU9IpxKlkuESoRIACZCYjgaQ4ni4pDlCOo6KSrdlj/2sQ7gFJ4VXIrelaMQy4A02hxtIcBbBSFIBAWkpkgwFTIiMprE41qFVJheKCsGu65q6SSlfw5N1XpUqVPEIlWu8HPlMV70V9exWRrXeDnymK95q+vYpNjPuT0RSH8ZvULQUqVKvGCvUAkBXXRmuM8Vm97PCG7hMY5h22cOUt5QC4lalmUJUSTnGpVa2kVPT0z5yQ1K6zEOzutZafozS6M1gh4XMR7RhPi3P/ZTHwuYj2jCfFuf+yiv6bL4hA/1nyW9yU1Btzt8HMd04caZR0TaVhTSVJuXEoymVqmQon+GjE0HPC6F2VyY0Vb2jknpqemqC6YlZ401OaVMuaZnuq1tD+7sR7tj6xVCNj7J6bBYxQ8dkNOp4SAXM4H8BUf4RRfaH93Yj3bH1iqj3DxPRt4hRukLYzDmg9KlY70lQ76dUbslLmXmFe3NVkKPc/E52X2DqAMQjThCXAON0qCrewols7AZ3Up0zG55J1UZ7EgnurN4cnAbQg3DLpSf3mTbTkppXy1ptvD8lYxN+so/k7Z4kLhS1g9jUaH/AJgqKspjJM0t/wAlLRVhhgey+yB4JH5x2qkGyHHdPYsI0T8BIT5zVXAiNpojT8uH/lUZ3Cw/RgvHVx5vDo7UhxtbxHoQnvNB8H/eiffw/wDKpm14LnNHIJWWkBrjzKNbS8or3SvpGptk+TxfvHE/QFQ7T8or3SvpGptk+TxfvHE/QFIaP27ev/V6BJ/bHdFgzTU5rthEqFexZg1lz/NF5itLujhB0gWsdRsF5fIpQM0dkqAT/EKv7FYTiMQVYg9SFOunznKP8yxUbY6LBK9k+4Gxz6JuFr9KygfwmpGWynBEgGcQ5wBPrTXdxcX/AJK8zr5e0VNlaaL8pRPm5u0Cj2a8cNicrg8mtTTg9km6F+lJn0UI3l2aWnVoN8iimeYvB7xBott9MrbeIjpmhm4eut9RfbcBKu3NT7dT0rDL2pKOiX7tuAJ87ZQfTUuEzGnqcq6xYCop46lu+xWLpV0sQa5r0ppuLqqpVrvBz5TFe9FfXsVka13g58piveivr2KT4z7k9EUg/Gb1C0FKlSrxgr1AKF2mO03TAzaAASlCjAGkqST8tTEVEpsV2x5bsl9VStkGYrIeFIkpwajGYpfkhKUzDiInKBNGNxXCjZTZRAJxD4JyoUSAGYEqB0k/LQjwpeJg/M/9Yii+44/+Ja98Yj5madyPIpcw3sFVI2AzZUVO0HCMpVYxICUpmNJygTUjVMhsVJSN7y7cq4U1M2IeqnpqemqIosrPGmpzTGmfNMz3Vb2h/d2I92x9Yaqboj/h8V7pj/7KIHCrewb7TSc7iiyoJBSCoJWSqJImBwqHYey3cPh3+nQWitbOUKy5lRnkhMzABFyKZxOHYi3qvNapp7aqO+LEhh8frILC/dtxkJ87SgL+xoftjby8Q3h0KFmGygfvGbKPbkShP8NaJeH/ACjDusJjOcrrQJAl1BjKCSACptSk35CqGwt1nm8QhzEsqbZaJcUV5QFFHWSgXklSgkQJ1NGUk7XQguOougqmFzZiBsUfwWG6JzCMe0loK/xVOJW56FKy/wAIrJYL+9E+/h/5VaPA4yX0KWZPSoWon3YJJqhht2MSNopcLKg2MX0nSSjo+j6fPnzZojLfnQ1DKHGRzuaIq4i0MaFNtPyivdK+kan2T4mL944n6AqttBYLio4qUe7MTVnZPiYv3jifoCg6P27ev/VcZP7W7osGav7KYlVr1QNajcpsdOgmDllQBgBS0pJQkza6gBXqOIzcKmJXmjG5nAKbeN2HQyLhhAatxc1c/wC4op7qtMYfaLaciEuoCZGUPtJAvy6Ucaj2TsR9D4exTSkIbKnllzKApaZUEi9ypcC3M1ntqbROck3UolRPMkyT6TXn1PSPqpDl3VsqcQFKxkUVjojm08LjVIzvocUhu5Up1tzICQkmAsnlXexl9Iy8wdcvTo90ic4HaWyfgCqO62PT0oDlkLSppz3CwUk9xIV3UQ2RsTGMYltXQLVkWJUCktqTOVRCgrxSmb8lVqWB9LKL7hdRVjaynfHJYeH86rJ49qFVWo1vIylDq0pIKUrUkHmAYHyRQWvSqCXiwNKqDhYpVrvBz5TFe9FfXsVka13g58piveivr2KExn3OREUntm9QtBSpUq8XK9PCVcLrquHDWlFN3Csf4UvEwfmf+sRRjcb+6mvfGI+ZmoN+d3sRi2sMcM0p3o+lSsJylSSpSCmUzN4N6v7t7Ocw2z2mX09G4Hn1lBIKglXRAEwbXQdfPTuRw7IB5BU2L3j5okiuq5RpXVJFdm7JU1PTVorZWeNMac0qZc005KF50gVww+TNvkqd4WrlhN6kAGS6RyUbDLmsuFrKR56ibxJnQVYfqLJXTGi2qjko43PvZSiReoPykzoNauINqrJTfvrlgGq7lo2PtophJNE9k+Ji/eOJ+gKH0Q2V4mL944n6AqWj9uzqERXMDKB4HgsGas4bFFItVY102a9bnhbNFlcvKQbFW/zieVVXpUZNdUqW01MynN2hFSNzAEJ8O4UXFT/nE8qr0gK5no46h+ZwW2jI0krrFYgq1qvXSzeuac08QijyhCE3SrXeDnymK96K+vYrI1rvBz5TFe9FfXsUtxn3KRT0ntm9Qj9PTU9eMFeoBKo3k1JTGtLThcIJtBwhQEVPs4kjvqTaDcqHmqbAJhPf9lEF3qJU2lYH3srKBauqYU9DpsBZKmp6atFYVn6atJ+j7G+1p+Gj7aY+D/Ge1p+Gn7acGCTwUgxOl/UCzbgtXLdaZXg+xkeTT8NNcjwfYz2tPw010IX2sQoDX0t75x9VmTrUjibVo0eD3Ge1p+GmpP0e4z2tPw01hik00WdvpP1Asu2a4AvWm/R9jJ8mn4aaX6PsZPk0/DRW+C/wWdvpf1As/RDZPk8X7xxP0BRT9HuN9rT8NNW8BuPikJxAUhILmFeaT103WtICRraTxqWlie2VriNAQh8QxCmfSPYx4JtsvJDSFbE+CTaPtSPjUUv0R7R9qR8aivTxiVNa2cLzUscslNKa1w8E+0fakfGopfoo2h7W38aj7agNfTX74UgDi1ZGaWatd+inaHtSPjUfbTHwTbRP/Kb+NRWCvpgb5gtva7LYBY2lWy/RHtH2pv41FL9Ee0fam/jUVP8A1Sl+MKHI/wAFja13g58piveivr2K7/RHtH2pHxqK0G6Hg8xmHU+XUIHSYdTaYcSqVl1pQFjayDftpbildBNSvYxwJIRFM0tlaXbXXBpUa9R2J9gPhJpvUdifYD4Sa8sNNJ4Feg9vp/iCDU1GvUfifYD4Sab1H4n2A+EPtrXZpPBa7fT/ABBZzFJuPNUmFTbvo07udiZ8QfCT9tdN7n4kDxB8JP211wJLbKMVtPe+YISKei43QxPsB8JNdjc/E+wHwhXPZpPBS9vg+IILTRRr1G4n2A+Emn9R2J9gn4QrTqaTwWjXwfEFhts7ZfGKfAfeAD7oADrgAAdUAAArSLV6num+pWBw5UpSiWxJJJJudTqa8qxmAL2NeQFISo4h0DOrKCS8oQDBvPOK9Y3dwSmcKy05GZtASqDIkEkx+Bx5SbpWBoY22+i8zoi50jidtV5HjdrvpccSl94BK1pA6VyAAogAdbkKg/PeI/aH/jXPvVc3m2IvDvK6RTcrUtYSlWZQSVEgqEWBmBz4UGplE1jmggJZK97XHVXRtzEftD/xrn3q6G3MR+0PfGufeqhVvZrjKXAX21OIkdVCwgkcQZSc3cU6Hu25jQL2XLHvcbXUn55xH7Q/8a796m/PeI/aHvjXPvV7NsbYzLKElphLSikE6FwEpAIUsSSeBIN68u3+2Z0OOcgQlyHU/wAU5uM+OFcrihIZmSPyZUbPBJEzMXIV+fcR+0P/ABrn3qX59xH7Q98a596qNKjuG3wS/iv8Ve/PuI/aH/jXfvUvz5iP2h/41371Ua6Sm+sdusDnHGtFjPBb4rzzXo/gsx7risR0jji4S1GZalRdyYzExoKq+E/aLreJaCHXEAsyQlakgnpF3gHWKK+DXYwabceS6h1DoQBlBBSU5pC50PX0+cXMPhJ3e6WMQXUNoabywoKKlKzqUAmNSc0R2ehSHM7QnNn9l81FucXjgy6pa15nCcylrUpIRaBmMDrZjb2VaJW0CYIzhZ4glSTBJ0m4vw7aG7vMlnAMycsoBKQlJkqJMknmDPfV44JYSkhQOW4AHMyY5+ahJjeQ2TGnFowCrCsY8qUixidVA34jl5qTe0HQCpSrJgFN80yBz5GmY2hM5gTyIB0qJOBCwVJUoA+y48dZqFTK246tahC1JQLk5on5aqnaU3zuST4iVT5tRULS1KRlKhGkXBIFzBAPDsNd4XEhKlZQopIkAAkz2a8J/pW7rFO5iVN2QtRVGiitR9GlQh7OkqeKlQqACZE9ieFTAlEKQ3AJlXFZ83P8WqrhykrM2zTF7pJ+Y8J0rLlYrLmPUVJQmUpkJMHzSByHDuqB4uJeCukuerPIciOVTYzAnLCIAAJjiVf7Xq1h9khTYJSEym6jr8t+FZcrarLU42J6QniUqMT7m/bpXbO0is2zW1JVAA9OtcOY3CNGHHQtYmYBUbHQwCAbxwqm/vzhUmAyVFXssqTbkCZPdULqiMaFymZSzSd1h+itM44pUsIJXKioQbSTJkjt89ctKUnMgKLcHOOtoOUju4UHR4SCoHomWhBibqFuBEJn01wvfp46tMd7ZP8Aroc18TTa5RrcJqiO7/tHUYxRVDjqo4ZVdU85ymaO7ObR0SYAi/PmedYdPhCgAOMMknT9QG9gAQTPfU36XMMnqluCLEDSeMVKyqjeLgqJ+G1LTbKvONuf2p//AB3vrV0Y2f4QMS0ypqQsmyHFklaLaX8aOE6dohNHdo+DMLecX+WsJzuLXBFxmWVQevqJjuqAeCsftzHo/wD0qwmaBzQHEKoinqWk5AVhXXSolSlFRNyVEkk8ySTXFbjEeC5QA6LF4dxRIGUko1nQgqJPZF+dD9o+DfGtCQ2HEwDLSgrUxASQFGImyTr2GiWVMOwIQ0lJONXNKy4raeDjdwuu/lCxDbR6tvHcg6X/AFZCtDcp7ayasEpDmR0FozBK0qGWDBJAEqAPKvX9k7XwbOEHQvILTSJ8YZ9M90qg5zMxzMWgRDVSkNys1upaOJufM/khHhL3gLbSWG1FKnOuogqBDYPVEg/rKB5mEnmDXneN2o66lCXVlfRghM3UAToVRJAgQDoNIky21NpKfeW6sdZasx7BwT5gAB3XqpNS08AY0A7qGonMjjrolSApUV3Z2EcXiEtXCfGWocEDXvMwPPyBoh7g0XKGY0ucAEMy91p844EdnbTEGvbdr7HYcah5oFLabQlWdASP1MvWsE6Dlx0ryHbLOHSv/hnFuI4FaAm0WynVQvElKdCb0LT1Qm0ARlRSGEXvorG7W8rmDdzI6yFWWg6KHZyUOBjs0NPvPvO5jXSpXVbE5G5skRqeajz7tKDxU2Dw3SOIRMZ1pRPAZlBP86kfEy5fbVRMmksI76L17DbPcQlAVlWUNhuASNEhMjTlUuDxJQnKUK6sgnWLmAafG4gBcZzBBBAIkHgf6VWQEiczajp8kzJEVXnG5urSwWaAu2GUqEFUkzCesEi/ynsp0tJSVJcM5RMCwNtAOffSdanKVBKUmwKYJHni3op38NkOYkKCSBB1j+hrldqZ1v1vMlOUpOYcLW+e/bTltausghIUkW7SAeRy8pHKo0OKUVptc5hmm6TeOy0UmUJPUKlJI4ZwRAHAgaVi0mZX1j1FKWL9ZVpsJ4VeawJXdaUpGuaTNp42+epsNg0NoK1nKlIkk8U6ySdE1iN6t9C4ChI6NmcsiTmEwAqB1RJmD38ZhmmEQud+QRVLSyVLsrNuZ8Ee25vmzh0kMwtYJBUQSlPDgOtfgn01hsXvy9iHFpcdhuBCboB0JSRPWuCL/wC9fD4tKyQmerAJ4d0VoNieD/NmexRCGyc/XCQqdePigjibyNIvSwSS1JLSLdFZG09JQsvILnz1QdA5a/ZrUmJ3RxGISEpaUJuCUf6lQBbtvWyb2qxhzGFZSea1TmNrEcY48NeFGcJjXFNpUowojN1bRItHH0k1JFh2Q3c5BS428H8Nth5rC7O8HuKQCCAlIgjOpFud0zPf3VbTuNiDoWj5lyfkTRp/ZpeWpSlFKbpAFyQLSQbag/JQbGYTonCmdIIIsYOnaKndQQuNzdCnGKk7EfRD9sbhY1SciW0kGMxzJiLHqyReeygD3g/xiFFKWZAOpbUonvSCPQa1zGOcQZStaZtZRBiaujeTEe2H4KP5pqaOlYwWBK7GL1FtQPosntgo6dzKI665k/rdIon565wLTZIzG+awgEHhfvNaXF+EN5DziOjZOVbiRZckJUU3OaJgX7aqjwkPKnPh2MvaFx3yeddnBpHnMDulrfSeBgyZdkExzKUrOUicx6uWI0sDx04VY2Tingr1txxIkFWVVp4EpmFcLEX7zV5G96FE9Lg8MoKSbJT0aj/H1uR0AqfC4zAPghaV4RRtKV52/GtJuNI1SAJ7JqJ2E1EeoU8fpHRTeq4fVT4reHMjo8YhrEIkQCMroF05kqEQq5NgOwiaCY/c9rEAu7PV1hdWGcgOJGYyUKzQRpa/nmxJbwbsOIQHUqDrITZYiQkmxVBOYRHWFuy9BMAXA4C2VJUD4yZEE3uRpIjnqOBNRxVs9M+z9kTLhlLWx54tD5LLrQQSCCCDBBBBBGoI5jiK5r0TaeyE7QbWtKQjGoBkABKcTpChmOoSg8bSJkEV56tJBIIggwQZBBm4M3kaR2VbqaqbOzMFQayjfTPyuC5rpCyNCR5jFWsFsl13OWm1LCBmVlEwNRN7kgSAJJ4TVWiMwJt9UJlc3VeseD3anS4NKSZU0rozMHq6onl1TlAvOSvOt5NndBinW+AWSmZMoV1k3IBPVVBPz0Y8HG1OjxXRk9V5JGoAzi6TciJAULXJIop4U9m2afA4lpWg1laOEkxnHcOdLowYqgt5FNJCJqYHmF59FEN3mM+KZSIHrqDJ0hJzn5Emh9HNyGSrHs5Y6pUoz7EIM/PR0ujCl0I9cL0t6FlSG8sEAgAQJBv3+ernSOR4gntUI7Ziqe0Grzki/jA2KY4xp212yzAkzB9gVKv2kafjSq0rdoliMAchjz5U3APEg8oqBhxAWgxlscxPExxnt+epitIcHXVliSCpQIPaCJ07KsFoKUhSYKQCCNbR/U1llihVhg45IUCnTqnrRB7OwCiGF2Wg6pGUEHtmZie6h+J9bdCgkQoQALSqbd8xXG+W1iwyGUwFOJOe0wmIVrzNuNs3ZXD3iNucruKJ0zwxm5QLezeUYhwobUC0g8P1lg3JibA6cNTyNZl/ClwZZIB6pA1N7AHXstPz1xhm2wpQQEgiAqBEcuwWHCt1ubslLaDinrAAlGnigXWO3xkgefmKQta+onuP4FcZHR4dT6DX7lRbvbqN4JHT4gkzdDMZghfCL3VY6yBztNX3MIvEw44qAfFSm4SDYEGwOpM6mQewCdq7TU+sqUbXCRplHDvjU/YKKN7fQGxY5gAMsWJ7Tymn7WNYLBVKeaSZ2d+pQxrZ56cNm8ETF+rGYm/ZHprRbRxORpStDED3RsAPxwqhsJBWpbqoJPVGvOTHLQCod48VdKB7o9+n866UO5XWE28lLaQUmUgC2hjS5vQjE4grUVKNz+I7qjyGJgxpMWnlVnZ+ALqoFgNTr/MSaxdWAVWn7/x6Kv4nZBCsqJcIEqgZcvLUnXlVF1OUlKrEag6isWbrO7R8u9luQ+6f+6uQaoLKpuhJPef51fx4/wCIe6oEvPXkX9dVreqa2STpbhED01Z2D1QqA+3EN1y0lYMlNr2BgDgfkqQwQqDaRPZFcJAMom5ve/y8a5DICTBJFpAEn0T2fLXV7brMuY+aL7B3hcwa0qSpTjUEKaKjlIMmUAg5esSqw5jQzWi21hGg2jGYVXrC1AuISQQkkTcDxTJgp4E8LxkmtnOEZQy4YuMycoPeqB3WrU7nMOtrLLyU/k7ycq0Z7pWRAItrwseIN4FJ8Qgilbpa6smEVdRTyDMDlQVG03UOpcSVDKolE2GultRFj2d1Tb+bMSsNY5CVJS9CXgBmKHeJgmJgEXgShPsqfFqVhnXWVSsoVlE+LGswewiwtNrxRLdt/wDKm8Tg3OqH0lSCCVhKokqMkHxglQTYWItJlbh9PUU5zEeqnmMVtFVgMa4ZwjG5OLZXhv8Ah21NoQsoOeCpSsqSVEg9YnNGvDsisHvo9hy+oNNKadStSV+J0azJlViYM8teMRQjZe8WOwjSkJX0ZDhK0dGysyEpQqCUm4yRa1gYFBsYhzEvLdUtQW4rMsKBSZJuQEgJIm8Ac+VNYmFry/xSGR7XRhl9RurqXssFKspTcEGCI4gg201mmcxXSKKirOo6nNnUe+STwqE4EZcoAN51AzGOJiRqbVWecWmwyoRxymeE3Os0YZOZCBbGCNCroVxgx7lX2UX3S2mhnEpW8FhGVaSQkkyUwLC4rNqPTuQgkJTYkWn/AH/EVy1ii4+gJnKLD0d965fIXixXbYspuNwvVcdvxhYHRpdWdetIA+Ebz2VV9XLUeTd1uOoB3dY/NWN6M8j6DS6M8j6KgFLGFs19Ry+y3b3hDYKMgZdA4eTt/mqFO/jUhWR0HjlDQ/nWJ6M8j6KWTnW+zRFZ2+o/gXqm7O8gxTh6Jl5ZbGY51NJAJkDjc6+isvtzG/lby1EKlRhKRIUB+qkkTwAJvEzwo3hWTgNkwrqP4k5o0UAQJBkgyG+MWKwDzOXZCkQtIsNDl6o81o1i9Cmijn6JzTYjNSkPFs1lFu7um8vEpZU5kUpQUqCFS2ACesdFRmixvFbLfDezDtKGF6RKQ2BmTcwqBlSYSdBHGb9l7O6akYfCvY3EWBB6xgetpF8otJKhAHEpTXie0dorfdW67dbiitWsSeAkzAEAcYAqOKjY1xDURWYpNOA6TfwXojO38OqYeRbWTl+lE1M1tJpRCUutqJ4BaST3A15ZNKpjSDkUCK93gvcMJvAG0BIQDA1z68SdOJJqJkh5+V9UKMnlAAgd8AV4nl7BVgY1z2xfw1fbXJpPAroVw5he+bQUA30SAJX1UpFrcfkFIkYZnmfpLj5p+btrxXZu+GKY8m7wA66UORHLODH9KvHfTHPqTKwq8AZGgDxI0HLUVA+As1JCnin4pytBPReq4LazaWpJ65kqEHMVE8LR2DlQfF41S1qVcSbCRYcBpyrDnfF9vyrA7IzoEDWCrNPpqdXhAa9rV3qT9tciO+oUucN0KJ4ndt9WKePVQkvOHMohVi4oggJn5YrR4TcFAPrjy1yACkBKBPHnbWruLPrqz++r6Z+ypvzqv930f1qZ1VLa10EMOhvci6fDbp4RHisI1mVSsg20KiSNNJoq2kJEJAAJmAABJ1MCg69pr5geYfbNc/nFz2XyD7KHL3HUlFNga3YLg4VRJhJMGLec2rjIpJmCIIvBEEfNVwYhxDJdQM3rkrTEqKOJTHESD5jVZleKxGdaHC0ieolaE3EC9xzB5xpehZKjKbc0dHAXNvcAear764QOMN4pI6x6jhB7gTfUKEW4L7KxWH2otrEIUmJSc6T2ibaixuDpaRXpW62NOJwy23SVElSFGw1SPFgRooXjhxrzvbWxS0+ULPWbNjEBQ1BvwP2i/GwYdO2ePKqri1L2ao4n8ur/AIRNnJUWse1PRvpShyJhLg8VajoJug6SUDUqNYYvhSBC9LE5SeFhEWn8ca9H3Z2k2UO4N/yOISpBVITkUpOUmSLSIveFJFYTbW6z2zsYppcFtYUttc2U2FekKSSAodvIg1o3idkPyWNyzs4o35jzQlLh6QKUsKGnrZ4/vDlrU7TaFBaUqHW4XkEAXjiNKTWISVZQsnvCAfNlAJPydtcHDJb64ClqKosY6xBnz+mpFonlsVFh2Ax1lGbgAA+LNpPI/ZRbYb7gx7KdEFc9UQCClRuaHsOSFE5UrSSFGJuTM2uBM1a2LinU4xgqEozp8nEQZSOPNQtaw0qN/dNlLHrIL2XoO19towyUqcC4USkFIBvEwZUKvOrICiLkAmJjThNZbwh+Qb/xD9WqtIw4VtJJ1UgE8pUkEkenSgbWAJKbNILnNt0VHd/eFOLSpSUqRlKQQTIuLGRRnB7C/KcQypQltlRWqdCqE5EwdZNzbRJ0kUH3N3RcZzoCwsrymcpSEgC5OvP+VFN5dvJaaOEYM6h1zS83SI1M2PIdW9yOmtLn2YopC1sXrgIZvDttGKxMqlDSeqBqTe6jl0km+pFoqsyFYp5DLYypJgCNANVEX0AJ5emaHqw6gkLix0Pbrbl561uyVJ2bgXMa8OuoZW0wc17NpuARmIBPJIHKzB7mxM032QTA6V9zzQPwt7dShtrZ7Rs2EqckAmwT0QCudiowNct9RXmIFFUpXjMUtbyus6VOKIveJgSTYCwE2AAtEVM9uoueqtJ11lJ7NJpaK6njORx1TSXCaxzc4Zpy8UDinS2TpUuLwa2lBKxBImJBtMcD2VwzdX47KKkm/CMjDdC0dLnqmwSi1zYomndtakJUlSTImDIOk8rmqj+yXUCVIUBEkiCAO0gwK1+zfIt+4T8wrjbH9nd9warUOLzCXI61rq31no9TCNz2XFgsOTRXYyvXm/xwNCjRTYvlm/P/ACNNcVJ4Y+aB9FmjiP6LXx81QqwLZPiI+CKnpE1ToXuBNirhUxsNrhbLakod6yTDjqkg6iSoxP8AtVpOyTxUB5vtMUndjLW7mdeUtKXCtKMoEHMYvqQBbhNXsWtYQS2MyuAJCRrrJ4RHzVZw92pcFRXNbZobvzPLyQXElAcKElRUnxgQRE3EHiIriKnw+xOjaUpRzOq6y1a8bgdkk3437Kgiu4i4i7lkoYDZqP4RaW2ApZCUgZidAASTJ8wgd1BMRvasKzpZlkqyhV86rScvcLTrAnWi+1tml3DlpJCSQmCZtBBiRcVSwG7ysyVPqSvJ4iEiG08jFpPZHpoSbiOdlap4OEGEv1Ph/wCKDefEPNZFtLyIJgwkAg8CbTFjpex5im3l2It/DIesp9tAC8oJzpvdMRJuVaeytpRravR9CrphLYuoXPECbdpHorjYONbW0ksjKkSkJMSImxuY4H0VLTyGCbMDvyQtXG2qpg0t2O/21XkDuPym6SRzGkdnPjWs2TtjD47DfkuPzFH/AC3CYUghJCQSJuMxgqkE2IsJM7z7oBwqdw0Tq41oZiZQOZnSwPnrDkR+ND2jgewweFWsFlVH5qlu4lBJ3f3CF7z7h4nZoUsJ6VskgPIkhKbkdInVBhJJJ6o4KOgD4RYbRBUMxBWbyOUT26GvQdl74O4WBnzI0yLkpjiE3lPC2lWMU5svGFS8ThC24q5caJuQqbluOsZVJKZ1vpQ5ZLHyujW1EEwuTl6rzhzFDLnCSrOIte4GhHeedcYLHPJcStSJQFJUUgCQkKCjHbbjXoidz9kkS1i32AdUkgkkHXroPyWrgbp7IQMrr2JfvIVmUEgEaJypAOhNudcFxdpYqVvDZrmH1RbEYJDsBaErvYKSlV9LSD20Xwmw8qM7xDLSQCZgEDhaITw152ofit+20pIwrGRRmVLi2mgSTm42JAEaGgT221PrKsUpSwLpSJyA30SIHE317YqAUzzuj+1MAGXXzRfbW9iEpLODBSkjrO3C1Wvlm4tx88Dnl8MgFQzGE8fs/HKrb2Nzjo22wJIiPGzSAIjUmRzm1aTYe5QQnpsaQhKYIQSmCP8AqG/Ejqg6+gl3jhZ5oUtfO5LY2yUvr6Z0JGFaBjNlyqUIBkEXQADra0XvGJ8Ke3F4l9ET0CEnIMpFyQFKJ1k5YjgLWvWx21vAMU4ltGYMibaZyLgkD9W1gTxuBQLbqQFJAFsun8RpbDIal5IOg0R9SzsTQHj1jY68lj9geWHuVfNWniqCMKgKCgkAjiLemKIVWsWpnRSAk7q94Visdez1ARbe6yu9flk+4H0l0JY8ajO9OHUXUqynL0YvBjxlcdOIoMynrVYYPcR0VUuDjAt8S2uyVyyjzR6CR/Km2x/Z3fcGudjeQT/F9I11tj+zue4NVFg/Mjqr5Wewf0Kw5q/gD6437pPziqBq/s/yjfuk/OKt2KdwKn+imkkl/ALa0iaaac1Sou8VcqjYLebzYRCgVKbcchSgAgqtc3KRrfjFge2qu6+MhHQLzhxOZWVQjqzwP286OY9KoWEEBXWyk3g8PPQ/ZuyFIX0rqytyCkcEJTIsE2nj9lWV8bhLnaqPFK0wFjvlqiK0SCOcj5IoHh2fXEpPso+XWiyceguFoK64EkXsIB1jkRQ3aCcrpItNxw/FwaKaQdkJkI3C0JoBvLjXUrabaV0fSSM1tZEC4tr3z2VW6dXslek1wtZMSSYM3JMHmO37aikiL2kA2UsLmxuzEXV3C7XVDjL6M7jYJISkqDiLQUp4k5gO48qq7C2c62/mQghhxOYhUJKdYSU6ykkgWEiTXE3zfrc/1vNOtd9Or2SvSa47OSQSdlNx7Aho0O6tYrFrS+pSTBkDsIA0I40+Paw+LQQ6A07FnAJvbXioWAIVFhY2qiTOtKjGOLO6UDJE2QWeLobtXwfOi7eV9EAgiArhwJjnodB6M3id13GiVKbdQEmCSlWXUWzaRMaE616fsclKJEiT6YtpVhvajhWtASRkAyrUOookcDxjjejW4m9ve1So4O034ZsvKiDGh+2qbeFxC1ZUxJ0gSo6mwAvpXqOC3xX+TrddQAUKywMwCtIgKVY34mojvPiynpAyjoo0zDNGWc0kxHZlmtHG2N/xW4/Rt4J9YfOyy+xN3cWWiFMFRUopClAIKJCbkLAJEqJnmCKK4XwfFMKxLqG08Qkgqm8DMoZRwvB0IirW294HV4dt5pxaAVEKAsQYIuQOBB9PZQDZryluKUpRUrLqoyde3znsvQZxYyTCNo3TUYPwqYzE93SyPu7dwmB6mHaK3CkSsmLEjVautzsABYDtrLbS2+9iXApxZiQQgSEJ8yZNxzMm/DSudu+UHuB86qoo1FHzMAhcedik1PO59Qwcrj7ols3yg8x+iaW309ZJ4QR8v9afZ3lB3/Ma63g0R/F/ppXghvF8079KNagdAhAohhWwpYB0P2TQ8UTwPlE+c/Ma5xcAzRgrr0ecW08xG9l1t1IGQC1lR6U0EcwSFeMlJ7Yg/JR/b6Oqg9pHdH9KDCnzQ3JlsqxxXCfMDrcaqLYih0IHsVKT/mJ+Yiia9lF1pcnKkpN+Np09FCdheSP+Ir+VazBJloDmCPSSP51TqKnZJWHNy1XpGN1ckFE0sOrtCsA9u0P1V9yh6bj7KrLwqmVJJjWReQYIP2VpIoRt79T+L/TVjxBgMVyqx6NVT2VfDGzt/utDH4766ydlT7PZCnIUJ1NGx+LmqtRYe6YF91asVxhtLIIrXK3C8AoqJtck6nn5qb83q5j5fspUqfvaFVSUI2fsBwYl51RQc0BMEkgSNeryFW9obDWvLBTYHUnT4NKlXETAAbKWSRzyC7wH2VP1Nu80elX3aXqad5o9Kvu0qVTZQo8xS9TbvNHpV92l6m3eaPSr7tKlWZQsul6m3eaPSr7tMrd10cUelX3aalWWCzMUSRsdYbyhQScpGYSYJ4gEd9LZ+xlttpQV54B6yiZNzrbtHopUqjLQDdbzHKpX9kFaSleVSSLi/wBlCfUGjTMsDkF9XjYdXt5z201KuTBG71iNV2yeSPRpU+O3XBwxaRlSBcXNlTMm19flNZZnYq2OssphUJGUkmdZMgRSpVzwI2ytcBr+ylNRI6ne0nQrl3dl3EnO2UAAZesVAyCToEn2XPhXKNwsRPjM/CX9ylSplI8lhBSKnjaJA4DUK1gN0ng4DLfH9ZXI/uVJtfdB5eWC3YnVSuMfuUqVAYd+GyzfFMcUeZnh0mpsqA3CxHsmfhL+5VrB7oPBxN27H2SuR/cp6VbrAHvYXLeHvMcb2t2O6m2tui8tKQkt2M3Url7ihvqDxE+M18Nf/rpUqYNkdZKTG0OvZVtl7i4htBSpTXjk2UvjH7nZWkwm6ryUCS3b95XOfY09KlFKwNmc4bqx4jO+aAMebgIGdw8R7Jr4S/uUO2x4OcSrJCmbTqtf7v8A06VKmVQ4vZYpVho4U4ezQ/sj+zt0nguZb0P6y/u0T9S7vskelX3aVKg6JjWx2ARWIyOmlzP1K//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IN">
              <a:latin typeface="Calibri" pitchFamily="34" charset="0"/>
            </a:endParaRPr>
          </a:p>
        </p:txBody>
      </p:sp>
      <p:sp>
        <p:nvSpPr>
          <p:cNvPr id="2051" name="AutoShape 8" descr="data:image/jpg;base64,/9j/4AAQSkZJRgABAQAAAQABAAD/2wCEAAkGBhQQDxIUEBISFRQVFxcUFRQXFRQVGBYUFhQXFBUVGBMYGyYeFxkjGhUYHy8gIycpLCwsFR8xNTAqNSYrLCkBCQoKDgwOGg8PGi0lHx4pLCwsKSwpLCwpKSwsLSwsLCksLCkpLCwpKS8tLCwsLCksKS0sLCwsLCwpLCkpLCwsKf/AABEIAKoBKQMBIgACEQEDEQH/xAAcAAEAAgMBAQEAAAAAAAAAAAAABQcDBAYBCAL/xABIEAABAwIBBQwFCgQGAwEAAAABAAIDBBEFBhIhMUEHExYiUVRhcYGRk9IzcqGxsiMyNEJSYnOCwdEUkrPwCBUkQ1OilKTho//EABoBAQADAQEBAAAAAAAAAAAAAAABAgMEBQb/xAAsEQEBAAIBAgMGBgMAAAAAAAAAAQIRAwQhEjFBE1FxscHwBSIygZGhFGHx/9oADAMBAAIRAxEAPwCz8n8n6Z1HTOdTwOc6GMucYoySTG0kkkXJJ2qQ4NUvNafwY/KmTX0Gl/Ai/ptUkgjeDVLzWn8GPyrzg5S81p/Bj8q266tbDG+SRwaxjS97jqDWgkk9gXzHl1uwVdfK9sMj4Ka5DI2Etc5uq8jxpJP2b2HTrIfSHB2lvb+FpvBi/ZejJyl5rTeDH5V8bQV0kbw+OR7XjSHtc5rr8ucDdXJuP7rU8lTHR10m+Nk4sMrtLxJ9VjnfXDtQJ03I08gXNwapea0/gx+VODVLzWn8GPyqRC9QRvBql5rT+DH5U4NUvNafwY/KpJEEbwapea0/gx+VODVLzWn8GPyqSRBG8GqXmtP4MflTg1S81p/Bj8qkkQRvBql5rT+DH5U4NUvNafwY/KpJEEbwapea0/gx+VODVLzWn8GPyqSRBG8GqXmtP4MflTg1S81p/Bj8qkkQRvBql5rT+DH5U4NUvNafwY/KpJEEbwapea0/gx+VODVLzWn8GPyqSRBG8GqXmtP4MflTg1S81p/Bj8qkkQRvBql5rT+DH5U4NUvNafwY/KpJEEbwapea0/gx+VODVLzWn8GPyqSRBG8GqXmtP4MflTg1S81p/Bj8qkkQRvBql5rT+DH5U4NUvNafwY/KpJEEbwapea0/gx+VODVLzWn8GPyqSRBDV+TlKIZCKanvmO/2Y/sn7qr3PP2nd5Vp4j6GX1HfCVVSCy8mvoNL+BF/TapJRuTX0Gl/Ai/ptUkg4XdrqHMwKrLL8be2Ej7LpmB3eNHavlZfZGWeBfx2H1NPovLGWtvqDxxoyfzAL47qIHRvcx4LXNJa5p0EOBsQRyghBjXf7k9DmV5kkBbJE1r42uFjZ5sXgH7pt+dcArsyXjE0NPVPaWzGDeidQLA+4NrbS0EHkK5+ozuOPxa8eO6vVh0L9LDRuJjYTrLRfuWZbxkIiKQREQEREBERAREQEREBERAREQERQ8mUQbiDKMsOc6Ezh9xawfmZubrvtug3cSxWKmZnzyNjZnBuc42Gc42aOslbV1V27XlRTtpTS783+JEkEu9WN80Pzr3tYaBe17rucOyuo5wDFV0zybaGzRk3Oy17qN91tdtplF+WvBFwQekL0FSq9RReLZRRU2h5u7Yxul3byDrXJYhltNJcR2jb0cZ38x/QKdK3OR37ngC5IA5StSTGoG65oh+dv7qr6iqfIbyOc4/eJPvWJTpn7VaLcoac/wC/F/MFuQVTHi7HtcPukH3Kol+4pSxwLSWkaiDY94TR7Ra+I+hl9R3wlVUu5wPFX1FFMZBpa1zc+1s4ZhPeNq4ZVay77rLya+g0v4EX9NqklGZN/QqX8CL+m1fjHsqaahZn1c8cQ2Bx4zvVYOM7sCJShVOZZbif8biU9Q2obDFJmuIDC92+Ws/aAASAb3OlxWhlX/iKvnMw2G2zf5h7Wwg+1x7FUWL5SVNXIZKmeWRx2ucbDoDRoaOgBCrlotwGBkge6eSVo05jmBrSfvOB0joU5Lhro5GxkAXIAtqte2hfOtPicsbg6OWRpGote5pHaCu7yW3aqqlc3+Ka2rYNRk0St9WWxv8AmBWHLwzk9VsM7i+nWCwC/S4bJzdkw6sAG/iB51sntH3SXzD336F2VPWMkF43seOVrg73LdVnREQEREBERAREQEREBERARFp4nisdNHnzODW3tfpOodaDcXl1wuI7oZdcUwaB9p1iexuodqgcSyhq5XNc2rlhzRa0bYs1227mvY65Wd5ItMasLKnKJlBRzVEmkRtuG3tnPOhjAdl3EBU2zdgZJiMNdJTvY2KF8LmNe15OcSQQSG7SO5ZMrqOuxCmzZ6wOjjzpQDCxhc5rCQCWEX0Xto2qnop3EEbO1bYZY6Z58edskbmOYvLV1c1TLYvlcXEbANQaOhrQAOpRs1O5nz2kX0i4tdTOC0W+Pu4cVuk9J2C66CrYHRuBAIsdYvsV/ZzW4yy5cscvDlHMYTiM1OQ6KaWNw0gse5tu4q6cid0Wpnw9wllMkokLDKWtBawNaQBmgZztJ4x96oyeosNGtWBuWu/00o5Jfexv7Lnw3buuvnsxx1HavcSSSSSdJJ0knluvERbvPERZqWkfK7NjaXO5AL9/IOlEsKm8AyafUODnAti2u1F3Q399incByMEdn1ADnbGa2t6/tH2da6kCyra1x4/e0pqRsVM9kYzWhj7DTo0E7VWCtXEfQy+o74SqqVWzncut16opWQUdC5seZTwb7Lmhz890LXZjL3AAaRc2vcnVZVFW10k7zJNI+R7tb3uLnHrcdKz4669VNf7bvYbBaKAiIgIiICzUtW+J7XxvcxzSHNc0kEEaQQQsKIPsHIHKb/McOp6g2D3NtIBskYSx+jYCRnAcjguiVMf4bsXzqerpyfRyNmb1SNzHW6AYm/zq50BERAREQEREBF5dYKuvZE3Oke1o6f0G1JN+SLZJuthLrkMTy8AB3losNb36B3fuuCyh3UqnfAaWozbCxYIo3RE3PGu8F5PUQNC3nT52bcl63il1tdZK4bdMxmA0ZZv8WfnsOYHgmwvfQFUWObpOIysO+TxkDTZrCzR1BxHsuuSblKXG72knac659oUexnlndLXnys3xTbr5MXiGtx7GvPtslDlVEyVnpDxhozf0JC52PEWuF236rWXjZCXNvo0t0dZWfJ03HhN+JHH1XLndXF2cmWUbgM8SveWvbozQ3jAg7eQ20Kp2z2FgF1rLi1rNFz1nVZcYuXhxklennyZS7iVw7GnRBwa1pvbXfZ1JW4zJK2xIA2hui/Wo6JZF3Y3s485vLxXza6srcsP+nn/Eb8C5nBcg6iosXN3ph+s8G5H3Waz22HSrIyeydjooyyMuJcQXOdtIFtAGgBZQzs1pLBt9S2KTDJZTaON7uoG3aToCzYPi7qaTPaAb6HAjWOg6x/etWBhWPxVAGY6ztrHaHDqG3rCtazxxl9UFhWQup1Q78jT73/t3rqaSiZE3NjY1o5ALd/L2rMvVXbaYyeQiIoWa+I+hl9R3wlVUrVxH0MvqO+EqqkFD439Jm9d3vWit7G/pM3ru960UBERAREQEREFl/wCH7Et6xjeyfTQyMA+83NmB7o3d6+mAvkbcsrd6xqgde15hH4oMVv8AuvrgIPUREHl16quyJymqJcdrIZp5HxfLb3G7NzWb3KLZtgD824Voqsu02aFhqqlsTHPkcGsaC5zibBrQLkk7AAofLLK2LDKOSom024rGX0ySH5rB3XJ2AEqh8S3d6mqpZ6eppqZzZWOZdu+NLb6nWLnAkGx2alZHo0cvN1iprK5z6SeeCBnEiayR8d2g/PeGnS52vTqFguanyzrZH576qZzrAZxeSbDUodzrnV3LxJbO8VuMymso6GDHKqoHys7ywagbEX6tq2YHONw94Ate4Fr9CwQMDWgN1W0futilBz9AubHXq61hj1XJcrPF2+/e8q+HLPUxmvg/UrPk35rbAs0uOs8tu1cw0WXUSAFukl5zNAGpvWuYW/D67+/57/1P9Ozi8kjhh4rv70WC3m6xtN2+9aGF6jptp/QLeZpIDRcmw5TfoWuUtv5f6+t+kTbJ+r+/pPrW4AM7RdxDtJOof3Zce5um3YrVoMmXu0ycQa7fW/8AikMHyRp6Y5zGZz73z38Zw6tjewXXPx4WOnPllcBgGQk8/GeN6jP1nDjH1Wa+02CsDBck4KWxY3Of9t+l1+jY3sUyi3jnyy2IiIoIim8ByYfUkOddkX2trvVH66utQmTbYyWqKmSZrWSPzG6X3Oc0N5ONtOoW613616KhZCwMjaGtHtPKTtPSthVrpxmoIiKFmviPoZfUd8JVVK1cR9DL6jvhKqpBQ+N/SZvXd71iq8PfE2J0jbCVm+s6WZ72A97Hdyy439Jm9d3vXY7rwZvmGGIBrDhtMWt5G8cgHvRLgEREQIiICIiDfwGv/h6unm/4pY5P5Hh36L7TaV8Or683N8X/AIrCKKUkkmJrHE6SXRfJOJ6SWE9qDp1AZaZXRYZRvqJdNuLGzbJIfmsHvJ2AFaWXW6HDhLYjM18jpXEBjC3ODWjS852y5A7VR+61lxBi0lO+Df2tjY4OZIGgBxcCC0AkEkaz0BNXW0bm9I/D8v5KWpNZGY3TuLnFrg4tJk+eLAg20nbsC66n/wASk4HylFC4/dkezT2hyps9C8VccfCtbt2OV+XTsXma+qc9jWi0cTbFjL/OI0XJNhpPIop+TotxXntH/wBUXR0T5XWYL8p2DrK6oZjI25zt8fqLRcMFtBudbl0ceWGr4p5fy4+acks8F8/hpzFbQb1bjB2zRdaimMZddgNvrfoVDrPLW+00347bj3u3SQniN6h7lmitnC97adWvZoWGn+Yz1R7gsrHkOBbr2aLrzuGW8mp67+TyvLJsgHMGpgs4X2n+9S5Yt02C7rDskZprGT5Nv3vnEdDdnaunwjJaCl0sYC/7btLuzk7F6WPH7Pffvfv412ceVcbk1kZNICZQYmGxFxxj1N2dq7nDcCipxxG8b7Z0u79nYpBFe52zRqb2IiKqRERAX7hhc9wa0FzjqAFyexS2DZLy1FjbMj+2Rr9Vu3r1LucKwSOmbaNuna46XHt5OgKLWmOFqCwLIsNs+psTrEesD1j9Y9GrrXWNbYL1FRvJJ5CIiJEREGviPoZfUd8JVVK1cR9DL6jvhKqpBQ+N/SZvXd71mxzHXVX8PnC28QR07elsecQf+xWHG/pM3ru960UBERAREQEWxR4fJMbRRveRrzWk267alMQ5D1JLc8MjzjmjOcDpsTqbfkWOfPx8f6spGmHHnn+mOfVrbleVFdHSvipZ4AyJ997lhLx8pd189rgQCQdCq6qpzHI9jtbHFp62mx9y6jc7rM2aVhNmujzjc2F2EHT0WLlfPmx48LyWbknoyuGef5cLq/7b+6dX1U9Q2oq3U50CJrYTJmtABdqfqubnWda4aSS5VhZZyxT0b96exxicxxDC11s4ln1dG32Kuln0/Vf5GPimPh760teG8Wpld33skbdqzshbrebDkGlx6ANnWfasTNQXkupddn5WXq2ajFCW5kY3tnINZ9Z21SNGfk28qgF0GGNJY0NBJNrAC517FHHh5zH56V5spNW/LbXxe+9j1tXYSohrSTYC5OgBd/DkFJO0b64RC4NrZz7W5NnaurwbJiCkA3pgztsjtLz+bZ1Cyi4a7dv2MeSa9f3ctgeR8sjGGX5NuaNB+fq+zs7V1+H4HFBbMYM77R0u79nYpCyKmPFjjdxzzCS7ERFqsIiICIpfBcmpKkg/Nj2vI1+qPre5QmTaNpqZ0jg1jS5x1Af3q6V2+B5Gsis6ez36836rez6x6SpfC8Gjpm2jbp2uOlzus/pqW+q2t8cNebwBeoihoIiICIiAiIg18R9DL6jvhKqpWriPoZfUd8JVVIKv3SsjjRup6gPZvdXGyRjLuLw4RRmUkWtm579Gnb0LiV2+6vjW/wBVTRg8WnpKeLoz3RNleevjhv5FxCAiIgIiIOn3P63Mq8w6pGkdreMPYHd677E5A2PSQDcFvrA5wHssqkwur3qeOTTxHNcba7A6R3aFa9bTvljI4tjptr9p0X/fWvnPxPimPPjnfK/R7H4dZbPFe0qu8tKbMrHkapA2QdOcLE/zArBkrNm1kV9TiYzovoe0s1WN9epWlk3k/SSO3ysiM0kIzGMJ4h4zjdzdthawOjSdClcZwahezObQxRSNLXMki4maQ4HSG2BFuW67seo4/wDF1lfSz+Ozl5uK4dRZPLauKW72VEQ3p2fG+93N37ObxhnaBoAB0DQNC4lWm6geKkvERdnScaR0jTaN4DHb3CBxbNsC48YhvYq0qaUtlfGASWuc21tJsSNXYrdDyzO5a9ZL9/17lOompO3lv7/4/MeoL0sLrBoJJ1AC9+pdXgO57NKA6f5JnJa7yPV+r29y7zCcnYKUfJMF9rzpcfzbOyy9jfbTzrlqq/wTc5mms6c7yzkOl5/L9Xt7lYmFYLFTMDYmAWABd9Z3WVvoqzszyyuQiIpQIiIgREQEREEjhM8EZzpmPkI1NGaGdtzd3u6109PlqHuDIqeRx1BoLdXYNAUJguSUk9nP+Tj5SOMR91v6n2rucNwmOnbmxNA5Trces7VWtsJkz0z3FoL2hp2tDs63bYLKiKrYREQEREBERAREQa+I+hl9R3wlVUrVxH0MvqO+EqqkFD44b1U1/tu99loq+5NwGCsijnjqpYnyxskcHMbI3OewOdbS0gXJ0XKp7LDJs4dXTUpkEhiLRnhpaDnRtk+aSbfOtr2IIVF7ZCEHiIiArVybxZjqGJ8j2tzW5ji5wHzOLtPIAe1VWpVmS9SQ0iGSzwC05pIIdpBuFydV0c6rGY71qtePn9ldrGpcpoIZHkvuHOB4oLtBYwX5DqOpZ8Ryxjey1NnSSEgZhjfYjSHcmwqHwnId5ANQ7NH2Rpd2nUPauroMLjgFomBvKdp6ydKtxfh3DxY6tuXyYcvW8vLdya+aCgwmrnb8tOYQdjGtz+/6vepXC8n4aa5jZd50ukcc57idZLz+llJounDi48P0YyfCMbyZ2att+IiItGYiLJBA6Rwaxpc46gBcoljRS1Zk5LCxpe15c7U1jS4N9Zw0X6B3r8U2TtRJ82F46XcQf9rKE6qMRdbRZAuOmaQD7rNJ/mOgdxXQUmTFPGLCJrul4zz7dA7FG1px2qyRWt/k8H/DF4bP2Xv+VQ/8MX8jf2Ta3slZYdhklQ7NiaTynYOknUF3GC5IRw2dJaSTlI4rT0N/U+xTkUDWCzWtaOQAAdwWRRatjhIIiKGgiIgIiICIiAiIgIiINfEfQy+o74SqqVq4j6GX1HfCVVSCy8mvoNL+BF/TavmnduZbHqvpEJ/9eMfovpbJr6DS/gRf02r5x3d2WxyY8scJ/wDzA/RBXqIv3DHnOaBtIHebIPwi2sVizaiZo+rI8dzyFqoP3BEXua0a3ENHWTYK+oYgxrWjU0Bo6gLD3KnsiaMS4hTtcbNDs8m19EYL9W3S0DtV0SPGposOU6Ses6h1D2q0Y8nmxoilMOybnnsWszWn6zuKOzaewKWUm0Wtqhw2Sc2iY53Kdg63HQF2eG5DxR2MpMjuT5re7We0roooQ0ANAAGoAWA7Ao20nH73J4XkIBY1Dr/cboHa7WeyyljkjSn/AGu58nmUyijbWYyIJ+RdMfqOHU936lSdBhkcDc2JgaNvKes6ytpFCZJBEREiIiAiIgIiICIiAiIgIiICIiAiIgIiINfEfQy+o74SqqVq4j6GX1HfCVVSCy8mz/oaX8CL+m1URu15PVNVixkpqSqlZvUbS9lPM5uc3OBAIbp2Lejx+pYM1tTO1reK1olkAAGgAAHQANi/XCOq51UeNJ5kFY8B8Q5hW/8AjT+RbeEZEV38RDnUNYG74y5NPMABni5JLdAsrD4R1XOqjxpPMnCOq51UeNJ5kFf47kVXOq6gtoawtMshBFPMQQXkgg5ukWWjwHxDmFb/AONP5FZ3COq51UeNJ5k4R1XOqjxpPMg57c4yKq2VL3y0lSyzM1ufDIy5c4ai5o2A96t7D8hpH2MzhGOQcZ37D2rgeEdVzqo8aTzL3hHVc6qPGk8ynalwlu6uTDsm4ILFrAXfadxj2bB2BSiofhJVc6qfGk8ycJKrnVT40nmULSaXyiobhJVc6qfGk8ycJKrnVT40nmRK+UVDcJKrnVT40nmThJVc6qfGk8yC+UVDcJKrnVT40nmThJVc6qfGk8yC+UVDcJKrnVT40nmThJVc6qfGk8yC+UVDcJKrnVT40nmThJVc6qfGk8yC+UVDcJKrnVT40nmThJVc6qfGk8yC+UVDcJKrnVT40nmThJVc6qfGk8yC+UVDcJKrnVT40nmThJVc6qfGk8yC+UVDcJKrnVT40nmThJVc6qfGk8yC+UVDcJKrnVT40nmThJVc6qfGk8yC+UVDcJKrnVT40nmThJVc6qfGk8yC+UVDcJKrnVT40nmThJVc6qfGk8yC+UVDcJKrnVT40nmThJVc6qfGk8yC8MRPyMvqO+Eqq1AT5RVRa4GqqCCDcb7Jyda7LeG/Zb3BB//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IN">
              <a:latin typeface="Calibri" pitchFamily="34" charset="0"/>
            </a:endParaRPr>
          </a:p>
        </p:txBody>
      </p:sp>
      <p:pic>
        <p:nvPicPr>
          <p:cNvPr id="14346" name="Picture 10" descr="http://business.in.com/media/images/2010/Jul/img_29752_mat.jpg"/>
          <p:cNvPicPr>
            <a:picLocks noChangeAspect="1" noChangeArrowheads="1"/>
          </p:cNvPicPr>
          <p:nvPr/>
        </p:nvPicPr>
        <p:blipFill>
          <a:blip r:embed="rId3"/>
          <a:srcRect/>
          <a:stretch>
            <a:fillRect/>
          </a:stretch>
        </p:blipFill>
        <p:spPr bwMode="auto">
          <a:xfrm>
            <a:off x="500063" y="357188"/>
            <a:ext cx="8143875" cy="6072187"/>
          </a:xfrm>
          <a:prstGeom prst="rect">
            <a:avLst/>
          </a:prstGeom>
          <a:noFill/>
          <a:ln w="76200" cmpd="sng">
            <a:solidFill>
              <a:schemeClr val="tx1"/>
            </a:solidFill>
            <a:prstDash val="solid"/>
          </a:ln>
          <a:effectLst>
            <a:outerShdw blurRad="50800" dist="38100" algn="l" rotWithShape="0">
              <a:prstClr val="black">
                <a:alpha val="40000"/>
              </a:prstClr>
            </a:outerShdw>
          </a:effectLst>
        </p:spPr>
      </p:pic>
      <p:sp>
        <p:nvSpPr>
          <p:cNvPr id="10" name="TextBox 9"/>
          <p:cNvSpPr txBox="1"/>
          <p:nvPr/>
        </p:nvSpPr>
        <p:spPr>
          <a:xfrm>
            <a:off x="2643174" y="714356"/>
            <a:ext cx="5357850" cy="3416320"/>
          </a:xfrm>
          <a:prstGeom prst="rect">
            <a:avLst/>
          </a:prstGeom>
          <a:noFill/>
          <a:ln>
            <a:noFill/>
          </a:ln>
          <a:effectLst>
            <a:glow rad="228600">
              <a:schemeClr val="accent6">
                <a:satMod val="175000"/>
                <a:alpha val="40000"/>
              </a:schemeClr>
            </a:glow>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txBody>
          <a:bodyPr>
            <a:spAutoFit/>
          </a:bodyPr>
          <a:lstStyle/>
          <a:p>
            <a:pPr algn="ctr" fontAlgn="auto">
              <a:spcBef>
                <a:spcPts val="0"/>
              </a:spcBef>
              <a:spcAft>
                <a:spcPts val="0"/>
              </a:spcAft>
              <a:defRPr/>
            </a:pPr>
            <a:r>
              <a:rPr lang="en-US" sz="7200" b="1" i="1" u="sng" dirty="0">
                <a:ln w="12700">
                  <a:solidFill>
                    <a:schemeClr val="tx2">
                      <a:satMod val="155000"/>
                    </a:schemeClr>
                  </a:solidFill>
                  <a:prstDash val="solid"/>
                </a:ln>
                <a:solidFill>
                  <a:schemeClr val="accent6">
                    <a:lumMod val="60000"/>
                    <a:lumOff val="40000"/>
                  </a:schemeClr>
                </a:solidFill>
                <a:effectLst>
                  <a:outerShdw blurRad="41275" dist="20320" dir="1800000" algn="tl" rotWithShape="0">
                    <a:srgbClr val="000000">
                      <a:alpha val="40000"/>
                    </a:srgbClr>
                  </a:outerShdw>
                </a:effectLst>
                <a:latin typeface="Trebuchet MS" pitchFamily="34" charset="0"/>
              </a:rPr>
              <a:t>MINIMUM</a:t>
            </a:r>
          </a:p>
          <a:p>
            <a:pPr algn="ctr" fontAlgn="auto">
              <a:spcBef>
                <a:spcPts val="0"/>
              </a:spcBef>
              <a:spcAft>
                <a:spcPts val="0"/>
              </a:spcAft>
              <a:defRPr/>
            </a:pPr>
            <a:r>
              <a:rPr lang="en-US" sz="7200" b="1" i="1" u="sng" dirty="0">
                <a:ln w="12700">
                  <a:solidFill>
                    <a:schemeClr val="tx2">
                      <a:satMod val="155000"/>
                    </a:schemeClr>
                  </a:solidFill>
                  <a:prstDash val="solid"/>
                </a:ln>
                <a:solidFill>
                  <a:schemeClr val="accent6">
                    <a:lumMod val="60000"/>
                    <a:lumOff val="40000"/>
                  </a:schemeClr>
                </a:solidFill>
                <a:effectLst>
                  <a:outerShdw blurRad="41275" dist="20320" dir="1800000" algn="tl" rotWithShape="0">
                    <a:srgbClr val="000000">
                      <a:alpha val="40000"/>
                    </a:srgbClr>
                  </a:outerShdw>
                </a:effectLst>
                <a:latin typeface="Trebuchet MS" pitchFamily="34" charset="0"/>
              </a:rPr>
              <a:t>ALTERNATE </a:t>
            </a:r>
            <a:br>
              <a:rPr lang="en-US" sz="7200" b="1" i="1" u="sng" dirty="0">
                <a:ln w="12700">
                  <a:solidFill>
                    <a:schemeClr val="tx2">
                      <a:satMod val="155000"/>
                    </a:schemeClr>
                  </a:solidFill>
                  <a:prstDash val="solid"/>
                </a:ln>
                <a:solidFill>
                  <a:schemeClr val="accent6">
                    <a:lumMod val="60000"/>
                    <a:lumOff val="40000"/>
                  </a:schemeClr>
                </a:solidFill>
                <a:effectLst>
                  <a:outerShdw blurRad="41275" dist="20320" dir="1800000" algn="tl" rotWithShape="0">
                    <a:srgbClr val="000000">
                      <a:alpha val="40000"/>
                    </a:srgbClr>
                  </a:outerShdw>
                </a:effectLst>
                <a:latin typeface="Trebuchet MS" pitchFamily="34" charset="0"/>
              </a:rPr>
            </a:br>
            <a:r>
              <a:rPr lang="en-US" sz="7200" b="1" i="1" u="sng" dirty="0">
                <a:ln w="12700">
                  <a:solidFill>
                    <a:schemeClr val="tx2">
                      <a:satMod val="155000"/>
                    </a:schemeClr>
                  </a:solidFill>
                  <a:prstDash val="solid"/>
                </a:ln>
                <a:solidFill>
                  <a:schemeClr val="accent6">
                    <a:lumMod val="60000"/>
                    <a:lumOff val="40000"/>
                  </a:schemeClr>
                </a:solidFill>
                <a:effectLst>
                  <a:outerShdw blurRad="41275" dist="20320" dir="1800000" algn="tl" rotWithShape="0">
                    <a:srgbClr val="000000">
                      <a:alpha val="40000"/>
                    </a:srgbClr>
                  </a:outerShdw>
                </a:effectLst>
                <a:latin typeface="Trebuchet MS" pitchFamily="34" charset="0"/>
              </a:rPr>
              <a:t>TAX</a:t>
            </a: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r>
              <a:rPr lang="en-IN" sz="9600" b="1" dirty="0">
                <a:solidFill>
                  <a:schemeClr val="bg1"/>
                </a:solidFill>
                <a:latin typeface="Book Antiqua" pitchFamily="18" charset="0"/>
                <a:ea typeface="+mj-ea"/>
                <a:cs typeface="+mj-cs"/>
              </a:rPr>
              <a:t>Book Profit</a:t>
            </a: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sp>
        <p:nvSpPr>
          <p:cNvPr id="11267" name="TextBox 7"/>
          <p:cNvSpPr txBox="1">
            <a:spLocks noChangeArrowheads="1"/>
          </p:cNvSpPr>
          <p:nvPr/>
        </p:nvSpPr>
        <p:spPr bwMode="auto">
          <a:xfrm>
            <a:off x="7929563" y="357188"/>
            <a:ext cx="1214437" cy="369887"/>
          </a:xfrm>
          <a:prstGeom prst="rect">
            <a:avLst/>
          </a:prstGeom>
          <a:noFill/>
          <a:ln w="9525">
            <a:noFill/>
            <a:miter lim="800000"/>
            <a:headEnd/>
            <a:tailEnd/>
          </a:ln>
        </p:spPr>
        <p:txBody>
          <a:bodyPr>
            <a:spAutoFit/>
          </a:bodyPr>
          <a:lstStyle/>
          <a:p>
            <a:r>
              <a:rPr lang="en-US" dirty="0">
                <a:solidFill>
                  <a:schemeClr val="bg1"/>
                </a:solidFill>
                <a:latin typeface="Book Antiqua" pitchFamily="18" charset="0"/>
              </a:rPr>
              <a:t>Contd. . .</a:t>
            </a:r>
            <a:endParaRPr lang="en-IN" dirty="0">
              <a:solidFill>
                <a:schemeClr val="bg1"/>
              </a:solidFill>
              <a:latin typeface="Book Antiqua" pitchFamily="18" charset="0"/>
            </a:endParaRPr>
          </a:p>
        </p:txBody>
      </p:sp>
      <p:sp>
        <p:nvSpPr>
          <p:cNvPr id="9" name="Rounded Rectangle 8"/>
          <p:cNvSpPr/>
          <p:nvPr/>
        </p:nvSpPr>
        <p:spPr>
          <a:xfrm>
            <a:off x="285720" y="1000108"/>
            <a:ext cx="2286016" cy="714380"/>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b="1" dirty="0">
                <a:solidFill>
                  <a:schemeClr val="bg1"/>
                </a:solidFill>
              </a:rPr>
              <a:t>DEDUCTIONS</a:t>
            </a:r>
            <a:endParaRPr lang="en-IN" b="1" dirty="0">
              <a:solidFill>
                <a:schemeClr val="bg1"/>
              </a:solidFill>
            </a:endParaRPr>
          </a:p>
        </p:txBody>
      </p:sp>
      <p:graphicFrame>
        <p:nvGraphicFramePr>
          <p:cNvPr id="10" name="Table 9"/>
          <p:cNvGraphicFramePr>
            <a:graphicFrameLocks noGrp="1"/>
          </p:cNvGraphicFramePr>
          <p:nvPr/>
        </p:nvGraphicFramePr>
        <p:xfrm>
          <a:off x="285750" y="1857375"/>
          <a:ext cx="8501122" cy="3845560"/>
        </p:xfrm>
        <a:graphic>
          <a:graphicData uri="http://schemas.openxmlformats.org/drawingml/2006/table">
            <a:tbl>
              <a:tblPr firstRow="1" bandRow="1">
                <a:tableStyleId>{BDBED569-4797-4DF1-A0F4-6AAB3CD982D8}</a:tableStyleId>
              </a:tblPr>
              <a:tblGrid>
                <a:gridCol w="896609"/>
                <a:gridCol w="7604513"/>
              </a:tblGrid>
              <a:tr h="370840">
                <a:tc>
                  <a:txBody>
                    <a:bodyPr/>
                    <a:lstStyle/>
                    <a:p>
                      <a:pPr algn="ctr"/>
                      <a:r>
                        <a:rPr lang="en-US" b="0" dirty="0" smtClean="0"/>
                        <a:t>(a)</a:t>
                      </a:r>
                      <a:endParaRPr lang="en-IN" b="0" dirty="0"/>
                    </a:p>
                  </a:txBody>
                  <a:tcPr/>
                </a:tc>
                <a:tc>
                  <a:txBody>
                    <a:bodyPr/>
                    <a:lstStyle/>
                    <a:p>
                      <a:pPr algn="just"/>
                      <a:r>
                        <a:rPr lang="en-IN" sz="1800" b="0" i="0" kern="1200" dirty="0" smtClean="0">
                          <a:solidFill>
                            <a:schemeClr val="tx1"/>
                          </a:solidFill>
                          <a:latin typeface="+mn-lt"/>
                          <a:ea typeface="+mn-ea"/>
                          <a:cs typeface="+mn-cs"/>
                        </a:rPr>
                        <a:t>The amount withdrawn from any reserve or provision</a:t>
                      </a:r>
                      <a:endParaRPr lang="en-IN" sz="1800" b="0" i="0" kern="1200" dirty="0">
                        <a:solidFill>
                          <a:schemeClr val="tx1"/>
                        </a:solidFill>
                        <a:latin typeface="+mn-lt"/>
                        <a:ea typeface="+mn-ea"/>
                        <a:cs typeface="+mn-cs"/>
                      </a:endParaRPr>
                    </a:p>
                  </a:txBody>
                  <a:tcPr/>
                </a:tc>
              </a:tr>
              <a:tr h="370840">
                <a:tc>
                  <a:txBody>
                    <a:bodyPr/>
                    <a:lstStyle/>
                    <a:p>
                      <a:pPr algn="ctr"/>
                      <a:r>
                        <a:rPr lang="en-US" dirty="0" smtClean="0"/>
                        <a:t>(b)</a:t>
                      </a:r>
                      <a:endParaRPr lang="en-IN" b="0" dirty="0"/>
                    </a:p>
                  </a:txBody>
                  <a:tcPr/>
                </a:tc>
                <a:tc>
                  <a:txBody>
                    <a:bodyPr/>
                    <a:lstStyle/>
                    <a:p>
                      <a:pPr algn="just"/>
                      <a:r>
                        <a:rPr lang="en-IN" sz="1800" b="0" i="0" kern="1200" dirty="0" smtClean="0">
                          <a:solidFill>
                            <a:schemeClr val="tx1"/>
                          </a:solidFill>
                          <a:latin typeface="+mn-lt"/>
                          <a:ea typeface="+mn-ea"/>
                          <a:cs typeface="+mn-cs"/>
                        </a:rPr>
                        <a:t>The amount of income to which any of the provisions of section 10 [other than the provisions contained in clause (38) thereof] or section 11 or section 12 apply</a:t>
                      </a:r>
                      <a:endParaRPr lang="en-IN" sz="1800" b="0" i="0" kern="1200" dirty="0">
                        <a:solidFill>
                          <a:schemeClr val="tx1"/>
                        </a:solidFill>
                        <a:latin typeface="+mn-lt"/>
                        <a:ea typeface="+mn-ea"/>
                        <a:cs typeface="+mn-cs"/>
                      </a:endParaRPr>
                    </a:p>
                  </a:txBody>
                  <a:tcPr/>
                </a:tc>
              </a:tr>
              <a:tr h="370840">
                <a:tc>
                  <a:txBody>
                    <a:bodyPr/>
                    <a:lstStyle/>
                    <a:p>
                      <a:pPr algn="ctr"/>
                      <a:r>
                        <a:rPr lang="en-US" dirty="0" smtClean="0"/>
                        <a:t>(c) </a:t>
                      </a:r>
                      <a:endParaRPr lang="en-IN" b="0" dirty="0"/>
                    </a:p>
                  </a:txBody>
                  <a:tcPr/>
                </a:tc>
                <a:tc>
                  <a:txBody>
                    <a:bodyPr/>
                    <a:lstStyle/>
                    <a:p>
                      <a:pPr algn="just"/>
                      <a:r>
                        <a:rPr lang="en-IN" sz="1800" b="0" i="0" kern="1200" dirty="0" smtClean="0">
                          <a:solidFill>
                            <a:schemeClr val="tx1"/>
                          </a:solidFill>
                          <a:latin typeface="+mn-lt"/>
                          <a:ea typeface="+mn-ea"/>
                          <a:cs typeface="+mn-cs"/>
                        </a:rPr>
                        <a:t>The amount of depreciation debited to the profit and loss account (excluding the depreciation on account of revaluation of assets)</a:t>
                      </a:r>
                      <a:endParaRPr lang="en-IN" sz="1800" b="0" i="0" kern="1200" dirty="0">
                        <a:solidFill>
                          <a:schemeClr val="tx1"/>
                        </a:solidFill>
                        <a:latin typeface="+mn-lt"/>
                        <a:ea typeface="+mn-ea"/>
                        <a:cs typeface="+mn-cs"/>
                      </a:endParaRPr>
                    </a:p>
                  </a:txBody>
                  <a:tcPr/>
                </a:tc>
              </a:tr>
              <a:tr h="370840">
                <a:tc>
                  <a:txBody>
                    <a:bodyPr/>
                    <a:lstStyle/>
                    <a:p>
                      <a:pPr algn="ctr"/>
                      <a:r>
                        <a:rPr lang="en-US" dirty="0" smtClean="0"/>
                        <a:t>(d)</a:t>
                      </a:r>
                      <a:endParaRPr lang="en-IN" b="0" dirty="0"/>
                    </a:p>
                  </a:txBody>
                  <a:tcPr/>
                </a:tc>
                <a:tc>
                  <a:txBody>
                    <a:bodyPr/>
                    <a:lstStyle/>
                    <a:p>
                      <a:pPr algn="just"/>
                      <a:r>
                        <a:rPr lang="en-IN" sz="1800" b="0" i="0" kern="1200" dirty="0" smtClean="0">
                          <a:solidFill>
                            <a:schemeClr val="tx1"/>
                          </a:solidFill>
                          <a:latin typeface="+mn-lt"/>
                          <a:ea typeface="+mn-ea"/>
                          <a:cs typeface="+mn-cs"/>
                        </a:rPr>
                        <a:t>The amount withdrawn from revaluation reserve and credited to the profit and loss account, to the extent it does not exceed the amount of depreciation</a:t>
                      </a:r>
                      <a:endParaRPr lang="en-IN" sz="1800" b="0" i="0" kern="1200" dirty="0">
                        <a:solidFill>
                          <a:schemeClr val="tx1"/>
                        </a:solidFill>
                        <a:latin typeface="+mn-lt"/>
                        <a:ea typeface="+mn-ea"/>
                        <a:cs typeface="+mn-cs"/>
                      </a:endParaRPr>
                    </a:p>
                  </a:txBody>
                  <a:tcPr/>
                </a:tc>
              </a:tr>
              <a:tr h="370840">
                <a:tc>
                  <a:txBody>
                    <a:bodyPr/>
                    <a:lstStyle/>
                    <a:p>
                      <a:pPr algn="ctr"/>
                      <a:r>
                        <a:rPr lang="en-US" dirty="0" smtClean="0"/>
                        <a:t>(e)</a:t>
                      </a:r>
                      <a:endParaRPr lang="en-IN" b="0" dirty="0"/>
                    </a:p>
                  </a:txBody>
                  <a:tcPr/>
                </a:tc>
                <a:tc>
                  <a:txBody>
                    <a:bodyPr/>
                    <a:lstStyle/>
                    <a:p>
                      <a:pPr algn="just"/>
                      <a:r>
                        <a:rPr lang="en-IN" sz="1800" b="0" i="0" kern="1200" dirty="0" smtClean="0">
                          <a:solidFill>
                            <a:schemeClr val="tx1"/>
                          </a:solidFill>
                          <a:latin typeface="+mn-lt"/>
                          <a:ea typeface="+mn-ea"/>
                          <a:cs typeface="+mn-cs"/>
                        </a:rPr>
                        <a:t>The amount of loss brought forward or unabsorbed depreciation, whichever is less as per books of account</a:t>
                      </a:r>
                      <a:endParaRPr lang="en-IN" sz="1800" b="0" i="0" kern="1200" dirty="0">
                        <a:solidFill>
                          <a:schemeClr val="tx1"/>
                        </a:solidFill>
                        <a:latin typeface="+mn-lt"/>
                        <a:ea typeface="+mn-ea"/>
                        <a:cs typeface="+mn-cs"/>
                      </a:endParaRPr>
                    </a:p>
                  </a:txBody>
                  <a:tcPr/>
                </a:tc>
              </a:tr>
              <a:tr h="370840">
                <a:tc>
                  <a:txBody>
                    <a:bodyPr/>
                    <a:lstStyle/>
                    <a:p>
                      <a:pPr algn="ctr"/>
                      <a:r>
                        <a:rPr lang="en-US" dirty="0" smtClean="0"/>
                        <a:t>(f)</a:t>
                      </a:r>
                      <a:endParaRPr lang="en-IN" b="0" dirty="0"/>
                    </a:p>
                  </a:txBody>
                  <a:tcPr/>
                </a:tc>
                <a:tc>
                  <a:txBody>
                    <a:bodyPr/>
                    <a:lstStyle/>
                    <a:p>
                      <a:pPr algn="just"/>
                      <a:r>
                        <a:rPr lang="en-IN" sz="1800" b="0" i="0" kern="1200" dirty="0" smtClean="0">
                          <a:solidFill>
                            <a:schemeClr val="tx1"/>
                          </a:solidFill>
                          <a:latin typeface="+mn-lt"/>
                          <a:ea typeface="+mn-ea"/>
                          <a:cs typeface="+mn-cs"/>
                        </a:rPr>
                        <a:t>The amount of deferred tax, if any such amount is credited to the profit and loss account</a:t>
                      </a:r>
                      <a:endParaRPr lang="en-IN" sz="1800" b="0" i="0" kern="1200" dirty="0">
                        <a:solidFill>
                          <a:schemeClr val="tx1"/>
                        </a:solidFill>
                        <a:latin typeface="+mn-lt"/>
                        <a:ea typeface="+mn-ea"/>
                        <a:cs typeface="+mn-cs"/>
                      </a:endParaRPr>
                    </a:p>
                  </a:txBody>
                  <a:tcPr/>
                </a:tc>
              </a:tr>
            </a:tbl>
          </a:graphicData>
        </a:graphic>
      </p:graphicFrame>
      <p:sp>
        <p:nvSpPr>
          <p:cNvPr id="11" name="Rounded Rectangle 10"/>
          <p:cNvSpPr/>
          <p:nvPr/>
        </p:nvSpPr>
        <p:spPr>
          <a:xfrm>
            <a:off x="285720" y="5929330"/>
            <a:ext cx="8572560" cy="642942"/>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fontAlgn="auto">
              <a:spcBef>
                <a:spcPts val="0"/>
              </a:spcBef>
              <a:spcAft>
                <a:spcPts val="0"/>
              </a:spcAft>
              <a:defRPr/>
            </a:pPr>
            <a:r>
              <a:rPr lang="en-US" dirty="0"/>
              <a:t>*Note: 	Income Tax includes  Dividend Distribution Tax / Tax on Distributed Income, 	interest, Surcharge, Education Cess, Secondary and Higher Education Cess.</a:t>
            </a:r>
            <a:endParaRPr lang="en-IN" dirty="0"/>
          </a:p>
        </p:txBody>
      </p:sp>
      <p:sp>
        <p:nvSpPr>
          <p:cNvPr id="12" name="Rectangle 11"/>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ox(in)">
                                      <p:cBhvr>
                                        <p:cTn id="11" dur="500"/>
                                        <p:tgtEl>
                                          <p:spTgt spid="9"/>
                                        </p:tgtEl>
                                      </p:cBhvr>
                                    </p:animEffect>
                                  </p:childTnLst>
                                </p:cTn>
                              </p:par>
                              <p:par>
                                <p:cTn id="12" presetID="22" presetClass="entr" presetSubtype="1"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1000"/>
                                        <p:tgtEl>
                                          <p:spTgt spid="10"/>
                                        </p:tgtEl>
                                      </p:cBhvr>
                                    </p:animEffect>
                                  </p:childTnLst>
                                </p:cTn>
                              </p:par>
                            </p:childTnLst>
                          </p:cTn>
                        </p:par>
                        <p:par>
                          <p:cTn id="15" fill="hold">
                            <p:stCondLst>
                              <p:cond delay="1500"/>
                            </p:stCondLst>
                            <p:childTnLst>
                              <p:par>
                                <p:cTn id="16" presetID="22" presetClass="entr" presetSubtype="4" fill="hold" grpId="1" nodeType="afterEffect">
                                  <p:stCondLst>
                                    <p:cond delay="0"/>
                                  </p:stCondLst>
                                  <p:iterate type="lt">
                                    <p:tmPct val="0"/>
                                  </p:iterate>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par>
                          <p:cTn id="19" fill="hold">
                            <p:stCondLst>
                              <p:cond delay="2000"/>
                            </p:stCondLst>
                            <p:childTnLst>
                              <p:par>
                                <p:cTn id="20" presetID="24" presetClass="emph" presetSubtype="0" fill="hold" grpId="0" nodeType="afterEffect">
                                  <p:stCondLst>
                                    <p:cond delay="0"/>
                                  </p:stCondLst>
                                  <p:iterate type="lt">
                                    <p:tmPct val="0"/>
                                  </p:iterate>
                                  <p:childTnLst>
                                    <p:animClr clrSpc="hsl">
                                      <p:cBhvr override="childStyle">
                                        <p:cTn id="21" dur="500" fill="hold"/>
                                        <p:tgtEl>
                                          <p:spTgt spid="11"/>
                                        </p:tgtEl>
                                        <p:attrNameLst>
                                          <p:attrName>style.color</p:attrName>
                                        </p:attrNameLst>
                                      </p:cBhvr>
                                      <p:by>
                                        <p:hsl h="0" s="-12549" l="-25098"/>
                                      </p:by>
                                    </p:animClr>
                                    <p:animClr clrSpc="hsl">
                                      <p:cBhvr>
                                        <p:cTn id="22" dur="500" fill="hold"/>
                                        <p:tgtEl>
                                          <p:spTgt spid="11"/>
                                        </p:tgtEl>
                                        <p:attrNameLst>
                                          <p:attrName>fillcolor</p:attrName>
                                        </p:attrNameLst>
                                      </p:cBhvr>
                                      <p:by>
                                        <p:hsl h="0" s="-12549" l="-25098"/>
                                      </p:by>
                                    </p:animClr>
                                    <p:animClr clrSpc="hsl">
                                      <p:cBhvr>
                                        <p:cTn id="23" dur="500" fill="hold"/>
                                        <p:tgtEl>
                                          <p:spTgt spid="11"/>
                                        </p:tgtEl>
                                        <p:attrNameLst>
                                          <p:attrName>stroke.color</p:attrName>
                                        </p:attrNameLst>
                                      </p:cBhvr>
                                      <p:by>
                                        <p:hsl h="0" s="-12549" l="-25098"/>
                                      </p:by>
                                    </p:animClr>
                                    <p:set>
                                      <p:cBhvr>
                                        <p:cTn id="24" dur="5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1" grpId="0" animBg="1"/>
      <p:bldP spid="1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endParaRPr lang="en-IN" sz="4000" b="1" dirty="0">
              <a:latin typeface="Book Antiqua" pitchFamily="18" charset="0"/>
              <a:ea typeface="+mj-ea"/>
              <a:cs typeface="+mj-cs"/>
            </a:endParaRPr>
          </a:p>
          <a:p>
            <a:pPr algn="ctr" fontAlgn="auto">
              <a:spcAft>
                <a:spcPts val="0"/>
              </a:spcAft>
              <a:defRPr/>
            </a:pPr>
            <a:r>
              <a:rPr lang="en-IN" sz="9600" b="1" dirty="0">
                <a:solidFill>
                  <a:schemeClr val="bg1"/>
                </a:solidFill>
                <a:latin typeface="Book Antiqua" pitchFamily="18" charset="0"/>
              </a:rPr>
              <a:t>MAT Credit entitlement (Section 115 JAA)</a:t>
            </a:r>
            <a:r>
              <a:rPr lang="en-IN" sz="800" b="1" dirty="0">
                <a:solidFill>
                  <a:schemeClr val="bg1"/>
                </a:solidFill>
                <a:latin typeface="+mn-lt"/>
              </a:rPr>
              <a:t>)</a:t>
            </a:r>
          </a:p>
          <a:p>
            <a:pPr algn="ctr" fontAlgn="auto">
              <a:spcAft>
                <a:spcPts val="0"/>
              </a:spcAft>
              <a:defRPr/>
            </a:pP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sp>
        <p:nvSpPr>
          <p:cNvPr id="10" name="TextBox 9"/>
          <p:cNvSpPr txBox="1"/>
          <p:nvPr/>
        </p:nvSpPr>
        <p:spPr>
          <a:xfrm>
            <a:off x="428625" y="1928813"/>
            <a:ext cx="5715000" cy="3278187"/>
          </a:xfrm>
          <a:prstGeom prst="rect">
            <a:avLst/>
          </a:prstGeom>
          <a:noFill/>
        </p:spPr>
        <p:txBody>
          <a:bodyPr>
            <a:spAutoFit/>
          </a:bodyPr>
          <a:lstStyle/>
          <a:p>
            <a:pPr marL="228600" indent="-228600" algn="just" fontAlgn="auto">
              <a:spcBef>
                <a:spcPts val="0"/>
              </a:spcBef>
              <a:spcAft>
                <a:spcPts val="0"/>
              </a:spcAft>
              <a:defRPr/>
            </a:pPr>
            <a:endParaRPr lang="en-IN" sz="1500" dirty="0">
              <a:latin typeface="Book Antiqua" pitchFamily="18" charset="0"/>
            </a:endParaRPr>
          </a:p>
          <a:p>
            <a:pPr marL="228600" indent="-228600" algn="just" fontAlgn="auto">
              <a:spcBef>
                <a:spcPts val="0"/>
              </a:spcBef>
              <a:spcAft>
                <a:spcPts val="0"/>
              </a:spcAft>
              <a:buFont typeface="Wingdings" pitchFamily="2" charset="2"/>
              <a:buChar char="Ø"/>
              <a:defRPr/>
            </a:pPr>
            <a:r>
              <a:rPr lang="en-IN" sz="1500" dirty="0">
                <a:latin typeface="Book Antiqua" pitchFamily="18" charset="0"/>
              </a:rPr>
              <a:t>The tax credit is, therefore, the difference between the tax paid under section 115JB and the tax payable on the total income computed in accordance with the other provisions of the Act.</a:t>
            </a:r>
          </a:p>
          <a:p>
            <a:pPr marL="228600" indent="-228600" algn="just" fontAlgn="auto">
              <a:spcBef>
                <a:spcPts val="0"/>
              </a:spcBef>
              <a:spcAft>
                <a:spcPts val="0"/>
              </a:spcAft>
              <a:defRPr/>
            </a:pPr>
            <a:endParaRPr lang="en-IN" sz="1500" dirty="0">
              <a:latin typeface="Book Antiqua" pitchFamily="18" charset="0"/>
            </a:endParaRPr>
          </a:p>
          <a:p>
            <a:pPr marL="228600" indent="-228600" algn="just" fontAlgn="auto">
              <a:spcBef>
                <a:spcPts val="0"/>
              </a:spcBef>
              <a:spcAft>
                <a:spcPts val="0"/>
              </a:spcAft>
              <a:buFont typeface="Wingdings" pitchFamily="2" charset="2"/>
              <a:buChar char="Ø"/>
              <a:defRPr/>
            </a:pPr>
            <a:r>
              <a:rPr lang="en-IN" sz="1500" dirty="0">
                <a:latin typeface="Book Antiqua" pitchFamily="18" charset="0"/>
              </a:rPr>
              <a:t>The tax credit shall be allowed to be set off in a year in which tax becomes payable on the total income computed in accordance with provisions of the Act other than section 115JB.</a:t>
            </a:r>
          </a:p>
          <a:p>
            <a:pPr marL="228600" indent="-228600" algn="just" fontAlgn="auto">
              <a:spcBef>
                <a:spcPts val="0"/>
              </a:spcBef>
              <a:spcAft>
                <a:spcPts val="0"/>
              </a:spcAft>
              <a:buFontTx/>
              <a:buAutoNum type="arabicPeriod" startAt="2"/>
              <a:defRPr/>
            </a:pPr>
            <a:endParaRPr lang="en-IN" sz="1500" dirty="0">
              <a:latin typeface="Book Antiqua" pitchFamily="18" charset="0"/>
            </a:endParaRPr>
          </a:p>
          <a:p>
            <a:pPr marL="228600" indent="-228600" algn="just" fontAlgn="auto">
              <a:spcBef>
                <a:spcPts val="0"/>
              </a:spcBef>
              <a:spcAft>
                <a:spcPts val="0"/>
              </a:spcAft>
              <a:buFont typeface="Wingdings" pitchFamily="2" charset="2"/>
              <a:buChar char="Ø"/>
              <a:defRPr/>
            </a:pPr>
            <a:r>
              <a:rPr lang="en-IN" sz="1500" dirty="0">
                <a:latin typeface="Book Antiqua" pitchFamily="18" charset="0"/>
              </a:rPr>
              <a:t>This tax credit is allowed to be carried forward for </a:t>
            </a:r>
            <a:r>
              <a:rPr lang="en-IN" sz="1500" b="1" dirty="0">
                <a:latin typeface="Book Antiqua" pitchFamily="18" charset="0"/>
              </a:rPr>
              <a:t>ten</a:t>
            </a:r>
            <a:r>
              <a:rPr lang="en-IN" sz="1500" dirty="0">
                <a:latin typeface="Book Antiqua" pitchFamily="18" charset="0"/>
              </a:rPr>
              <a:t> assessment years succeeding the assessment year in which the credit became allowable.</a:t>
            </a:r>
          </a:p>
          <a:p>
            <a:pPr marL="228600" indent="-228600" algn="just" fontAlgn="auto">
              <a:spcBef>
                <a:spcPts val="0"/>
              </a:spcBef>
              <a:spcAft>
                <a:spcPts val="0"/>
              </a:spcAft>
              <a:buFontTx/>
              <a:buAutoNum type="arabicPeriod" startAt="2"/>
              <a:defRPr/>
            </a:pPr>
            <a:endParaRPr lang="en-IN" sz="1500" dirty="0">
              <a:latin typeface="Book Antiqua" pitchFamily="18" charset="0"/>
            </a:endParaRPr>
          </a:p>
          <a:p>
            <a:pPr fontAlgn="auto">
              <a:spcBef>
                <a:spcPts val="0"/>
              </a:spcBef>
              <a:spcAft>
                <a:spcPts val="0"/>
              </a:spcAft>
              <a:defRPr/>
            </a:pPr>
            <a:endParaRPr lang="en-IN" sz="1200" dirty="0">
              <a:latin typeface="Book Antiqua" pitchFamily="18" charset="0"/>
            </a:endParaRPr>
          </a:p>
        </p:txBody>
      </p:sp>
      <p:pic>
        <p:nvPicPr>
          <p:cNvPr id="12292" name="Picture 5" descr="http://t0.gstatic.com/images?q=tbn:ANd9GcRopJuwJF6unT1KjNxAvqqyR-ggDKPHHwyNjUK_DZ0pwNUIiAG-CA"/>
          <p:cNvPicPr>
            <a:picLocks noChangeAspect="1" noChangeArrowheads="1"/>
          </p:cNvPicPr>
          <p:nvPr/>
        </p:nvPicPr>
        <p:blipFill>
          <a:blip r:embed="rId3"/>
          <a:srcRect/>
          <a:stretch>
            <a:fillRect/>
          </a:stretch>
        </p:blipFill>
        <p:spPr bwMode="auto">
          <a:xfrm>
            <a:off x="6429375" y="2214563"/>
            <a:ext cx="2286000" cy="2428875"/>
          </a:xfrm>
          <a:prstGeom prst="rect">
            <a:avLst/>
          </a:prstGeom>
          <a:noFill/>
          <a:ln w="9525">
            <a:noFill/>
            <a:miter lim="800000"/>
            <a:headEnd/>
            <a:tailEnd/>
          </a:ln>
        </p:spPr>
      </p:pic>
      <p:sp>
        <p:nvSpPr>
          <p:cNvPr id="12293" name="Rectangle 11"/>
          <p:cNvSpPr>
            <a:spLocks noChangeArrowheads="1"/>
          </p:cNvSpPr>
          <p:nvPr/>
        </p:nvSpPr>
        <p:spPr bwMode="auto">
          <a:xfrm>
            <a:off x="428625" y="4929188"/>
            <a:ext cx="8358188" cy="1077912"/>
          </a:xfrm>
          <a:prstGeom prst="rect">
            <a:avLst/>
          </a:prstGeom>
          <a:noFill/>
          <a:ln w="9525">
            <a:noFill/>
            <a:miter lim="800000"/>
            <a:headEnd/>
            <a:tailEnd/>
          </a:ln>
        </p:spPr>
        <p:txBody>
          <a:bodyPr>
            <a:spAutoFit/>
          </a:bodyPr>
          <a:lstStyle/>
          <a:p>
            <a:pPr marL="228600" indent="-228600" algn="just">
              <a:buFont typeface="Wingdings" pitchFamily="2" charset="2"/>
              <a:buChar char="Ø"/>
            </a:pPr>
            <a:r>
              <a:rPr lang="en-IN" sz="1600">
                <a:latin typeface="Book Antiqua" pitchFamily="18" charset="0"/>
              </a:rPr>
              <a:t>Such credit is allowed to be set off against the tax payable on the total income in an assessment year in which the tax is computed in accordance with the provisions of the Act, other than 115JB, to the extent of excess of such tax payable over the tax payable on book profits in that year.</a:t>
            </a:r>
          </a:p>
        </p:txBody>
      </p:sp>
      <p:sp>
        <p:nvSpPr>
          <p:cNvPr id="12294" name="Rectangle 12"/>
          <p:cNvSpPr>
            <a:spLocks noChangeArrowheads="1"/>
          </p:cNvSpPr>
          <p:nvPr/>
        </p:nvSpPr>
        <p:spPr bwMode="auto">
          <a:xfrm>
            <a:off x="428625" y="1000125"/>
            <a:ext cx="8358188" cy="1077913"/>
          </a:xfrm>
          <a:prstGeom prst="rect">
            <a:avLst/>
          </a:prstGeom>
          <a:noFill/>
          <a:ln w="9525">
            <a:noFill/>
            <a:miter lim="800000"/>
            <a:headEnd/>
            <a:tailEnd/>
          </a:ln>
        </p:spPr>
        <p:txBody>
          <a:bodyPr>
            <a:spAutoFit/>
          </a:bodyPr>
          <a:lstStyle/>
          <a:p>
            <a:pPr marL="228600" indent="-228600" algn="just">
              <a:buFont typeface="Wingdings" pitchFamily="2" charset="2"/>
              <a:buChar char="Ø"/>
            </a:pPr>
            <a:r>
              <a:rPr lang="en-IN" sz="1600">
                <a:latin typeface="Book Antiqua" pitchFamily="18" charset="0"/>
              </a:rPr>
              <a:t>This section provides that where tax is paid in any assessment year in relation to the deemed income under section 115JB, the excess of tax so paid over and above the tax payable under the other provisions of the Income-tax Act, will be allowed as tax credit in the subsequent years.</a:t>
            </a:r>
          </a:p>
        </p:txBody>
      </p:sp>
      <p:sp>
        <p:nvSpPr>
          <p:cNvPr id="8" name="Rectangle 7"/>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294"/>
                                        </p:tgtEl>
                                        <p:attrNameLst>
                                          <p:attrName>style.visibility</p:attrName>
                                        </p:attrNameLst>
                                      </p:cBhvr>
                                      <p:to>
                                        <p:strVal val="visible"/>
                                      </p:to>
                                    </p:set>
                                    <p:animEffect transition="in" filter="wipe(left)">
                                      <p:cBhvr>
                                        <p:cTn id="11" dur="2000"/>
                                        <p:tgtEl>
                                          <p:spTgt spid="1229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2000"/>
                                        <p:tgtEl>
                                          <p:spTgt spid="1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2293"/>
                                        </p:tgtEl>
                                        <p:attrNameLst>
                                          <p:attrName>style.visibility</p:attrName>
                                        </p:attrNameLst>
                                      </p:cBhvr>
                                      <p:to>
                                        <p:strVal val="visible"/>
                                      </p:to>
                                    </p:set>
                                    <p:animEffect transition="in" filter="wipe(left)">
                                      <p:cBhvr>
                                        <p:cTn id="17" dur="2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2293" grpId="0"/>
      <p:bldP spid="122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endParaRPr lang="en-IN" sz="4000" b="1" dirty="0">
              <a:latin typeface="Book Antiqua" pitchFamily="18" charset="0"/>
              <a:ea typeface="+mj-ea"/>
              <a:cs typeface="+mj-cs"/>
            </a:endParaRPr>
          </a:p>
          <a:p>
            <a:pPr algn="ctr" fontAlgn="auto">
              <a:spcAft>
                <a:spcPts val="0"/>
              </a:spcAft>
              <a:defRPr/>
            </a:pPr>
            <a:r>
              <a:rPr lang="en-IN" sz="9600" b="1" dirty="0">
                <a:solidFill>
                  <a:schemeClr val="bg1"/>
                </a:solidFill>
                <a:latin typeface="Book Antiqua" pitchFamily="18" charset="0"/>
              </a:rPr>
              <a:t>MAT Credit entitlement (Section 115 JAA)</a:t>
            </a:r>
            <a:r>
              <a:rPr lang="en-IN" sz="800" b="1" dirty="0">
                <a:solidFill>
                  <a:schemeClr val="bg1"/>
                </a:solidFill>
                <a:latin typeface="+mn-lt"/>
              </a:rPr>
              <a:t>)</a:t>
            </a:r>
          </a:p>
          <a:p>
            <a:pPr algn="ctr" fontAlgn="auto">
              <a:spcAft>
                <a:spcPts val="0"/>
              </a:spcAft>
              <a:defRPr/>
            </a:pP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sp>
        <p:nvSpPr>
          <p:cNvPr id="3" name="Rectangle 2"/>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
        <p:nvSpPr>
          <p:cNvPr id="4" name="Rectangle 3"/>
          <p:cNvSpPr/>
          <p:nvPr/>
        </p:nvSpPr>
        <p:spPr>
          <a:xfrm>
            <a:off x="571500" y="1357313"/>
            <a:ext cx="7643813" cy="36988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fontAlgn="auto">
              <a:spcBef>
                <a:spcPts val="0"/>
              </a:spcBef>
              <a:spcAft>
                <a:spcPts val="0"/>
              </a:spcAft>
              <a:defRPr/>
            </a:pPr>
            <a:r>
              <a:rPr lang="en-US" dirty="0">
                <a:solidFill>
                  <a:schemeClr val="tx1"/>
                </a:solidFill>
                <a:latin typeface="Book Antiqua" pitchFamily="18" charset="0"/>
              </a:rPr>
              <a:t>MAT credit shall be allowed to be carried forward as follows:</a:t>
            </a:r>
          </a:p>
        </p:txBody>
      </p:sp>
      <p:graphicFrame>
        <p:nvGraphicFramePr>
          <p:cNvPr id="6" name="Table 5"/>
          <p:cNvGraphicFramePr>
            <a:graphicFrameLocks noGrp="1"/>
          </p:cNvGraphicFramePr>
          <p:nvPr/>
        </p:nvGraphicFramePr>
        <p:xfrm>
          <a:off x="571500" y="2214563"/>
          <a:ext cx="7786742" cy="2500332"/>
        </p:xfrm>
        <a:graphic>
          <a:graphicData uri="http://schemas.openxmlformats.org/drawingml/2006/table">
            <a:tbl>
              <a:tblPr firstRow="1" bandRow="1">
                <a:tableStyleId>{F5AB1C69-6EDB-4FF4-983F-18BD219EF322}</a:tableStyleId>
              </a:tblPr>
              <a:tblGrid>
                <a:gridCol w="3893371"/>
                <a:gridCol w="3893371"/>
              </a:tblGrid>
              <a:tr h="625083">
                <a:tc>
                  <a:txBody>
                    <a:bodyPr/>
                    <a:lstStyle/>
                    <a:p>
                      <a:pPr algn="ctr"/>
                      <a:r>
                        <a:rPr lang="en-US" dirty="0" smtClean="0"/>
                        <a:t>Finance Act</a:t>
                      </a:r>
                      <a:endParaRPr lang="en-US" dirty="0">
                        <a:latin typeface="Book Antiqua" pitchFamily="18" charset="0"/>
                      </a:endParaRPr>
                    </a:p>
                  </a:txBody>
                  <a:tcPr anchor="ctr">
                    <a:solidFill>
                      <a:schemeClr val="accent3">
                        <a:lumMod val="60000"/>
                        <a:lumOff val="40000"/>
                      </a:schemeClr>
                    </a:solidFill>
                  </a:tcPr>
                </a:tc>
                <a:tc>
                  <a:txBody>
                    <a:bodyPr/>
                    <a:lstStyle/>
                    <a:p>
                      <a:pPr algn="ctr"/>
                      <a:r>
                        <a:rPr lang="en-US" dirty="0" smtClean="0"/>
                        <a:t>Period of carry forward</a:t>
                      </a:r>
                      <a:endParaRPr lang="en-US" dirty="0">
                        <a:latin typeface="Book Antiqua" pitchFamily="18" charset="0"/>
                      </a:endParaRPr>
                    </a:p>
                  </a:txBody>
                  <a:tcPr anchor="ctr">
                    <a:solidFill>
                      <a:schemeClr val="accent3">
                        <a:lumMod val="60000"/>
                        <a:lumOff val="40000"/>
                      </a:schemeClr>
                    </a:solidFill>
                  </a:tcPr>
                </a:tc>
              </a:tr>
              <a:tr h="62508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tx2">
                              <a:lumMod val="75000"/>
                            </a:schemeClr>
                          </a:solidFill>
                        </a:rPr>
                        <a:t>Finance Act , 2005</a:t>
                      </a:r>
                      <a:endParaRPr lang="en-US" sz="1800" kern="1200" baseline="0" dirty="0" smtClean="0">
                        <a:solidFill>
                          <a:schemeClr val="tx2">
                            <a:lumMod val="75000"/>
                          </a:schemeClr>
                        </a:solidFill>
                        <a:latin typeface="Book Antiqua" pitchFamily="18" charset="0"/>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tx2">
                              <a:lumMod val="75000"/>
                            </a:schemeClr>
                          </a:solidFill>
                        </a:rPr>
                        <a:t>5 years</a:t>
                      </a:r>
                      <a:endParaRPr lang="en-US" sz="1800" kern="1200" baseline="0" dirty="0" smtClean="0">
                        <a:solidFill>
                          <a:schemeClr val="tx2">
                            <a:lumMod val="75000"/>
                          </a:schemeClr>
                        </a:solidFill>
                        <a:latin typeface="Book Antiqua" pitchFamily="18" charset="0"/>
                        <a:ea typeface="+mn-ea"/>
                        <a:cs typeface="+mn-cs"/>
                      </a:endParaRPr>
                    </a:p>
                  </a:txBody>
                  <a:tcPr anchor="ctr"/>
                </a:tc>
              </a:tr>
              <a:tr h="62508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tx2">
                              <a:lumMod val="75000"/>
                            </a:schemeClr>
                          </a:solidFill>
                        </a:rPr>
                        <a:t>Finance Act , 2006</a:t>
                      </a:r>
                      <a:endParaRPr lang="en-US" sz="1800" kern="1200" baseline="0" dirty="0" smtClean="0">
                        <a:solidFill>
                          <a:schemeClr val="tx2">
                            <a:lumMod val="75000"/>
                          </a:schemeClr>
                        </a:solidFill>
                        <a:latin typeface="Book Antiqua" pitchFamily="18" charset="0"/>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tx2">
                              <a:lumMod val="75000"/>
                            </a:schemeClr>
                          </a:solidFill>
                        </a:rPr>
                        <a:t>7 years</a:t>
                      </a:r>
                      <a:endParaRPr lang="en-US" sz="1800" kern="1200" baseline="0" dirty="0" smtClean="0">
                        <a:solidFill>
                          <a:schemeClr val="tx2">
                            <a:lumMod val="75000"/>
                          </a:schemeClr>
                        </a:solidFill>
                        <a:latin typeface="Book Antiqua" pitchFamily="18" charset="0"/>
                        <a:ea typeface="+mn-ea"/>
                        <a:cs typeface="+mn-cs"/>
                      </a:endParaRPr>
                    </a:p>
                  </a:txBody>
                  <a:tcPr anchor="ctr"/>
                </a:tc>
              </a:tr>
              <a:tr h="62508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tx2">
                              <a:lumMod val="75000"/>
                            </a:schemeClr>
                          </a:solidFill>
                        </a:rPr>
                        <a:t>Finance Act , 2010</a:t>
                      </a:r>
                      <a:endParaRPr lang="en-US" sz="1800" kern="1200" baseline="0" dirty="0" smtClean="0">
                        <a:solidFill>
                          <a:schemeClr val="tx2">
                            <a:lumMod val="75000"/>
                          </a:schemeClr>
                        </a:solidFill>
                        <a:latin typeface="Book Antiqua" pitchFamily="18" charset="0"/>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tx2">
                              <a:lumMod val="75000"/>
                            </a:schemeClr>
                          </a:solidFill>
                        </a:rPr>
                        <a:t>10 years</a:t>
                      </a:r>
                      <a:endParaRPr lang="en-US" sz="1800" kern="1200" baseline="0" dirty="0" smtClean="0">
                        <a:solidFill>
                          <a:schemeClr val="tx2">
                            <a:lumMod val="75000"/>
                          </a:schemeClr>
                        </a:solidFill>
                        <a:latin typeface="Book Antiqua" pitchFamily="18" charset="0"/>
                        <a:ea typeface="+mn-ea"/>
                        <a:cs typeface="+mn-cs"/>
                      </a:endParaRPr>
                    </a:p>
                  </a:txBody>
                  <a:tcPr anchor="ctr"/>
                </a:tc>
              </a:tr>
            </a:tbl>
          </a:graphicData>
        </a:graphic>
      </p:graphicFrame>
      <p:sp>
        <p:nvSpPr>
          <p:cNvPr id="7" name="Rounded Rectangle 6"/>
          <p:cNvSpPr/>
          <p:nvPr/>
        </p:nvSpPr>
        <p:spPr>
          <a:xfrm>
            <a:off x="428625" y="5500688"/>
            <a:ext cx="8072438" cy="85725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just" fontAlgn="auto">
              <a:spcBef>
                <a:spcPts val="0"/>
              </a:spcBef>
              <a:spcAft>
                <a:spcPts val="0"/>
              </a:spcAft>
              <a:defRPr/>
            </a:pPr>
            <a:r>
              <a:rPr lang="en-US" dirty="0">
                <a:latin typeface="Book Antiqua" pitchFamily="18" charset="0"/>
              </a:rPr>
              <a:t>Note :	The amount of MAT Credit to be carried forward shall be exclusive 	of Cess and Surcharge.</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ox(in)">
                                      <p:cBhvr>
                                        <p:cTn id="11" dur="500"/>
                                        <p:tgtEl>
                                          <p:spTgt spid="4"/>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1000"/>
                                        <p:tgtEl>
                                          <p:spTgt spid="6"/>
                                        </p:tgtEl>
                                      </p:cBhvr>
                                    </p:animEffect>
                                  </p:childTnLst>
                                </p:cTn>
                              </p:par>
                            </p:childTnLst>
                          </p:cTn>
                        </p:par>
                        <p:par>
                          <p:cTn id="15" fill="hold">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2000" fill="hold"/>
                                        <p:tgtEl>
                                          <p:spTgt spid="7"/>
                                        </p:tgtEl>
                                        <p:attrNameLst>
                                          <p:attrName>ppt_x</p:attrName>
                                        </p:attrNameLst>
                                      </p:cBhvr>
                                      <p:tavLst>
                                        <p:tav tm="0">
                                          <p:val>
                                            <p:strVal val="#ppt_x"/>
                                          </p:val>
                                        </p:tav>
                                        <p:tav tm="100000">
                                          <p:val>
                                            <p:strVal val="#ppt_x"/>
                                          </p:val>
                                        </p:tav>
                                      </p:tavLst>
                                    </p:anim>
                                    <p:anim calcmode="lin" valueType="num">
                                      <p:cBhvr additive="base">
                                        <p:cTn id="19"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endParaRPr lang="en-IN" sz="4000" b="1" dirty="0">
              <a:latin typeface="Book Antiqua" pitchFamily="18" charset="0"/>
              <a:ea typeface="+mj-ea"/>
              <a:cs typeface="+mj-cs"/>
            </a:endParaRPr>
          </a:p>
          <a:p>
            <a:pPr algn="ctr" fontAlgn="auto">
              <a:spcAft>
                <a:spcPts val="0"/>
              </a:spcAft>
              <a:defRPr/>
            </a:pPr>
            <a:r>
              <a:rPr lang="en-IN" sz="9600" b="1" dirty="0">
                <a:solidFill>
                  <a:schemeClr val="bg1"/>
                </a:solidFill>
                <a:latin typeface="Book Antiqua" pitchFamily="18" charset="0"/>
              </a:rPr>
              <a:t>A Numerical Illustration</a:t>
            </a:r>
          </a:p>
          <a:p>
            <a:pPr algn="ctr" fontAlgn="auto">
              <a:spcAft>
                <a:spcPts val="0"/>
              </a:spcAft>
              <a:defRPr/>
            </a:pP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graphicFrame>
        <p:nvGraphicFramePr>
          <p:cNvPr id="5" name="Table 4"/>
          <p:cNvGraphicFramePr>
            <a:graphicFrameLocks noGrp="1"/>
          </p:cNvGraphicFramePr>
          <p:nvPr/>
        </p:nvGraphicFramePr>
        <p:xfrm>
          <a:off x="428625" y="1428750"/>
          <a:ext cx="8501122" cy="4412968"/>
        </p:xfrm>
        <a:graphic>
          <a:graphicData uri="http://schemas.openxmlformats.org/drawingml/2006/table">
            <a:tbl>
              <a:tblPr firstRow="1" bandRow="1">
                <a:tableStyleId>{5C22544A-7EE6-4342-B048-85BDC9FD1C3A}</a:tableStyleId>
              </a:tblPr>
              <a:tblGrid>
                <a:gridCol w="1214446"/>
                <a:gridCol w="1214446"/>
                <a:gridCol w="1214446"/>
                <a:gridCol w="1214446"/>
                <a:gridCol w="1214446"/>
                <a:gridCol w="1214446"/>
                <a:gridCol w="1214446"/>
              </a:tblGrid>
              <a:tr h="1857388">
                <a:tc>
                  <a:txBody>
                    <a:bodyPr/>
                    <a:lstStyle/>
                    <a:p>
                      <a:pPr algn="ctr"/>
                      <a:r>
                        <a:rPr lang="en-US" sz="1400" dirty="0" smtClean="0">
                          <a:latin typeface="Book Antiqua" pitchFamily="18" charset="0"/>
                        </a:rPr>
                        <a:t>Assessment </a:t>
                      </a:r>
                    </a:p>
                    <a:p>
                      <a:pPr algn="ctr"/>
                      <a:r>
                        <a:rPr lang="en-US" sz="1400" dirty="0" smtClean="0">
                          <a:latin typeface="Book Antiqua" pitchFamily="18" charset="0"/>
                        </a:rPr>
                        <a:t>Year</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US" sz="1400" dirty="0" smtClean="0">
                          <a:latin typeface="Book Antiqua" pitchFamily="18" charset="0"/>
                        </a:rPr>
                        <a:t>Normal Tax Liability</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US" sz="1400" dirty="0" smtClean="0">
                          <a:latin typeface="Book Antiqua" pitchFamily="18" charset="0"/>
                        </a:rPr>
                        <a:t>Tax Liability U/s 115JB</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US" sz="1400" dirty="0" smtClean="0">
                          <a:latin typeface="Book Antiqua" pitchFamily="18" charset="0"/>
                        </a:rPr>
                        <a:t>Tax Payable [Higher</a:t>
                      </a:r>
                      <a:r>
                        <a:rPr lang="en-US" sz="1400" baseline="0" dirty="0" smtClean="0">
                          <a:latin typeface="Book Antiqua" pitchFamily="18" charset="0"/>
                        </a:rPr>
                        <a:t> of (2) and (3)]</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US" sz="1400" dirty="0" smtClean="0">
                          <a:latin typeface="Book Antiqua" pitchFamily="18" charset="0"/>
                        </a:rPr>
                        <a:t>MAT Credit Entitlement</a:t>
                      </a:r>
                    </a:p>
                    <a:p>
                      <a:pPr algn="ctr"/>
                      <a:r>
                        <a:rPr lang="en-US" sz="1400" dirty="0" smtClean="0">
                          <a:latin typeface="Book Antiqua" pitchFamily="18" charset="0"/>
                        </a:rPr>
                        <a:t>(4)</a:t>
                      </a:r>
                      <a:r>
                        <a:rPr lang="en-US" sz="1400" baseline="0" dirty="0" smtClean="0">
                          <a:latin typeface="Book Antiqua" pitchFamily="18" charset="0"/>
                        </a:rPr>
                        <a:t> – (2)</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US" sz="1400" dirty="0" smtClean="0">
                          <a:latin typeface="Book Antiqua" pitchFamily="18" charset="0"/>
                        </a:rPr>
                        <a:t>Credit U/s 115JAA Utilized</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US" sz="1400" dirty="0" smtClean="0">
                          <a:latin typeface="Book Antiqua" pitchFamily="18" charset="0"/>
                        </a:rPr>
                        <a:t>Credit available for carry forward</a:t>
                      </a:r>
                      <a:endParaRPr lang="en-IN" sz="1400" dirty="0">
                        <a:latin typeface="Book Antiqua"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r>
              <a:tr h="511116">
                <a:tc>
                  <a:txBody>
                    <a:bodyPr/>
                    <a:lstStyle/>
                    <a:p>
                      <a:pPr algn="ctr"/>
                      <a:r>
                        <a:rPr lang="en-US" dirty="0" smtClean="0">
                          <a:solidFill>
                            <a:schemeClr val="bg1"/>
                          </a:solidFill>
                        </a:rPr>
                        <a:t>(1)</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a:r>
                        <a:rPr lang="en-US" dirty="0" smtClean="0">
                          <a:solidFill>
                            <a:schemeClr val="bg1"/>
                          </a:solidFill>
                        </a:rPr>
                        <a:t>(2)</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a:r>
                        <a:rPr lang="en-US" dirty="0" smtClean="0">
                          <a:solidFill>
                            <a:schemeClr val="bg1"/>
                          </a:solidFill>
                        </a:rPr>
                        <a:t>(3)</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a:r>
                        <a:rPr lang="en-US" dirty="0" smtClean="0">
                          <a:solidFill>
                            <a:schemeClr val="bg1"/>
                          </a:solidFill>
                        </a:rPr>
                        <a:t>(4)</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a:r>
                        <a:rPr lang="en-US" dirty="0" smtClean="0">
                          <a:solidFill>
                            <a:schemeClr val="bg1"/>
                          </a:solidFill>
                        </a:rPr>
                        <a:t>(5)</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a:r>
                        <a:rPr lang="en-US" dirty="0" smtClean="0">
                          <a:solidFill>
                            <a:schemeClr val="bg1"/>
                          </a:solidFill>
                        </a:rPr>
                        <a:t>(6)</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a:r>
                        <a:rPr lang="en-US" dirty="0" smtClean="0">
                          <a:solidFill>
                            <a:schemeClr val="bg1"/>
                          </a:solidFill>
                        </a:rPr>
                        <a:t>(7)</a:t>
                      </a:r>
                      <a:endParaRPr lang="en-IN"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511116">
                <a:tc>
                  <a:txBody>
                    <a:bodyPr/>
                    <a:lstStyle/>
                    <a:p>
                      <a:pPr algn="ctr"/>
                      <a:r>
                        <a:rPr lang="en-US" dirty="0" smtClean="0"/>
                        <a:t>2009-10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200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dirty="0" smtClean="0"/>
                        <a:t>290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dirty="0" smtClean="0"/>
                        <a:t>290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dirty="0" smtClean="0"/>
                        <a:t>90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90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11116">
                <a:tc>
                  <a:txBody>
                    <a:bodyPr/>
                    <a:lstStyle/>
                    <a:p>
                      <a:pPr algn="ctr"/>
                      <a:r>
                        <a:rPr lang="en-US" dirty="0" smtClean="0"/>
                        <a:t>2010-11</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270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dirty="0" smtClean="0"/>
                        <a:t>300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dirty="0" smtClean="0"/>
                        <a:t>300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dirty="0" smtClean="0"/>
                        <a:t>30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120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11116">
                <a:tc>
                  <a:txBody>
                    <a:bodyPr/>
                    <a:lstStyle/>
                    <a:p>
                      <a:pPr algn="ctr"/>
                      <a:r>
                        <a:rPr lang="en-US" dirty="0" smtClean="0"/>
                        <a:t>2011-12</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320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dirty="0" smtClean="0"/>
                        <a:t>260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dirty="0" smtClean="0"/>
                        <a:t>320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dirty="0" smtClean="0"/>
                        <a: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60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60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11116">
                <a:tc>
                  <a:txBody>
                    <a:bodyPr/>
                    <a:lstStyle/>
                    <a:p>
                      <a:pPr algn="ctr"/>
                      <a:r>
                        <a:rPr lang="en-US" dirty="0" smtClean="0"/>
                        <a:t>2012-13</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360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dirty="0" smtClean="0"/>
                        <a:t>290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a:r>
                        <a:rPr lang="en-US" dirty="0" smtClean="0"/>
                        <a:t>360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en-US" dirty="0" smtClean="0"/>
                        <a: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60</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a:t>
                      </a:r>
                      <a:endParaRPr lang="en-IN"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5"/>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3013" y="0"/>
            <a:ext cx="6630987" cy="714375"/>
          </a:xfrm>
          <a:prstGeom prst="rect">
            <a:avLst/>
          </a:prstGeom>
          <a:solidFill>
            <a:srgbClr val="C00000"/>
          </a:solidFill>
        </p:spPr>
        <p:txBody>
          <a:bodyPr>
            <a:normAutofit fontScale="25000" lnSpcReduction="20000"/>
          </a:bodyPr>
          <a:lstStyle/>
          <a:p>
            <a:pPr algn="ctr" fontAlgn="auto">
              <a:spcAft>
                <a:spcPts val="0"/>
              </a:spcAft>
              <a:defRPr/>
            </a:pPr>
            <a:endParaRPr lang="en-IN" sz="5100" b="1" dirty="0">
              <a:latin typeface="Book Antiqua" pitchFamily="18" charset="0"/>
            </a:endParaRPr>
          </a:p>
          <a:p>
            <a:pPr algn="ctr" fontAlgn="auto">
              <a:spcAft>
                <a:spcPts val="0"/>
              </a:spcAft>
              <a:defRPr/>
            </a:pPr>
            <a:r>
              <a:rPr lang="en-IN" sz="9600" b="1" dirty="0">
                <a:solidFill>
                  <a:schemeClr val="bg1"/>
                </a:solidFill>
                <a:latin typeface="Book Antiqua" pitchFamily="18" charset="0"/>
              </a:rPr>
              <a:t>Accounting for MAT</a:t>
            </a:r>
          </a:p>
          <a:p>
            <a:pPr algn="ctr" fontAlgn="auto">
              <a:spcAft>
                <a:spcPts val="0"/>
              </a:spcAft>
              <a:defRPr/>
            </a:pP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sp>
        <p:nvSpPr>
          <p:cNvPr id="15363" name="TextBox 3"/>
          <p:cNvSpPr txBox="1">
            <a:spLocks noChangeArrowheads="1"/>
          </p:cNvSpPr>
          <p:nvPr/>
        </p:nvSpPr>
        <p:spPr bwMode="auto">
          <a:xfrm>
            <a:off x="4143375" y="1500188"/>
            <a:ext cx="4572000" cy="4370387"/>
          </a:xfrm>
          <a:prstGeom prst="rect">
            <a:avLst/>
          </a:prstGeom>
          <a:noFill/>
          <a:ln w="9525">
            <a:noFill/>
            <a:miter lim="800000"/>
            <a:headEnd/>
            <a:tailEnd/>
          </a:ln>
        </p:spPr>
        <p:txBody>
          <a:bodyPr>
            <a:spAutoFit/>
          </a:bodyPr>
          <a:lstStyle/>
          <a:p>
            <a:pPr algn="just"/>
            <a:r>
              <a:rPr lang="en-IN" sz="2000">
                <a:latin typeface="Book Antiqua" pitchFamily="18" charset="0"/>
              </a:rPr>
              <a:t>MAT credit entitlement will be treated as an asset and the accounting will be done by crediting the Profit &amp; loss A/c, if there is a virtual certainty that the company will be able to recover the MAT credit Entitlement in future limited period. It will be disclosed under Loans and Advances. In the year of   adjustment full provision shall be made for Tax Liability, and in the Balance Sheet the Provision for Tax shall be shown net off MAT credit Entitlement.</a:t>
            </a:r>
          </a:p>
          <a:p>
            <a:pPr algn="just"/>
            <a:endParaRPr lang="en-IN">
              <a:latin typeface="Calibri" pitchFamily="34" charset="0"/>
            </a:endParaRPr>
          </a:p>
        </p:txBody>
      </p:sp>
      <p:pic>
        <p:nvPicPr>
          <p:cNvPr id="15364" name="Picture 2" descr="http://t2.gstatic.com/images?q=tbn:ANd9GcS-WiCgG6sowDQvhdf5YJF29GLijFUWLCLmMFeXg-Qonie-MLxW"/>
          <p:cNvPicPr>
            <a:picLocks noChangeAspect="1" noChangeArrowheads="1"/>
          </p:cNvPicPr>
          <p:nvPr/>
        </p:nvPicPr>
        <p:blipFill>
          <a:blip r:embed="rId3"/>
          <a:srcRect/>
          <a:stretch>
            <a:fillRect/>
          </a:stretch>
        </p:blipFill>
        <p:spPr bwMode="auto">
          <a:xfrm>
            <a:off x="428625" y="1785938"/>
            <a:ext cx="3422650" cy="3571875"/>
          </a:xfrm>
          <a:prstGeom prst="rect">
            <a:avLst/>
          </a:prstGeom>
          <a:noFill/>
          <a:ln w="9525">
            <a:noFill/>
            <a:miter lim="800000"/>
            <a:headEnd/>
            <a:tailEnd/>
          </a:ln>
        </p:spPr>
      </p:pic>
      <p:sp>
        <p:nvSpPr>
          <p:cNvPr id="6" name="Rectangle 5"/>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
        <p:nvSpPr>
          <p:cNvPr id="15366" name="TextBox 6"/>
          <p:cNvSpPr txBox="1">
            <a:spLocks noChangeArrowheads="1"/>
          </p:cNvSpPr>
          <p:nvPr/>
        </p:nvSpPr>
        <p:spPr bwMode="auto">
          <a:xfrm>
            <a:off x="428625" y="6072188"/>
            <a:ext cx="8501063" cy="292100"/>
          </a:xfrm>
          <a:prstGeom prst="rect">
            <a:avLst/>
          </a:prstGeom>
          <a:noFill/>
          <a:ln w="9525">
            <a:noFill/>
            <a:miter lim="800000"/>
            <a:headEnd/>
            <a:tailEnd/>
          </a:ln>
        </p:spPr>
        <p:txBody>
          <a:bodyPr>
            <a:spAutoFit/>
          </a:bodyPr>
          <a:lstStyle/>
          <a:p>
            <a:r>
              <a:rPr lang="en-US" sz="1300" i="1">
                <a:latin typeface="Calibri" pitchFamily="34" charset="0"/>
              </a:rPr>
              <a:t>Note: The Accounting for MAT Credit entitlement is governed by a guidance note issued by the ICAI in this regard.</a:t>
            </a:r>
            <a:endParaRPr lang="en-IN" sz="1300" i="1">
              <a:latin typeface="Calibri"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5364"/>
                                        </p:tgtEl>
                                        <p:attrNameLst>
                                          <p:attrName>style.visibility</p:attrName>
                                        </p:attrNameLst>
                                      </p:cBhvr>
                                      <p:to>
                                        <p:strVal val="visible"/>
                                      </p:to>
                                    </p:set>
                                    <p:animEffect transition="in" filter="box(in)">
                                      <p:cBhvr>
                                        <p:cTn id="11" dur="500"/>
                                        <p:tgtEl>
                                          <p:spTgt spid="15364"/>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15363"/>
                                        </p:tgtEl>
                                        <p:attrNameLst>
                                          <p:attrName>style.visibility</p:attrName>
                                        </p:attrNameLst>
                                      </p:cBhvr>
                                      <p:to>
                                        <p:strVal val="visible"/>
                                      </p:to>
                                    </p:set>
                                    <p:animEffect transition="in" filter="blinds(horizontal)">
                                      <p:cBhvr>
                                        <p:cTn id="14" dur="2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36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endParaRPr lang="en-IN" sz="9600" b="1" dirty="0">
              <a:latin typeface="Book Antiqua" pitchFamily="18" charset="0"/>
            </a:endParaRPr>
          </a:p>
          <a:p>
            <a:pPr algn="ctr" fontAlgn="auto">
              <a:spcAft>
                <a:spcPts val="0"/>
              </a:spcAft>
              <a:defRPr/>
            </a:pPr>
            <a:r>
              <a:rPr lang="en-IN" sz="9600" b="1" dirty="0">
                <a:solidFill>
                  <a:schemeClr val="bg1"/>
                </a:solidFill>
                <a:latin typeface="Book Antiqua" pitchFamily="18" charset="0"/>
              </a:rPr>
              <a:t>Does Advance tax apply to MAT?</a:t>
            </a:r>
          </a:p>
          <a:p>
            <a:pPr algn="ctr" fontAlgn="auto">
              <a:spcAft>
                <a:spcPts val="0"/>
              </a:spcAft>
              <a:defRPr/>
            </a:pP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sp>
        <p:nvSpPr>
          <p:cNvPr id="16387" name="TextBox 3"/>
          <p:cNvSpPr txBox="1">
            <a:spLocks noChangeArrowheads="1"/>
          </p:cNvSpPr>
          <p:nvPr/>
        </p:nvSpPr>
        <p:spPr bwMode="auto">
          <a:xfrm>
            <a:off x="4714875" y="1143000"/>
            <a:ext cx="3929063" cy="5108575"/>
          </a:xfrm>
          <a:prstGeom prst="rect">
            <a:avLst/>
          </a:prstGeom>
          <a:noFill/>
          <a:ln w="9525">
            <a:noFill/>
            <a:miter lim="800000"/>
            <a:headEnd/>
            <a:tailEnd/>
          </a:ln>
        </p:spPr>
        <p:txBody>
          <a:bodyPr>
            <a:spAutoFit/>
          </a:bodyPr>
          <a:lstStyle/>
          <a:p>
            <a:pPr algn="just"/>
            <a:r>
              <a:rPr lang="en-IN" sz="2200">
                <a:latin typeface="Book Antiqua" pitchFamily="18" charset="0"/>
              </a:rPr>
              <a:t>Yes it is compulsory to pay advance tax in the case of MAT as mentioned in CBDT Circular No.13/2001 dated 09/11/2001. Also Karnataka High Court in the case of Jindal Thermal Power has held that advance tax is payable under MAT. The companies liable to pay MAT are liable for the payment of advance tax and failing to do so will attract interest u/s 234B and 234C of the Act.</a:t>
            </a:r>
          </a:p>
          <a:p>
            <a:endParaRPr lang="en-IN">
              <a:latin typeface="Calibri" pitchFamily="34" charset="0"/>
            </a:endParaRPr>
          </a:p>
        </p:txBody>
      </p:sp>
      <p:sp>
        <p:nvSpPr>
          <p:cNvPr id="5" name="Rectangle 4"/>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pic>
        <p:nvPicPr>
          <p:cNvPr id="16389" name="Picture 2" descr="http://t2.gstatic.com/images?q=tbn:ANd9GcQoIw4559YSNye4lu1cnpg993PjUxtU3rODuywn8xpmjl050HC4"/>
          <p:cNvPicPr>
            <a:picLocks noChangeAspect="1" noChangeArrowheads="1"/>
          </p:cNvPicPr>
          <p:nvPr/>
        </p:nvPicPr>
        <p:blipFill>
          <a:blip r:embed="rId3"/>
          <a:srcRect/>
          <a:stretch>
            <a:fillRect/>
          </a:stretch>
        </p:blipFill>
        <p:spPr bwMode="auto">
          <a:xfrm>
            <a:off x="285750" y="1571625"/>
            <a:ext cx="3937000" cy="371475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6389"/>
                                        </p:tgtEl>
                                        <p:attrNameLst>
                                          <p:attrName>style.visibility</p:attrName>
                                        </p:attrNameLst>
                                      </p:cBhvr>
                                      <p:to>
                                        <p:strVal val="visible"/>
                                      </p:to>
                                    </p:set>
                                    <p:animEffect transition="in" filter="box(in)">
                                      <p:cBhvr>
                                        <p:cTn id="11" dur="500"/>
                                        <p:tgtEl>
                                          <p:spTgt spid="16389"/>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16387"/>
                                        </p:tgtEl>
                                        <p:attrNameLst>
                                          <p:attrName>style.visibility</p:attrName>
                                        </p:attrNameLst>
                                      </p:cBhvr>
                                      <p:to>
                                        <p:strVal val="visible"/>
                                      </p:to>
                                    </p:set>
                                    <p:animEffect transition="in" filter="blinds(horizontal)">
                                      <p:cBhvr>
                                        <p:cTn id="14" dur="2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38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solidFill>
                  <a:schemeClr val="bg1"/>
                </a:solidFill>
                <a:latin typeface="Book Antiqua" pitchFamily="18" charset="0"/>
                <a:ea typeface="+mj-ea"/>
                <a:cs typeface="+mj-cs"/>
              </a:rPr>
              <a:t/>
            </a:r>
            <a:br>
              <a:rPr lang="en-IN" sz="4000" b="1" dirty="0">
                <a:solidFill>
                  <a:schemeClr val="bg1"/>
                </a:solidFill>
                <a:latin typeface="Book Antiqua" pitchFamily="18" charset="0"/>
                <a:ea typeface="+mj-ea"/>
                <a:cs typeface="+mj-cs"/>
              </a:rPr>
            </a:br>
            <a:r>
              <a:rPr lang="en-IN" sz="9600" b="1" dirty="0">
                <a:solidFill>
                  <a:schemeClr val="bg1"/>
                </a:solidFill>
                <a:latin typeface="Book Antiqua" pitchFamily="18" charset="0"/>
                <a:ea typeface="+mj-ea"/>
                <a:cs typeface="+mj-cs"/>
              </a:rPr>
              <a:t>Report to be furnished u/s 115JB</a:t>
            </a:r>
            <a:r>
              <a:rPr lang="en-IN" sz="4400" b="1" dirty="0">
                <a:solidFill>
                  <a:schemeClr val="bg1"/>
                </a:solidFill>
                <a:latin typeface="+mj-lt"/>
                <a:ea typeface="+mj-ea"/>
                <a:cs typeface="+mj-cs"/>
              </a:rPr>
              <a:t/>
            </a:r>
            <a:br>
              <a:rPr lang="en-IN" sz="4400" b="1" dirty="0">
                <a:solidFill>
                  <a:schemeClr val="bg1"/>
                </a:solidFill>
                <a:latin typeface="+mj-lt"/>
                <a:ea typeface="+mj-ea"/>
                <a:cs typeface="+mj-cs"/>
              </a:rPr>
            </a:br>
            <a:endParaRPr lang="en-IN" sz="4400" dirty="0">
              <a:solidFill>
                <a:schemeClr val="bg1"/>
              </a:solidFill>
              <a:latin typeface="+mj-lt"/>
              <a:ea typeface="+mj-ea"/>
              <a:cs typeface="+mj-cs"/>
            </a:endParaRPr>
          </a:p>
        </p:txBody>
      </p:sp>
      <p:sp>
        <p:nvSpPr>
          <p:cNvPr id="3" name="Rectangle 2"/>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
        <p:nvSpPr>
          <p:cNvPr id="17412" name="Rectangle 3"/>
          <p:cNvSpPr>
            <a:spLocks noChangeArrowheads="1"/>
          </p:cNvSpPr>
          <p:nvPr/>
        </p:nvSpPr>
        <p:spPr bwMode="auto">
          <a:xfrm>
            <a:off x="428625" y="1071563"/>
            <a:ext cx="8001000" cy="1477962"/>
          </a:xfrm>
          <a:prstGeom prst="rect">
            <a:avLst/>
          </a:prstGeom>
          <a:noFill/>
          <a:ln w="9525">
            <a:noFill/>
            <a:miter lim="800000"/>
            <a:headEnd/>
            <a:tailEnd/>
          </a:ln>
        </p:spPr>
        <p:txBody>
          <a:bodyPr>
            <a:spAutoFit/>
          </a:bodyPr>
          <a:lstStyle/>
          <a:p>
            <a:pPr algn="just"/>
            <a:r>
              <a:rPr lang="en-US">
                <a:latin typeface="Book Antiqua" pitchFamily="18" charset="0"/>
              </a:rPr>
              <a:t>Under Sec 115JB(4), every company to which this section applies, shall furnish a report in Form No. 29B, as prescribed under rule 40B, from an accountant, certifying that the Book Profits has been computed in accordance with the provisions of Sec 115JB. This report has to be accompanied with the return of income filed under Sec 139(1) or 142(1)(i).</a:t>
            </a:r>
          </a:p>
        </p:txBody>
      </p:sp>
      <p:sp>
        <p:nvSpPr>
          <p:cNvPr id="5" name="Rounded Rectangle 4"/>
          <p:cNvSpPr/>
          <p:nvPr/>
        </p:nvSpPr>
        <p:spPr>
          <a:xfrm>
            <a:off x="500034" y="2714620"/>
            <a:ext cx="7929618" cy="714380"/>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dirty="0"/>
              <a:t>Role of Chartered Accountant</a:t>
            </a:r>
          </a:p>
        </p:txBody>
      </p:sp>
      <p:sp>
        <p:nvSpPr>
          <p:cNvPr id="17416" name="TextBox 5"/>
          <p:cNvSpPr txBox="1">
            <a:spLocks noChangeArrowheads="1"/>
          </p:cNvSpPr>
          <p:nvPr/>
        </p:nvSpPr>
        <p:spPr bwMode="auto">
          <a:xfrm>
            <a:off x="357188" y="4071938"/>
            <a:ext cx="5572125" cy="1754187"/>
          </a:xfrm>
          <a:prstGeom prst="rect">
            <a:avLst/>
          </a:prstGeom>
          <a:noFill/>
          <a:ln w="9525">
            <a:noFill/>
            <a:miter lim="800000"/>
            <a:headEnd/>
            <a:tailEnd/>
          </a:ln>
        </p:spPr>
        <p:txBody>
          <a:bodyPr>
            <a:spAutoFit/>
          </a:bodyPr>
          <a:lstStyle/>
          <a:p>
            <a:pPr algn="just"/>
            <a:r>
              <a:rPr lang="en-IN">
                <a:latin typeface="Book Antiqua" pitchFamily="18" charset="0"/>
              </a:rPr>
              <a:t>Section 115JB, inserted by the Finance Act, 2000 has cast a responsibility on the chartered accountant to certify that the book profit has been computed in accordance with the provisions of the Income-tax Act. He has also to certify the income-tax payable by the company.</a:t>
            </a:r>
            <a:endParaRPr lang="en-US">
              <a:latin typeface="Book Antiqua" pitchFamily="18" charset="0"/>
            </a:endParaRPr>
          </a:p>
        </p:txBody>
      </p:sp>
      <p:pic>
        <p:nvPicPr>
          <p:cNvPr id="17417" name="Picture 6" descr="C:\Users\akash.patel.DBD\Desktop\Minimum Alternate Tax (MAT) - CAtuts_files\logo-ca.jpg">
            <a:hlinkClick r:id="rId3"/>
          </p:cNvPr>
          <p:cNvPicPr>
            <a:picLocks noChangeAspect="1" noChangeArrowheads="1"/>
          </p:cNvPicPr>
          <p:nvPr/>
        </p:nvPicPr>
        <p:blipFill>
          <a:blip r:embed="rId4"/>
          <a:srcRect/>
          <a:stretch>
            <a:fillRect/>
          </a:stretch>
        </p:blipFill>
        <p:spPr bwMode="auto">
          <a:xfrm>
            <a:off x="6215063" y="4000500"/>
            <a:ext cx="2286000" cy="1928813"/>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7412"/>
                                        </p:tgtEl>
                                        <p:attrNameLst>
                                          <p:attrName>style.visibility</p:attrName>
                                        </p:attrNameLst>
                                      </p:cBhvr>
                                      <p:to>
                                        <p:strVal val="visible"/>
                                      </p:to>
                                    </p:set>
                                    <p:animEffect transition="in" filter="blinds(horizontal)">
                                      <p:cBhvr>
                                        <p:cTn id="11" dur="2000"/>
                                        <p:tgtEl>
                                          <p:spTgt spid="17412"/>
                                        </p:tgtEl>
                                      </p:cBhvr>
                                    </p:animEffect>
                                  </p:childTnLst>
                                </p:cTn>
                              </p:par>
                            </p:childTnLst>
                          </p:cTn>
                        </p:par>
                        <p:par>
                          <p:cTn id="12" fill="hold">
                            <p:stCondLst>
                              <p:cond delay="2500"/>
                            </p:stCondLst>
                            <p:childTnLst>
                              <p:par>
                                <p:cTn id="13" presetID="5"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childTnLst>
                          </p:cTn>
                        </p:par>
                        <p:par>
                          <p:cTn id="16" fill="hold">
                            <p:stCondLst>
                              <p:cond delay="3000"/>
                            </p:stCondLst>
                            <p:childTnLst>
                              <p:par>
                                <p:cTn id="17" presetID="4" presetClass="entr" presetSubtype="16" fill="hold" grpId="0" nodeType="afterEffect">
                                  <p:stCondLst>
                                    <p:cond delay="0"/>
                                  </p:stCondLst>
                                  <p:childTnLst>
                                    <p:set>
                                      <p:cBhvr>
                                        <p:cTn id="18" dur="1" fill="hold">
                                          <p:stCondLst>
                                            <p:cond delay="0"/>
                                          </p:stCondLst>
                                        </p:cTn>
                                        <p:tgtEl>
                                          <p:spTgt spid="17416"/>
                                        </p:tgtEl>
                                        <p:attrNameLst>
                                          <p:attrName>style.visibility</p:attrName>
                                        </p:attrNameLst>
                                      </p:cBhvr>
                                      <p:to>
                                        <p:strVal val="visible"/>
                                      </p:to>
                                    </p:set>
                                    <p:animEffect transition="in" filter="box(in)">
                                      <p:cBhvr>
                                        <p:cTn id="19" dur="3000"/>
                                        <p:tgtEl>
                                          <p:spTgt spid="17416"/>
                                        </p:tgtEl>
                                      </p:cBhvr>
                                    </p:animEffect>
                                  </p:childTnLst>
                                </p:cTn>
                              </p:par>
                              <p:par>
                                <p:cTn id="20" presetID="8" presetClass="entr" presetSubtype="16" fill="hold" nodeType="withEffect">
                                  <p:stCondLst>
                                    <p:cond delay="0"/>
                                  </p:stCondLst>
                                  <p:childTnLst>
                                    <p:set>
                                      <p:cBhvr>
                                        <p:cTn id="21" dur="1" fill="hold">
                                          <p:stCondLst>
                                            <p:cond delay="0"/>
                                          </p:stCondLst>
                                        </p:cTn>
                                        <p:tgtEl>
                                          <p:spTgt spid="17417"/>
                                        </p:tgtEl>
                                        <p:attrNameLst>
                                          <p:attrName>style.visibility</p:attrName>
                                        </p:attrNameLst>
                                      </p:cBhvr>
                                      <p:to>
                                        <p:strVal val="visible"/>
                                      </p:to>
                                    </p:set>
                                    <p:animEffect transition="in" filter="diamond(in)">
                                      <p:cBhvr>
                                        <p:cTn id="22" dur="1000"/>
                                        <p:tgtEl>
                                          <p:spTgt spid="17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412" grpId="0"/>
      <p:bldP spid="174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r>
              <a:rPr lang="en-IN" sz="9600" b="1" dirty="0">
                <a:solidFill>
                  <a:schemeClr val="bg1"/>
                </a:solidFill>
                <a:latin typeface="Book Antiqua" pitchFamily="18" charset="0"/>
                <a:ea typeface="+mj-ea"/>
                <a:cs typeface="+mj-cs"/>
              </a:rPr>
              <a:t>Way Forward….. MAT under Direct Tax Code</a:t>
            </a:r>
            <a:r>
              <a:rPr lang="en-IN" sz="4400" b="1" dirty="0">
                <a:solidFill>
                  <a:schemeClr val="bg1"/>
                </a:solidFill>
                <a:latin typeface="+mj-lt"/>
                <a:ea typeface="+mj-ea"/>
                <a:cs typeface="+mj-cs"/>
              </a:rPr>
              <a:t/>
            </a:r>
            <a:br>
              <a:rPr lang="en-IN" sz="4400" b="1" dirty="0">
                <a:solidFill>
                  <a:schemeClr val="bg1"/>
                </a:solidFill>
                <a:latin typeface="+mj-lt"/>
                <a:ea typeface="+mj-ea"/>
                <a:cs typeface="+mj-cs"/>
              </a:rPr>
            </a:br>
            <a:endParaRPr lang="en-IN" sz="4400" dirty="0">
              <a:solidFill>
                <a:schemeClr val="bg1"/>
              </a:solidFill>
              <a:latin typeface="+mj-lt"/>
              <a:ea typeface="+mj-ea"/>
              <a:cs typeface="+mj-cs"/>
            </a:endParaRPr>
          </a:p>
        </p:txBody>
      </p:sp>
      <p:sp>
        <p:nvSpPr>
          <p:cNvPr id="18435" name="AutoShape 2" descr="http://t0.gstatic.com/images?q=tbn:ANd9GcQcZDjuitqzxtmHRBFke_LX1zq4FLElqZCTqRtLXQUIH2tzp8z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
        <p:nvSpPr>
          <p:cNvPr id="18436" name="AutoShape 4" descr="http://t0.gstatic.com/images?q=tbn:ANd9GcQcZDjuitqzxtmHRBFke_LX1zq4FLElqZCTqRtLXQUIH2tzp8z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latin typeface="Calibri" pitchFamily="34" charset="0"/>
            </a:endParaRPr>
          </a:p>
        </p:txBody>
      </p:sp>
      <p:sp>
        <p:nvSpPr>
          <p:cNvPr id="8" name="Rectangle 7"/>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graphicFrame>
        <p:nvGraphicFramePr>
          <p:cNvPr id="9" name="Table 8"/>
          <p:cNvGraphicFramePr>
            <a:graphicFrameLocks noGrp="1"/>
          </p:cNvGraphicFramePr>
          <p:nvPr/>
        </p:nvGraphicFramePr>
        <p:xfrm>
          <a:off x="428596" y="1500174"/>
          <a:ext cx="8429684" cy="3749040"/>
        </p:xfrm>
        <a:graphic>
          <a:graphicData uri="http://schemas.openxmlformats.org/drawingml/2006/table">
            <a:tbl>
              <a:tblPr firstRow="1" bandRow="1">
                <a:effectLst>
                  <a:reflection blurRad="6350" stA="52000" endA="300" endPos="35000" dir="5400000" sy="-100000" algn="bl" rotWithShape="0"/>
                </a:effectLst>
                <a:tableStyleId>{5C22544A-7EE6-4342-B048-85BDC9FD1C3A}</a:tableStyleId>
              </a:tblPr>
              <a:tblGrid>
                <a:gridCol w="8429684"/>
              </a:tblGrid>
              <a:tr h="3500462">
                <a:tc>
                  <a:txBody>
                    <a:bodyPr/>
                    <a:lstStyle/>
                    <a:p>
                      <a:pPr marL="122238" indent="-122238" algn="just" fontAlgn="auto">
                        <a:spcBef>
                          <a:spcPts val="0"/>
                        </a:spcBef>
                        <a:spcAft>
                          <a:spcPts val="0"/>
                        </a:spcAft>
                        <a:buClr>
                          <a:schemeClr val="bg1">
                            <a:lumMod val="50000"/>
                          </a:schemeClr>
                        </a:buClr>
                        <a:buFontTx/>
                        <a:buNone/>
                        <a:defRPr/>
                      </a:pPr>
                      <a:endParaRPr lang="en-US" sz="2400" b="1" i="0" u="none" baseline="0" dirty="0" smtClean="0">
                        <a:solidFill>
                          <a:srgbClr val="C00000"/>
                        </a:solidFill>
                        <a:latin typeface="Cambria" pitchFamily="18" charset="0"/>
                        <a:cs typeface="Times New Roman" pitchFamily="18" charset="0"/>
                      </a:endParaRPr>
                    </a:p>
                    <a:p>
                      <a:pPr marL="122238" indent="-122238" algn="just" fontAlgn="auto">
                        <a:spcBef>
                          <a:spcPts val="0"/>
                        </a:spcBef>
                        <a:spcAft>
                          <a:spcPts val="0"/>
                        </a:spcAft>
                        <a:buClr>
                          <a:schemeClr val="bg1">
                            <a:lumMod val="50000"/>
                          </a:schemeClr>
                        </a:buClr>
                        <a:buFontTx/>
                        <a:buChar char="-"/>
                        <a:defRPr/>
                      </a:pPr>
                      <a:r>
                        <a:rPr lang="en-US" sz="1800" b="1" i="0" u="none" dirty="0" smtClean="0">
                          <a:solidFill>
                            <a:srgbClr val="C00000"/>
                          </a:solidFill>
                          <a:latin typeface="Cambria" pitchFamily="18" charset="0"/>
                          <a:cs typeface="Times New Roman" pitchFamily="18" charset="0"/>
                        </a:rPr>
                        <a:t>MAT Rate</a:t>
                      </a:r>
                      <a:r>
                        <a:rPr lang="en-US" sz="1800" b="0" i="0" u="none" dirty="0" smtClean="0">
                          <a:solidFill>
                            <a:srgbClr val="002060"/>
                          </a:solidFill>
                          <a:latin typeface="Cambria" pitchFamily="18" charset="0"/>
                          <a:cs typeface="Times New Roman" pitchFamily="18" charset="0"/>
                        </a:rPr>
                        <a:t> </a:t>
                      </a:r>
                      <a:r>
                        <a:rPr lang="en-US" sz="1800" b="0" i="0" u="none" dirty="0" smtClean="0">
                          <a:solidFill>
                            <a:schemeClr val="tx1"/>
                          </a:solidFill>
                          <a:latin typeface="Cambria" pitchFamily="18" charset="0"/>
                          <a:cs typeface="Times New Roman" pitchFamily="18" charset="0"/>
                        </a:rPr>
                        <a:t>increased from </a:t>
                      </a:r>
                      <a:r>
                        <a:rPr lang="en-US" sz="1800" b="1" i="0" u="none" kern="1200" dirty="0" smtClean="0">
                          <a:solidFill>
                            <a:srgbClr val="C00000"/>
                          </a:solidFill>
                          <a:latin typeface="Cambria" pitchFamily="18" charset="0"/>
                          <a:ea typeface="+mn-ea"/>
                          <a:cs typeface="Times New Roman" pitchFamily="18" charset="0"/>
                        </a:rPr>
                        <a:t>18.5% </a:t>
                      </a:r>
                      <a:r>
                        <a:rPr lang="en-US" sz="1800" b="1" i="0" u="none" kern="1200" dirty="0" smtClean="0">
                          <a:solidFill>
                            <a:srgbClr val="C00000"/>
                          </a:solidFill>
                          <a:latin typeface="Cambria" pitchFamily="18" charset="0"/>
                          <a:ea typeface="+mn-ea"/>
                          <a:cs typeface="Times New Roman" pitchFamily="18" charset="0"/>
                        </a:rPr>
                        <a:t>to 20%</a:t>
                      </a:r>
                      <a:r>
                        <a:rPr lang="en-US" sz="1800" b="0" i="0" u="none" dirty="0" smtClean="0">
                          <a:solidFill>
                            <a:srgbClr val="002060"/>
                          </a:solidFill>
                          <a:latin typeface="Cambria" pitchFamily="18" charset="0"/>
                          <a:cs typeface="Times New Roman" pitchFamily="18" charset="0"/>
                        </a:rPr>
                        <a:t> </a:t>
                      </a:r>
                      <a:r>
                        <a:rPr lang="en-US" sz="1800" b="0" i="0" u="none" dirty="0" smtClean="0">
                          <a:solidFill>
                            <a:schemeClr val="tx1"/>
                          </a:solidFill>
                          <a:latin typeface="Cambria" pitchFamily="18" charset="0"/>
                          <a:cs typeface="Times New Roman" pitchFamily="18" charset="0"/>
                        </a:rPr>
                        <a:t>o</a:t>
                      </a:r>
                      <a:r>
                        <a:rPr lang="en-US" sz="1800" b="0" i="0" u="none" kern="1200" dirty="0" smtClean="0">
                          <a:solidFill>
                            <a:schemeClr val="tx1"/>
                          </a:solidFill>
                          <a:latin typeface="Cambria" pitchFamily="18" charset="0"/>
                          <a:ea typeface="+mn-ea"/>
                          <a:cs typeface="Times New Roman" pitchFamily="18" charset="0"/>
                        </a:rPr>
                        <a:t>n Book Profit</a:t>
                      </a:r>
                    </a:p>
                    <a:p>
                      <a:pPr marL="122238" indent="-122238" algn="just" fontAlgn="auto">
                        <a:spcBef>
                          <a:spcPts val="0"/>
                        </a:spcBef>
                        <a:spcAft>
                          <a:spcPts val="0"/>
                        </a:spcAft>
                        <a:buClr>
                          <a:schemeClr val="bg1">
                            <a:lumMod val="50000"/>
                          </a:schemeClr>
                        </a:buClr>
                        <a:buFontTx/>
                        <a:buChar char="-"/>
                        <a:defRPr/>
                      </a:pPr>
                      <a:endParaRPr lang="en-US" sz="1800" b="0" i="0" u="none" kern="1200" dirty="0" smtClean="0">
                        <a:solidFill>
                          <a:schemeClr val="tx1"/>
                        </a:solidFill>
                        <a:latin typeface="Cambria" pitchFamily="18" charset="0"/>
                        <a:ea typeface="+mn-ea"/>
                        <a:cs typeface="Times New Roman" pitchFamily="18" charset="0"/>
                      </a:endParaRPr>
                    </a:p>
                    <a:p>
                      <a:pPr marL="122238" indent="-122238" algn="just" fontAlgn="auto">
                        <a:spcBef>
                          <a:spcPts val="0"/>
                        </a:spcBef>
                        <a:spcAft>
                          <a:spcPts val="0"/>
                        </a:spcAft>
                        <a:buClr>
                          <a:schemeClr val="bg1">
                            <a:lumMod val="50000"/>
                          </a:schemeClr>
                        </a:buClr>
                        <a:buFontTx/>
                        <a:buChar char="-"/>
                        <a:defRPr/>
                      </a:pPr>
                      <a:r>
                        <a:rPr lang="en-US" sz="1800" b="1" i="0" u="none" dirty="0" smtClean="0">
                          <a:solidFill>
                            <a:srgbClr val="C00000"/>
                          </a:solidFill>
                          <a:latin typeface="Cambria" pitchFamily="18" charset="0"/>
                          <a:cs typeface="Times New Roman" pitchFamily="18" charset="0"/>
                        </a:rPr>
                        <a:t>MAT Credit forward</a:t>
                      </a:r>
                      <a:r>
                        <a:rPr lang="en-US" sz="1800" b="1" i="0" u="none" baseline="0" dirty="0" smtClean="0">
                          <a:solidFill>
                            <a:srgbClr val="C00000"/>
                          </a:solidFill>
                          <a:latin typeface="Cambria" pitchFamily="18" charset="0"/>
                          <a:cs typeface="Times New Roman" pitchFamily="18" charset="0"/>
                        </a:rPr>
                        <a:t> </a:t>
                      </a:r>
                      <a:r>
                        <a:rPr lang="en-US" sz="1800" b="0" i="0" u="none" dirty="0" smtClean="0">
                          <a:solidFill>
                            <a:schemeClr val="tx1"/>
                          </a:solidFill>
                          <a:latin typeface="Cambria" pitchFamily="18" charset="0"/>
                          <a:cs typeface="Times New Roman" pitchFamily="18" charset="0"/>
                        </a:rPr>
                        <a:t>period  </a:t>
                      </a:r>
                      <a:r>
                        <a:rPr lang="en-US" sz="1800" b="1" i="0" u="none" baseline="0" dirty="0" smtClean="0">
                          <a:solidFill>
                            <a:srgbClr val="C00000"/>
                          </a:solidFill>
                          <a:latin typeface="Cambria" pitchFamily="18" charset="0"/>
                          <a:cs typeface="Times New Roman" pitchFamily="18" charset="0"/>
                        </a:rPr>
                        <a:t>increased</a:t>
                      </a:r>
                      <a:r>
                        <a:rPr lang="en-US" sz="1800" b="0" i="0" u="none" dirty="0" smtClean="0">
                          <a:solidFill>
                            <a:srgbClr val="002060"/>
                          </a:solidFill>
                          <a:latin typeface="Cambria" pitchFamily="18" charset="0"/>
                          <a:cs typeface="Times New Roman" pitchFamily="18" charset="0"/>
                        </a:rPr>
                        <a:t> </a:t>
                      </a:r>
                      <a:r>
                        <a:rPr lang="en-US" sz="1800" b="0" i="0" u="none" dirty="0" smtClean="0">
                          <a:solidFill>
                            <a:schemeClr val="tx1"/>
                          </a:solidFill>
                          <a:latin typeface="Cambria" pitchFamily="18" charset="0"/>
                          <a:cs typeface="Times New Roman" pitchFamily="18" charset="0"/>
                        </a:rPr>
                        <a:t>from </a:t>
                      </a:r>
                      <a:r>
                        <a:rPr lang="en-US" sz="1800" b="1" i="0" u="none" kern="1200" dirty="0" smtClean="0">
                          <a:solidFill>
                            <a:srgbClr val="C00000"/>
                          </a:solidFill>
                          <a:latin typeface="Cambria" pitchFamily="18" charset="0"/>
                          <a:ea typeface="+mn-ea"/>
                          <a:cs typeface="Times New Roman" pitchFamily="18" charset="0"/>
                        </a:rPr>
                        <a:t>10 years to 15 years. </a:t>
                      </a:r>
                      <a:endParaRPr lang="en-US" sz="1800" b="0" i="0" u="none" kern="1200" dirty="0" smtClean="0">
                        <a:solidFill>
                          <a:schemeClr val="tx1"/>
                        </a:solidFill>
                        <a:latin typeface="Cambria" pitchFamily="18" charset="0"/>
                        <a:ea typeface="+mn-ea"/>
                        <a:cs typeface="Times New Roman" pitchFamily="18" charset="0"/>
                      </a:endParaRPr>
                    </a:p>
                    <a:p>
                      <a:pPr marL="122238" indent="-122238" algn="just" fontAlgn="auto">
                        <a:spcBef>
                          <a:spcPts val="0"/>
                        </a:spcBef>
                        <a:spcAft>
                          <a:spcPts val="0"/>
                        </a:spcAft>
                        <a:buClr>
                          <a:schemeClr val="bg1">
                            <a:lumMod val="50000"/>
                          </a:schemeClr>
                        </a:buClr>
                        <a:buFontTx/>
                        <a:buChar char="-"/>
                        <a:defRPr/>
                      </a:pPr>
                      <a:endParaRPr lang="en-US" sz="1800" b="0" i="0" u="none" kern="1200" dirty="0" smtClean="0">
                        <a:solidFill>
                          <a:schemeClr val="tx1"/>
                        </a:solidFill>
                        <a:latin typeface="Cambria" pitchFamily="18" charset="0"/>
                        <a:ea typeface="+mn-ea"/>
                        <a:cs typeface="Times New Roman" pitchFamily="18" charset="0"/>
                      </a:endParaRPr>
                    </a:p>
                    <a:p>
                      <a:pPr marL="122238" marR="0" indent="-122238" algn="just" defTabSz="914400" rtl="0" eaLnBrk="1" fontAlgn="auto" latinLnBrk="0" hangingPunct="1">
                        <a:lnSpc>
                          <a:spcPct val="100000"/>
                        </a:lnSpc>
                        <a:spcBef>
                          <a:spcPts val="0"/>
                        </a:spcBef>
                        <a:spcAft>
                          <a:spcPts val="0"/>
                        </a:spcAft>
                        <a:buClr>
                          <a:schemeClr val="bg1">
                            <a:lumMod val="50000"/>
                          </a:schemeClr>
                        </a:buClr>
                        <a:buSzTx/>
                        <a:buFontTx/>
                        <a:buChar char="-"/>
                        <a:tabLst/>
                        <a:defRPr/>
                      </a:pPr>
                      <a:r>
                        <a:rPr lang="en-US" sz="1800" b="1" i="0" u="none" kern="1200" dirty="0" smtClean="0">
                          <a:solidFill>
                            <a:srgbClr val="C00000"/>
                          </a:solidFill>
                          <a:latin typeface="Cambria" pitchFamily="18" charset="0"/>
                          <a:ea typeface="+mn-ea"/>
                          <a:cs typeface="Times New Roman" pitchFamily="18" charset="0"/>
                        </a:rPr>
                        <a:t>Wealth</a:t>
                      </a:r>
                      <a:r>
                        <a:rPr lang="en-US" sz="1800" b="1" i="0" u="none" kern="1200" baseline="0" dirty="0" smtClean="0">
                          <a:solidFill>
                            <a:srgbClr val="C00000"/>
                          </a:solidFill>
                          <a:latin typeface="Cambria" pitchFamily="18" charset="0"/>
                          <a:ea typeface="+mn-ea"/>
                          <a:cs typeface="Times New Roman" pitchFamily="18" charset="0"/>
                        </a:rPr>
                        <a:t> tax paid </a:t>
                      </a:r>
                      <a:r>
                        <a:rPr lang="en-US" sz="1800" b="0" i="0" u="none" kern="1200" baseline="0" dirty="0" smtClean="0">
                          <a:solidFill>
                            <a:schemeClr val="tx1"/>
                          </a:solidFill>
                          <a:latin typeface="Cambria" pitchFamily="18" charset="0"/>
                          <a:ea typeface="+mn-ea"/>
                          <a:cs typeface="Times New Roman" pitchFamily="18" charset="0"/>
                        </a:rPr>
                        <a:t>to be added back</a:t>
                      </a:r>
                    </a:p>
                    <a:p>
                      <a:pPr marL="122238" marR="0" indent="-122238" algn="just" defTabSz="914400" rtl="0" eaLnBrk="1" fontAlgn="auto" latinLnBrk="0" hangingPunct="1">
                        <a:lnSpc>
                          <a:spcPct val="100000"/>
                        </a:lnSpc>
                        <a:spcBef>
                          <a:spcPts val="0"/>
                        </a:spcBef>
                        <a:spcAft>
                          <a:spcPts val="0"/>
                        </a:spcAft>
                        <a:buClr>
                          <a:schemeClr val="bg1">
                            <a:lumMod val="50000"/>
                          </a:schemeClr>
                        </a:buClr>
                        <a:buSzTx/>
                        <a:buFontTx/>
                        <a:buNone/>
                        <a:tabLst/>
                        <a:defRPr/>
                      </a:pPr>
                      <a:r>
                        <a:rPr lang="en-US" sz="1800" b="1" i="0" u="none" kern="1200" baseline="0" dirty="0" smtClean="0">
                          <a:solidFill>
                            <a:srgbClr val="C00000"/>
                          </a:solidFill>
                          <a:latin typeface="Cambria" pitchFamily="18" charset="0"/>
                          <a:ea typeface="+mn-ea"/>
                          <a:cs typeface="Times New Roman" pitchFamily="18" charset="0"/>
                        </a:rPr>
                        <a:t> </a:t>
                      </a:r>
                      <a:endParaRPr lang="en-US" sz="1800" b="0" i="0" u="none" kern="1200" baseline="0" dirty="0" smtClean="0">
                        <a:solidFill>
                          <a:srgbClr val="002060"/>
                        </a:solidFill>
                        <a:latin typeface="Cambria" pitchFamily="18" charset="0"/>
                        <a:ea typeface="+mn-ea"/>
                        <a:cs typeface="Times New Roman" pitchFamily="18" charset="0"/>
                      </a:endParaRPr>
                    </a:p>
                    <a:p>
                      <a:pPr marL="122238" marR="0" indent="-122238" algn="just" defTabSz="914400" rtl="0" eaLnBrk="1" fontAlgn="auto" latinLnBrk="0" hangingPunct="1">
                        <a:lnSpc>
                          <a:spcPct val="100000"/>
                        </a:lnSpc>
                        <a:spcBef>
                          <a:spcPts val="0"/>
                        </a:spcBef>
                        <a:spcAft>
                          <a:spcPts val="0"/>
                        </a:spcAft>
                        <a:buClr>
                          <a:schemeClr val="bg1">
                            <a:lumMod val="50000"/>
                          </a:schemeClr>
                        </a:buClr>
                        <a:buSzTx/>
                        <a:buFontTx/>
                        <a:buChar char="-"/>
                        <a:tabLst/>
                        <a:defRPr/>
                      </a:pPr>
                      <a:r>
                        <a:rPr lang="en-US" sz="1800" b="1" i="0" u="none" kern="1200" baseline="0" dirty="0" smtClean="0">
                          <a:solidFill>
                            <a:srgbClr val="C00000"/>
                          </a:solidFill>
                          <a:latin typeface="Cambria" pitchFamily="18" charset="0"/>
                          <a:ea typeface="+mn-ea"/>
                          <a:cs typeface="Times New Roman" pitchFamily="18" charset="0"/>
                        </a:rPr>
                        <a:t>Tax on Branch profit paid by foreign company </a:t>
                      </a:r>
                      <a:r>
                        <a:rPr lang="en-US" sz="1800" b="0" i="0" u="none" kern="1200" dirty="0" smtClean="0">
                          <a:solidFill>
                            <a:schemeClr val="tx1"/>
                          </a:solidFill>
                          <a:latin typeface="Cambria" pitchFamily="18" charset="0"/>
                          <a:ea typeface="+mn-ea"/>
                          <a:cs typeface="Times New Roman" pitchFamily="18" charset="0"/>
                        </a:rPr>
                        <a:t>to be</a:t>
                      </a:r>
                      <a:r>
                        <a:rPr lang="en-US" sz="1800" b="0" i="0" u="none" kern="1200" baseline="0" dirty="0" smtClean="0">
                          <a:solidFill>
                            <a:schemeClr val="tx1"/>
                          </a:solidFill>
                          <a:latin typeface="Cambria" pitchFamily="18" charset="0"/>
                          <a:ea typeface="+mn-ea"/>
                          <a:cs typeface="Times New Roman" pitchFamily="18" charset="0"/>
                        </a:rPr>
                        <a:t> added back</a:t>
                      </a:r>
                      <a:endParaRPr lang="en-US" sz="1800" b="0" i="0" u="none" kern="1200" dirty="0" smtClean="0">
                        <a:solidFill>
                          <a:schemeClr val="tx1"/>
                        </a:solidFill>
                        <a:latin typeface="Cambria" pitchFamily="18" charset="0"/>
                        <a:ea typeface="+mn-ea"/>
                        <a:cs typeface="Times New Roman" pitchFamily="18" charset="0"/>
                      </a:endParaRPr>
                    </a:p>
                    <a:p>
                      <a:pPr marL="122238" indent="-122238" algn="just" fontAlgn="auto">
                        <a:spcBef>
                          <a:spcPts val="0"/>
                        </a:spcBef>
                        <a:spcAft>
                          <a:spcPts val="0"/>
                        </a:spcAft>
                        <a:buClr>
                          <a:schemeClr val="bg1">
                            <a:lumMod val="50000"/>
                          </a:schemeClr>
                        </a:buClr>
                        <a:buFontTx/>
                        <a:buChar char="-"/>
                        <a:defRPr/>
                      </a:pPr>
                      <a:endParaRPr lang="en-US" sz="1800" b="0" i="0" u="none" dirty="0" smtClean="0">
                        <a:solidFill>
                          <a:srgbClr val="002060"/>
                        </a:solidFill>
                        <a:latin typeface="Cambria" pitchFamily="18" charset="0"/>
                        <a:cs typeface="Times New Roman" pitchFamily="18" charset="0"/>
                      </a:endParaRPr>
                    </a:p>
                    <a:p>
                      <a:pPr marL="122238" indent="-122238" algn="just" fontAlgn="auto">
                        <a:spcBef>
                          <a:spcPts val="0"/>
                        </a:spcBef>
                        <a:spcAft>
                          <a:spcPts val="0"/>
                        </a:spcAft>
                        <a:buClr>
                          <a:schemeClr val="bg1">
                            <a:lumMod val="50000"/>
                          </a:schemeClr>
                        </a:buClr>
                        <a:buFontTx/>
                        <a:buChar char="-"/>
                        <a:defRPr/>
                      </a:pPr>
                      <a:r>
                        <a:rPr lang="en-US" sz="1800" b="0" i="0" u="none" kern="1200" dirty="0" smtClean="0">
                          <a:solidFill>
                            <a:schemeClr val="tx1"/>
                          </a:solidFill>
                          <a:latin typeface="Cambria" pitchFamily="18" charset="0"/>
                          <a:ea typeface="+mn-ea"/>
                          <a:cs typeface="Times New Roman" pitchFamily="18" charset="0"/>
                        </a:rPr>
                        <a:t>No allowance of  </a:t>
                      </a:r>
                      <a:r>
                        <a:rPr lang="en-US" sz="1800" b="1" i="0" u="none" kern="1200" dirty="0" smtClean="0">
                          <a:solidFill>
                            <a:srgbClr val="C00000"/>
                          </a:solidFill>
                          <a:latin typeface="Cambria" pitchFamily="18" charset="0"/>
                          <a:ea typeface="+mn-ea"/>
                          <a:cs typeface="Times New Roman" pitchFamily="18" charset="0"/>
                        </a:rPr>
                        <a:t>deduction</a:t>
                      </a:r>
                      <a:r>
                        <a:rPr lang="en-US" sz="1800" b="1" i="0" u="none" kern="1200" baseline="0" dirty="0" smtClean="0">
                          <a:solidFill>
                            <a:srgbClr val="C00000"/>
                          </a:solidFill>
                          <a:latin typeface="Cambria" pitchFamily="18" charset="0"/>
                          <a:ea typeface="+mn-ea"/>
                          <a:cs typeface="Times New Roman" pitchFamily="18" charset="0"/>
                        </a:rPr>
                        <a:t> u/s 80HHC</a:t>
                      </a:r>
                      <a:r>
                        <a:rPr lang="en-US" sz="1800" b="0" i="0" u="none" kern="1200" baseline="0" dirty="0" smtClean="0">
                          <a:solidFill>
                            <a:schemeClr val="tx1"/>
                          </a:solidFill>
                          <a:latin typeface="Cambria" pitchFamily="18" charset="0"/>
                          <a:ea typeface="+mn-ea"/>
                          <a:cs typeface="Times New Roman" pitchFamily="18" charset="0"/>
                        </a:rPr>
                        <a:t> of IT Act </a:t>
                      </a:r>
                      <a:endParaRPr lang="en-US" sz="1800" b="1" i="0" u="none" kern="1200" dirty="0" smtClean="0">
                        <a:solidFill>
                          <a:srgbClr val="C00000"/>
                        </a:solidFill>
                        <a:latin typeface="Cambria" pitchFamily="18" charset="0"/>
                        <a:ea typeface="+mn-ea"/>
                        <a:cs typeface="Times New Roman" pitchFamily="18" charset="0"/>
                      </a:endParaRPr>
                    </a:p>
                    <a:p>
                      <a:pPr marL="122238" indent="-122238" algn="just" fontAlgn="auto">
                        <a:spcBef>
                          <a:spcPts val="0"/>
                        </a:spcBef>
                        <a:spcAft>
                          <a:spcPts val="0"/>
                        </a:spcAft>
                        <a:buClr>
                          <a:schemeClr val="bg1">
                            <a:lumMod val="50000"/>
                          </a:schemeClr>
                        </a:buClr>
                        <a:buFontTx/>
                        <a:buChar char="-"/>
                        <a:defRPr/>
                      </a:pPr>
                      <a:endParaRPr lang="en-US" sz="1800" b="0" i="0" u="none" dirty="0" smtClean="0">
                        <a:solidFill>
                          <a:srgbClr val="002060"/>
                        </a:solidFill>
                        <a:latin typeface="Cambria" pitchFamily="18" charset="0"/>
                        <a:cs typeface="Times New Roman" pitchFamily="18" charset="0"/>
                      </a:endParaRPr>
                    </a:p>
                    <a:p>
                      <a:pPr marL="122238" indent="-122238" algn="just" fontAlgn="auto">
                        <a:spcBef>
                          <a:spcPts val="0"/>
                        </a:spcBef>
                        <a:spcAft>
                          <a:spcPts val="0"/>
                        </a:spcAft>
                        <a:buClr>
                          <a:schemeClr val="bg1">
                            <a:lumMod val="50000"/>
                          </a:schemeClr>
                        </a:buClr>
                        <a:buFontTx/>
                        <a:buChar char="-"/>
                        <a:defRPr/>
                      </a:pPr>
                      <a:endParaRPr lang="en-US" sz="1800" b="0" i="0" u="none" kern="1200" dirty="0" smtClean="0">
                        <a:solidFill>
                          <a:schemeClr val="tx1"/>
                        </a:solidFill>
                        <a:latin typeface="Cambria" pitchFamily="18" charset="0"/>
                        <a:ea typeface="+mn-ea"/>
                        <a:cs typeface="Times New Roman" pitchFamily="18" charset="0"/>
                      </a:endParaRPr>
                    </a:p>
                    <a:p>
                      <a:pPr marL="122238" indent="-122238" algn="just" fontAlgn="auto">
                        <a:spcBef>
                          <a:spcPts val="0"/>
                        </a:spcBef>
                        <a:spcAft>
                          <a:spcPts val="0"/>
                        </a:spcAft>
                        <a:buClr>
                          <a:schemeClr val="bg1">
                            <a:lumMod val="50000"/>
                          </a:schemeClr>
                        </a:buClr>
                        <a:buFontTx/>
                        <a:buNone/>
                        <a:defRPr/>
                      </a:pPr>
                      <a:endParaRPr lang="en-US" sz="1800" b="0" i="0" u="none" dirty="0" smtClean="0">
                        <a:solidFill>
                          <a:srgbClr val="002060"/>
                        </a:solidFill>
                        <a:latin typeface="Cambria" pitchFamily="18" charset="0"/>
                        <a:cs typeface="Times New Roman" pitchFamily="18" charset="0"/>
                      </a:endParaRPr>
                    </a:p>
                  </a:txBody>
                  <a:tcPr>
                    <a:lnL w="381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bg1">
                        <a:lumMod val="95000"/>
                        <a:alpha val="38000"/>
                      </a:schemeClr>
                    </a:solidFill>
                  </a:tcPr>
                </a:tc>
              </a:tr>
            </a:tbl>
          </a:graphicData>
        </a:graphic>
      </p:graphicFrame>
      <p:cxnSp>
        <p:nvCxnSpPr>
          <p:cNvPr id="10" name="Straight Connector 9"/>
          <p:cNvCxnSpPr/>
          <p:nvPr/>
        </p:nvCxnSpPr>
        <p:spPr>
          <a:xfrm rot="5400000">
            <a:off x="-987425" y="2916238"/>
            <a:ext cx="2835275" cy="3175"/>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8440" name="TextBox 10"/>
          <p:cNvSpPr txBox="1">
            <a:spLocks noChangeArrowheads="1"/>
          </p:cNvSpPr>
          <p:nvPr/>
        </p:nvSpPr>
        <p:spPr bwMode="auto">
          <a:xfrm>
            <a:off x="457200" y="5143500"/>
            <a:ext cx="8382000" cy="615950"/>
          </a:xfrm>
          <a:prstGeom prst="rect">
            <a:avLst/>
          </a:prstGeom>
          <a:solidFill>
            <a:srgbClr val="C00000"/>
          </a:solidFill>
          <a:ln w="9525">
            <a:noFill/>
            <a:miter lim="800000"/>
            <a:headEnd/>
            <a:tailEnd/>
          </a:ln>
        </p:spPr>
        <p:txBody>
          <a:bodyPr>
            <a:spAutoFit/>
          </a:bodyPr>
          <a:lstStyle/>
          <a:p>
            <a:pPr algn="ctr"/>
            <a:endParaRPr lang="en-US" sz="800" b="1">
              <a:solidFill>
                <a:schemeClr val="bg1"/>
              </a:solidFill>
              <a:latin typeface="Cambria" pitchFamily="18" charset="0"/>
            </a:endParaRPr>
          </a:p>
          <a:p>
            <a:pPr algn="ctr"/>
            <a:r>
              <a:rPr lang="en-US" b="1">
                <a:solidFill>
                  <a:schemeClr val="bg1"/>
                </a:solidFill>
                <a:latin typeface="Cambria" pitchFamily="18" charset="0"/>
              </a:rPr>
              <a:t>No Specific Grandfathering provision for MAT credit accumulated under IT Act</a:t>
            </a:r>
          </a:p>
          <a:p>
            <a:pPr algn="ctr"/>
            <a:endParaRPr lang="en-US" sz="800" b="1">
              <a:solidFill>
                <a:schemeClr val="bg1"/>
              </a:solidFill>
              <a:latin typeface="Cambria" pitchFamily="18" charset="0"/>
            </a:endParaRPr>
          </a:p>
        </p:txBody>
      </p:sp>
      <p:pic>
        <p:nvPicPr>
          <p:cNvPr id="18441" name="Picture 2" descr="C:\Documents and Settings\sajjan.parasrampuria\Desktop\property%20tax%20-%20carrying%20tax.jpg"/>
          <p:cNvPicPr>
            <a:picLocks noChangeAspect="1" noChangeArrowheads="1"/>
          </p:cNvPicPr>
          <p:nvPr/>
        </p:nvPicPr>
        <p:blipFill>
          <a:blip r:embed="rId3"/>
          <a:srcRect/>
          <a:stretch>
            <a:fillRect/>
          </a:stretch>
        </p:blipFill>
        <p:spPr bwMode="auto">
          <a:xfrm>
            <a:off x="7256463" y="928688"/>
            <a:ext cx="1887537" cy="17145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par>
                          <p:cTn id="12" fill="hold">
                            <p:stCondLst>
                              <p:cond delay="2500"/>
                            </p:stCondLst>
                            <p:childTnLst>
                              <p:par>
                                <p:cTn id="13" presetID="2" presetClass="entr" presetSubtype="4" fill="hold" grpId="0" nodeType="afterEffect">
                                  <p:stCondLst>
                                    <p:cond delay="0"/>
                                  </p:stCondLst>
                                  <p:childTnLst>
                                    <p:set>
                                      <p:cBhvr>
                                        <p:cTn id="14" dur="1" fill="hold">
                                          <p:stCondLst>
                                            <p:cond delay="0"/>
                                          </p:stCondLst>
                                        </p:cTn>
                                        <p:tgtEl>
                                          <p:spTgt spid="18440"/>
                                        </p:tgtEl>
                                        <p:attrNameLst>
                                          <p:attrName>style.visibility</p:attrName>
                                        </p:attrNameLst>
                                      </p:cBhvr>
                                      <p:to>
                                        <p:strVal val="visible"/>
                                      </p:to>
                                    </p:set>
                                    <p:anim calcmode="lin" valueType="num">
                                      <p:cBhvr additive="base">
                                        <p:cTn id="15" dur="1000" fill="hold"/>
                                        <p:tgtEl>
                                          <p:spTgt spid="18440"/>
                                        </p:tgtEl>
                                        <p:attrNameLst>
                                          <p:attrName>ppt_x</p:attrName>
                                        </p:attrNameLst>
                                      </p:cBhvr>
                                      <p:tavLst>
                                        <p:tav tm="0">
                                          <p:val>
                                            <p:strVal val="#ppt_x"/>
                                          </p:val>
                                        </p:tav>
                                        <p:tav tm="100000">
                                          <p:val>
                                            <p:strVal val="#ppt_x"/>
                                          </p:val>
                                        </p:tav>
                                      </p:tavLst>
                                    </p:anim>
                                    <p:anim calcmode="lin" valueType="num">
                                      <p:cBhvr additive="base">
                                        <p:cTn id="16" dur="1000" fill="hold"/>
                                        <p:tgtEl>
                                          <p:spTgt spid="184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4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19458" name="Picture 2" descr="http://gupta9665.files.wordpress.com/2010/12/thank-you.jpg?w=480&amp;h=318"/>
          <p:cNvPicPr>
            <a:picLocks noChangeAspect="1" noChangeArrowheads="1"/>
          </p:cNvPicPr>
          <p:nvPr/>
        </p:nvPicPr>
        <p:blipFill>
          <a:blip r:embed="rId3"/>
          <a:srcRect/>
          <a:stretch>
            <a:fillRect/>
          </a:stretch>
        </p:blipFill>
        <p:spPr bwMode="auto">
          <a:xfrm>
            <a:off x="500063" y="357188"/>
            <a:ext cx="8143875" cy="6107112"/>
          </a:xfrm>
          <a:prstGeom prst="rect">
            <a:avLst/>
          </a:prstGeom>
          <a:noFill/>
          <a:ln w="76200">
            <a:solidFill>
              <a:schemeClr val="tx1"/>
            </a:solid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5000"/>
                                        <p:tgtEl>
                                          <p:spTgt spid="19458"/>
                                        </p:tgtEl>
                                      </p:cBhvr>
                                    </p:animEffect>
                                    <p:set>
                                      <p:cBhvr>
                                        <p:cTn id="7" dur="1" fill="hold">
                                          <p:stCondLst>
                                            <p:cond delay="4999"/>
                                          </p:stCondLst>
                                        </p:cTn>
                                        <p:tgtEl>
                                          <p:spTgt spid="194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5"/>
          <p:cNvSpPr>
            <a:spLocks noGrp="1"/>
          </p:cNvSpPr>
          <p:nvPr>
            <p:ph type="subTitle" idx="1"/>
          </p:nvPr>
        </p:nvSpPr>
        <p:spPr>
          <a:xfrm>
            <a:off x="285750" y="2143125"/>
            <a:ext cx="5715000" cy="4000500"/>
          </a:xfrm>
        </p:spPr>
        <p:txBody>
          <a:bodyPr/>
          <a:lstStyle/>
          <a:p>
            <a:pPr algn="just" eaLnBrk="1" hangingPunct="1"/>
            <a:r>
              <a:rPr lang="en-IN" sz="2500" smtClean="0">
                <a:solidFill>
                  <a:srgbClr val="002060"/>
                </a:solidFill>
                <a:latin typeface="Book Antiqua" pitchFamily="18" charset="0"/>
              </a:rPr>
              <a:t>To make sure that companies having large profits and declaring substantial dividends to shareholders but not paying tax to the Govt by taking advantage of the various incentives and exemptions provided in the Income-tax Act, pay a fixed percentage of book profit as minimum alternate tax.</a:t>
            </a:r>
          </a:p>
        </p:txBody>
      </p:sp>
      <p:pic>
        <p:nvPicPr>
          <p:cNvPr id="3075" name="Picture 2" descr="http://t0.gstatic.com/images?q=tbn:ANd9GcR9WuL8ukkbm3qfHTR9XltYX4FrxfPPPZ_10jsArzwK2_7QJhLy1A"/>
          <p:cNvPicPr>
            <a:picLocks noChangeAspect="1" noChangeArrowheads="1"/>
          </p:cNvPicPr>
          <p:nvPr/>
        </p:nvPicPr>
        <p:blipFill>
          <a:blip r:embed="rId3"/>
          <a:srcRect/>
          <a:stretch>
            <a:fillRect/>
          </a:stretch>
        </p:blipFill>
        <p:spPr bwMode="auto">
          <a:xfrm>
            <a:off x="6215063" y="2143125"/>
            <a:ext cx="2357437" cy="3614738"/>
          </a:xfrm>
          <a:prstGeom prst="rect">
            <a:avLst/>
          </a:prstGeom>
          <a:noFill/>
          <a:ln w="9525">
            <a:noFill/>
            <a:miter lim="800000"/>
            <a:headEnd/>
            <a:tailEnd/>
          </a:ln>
        </p:spPr>
      </p:pic>
      <p:sp>
        <p:nvSpPr>
          <p:cNvPr id="3076" name="AutoShape 4" descr="data:image/jpg;base64,/9j/4AAQSkZJRgABAQAAAQABAAD/2wBDAAkGBwgHBgkIBwgKCgkLDRYPDQwMDRsUFRAWIB0iIiAdHx8kKDQsJCYxJx8fLT0tMTU3Ojo6Iys/RD84QzQ5Ojf/2wBDAQoKCg0MDRoPDxo3JR8lNzc3Nzc3Nzc3Nzc3Nzc3Nzc3Nzc3Nzc3Nzc3Nzc3Nzc3Nzc3Nzc3Nzc3Nzc3Nzc3Nzf/wAARCAB/AM0DASIAAhEBAxEB/8QAHAABAAAHAQAAAAAAAAAAAAAAAAECAwQFBgcI/8QAQBAAAQMDAgMEBwQFDQAAAAAAAQACAwQFERIhBjFBE1FhcQcUUoGRobEiMkKyNUNigvAVFiMkU2RydJKiwcLx/8QAGQEBAQEBAQEAAAAAAAAAAAAAAAQFAgMB/8QAJBEAAgICAQQCAwEAAAAAAAAAAAECAwQRIQUSEzFBYSIykUL/2gAMAwEAAhEDEQA/AO4IiIAiIgCIiAIiIAiLXOK+KqawQhmBLWPGY4c8h7Tj0H1XUISnLtiuTidka490nwbA+RkbS97mtaOZccALD1PFdjpnFslxhc4cxHl/0yuR3i+192kMlfVF7M5EfJjfJv8ABWEnrnuyIstHeea1YdLUVuyX8MqfU5N6rj/TuDeNuHycOr9Hi+J7R8wrmHiqwTbR3iiyejpmt+q89Pc5x1OcSe8lSkkpLp9fw2I9Qs/0kemqeqgqWa6eaOVntRvDh8QqoIK8y0tTPRyiakmkglB2fE4sPxC6Jwh6SZo5I6PiAh8Z2bVgYLf8YHMeI9+VLbgzgtxeyqrOhN6ktHV0UsbxIwPaQWuGQQcghTKIuCIiAIiIBlERAMplEQBERAEREAREQBEQoDH326Q2a1T18+7Ym5Dc7uPQDzOy4RX3GouNdNWVb9c0rtTiOQ7gPAcgt39Lt1PrFHa43fZa3t5R4nIb/wBlzl0mx71t9OqUIeR+2YnULHOfjXpEs8mo6RyHzVJFVpaearqI6amjMk0rg1jBzcT0VkpfLJIx+EUTsMnl3qV2GnBIB7iu38J8CW6zwsnrIo6uvIBdI9uWsPcwH68/JR9IHBNFxTa3mOOOK5Qs/q1QAAdvwOPVp+XMLOl1CKlqK2i+GBJx3JnD8ICrD1G7WtnbVNBVxQZwTLC4M+JGFfRuEjA9hyCMquu1WLgktpdb5Or+iXiJ88T7JVPy6JuumLjvozu33ZyPAkdF0ocl524UrTbuJLbUh2A2oa12/wCFx0n5FeiByWVm1qFm18mthWOden8EURFGWBERAEREAREQBERAEREBAqKIgCHkiIDnPGvAdxvF0nudBWQvdIG/0EwLMYAGA4Zzy6gLnN2sd3s5P8p26pgjH63Rrj/1tyPiQvRigRlV1Ztla17RJZh1ze/k8xNcHtDmEOb3tOQui+h+0snrqu6zMyKcCKLI/E7dx9wwP3it/uPClhuLnPqrTSukduZGxhjz+83BVzY7LQ2GjdSW6N0cJeZCHPLjk+J8l625vkrcUtM8qsJ12KTe0ZADAWm8ZXV7LjDb2uLYgwSPHtEk4B8Bj5rZLjdaWgGJnOL8Z0Mbk4XOONbvSXKpiqaSGpimibofra3S5vMcjsQc/HwWeaBm6e4xdiY3BrmOGHNcMgjuI6hcov8AQwWy+1lNRjTTEtljZ7AcM6fIHPyWchupfsDkN3cSdmjxK1muqxXXKpqW7tdpa094AxlXYPd5PohzmvGRpgfWYdPPtG488hemhyXm6xQGqvVvgAJMlTEMeGoZXpELvqD/ACijjpy4kyKIizjRCIiAIiIAiIgCIiAIiIAih1UUAREQBERAFhr5eore18YeBI1mtxxnSOmPFZkrV+Nbe2WkbcYhqmp8Ne3+0jJ3B+OfigOe3jiOoqakiL7Eeckk5LvNYysrZBTesysPY6wzVjAc7njP8YV/V2gaxLSxySRPGWloJOO5Y2809bdOxjkmZGKaMRRQFulrB127ydyeq7rUXJKT0jiyUlH8Vtlte43GxdrGA0esDWGDAIIOPmsJCzSwDrzWyFj2cPVNPXRvEoaCC0FwJBBByOmywUEUk80ccLHSSSENY1oyXE7ABamFxBmXm771o3D0WWp1dxK2qc3MNEztCf2zkNH1PuXbQtf4J4fZw9ZY6dwBqZD2lQ4b5eeg8By/9WwLPybfJY2vRfjVeOtJ+wiIvAoCIiAIiIAiIgCIiAIiIAiIgCIiAIiICB5rzrfeIL1U11VDPdKt0bJ3tDRKQAA442G3ReiivMt2/StaP7zJ+Yq3CinKW0RZsmlHRlrDxbWUcnq9TI0tJyJC3bP7Q6eY96y/GNfroWNrS1lU8a4HQnO42ODjbxG4wdlorY9czRj7zgFtPGn36EdwkH5V6Tx4K2P3s84XzdMvox1pvVyinijic+YucGhrQS4+WOZXVuCLJbZq6S9CJvrekNDQAGsON3gD8R5Z8+8q84A4btdus1DcKenDqypp2SPnk+04amgkDuG/RW/BEnq1xqaMnk58YHi1x/4Cmusj3arWkU01tx3ZybqAooinKAiIgCIiAgoqCigCIiAhlMqlqTUgKuUyqQKF2EBVyiph22U1ICplMqmXKXUgKupC5UtXioF6Aq5XnniexXW3XCqmraCeOF8z3tl06mEFxIOoZHxXoAPzsFy+9elKrhqKimobXADHI6MvnkLtWDj7ox9VViSmpPsWyTLjBxXc9HOrbGJbnSs9qZn1W08S22uuT6MW+jqKlw16hDGXac6eeOSsbbxNWVd9p2z0tvpop5dMpp6ONhOdhl2M88dV1SlebTRy1VJTmocI9Rha7Bkxvse/nhe19so2J65POiqMq2tmb4bhlpeHrZT1DCyaKkiY9h5tcGgELTrZUBvEdRNCQ5hqnuyORBcVuVFWsuVtgqWB7I6mFsgBOHAObn47rU6nhertr+3tcxqGD9U/AkHl0Py96gfvkuXo3xr2uAc05B6hTZWqWa+Yd2M+Y5G/fY8YI9xWzB4IyDsvh9K2UyqWpR1ICoik1JqQEyipNSZQE6KTUo5QFrrQvVAuOVEuOEBW17IXZCtw7dT52QFdrtkLlT1KRzygKutQLlRDlBzigKpfspDIqDnkKjJKR1QF32w1DzXnm7/pau/zMv5iu4yzlpyDyK4bdN7nWHvnkP8AuKvwNdzIM9PtRaAEPDmnBByD3Lotp46pYaKP1sP7Vo3aG5yVz0DbKiAMK62iNn7EVORKv9T0BZqpktpopI26GPgY5rPZBaCAr9sgWnWC4uFooWD8NPG34NCzEdYXcysSXDZtRbaTZmJYaaoc108MUjm/dL2AkeWVXEgWIZUE9VcxzEhcnRkDIoiQKwMpURIUBkNeyhrVn22yCUoC8L9lEvVp2qgZkBea1HWrISqoJNkBKWqJbsqpao6UBQDVMAqmlNGyAkLcqRzVchuylLUBQaxHtVYNQtQFm9it5WH2crIlgVN0eUBgqmmfID3YWAuPDFPWZMzBno4c/it4dACqZpQV9UnF7R8cU1pnM/5iwNdkVErm+yQMK5g4VggIxC1xHUjK6CaQIKRg6Lt3WS4bOI01xe0jV6aikjaAOQ5eCv4oH7LNeqt7h71FtOB0C8z0MfFC7qryKIjvVwIQFUazCAtiw5UwYQFcdmE0ABAWhBUWgqu5gQRoCkc42UhDlc6NkLNkBbtBVUZwphGptCA//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IN">
              <a:latin typeface="Calibri" pitchFamily="34" charset="0"/>
            </a:endParaRPr>
          </a:p>
        </p:txBody>
      </p:sp>
      <p:sp>
        <p:nvSpPr>
          <p:cNvPr id="3077" name="AutoShape 6" descr="data:image/jpg;base64,/9j/4AAQSkZJRgABAQAAAQABAAD/2wBDAAkGBwgHBgkIBwgKCgkLDRYPDQwMDRsUFRAWIB0iIiAdHx8kKDQsJCYxJx8fLT0tMTU3Ojo6Iys/RD84QzQ5Ojf/2wBDAQoKCg0MDRoPDxo3JR8lNzc3Nzc3Nzc3Nzc3Nzc3Nzc3Nzc3Nzc3Nzc3Nzc3Nzc3Nzc3Nzc3Nzc3Nzc3Nzc3Nzf/wAARCAB/AM0DASIAAhEBAxEB/8QAHAABAAAHAQAAAAAAAAAAAAAAAAECAwQFBgcI/8QAQBAAAQMDAgMEBwQFDQAAAAAAAQACAwQFERIhBjFBE1FhcQcUUoGRobEiMkKyNUNigvAVFiMkU2RydJKiwcLx/8QAGQEBAQEBAQEAAAAAAAAAAAAAAAQFAgMB/8QAJBEAAgICAQQCAwEAAAAAAAAAAAECAwQRIQUSEzFBYSIykUL/2gAMAwEAAhEDEQA/AO4IiIAiIgCIiAIiIAiLXOK+KqawQhmBLWPGY4c8h7Tj0H1XUISnLtiuTidka490nwbA+RkbS97mtaOZccALD1PFdjpnFslxhc4cxHl/0yuR3i+192kMlfVF7M5EfJjfJv8ABWEnrnuyIstHeea1YdLUVuyX8MqfU5N6rj/TuDeNuHycOr9Hi+J7R8wrmHiqwTbR3iiyejpmt+q89Pc5x1OcSe8lSkkpLp9fw2I9Qs/0kemqeqgqWa6eaOVntRvDh8QqoIK8y0tTPRyiakmkglB2fE4sPxC6Jwh6SZo5I6PiAh8Z2bVgYLf8YHMeI9+VLbgzgtxeyqrOhN6ktHV0UsbxIwPaQWuGQQcghTKIuCIiAIiIBlERAMplEQBERAEREAREQBEQoDH326Q2a1T18+7Ym5Dc7uPQDzOy4RX3GouNdNWVb9c0rtTiOQ7gPAcgt39Lt1PrFHa43fZa3t5R4nIb/wBlzl0mx71t9OqUIeR+2YnULHOfjXpEs8mo6RyHzVJFVpaearqI6amjMk0rg1jBzcT0VkpfLJIx+EUTsMnl3qV2GnBIB7iu38J8CW6zwsnrIo6uvIBdI9uWsPcwH68/JR9IHBNFxTa3mOOOK5Qs/q1QAAdvwOPVp+XMLOl1CKlqK2i+GBJx3JnD8ICrD1G7WtnbVNBVxQZwTLC4M+JGFfRuEjA9hyCMquu1WLgktpdb5Or+iXiJ88T7JVPy6JuumLjvozu33ZyPAkdF0ocl524UrTbuJLbUh2A2oa12/wCFx0n5FeiByWVm1qFm18mthWOden8EURFGWBERAEREAREQBERAEREBAqKIgCHkiIDnPGvAdxvF0nudBWQvdIG/0EwLMYAGA4Zzy6gLnN2sd3s5P8p26pgjH63Rrj/1tyPiQvRigRlV1Ztla17RJZh1ze/k8xNcHtDmEOb3tOQui+h+0snrqu6zMyKcCKLI/E7dx9wwP3it/uPClhuLnPqrTSukduZGxhjz+83BVzY7LQ2GjdSW6N0cJeZCHPLjk+J8l625vkrcUtM8qsJ12KTe0ZADAWm8ZXV7LjDb2uLYgwSPHtEk4B8Bj5rZLjdaWgGJnOL8Z0Mbk4XOONbvSXKpiqaSGpimibofra3S5vMcjsQc/HwWeaBm6e4xdiY3BrmOGHNcMgjuI6hcov8AQwWy+1lNRjTTEtljZ7AcM6fIHPyWchupfsDkN3cSdmjxK1muqxXXKpqW7tdpa094AxlXYPd5PohzmvGRpgfWYdPPtG488hemhyXm6xQGqvVvgAJMlTEMeGoZXpELvqD/ACijjpy4kyKIizjRCIiAIiIAiIgCIiAIiIAih1UUAREQBERAFhr5eore18YeBI1mtxxnSOmPFZkrV+Nbe2WkbcYhqmp8Ne3+0jJ3B+OfigOe3jiOoqakiL7Eeckk5LvNYysrZBTesysPY6wzVjAc7njP8YV/V2gaxLSxySRPGWloJOO5Y2809bdOxjkmZGKaMRRQFulrB127ydyeq7rUXJKT0jiyUlH8Vtlte43GxdrGA0esDWGDAIIOPmsJCzSwDrzWyFj2cPVNPXRvEoaCC0FwJBBByOmywUEUk80ccLHSSSENY1oyXE7ABamFxBmXm771o3D0WWp1dxK2qc3MNEztCf2zkNH1PuXbQtf4J4fZw9ZY6dwBqZD2lQ4b5eeg8By/9WwLPybfJY2vRfjVeOtJ+wiIvAoCIiAIiIAiIgCIiAIiIAiIgCIiAIiICB5rzrfeIL1U11VDPdKt0bJ3tDRKQAA442G3ReiivMt2/StaP7zJ+Yq3CinKW0RZsmlHRlrDxbWUcnq9TI0tJyJC3bP7Q6eY96y/GNfroWNrS1lU8a4HQnO42ODjbxG4wdlorY9czRj7zgFtPGn36EdwkH5V6Tx4K2P3s84XzdMvox1pvVyinijic+YucGhrQS4+WOZXVuCLJbZq6S9CJvrekNDQAGsON3gD8R5Z8+8q84A4btdus1DcKenDqypp2SPnk+04amgkDuG/RW/BEnq1xqaMnk58YHi1x/4Cmusj3arWkU01tx3ZybqAooinKAiIgCIiAgoqCigCIiAhlMqlqTUgKuUyqQKF2EBVyiph22U1ICplMqmXKXUgKupC5UtXioF6Aq5XnniexXW3XCqmraCeOF8z3tl06mEFxIOoZHxXoAPzsFy+9elKrhqKimobXADHI6MvnkLtWDj7ox9VViSmpPsWyTLjBxXc9HOrbGJbnSs9qZn1W08S22uuT6MW+jqKlw16hDGXac6eeOSsbbxNWVd9p2z0tvpop5dMpp6ONhOdhl2M88dV1SlebTRy1VJTmocI9Rha7Bkxvse/nhe19so2J65POiqMq2tmb4bhlpeHrZT1DCyaKkiY9h5tcGgELTrZUBvEdRNCQ5hqnuyORBcVuVFWsuVtgqWB7I6mFsgBOHAObn47rU6nhertr+3tcxqGD9U/AkHl0Py96gfvkuXo3xr2uAc05B6hTZWqWa+Yd2M+Y5G/fY8YI9xWzB4IyDsvh9K2UyqWpR1ICoik1JqQEyipNSZQE6KTUo5QFrrQvVAuOVEuOEBW17IXZCtw7dT52QFdrtkLlT1KRzygKutQLlRDlBzigKpfspDIqDnkKjJKR1QF32w1DzXnm7/pau/zMv5iu4yzlpyDyK4bdN7nWHvnkP8AuKvwNdzIM9PtRaAEPDmnBByD3Lotp46pYaKP1sP7Vo3aG5yVz0DbKiAMK62iNn7EVORKv9T0BZqpktpopI26GPgY5rPZBaCAr9sgWnWC4uFooWD8NPG34NCzEdYXcysSXDZtRbaTZmJYaaoc108MUjm/dL2AkeWVXEgWIZUE9VcxzEhcnRkDIoiQKwMpURIUBkNeyhrVn22yCUoC8L9lEvVp2qgZkBea1HWrISqoJNkBKWqJbsqpao6UBQDVMAqmlNGyAkLcqRzVchuylLUBQaxHtVYNQtQFm9it5WH2crIlgVN0eUBgqmmfID3YWAuPDFPWZMzBno4c/it4dACqZpQV9UnF7R8cU1pnM/5iwNdkVErm+yQMK5g4VggIxC1xHUjK6CaQIKRg6Lt3WS4bOI01xe0jV6aikjaAOQ5eCv4oH7LNeqt7h71FtOB0C8z0MfFC7qryKIjvVwIQFUazCAtiw5UwYQFcdmE0ABAWhBUWgqu5gQRoCkc42UhDlc6NkLNkBbtBVUZwphGptCA//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IN">
              <a:latin typeface="Calibri" pitchFamily="34" charset="0"/>
            </a:endParaRPr>
          </a:p>
        </p:txBody>
      </p:sp>
      <p:sp>
        <p:nvSpPr>
          <p:cNvPr id="3078" name="Title 3"/>
          <p:cNvSpPr>
            <a:spLocks noGrp="1"/>
          </p:cNvSpPr>
          <p:nvPr>
            <p:ph type="ctrTitle"/>
          </p:nvPr>
        </p:nvSpPr>
        <p:spPr>
          <a:xfrm>
            <a:off x="2500313" y="0"/>
            <a:ext cx="6643687" cy="714375"/>
          </a:xfrm>
          <a:solidFill>
            <a:srgbClr val="C00000"/>
          </a:solidFill>
        </p:spPr>
        <p:txBody>
          <a:bodyPr/>
          <a:lstStyle/>
          <a:p>
            <a:pPr eaLnBrk="1" hangingPunct="1"/>
            <a:r>
              <a:rPr lang="en-US" sz="2400" b="1" smtClean="0">
                <a:solidFill>
                  <a:schemeClr val="bg1"/>
                </a:solidFill>
                <a:latin typeface="Book Antiqua" pitchFamily="18" charset="0"/>
              </a:rPr>
              <a:t>Why MAT???........Reasons for its Introduction</a:t>
            </a:r>
            <a:endParaRPr lang="en-IN" sz="2400" b="1" smtClean="0">
              <a:solidFill>
                <a:schemeClr val="bg1"/>
              </a:solidFill>
              <a:latin typeface="Book Antiqua" pitchFamily="18" charset="0"/>
            </a:endParaRPr>
          </a:p>
        </p:txBody>
      </p:sp>
      <p:sp>
        <p:nvSpPr>
          <p:cNvPr id="9" name="Rectangle 8"/>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
        <p:nvSpPr>
          <p:cNvPr id="3080" name="Rectangle 7"/>
          <p:cNvSpPr>
            <a:spLocks noChangeArrowheads="1"/>
          </p:cNvSpPr>
          <p:nvPr/>
        </p:nvSpPr>
        <p:spPr bwMode="auto">
          <a:xfrm>
            <a:off x="0" y="1285875"/>
            <a:ext cx="8786813" cy="523875"/>
          </a:xfrm>
          <a:prstGeom prst="rect">
            <a:avLst/>
          </a:prstGeom>
          <a:noFill/>
          <a:ln w="9525">
            <a:noFill/>
            <a:miter lim="800000"/>
            <a:headEnd/>
            <a:tailEnd/>
          </a:ln>
        </p:spPr>
        <p:txBody>
          <a:bodyPr>
            <a:spAutoFit/>
          </a:bodyPr>
          <a:lstStyle/>
          <a:p>
            <a:pPr algn="ctr"/>
            <a:r>
              <a:rPr lang="en-US" sz="2800" b="1">
                <a:solidFill>
                  <a:srgbClr val="000000"/>
                </a:solidFill>
                <a:latin typeface="Calibri" pitchFamily="34" charset="0"/>
              </a:rPr>
              <a:t>Objective of MAT is to levy tax on “Zero tax companies”</a:t>
            </a:r>
            <a:endParaRPr lang="en-IN" sz="2800" b="1">
              <a:latin typeface="Calibri"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checkerboard(across)">
                                      <p:cBhvr>
                                        <p:cTn id="7" dur="1000"/>
                                        <p:tgtEl>
                                          <p:spTgt spid="3078"/>
                                        </p:tgtEl>
                                      </p:cBhvr>
                                    </p:animEffect>
                                  </p:childTnLst>
                                </p:cTn>
                              </p:par>
                            </p:childTnLst>
                          </p:cTn>
                        </p:par>
                        <p:par>
                          <p:cTn id="8" fill="hold">
                            <p:stCondLst>
                              <p:cond delay="1000"/>
                            </p:stCondLst>
                            <p:childTnLst>
                              <p:par>
                                <p:cTn id="9" presetID="5" presetClass="entr" presetSubtype="10" fill="hold" grpId="0" nodeType="afterEffect">
                                  <p:stCondLst>
                                    <p:cond delay="0"/>
                                  </p:stCondLst>
                                  <p:childTnLst>
                                    <p:set>
                                      <p:cBhvr>
                                        <p:cTn id="10" dur="1" fill="hold">
                                          <p:stCondLst>
                                            <p:cond delay="0"/>
                                          </p:stCondLst>
                                        </p:cTn>
                                        <p:tgtEl>
                                          <p:spTgt spid="3080"/>
                                        </p:tgtEl>
                                        <p:attrNameLst>
                                          <p:attrName>style.visibility</p:attrName>
                                        </p:attrNameLst>
                                      </p:cBhvr>
                                      <p:to>
                                        <p:strVal val="visible"/>
                                      </p:to>
                                    </p:set>
                                    <p:animEffect transition="in" filter="checkerboard(across)">
                                      <p:cBhvr>
                                        <p:cTn id="11" dur="1000"/>
                                        <p:tgtEl>
                                          <p:spTgt spid="3080"/>
                                        </p:tgtEl>
                                      </p:cBhvr>
                                    </p:animEffect>
                                  </p:childTnLst>
                                </p:cTn>
                              </p:par>
                            </p:childTnLst>
                          </p:cTn>
                        </p:par>
                        <p:par>
                          <p:cTn id="12" fill="hold">
                            <p:stCondLst>
                              <p:cond delay="2000"/>
                            </p:stCondLst>
                            <p:childTnLst>
                              <p:par>
                                <p:cTn id="13" presetID="5" presetClass="entr" presetSubtype="10" fill="hold" grpId="0" nodeType="afterEffect">
                                  <p:stCondLst>
                                    <p:cond delay="0"/>
                                  </p:stCondLst>
                                  <p:childTnLst>
                                    <p:set>
                                      <p:cBhvr>
                                        <p:cTn id="14" dur="1" fill="hold">
                                          <p:stCondLst>
                                            <p:cond delay="0"/>
                                          </p:stCondLst>
                                        </p:cTn>
                                        <p:tgtEl>
                                          <p:spTgt spid="3074">
                                            <p:txEl>
                                              <p:pRg st="0" end="0"/>
                                            </p:txEl>
                                          </p:spTgt>
                                        </p:tgtEl>
                                        <p:attrNameLst>
                                          <p:attrName>style.visibility</p:attrName>
                                        </p:attrNameLst>
                                      </p:cBhvr>
                                      <p:to>
                                        <p:strVal val="visible"/>
                                      </p:to>
                                    </p:set>
                                    <p:animEffect transition="in" filter="checkerboard(across)">
                                      <p:cBhvr>
                                        <p:cTn id="15" dur="3000"/>
                                        <p:tgtEl>
                                          <p:spTgt spid="3074">
                                            <p:txEl>
                                              <p:pRg st="0" end="0"/>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075"/>
                                        </p:tgtEl>
                                        <p:attrNameLst>
                                          <p:attrName>style.visibility</p:attrName>
                                        </p:attrNameLst>
                                      </p:cBhvr>
                                      <p:to>
                                        <p:strVal val="visible"/>
                                      </p:to>
                                    </p:set>
                                    <p:animEffect transition="in" filter="box(in)">
                                      <p:cBhvr>
                                        <p:cTn id="18"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build="p"/>
      <p:bldP spid="3078" grpId="0" animBg="1"/>
      <p:bldP spid="308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514600" y="0"/>
            <a:ext cx="6629400" cy="714375"/>
          </a:xfrm>
          <a:prstGeom prst="rect">
            <a:avLst/>
          </a:prstGeom>
          <a:solidFill>
            <a:srgbClr val="C00000"/>
          </a:solidFill>
        </p:spPr>
        <p:txBody>
          <a:bodyPr anchor="ctr">
            <a:normAutofit/>
          </a:bodyPr>
          <a:lstStyle/>
          <a:p>
            <a:pPr algn="ctr" fontAlgn="auto">
              <a:spcAft>
                <a:spcPts val="0"/>
              </a:spcAft>
              <a:defRPr/>
            </a:pPr>
            <a:r>
              <a:rPr lang="en-US" sz="2400" b="1" dirty="0">
                <a:solidFill>
                  <a:schemeClr val="bg1"/>
                </a:solidFill>
                <a:latin typeface="Book Antiqua" pitchFamily="18" charset="0"/>
                <a:ea typeface="+mj-ea"/>
                <a:cs typeface="+mj-cs"/>
              </a:rPr>
              <a:t>Journey of MAT</a:t>
            </a:r>
            <a:endParaRPr lang="en-IN" sz="2400" b="1" dirty="0">
              <a:solidFill>
                <a:schemeClr val="bg1"/>
              </a:solidFill>
              <a:latin typeface="Book Antiqua" pitchFamily="18" charset="0"/>
              <a:ea typeface="+mj-ea"/>
              <a:cs typeface="+mj-cs"/>
            </a:endParaRPr>
          </a:p>
        </p:txBody>
      </p:sp>
      <p:sp>
        <p:nvSpPr>
          <p:cNvPr id="5" name="Rectangle 4"/>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pic>
        <p:nvPicPr>
          <p:cNvPr id="4100" name="Picture 3" descr="C:\Users\AKASH PATEL\Desktop\mat a.jpg"/>
          <p:cNvPicPr>
            <a:picLocks noChangeAspect="1" noChangeArrowheads="1"/>
          </p:cNvPicPr>
          <p:nvPr/>
        </p:nvPicPr>
        <p:blipFill>
          <a:blip r:embed="rId3"/>
          <a:srcRect/>
          <a:stretch>
            <a:fillRect/>
          </a:stretch>
        </p:blipFill>
        <p:spPr bwMode="auto">
          <a:xfrm>
            <a:off x="142875" y="857250"/>
            <a:ext cx="3622675" cy="2143125"/>
          </a:xfrm>
          <a:prstGeom prst="rect">
            <a:avLst/>
          </a:prstGeom>
          <a:noFill/>
          <a:ln w="9525">
            <a:noFill/>
            <a:miter lim="800000"/>
            <a:headEnd/>
            <a:tailEnd/>
          </a:ln>
        </p:spPr>
      </p:pic>
      <p:graphicFrame>
        <p:nvGraphicFramePr>
          <p:cNvPr id="9" name="Table 8"/>
          <p:cNvGraphicFramePr>
            <a:graphicFrameLocks noGrp="1"/>
          </p:cNvGraphicFramePr>
          <p:nvPr/>
        </p:nvGraphicFramePr>
        <p:xfrm>
          <a:off x="3071813" y="857250"/>
          <a:ext cx="5857888" cy="2143140"/>
        </p:xfrm>
        <a:graphic>
          <a:graphicData uri="http://schemas.openxmlformats.org/drawingml/2006/table">
            <a:tbl>
              <a:tblPr firstRow="1" bandRow="1">
                <a:tableStyleId>{21E4AEA4-8DFA-4A89-87EB-49C32662AFE0}</a:tableStyleId>
              </a:tblPr>
              <a:tblGrid>
                <a:gridCol w="1464472"/>
                <a:gridCol w="1464472"/>
                <a:gridCol w="1464472"/>
                <a:gridCol w="1464472"/>
              </a:tblGrid>
              <a:tr h="652260">
                <a:tc>
                  <a:txBody>
                    <a:bodyPr/>
                    <a:lstStyle/>
                    <a:p>
                      <a:pPr algn="ctr"/>
                      <a:r>
                        <a:rPr lang="en-US" dirty="0" smtClean="0">
                          <a:latin typeface="Book Antiqua" pitchFamily="18" charset="0"/>
                        </a:rPr>
                        <a:t>Section</a:t>
                      </a:r>
                      <a:endParaRPr lang="en-US" dirty="0">
                        <a:latin typeface="Book Antiqua" pitchFamily="18" charset="0"/>
                      </a:endParaRPr>
                    </a:p>
                  </a:txBody>
                  <a:tcPr anchor="ctr">
                    <a:solidFill>
                      <a:srgbClr val="C00000"/>
                    </a:solidFill>
                  </a:tcPr>
                </a:tc>
                <a:tc>
                  <a:txBody>
                    <a:bodyPr/>
                    <a:lstStyle/>
                    <a:p>
                      <a:pPr algn="ctr"/>
                      <a:r>
                        <a:rPr lang="en-US" dirty="0" smtClean="0">
                          <a:latin typeface="Book Antiqua" pitchFamily="18" charset="0"/>
                        </a:rPr>
                        <a:t>Inserted By Finance Act</a:t>
                      </a:r>
                      <a:endParaRPr lang="en-US" dirty="0">
                        <a:latin typeface="Book Antiqua" pitchFamily="18" charset="0"/>
                      </a:endParaRPr>
                    </a:p>
                  </a:txBody>
                  <a:tcPr anchor="ctr">
                    <a:solidFill>
                      <a:srgbClr val="C00000"/>
                    </a:solidFill>
                  </a:tcPr>
                </a:tc>
                <a:tc>
                  <a:txBody>
                    <a:bodyPr/>
                    <a:lstStyle/>
                    <a:p>
                      <a:pPr algn="ctr"/>
                      <a:r>
                        <a:rPr lang="en-US" dirty="0" smtClean="0">
                          <a:latin typeface="Book Antiqua" pitchFamily="18" charset="0"/>
                        </a:rPr>
                        <a:t>Applicable</a:t>
                      </a:r>
                      <a:r>
                        <a:rPr lang="en-US" baseline="0" dirty="0" smtClean="0">
                          <a:latin typeface="Book Antiqua" pitchFamily="18" charset="0"/>
                        </a:rPr>
                        <a:t> from</a:t>
                      </a:r>
                      <a:endParaRPr lang="en-US" dirty="0">
                        <a:latin typeface="Book Antiqua" pitchFamily="18" charset="0"/>
                      </a:endParaRPr>
                    </a:p>
                  </a:txBody>
                  <a:tcPr anchor="ctr">
                    <a:solidFill>
                      <a:srgbClr val="C00000"/>
                    </a:solidFill>
                  </a:tcPr>
                </a:tc>
                <a:tc>
                  <a:txBody>
                    <a:bodyPr/>
                    <a:lstStyle/>
                    <a:p>
                      <a:pPr algn="ctr"/>
                      <a:r>
                        <a:rPr lang="en-US" dirty="0" smtClean="0">
                          <a:latin typeface="Book Antiqua" pitchFamily="18" charset="0"/>
                        </a:rPr>
                        <a:t>Applicable up to</a:t>
                      </a:r>
                      <a:endParaRPr lang="en-US" dirty="0">
                        <a:latin typeface="Book Antiqua" pitchFamily="18" charset="0"/>
                      </a:endParaRPr>
                    </a:p>
                  </a:txBody>
                  <a:tcPr anchor="ctr">
                    <a:solidFill>
                      <a:srgbClr val="C00000"/>
                    </a:solidFill>
                  </a:tcPr>
                </a:tc>
              </a:tr>
              <a:tr h="372720">
                <a:tc>
                  <a:txBody>
                    <a:bodyPr/>
                    <a:lstStyle/>
                    <a:p>
                      <a:pPr algn="ctr"/>
                      <a:r>
                        <a:rPr lang="en-US" dirty="0" smtClean="0">
                          <a:latin typeface="Book Antiqua" pitchFamily="18" charset="0"/>
                        </a:rPr>
                        <a:t>80VVA</a:t>
                      </a:r>
                      <a:endParaRPr lang="en-US" dirty="0">
                        <a:latin typeface="Book Antiqua" pitchFamily="18" charset="0"/>
                      </a:endParaRPr>
                    </a:p>
                  </a:txBody>
                  <a:tcPr/>
                </a:tc>
                <a:tc>
                  <a:txBody>
                    <a:bodyPr/>
                    <a:lstStyle/>
                    <a:p>
                      <a:pPr algn="ctr"/>
                      <a:r>
                        <a:rPr lang="en-US" dirty="0" smtClean="0">
                          <a:latin typeface="Book Antiqua" pitchFamily="18" charset="0"/>
                        </a:rPr>
                        <a:t>1983</a:t>
                      </a:r>
                      <a:endParaRPr lang="en-US" dirty="0">
                        <a:latin typeface="Book Antiqua" pitchFamily="18" charset="0"/>
                      </a:endParaRPr>
                    </a:p>
                  </a:txBody>
                  <a:tcPr/>
                </a:tc>
                <a:tc>
                  <a:txBody>
                    <a:bodyPr/>
                    <a:lstStyle/>
                    <a:p>
                      <a:pPr algn="ctr"/>
                      <a:r>
                        <a:rPr lang="en-US" dirty="0" smtClean="0">
                          <a:latin typeface="Book Antiqua" pitchFamily="18" charset="0"/>
                        </a:rPr>
                        <a:t>AY 1984-85</a:t>
                      </a:r>
                      <a:endParaRPr lang="en-US" dirty="0">
                        <a:latin typeface="Book Antiqua" pitchFamily="18" charset="0"/>
                      </a:endParaRPr>
                    </a:p>
                  </a:txBody>
                  <a:tcPr/>
                </a:tc>
                <a:tc>
                  <a:txBody>
                    <a:bodyPr/>
                    <a:lstStyle/>
                    <a:p>
                      <a:pPr algn="ctr"/>
                      <a:r>
                        <a:rPr lang="en-US" dirty="0" smtClean="0">
                          <a:latin typeface="Book Antiqua" pitchFamily="18" charset="0"/>
                        </a:rPr>
                        <a:t>AY 1987-88</a:t>
                      </a:r>
                      <a:endParaRPr lang="en-US" dirty="0">
                        <a:latin typeface="Book Antiqua" pitchFamily="18" charset="0"/>
                      </a:endParaRPr>
                    </a:p>
                  </a:txBody>
                  <a:tcPr/>
                </a:tc>
              </a:tr>
              <a:tr h="372720">
                <a:tc>
                  <a:txBody>
                    <a:bodyPr/>
                    <a:lstStyle/>
                    <a:p>
                      <a:pPr algn="ctr"/>
                      <a:r>
                        <a:rPr lang="en-US" dirty="0" smtClean="0">
                          <a:latin typeface="Book Antiqua" pitchFamily="18" charset="0"/>
                        </a:rPr>
                        <a:t>115J</a:t>
                      </a:r>
                      <a:endParaRPr lang="en-US" dirty="0">
                        <a:latin typeface="Book Antiqua" pitchFamily="18" charset="0"/>
                      </a:endParaRPr>
                    </a:p>
                  </a:txBody>
                  <a:tcPr/>
                </a:tc>
                <a:tc>
                  <a:txBody>
                    <a:bodyPr/>
                    <a:lstStyle/>
                    <a:p>
                      <a:pPr algn="ctr"/>
                      <a:r>
                        <a:rPr lang="en-US" dirty="0" smtClean="0">
                          <a:latin typeface="Book Antiqua" pitchFamily="18" charset="0"/>
                        </a:rPr>
                        <a:t>1987</a:t>
                      </a:r>
                      <a:endParaRPr lang="en-US" dirty="0">
                        <a:latin typeface="Book Antiqua" pitchFamily="18" charset="0"/>
                      </a:endParaRPr>
                    </a:p>
                  </a:txBody>
                  <a:tcPr/>
                </a:tc>
                <a:tc>
                  <a:txBody>
                    <a:bodyPr/>
                    <a:lstStyle/>
                    <a:p>
                      <a:pPr algn="ctr"/>
                      <a:r>
                        <a:rPr lang="en-US" dirty="0" smtClean="0">
                          <a:latin typeface="Book Antiqua" pitchFamily="18" charset="0"/>
                        </a:rPr>
                        <a:t>AY 1988-89</a:t>
                      </a:r>
                      <a:endParaRPr lang="en-US" dirty="0">
                        <a:latin typeface="Book Antiqua" pitchFamily="18" charset="0"/>
                      </a:endParaRPr>
                    </a:p>
                  </a:txBody>
                  <a:tcPr/>
                </a:tc>
                <a:tc>
                  <a:txBody>
                    <a:bodyPr/>
                    <a:lstStyle/>
                    <a:p>
                      <a:pPr algn="ctr"/>
                      <a:r>
                        <a:rPr lang="en-US" dirty="0" smtClean="0">
                          <a:latin typeface="Book Antiqua" pitchFamily="18" charset="0"/>
                        </a:rPr>
                        <a:t>AY 1990-91</a:t>
                      </a:r>
                      <a:endParaRPr lang="en-US" dirty="0">
                        <a:latin typeface="Book Antiqua" pitchFamily="18" charset="0"/>
                      </a:endParaRPr>
                    </a:p>
                  </a:txBody>
                  <a:tcPr/>
                </a:tc>
              </a:tr>
              <a:tr h="372720">
                <a:tc>
                  <a:txBody>
                    <a:bodyPr/>
                    <a:lstStyle/>
                    <a:p>
                      <a:pPr algn="ctr"/>
                      <a:r>
                        <a:rPr lang="en-US" dirty="0" smtClean="0">
                          <a:latin typeface="Book Antiqua" pitchFamily="18" charset="0"/>
                        </a:rPr>
                        <a:t>115JA</a:t>
                      </a:r>
                      <a:endParaRPr lang="en-US" dirty="0">
                        <a:latin typeface="Book Antiqua" pitchFamily="18" charset="0"/>
                      </a:endParaRPr>
                    </a:p>
                  </a:txBody>
                  <a:tcPr/>
                </a:tc>
                <a:tc>
                  <a:txBody>
                    <a:bodyPr/>
                    <a:lstStyle/>
                    <a:p>
                      <a:pPr algn="ctr"/>
                      <a:r>
                        <a:rPr lang="en-US" dirty="0" smtClean="0">
                          <a:latin typeface="Book Antiqua" pitchFamily="18" charset="0"/>
                        </a:rPr>
                        <a:t>1996</a:t>
                      </a:r>
                      <a:endParaRPr lang="en-US" dirty="0">
                        <a:latin typeface="Book Antiqua" pitchFamily="18" charset="0"/>
                      </a:endParaRPr>
                    </a:p>
                  </a:txBody>
                  <a:tcPr/>
                </a:tc>
                <a:tc>
                  <a:txBody>
                    <a:bodyPr/>
                    <a:lstStyle/>
                    <a:p>
                      <a:pPr algn="ctr"/>
                      <a:r>
                        <a:rPr lang="en-US" dirty="0" smtClean="0">
                          <a:latin typeface="Book Antiqua" pitchFamily="18" charset="0"/>
                        </a:rPr>
                        <a:t>AY 1997-98</a:t>
                      </a:r>
                      <a:endParaRPr lang="en-US" dirty="0">
                        <a:latin typeface="Book Antiqua" pitchFamily="18" charset="0"/>
                      </a:endParaRPr>
                    </a:p>
                  </a:txBody>
                  <a:tcPr/>
                </a:tc>
                <a:tc>
                  <a:txBody>
                    <a:bodyPr/>
                    <a:lstStyle/>
                    <a:p>
                      <a:pPr algn="ctr"/>
                      <a:r>
                        <a:rPr lang="en-US" dirty="0" smtClean="0">
                          <a:latin typeface="Book Antiqua" pitchFamily="18" charset="0"/>
                        </a:rPr>
                        <a:t>AY 2000-01</a:t>
                      </a:r>
                      <a:endParaRPr lang="en-US" dirty="0">
                        <a:latin typeface="Book Antiqua" pitchFamily="18" charset="0"/>
                      </a:endParaRPr>
                    </a:p>
                  </a:txBody>
                  <a:tcPr/>
                </a:tc>
              </a:tr>
              <a:tr h="372720">
                <a:tc>
                  <a:txBody>
                    <a:bodyPr/>
                    <a:lstStyle/>
                    <a:p>
                      <a:pPr algn="ctr"/>
                      <a:r>
                        <a:rPr lang="en-US" dirty="0" smtClean="0">
                          <a:latin typeface="Book Antiqua" pitchFamily="18" charset="0"/>
                        </a:rPr>
                        <a:t>115JB</a:t>
                      </a:r>
                      <a:endParaRPr lang="en-US" dirty="0">
                        <a:latin typeface="Book Antiqua" pitchFamily="18" charset="0"/>
                      </a:endParaRPr>
                    </a:p>
                  </a:txBody>
                  <a:tcPr/>
                </a:tc>
                <a:tc>
                  <a:txBody>
                    <a:bodyPr/>
                    <a:lstStyle/>
                    <a:p>
                      <a:pPr algn="ctr"/>
                      <a:r>
                        <a:rPr lang="en-US" dirty="0" smtClean="0">
                          <a:latin typeface="Book Antiqua" pitchFamily="18" charset="0"/>
                        </a:rPr>
                        <a:t>2000</a:t>
                      </a:r>
                      <a:endParaRPr lang="en-US" dirty="0">
                        <a:latin typeface="Book Antiqua" pitchFamily="18" charset="0"/>
                      </a:endParaRPr>
                    </a:p>
                  </a:txBody>
                  <a:tcPr/>
                </a:tc>
                <a:tc>
                  <a:txBody>
                    <a:bodyPr/>
                    <a:lstStyle/>
                    <a:p>
                      <a:pPr algn="ctr"/>
                      <a:r>
                        <a:rPr lang="en-US" dirty="0" smtClean="0">
                          <a:latin typeface="Book Antiqua" pitchFamily="18" charset="0"/>
                        </a:rPr>
                        <a:t>AY 2001-02</a:t>
                      </a:r>
                      <a:endParaRPr lang="en-US" dirty="0">
                        <a:latin typeface="Book Antiqua" pitchFamily="18" charset="0"/>
                      </a:endParaRPr>
                    </a:p>
                  </a:txBody>
                  <a:tcPr/>
                </a:tc>
                <a:tc>
                  <a:txBody>
                    <a:bodyPr/>
                    <a:lstStyle/>
                    <a:p>
                      <a:pPr algn="ctr"/>
                      <a:r>
                        <a:rPr lang="en-US" dirty="0" smtClean="0">
                          <a:latin typeface="Book Antiqua" pitchFamily="18" charset="0"/>
                        </a:rPr>
                        <a:t>Till Date</a:t>
                      </a:r>
                      <a:endParaRPr lang="en-US" dirty="0">
                        <a:latin typeface="Book Antiqua" pitchFamily="18" charset="0"/>
                      </a:endParaRPr>
                    </a:p>
                  </a:txBody>
                  <a:tcPr/>
                </a:tc>
              </a:tr>
            </a:tbl>
          </a:graphicData>
        </a:graphic>
      </p:graphicFrame>
      <p:sp>
        <p:nvSpPr>
          <p:cNvPr id="10" name="Rounded Rectangle 9"/>
          <p:cNvSpPr/>
          <p:nvPr/>
        </p:nvSpPr>
        <p:spPr>
          <a:xfrm>
            <a:off x="285720" y="4929198"/>
            <a:ext cx="1785950" cy="642942"/>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Section 115J</a:t>
            </a:r>
          </a:p>
        </p:txBody>
      </p:sp>
      <p:sp>
        <p:nvSpPr>
          <p:cNvPr id="11" name="Rounded Rectangle 10"/>
          <p:cNvSpPr/>
          <p:nvPr/>
        </p:nvSpPr>
        <p:spPr>
          <a:xfrm>
            <a:off x="285720" y="2786058"/>
            <a:ext cx="1785950" cy="642942"/>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Section 80VVA</a:t>
            </a:r>
          </a:p>
        </p:txBody>
      </p:sp>
      <p:sp>
        <p:nvSpPr>
          <p:cNvPr id="8" name="Rectangle 7"/>
          <p:cNvSpPr/>
          <p:nvPr/>
        </p:nvSpPr>
        <p:spPr>
          <a:xfrm>
            <a:off x="285720" y="3571876"/>
            <a:ext cx="8572560" cy="1214446"/>
          </a:xfrm>
          <a:prstGeom prst="rect">
            <a:avLst/>
          </a:prstGeom>
          <a:effectLst/>
        </p:spPr>
        <p:style>
          <a:lnRef idx="0">
            <a:schemeClr val="accent2"/>
          </a:lnRef>
          <a:fillRef idx="1003">
            <a:schemeClr val="lt2"/>
          </a:fillRef>
          <a:effectRef idx="3">
            <a:schemeClr val="accent2"/>
          </a:effectRef>
          <a:fontRef idx="minor">
            <a:schemeClr val="lt1"/>
          </a:fontRef>
        </p:style>
        <p:txBody>
          <a:bodyPr anchor="ctr"/>
          <a:lstStyle/>
          <a:p>
            <a:pPr algn="just" fontAlgn="auto">
              <a:spcBef>
                <a:spcPts val="0"/>
              </a:spcBef>
              <a:spcAft>
                <a:spcPts val="0"/>
              </a:spcAft>
              <a:defRPr/>
            </a:pPr>
            <a:r>
              <a:rPr lang="en-US" sz="1400" dirty="0">
                <a:solidFill>
                  <a:schemeClr val="tx2">
                    <a:lumMod val="75000"/>
                  </a:schemeClr>
                </a:solidFill>
                <a:latin typeface="Book Antiqua" pitchFamily="18" charset="0"/>
              </a:rPr>
              <a:t>The levy of a minimum tax on companies was first introduced through this section. The method adopted by this section was to place a ceiling on the aggregate quantum of incentives available under various provisions of the Act . However , the unabsorbed incentives were allowed to be carried forward and set off against taxable income in future years.</a:t>
            </a:r>
          </a:p>
        </p:txBody>
      </p:sp>
      <p:sp>
        <p:nvSpPr>
          <p:cNvPr id="12" name="Rectangle 11"/>
          <p:cNvSpPr/>
          <p:nvPr/>
        </p:nvSpPr>
        <p:spPr>
          <a:xfrm>
            <a:off x="285720" y="5786454"/>
            <a:ext cx="8572560" cy="857256"/>
          </a:xfrm>
          <a:prstGeom prst="rect">
            <a:avLst/>
          </a:prstGeom>
          <a:effectLst/>
        </p:spPr>
        <p:style>
          <a:lnRef idx="0">
            <a:schemeClr val="accent2"/>
          </a:lnRef>
          <a:fillRef idx="1003">
            <a:schemeClr val="lt2"/>
          </a:fillRef>
          <a:effectRef idx="3">
            <a:schemeClr val="accent2"/>
          </a:effectRef>
          <a:fontRef idx="minor">
            <a:schemeClr val="lt1"/>
          </a:fontRef>
        </p:style>
        <p:txBody>
          <a:bodyPr anchor="ctr"/>
          <a:lstStyle/>
          <a:p>
            <a:pPr fontAlgn="auto">
              <a:spcBef>
                <a:spcPts val="0"/>
              </a:spcBef>
              <a:spcAft>
                <a:spcPts val="0"/>
              </a:spcAft>
              <a:defRPr/>
            </a:pPr>
            <a:r>
              <a:rPr lang="en-US" dirty="0">
                <a:solidFill>
                  <a:schemeClr val="tx2">
                    <a:lumMod val="75000"/>
                  </a:schemeClr>
                </a:solidFill>
              </a:rPr>
              <a:t>The concept of tax on book profits was introduced originally under this section. Here, the tax was levied on 30% of Book Profits .</a:t>
            </a:r>
            <a:endParaRPr lang="en-US" dirty="0">
              <a:solidFill>
                <a:schemeClr val="tx2">
                  <a:lumMod val="75000"/>
                </a:schemeClr>
              </a:solidFill>
              <a:latin typeface="Book Antiqua"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4"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1000"/>
                                        <p:tgtEl>
                                          <p:spTgt spid="9"/>
                                        </p:tgtEl>
                                      </p:cBhvr>
                                    </p:animEffect>
                                  </p:childTnLst>
                                </p:cTn>
                              </p:par>
                              <p:par>
                                <p:cTn id="11" presetID="4" presetClass="entr" presetSubtype="16"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box(in)">
                                      <p:cBhvr>
                                        <p:cTn id="13" dur="1000"/>
                                        <p:tgtEl>
                                          <p:spTgt spid="4100"/>
                                        </p:tgtEl>
                                      </p:cBhvr>
                                    </p:animEffect>
                                  </p:childTnLst>
                                </p:cTn>
                              </p:par>
                            </p:childTnLst>
                          </p:cTn>
                        </p:par>
                        <p:par>
                          <p:cTn id="14" fill="hold">
                            <p:stCondLst>
                              <p:cond delay="1000"/>
                            </p:stCondLst>
                            <p:childTnLst>
                              <p:par>
                                <p:cTn id="15" presetID="3" presetClass="entr" presetSubtype="1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1000"/>
                                        <p:tgtEl>
                                          <p:spTgt spid="11"/>
                                        </p:tgtEl>
                                      </p:cBhvr>
                                    </p:animEffect>
                                  </p:childTnLst>
                                </p:cTn>
                              </p:par>
                              <p:par>
                                <p:cTn id="18" presetID="3"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1000"/>
                                        <p:tgtEl>
                                          <p:spTgt spid="8"/>
                                        </p:tgtEl>
                                      </p:cBhvr>
                                    </p:animEffect>
                                  </p:childTnLst>
                                </p:cTn>
                              </p:par>
                            </p:childTnLst>
                          </p:cTn>
                        </p:par>
                        <p:par>
                          <p:cTn id="21" fill="hold">
                            <p:stCondLst>
                              <p:cond delay="2000"/>
                            </p:stCondLst>
                            <p:childTnLst>
                              <p:par>
                                <p:cTn id="22" presetID="3" presetClass="entr" presetSubtype="1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1000"/>
                                        <p:tgtEl>
                                          <p:spTgt spid="10"/>
                                        </p:tgtEl>
                                      </p:cBhvr>
                                    </p:animEffect>
                                  </p:childTnLst>
                                </p:cTn>
                              </p:par>
                              <p:par>
                                <p:cTn id="25" presetID="3" presetClass="entr" presetSubtype="1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2514600" y="0"/>
            <a:ext cx="6629400" cy="714375"/>
          </a:xfrm>
          <a:prstGeom prst="rect">
            <a:avLst/>
          </a:prstGeom>
          <a:solidFill>
            <a:srgbClr val="C00000"/>
          </a:solidFill>
        </p:spPr>
        <p:txBody>
          <a:bodyPr anchor="ctr">
            <a:normAutofit/>
          </a:bodyPr>
          <a:lstStyle/>
          <a:p>
            <a:pPr algn="ctr" fontAlgn="auto">
              <a:spcAft>
                <a:spcPts val="0"/>
              </a:spcAft>
              <a:defRPr/>
            </a:pPr>
            <a:r>
              <a:rPr lang="en-US" sz="2400" b="1" dirty="0">
                <a:solidFill>
                  <a:schemeClr val="bg1"/>
                </a:solidFill>
                <a:latin typeface="Book Antiqua" pitchFamily="18" charset="0"/>
                <a:ea typeface="+mj-ea"/>
                <a:cs typeface="+mj-cs"/>
              </a:rPr>
              <a:t>Journey of MAT</a:t>
            </a:r>
            <a:endParaRPr lang="en-IN" sz="2400" b="1" dirty="0">
              <a:solidFill>
                <a:schemeClr val="bg1"/>
              </a:solidFill>
              <a:latin typeface="Book Antiqua" pitchFamily="18" charset="0"/>
              <a:ea typeface="+mj-ea"/>
              <a:cs typeface="+mj-cs"/>
            </a:endParaRPr>
          </a:p>
        </p:txBody>
      </p:sp>
      <p:sp>
        <p:nvSpPr>
          <p:cNvPr id="3" name="Rectangle 2"/>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
        <p:nvSpPr>
          <p:cNvPr id="5124" name="TextBox 3"/>
          <p:cNvSpPr txBox="1">
            <a:spLocks noChangeArrowheads="1"/>
          </p:cNvSpPr>
          <p:nvPr/>
        </p:nvSpPr>
        <p:spPr bwMode="auto">
          <a:xfrm>
            <a:off x="8001000" y="357188"/>
            <a:ext cx="1285875" cy="369887"/>
          </a:xfrm>
          <a:prstGeom prst="rect">
            <a:avLst/>
          </a:prstGeom>
          <a:noFill/>
          <a:ln w="9525">
            <a:noFill/>
            <a:miter lim="800000"/>
            <a:headEnd/>
            <a:tailEnd/>
          </a:ln>
        </p:spPr>
        <p:txBody>
          <a:bodyPr>
            <a:spAutoFit/>
          </a:bodyPr>
          <a:lstStyle/>
          <a:p>
            <a:r>
              <a:rPr lang="en-US" dirty="0">
                <a:solidFill>
                  <a:schemeClr val="bg1"/>
                </a:solidFill>
                <a:latin typeface="Book Antiqua" pitchFamily="18" charset="0"/>
              </a:rPr>
              <a:t>Contd. . .</a:t>
            </a:r>
          </a:p>
        </p:txBody>
      </p:sp>
      <p:sp>
        <p:nvSpPr>
          <p:cNvPr id="6" name="Rounded Rectangle 5"/>
          <p:cNvSpPr/>
          <p:nvPr/>
        </p:nvSpPr>
        <p:spPr>
          <a:xfrm>
            <a:off x="214282" y="928670"/>
            <a:ext cx="1785950" cy="642942"/>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Section 115JA</a:t>
            </a:r>
          </a:p>
        </p:txBody>
      </p:sp>
      <p:sp>
        <p:nvSpPr>
          <p:cNvPr id="8" name="Rectangle 7"/>
          <p:cNvSpPr/>
          <p:nvPr/>
        </p:nvSpPr>
        <p:spPr>
          <a:xfrm>
            <a:off x="285720" y="4857760"/>
            <a:ext cx="8572560" cy="1643074"/>
          </a:xfrm>
          <a:prstGeom prst="rect">
            <a:avLst/>
          </a:prstGeom>
          <a:effectLst/>
        </p:spPr>
        <p:style>
          <a:lnRef idx="0">
            <a:schemeClr val="accent2"/>
          </a:lnRef>
          <a:fillRef idx="1003">
            <a:schemeClr val="lt2"/>
          </a:fillRef>
          <a:effectRef idx="3">
            <a:schemeClr val="accent2"/>
          </a:effectRef>
          <a:fontRef idx="minor">
            <a:schemeClr val="lt1"/>
          </a:fontRef>
        </p:style>
        <p:txBody>
          <a:bodyPr anchor="ctr"/>
          <a:lstStyle/>
          <a:p>
            <a:pPr algn="just" fontAlgn="auto">
              <a:spcBef>
                <a:spcPts val="0"/>
              </a:spcBef>
              <a:spcAft>
                <a:spcPts val="0"/>
              </a:spcAft>
              <a:defRPr/>
            </a:pPr>
            <a:r>
              <a:rPr lang="en-US" dirty="0">
                <a:solidFill>
                  <a:schemeClr val="tx1"/>
                </a:solidFill>
                <a:latin typeface="Book Antiqua" pitchFamily="18" charset="0"/>
              </a:rPr>
              <a:t>Later by the Finance Act, 2000, section 115JB was inserted in the Income Tax Act, 1961, which came into effect from the assessment year 2001-02, providing for the levy of Minimum Alternate Tax (MAT) on Companies.</a:t>
            </a:r>
          </a:p>
        </p:txBody>
      </p:sp>
      <p:sp>
        <p:nvSpPr>
          <p:cNvPr id="9" name="Rounded Rectangle 8"/>
          <p:cNvSpPr/>
          <p:nvPr/>
        </p:nvSpPr>
        <p:spPr>
          <a:xfrm>
            <a:off x="214282" y="3857628"/>
            <a:ext cx="1785950" cy="642942"/>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Section 115JB</a:t>
            </a:r>
          </a:p>
        </p:txBody>
      </p:sp>
      <p:sp>
        <p:nvSpPr>
          <p:cNvPr id="10" name="Rectangle 9"/>
          <p:cNvSpPr/>
          <p:nvPr/>
        </p:nvSpPr>
        <p:spPr>
          <a:xfrm>
            <a:off x="285720" y="1857364"/>
            <a:ext cx="8572560" cy="1643074"/>
          </a:xfrm>
          <a:prstGeom prst="rect">
            <a:avLst/>
          </a:prstGeom>
          <a:effectLst/>
        </p:spPr>
        <p:style>
          <a:lnRef idx="0">
            <a:schemeClr val="accent2"/>
          </a:lnRef>
          <a:fillRef idx="1003">
            <a:schemeClr val="lt2"/>
          </a:fillRef>
          <a:effectRef idx="3">
            <a:schemeClr val="accent2"/>
          </a:effectRef>
          <a:fontRef idx="minor">
            <a:schemeClr val="lt1"/>
          </a:fontRef>
        </p:style>
        <p:txBody>
          <a:bodyPr anchor="ctr"/>
          <a:lstStyle/>
          <a:p>
            <a:pPr algn="just" fontAlgn="auto">
              <a:spcBef>
                <a:spcPts val="0"/>
              </a:spcBef>
              <a:spcAft>
                <a:spcPts val="0"/>
              </a:spcAft>
              <a:defRPr/>
            </a:pPr>
            <a:r>
              <a:rPr lang="en-US" dirty="0">
                <a:solidFill>
                  <a:schemeClr val="tx1"/>
                </a:solidFill>
                <a:latin typeface="Book Antiqua" pitchFamily="18" charset="0"/>
              </a:rPr>
              <a:t>According to this section, if the taxable income of the company thus computed is less than 30% of its book profits, then the total income of such assesses chargeable to tax shall be deemed to an amount equal to 30% of such book profits.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ox(in)">
                                      <p:cBhvr>
                                        <p:cTn id="11" dur="1000"/>
                                        <p:tgtEl>
                                          <p:spTgt spid="6"/>
                                        </p:tgtEl>
                                      </p:cBhvr>
                                    </p:animEffect>
                                  </p:childTnLst>
                                </p:cTn>
                              </p:par>
                              <p:par>
                                <p:cTn id="12" presetID="4" presetClass="entr" presetSubtype="16"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ox(in)">
                                      <p:cBhvr>
                                        <p:cTn id="14" dur="1000"/>
                                        <p:tgtEl>
                                          <p:spTgt spid="10"/>
                                        </p:tgtEl>
                                      </p:cBhvr>
                                    </p:animEffect>
                                  </p:childTnLst>
                                </p:cTn>
                              </p:par>
                            </p:childTnLst>
                          </p:cTn>
                        </p:par>
                        <p:par>
                          <p:cTn id="15" fill="hold">
                            <p:stCondLst>
                              <p:cond delay="1500"/>
                            </p:stCondLst>
                            <p:childTnLst>
                              <p:par>
                                <p:cTn id="16" presetID="3" presetClass="entr" presetSubtype="1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1000"/>
                                        <p:tgtEl>
                                          <p:spTgt spid="9"/>
                                        </p:tgtEl>
                                      </p:cBhvr>
                                    </p:animEffect>
                                  </p:childTnLst>
                                </p:cTn>
                              </p:par>
                            </p:childTnLst>
                          </p:cTn>
                        </p:par>
                        <p:par>
                          <p:cTn id="19" fill="hold">
                            <p:stCondLst>
                              <p:cond delay="2500"/>
                            </p:stCondLst>
                            <p:childTnLst>
                              <p:par>
                                <p:cTn id="20" presetID="3" presetClass="entr" presetSubtype="1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513013" y="0"/>
            <a:ext cx="6630987" cy="714375"/>
          </a:xfrm>
          <a:solidFill>
            <a:srgbClr val="C00000"/>
          </a:solidFill>
        </p:spPr>
        <p:txBody>
          <a:bodyPr rtlCol="0">
            <a:normAutofit fontScale="90000"/>
          </a:bodyPr>
          <a:lstStyle/>
          <a:p>
            <a:pPr eaLnBrk="1" fontAlgn="auto" hangingPunct="1">
              <a:spcAft>
                <a:spcPts val="0"/>
              </a:spcAft>
              <a:defRPr/>
            </a:pPr>
            <a:r>
              <a:rPr lang="en-IN" sz="4000" b="1" dirty="0" smtClean="0">
                <a:latin typeface="Book Antiqua" pitchFamily="18" charset="0"/>
              </a:rPr>
              <a:t/>
            </a:r>
            <a:br>
              <a:rPr lang="en-IN" sz="4000" b="1" dirty="0" smtClean="0">
                <a:latin typeface="Book Antiqua" pitchFamily="18" charset="0"/>
              </a:rPr>
            </a:br>
            <a:r>
              <a:rPr lang="en-IN" sz="2700" b="1" dirty="0" smtClean="0">
                <a:solidFill>
                  <a:schemeClr val="bg1"/>
                </a:solidFill>
                <a:latin typeface="Book Antiqua" pitchFamily="18" charset="0"/>
              </a:rPr>
              <a:t>Applicability</a:t>
            </a:r>
            <a:r>
              <a:rPr lang="en-IN" b="1" dirty="0" smtClean="0"/>
              <a:t/>
            </a:r>
            <a:br>
              <a:rPr lang="en-IN" b="1" dirty="0" smtClean="0"/>
            </a:br>
            <a:endParaRPr lang="en-IN" dirty="0"/>
          </a:p>
        </p:txBody>
      </p:sp>
      <p:sp>
        <p:nvSpPr>
          <p:cNvPr id="6147" name="Subtitle 2"/>
          <p:cNvSpPr>
            <a:spLocks noGrp="1"/>
          </p:cNvSpPr>
          <p:nvPr>
            <p:ph type="subTitle" idx="4294967295"/>
          </p:nvPr>
        </p:nvSpPr>
        <p:spPr>
          <a:xfrm>
            <a:off x="428625" y="3643313"/>
            <a:ext cx="4500563" cy="2857500"/>
          </a:xfrm>
        </p:spPr>
        <p:txBody>
          <a:bodyPr/>
          <a:lstStyle/>
          <a:p>
            <a:pPr algn="just" eaLnBrk="1" hangingPunct="1"/>
            <a:r>
              <a:rPr lang="en-IN" sz="2000" smtClean="0">
                <a:solidFill>
                  <a:srgbClr val="002060"/>
                </a:solidFill>
                <a:latin typeface="Book Antiqua" pitchFamily="18" charset="0"/>
              </a:rPr>
              <a:t>Income from any business carried on by an entrepreneur in a SEZ (10AA);</a:t>
            </a:r>
          </a:p>
          <a:p>
            <a:pPr algn="just" eaLnBrk="1" hangingPunct="1"/>
            <a:r>
              <a:rPr lang="en-IN" sz="2000" smtClean="0">
                <a:solidFill>
                  <a:srgbClr val="002060"/>
                </a:solidFill>
                <a:latin typeface="Book Antiqua" pitchFamily="18" charset="0"/>
              </a:rPr>
              <a:t>Income from the services rendered by an entrepreneur from a unit in a SEZ (10AA);</a:t>
            </a:r>
          </a:p>
          <a:p>
            <a:pPr algn="just" eaLnBrk="1" hangingPunct="1"/>
            <a:r>
              <a:rPr lang="en-IN" sz="2000" smtClean="0">
                <a:solidFill>
                  <a:srgbClr val="002060"/>
                </a:solidFill>
                <a:latin typeface="Book Antiqua" pitchFamily="18" charset="0"/>
              </a:rPr>
              <a:t>Income of a Developer from the development of a SEZ. (80IAB)</a:t>
            </a:r>
          </a:p>
          <a:p>
            <a:pPr eaLnBrk="1" hangingPunct="1"/>
            <a:endParaRPr lang="en-IN" smtClean="0"/>
          </a:p>
        </p:txBody>
      </p:sp>
      <p:sp>
        <p:nvSpPr>
          <p:cNvPr id="5" name="Rounded Rectangle 4"/>
          <p:cNvSpPr/>
          <p:nvPr/>
        </p:nvSpPr>
        <p:spPr>
          <a:xfrm>
            <a:off x="285720" y="2428868"/>
            <a:ext cx="8501122" cy="928800"/>
          </a:xfrm>
          <a:prstGeom prst="roundRect">
            <a:avLst/>
          </a:prstGeom>
          <a:ln/>
        </p:spPr>
        <p:style>
          <a:lnRef idx="0">
            <a:schemeClr val="accent2"/>
          </a:lnRef>
          <a:fillRef idx="3">
            <a:schemeClr val="accent2"/>
          </a:fillRef>
          <a:effectRef idx="3">
            <a:schemeClr val="accent2"/>
          </a:effectRef>
          <a:fontRef idx="minor">
            <a:schemeClr val="lt1"/>
          </a:fontRef>
        </p:style>
        <p:txBody>
          <a:bodyPr anchor="ctr"/>
          <a:lstStyle/>
          <a:p>
            <a:pPr fontAlgn="auto">
              <a:spcBef>
                <a:spcPts val="0"/>
              </a:spcBef>
              <a:spcAft>
                <a:spcPts val="0"/>
              </a:spcAft>
              <a:defRPr/>
            </a:pPr>
            <a:r>
              <a:rPr lang="en-IN" sz="1600" dirty="0">
                <a:solidFill>
                  <a:schemeClr val="bg1"/>
                </a:solidFill>
                <a:latin typeface="Book Antiqua" pitchFamily="18" charset="0"/>
              </a:rPr>
              <a:t>However the provisions of MAT contained in section 115JB would not apply to the following incomes accruing or arising on or after 1st April 2005 </a:t>
            </a:r>
          </a:p>
        </p:txBody>
      </p:sp>
      <p:sp>
        <p:nvSpPr>
          <p:cNvPr id="12" name="Rounded Rectangle 11"/>
          <p:cNvSpPr/>
          <p:nvPr/>
        </p:nvSpPr>
        <p:spPr>
          <a:xfrm>
            <a:off x="285720" y="857232"/>
            <a:ext cx="8499600" cy="571504"/>
          </a:xfrm>
          <a:prstGeom prst="roundRect">
            <a:avLst/>
          </a:prstGeom>
          <a:ln/>
        </p:spPr>
        <p:style>
          <a:lnRef idx="0">
            <a:schemeClr val="accent2"/>
          </a:lnRef>
          <a:fillRef idx="3">
            <a:schemeClr val="accent2"/>
          </a:fillRef>
          <a:effectRef idx="3">
            <a:schemeClr val="accent2"/>
          </a:effectRef>
          <a:fontRef idx="minor">
            <a:schemeClr val="lt1"/>
          </a:fontRef>
        </p:style>
        <p:txBody>
          <a:bodyPr anchor="ctr"/>
          <a:lstStyle/>
          <a:p>
            <a:pPr fontAlgn="auto">
              <a:spcBef>
                <a:spcPts val="0"/>
              </a:spcBef>
              <a:spcAft>
                <a:spcPts val="0"/>
              </a:spcAft>
              <a:defRPr/>
            </a:pPr>
            <a:r>
              <a:rPr lang="en-US" dirty="0"/>
              <a:t>Applicable to</a:t>
            </a:r>
            <a:endParaRPr lang="en-IN" dirty="0"/>
          </a:p>
        </p:txBody>
      </p:sp>
      <p:sp>
        <p:nvSpPr>
          <p:cNvPr id="6154" name="TextBox 14"/>
          <p:cNvSpPr txBox="1">
            <a:spLocks noChangeArrowheads="1"/>
          </p:cNvSpPr>
          <p:nvPr/>
        </p:nvSpPr>
        <p:spPr bwMode="auto">
          <a:xfrm>
            <a:off x="500063" y="1785938"/>
            <a:ext cx="5572125" cy="369887"/>
          </a:xfrm>
          <a:prstGeom prst="rect">
            <a:avLst/>
          </a:prstGeom>
          <a:noFill/>
          <a:ln w="9525">
            <a:noFill/>
            <a:miter lim="800000"/>
            <a:headEnd/>
            <a:tailEnd/>
          </a:ln>
        </p:spPr>
        <p:txBody>
          <a:bodyPr>
            <a:spAutoFit/>
          </a:bodyPr>
          <a:lstStyle/>
          <a:p>
            <a:pPr>
              <a:buFont typeface="Arial" charset="0"/>
              <a:buChar char="•"/>
            </a:pPr>
            <a:r>
              <a:rPr lang="en-US">
                <a:latin typeface="Calibri" pitchFamily="34" charset="0"/>
              </a:rPr>
              <a:t>     </a:t>
            </a:r>
            <a:r>
              <a:rPr lang="en-US">
                <a:solidFill>
                  <a:srgbClr val="002060"/>
                </a:solidFill>
                <a:latin typeface="Calibri" pitchFamily="34" charset="0"/>
              </a:rPr>
              <a:t>Companies (both domestic and foreign)</a:t>
            </a:r>
            <a:endParaRPr lang="en-IN">
              <a:solidFill>
                <a:srgbClr val="002060"/>
              </a:solidFill>
              <a:latin typeface="Calibri" pitchFamily="34" charset="0"/>
            </a:endParaRPr>
          </a:p>
        </p:txBody>
      </p:sp>
      <p:pic>
        <p:nvPicPr>
          <p:cNvPr id="6155" name="Picture 15" descr="C:\Users\akash.patel.DBD\Desktop\Minimum Alternate Tax (MAT) - CAtuts_files\1209888_no_entry_sign.jpg">
            <a:hlinkClick r:id="rId3"/>
          </p:cNvPr>
          <p:cNvPicPr>
            <a:picLocks noChangeAspect="1" noChangeArrowheads="1"/>
          </p:cNvPicPr>
          <p:nvPr/>
        </p:nvPicPr>
        <p:blipFill>
          <a:blip r:embed="rId4"/>
          <a:srcRect/>
          <a:stretch>
            <a:fillRect/>
          </a:stretch>
        </p:blipFill>
        <p:spPr bwMode="auto">
          <a:xfrm>
            <a:off x="5429250" y="3786188"/>
            <a:ext cx="3286125" cy="2286000"/>
          </a:xfrm>
          <a:prstGeom prst="rect">
            <a:avLst/>
          </a:prstGeom>
          <a:noFill/>
          <a:ln w="9525">
            <a:noFill/>
            <a:miter lim="800000"/>
            <a:headEnd/>
            <a:tailEnd/>
          </a:ln>
        </p:spPr>
      </p:pic>
      <p:sp>
        <p:nvSpPr>
          <p:cNvPr id="9" name="Rectangle 8"/>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1000"/>
                                        <p:tgtEl>
                                          <p:spTgt spid="12"/>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6154"/>
                                        </p:tgtEl>
                                        <p:attrNameLst>
                                          <p:attrName>style.visibility</p:attrName>
                                        </p:attrNameLst>
                                      </p:cBhvr>
                                      <p:to>
                                        <p:strVal val="visible"/>
                                      </p:to>
                                    </p:set>
                                    <p:animEffect transition="in" filter="blinds(horizontal)">
                                      <p:cBhvr>
                                        <p:cTn id="14" dur="1000"/>
                                        <p:tgtEl>
                                          <p:spTgt spid="6154"/>
                                        </p:tgtEl>
                                      </p:cBhvr>
                                    </p:animEffect>
                                  </p:childTnLst>
                                </p:cTn>
                              </p:par>
                            </p:childTnLst>
                          </p:cTn>
                        </p:par>
                        <p:par>
                          <p:cTn id="15" fill="hold">
                            <p:stCondLst>
                              <p:cond delay="1500"/>
                            </p:stCondLst>
                            <p:childTnLst>
                              <p:par>
                                <p:cTn id="16" presetID="3" presetClass="entr" presetSubtype="1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1000"/>
                                        <p:tgtEl>
                                          <p:spTgt spid="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6147">
                                            <p:txEl>
                                              <p:pRg st="0" end="0"/>
                                            </p:txEl>
                                          </p:spTgt>
                                        </p:tgtEl>
                                        <p:attrNameLst>
                                          <p:attrName>style.visibility</p:attrName>
                                        </p:attrNameLst>
                                      </p:cBhvr>
                                      <p:to>
                                        <p:strVal val="visible"/>
                                      </p:to>
                                    </p:set>
                                    <p:animEffect transition="in" filter="blinds(horizontal)">
                                      <p:cBhvr>
                                        <p:cTn id="21" dur="1000"/>
                                        <p:tgtEl>
                                          <p:spTgt spid="6147">
                                            <p:txEl>
                                              <p:pRg st="0" end="0"/>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6147">
                                            <p:txEl>
                                              <p:pRg st="1" end="1"/>
                                            </p:txEl>
                                          </p:spTgt>
                                        </p:tgtEl>
                                        <p:attrNameLst>
                                          <p:attrName>style.visibility</p:attrName>
                                        </p:attrNameLst>
                                      </p:cBhvr>
                                      <p:to>
                                        <p:strVal val="visible"/>
                                      </p:to>
                                    </p:set>
                                    <p:animEffect transition="in" filter="blinds(horizontal)">
                                      <p:cBhvr>
                                        <p:cTn id="24" dur="1000"/>
                                        <p:tgtEl>
                                          <p:spTgt spid="6147">
                                            <p:txEl>
                                              <p:pRg st="1" end="1"/>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147">
                                            <p:txEl>
                                              <p:pRg st="2" end="2"/>
                                            </p:txEl>
                                          </p:spTgt>
                                        </p:tgtEl>
                                        <p:attrNameLst>
                                          <p:attrName>style.visibility</p:attrName>
                                        </p:attrNameLst>
                                      </p:cBhvr>
                                      <p:to>
                                        <p:strVal val="visible"/>
                                      </p:to>
                                    </p:set>
                                    <p:animEffect transition="in" filter="blinds(horizontal)">
                                      <p:cBhvr>
                                        <p:cTn id="27" dur="1000"/>
                                        <p:tgtEl>
                                          <p:spTgt spid="6147">
                                            <p:txEl>
                                              <p:pRg st="2" end="2"/>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6155"/>
                                        </p:tgtEl>
                                        <p:attrNameLst>
                                          <p:attrName>style.visibility</p:attrName>
                                        </p:attrNameLst>
                                      </p:cBhvr>
                                      <p:to>
                                        <p:strVal val="visible"/>
                                      </p:to>
                                    </p:set>
                                    <p:animEffect transition="in" filter="box(in)">
                                      <p:cBhvr>
                                        <p:cTn id="30" dur="1000"/>
                                        <p:tgtEl>
                                          <p:spTgt spid="6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47" grpId="0" build="p"/>
      <p:bldP spid="61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r>
              <a:rPr lang="en-IN" sz="9600" b="1" dirty="0">
                <a:solidFill>
                  <a:schemeClr val="bg1"/>
                </a:solidFill>
                <a:latin typeface="Book Antiqua" pitchFamily="18" charset="0"/>
                <a:ea typeface="+mj-ea"/>
                <a:cs typeface="+mj-cs"/>
              </a:rPr>
              <a:t>Rate of MAT</a:t>
            </a:r>
            <a:r>
              <a:rPr lang="en-IN" sz="4400" b="1" dirty="0">
                <a:latin typeface="+mj-lt"/>
                <a:ea typeface="+mj-ea"/>
                <a:cs typeface="+mj-cs"/>
              </a:rPr>
              <a:t/>
            </a:r>
            <a:br>
              <a:rPr lang="en-IN" sz="4400" b="1" dirty="0">
                <a:latin typeface="+mj-lt"/>
                <a:ea typeface="+mj-ea"/>
                <a:cs typeface="+mj-cs"/>
              </a:rPr>
            </a:br>
            <a:endParaRPr lang="en-IN" sz="4400" dirty="0">
              <a:latin typeface="+mj-lt"/>
              <a:ea typeface="+mj-ea"/>
              <a:cs typeface="+mj-cs"/>
            </a:endParaRPr>
          </a:p>
        </p:txBody>
      </p:sp>
      <p:pic>
        <p:nvPicPr>
          <p:cNvPr id="7171" name="Picture 2" descr="C:\Users\akash.patel.DBD\Desktop\mat rate.jpg"/>
          <p:cNvPicPr>
            <a:picLocks noChangeAspect="1" noChangeArrowheads="1"/>
          </p:cNvPicPr>
          <p:nvPr/>
        </p:nvPicPr>
        <p:blipFill>
          <a:blip r:embed="rId3"/>
          <a:srcRect/>
          <a:stretch>
            <a:fillRect/>
          </a:stretch>
        </p:blipFill>
        <p:spPr bwMode="auto">
          <a:xfrm>
            <a:off x="3429000" y="3929063"/>
            <a:ext cx="4932363" cy="2643187"/>
          </a:xfrm>
          <a:prstGeom prst="rect">
            <a:avLst/>
          </a:prstGeom>
          <a:noFill/>
          <a:ln w="9525">
            <a:noFill/>
            <a:miter lim="800000"/>
            <a:headEnd/>
            <a:tailEnd/>
          </a:ln>
        </p:spPr>
      </p:pic>
      <p:graphicFrame>
        <p:nvGraphicFramePr>
          <p:cNvPr id="7" name="Table 6"/>
          <p:cNvGraphicFramePr>
            <a:graphicFrameLocks noGrp="1"/>
          </p:cNvGraphicFramePr>
          <p:nvPr/>
        </p:nvGraphicFramePr>
        <p:xfrm>
          <a:off x="357188" y="857250"/>
          <a:ext cx="5143536" cy="2968260"/>
        </p:xfrm>
        <a:graphic>
          <a:graphicData uri="http://schemas.openxmlformats.org/drawingml/2006/table">
            <a:tbl>
              <a:tblPr firstRow="1" bandRow="1">
                <a:tableStyleId>{5C22544A-7EE6-4342-B048-85BDC9FD1C3A}</a:tableStyleId>
              </a:tblPr>
              <a:tblGrid>
                <a:gridCol w="1714512"/>
                <a:gridCol w="1714512"/>
                <a:gridCol w="1714512"/>
              </a:tblGrid>
              <a:tr h="785800">
                <a:tc>
                  <a:txBody>
                    <a:bodyPr/>
                    <a:lstStyle/>
                    <a:p>
                      <a:pPr algn="ctr"/>
                      <a:r>
                        <a:rPr lang="en-IN" sz="1300" b="1" kern="1200" dirty="0" smtClean="0">
                          <a:solidFill>
                            <a:schemeClr val="bg1"/>
                          </a:solidFill>
                          <a:latin typeface="Book Antiqua" pitchFamily="18" charset="0"/>
                          <a:ea typeface="+mn-ea"/>
                          <a:cs typeface="+mn-cs"/>
                        </a:rPr>
                        <a:t>Assessment Year</a:t>
                      </a:r>
                      <a:endParaRPr lang="en-IN" sz="1300" dirty="0">
                        <a:solidFill>
                          <a:schemeClr val="bg1"/>
                        </a:solidFill>
                        <a:latin typeface="Book Antiqua" pitchFamily="18" charset="0"/>
                      </a:endParaRPr>
                    </a:p>
                  </a:txBody>
                  <a:tcPr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rgbClr val="C00000"/>
                    </a:solidFill>
                  </a:tcPr>
                </a:tc>
                <a:tc>
                  <a:txBody>
                    <a:bodyPr/>
                    <a:lstStyle/>
                    <a:p>
                      <a:pPr algn="ctr"/>
                      <a:r>
                        <a:rPr lang="en-IN" sz="1300" b="1" kern="1200" dirty="0" smtClean="0">
                          <a:solidFill>
                            <a:schemeClr val="bg1"/>
                          </a:solidFill>
                          <a:latin typeface="Book Antiqua" pitchFamily="18" charset="0"/>
                          <a:ea typeface="+mn-ea"/>
                          <a:cs typeface="+mn-cs"/>
                        </a:rPr>
                        <a:t>Rate of MAT </a:t>
                      </a:r>
                    </a:p>
                    <a:p>
                      <a:pPr algn="ctr"/>
                      <a:r>
                        <a:rPr lang="en-IN" sz="1300" b="1" kern="1200" dirty="0" smtClean="0">
                          <a:solidFill>
                            <a:schemeClr val="bg1"/>
                          </a:solidFill>
                          <a:latin typeface="Book Antiqua" pitchFamily="18" charset="0"/>
                          <a:ea typeface="+mn-ea"/>
                          <a:cs typeface="+mn-cs"/>
                        </a:rPr>
                        <a:t>(% of Book Profit)</a:t>
                      </a:r>
                      <a:endParaRPr lang="en-IN" sz="1300" dirty="0">
                        <a:solidFill>
                          <a:schemeClr val="bg1"/>
                        </a:solidFill>
                        <a:latin typeface="Book Antiqua" pitchFamily="18" charset="0"/>
                      </a:endParaRPr>
                    </a:p>
                  </a:txBody>
                  <a:tcPr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rgbClr val="C00000"/>
                    </a:solidFill>
                  </a:tcPr>
                </a:tc>
                <a:tc>
                  <a:txBody>
                    <a:bodyPr/>
                    <a:lstStyle/>
                    <a:p>
                      <a:pPr algn="ctr"/>
                      <a:r>
                        <a:rPr lang="en-IN" sz="1300" b="1" kern="1200" dirty="0" smtClean="0">
                          <a:solidFill>
                            <a:schemeClr val="bg1"/>
                          </a:solidFill>
                          <a:latin typeface="Book Antiqua" pitchFamily="18" charset="0"/>
                          <a:ea typeface="+mn-ea"/>
                          <a:cs typeface="+mn-cs"/>
                        </a:rPr>
                        <a:t>Surcharge</a:t>
                      </a:r>
                    </a:p>
                    <a:p>
                      <a:pPr algn="ctr"/>
                      <a:r>
                        <a:rPr lang="en-IN" sz="1300" b="1" kern="1200" dirty="0" smtClean="0">
                          <a:solidFill>
                            <a:schemeClr val="bg1"/>
                          </a:solidFill>
                          <a:latin typeface="Book Antiqua" pitchFamily="18" charset="0"/>
                          <a:ea typeface="+mn-ea"/>
                          <a:cs typeface="+mn-cs"/>
                        </a:rPr>
                        <a:t>(</a:t>
                      </a:r>
                      <a:r>
                        <a:rPr lang="en-IN" sz="1300" b="1" kern="1200" dirty="0" smtClean="0">
                          <a:solidFill>
                            <a:schemeClr val="bg1"/>
                          </a:solidFill>
                          <a:latin typeface="Book Antiqua" pitchFamily="18" charset="0"/>
                          <a:ea typeface="+mn-ea"/>
                          <a:cs typeface="+mn-cs"/>
                        </a:rPr>
                        <a:t>if book profit </a:t>
                      </a:r>
                      <a:r>
                        <a:rPr lang="en-IN" sz="1300" b="1" kern="1200" dirty="0" smtClean="0">
                          <a:solidFill>
                            <a:schemeClr val="bg1"/>
                          </a:solidFill>
                          <a:latin typeface="Book Antiqua" pitchFamily="18" charset="0"/>
                          <a:ea typeface="+mn-ea"/>
                          <a:cs typeface="+mn-cs"/>
                        </a:rPr>
                        <a:t>exceeds Rs </a:t>
                      </a:r>
                      <a:r>
                        <a:rPr lang="en-IN" sz="1300" b="1" kern="1200" dirty="0" smtClean="0">
                          <a:solidFill>
                            <a:schemeClr val="bg1"/>
                          </a:solidFill>
                          <a:latin typeface="Book Antiqua" pitchFamily="18" charset="0"/>
                          <a:ea typeface="+mn-ea"/>
                          <a:cs typeface="+mn-cs"/>
                        </a:rPr>
                        <a:t>1 </a:t>
                      </a:r>
                      <a:r>
                        <a:rPr lang="en-IN" sz="1300" b="1" kern="1200" dirty="0" err="1" smtClean="0">
                          <a:solidFill>
                            <a:schemeClr val="bg1"/>
                          </a:solidFill>
                          <a:latin typeface="Book Antiqua" pitchFamily="18" charset="0"/>
                          <a:ea typeface="+mn-ea"/>
                          <a:cs typeface="+mn-cs"/>
                        </a:rPr>
                        <a:t>crore</a:t>
                      </a:r>
                      <a:r>
                        <a:rPr lang="en-IN" sz="1300" b="1" kern="1200" dirty="0" smtClean="0">
                          <a:solidFill>
                            <a:schemeClr val="bg1"/>
                          </a:solidFill>
                          <a:latin typeface="Book Antiqua" pitchFamily="18" charset="0"/>
                          <a:ea typeface="+mn-ea"/>
                          <a:cs typeface="+mn-cs"/>
                        </a:rPr>
                        <a:t>)</a:t>
                      </a:r>
                      <a:endParaRPr lang="en-IN" sz="1300" dirty="0">
                        <a:solidFill>
                          <a:schemeClr val="bg1"/>
                        </a:solidFill>
                        <a:latin typeface="Book Antiqua" pitchFamily="18" charset="0"/>
                      </a:endParaRPr>
                    </a:p>
                  </a:txBody>
                  <a:tcPr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rgbClr val="C00000"/>
                    </a:solidFill>
                  </a:tcPr>
                </a:tc>
              </a:tr>
              <a:tr h="436492">
                <a:tc>
                  <a:txBody>
                    <a:bodyPr/>
                    <a:lstStyle/>
                    <a:p>
                      <a:pPr algn="ctr">
                        <a:lnSpc>
                          <a:spcPct val="115000"/>
                        </a:lnSpc>
                        <a:spcAft>
                          <a:spcPts val="1000"/>
                        </a:spcAft>
                      </a:pPr>
                      <a:r>
                        <a:rPr lang="en-IN" sz="1300" dirty="0" smtClean="0">
                          <a:latin typeface="Book Antiqua" pitchFamily="18" charset="0"/>
                          <a:ea typeface="Calibri"/>
                          <a:cs typeface="Times New Roman"/>
                        </a:rPr>
                        <a:t>2012-13</a:t>
                      </a:r>
                      <a:endParaRPr lang="en-IN" sz="1300" dirty="0">
                        <a:latin typeface="Book Antiqua" pitchFamily="18" charset="0"/>
                        <a:ea typeface="Calibri"/>
                        <a:cs typeface="Times New Roman"/>
                      </a:endParaRP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smtClean="0">
                          <a:latin typeface="Book Antiqua" pitchFamily="18" charset="0"/>
                          <a:ea typeface="Calibri"/>
                          <a:cs typeface="Times New Roman"/>
                        </a:rPr>
                        <a:t>18.5</a:t>
                      </a:r>
                      <a:endParaRPr lang="en-IN" sz="1300" dirty="0">
                        <a:latin typeface="Book Antiqua" pitchFamily="18" charset="0"/>
                        <a:ea typeface="Calibri"/>
                        <a:cs typeface="Times New Roman"/>
                      </a:endParaRP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smtClean="0">
                          <a:latin typeface="Book Antiqua" pitchFamily="18" charset="0"/>
                          <a:ea typeface="Calibri"/>
                          <a:cs typeface="Times New Roman"/>
                        </a:rPr>
                        <a:t>5</a:t>
                      </a:r>
                      <a:endParaRPr lang="en-IN" sz="1300" dirty="0">
                        <a:latin typeface="Book Antiqua" pitchFamily="18" charset="0"/>
                        <a:ea typeface="Calibri"/>
                        <a:cs typeface="Times New Roman"/>
                      </a:endParaRP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r>
              <a:tr h="436492">
                <a:tc>
                  <a:txBody>
                    <a:bodyPr/>
                    <a:lstStyle/>
                    <a:p>
                      <a:pPr algn="ctr">
                        <a:lnSpc>
                          <a:spcPct val="115000"/>
                        </a:lnSpc>
                        <a:spcAft>
                          <a:spcPts val="1000"/>
                        </a:spcAft>
                      </a:pPr>
                      <a:r>
                        <a:rPr lang="en-IN" sz="1300" dirty="0">
                          <a:latin typeface="Book Antiqua" pitchFamily="18" charset="0"/>
                          <a:ea typeface="Calibri"/>
                          <a:cs typeface="Times New Roman"/>
                        </a:rPr>
                        <a:t>2011-12</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18</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7.5</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r>
              <a:tr h="436492">
                <a:tc>
                  <a:txBody>
                    <a:bodyPr/>
                    <a:lstStyle/>
                    <a:p>
                      <a:pPr algn="ctr">
                        <a:lnSpc>
                          <a:spcPct val="115000"/>
                        </a:lnSpc>
                        <a:spcAft>
                          <a:spcPts val="1000"/>
                        </a:spcAft>
                      </a:pPr>
                      <a:r>
                        <a:rPr lang="en-IN" sz="1300" dirty="0">
                          <a:latin typeface="Book Antiqua" pitchFamily="18" charset="0"/>
                          <a:ea typeface="Calibri"/>
                          <a:cs typeface="Times New Roman"/>
                        </a:rPr>
                        <a:t>2010-11</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15</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10</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r>
              <a:tr h="436492">
                <a:tc>
                  <a:txBody>
                    <a:bodyPr/>
                    <a:lstStyle/>
                    <a:p>
                      <a:pPr algn="ctr">
                        <a:lnSpc>
                          <a:spcPct val="115000"/>
                        </a:lnSpc>
                        <a:spcAft>
                          <a:spcPts val="1000"/>
                        </a:spcAft>
                      </a:pPr>
                      <a:r>
                        <a:rPr lang="en-IN" sz="1300" dirty="0">
                          <a:latin typeface="Book Antiqua" pitchFamily="18" charset="0"/>
                          <a:ea typeface="Calibri"/>
                          <a:cs typeface="Times New Roman"/>
                        </a:rPr>
                        <a:t>2007-10</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10</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10</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r>
              <a:tr h="436492">
                <a:tc>
                  <a:txBody>
                    <a:bodyPr/>
                    <a:lstStyle/>
                    <a:p>
                      <a:pPr algn="ctr">
                        <a:lnSpc>
                          <a:spcPct val="115000"/>
                        </a:lnSpc>
                        <a:spcAft>
                          <a:spcPts val="1000"/>
                        </a:spcAft>
                      </a:pPr>
                      <a:r>
                        <a:rPr lang="en-IN" sz="1300" dirty="0">
                          <a:latin typeface="Book Antiqua" pitchFamily="18" charset="0"/>
                          <a:ea typeface="Calibri"/>
                          <a:cs typeface="Times New Roman"/>
                        </a:rPr>
                        <a:t>2001-07</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7.5</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IN" sz="1300" dirty="0">
                          <a:latin typeface="Book Antiqua" pitchFamily="18" charset="0"/>
                          <a:ea typeface="Calibri"/>
                          <a:cs typeface="Times New Roman"/>
                        </a:rPr>
                        <a:t>10</a:t>
                      </a:r>
                    </a:p>
                  </a:txBody>
                  <a:tcPr marL="0" marR="0" marT="0" marB="0" anchor="ctr">
                    <a:lnL w="28575" cap="flat" cmpd="sng" algn="ctr">
                      <a:solidFill>
                        <a:schemeClr val="bg1">
                          <a:lumMod val="65000"/>
                        </a:schemeClr>
                      </a:solidFill>
                      <a:prstDash val="solid"/>
                      <a:round/>
                      <a:headEnd type="none" w="med" len="med"/>
                      <a:tailEnd type="none" w="med" len="med"/>
                    </a:lnL>
                    <a:lnR w="28575" cap="flat" cmpd="sng" algn="ctr">
                      <a:solidFill>
                        <a:schemeClr val="bg1">
                          <a:lumMod val="65000"/>
                        </a:schemeClr>
                      </a:solidFill>
                      <a:prstDash val="solid"/>
                      <a:round/>
                      <a:headEnd type="none" w="med" len="med"/>
                      <a:tailEnd type="none" w="med" len="med"/>
                    </a:lnR>
                    <a:lnT w="28575" cap="flat" cmpd="sng" algn="ctr">
                      <a:solidFill>
                        <a:schemeClr val="bg1">
                          <a:lumMod val="65000"/>
                        </a:schemeClr>
                      </a:solidFill>
                      <a:prstDash val="solid"/>
                      <a:round/>
                      <a:headEnd type="none" w="med" len="med"/>
                      <a:tailEnd type="none" w="med" len="med"/>
                    </a:lnT>
                    <a:lnB w="28575" cap="flat" cmpd="sng" algn="ctr">
                      <a:solidFill>
                        <a:schemeClr val="bg1">
                          <a:lumMod val="65000"/>
                        </a:schemeClr>
                      </a:solidFill>
                      <a:prstDash val="solid"/>
                      <a:round/>
                      <a:headEnd type="none" w="med" len="med"/>
                      <a:tailEnd type="none" w="med" len="med"/>
                    </a:lnB>
                    <a:solidFill>
                      <a:schemeClr val="bg1"/>
                    </a:solidFill>
                  </a:tcPr>
                </a:tc>
              </a:tr>
            </a:tbl>
          </a:graphicData>
        </a:graphic>
      </p:graphicFrame>
      <p:pic>
        <p:nvPicPr>
          <p:cNvPr id="7198" name="Picture 4" descr="http://t0.gstatic.com/images?q=tbn:ANd9GcR44AbI3ulnO9vcwcr_X0AsDmqD5tLGLrpklAzJ9t5MkJPEoG_blQ"/>
          <p:cNvPicPr>
            <a:picLocks noChangeAspect="1" noChangeArrowheads="1"/>
          </p:cNvPicPr>
          <p:nvPr/>
        </p:nvPicPr>
        <p:blipFill>
          <a:blip r:embed="rId4"/>
          <a:srcRect/>
          <a:stretch>
            <a:fillRect/>
          </a:stretch>
        </p:blipFill>
        <p:spPr bwMode="auto">
          <a:xfrm>
            <a:off x="5929313" y="917575"/>
            <a:ext cx="2286000" cy="2582863"/>
          </a:xfrm>
          <a:prstGeom prst="rect">
            <a:avLst/>
          </a:prstGeom>
          <a:noFill/>
          <a:ln w="9525">
            <a:noFill/>
            <a:miter lim="800000"/>
            <a:headEnd/>
            <a:tailEnd/>
          </a:ln>
        </p:spPr>
      </p:pic>
      <p:sp>
        <p:nvSpPr>
          <p:cNvPr id="7199" name="AutoShape 6" descr="data:image/jpg;base64,/9j/4AAQSkZJRgABAQAAAQABAAD/2wBDAAkGBwgHBgkIBwgKCgkLDRYPDQwMDRsUFRAWIB0iIiAdHx8kKDQsJCYxJx8fLT0tMTU3Ojo6Iys/RD84QzQ5Ojf/2wBDAQoKCg0MDRoPDxo3JR8lNzc3Nzc3Nzc3Nzc3Nzc3Nzc3Nzc3Nzc3Nzc3Nzc3Nzc3Nzc3Nzc3Nzc3Nzc3Nzc3Nzf/wAARCACbAKcDASIAAhEBAxEB/8QAHAABAAEFAQEAAAAAAAAAAAAAAAcBAgQFBgMI/8QAPBAAAQMDAQUECAMIAgMAAAAAAQACAwQFEQYSITFBURMiYXEHFDKBkaGxwSNS0RUWJDNCYnLhQ1OS8PH/xAAaAQEAAgMBAAAAAAAAAAAAAAAABAUBAgMG/8QALREAAgICAQMDAgUFAQAAAAAAAAECAwQREgUhMRNBUSKBBmFxkfAjMrHB0fH/2gAMAwEAAhEDEQA/AJxREQBERAEREAREQBEXjUVEcDC+V7WNHMlAlvweyLRVOomxn8CkllHUuDB89/yWJ+9oid/FW6djOb43B+PduK5O+tPWyQsS5raidQiw7fcaa407aiilbLE7dkcj0I5LLBXRNNbRwaaemVREWTAREQBERAEREAREQDKLFqpjCQTxPDPA+CrS1kVS0ljsOacOYdxafELG1vRtxetmSiBFk1CIqFAedRM2GJ0jzhoG9czW1D5nmaZwGMkAnc0f+81s71N3o4Bw9t32+/wXC65rHxW6OjhOJKuTYP8AgN7vsPeomRZpaLTAo5NfLMSs1tbo5zFE18oBxthwaD5Z4rZ09WyspWTxA7DxkZWj0JoWC9yzVt1DzRxO2GRtcW9o7ickb8Dw+y667WuiszI6S3xdlCMuDNouxnOd5JKiOuTr9T2LOdtEbfRh5+TR0dydp++wVDB/C1buznjHDPJ3mpQhkbLG2Rh2muAII5gqHdRu7tEBxNWz7qTtKyGSxUpJJ2Q5oz0DiB9FIwptxaK/qtaTjNeWbhERTioCIiAIiIAiIgCIiA854Y54nRytDmOGCCuZq6eS31Te1lcxmcQVn5f7JOo8V1S8pomzRujlYHscMOa4biFznDl+p1qt4Pv4MCiubjIKauaIag+z+WTxafstmCucrKUW5phqmuntjtzXne6nPLf+Xx5LIirJ7ZgVLjU0RxsVLRlzB/d1HitI2OPaR0lUpd4fz+fBvFQq2KVkrA+NwcxwyCN4Kq7gu5GfY5u5SbdfP/aQ34D/AGuI1APWtSQxZ7sFKXeRccfouurHYr6sHiJSuTuwNPqEVTwexnp+y2ujgf8A4qu972eiw46Xb4JF03SCislJEAASzbd5u3n6rQammD7g9o4MGF0Ul0pIaBkjZmPOwNkNOc7lw1bUdpJJJITknJJXTKnGNahEi4FUp3Sskjm9RVDfX6GInc1xkJ6ch91K2kWlunaEu4vYX/Ek/dQZLPJe9RMhpRtPnkbDDnkCcA/dfQ9JA2mpooI/YiYGN8gMBbYUdJsz1eS3GJ7IgRTimCIiAIiIAiIgCIiAIiICx7WvBa4BzSMEHgtFLDJZS+SBrpbcd8kPEw+LerfBb9ULQRwWk4KSN4WcX+RoI45KQCrtDmyU7+86Da7rvFvQraUFwhro8wnDhucx25zT4hayroZbbI6qt7NuBxzNTN5dXM/RY8giqwKyhm2JeUjfo4KOpOD1/PsTHCNsd7+/+meerKaajl/aUMTpYC0CoawZLccHY5jHFaJldS1bB2MscjTyBB+S6+3XkSPFNXgRTnc0/wBMnkVqdRaBtd4c6anJoag7y6JoLXHxb+mFznV6n1Vv7EijJVOq7148M56qqoKZmZZY4m8e84BcTqjVDJYn01GT2ZHeedxcOmOQ+q6qb0RV73929U4Z19XIPyK3unfRZZ7VO2pr3vuU7TkCVoEbT12efvJ8lzhiTb+omT6jj1rcHtmn9D+k5o3fvFc4yxzwRRseN+DxkPnvA8CTzClhWgDHBXKxjFRWkUN10rpucgiItjkEREAREQBERAEREAVpcrjwWovtd6rT7LDiR+4EchzK1lJRW2b1wc5KKLqy8RU7yxnfcOO/cFgG/S8dlq4++Xllug2yNt7jhjM8T+i09n1HX3CokAoXyQxN2pXRRuxGOpO/59FXyyZyf0l5Dp0Iw5SJKj1PSskayuHYh5wJB7OfHolfb3NJuFnLXbe+SFp7sviPH6rj66NtVSyROIIc3ceh5FZfozuc/cpJnl0Uodsgn2XN/UZSu/1Hxn+5zuxPQg7avbyvY2Tpoa6E4GRwLTuLT0PQrIt95loHCGrLpqbgJP6mefULNvlldK41tuwyqA77ODZR0Pj4rmvWBIHAtLHtOHxuGC09Ck3KqW/czUqsiGv/AFEgQTxzxtkheHscMhzTkFeijyhulRa5tqB2Yye9G72SuztV2prnHtQuxIPajJ3tUmnJjZ28MgZOFZR38xNiioqqSQgiIgCIiAIiIAiIgCIiAtdw3riNSVZfcJBnux90fU/Ndu/gouuVQZKyVxPF5PxKhZ0+MNFn0urnY38HKX+Y1VykBPdhbsjz4lSrpy0Ms2jjCWASyU7pZnEby9zefkMD3KMrRQur6+Ivbls9Vh3ltKXNU1DaaxzgnBkAjaPP/WVwxNKMpv2LHqsm5V0R+TgRJhrQVr9AVR/bdDEN+1UvOfDvK2vqexpJZCfZaSPsrfRZTmo1PAcZbTxPkPhuwPm4KPipymSsxKONLZNS0eoLC24j1imIirGjc7k8dHfqt6AmFdThGa0zylVk6pcoeSJqh0kUr4qiMxTMOHMdxC8Iq6WknbLE9zHNOQWnepH1DYILxBkERVTB+HKB8j1Ci6509RQVL6erjMcrOIxuPiDzCpMiidMtrwerwMqrLjxfn3X/AAkPT2q4K7ZgrC2OY7g7g136FdPlQN2zozlh3+I4rrtMa0fSltPXF0sPAHOXM8uoUrHzt/TZ+5CzujNbso8fBJYVVj0lXBVwNmppGyRuGQ5pyvcFWSe1s8+009MqioVgXi6RWi3zV1Qx7ooW7TgzBOPejeu7Mxi5NJeTYIsK0XOmvFvhrqJ+3BM3aaSMHoQR1BWasruYaaemEREMBERAWv4KIrntQ100bxgse5p8wVLx4LidaacqKiU3G2xmWTH40IO92P6m+PUc8KFm0yshuPlFn0vIjTa1PsmaLS0PY7L21FN+FN2nZyv2DxzuJWZrG+sr5W09M4OhjJO0N4J81yE9SyB5ZU7ULxxZKwtPwK11feoaduYyXP5Eg4/2q1Ts4eml5L949crvXlLevA1FXARtp2u3uILvLkpB9DdpdBaqi6ysw6rfsxZ/628/eSfgo+0fpO56wuTKidksNrDsyVLhjb6hnUnrwHyX0DR0sNHSxU1NG1kMTQxjGjc1o4BWOJQ4Lkyp6pmxmvTgewVURTijLT8lq9QWOlvVL2U7dmRuTHKBvYfuPBbZUK1lFSWn4N67JVyUovTRBl8tdXaKx1NWMw7i1w9l46hapziN4+Kne9WelvFI6nrGZHFjh7TD1ChvUlhq7FVmKdu1G7fHMB3Xj7HwVNkYrqe4+D2XTOqRylwn2n/k9rBqastE4dFJhpI2mO3td5+PipV09qKjvcQ7J3Z1AHfhed48R1HioJcV7UddPRyskhke1zDlrmnBb4grNGROp68o6Z/Sqspcl2l8/wDT6JJHHKiX0q6h9anNmpX5ii31BB9p/Jvu4nxx0Wwg9IEo01USzbDq5hbFA4f8jnA94jljGT13dVGMz3SSOkkcXuc4uc4nJJPEqVdkqUUo+5WdM6VOu6U7l/b2X6kt+hio7XSbo874qh4+K79Rf6DJs22505O9k7XfJSgptb3BFFmR43zX5hERbkYIiIAqYB4qqIDwnpYJ27E8McrfyyNDh81rxpixCXtf2PQdp+Y07T9lt0TSM8n42WMjaxoa0bIAwAOACvREMBERAEREBTCwbpbaW50b6Wsj7SN3Xi08iDyKzyrTjCw0mtMzGTi04vTRB2rNMVVgqd4MlM8/hSgbj4HofD4dFzhU36xv1ot1A+C5hlQZW92mwC5/6DPPkoUrahlRUvkhp2U8bjkRMc5wb7zvKqL6oQl9LPcdKzLsir+rH7+zPBxyF5uVxKsJXFFqzvvQfLs3S70+faY14Hkf9qYFB3odm7LWVTFn+bTu+WD9lOA4K4oe60eA6nHjlSKoiLsQAiIgCIiAIiIAiIgCIiAIiICh4FRxrn0iC0TzWyjidHWscWukmb3WDkQP6iRv6eakheE1HTT/AM+nik5d9gd9VpOLktJ6O+PZCufKceR801Fz9cqH1FRVOmmecukcSSVZ28fJ4x4lfRkunLJN/Ns9vf8A5UrD9lhy6J0xL7VioB/hCG/TCiPD37l/D8QJLXA+fu3jP/I3/wAlUPaeBB96nWT0daTed9njGfyyyN+jliS+i7SshJbRTx/4VL/uVq8J/J1X4hr94sjT0ZziLX9IGnO2xzTjyX0AOC5bT2grBp+v9doIJTUgENfLKXbGdxwOC6kKZVDhHR5/NyFkXOyKKoiLoRAiIgCIiAIiIAiIgCIiAIiIAiIgCIiAIiICmEwqogCIiA//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IN">
              <a:latin typeface="Calibri" pitchFamily="34" charset="0"/>
            </a:endParaRPr>
          </a:p>
        </p:txBody>
      </p:sp>
      <p:sp>
        <p:nvSpPr>
          <p:cNvPr id="7200" name="AutoShape 8" descr="data:image/jpg;base64,/9j/4AAQSkZJRgABAQAAAQABAAD/2wBDAAkGBwgHBgkIBwgKCgkLDRYPDQwMDRsUFRAWIB0iIiAdHx8kKDQsJCYxJx8fLT0tMTU3Ojo6Iys/RD84QzQ5Ojf/2wBDAQoKCg0MDRoPDxo3JR8lNzc3Nzc3Nzc3Nzc3Nzc3Nzc3Nzc3Nzc3Nzc3Nzc3Nzc3Nzc3Nzc3Nzc3Nzc3Nzc3Nzf/wAARCACbAKcDASIAAhEBAxEB/8QAHAABAAEFAQEAAAAAAAAAAAAAAAcBAgQFBgMI/8QAPBAAAQMDAQUECAMIAgMAAAAAAQACAwQFEQYSITFBURMiYXEHFDKBkaGxwSNS0RUWJDNCYnLhQ1OS8PH/xAAaAQEAAgMBAAAAAAAAAAAAAAAABAUBAgMG/8QALREAAgICAQMDAgUFAQAAAAAAAAECAwQREgUhMRNBUSKBBmFxkfAjMrHB0fH/2gAMAwEAAhEDEQA/AJxREQBERAEREAREQBEXjUVEcDC+V7WNHMlAlvweyLRVOomxn8CkllHUuDB89/yWJ+9oid/FW6djOb43B+PduK5O+tPWyQsS5raidQiw7fcaa407aiilbLE7dkcj0I5LLBXRNNbRwaaemVREWTAREQBERAEREAREQDKLFqpjCQTxPDPA+CrS1kVS0ljsOacOYdxafELG1vRtxetmSiBFk1CIqFAedRM2GJ0jzhoG9czW1D5nmaZwGMkAnc0f+81s71N3o4Bw9t32+/wXC65rHxW6OjhOJKuTYP8AgN7vsPeomRZpaLTAo5NfLMSs1tbo5zFE18oBxthwaD5Z4rZ09WyspWTxA7DxkZWj0JoWC9yzVt1DzRxO2GRtcW9o7ickb8Dw+y667WuiszI6S3xdlCMuDNouxnOd5JKiOuTr9T2LOdtEbfRh5+TR0dydp++wVDB/C1buznjHDPJ3mpQhkbLG2Rh2muAII5gqHdRu7tEBxNWz7qTtKyGSxUpJJ2Q5oz0DiB9FIwptxaK/qtaTjNeWbhERTioCIiAIiIAiIgCIiA854Y54nRytDmOGCCuZq6eS31Te1lcxmcQVn5f7JOo8V1S8pomzRujlYHscMOa4biFznDl+p1qt4Pv4MCiubjIKauaIag+z+WTxafstmCucrKUW5phqmuntjtzXne6nPLf+Xx5LIirJ7ZgVLjU0RxsVLRlzB/d1HitI2OPaR0lUpd4fz+fBvFQq2KVkrA+NwcxwyCN4Kq7gu5GfY5u5SbdfP/aQ34D/AGuI1APWtSQxZ7sFKXeRccfouurHYr6sHiJSuTuwNPqEVTwexnp+y2ujgf8A4qu972eiw46Xb4JF03SCislJEAASzbd5u3n6rQammD7g9o4MGF0Ul0pIaBkjZmPOwNkNOc7lw1bUdpJJJITknJJXTKnGNahEi4FUp3Sskjm9RVDfX6GInc1xkJ6ch91K2kWlunaEu4vYX/Ek/dQZLPJe9RMhpRtPnkbDDnkCcA/dfQ9JA2mpooI/YiYGN8gMBbYUdJsz1eS3GJ7IgRTimCIiAIiIAiIgCIiAIiICx7WvBa4BzSMEHgtFLDJZS+SBrpbcd8kPEw+LerfBb9ULQRwWk4KSN4WcX+RoI45KQCrtDmyU7+86Da7rvFvQraUFwhro8wnDhucx25zT4hayroZbbI6qt7NuBxzNTN5dXM/RY8giqwKyhm2JeUjfo4KOpOD1/PsTHCNsd7+/+meerKaajl/aUMTpYC0CoawZLccHY5jHFaJldS1bB2MscjTyBB+S6+3XkSPFNXgRTnc0/wBMnkVqdRaBtd4c6anJoag7y6JoLXHxb+mFznV6n1Vv7EijJVOq7148M56qqoKZmZZY4m8e84BcTqjVDJYn01GT2ZHeedxcOmOQ+q6qb0RV73929U4Z19XIPyK3unfRZZ7VO2pr3vuU7TkCVoEbT12efvJ8lzhiTb+omT6jj1rcHtmn9D+k5o3fvFc4yxzwRRseN+DxkPnvA8CTzClhWgDHBXKxjFRWkUN10rpucgiItjkEREAREQBERAEREAVpcrjwWovtd6rT7LDiR+4EchzK1lJRW2b1wc5KKLqy8RU7yxnfcOO/cFgG/S8dlq4++Xllug2yNt7jhjM8T+i09n1HX3CokAoXyQxN2pXRRuxGOpO/59FXyyZyf0l5Dp0Iw5SJKj1PSskayuHYh5wJB7OfHolfb3NJuFnLXbe+SFp7sviPH6rj66NtVSyROIIc3ceh5FZfozuc/cpJnl0Uodsgn2XN/UZSu/1Hxn+5zuxPQg7avbyvY2Tpoa6E4GRwLTuLT0PQrIt95loHCGrLpqbgJP6mefULNvlldK41tuwyqA77ODZR0Pj4rmvWBIHAtLHtOHxuGC09Ck3KqW/czUqsiGv/AFEgQTxzxtkheHscMhzTkFeijyhulRa5tqB2Yye9G72SuztV2prnHtQuxIPajJ3tUmnJjZ28MgZOFZR38xNiioqqSQgiIgCIiAIiIAiIgCIiAtdw3riNSVZfcJBnux90fU/Ndu/gouuVQZKyVxPF5PxKhZ0+MNFn0urnY38HKX+Y1VykBPdhbsjz4lSrpy0Ms2jjCWASyU7pZnEby9zefkMD3KMrRQur6+Ivbls9Vh3ltKXNU1DaaxzgnBkAjaPP/WVwxNKMpv2LHqsm5V0R+TgRJhrQVr9AVR/bdDEN+1UvOfDvK2vqexpJZCfZaSPsrfRZTmo1PAcZbTxPkPhuwPm4KPipymSsxKONLZNS0eoLC24j1imIirGjc7k8dHfqt6AmFdThGa0zylVk6pcoeSJqh0kUr4qiMxTMOHMdxC8Iq6WknbLE9zHNOQWnepH1DYILxBkERVTB+HKB8j1Ci6509RQVL6erjMcrOIxuPiDzCpMiidMtrwerwMqrLjxfn3X/AAkPT2q4K7ZgrC2OY7g7g136FdPlQN2zozlh3+I4rrtMa0fSltPXF0sPAHOXM8uoUrHzt/TZ+5CzujNbso8fBJYVVj0lXBVwNmppGyRuGQ5pyvcFWSe1s8+009MqioVgXi6RWi3zV1Qx7ooW7TgzBOPejeu7Mxi5NJeTYIsK0XOmvFvhrqJ+3BM3aaSMHoQR1BWasruYaaemEREMBERAWv4KIrntQ100bxgse5p8wVLx4LidaacqKiU3G2xmWTH40IO92P6m+PUc8KFm0yshuPlFn0vIjTa1PsmaLS0PY7L21FN+FN2nZyv2DxzuJWZrG+sr5W09M4OhjJO0N4J81yE9SyB5ZU7ULxxZKwtPwK11feoaduYyXP5Eg4/2q1Ts4eml5L949crvXlLevA1FXARtp2u3uILvLkpB9DdpdBaqi6ysw6rfsxZ/628/eSfgo+0fpO56wuTKidksNrDsyVLhjb6hnUnrwHyX0DR0sNHSxU1NG1kMTQxjGjc1o4BWOJQ4Lkyp6pmxmvTgewVURTijLT8lq9QWOlvVL2U7dmRuTHKBvYfuPBbZUK1lFSWn4N67JVyUovTRBl8tdXaKx1NWMw7i1w9l46hapziN4+Kne9WelvFI6nrGZHFjh7TD1ChvUlhq7FVmKdu1G7fHMB3Xj7HwVNkYrqe4+D2XTOqRylwn2n/k9rBqastE4dFJhpI2mO3td5+PipV09qKjvcQ7J3Z1AHfhed48R1HioJcV7UddPRyskhke1zDlrmnBb4grNGROp68o6Z/Sqspcl2l8/wDT6JJHHKiX0q6h9anNmpX5ii31BB9p/Jvu4nxx0Wwg9IEo01USzbDq5hbFA4f8jnA94jljGT13dVGMz3SSOkkcXuc4uc4nJJPEqVdkqUUo+5WdM6VOu6U7l/b2X6kt+hio7XSbo874qh4+K79Rf6DJs22505O9k7XfJSgptb3BFFmR43zX5hERbkYIiIAqYB4qqIDwnpYJ27E8McrfyyNDh81rxpixCXtf2PQdp+Y07T9lt0TSM8n42WMjaxoa0bIAwAOACvREMBERAEREBTCwbpbaW50b6Wsj7SN3Xi08iDyKzyrTjCw0mtMzGTi04vTRB2rNMVVgqd4MlM8/hSgbj4HofD4dFzhU36xv1ot1A+C5hlQZW92mwC5/6DPPkoUrahlRUvkhp2U8bjkRMc5wb7zvKqL6oQl9LPcdKzLsir+rH7+zPBxyF5uVxKsJXFFqzvvQfLs3S70+faY14Hkf9qYFB3odm7LWVTFn+bTu+WD9lOA4K4oe60eA6nHjlSKoiLsQAiIgCIiAIiIAiIgCIiAIiICh4FRxrn0iC0TzWyjidHWscWukmb3WDkQP6iRv6eakheE1HTT/AM+nik5d9gd9VpOLktJ6O+PZCufKceR801Fz9cqH1FRVOmmecukcSSVZ28fJ4x4lfRkunLJN/Ns9vf8A5UrD9lhy6J0xL7VioB/hCG/TCiPD37l/D8QJLXA+fu3jP/I3/wAlUPaeBB96nWT0daTed9njGfyyyN+jliS+i7SshJbRTx/4VL/uVq8J/J1X4hr94sjT0ZziLX9IGnO2xzTjyX0AOC5bT2grBp+v9doIJTUgENfLKXbGdxwOC6kKZVDhHR5/NyFkXOyKKoiLoRAiIgCIiAIiIAiIgCIiAIiIAiIgCIiAIiICmEwqogCIiA//2Q=="/>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IN">
              <a:latin typeface="Calibri" pitchFamily="34" charset="0"/>
            </a:endParaRPr>
          </a:p>
        </p:txBody>
      </p:sp>
      <p:pic>
        <p:nvPicPr>
          <p:cNvPr id="7201" name="Picture 10" descr="http://t2.gstatic.com/images?q=tbn:ANd9GcTKaCshFNUSWhJRfLa3Pothcl9hzNRZhGx_2dSXIkpGb7OhpMGYNg"/>
          <p:cNvPicPr>
            <a:picLocks noChangeAspect="1" noChangeArrowheads="1"/>
          </p:cNvPicPr>
          <p:nvPr/>
        </p:nvPicPr>
        <p:blipFill>
          <a:blip r:embed="rId5"/>
          <a:srcRect/>
          <a:stretch>
            <a:fillRect/>
          </a:stretch>
        </p:blipFill>
        <p:spPr bwMode="auto">
          <a:xfrm>
            <a:off x="349250" y="3924300"/>
            <a:ext cx="2936875" cy="2719388"/>
          </a:xfrm>
          <a:prstGeom prst="rect">
            <a:avLst/>
          </a:prstGeom>
          <a:noFill/>
          <a:ln w="9525">
            <a:noFill/>
            <a:miter lim="800000"/>
            <a:headEnd/>
            <a:tailEnd/>
          </a:ln>
        </p:spPr>
      </p:pic>
      <p:sp>
        <p:nvSpPr>
          <p:cNvPr id="10" name="Rectangle 9"/>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1000"/>
                                        <p:tgtEl>
                                          <p:spTgt spid="7"/>
                                        </p:tgtEl>
                                      </p:cBhvr>
                                    </p:animEffect>
                                  </p:childTnLst>
                                </p:cTn>
                              </p:par>
                              <p:par>
                                <p:cTn id="12" presetID="4" presetClass="entr" presetSubtype="16" fill="hold" nodeType="withEffect">
                                  <p:stCondLst>
                                    <p:cond delay="0"/>
                                  </p:stCondLst>
                                  <p:childTnLst>
                                    <p:set>
                                      <p:cBhvr>
                                        <p:cTn id="13" dur="1" fill="hold">
                                          <p:stCondLst>
                                            <p:cond delay="0"/>
                                          </p:stCondLst>
                                        </p:cTn>
                                        <p:tgtEl>
                                          <p:spTgt spid="7198"/>
                                        </p:tgtEl>
                                        <p:attrNameLst>
                                          <p:attrName>style.visibility</p:attrName>
                                        </p:attrNameLst>
                                      </p:cBhvr>
                                      <p:to>
                                        <p:strVal val="visible"/>
                                      </p:to>
                                    </p:set>
                                    <p:animEffect transition="in" filter="box(in)">
                                      <p:cBhvr>
                                        <p:cTn id="14" dur="1000"/>
                                        <p:tgtEl>
                                          <p:spTgt spid="7198"/>
                                        </p:tgtEl>
                                      </p:cBhvr>
                                    </p:animEffect>
                                  </p:childTnLst>
                                </p:cTn>
                              </p:par>
                              <p:par>
                                <p:cTn id="15" presetID="4" presetClass="entr" presetSubtype="16" fill="hold" nodeType="withEffect">
                                  <p:stCondLst>
                                    <p:cond delay="0"/>
                                  </p:stCondLst>
                                  <p:childTnLst>
                                    <p:set>
                                      <p:cBhvr>
                                        <p:cTn id="16" dur="1" fill="hold">
                                          <p:stCondLst>
                                            <p:cond delay="0"/>
                                          </p:stCondLst>
                                        </p:cTn>
                                        <p:tgtEl>
                                          <p:spTgt spid="7201"/>
                                        </p:tgtEl>
                                        <p:attrNameLst>
                                          <p:attrName>style.visibility</p:attrName>
                                        </p:attrNameLst>
                                      </p:cBhvr>
                                      <p:to>
                                        <p:strVal val="visible"/>
                                      </p:to>
                                    </p:set>
                                    <p:animEffect transition="in" filter="box(in)">
                                      <p:cBhvr>
                                        <p:cTn id="17" dur="1000"/>
                                        <p:tgtEl>
                                          <p:spTgt spid="7201"/>
                                        </p:tgtEl>
                                      </p:cBhvr>
                                    </p:animEffect>
                                  </p:childTnLst>
                                </p:cTn>
                              </p:par>
                              <p:par>
                                <p:cTn id="18" presetID="4" presetClass="entr" presetSubtype="16" fill="hold" nodeType="withEffect">
                                  <p:stCondLst>
                                    <p:cond delay="0"/>
                                  </p:stCondLst>
                                  <p:childTnLst>
                                    <p:set>
                                      <p:cBhvr>
                                        <p:cTn id="19" dur="1" fill="hold">
                                          <p:stCondLst>
                                            <p:cond delay="0"/>
                                          </p:stCondLst>
                                        </p:cTn>
                                        <p:tgtEl>
                                          <p:spTgt spid="7171"/>
                                        </p:tgtEl>
                                        <p:attrNameLst>
                                          <p:attrName>style.visibility</p:attrName>
                                        </p:attrNameLst>
                                      </p:cBhvr>
                                      <p:to>
                                        <p:strVal val="visible"/>
                                      </p:to>
                                    </p:set>
                                    <p:animEffect transition="in" filter="box(in)">
                                      <p:cBhvr>
                                        <p:cTn id="20" dur="1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r>
              <a:rPr lang="en-IN" sz="9600" b="1" dirty="0">
                <a:solidFill>
                  <a:schemeClr val="bg1"/>
                </a:solidFill>
                <a:latin typeface="Book Antiqua" pitchFamily="18" charset="0"/>
                <a:ea typeface="+mj-ea"/>
                <a:cs typeface="+mj-cs"/>
              </a:rPr>
              <a:t>Computation of Tax Liability</a:t>
            </a:r>
            <a:r>
              <a:rPr lang="en-IN" sz="4400" b="1" dirty="0">
                <a:solidFill>
                  <a:schemeClr val="bg1"/>
                </a:solidFill>
                <a:latin typeface="+mj-lt"/>
                <a:ea typeface="+mj-ea"/>
                <a:cs typeface="+mj-cs"/>
              </a:rPr>
              <a:t/>
            </a:r>
            <a:br>
              <a:rPr lang="en-IN" sz="4400" b="1" dirty="0">
                <a:solidFill>
                  <a:schemeClr val="bg1"/>
                </a:solidFill>
                <a:latin typeface="+mj-lt"/>
                <a:ea typeface="+mj-ea"/>
                <a:cs typeface="+mj-cs"/>
              </a:rPr>
            </a:br>
            <a:endParaRPr lang="en-IN" sz="4400" dirty="0">
              <a:solidFill>
                <a:schemeClr val="bg1"/>
              </a:solidFill>
              <a:latin typeface="+mj-lt"/>
              <a:ea typeface="+mj-ea"/>
              <a:cs typeface="+mj-cs"/>
            </a:endParaRPr>
          </a:p>
        </p:txBody>
      </p:sp>
      <p:sp>
        <p:nvSpPr>
          <p:cNvPr id="3" name="Rectangle 2"/>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
        <p:nvSpPr>
          <p:cNvPr id="17" name="Oval 16"/>
          <p:cNvSpPr/>
          <p:nvPr/>
        </p:nvSpPr>
        <p:spPr>
          <a:xfrm>
            <a:off x="357158" y="1071546"/>
            <a:ext cx="1643074" cy="64294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STEP - 1</a:t>
            </a:r>
          </a:p>
        </p:txBody>
      </p:sp>
      <p:sp>
        <p:nvSpPr>
          <p:cNvPr id="8199" name="TextBox 17"/>
          <p:cNvSpPr txBox="1">
            <a:spLocks noChangeArrowheads="1"/>
          </p:cNvSpPr>
          <p:nvPr/>
        </p:nvSpPr>
        <p:spPr bwMode="auto">
          <a:xfrm>
            <a:off x="2357438" y="1714500"/>
            <a:ext cx="6215062" cy="1200150"/>
          </a:xfrm>
          <a:prstGeom prst="rect">
            <a:avLst/>
          </a:prstGeom>
          <a:noFill/>
          <a:ln w="9525">
            <a:noFill/>
            <a:miter lim="800000"/>
            <a:headEnd/>
            <a:tailEnd/>
          </a:ln>
        </p:spPr>
        <p:txBody>
          <a:bodyPr>
            <a:spAutoFit/>
          </a:bodyPr>
          <a:lstStyle/>
          <a:p>
            <a:pPr marL="273050" indent="-273050" algn="just"/>
            <a:r>
              <a:rPr lang="en-US">
                <a:latin typeface="Book Antiqua" pitchFamily="18" charset="0"/>
              </a:rPr>
              <a:t>a. Compute the total income of the company (ignoring the provision of section 115JB).</a:t>
            </a:r>
          </a:p>
          <a:p>
            <a:pPr marL="273050" indent="-273050" algn="just"/>
            <a:r>
              <a:rPr lang="en-US">
                <a:latin typeface="Book Antiqua" pitchFamily="18" charset="0"/>
              </a:rPr>
              <a:t>b. Compute the Income Tax payable on total income at normal rates on the profit calculated above.</a:t>
            </a:r>
          </a:p>
        </p:txBody>
      </p:sp>
      <p:sp>
        <p:nvSpPr>
          <p:cNvPr id="21" name="Oval 20"/>
          <p:cNvSpPr/>
          <p:nvPr/>
        </p:nvSpPr>
        <p:spPr>
          <a:xfrm>
            <a:off x="357158" y="3000372"/>
            <a:ext cx="1643074" cy="64294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STEP - 2</a:t>
            </a:r>
          </a:p>
        </p:txBody>
      </p:sp>
      <p:sp>
        <p:nvSpPr>
          <p:cNvPr id="8203" name="TextBox 21"/>
          <p:cNvSpPr txBox="1">
            <a:spLocks noChangeArrowheads="1"/>
          </p:cNvSpPr>
          <p:nvPr/>
        </p:nvSpPr>
        <p:spPr bwMode="auto">
          <a:xfrm>
            <a:off x="2357438" y="3786188"/>
            <a:ext cx="5715000" cy="1200150"/>
          </a:xfrm>
          <a:prstGeom prst="rect">
            <a:avLst/>
          </a:prstGeom>
          <a:noFill/>
          <a:ln w="9525">
            <a:noFill/>
            <a:miter lim="800000"/>
            <a:headEnd/>
            <a:tailEnd/>
          </a:ln>
        </p:spPr>
        <p:txBody>
          <a:bodyPr>
            <a:spAutoFit/>
          </a:bodyPr>
          <a:lstStyle/>
          <a:p>
            <a:pPr marL="342900" indent="-342900" algn="just">
              <a:buFontTx/>
              <a:buAutoNum type="alphaLcPeriod"/>
            </a:pPr>
            <a:r>
              <a:rPr lang="en-US" dirty="0">
                <a:latin typeface="Book Antiqua" pitchFamily="18" charset="0"/>
              </a:rPr>
              <a:t>Calculate Book profit.</a:t>
            </a:r>
          </a:p>
          <a:p>
            <a:pPr marL="342900" indent="-342900" algn="just">
              <a:buFontTx/>
              <a:buAutoNum type="alphaLcPeriod"/>
            </a:pPr>
            <a:r>
              <a:rPr lang="en-US" dirty="0">
                <a:latin typeface="Book Antiqua" pitchFamily="18" charset="0"/>
              </a:rPr>
              <a:t>After computing book profits, calculate </a:t>
            </a:r>
            <a:r>
              <a:rPr lang="en-US" dirty="0" smtClean="0">
                <a:latin typeface="Book Antiqua" pitchFamily="18" charset="0"/>
              </a:rPr>
              <a:t>18.5 </a:t>
            </a:r>
            <a:r>
              <a:rPr lang="en-US" dirty="0">
                <a:latin typeface="Book Antiqua" pitchFamily="18" charset="0"/>
              </a:rPr>
              <a:t>per cent of book profits (as per the provisions of section 115JB). </a:t>
            </a:r>
          </a:p>
        </p:txBody>
      </p:sp>
      <p:sp>
        <p:nvSpPr>
          <p:cNvPr id="23" name="TextBox 22"/>
          <p:cNvSpPr txBox="1"/>
          <p:nvPr/>
        </p:nvSpPr>
        <p:spPr>
          <a:xfrm>
            <a:off x="2357422" y="1214422"/>
            <a:ext cx="5643602" cy="36933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fontAlgn="auto">
              <a:spcBef>
                <a:spcPts val="0"/>
              </a:spcBef>
              <a:spcAft>
                <a:spcPts val="0"/>
              </a:spcAft>
              <a:defRPr/>
            </a:pPr>
            <a:r>
              <a:rPr lang="en-US" dirty="0">
                <a:latin typeface="Book Antiqua" pitchFamily="18" charset="0"/>
              </a:rPr>
              <a:t>Computation of Tax liability under normal provisions</a:t>
            </a:r>
          </a:p>
        </p:txBody>
      </p:sp>
      <p:sp>
        <p:nvSpPr>
          <p:cNvPr id="24" name="TextBox 23"/>
          <p:cNvSpPr txBox="1"/>
          <p:nvPr/>
        </p:nvSpPr>
        <p:spPr>
          <a:xfrm>
            <a:off x="2357422" y="3143248"/>
            <a:ext cx="3786214" cy="36933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fontAlgn="auto">
              <a:spcBef>
                <a:spcPts val="0"/>
              </a:spcBef>
              <a:spcAft>
                <a:spcPts val="0"/>
              </a:spcAft>
              <a:defRPr/>
            </a:pPr>
            <a:r>
              <a:rPr lang="en-US" dirty="0">
                <a:latin typeface="Book Antiqua" pitchFamily="18" charset="0"/>
              </a:rPr>
              <a:t>Computation of MAT Liability</a:t>
            </a:r>
          </a:p>
        </p:txBody>
      </p:sp>
      <p:sp>
        <p:nvSpPr>
          <p:cNvPr id="25" name="Oval 24"/>
          <p:cNvSpPr/>
          <p:nvPr/>
        </p:nvSpPr>
        <p:spPr>
          <a:xfrm>
            <a:off x="928662" y="5500702"/>
            <a:ext cx="1643074" cy="64294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STEP - 2</a:t>
            </a:r>
          </a:p>
        </p:txBody>
      </p:sp>
      <p:sp>
        <p:nvSpPr>
          <p:cNvPr id="26" name="Oval 25"/>
          <p:cNvSpPr/>
          <p:nvPr/>
        </p:nvSpPr>
        <p:spPr>
          <a:xfrm>
            <a:off x="3143240" y="5500702"/>
            <a:ext cx="1643074" cy="642942"/>
          </a:xfrm>
          <a:prstGeom prst="ellips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n-US" dirty="0">
                <a:latin typeface="Book Antiqua" pitchFamily="18" charset="0"/>
              </a:rPr>
              <a:t>STEP - 1</a:t>
            </a:r>
          </a:p>
        </p:txBody>
      </p:sp>
      <p:sp>
        <p:nvSpPr>
          <p:cNvPr id="27" name="Chevron 26"/>
          <p:cNvSpPr/>
          <p:nvPr/>
        </p:nvSpPr>
        <p:spPr>
          <a:xfrm>
            <a:off x="2714612" y="5572140"/>
            <a:ext cx="285752" cy="500066"/>
          </a:xfrm>
          <a:prstGeom prst="chevron">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8219" name="TextBox 27"/>
          <p:cNvSpPr txBox="1">
            <a:spLocks noChangeArrowheads="1"/>
          </p:cNvSpPr>
          <p:nvPr/>
        </p:nvSpPr>
        <p:spPr bwMode="auto">
          <a:xfrm>
            <a:off x="642938" y="5572125"/>
            <a:ext cx="500062" cy="369888"/>
          </a:xfrm>
          <a:prstGeom prst="rect">
            <a:avLst/>
          </a:prstGeom>
          <a:noFill/>
          <a:ln w="9525">
            <a:noFill/>
            <a:miter lim="800000"/>
            <a:headEnd/>
            <a:tailEnd/>
          </a:ln>
        </p:spPr>
        <p:txBody>
          <a:bodyPr>
            <a:spAutoFit/>
          </a:bodyPr>
          <a:lstStyle/>
          <a:p>
            <a:endParaRPr lang="en-US">
              <a:latin typeface="Calibri" pitchFamily="34" charset="0"/>
            </a:endParaRPr>
          </a:p>
        </p:txBody>
      </p:sp>
      <p:sp>
        <p:nvSpPr>
          <p:cNvPr id="8220" name="TextBox 28"/>
          <p:cNvSpPr txBox="1">
            <a:spLocks noChangeArrowheads="1"/>
          </p:cNvSpPr>
          <p:nvPr/>
        </p:nvSpPr>
        <p:spPr bwMode="auto">
          <a:xfrm>
            <a:off x="571500" y="5643563"/>
            <a:ext cx="571500" cy="369887"/>
          </a:xfrm>
          <a:prstGeom prst="rect">
            <a:avLst/>
          </a:prstGeom>
          <a:noFill/>
          <a:ln w="9525">
            <a:noFill/>
            <a:miter lim="800000"/>
            <a:headEnd/>
            <a:tailEnd/>
          </a:ln>
        </p:spPr>
        <p:txBody>
          <a:bodyPr>
            <a:spAutoFit/>
          </a:bodyPr>
          <a:lstStyle/>
          <a:p>
            <a:r>
              <a:rPr lang="en-US">
                <a:latin typeface="Calibri" pitchFamily="34" charset="0"/>
              </a:rPr>
              <a:t>IF</a:t>
            </a:r>
          </a:p>
        </p:txBody>
      </p:sp>
      <p:sp>
        <p:nvSpPr>
          <p:cNvPr id="8221" name="TextBox 29"/>
          <p:cNvSpPr txBox="1">
            <a:spLocks noChangeArrowheads="1"/>
          </p:cNvSpPr>
          <p:nvPr/>
        </p:nvSpPr>
        <p:spPr bwMode="auto">
          <a:xfrm>
            <a:off x="4857750" y="5429250"/>
            <a:ext cx="3786188" cy="923925"/>
          </a:xfrm>
          <a:prstGeom prst="rect">
            <a:avLst/>
          </a:prstGeom>
          <a:noFill/>
          <a:ln w="9525">
            <a:noFill/>
            <a:miter lim="800000"/>
            <a:headEnd/>
            <a:tailEnd/>
          </a:ln>
        </p:spPr>
        <p:txBody>
          <a:bodyPr>
            <a:spAutoFit/>
          </a:bodyPr>
          <a:lstStyle/>
          <a:p>
            <a:pPr algn="just"/>
            <a:r>
              <a:rPr lang="en-US" dirty="0">
                <a:latin typeface="Book Antiqua" pitchFamily="18" charset="0"/>
              </a:rPr>
              <a:t>then the tax payable by the company will be equal to </a:t>
            </a:r>
            <a:r>
              <a:rPr lang="en-US" dirty="0" smtClean="0">
                <a:latin typeface="Book Antiqua" pitchFamily="18" charset="0"/>
              </a:rPr>
              <a:t>18.5% </a:t>
            </a:r>
            <a:r>
              <a:rPr lang="en-US" dirty="0">
                <a:latin typeface="Book Antiqua" pitchFamily="18" charset="0"/>
              </a:rPr>
              <a:t>of book profits.</a:t>
            </a:r>
          </a:p>
        </p:txBody>
      </p:sp>
      <p:sp>
        <p:nvSpPr>
          <p:cNvPr id="31" name="Rectangle 30"/>
          <p:cNvSpPr/>
          <p:nvPr/>
        </p:nvSpPr>
        <p:spPr>
          <a:xfrm>
            <a:off x="357188" y="5286375"/>
            <a:ext cx="8358187" cy="1143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circle(in)">
                                      <p:cBhvr>
                                        <p:cTn id="11" dur="1000"/>
                                        <p:tgtEl>
                                          <p:spTgt spid="17"/>
                                        </p:tgtEl>
                                      </p:cBhvr>
                                    </p:animEffect>
                                  </p:childTnLst>
                                </p:cTn>
                              </p:par>
                            </p:childTnLst>
                          </p:cTn>
                        </p:par>
                        <p:par>
                          <p:cTn id="12" fill="hold">
                            <p:stCondLst>
                              <p:cond delay="1500"/>
                            </p:stCondLst>
                            <p:childTnLst>
                              <p:par>
                                <p:cTn id="13" presetID="3" presetClass="entr" presetSubtype="1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linds(horizontal)">
                                      <p:cBhvr>
                                        <p:cTn id="15" dur="1000"/>
                                        <p:tgtEl>
                                          <p:spTgt spid="23"/>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199"/>
                                        </p:tgtEl>
                                        <p:attrNameLst>
                                          <p:attrName>style.visibility</p:attrName>
                                        </p:attrNameLst>
                                      </p:cBhvr>
                                      <p:to>
                                        <p:strVal val="visible"/>
                                      </p:to>
                                    </p:set>
                                    <p:animEffect transition="in" filter="blinds(horizontal)">
                                      <p:cBhvr>
                                        <p:cTn id="18" dur="2000"/>
                                        <p:tgtEl>
                                          <p:spTgt spid="8199"/>
                                        </p:tgtEl>
                                      </p:cBhvr>
                                    </p:animEffect>
                                  </p:childTnLst>
                                </p:cTn>
                              </p:par>
                            </p:childTnLst>
                          </p:cTn>
                        </p:par>
                        <p:par>
                          <p:cTn id="19" fill="hold">
                            <p:stCondLst>
                              <p:cond delay="3500"/>
                            </p:stCondLst>
                            <p:childTnLst>
                              <p:par>
                                <p:cTn id="20" presetID="6" presetClass="entr" presetSubtype="16"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1000"/>
                                        <p:tgtEl>
                                          <p:spTgt spid="21"/>
                                        </p:tgtEl>
                                      </p:cBhvr>
                                    </p:animEffect>
                                  </p:childTnLst>
                                </p:cTn>
                              </p:par>
                            </p:childTnLst>
                          </p:cTn>
                        </p:par>
                        <p:par>
                          <p:cTn id="23" fill="hold">
                            <p:stCondLst>
                              <p:cond delay="4500"/>
                            </p:stCondLst>
                            <p:childTnLst>
                              <p:par>
                                <p:cTn id="24" presetID="3" presetClass="entr" presetSubtype="10"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linds(horizontal)">
                                      <p:cBhvr>
                                        <p:cTn id="26" dur="1000"/>
                                        <p:tgtEl>
                                          <p:spTgt spid="24"/>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203"/>
                                        </p:tgtEl>
                                        <p:attrNameLst>
                                          <p:attrName>style.visibility</p:attrName>
                                        </p:attrNameLst>
                                      </p:cBhvr>
                                      <p:to>
                                        <p:strVal val="visible"/>
                                      </p:to>
                                    </p:set>
                                    <p:animEffect transition="in" filter="blinds(horizontal)">
                                      <p:cBhvr>
                                        <p:cTn id="29" dur="2000"/>
                                        <p:tgtEl>
                                          <p:spTgt spid="8203"/>
                                        </p:tgtEl>
                                      </p:cBhvr>
                                    </p:animEffect>
                                  </p:childTnLst>
                                </p:cTn>
                              </p:par>
                            </p:childTnLst>
                          </p:cTn>
                        </p:par>
                        <p:par>
                          <p:cTn id="30" fill="hold">
                            <p:stCondLst>
                              <p:cond delay="6500"/>
                            </p:stCondLst>
                            <p:childTnLst>
                              <p:par>
                                <p:cTn id="31" presetID="4" presetClass="entr" presetSubtype="16"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box(in)">
                                      <p:cBhvr>
                                        <p:cTn id="33" dur="500"/>
                                        <p:tgtEl>
                                          <p:spTgt spid="31"/>
                                        </p:tgtEl>
                                      </p:cBhvr>
                                    </p:animEffect>
                                  </p:childTnLst>
                                </p:cTn>
                              </p:par>
                            </p:childTnLst>
                          </p:cTn>
                        </p:par>
                        <p:par>
                          <p:cTn id="34" fill="hold">
                            <p:stCondLst>
                              <p:cond delay="7000"/>
                            </p:stCondLst>
                            <p:childTnLst>
                              <p:par>
                                <p:cTn id="35" presetID="3" presetClass="entr" presetSubtype="10" fill="hold" grpId="0" nodeType="afterEffect">
                                  <p:stCondLst>
                                    <p:cond delay="0"/>
                                  </p:stCondLst>
                                  <p:childTnLst>
                                    <p:set>
                                      <p:cBhvr>
                                        <p:cTn id="36" dur="1" fill="hold">
                                          <p:stCondLst>
                                            <p:cond delay="0"/>
                                          </p:stCondLst>
                                        </p:cTn>
                                        <p:tgtEl>
                                          <p:spTgt spid="8220"/>
                                        </p:tgtEl>
                                        <p:attrNameLst>
                                          <p:attrName>style.visibility</p:attrName>
                                        </p:attrNameLst>
                                      </p:cBhvr>
                                      <p:to>
                                        <p:strVal val="visible"/>
                                      </p:to>
                                    </p:set>
                                    <p:animEffect transition="in" filter="blinds(horizontal)">
                                      <p:cBhvr>
                                        <p:cTn id="37" dur="500"/>
                                        <p:tgtEl>
                                          <p:spTgt spid="8220"/>
                                        </p:tgtEl>
                                      </p:cBhvr>
                                    </p:animEffect>
                                  </p:childTnLst>
                                </p:cTn>
                              </p:par>
                            </p:childTnLst>
                          </p:cTn>
                        </p:par>
                        <p:par>
                          <p:cTn id="38" fill="hold">
                            <p:stCondLst>
                              <p:cond delay="7500"/>
                            </p:stCondLst>
                            <p:childTnLst>
                              <p:par>
                                <p:cTn id="39" presetID="6" presetClass="entr" presetSubtype="16"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circle(in)">
                                      <p:cBhvr>
                                        <p:cTn id="41" dur="1000"/>
                                        <p:tgtEl>
                                          <p:spTgt spid="25"/>
                                        </p:tgtEl>
                                      </p:cBhvr>
                                    </p:animEffect>
                                  </p:childTnLst>
                                </p:cTn>
                              </p:par>
                            </p:childTnLst>
                          </p:cTn>
                        </p:par>
                        <p:par>
                          <p:cTn id="42" fill="hold">
                            <p:stCondLst>
                              <p:cond delay="8500"/>
                            </p:stCondLst>
                            <p:childTnLst>
                              <p:par>
                                <p:cTn id="43" presetID="8" presetClass="entr" presetSubtype="16"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diamond(in)">
                                      <p:cBhvr>
                                        <p:cTn id="45" dur="500"/>
                                        <p:tgtEl>
                                          <p:spTgt spid="27"/>
                                        </p:tgtEl>
                                      </p:cBhvr>
                                    </p:animEffect>
                                  </p:childTnLst>
                                </p:cTn>
                              </p:par>
                            </p:childTnLst>
                          </p:cTn>
                        </p:par>
                        <p:par>
                          <p:cTn id="46" fill="hold">
                            <p:stCondLst>
                              <p:cond delay="9000"/>
                            </p:stCondLst>
                            <p:childTnLst>
                              <p:par>
                                <p:cTn id="47" presetID="6" presetClass="entr" presetSubtype="16" fill="hold"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circle(in)">
                                      <p:cBhvr>
                                        <p:cTn id="49" dur="1000"/>
                                        <p:tgtEl>
                                          <p:spTgt spid="26"/>
                                        </p:tgtEl>
                                      </p:cBhvr>
                                    </p:animEffect>
                                  </p:childTnLst>
                                </p:cTn>
                              </p:par>
                            </p:childTnLst>
                          </p:cTn>
                        </p:par>
                        <p:par>
                          <p:cTn id="50" fill="hold">
                            <p:stCondLst>
                              <p:cond delay="10000"/>
                            </p:stCondLst>
                            <p:childTnLst>
                              <p:par>
                                <p:cTn id="51" presetID="2" presetClass="entr" presetSubtype="4" fill="hold" grpId="0" nodeType="afterEffect">
                                  <p:stCondLst>
                                    <p:cond delay="0"/>
                                  </p:stCondLst>
                                  <p:childTnLst>
                                    <p:set>
                                      <p:cBhvr>
                                        <p:cTn id="52" dur="1" fill="hold">
                                          <p:stCondLst>
                                            <p:cond delay="0"/>
                                          </p:stCondLst>
                                        </p:cTn>
                                        <p:tgtEl>
                                          <p:spTgt spid="8221"/>
                                        </p:tgtEl>
                                        <p:attrNameLst>
                                          <p:attrName>style.visibility</p:attrName>
                                        </p:attrNameLst>
                                      </p:cBhvr>
                                      <p:to>
                                        <p:strVal val="visible"/>
                                      </p:to>
                                    </p:set>
                                    <p:anim calcmode="lin" valueType="num">
                                      <p:cBhvr additive="base">
                                        <p:cTn id="53" dur="500" fill="hold"/>
                                        <p:tgtEl>
                                          <p:spTgt spid="8221"/>
                                        </p:tgtEl>
                                        <p:attrNameLst>
                                          <p:attrName>ppt_x</p:attrName>
                                        </p:attrNameLst>
                                      </p:cBhvr>
                                      <p:tavLst>
                                        <p:tav tm="0">
                                          <p:val>
                                            <p:strVal val="#ppt_x"/>
                                          </p:val>
                                        </p:tav>
                                        <p:tav tm="100000">
                                          <p:val>
                                            <p:strVal val="#ppt_x"/>
                                          </p:val>
                                        </p:tav>
                                      </p:tavLst>
                                    </p:anim>
                                    <p:anim calcmode="lin" valueType="num">
                                      <p:cBhvr additive="base">
                                        <p:cTn id="54" dur="500" fill="hold"/>
                                        <p:tgtEl>
                                          <p:spTgt spid="82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199" grpId="0"/>
      <p:bldP spid="8203" grpId="0"/>
      <p:bldP spid="8220" grpId="0"/>
      <p:bldP spid="8221" grpId="0"/>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r>
              <a:rPr lang="en-IN" sz="9600" b="1" dirty="0">
                <a:solidFill>
                  <a:schemeClr val="bg1"/>
                </a:solidFill>
                <a:latin typeface="Book Antiqua" pitchFamily="18" charset="0"/>
                <a:ea typeface="+mj-ea"/>
                <a:cs typeface="+mj-cs"/>
              </a:rPr>
              <a:t>Book Profit</a:t>
            </a:r>
            <a:r>
              <a:rPr lang="en-IN" sz="4400" b="1" dirty="0">
                <a:solidFill>
                  <a:schemeClr val="bg1"/>
                </a:solidFill>
                <a:latin typeface="+mj-lt"/>
                <a:ea typeface="+mj-ea"/>
                <a:cs typeface="+mj-cs"/>
              </a:rPr>
              <a:t/>
            </a:r>
            <a:br>
              <a:rPr lang="en-IN" sz="4400" b="1" dirty="0">
                <a:solidFill>
                  <a:schemeClr val="bg1"/>
                </a:solidFill>
                <a:latin typeface="+mj-lt"/>
                <a:ea typeface="+mj-ea"/>
                <a:cs typeface="+mj-cs"/>
              </a:rPr>
            </a:br>
            <a:endParaRPr lang="en-IN" sz="4400" dirty="0">
              <a:solidFill>
                <a:schemeClr val="bg1"/>
              </a:solidFill>
              <a:latin typeface="+mj-lt"/>
              <a:ea typeface="+mj-ea"/>
              <a:cs typeface="+mj-cs"/>
            </a:endParaRPr>
          </a:p>
        </p:txBody>
      </p:sp>
      <p:sp>
        <p:nvSpPr>
          <p:cNvPr id="9219" name="TextBox 5"/>
          <p:cNvSpPr txBox="1">
            <a:spLocks noChangeArrowheads="1"/>
          </p:cNvSpPr>
          <p:nvPr/>
        </p:nvSpPr>
        <p:spPr bwMode="auto">
          <a:xfrm>
            <a:off x="928688" y="4071938"/>
            <a:ext cx="7358062" cy="1477962"/>
          </a:xfrm>
          <a:prstGeom prst="rect">
            <a:avLst/>
          </a:prstGeom>
          <a:noFill/>
          <a:ln w="9525">
            <a:noFill/>
            <a:miter lim="800000"/>
            <a:headEnd/>
            <a:tailEnd/>
          </a:ln>
        </p:spPr>
        <p:txBody>
          <a:bodyPr>
            <a:spAutoFit/>
          </a:bodyPr>
          <a:lstStyle/>
          <a:p>
            <a:pPr algn="ctr"/>
            <a:r>
              <a:rPr lang="en-IN">
                <a:latin typeface="Book Antiqua" pitchFamily="18" charset="0"/>
              </a:rPr>
              <a:t>The book profit shall mean the net profit as shown in the profit and loss account prepared in accordance with the provisions of Part II and III of Schedule VI to the Companies Act, 1956 as adjusted by certain additions/deductions as specified.</a:t>
            </a:r>
          </a:p>
          <a:p>
            <a:endParaRPr lang="en-IN">
              <a:latin typeface="Calibri" pitchFamily="34" charset="0"/>
            </a:endParaRPr>
          </a:p>
        </p:txBody>
      </p:sp>
      <p:pic>
        <p:nvPicPr>
          <p:cNvPr id="9220" name="Picture 2" descr="http://t0.gstatic.com/images?q=tbn:ANd9GcSoZHoPF9cA1vJ0npQEXaLua5wiQ7TWpjVDEYBSZ1fnT_hI4nB3"/>
          <p:cNvPicPr>
            <a:picLocks noChangeAspect="1" noChangeArrowheads="1"/>
          </p:cNvPicPr>
          <p:nvPr/>
        </p:nvPicPr>
        <p:blipFill>
          <a:blip r:embed="rId3"/>
          <a:srcRect/>
          <a:stretch>
            <a:fillRect/>
          </a:stretch>
        </p:blipFill>
        <p:spPr bwMode="auto">
          <a:xfrm>
            <a:off x="857250" y="1143000"/>
            <a:ext cx="7429500" cy="2000250"/>
          </a:xfrm>
          <a:prstGeom prst="rect">
            <a:avLst/>
          </a:prstGeom>
          <a:noFill/>
          <a:ln w="9525">
            <a:noFill/>
            <a:miter lim="800000"/>
            <a:headEnd/>
            <a:tailEnd/>
          </a:ln>
        </p:spPr>
      </p:pic>
      <p:sp>
        <p:nvSpPr>
          <p:cNvPr id="7" name="Rectangle 6"/>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9220"/>
                                        </p:tgtEl>
                                        <p:attrNameLst>
                                          <p:attrName>style.visibility</p:attrName>
                                        </p:attrNameLst>
                                      </p:cBhvr>
                                      <p:to>
                                        <p:strVal val="visible"/>
                                      </p:to>
                                    </p:set>
                                    <p:animEffect transition="in" filter="box(in)">
                                      <p:cBhvr>
                                        <p:cTn id="10" dur="1000"/>
                                        <p:tgtEl>
                                          <p:spTgt spid="9220"/>
                                        </p:tgtEl>
                                      </p:cBhvr>
                                    </p:animEffect>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9219"/>
                                        </p:tgtEl>
                                        <p:attrNameLst>
                                          <p:attrName>style.visibility</p:attrName>
                                        </p:attrNameLst>
                                      </p:cBhvr>
                                      <p:to>
                                        <p:strVal val="visible"/>
                                      </p:to>
                                    </p:set>
                                    <p:anim calcmode="lin" valueType="num">
                                      <p:cBhvr additive="base">
                                        <p:cTn id="14" dur="1000" fill="hold"/>
                                        <p:tgtEl>
                                          <p:spTgt spid="9219"/>
                                        </p:tgtEl>
                                        <p:attrNameLst>
                                          <p:attrName>ppt_x</p:attrName>
                                        </p:attrNameLst>
                                      </p:cBhvr>
                                      <p:tavLst>
                                        <p:tav tm="0">
                                          <p:val>
                                            <p:strVal val="#ppt_x"/>
                                          </p:val>
                                        </p:tav>
                                        <p:tav tm="100000">
                                          <p:val>
                                            <p:strVal val="#ppt_x"/>
                                          </p:val>
                                        </p:tav>
                                      </p:tavLst>
                                    </p:anim>
                                    <p:anim calcmode="lin" valueType="num">
                                      <p:cBhvr additive="base">
                                        <p:cTn id="15" dur="1000" fill="hold"/>
                                        <p:tgtEl>
                                          <p:spTgt spid="92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2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513013" y="0"/>
            <a:ext cx="6630987" cy="714375"/>
          </a:xfrm>
          <a:prstGeom prst="rect">
            <a:avLst/>
          </a:prstGeom>
          <a:solidFill>
            <a:srgbClr val="C00000"/>
          </a:solidFill>
        </p:spPr>
        <p:txBody>
          <a:bodyPr anchor="ctr">
            <a:normAutofit fontScale="25000" lnSpcReduction="20000"/>
          </a:bodyPr>
          <a:lstStyle/>
          <a:p>
            <a:pPr algn="ctr" fontAlgn="auto">
              <a:spcAft>
                <a:spcPts val="0"/>
              </a:spcAft>
              <a:defRPr/>
            </a:pPr>
            <a:r>
              <a:rPr lang="en-IN" sz="4000" b="1" dirty="0">
                <a:latin typeface="Book Antiqua" pitchFamily="18" charset="0"/>
                <a:ea typeface="+mj-ea"/>
                <a:cs typeface="+mj-cs"/>
              </a:rPr>
              <a:t/>
            </a:r>
            <a:br>
              <a:rPr lang="en-IN" sz="4000" b="1" dirty="0">
                <a:latin typeface="Book Antiqua" pitchFamily="18" charset="0"/>
                <a:ea typeface="+mj-ea"/>
                <a:cs typeface="+mj-cs"/>
              </a:rPr>
            </a:br>
            <a:r>
              <a:rPr lang="en-IN" sz="9600" b="1" dirty="0">
                <a:solidFill>
                  <a:schemeClr val="bg1"/>
                </a:solidFill>
                <a:latin typeface="Book Antiqua" pitchFamily="18" charset="0"/>
                <a:ea typeface="+mj-ea"/>
                <a:cs typeface="+mj-cs"/>
              </a:rPr>
              <a:t>Book Profit</a:t>
            </a:r>
            <a:r>
              <a:rPr lang="en-IN" sz="4400" b="1" dirty="0">
                <a:solidFill>
                  <a:schemeClr val="bg1"/>
                </a:solidFill>
                <a:latin typeface="+mj-lt"/>
                <a:ea typeface="+mj-ea"/>
                <a:cs typeface="+mj-cs"/>
              </a:rPr>
              <a:t/>
            </a:r>
            <a:br>
              <a:rPr lang="en-IN" sz="4400" b="1" dirty="0">
                <a:solidFill>
                  <a:schemeClr val="bg1"/>
                </a:solidFill>
                <a:latin typeface="+mj-lt"/>
                <a:ea typeface="+mj-ea"/>
                <a:cs typeface="+mj-cs"/>
              </a:rPr>
            </a:br>
            <a:endParaRPr lang="en-IN" sz="4400" dirty="0">
              <a:solidFill>
                <a:schemeClr val="bg1"/>
              </a:solidFill>
              <a:latin typeface="+mj-lt"/>
              <a:ea typeface="+mj-ea"/>
              <a:cs typeface="+mj-cs"/>
            </a:endParaRPr>
          </a:p>
        </p:txBody>
      </p:sp>
      <p:sp>
        <p:nvSpPr>
          <p:cNvPr id="7" name="Rounded Rectangle 6"/>
          <p:cNvSpPr/>
          <p:nvPr/>
        </p:nvSpPr>
        <p:spPr>
          <a:xfrm>
            <a:off x="285720" y="822684"/>
            <a:ext cx="2286016" cy="714380"/>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b="1" dirty="0">
                <a:solidFill>
                  <a:schemeClr val="bg1"/>
                </a:solidFill>
              </a:rPr>
              <a:t>ADDITIONS</a:t>
            </a:r>
            <a:endParaRPr lang="en-IN" b="1" dirty="0">
              <a:solidFill>
                <a:schemeClr val="bg1"/>
              </a:solidFill>
            </a:endParaRPr>
          </a:p>
        </p:txBody>
      </p:sp>
      <p:graphicFrame>
        <p:nvGraphicFramePr>
          <p:cNvPr id="8" name="Table 7"/>
          <p:cNvGraphicFramePr>
            <a:graphicFrameLocks noGrp="1"/>
          </p:cNvGraphicFramePr>
          <p:nvPr/>
        </p:nvGraphicFramePr>
        <p:xfrm>
          <a:off x="285750" y="1598063"/>
          <a:ext cx="8501122" cy="5161280"/>
        </p:xfrm>
        <a:graphic>
          <a:graphicData uri="http://schemas.openxmlformats.org/drawingml/2006/table">
            <a:tbl>
              <a:tblPr firstRow="1" bandRow="1">
                <a:tableStyleId>{BDBED569-4797-4DF1-A0F4-6AAB3CD982D8}</a:tableStyleId>
              </a:tblPr>
              <a:tblGrid>
                <a:gridCol w="896609"/>
                <a:gridCol w="7604513"/>
              </a:tblGrid>
              <a:tr h="370840">
                <a:tc>
                  <a:txBody>
                    <a:bodyPr/>
                    <a:lstStyle/>
                    <a:p>
                      <a:pPr algn="ctr"/>
                      <a:r>
                        <a:rPr lang="en-US" sz="1700" b="0" dirty="0" smtClean="0"/>
                        <a:t>(a)</a:t>
                      </a:r>
                      <a:endParaRPr lang="en-IN" sz="1700" b="0" dirty="0"/>
                    </a:p>
                  </a:txBody>
                  <a:tcPr/>
                </a:tc>
                <a:tc>
                  <a:txBody>
                    <a:bodyPr/>
                    <a:lstStyle/>
                    <a:p>
                      <a:pPr algn="just"/>
                      <a:r>
                        <a:rPr lang="en-IN" sz="1700" b="0" kern="1200" dirty="0" smtClean="0"/>
                        <a:t>The amount of income-tax paid or payable*, and the provision therefore</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(b)</a:t>
                      </a:r>
                      <a:endParaRPr lang="en-IN" sz="1700" b="0" dirty="0"/>
                    </a:p>
                  </a:txBody>
                  <a:tcPr/>
                </a:tc>
                <a:tc>
                  <a:txBody>
                    <a:bodyPr/>
                    <a:lstStyle/>
                    <a:p>
                      <a:pPr algn="just"/>
                      <a:r>
                        <a:rPr lang="en-IN" sz="1700" kern="1200" dirty="0" smtClean="0"/>
                        <a:t>The amounts carried to any reserves, by whatever name called, other than a reserve specified under section 33AC</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(c) </a:t>
                      </a:r>
                      <a:endParaRPr lang="en-IN" sz="1700" b="0" dirty="0"/>
                    </a:p>
                  </a:txBody>
                  <a:tcPr/>
                </a:tc>
                <a:tc>
                  <a:txBody>
                    <a:bodyPr/>
                    <a:lstStyle/>
                    <a:p>
                      <a:pPr algn="just"/>
                      <a:r>
                        <a:rPr lang="en-IN" sz="1700" kern="1200" dirty="0" smtClean="0"/>
                        <a:t>The amount or amounts set aside to provisions made for meeting liabilities, other than ascertained liabilities</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(d)</a:t>
                      </a:r>
                      <a:endParaRPr lang="en-IN" sz="1700" b="0" dirty="0"/>
                    </a:p>
                  </a:txBody>
                  <a:tcPr/>
                </a:tc>
                <a:tc>
                  <a:txBody>
                    <a:bodyPr/>
                    <a:lstStyle/>
                    <a:p>
                      <a:pPr algn="just"/>
                      <a:r>
                        <a:rPr lang="en-IN" sz="1700" kern="1200" dirty="0" smtClean="0"/>
                        <a:t>The amount by way of provision for losses of subsidiary companies</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(e)</a:t>
                      </a:r>
                      <a:endParaRPr lang="en-IN" sz="1700" b="0" dirty="0"/>
                    </a:p>
                  </a:txBody>
                  <a:tcPr/>
                </a:tc>
                <a:tc>
                  <a:txBody>
                    <a:bodyPr/>
                    <a:lstStyle/>
                    <a:p>
                      <a:pPr algn="just"/>
                      <a:r>
                        <a:rPr lang="en-IN" sz="1700" kern="1200" dirty="0" smtClean="0"/>
                        <a:t>The amount or amounts of dividends paid or proposed</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(f)</a:t>
                      </a:r>
                      <a:endParaRPr lang="en-IN" sz="1700" b="0" dirty="0"/>
                    </a:p>
                  </a:txBody>
                  <a:tcPr/>
                </a:tc>
                <a:tc>
                  <a:txBody>
                    <a:bodyPr/>
                    <a:lstStyle/>
                    <a:p>
                      <a:pPr algn="just"/>
                      <a:r>
                        <a:rPr lang="en-IN" sz="1700" kern="1200" dirty="0" smtClean="0"/>
                        <a:t>The amount or amounts of expenditure relatable to any income to which section 10 [other than the provisions contained in clause (38) thereof] or section 11 or section 12 apply</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(g)</a:t>
                      </a:r>
                      <a:endParaRPr lang="en-IN" sz="1700" b="0" dirty="0"/>
                    </a:p>
                  </a:txBody>
                  <a:tcPr/>
                </a:tc>
                <a:tc>
                  <a:txBody>
                    <a:bodyPr/>
                    <a:lstStyle/>
                    <a:p>
                      <a:pPr algn="just"/>
                      <a:r>
                        <a:rPr lang="en-IN" sz="1700" kern="1200" dirty="0" smtClean="0"/>
                        <a:t>the amount of depreciation</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(h)</a:t>
                      </a:r>
                      <a:endParaRPr lang="en-IN" sz="1700" b="0" dirty="0"/>
                    </a:p>
                  </a:txBody>
                  <a:tcPr/>
                </a:tc>
                <a:tc>
                  <a:txBody>
                    <a:bodyPr/>
                    <a:lstStyle/>
                    <a:p>
                      <a:pPr algn="just"/>
                      <a:r>
                        <a:rPr lang="en-IN" sz="1700" kern="1200" dirty="0" smtClean="0"/>
                        <a:t>the amount of deferred tax and the provision therefore</a:t>
                      </a:r>
                      <a:endParaRPr lang="en-IN" sz="1700" b="0" i="0" kern="1200" dirty="0" smtClean="0">
                        <a:solidFill>
                          <a:schemeClr val="dk1"/>
                        </a:solidFill>
                        <a:latin typeface="+mn-lt"/>
                        <a:ea typeface="+mn-ea"/>
                        <a:cs typeface="+mn-cs"/>
                      </a:endParaRPr>
                    </a:p>
                  </a:txBody>
                  <a:tcPr/>
                </a:tc>
              </a:tr>
              <a:tr h="370840">
                <a:tc>
                  <a:txBody>
                    <a:bodyPr/>
                    <a:lstStyle/>
                    <a:p>
                      <a:pPr algn="ctr"/>
                      <a:r>
                        <a:rPr lang="en-US" sz="1700" dirty="0" smtClean="0"/>
                        <a:t>(i)</a:t>
                      </a:r>
                      <a:endParaRPr lang="en-IN" sz="1700" b="0" dirty="0"/>
                    </a:p>
                  </a:txBody>
                  <a:tcPr/>
                </a:tc>
                <a:tc>
                  <a:txBody>
                    <a:bodyPr/>
                    <a:lstStyle/>
                    <a:p>
                      <a:pPr algn="just"/>
                      <a:r>
                        <a:rPr lang="en-IN" sz="1700" kern="1200" dirty="0" smtClean="0"/>
                        <a:t>The amount or amounts set aside as provision for dimi­nution in the value of any asset</a:t>
                      </a:r>
                      <a:endParaRPr lang="en-IN" sz="1700" b="0" i="0" kern="1200" dirty="0" smtClean="0">
                        <a:solidFill>
                          <a:schemeClr val="dk1"/>
                        </a:solidFill>
                        <a:latin typeface="+mn-lt"/>
                        <a:ea typeface="+mn-ea"/>
                        <a:cs typeface="+mn-cs"/>
                      </a:endParaRPr>
                    </a:p>
                  </a:txBody>
                  <a:tcPr/>
                </a:tc>
              </a:tr>
              <a:tr h="370840">
                <a:tc>
                  <a:txBody>
                    <a:bodyPr/>
                    <a:lstStyle/>
                    <a:p>
                      <a:pPr algn="ctr"/>
                      <a:r>
                        <a:rPr lang="en-IN" sz="1700" b="0" dirty="0" smtClean="0"/>
                        <a:t>(j)</a:t>
                      </a:r>
                      <a:endParaRPr lang="en-IN" sz="1700" b="0" dirty="0"/>
                    </a:p>
                  </a:txBody>
                  <a:tcPr/>
                </a:tc>
                <a:tc>
                  <a:txBody>
                    <a:bodyPr/>
                    <a:lstStyle/>
                    <a:p>
                      <a:pPr algn="just"/>
                      <a:r>
                        <a:rPr lang="en-IN" sz="1700" b="0" i="0" kern="1200" dirty="0" smtClean="0">
                          <a:solidFill>
                            <a:schemeClr val="tx1"/>
                          </a:solidFill>
                          <a:latin typeface="+mn-lt"/>
                          <a:ea typeface="+mn-ea"/>
                          <a:cs typeface="+mn-cs"/>
                        </a:rPr>
                        <a:t>the amount withdrawn from any reserve or provision, if any such amount is credited to the profit and loss account</a:t>
                      </a:r>
                      <a:endParaRPr lang="en-IN" sz="1700" b="0" i="0" kern="1200" dirty="0" smtClean="0">
                        <a:solidFill>
                          <a:schemeClr val="dk1"/>
                        </a:solidFill>
                        <a:latin typeface="+mn-lt"/>
                        <a:ea typeface="+mn-ea"/>
                        <a:cs typeface="+mn-cs"/>
                      </a:endParaRPr>
                    </a:p>
                  </a:txBody>
                  <a:tcPr/>
                </a:tc>
              </a:tr>
            </a:tbl>
          </a:graphicData>
        </a:graphic>
      </p:graphicFrame>
      <p:sp>
        <p:nvSpPr>
          <p:cNvPr id="10278" name="TextBox 5"/>
          <p:cNvSpPr txBox="1">
            <a:spLocks noChangeArrowheads="1"/>
          </p:cNvSpPr>
          <p:nvPr/>
        </p:nvSpPr>
        <p:spPr bwMode="auto">
          <a:xfrm>
            <a:off x="7929563" y="357188"/>
            <a:ext cx="1214437" cy="369887"/>
          </a:xfrm>
          <a:prstGeom prst="rect">
            <a:avLst/>
          </a:prstGeom>
          <a:noFill/>
          <a:ln w="9525">
            <a:noFill/>
            <a:miter lim="800000"/>
            <a:headEnd/>
            <a:tailEnd/>
          </a:ln>
        </p:spPr>
        <p:txBody>
          <a:bodyPr>
            <a:spAutoFit/>
          </a:bodyPr>
          <a:lstStyle/>
          <a:p>
            <a:r>
              <a:rPr lang="en-US" dirty="0">
                <a:solidFill>
                  <a:schemeClr val="bg1"/>
                </a:solidFill>
                <a:latin typeface="Book Antiqua" pitchFamily="18" charset="0"/>
              </a:rPr>
              <a:t>Contd. . .</a:t>
            </a:r>
            <a:endParaRPr lang="en-IN" dirty="0">
              <a:solidFill>
                <a:schemeClr val="bg1"/>
              </a:solidFill>
              <a:latin typeface="Book Antiqua" pitchFamily="18" charset="0"/>
            </a:endParaRPr>
          </a:p>
        </p:txBody>
      </p:sp>
      <p:sp>
        <p:nvSpPr>
          <p:cNvPr id="9" name="Rectangle 8"/>
          <p:cNvSpPr/>
          <p:nvPr/>
        </p:nvSpPr>
        <p:spPr>
          <a:xfrm>
            <a:off x="0" y="0"/>
            <a:ext cx="2514600" cy="7143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a:latin typeface="Monotype Corsiva" pitchFamily="66" charset="0"/>
                <a:cs typeface="Narkisim" pitchFamily="34" charset="-79"/>
              </a:rPr>
              <a:t>MAT</a:t>
            </a:r>
            <a:endParaRPr lang="en-IN" sz="4000" b="1" dirty="0">
              <a:latin typeface="Monotype Corsiva" pitchFamily="66" charset="0"/>
              <a:cs typeface="Narkisim" pitchFamily="34" charset="-79"/>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ox(in)">
                                      <p:cBhvr>
                                        <p:cTn id="11" dur="500"/>
                                        <p:tgtEl>
                                          <p:spTgt spid="7"/>
                                        </p:tgtEl>
                                      </p:cBhvr>
                                    </p:animEffect>
                                  </p:childTnLst>
                                </p:cTn>
                              </p:par>
                              <p:par>
                                <p:cTn id="12" presetID="22" presetClass="entr" presetSubtype="1"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850</TotalTime>
  <Words>1609</Words>
  <Application>Microsoft Office PowerPoint</Application>
  <PresentationFormat>On-screen Show (4:3)</PresentationFormat>
  <Paragraphs>250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Why MAT???........Reasons for its Introduction</vt:lpstr>
      <vt:lpstr>Slide 3</vt:lpstr>
      <vt:lpstr>Slide 4</vt:lpstr>
      <vt:lpstr> Applicability </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akash.patel</dc:creator>
  <cp:lastModifiedBy>akash.patel</cp:lastModifiedBy>
  <cp:revision>154</cp:revision>
  <dcterms:created xsi:type="dcterms:W3CDTF">2011-07-28T07:25:59Z</dcterms:created>
  <dcterms:modified xsi:type="dcterms:W3CDTF">2013-05-03T08:38:57Z</dcterms:modified>
</cp:coreProperties>
</file>