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2" r:id="rId1"/>
  </p:sldMasterIdLst>
  <p:sldIdLst>
    <p:sldId id="256" r:id="rId2"/>
    <p:sldId id="260" r:id="rId3"/>
    <p:sldId id="257" r:id="rId4"/>
    <p:sldId id="259" r:id="rId5"/>
    <p:sldId id="258" r:id="rId6"/>
    <p:sldId id="261" r:id="rId7"/>
    <p:sldId id="262" r:id="rId8"/>
    <p:sldId id="275" r:id="rId9"/>
    <p:sldId id="277" r:id="rId10"/>
    <p:sldId id="278" r:id="rId11"/>
    <p:sldId id="263" r:id="rId12"/>
    <p:sldId id="264" r:id="rId13"/>
    <p:sldId id="265" r:id="rId14"/>
    <p:sldId id="271" r:id="rId15"/>
    <p:sldId id="272" r:id="rId16"/>
    <p:sldId id="273" r:id="rId17"/>
    <p:sldId id="276" r:id="rId18"/>
    <p:sldId id="266" r:id="rId19"/>
    <p:sldId id="267" r:id="rId20"/>
    <p:sldId id="270" r:id="rId21"/>
    <p:sldId id="269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5" d="100"/>
          <a:sy n="75" d="100"/>
        </p:scale>
        <p:origin x="35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E632D-16C7-4709-8175-ED6CC23F6D08}" type="datetimeFigureOut">
              <a:rPr lang="en-IN" smtClean="0"/>
              <a:t>31-08-2016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FEF46-ED15-45C5-AB84-4C6D7253F6A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15129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E632D-16C7-4709-8175-ED6CC23F6D08}" type="datetimeFigureOut">
              <a:rPr lang="en-IN" smtClean="0"/>
              <a:t>31-08-2016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FEF46-ED15-45C5-AB84-4C6D7253F6A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559613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E632D-16C7-4709-8175-ED6CC23F6D08}" type="datetimeFigureOut">
              <a:rPr lang="en-IN" smtClean="0"/>
              <a:t>31-08-2016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FEF46-ED15-45C5-AB84-4C6D7253F6A5}" type="slidenum">
              <a:rPr lang="en-IN" smtClean="0"/>
              <a:t>‹#›</a:t>
            </a:fld>
            <a:endParaRPr lang="en-IN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7014091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E632D-16C7-4709-8175-ED6CC23F6D08}" type="datetimeFigureOut">
              <a:rPr lang="en-IN" smtClean="0"/>
              <a:t>31-08-2016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FEF46-ED15-45C5-AB84-4C6D7253F6A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200106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E632D-16C7-4709-8175-ED6CC23F6D08}" type="datetimeFigureOut">
              <a:rPr lang="en-IN" smtClean="0"/>
              <a:t>31-08-2016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FEF46-ED15-45C5-AB84-4C6D7253F6A5}" type="slidenum">
              <a:rPr lang="en-IN" smtClean="0"/>
              <a:t>‹#›</a:t>
            </a:fld>
            <a:endParaRPr lang="en-IN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326268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>
      <p:transition spd="slow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E632D-16C7-4709-8175-ED6CC23F6D08}" type="datetimeFigureOut">
              <a:rPr lang="en-IN" smtClean="0"/>
              <a:t>31-08-2016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FEF46-ED15-45C5-AB84-4C6D7253F6A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891803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>
      <p:transition spd="slow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E632D-16C7-4709-8175-ED6CC23F6D08}" type="datetimeFigureOut">
              <a:rPr lang="en-IN" smtClean="0"/>
              <a:t>31-08-2016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FEF46-ED15-45C5-AB84-4C6D7253F6A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197504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>
      <p:transition spd="slow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E632D-16C7-4709-8175-ED6CC23F6D08}" type="datetimeFigureOut">
              <a:rPr lang="en-IN" smtClean="0"/>
              <a:t>31-08-2016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FEF46-ED15-45C5-AB84-4C6D7253F6A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185759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E632D-16C7-4709-8175-ED6CC23F6D08}" type="datetimeFigureOut">
              <a:rPr lang="en-IN" smtClean="0"/>
              <a:t>31-08-2016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FEF46-ED15-45C5-AB84-4C6D7253F6A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175775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E632D-16C7-4709-8175-ED6CC23F6D08}" type="datetimeFigureOut">
              <a:rPr lang="en-IN" smtClean="0"/>
              <a:t>31-08-2016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FEF46-ED15-45C5-AB84-4C6D7253F6A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3325202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E632D-16C7-4709-8175-ED6CC23F6D08}" type="datetimeFigureOut">
              <a:rPr lang="en-IN" smtClean="0"/>
              <a:t>31-08-2016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FEF46-ED15-45C5-AB84-4C6D7253F6A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416174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E632D-16C7-4709-8175-ED6CC23F6D08}" type="datetimeFigureOut">
              <a:rPr lang="en-IN" smtClean="0"/>
              <a:t>31-08-2016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FEF46-ED15-45C5-AB84-4C6D7253F6A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241150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E632D-16C7-4709-8175-ED6CC23F6D08}" type="datetimeFigureOut">
              <a:rPr lang="en-IN" smtClean="0"/>
              <a:t>31-08-2016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FEF46-ED15-45C5-AB84-4C6D7253F6A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591103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E632D-16C7-4709-8175-ED6CC23F6D08}" type="datetimeFigureOut">
              <a:rPr lang="en-IN" smtClean="0"/>
              <a:t>31-08-2016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FEF46-ED15-45C5-AB84-4C6D7253F6A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416333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E632D-16C7-4709-8175-ED6CC23F6D08}" type="datetimeFigureOut">
              <a:rPr lang="en-IN" smtClean="0"/>
              <a:t>31-08-2016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FEF46-ED15-45C5-AB84-4C6D7253F6A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889991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E632D-16C7-4709-8175-ED6CC23F6D08}" type="datetimeFigureOut">
              <a:rPr lang="en-IN" smtClean="0"/>
              <a:t>31-08-2016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FEF46-ED15-45C5-AB84-4C6D7253F6A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572030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CE632D-16C7-4709-8175-ED6CC23F6D08}" type="datetimeFigureOut">
              <a:rPr lang="en-IN" smtClean="0"/>
              <a:t>31-08-2016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D7FEF46-ED15-45C5-AB84-4C6D7253F6A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236372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3" r:id="rId1"/>
    <p:sldLayoutId id="2147483774" r:id="rId2"/>
    <p:sldLayoutId id="2147483775" r:id="rId3"/>
    <p:sldLayoutId id="2147483776" r:id="rId4"/>
    <p:sldLayoutId id="2147483777" r:id="rId5"/>
    <p:sldLayoutId id="2147483778" r:id="rId6"/>
    <p:sldLayoutId id="2147483779" r:id="rId7"/>
    <p:sldLayoutId id="2147483780" r:id="rId8"/>
    <p:sldLayoutId id="2147483781" r:id="rId9"/>
    <p:sldLayoutId id="2147483782" r:id="rId10"/>
    <p:sldLayoutId id="2147483783" r:id="rId11"/>
    <p:sldLayoutId id="2147483784" r:id="rId12"/>
    <p:sldLayoutId id="2147483785" r:id="rId13"/>
    <p:sldLayoutId id="2147483786" r:id="rId14"/>
    <p:sldLayoutId id="2147483787" r:id="rId15"/>
    <p:sldLayoutId id="2147483788" r:id="rId16"/>
  </p:sldLayoutIdLst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>
      <p:transition spd="slow">
        <p:fade/>
      </p:transition>
    </mc:Fallback>
  </mc:AlternateConten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9933" y="274935"/>
            <a:ext cx="342112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PROPOSED</a:t>
            </a:r>
            <a:endParaRPr 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95732" y="1198265"/>
            <a:ext cx="7031733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GOODS &amp; SERVICE TAX</a:t>
            </a:r>
          </a:p>
          <a:p>
            <a:pPr algn="ctr"/>
            <a:r>
              <a:rPr lang="en-US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IN INDIA</a:t>
            </a:r>
            <a:endParaRPr 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0109" y="3457466"/>
            <a:ext cx="3200779" cy="172591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4489422" y="5327862"/>
            <a:ext cx="4943982" cy="138499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457200" indent="-457200" algn="ctr">
              <a:buFontTx/>
              <a:buChar char="-"/>
            </a:pP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CA. UDIT JAIN</a:t>
            </a:r>
          </a:p>
          <a:p>
            <a:pPr algn="ctr"/>
            <a:r>
              <a:rPr lang="en-US" sz="28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  9811235657</a:t>
            </a:r>
            <a:br>
              <a:rPr lang="en-US" sz="28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</a:br>
            <a:r>
              <a:rPr lang="en-US" sz="28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  ca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uditjain9811@gmail.com</a:t>
            </a:r>
            <a:endParaRPr lang="en-US" sz="2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2025959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9100" y="1600199"/>
            <a:ext cx="8521700" cy="4612085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23950" y="368300"/>
            <a:ext cx="8966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PROPOSED TAX STRUCTURE</a:t>
            </a:r>
            <a:endParaRPr lang="en-IN" sz="28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46341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60400" y="279400"/>
            <a:ext cx="7950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MODEL OF GST</a:t>
            </a:r>
            <a:endParaRPr lang="en-IN" sz="40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60400" y="1562100"/>
            <a:ext cx="7391400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sz="2000" dirty="0" smtClean="0"/>
              <a:t>For INTRASTATE SUPPLY : DUAL TAXATION MODEL</a:t>
            </a:r>
            <a:r>
              <a:rPr lang="en-IN" sz="2000" dirty="0" smtClean="0"/>
              <a:t/>
            </a:r>
            <a:br>
              <a:rPr lang="en-IN" sz="2000" dirty="0" smtClean="0"/>
            </a:br>
            <a:r>
              <a:rPr lang="en-IN" sz="2000" dirty="0" smtClean="0"/>
              <a:t>                  		   - CGST</a:t>
            </a:r>
            <a:br>
              <a:rPr lang="en-IN" sz="2000" dirty="0" smtClean="0"/>
            </a:br>
            <a:r>
              <a:rPr lang="en-IN" sz="2000" dirty="0" smtClean="0"/>
              <a:t>	         		   - SGST</a:t>
            </a:r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q"/>
            </a:pPr>
            <a:r>
              <a:rPr lang="en-US" sz="2000" dirty="0" smtClean="0"/>
              <a:t>For INTERSTATE SUPPLY    - IGST</a:t>
            </a:r>
            <a:endParaRPr lang="en-IN" sz="2000" dirty="0" smtClean="0"/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q"/>
            </a:pPr>
            <a:r>
              <a:rPr lang="en-IN" sz="2000" dirty="0" smtClean="0"/>
              <a:t>GST is a Destination Based Tax</a:t>
            </a:r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q"/>
            </a:pPr>
            <a:r>
              <a:rPr lang="en-IN" sz="2000" dirty="0" smtClean="0"/>
              <a:t>GST model similar to VAT</a:t>
            </a:r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q"/>
            </a:pPr>
            <a:r>
              <a:rPr lang="en-IN" sz="2000" dirty="0" smtClean="0"/>
              <a:t>ITC allowable – Inter Transfer Prohibited</a:t>
            </a:r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q"/>
            </a:pPr>
            <a:r>
              <a:rPr lang="en-IN" sz="2000" dirty="0" smtClean="0"/>
              <a:t>CGST &amp; SGST to be paid SEPERATELY				</a:t>
            </a:r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20694596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60400" y="279400"/>
            <a:ext cx="7950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APPLICABILITY OF GST</a:t>
            </a:r>
            <a:endParaRPr lang="en-IN" sz="40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60400" y="1473200"/>
            <a:ext cx="845820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      </a:t>
            </a:r>
            <a:r>
              <a:rPr lang="en-US" sz="2400" dirty="0" smtClean="0"/>
              <a:t>APPLICABLE ON </a:t>
            </a:r>
            <a:r>
              <a:rPr lang="en-US" sz="3200" dirty="0" smtClean="0"/>
              <a:t>ALL</a:t>
            </a:r>
            <a:r>
              <a:rPr lang="en-US" sz="2400" dirty="0" smtClean="0"/>
              <a:t> TRANSACTIONS OF </a:t>
            </a:r>
            <a:r>
              <a:rPr lang="en-US" sz="3200" dirty="0" smtClean="0"/>
              <a:t>SUPPLY</a:t>
            </a:r>
            <a:br>
              <a:rPr lang="en-US" sz="3200" dirty="0" smtClean="0"/>
            </a:br>
            <a:r>
              <a:rPr lang="en-US" sz="2800" dirty="0" smtClean="0"/>
              <a:t>	                      EXCEPT</a:t>
            </a:r>
          </a:p>
          <a:p>
            <a:pPr marL="800100" lvl="1" indent="-3429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800" dirty="0" smtClean="0"/>
              <a:t>Petroleum Products</a:t>
            </a:r>
          </a:p>
          <a:p>
            <a:pPr marL="800100" lvl="1" indent="-3429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800" dirty="0" smtClean="0"/>
              <a:t>Alcoholic Products</a:t>
            </a:r>
          </a:p>
          <a:p>
            <a:pPr marL="800100" lvl="1" indent="-3429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800" dirty="0" smtClean="0"/>
              <a:t>Stamp Duties on Immovable Properties</a:t>
            </a:r>
          </a:p>
          <a:p>
            <a:pPr marL="800100" lvl="1" indent="-3429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800" dirty="0" smtClean="0"/>
              <a:t>Entry Taxes – Municipalities &amp; Panchayats</a:t>
            </a:r>
          </a:p>
          <a:p>
            <a:pPr marL="800100" lvl="1" indent="-3429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800" dirty="0" smtClean="0"/>
              <a:t>Electricity Duties</a:t>
            </a:r>
          </a:p>
          <a:p>
            <a:pPr marL="800100" lvl="1" indent="-3429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800" dirty="0" smtClean="0"/>
              <a:t>Taxes on lottery and betting </a:t>
            </a:r>
          </a:p>
          <a:p>
            <a:pPr marL="1714500" lvl="3" indent="-342900">
              <a:buFont typeface="Wingdings" panose="05000000000000000000" pitchFamily="2" charset="2"/>
              <a:buChar char="Ø"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2196433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60400" y="279400"/>
            <a:ext cx="7950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RATE &amp; CLASSIFICATION OF GST</a:t>
            </a:r>
            <a:endParaRPr lang="en-IN" sz="36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14400" y="1422400"/>
            <a:ext cx="8084457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200000"/>
              </a:lnSpc>
              <a:buFont typeface="Wingdings" panose="05000000000000000000" pitchFamily="2" charset="2"/>
              <a:buChar char="q"/>
            </a:pPr>
            <a:r>
              <a:rPr lang="en-US" sz="2000" dirty="0" smtClean="0"/>
              <a:t>HSN Codes for Classification</a:t>
            </a:r>
          </a:p>
          <a:p>
            <a:pPr marL="342900" indent="-342900">
              <a:lnSpc>
                <a:spcPct val="200000"/>
              </a:lnSpc>
              <a:buFont typeface="Wingdings" panose="05000000000000000000" pitchFamily="2" charset="2"/>
              <a:buChar char="q"/>
            </a:pPr>
            <a:r>
              <a:rPr lang="en-US" sz="2000" dirty="0" smtClean="0"/>
              <a:t>Present Accounting Code for services</a:t>
            </a:r>
          </a:p>
          <a:p>
            <a:pPr marL="342900" indent="-342900">
              <a:lnSpc>
                <a:spcPct val="200000"/>
              </a:lnSpc>
              <a:buFont typeface="Wingdings" panose="05000000000000000000" pitchFamily="2" charset="2"/>
              <a:buChar char="q"/>
            </a:pPr>
            <a:r>
              <a:rPr lang="en-US" sz="2000" dirty="0" smtClean="0"/>
              <a:t>Expected Rate – 17% to 18%</a:t>
            </a:r>
            <a:endParaRPr lang="en-US" sz="2000" dirty="0"/>
          </a:p>
          <a:p>
            <a:pPr marL="342900" indent="-342900">
              <a:lnSpc>
                <a:spcPct val="200000"/>
              </a:lnSpc>
              <a:buFont typeface="Wingdings" panose="05000000000000000000" pitchFamily="2" charset="2"/>
              <a:buChar char="q"/>
            </a:pPr>
            <a:r>
              <a:rPr lang="en-US" sz="2000" dirty="0" smtClean="0"/>
              <a:t>Model GST based on 4 rates</a:t>
            </a:r>
          </a:p>
          <a:p>
            <a:pPr marL="800100" lvl="1" indent="-342900">
              <a:lnSpc>
                <a:spcPct val="200000"/>
              </a:lnSpc>
              <a:buFont typeface="Wingdings" panose="05000000000000000000" pitchFamily="2" charset="2"/>
              <a:buChar char="ü"/>
            </a:pPr>
            <a:r>
              <a:rPr lang="en-US" sz="2000" dirty="0" smtClean="0"/>
              <a:t>Merit Rate for essential goods &amp; services</a:t>
            </a:r>
          </a:p>
          <a:p>
            <a:pPr marL="800100" lvl="1" indent="-342900">
              <a:lnSpc>
                <a:spcPct val="200000"/>
              </a:lnSpc>
              <a:buFont typeface="Wingdings" panose="05000000000000000000" pitchFamily="2" charset="2"/>
              <a:buChar char="ü"/>
            </a:pPr>
            <a:r>
              <a:rPr lang="en-US" sz="2000" dirty="0" smtClean="0"/>
              <a:t>Standard Rate in general</a:t>
            </a:r>
          </a:p>
          <a:p>
            <a:pPr marL="800100" lvl="1" indent="-342900">
              <a:lnSpc>
                <a:spcPct val="200000"/>
              </a:lnSpc>
              <a:buFont typeface="Wingdings" panose="05000000000000000000" pitchFamily="2" charset="2"/>
              <a:buChar char="ü"/>
            </a:pPr>
            <a:r>
              <a:rPr lang="en-US" sz="2000" dirty="0" smtClean="0"/>
              <a:t>Special Rate for precious metals</a:t>
            </a:r>
          </a:p>
          <a:p>
            <a:pPr marL="800100" lvl="1" indent="-342900">
              <a:lnSpc>
                <a:spcPct val="200000"/>
              </a:lnSpc>
              <a:buFont typeface="Wingdings" panose="05000000000000000000" pitchFamily="2" charset="2"/>
              <a:buChar char="ü"/>
            </a:pPr>
            <a:r>
              <a:rPr lang="en-US" sz="2000" dirty="0" smtClean="0"/>
              <a:t>Nil Rate</a:t>
            </a:r>
          </a:p>
          <a:p>
            <a:pPr marL="800100" lvl="1" indent="-342900">
              <a:lnSpc>
                <a:spcPct val="200000"/>
              </a:lnSpc>
              <a:buFont typeface="Wingdings" panose="05000000000000000000" pitchFamily="2" charset="2"/>
              <a:buChar char="ü"/>
            </a:pPr>
            <a:endParaRPr lang="en-US" dirty="0"/>
          </a:p>
          <a:p>
            <a:pPr lvl="1">
              <a:lnSpc>
                <a:spcPct val="200000"/>
              </a:lnSpc>
            </a:pPr>
            <a:r>
              <a:rPr lang="en-US" dirty="0" smtClean="0"/>
              <a:t> 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500519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60400" y="279400"/>
            <a:ext cx="7950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REGISTRATION UNDER GST</a:t>
            </a:r>
            <a:endParaRPr lang="en-IN" sz="36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60400" y="1308100"/>
            <a:ext cx="84963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2400" dirty="0" smtClean="0"/>
              <a:t>PAN based registration – 15 digit GSTIN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n-US" sz="2400" dirty="0" smtClean="0"/>
          </a:p>
          <a:p>
            <a:endParaRPr lang="en-US" sz="2400" dirty="0" smtClean="0"/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n-IN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8978795"/>
              </p:ext>
            </p:extLst>
          </p:nvPr>
        </p:nvGraphicFramePr>
        <p:xfrm>
          <a:off x="1060450" y="2046764"/>
          <a:ext cx="7696200" cy="1600200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423136"/>
                <a:gridCol w="389686"/>
                <a:gridCol w="389686"/>
                <a:gridCol w="434557"/>
                <a:gridCol w="424056"/>
                <a:gridCol w="424056"/>
                <a:gridCol w="424056"/>
                <a:gridCol w="424056"/>
                <a:gridCol w="424056"/>
                <a:gridCol w="567097"/>
                <a:gridCol w="567097"/>
                <a:gridCol w="518661"/>
                <a:gridCol w="838200"/>
                <a:gridCol w="533400"/>
                <a:gridCol w="914400"/>
              </a:tblGrid>
              <a:tr h="1013191"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State </a:t>
                      </a:r>
                    </a:p>
                    <a:p>
                      <a:pPr algn="ctr"/>
                      <a:r>
                        <a:rPr lang="en-US" dirty="0" smtClean="0"/>
                        <a:t>Code</a:t>
                      </a:r>
                      <a:endParaRPr lang="en-US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10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PAN</a:t>
                      </a:r>
                      <a:endParaRPr lang="en-US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Entity</a:t>
                      </a:r>
                    </a:p>
                    <a:p>
                      <a:pPr algn="ctr"/>
                      <a:r>
                        <a:rPr lang="en-US" baseline="0" dirty="0" smtClean="0"/>
                        <a:t>Code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Check </a:t>
                      </a:r>
                    </a:p>
                    <a:p>
                      <a:pPr algn="ctr"/>
                      <a:r>
                        <a:rPr lang="en-US" dirty="0" smtClean="0"/>
                        <a:t>Digit</a:t>
                      </a:r>
                      <a:endParaRPr lang="en-US" dirty="0"/>
                    </a:p>
                  </a:txBody>
                  <a:tcPr anchor="ctr"/>
                </a:tc>
              </a:tr>
              <a:tr h="587009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1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2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3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4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5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6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7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8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9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10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11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12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13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14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15</a:t>
                      </a:r>
                      <a:endParaRPr lang="en-US" sz="2000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660400" y="3815834"/>
            <a:ext cx="81661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q"/>
            </a:pPr>
            <a:r>
              <a:rPr lang="en-US" sz="2400" dirty="0" smtClean="0"/>
              <a:t>If Turnover &gt;= 9 Lakh registration mandatory</a:t>
            </a:r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q"/>
            </a:pPr>
            <a:r>
              <a:rPr lang="en-US" sz="2400" dirty="0" smtClean="0"/>
              <a:t>For every state separate registration</a:t>
            </a:r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q"/>
            </a:pPr>
            <a:r>
              <a:rPr lang="en-US" sz="2400" dirty="0" smtClean="0"/>
              <a:t>Separate registration possible for different </a:t>
            </a:r>
            <a:r>
              <a:rPr lang="en-US" sz="2400" dirty="0" err="1" smtClean="0"/>
              <a:t>verticles</a:t>
            </a:r>
            <a:endParaRPr lang="en-US" sz="2400" dirty="0" smtClean="0"/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05881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60400" y="279400"/>
            <a:ext cx="7950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RETURNS UNDER GST</a:t>
            </a:r>
            <a:endParaRPr lang="en-IN" sz="36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46100" y="1257300"/>
            <a:ext cx="8534400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sz="2400" dirty="0" smtClean="0"/>
              <a:t>For each month separate return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sz="2400" dirty="0" smtClean="0"/>
              <a:t>Return submit to both </a:t>
            </a:r>
            <a:r>
              <a:rPr lang="en-US" sz="2400" dirty="0"/>
              <a:t>C</a:t>
            </a:r>
            <a:r>
              <a:rPr lang="en-US" sz="2400" dirty="0" smtClean="0"/>
              <a:t>entre &amp; State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sz="2400" dirty="0" smtClean="0"/>
              <a:t>For each registration separate returns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sz="2400" dirty="0" smtClean="0"/>
              <a:t>Types of returns</a:t>
            </a:r>
            <a:br>
              <a:rPr lang="en-US" sz="2400" dirty="0" smtClean="0"/>
            </a:br>
            <a:r>
              <a:rPr lang="en-US" sz="2400" dirty="0" smtClean="0"/>
              <a:t>         - GSTR 1 : Outward Supplies</a:t>
            </a:r>
            <a:br>
              <a:rPr lang="en-US" sz="2400" dirty="0" smtClean="0"/>
            </a:br>
            <a:r>
              <a:rPr lang="en-US" sz="2400" dirty="0" smtClean="0"/>
              <a:t>         - GSTR 2 : Inward Supplies</a:t>
            </a:r>
            <a:br>
              <a:rPr lang="en-US" sz="2400" dirty="0" smtClean="0"/>
            </a:br>
            <a:r>
              <a:rPr lang="en-US" sz="2400" dirty="0" smtClean="0"/>
              <a:t>         - GSTR 3 : Monthly Return</a:t>
            </a:r>
            <a:r>
              <a:rPr lang="en-IN" sz="2400" dirty="0" smtClean="0"/>
              <a:t/>
            </a:r>
            <a:br>
              <a:rPr lang="en-IN" sz="2400" dirty="0" smtClean="0"/>
            </a:br>
            <a:r>
              <a:rPr lang="en-IN" sz="2400" dirty="0" smtClean="0"/>
              <a:t>         - GSTR 6 : Input Service Distributor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IN" sz="2400" dirty="0" smtClean="0"/>
              <a:t>Accounts audited by CA or Cost Accountant 		</a:t>
            </a:r>
            <a:r>
              <a:rPr lang="en-IN" dirty="0" smtClean="0"/>
              <a:t>	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571929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60400" y="279400"/>
            <a:ext cx="7950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GST COUNCIL</a:t>
            </a:r>
            <a:endParaRPr lang="en-IN" sz="36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60400" y="1308100"/>
            <a:ext cx="8686800" cy="57861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sz="2000" dirty="0" smtClean="0"/>
              <a:t>Constituted within 60 days of ACT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sz="2000" dirty="0" smtClean="0"/>
              <a:t>Votes required – 3/4</a:t>
            </a:r>
            <a:r>
              <a:rPr lang="en-US" sz="2000" baseline="30000" dirty="0" smtClean="0"/>
              <a:t>th</a:t>
            </a:r>
            <a:r>
              <a:rPr lang="en-US" sz="2000" dirty="0" smtClean="0"/>
              <a:t> of vote cast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sz="2000" dirty="0" smtClean="0"/>
              <a:t>Voting Share – Centre 1/3</a:t>
            </a:r>
            <a:r>
              <a:rPr lang="en-US" sz="2000" baseline="30000" dirty="0" smtClean="0"/>
              <a:t>rd</a:t>
            </a:r>
            <a:r>
              <a:rPr lang="en-US" sz="2000" dirty="0"/>
              <a:t/>
            </a:r>
            <a:br>
              <a:rPr lang="en-US" sz="2000" dirty="0"/>
            </a:br>
            <a:r>
              <a:rPr lang="en-US" sz="2000" dirty="0" smtClean="0"/>
              <a:t>                    - State  2/3</a:t>
            </a:r>
            <a:r>
              <a:rPr lang="en-US" sz="2000" baseline="30000" dirty="0" smtClean="0"/>
              <a:t>rd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sz="2000" dirty="0" smtClean="0"/>
              <a:t>Functions of Council</a:t>
            </a:r>
            <a:br>
              <a:rPr lang="en-US" sz="2000" dirty="0" smtClean="0"/>
            </a:br>
            <a:r>
              <a:rPr lang="en-US" sz="2000" dirty="0" smtClean="0"/>
              <a:t>                    - Recommend taxed to be subsumed</a:t>
            </a:r>
            <a:br>
              <a:rPr lang="en-US" sz="2000" dirty="0" smtClean="0"/>
            </a:br>
            <a:r>
              <a:rPr lang="en-US" sz="2000" dirty="0" smtClean="0"/>
              <a:t>                    - Scope of GST</a:t>
            </a:r>
            <a:br>
              <a:rPr lang="en-US" sz="2000" dirty="0" smtClean="0"/>
            </a:br>
            <a:r>
              <a:rPr lang="en-US" sz="2000" dirty="0" smtClean="0"/>
              <a:t>                    - Threshold Limits &amp; Rates</a:t>
            </a:r>
            <a:br>
              <a:rPr lang="en-US" sz="2000" dirty="0" smtClean="0"/>
            </a:br>
            <a:r>
              <a:rPr lang="en-US" sz="2000" dirty="0" smtClean="0"/>
              <a:t>                    - Principles of Levy</a:t>
            </a:r>
            <a:br>
              <a:rPr lang="en-US" sz="2000" dirty="0" smtClean="0"/>
            </a:br>
            <a:r>
              <a:rPr lang="en-US" sz="2000" dirty="0" smtClean="0"/>
              <a:t>                    - Dispute resolution mechanism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                    </a:t>
            </a:r>
            <a:endParaRPr lang="en-US" dirty="0"/>
          </a:p>
          <a:p>
            <a:endParaRPr lang="en-US" dirty="0"/>
          </a:p>
          <a:p>
            <a:r>
              <a:rPr lang="en-US" dirty="0"/>
              <a:t>	</a:t>
            </a:r>
            <a:endParaRPr lang="en-IN" dirty="0"/>
          </a:p>
        </p:txBody>
      </p:sp>
      <p:pic>
        <p:nvPicPr>
          <p:cNvPr id="1028" name="Picture 4" descr="http://economictimes.indiatimes.com/photo/50062769.cm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32475" y="1308100"/>
            <a:ext cx="2925233" cy="2193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56835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>
      <p:transition spd="slow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60400" y="279400"/>
            <a:ext cx="7950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Some more provisions . . . </a:t>
            </a:r>
            <a:endParaRPr lang="en-IN" sz="36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72457" y="1364343"/>
            <a:ext cx="8026400" cy="43062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q"/>
            </a:pPr>
            <a:r>
              <a:rPr lang="en-US" sz="2000" dirty="0"/>
              <a:t>Composition Scheme for 50 Lakhs – 1</a:t>
            </a:r>
            <a:r>
              <a:rPr lang="en-US" sz="2000" dirty="0" smtClean="0"/>
              <a:t>%</a:t>
            </a:r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q"/>
            </a:pPr>
            <a:r>
              <a:rPr lang="en-US" sz="2000" dirty="0" smtClean="0"/>
              <a:t>Transitional Provisions regarding</a:t>
            </a:r>
            <a:br>
              <a:rPr lang="en-US" sz="2000" dirty="0" smtClean="0"/>
            </a:br>
            <a:r>
              <a:rPr lang="en-US" sz="2000" dirty="0" smtClean="0"/>
              <a:t>                  - Registrations</a:t>
            </a:r>
            <a:br>
              <a:rPr lang="en-US" sz="2000" dirty="0" smtClean="0"/>
            </a:br>
            <a:r>
              <a:rPr lang="en-US" sz="2000" dirty="0" smtClean="0"/>
              <a:t>                  - Carry forward of ITC</a:t>
            </a:r>
            <a:br>
              <a:rPr lang="en-US" sz="2000" dirty="0" smtClean="0"/>
            </a:br>
            <a:r>
              <a:rPr lang="en-US" sz="2000" dirty="0" smtClean="0"/>
              <a:t>                  - Treatment of Goods return</a:t>
            </a:r>
            <a:r>
              <a:rPr lang="en-IN" sz="2000" dirty="0"/>
              <a:t/>
            </a:r>
            <a:br>
              <a:rPr lang="en-IN" sz="2000" dirty="0"/>
            </a:br>
            <a:r>
              <a:rPr lang="en-IN" sz="2000" dirty="0" smtClean="0"/>
              <a:t>                  - Pending Refund and Assessments</a:t>
            </a:r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q"/>
            </a:pPr>
            <a:r>
              <a:rPr lang="en-US" sz="2000" dirty="0" smtClean="0"/>
              <a:t>GST &amp; Information Technology Interface</a:t>
            </a:r>
          </a:p>
        </p:txBody>
      </p:sp>
    </p:spTree>
    <p:extLst>
      <p:ext uri="{BB962C8B-B14F-4D97-AF65-F5344CB8AC3E}">
        <p14:creationId xmlns:p14="http://schemas.microsoft.com/office/powerpoint/2010/main" val="39949597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>
      <p:transition spd="slow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90287" y="279400"/>
            <a:ext cx="89262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INDUSTRY EXPECTATION FROM GST</a:t>
            </a:r>
            <a:endParaRPr lang="en-IN" sz="36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69257" y="1146629"/>
            <a:ext cx="8200572" cy="45755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250000"/>
              </a:lnSpc>
              <a:buFont typeface="Wingdings" panose="05000000000000000000" pitchFamily="2" charset="2"/>
              <a:buChar char="q"/>
            </a:pPr>
            <a:r>
              <a:rPr lang="en-US" sz="2000" dirty="0" smtClean="0"/>
              <a:t>Seamless flow of Input Credit</a:t>
            </a:r>
          </a:p>
          <a:p>
            <a:pPr marL="285750" indent="-285750">
              <a:lnSpc>
                <a:spcPct val="250000"/>
              </a:lnSpc>
              <a:buFont typeface="Wingdings" panose="05000000000000000000" pitchFamily="2" charset="2"/>
              <a:buChar char="q"/>
            </a:pPr>
            <a:r>
              <a:rPr lang="en-US" sz="2000" dirty="0" smtClean="0"/>
              <a:t>Simple business processes</a:t>
            </a:r>
          </a:p>
          <a:p>
            <a:pPr marL="285750" indent="-285750">
              <a:lnSpc>
                <a:spcPct val="250000"/>
              </a:lnSpc>
              <a:buFont typeface="Wingdings" panose="05000000000000000000" pitchFamily="2" charset="2"/>
              <a:buChar char="q"/>
            </a:pPr>
            <a:r>
              <a:rPr lang="en-US" sz="2000" dirty="0" smtClean="0"/>
              <a:t>Minimal ITC Refund Cases</a:t>
            </a:r>
          </a:p>
          <a:p>
            <a:pPr marL="285750" indent="-285750">
              <a:lnSpc>
                <a:spcPct val="250000"/>
              </a:lnSpc>
              <a:buFont typeface="Wingdings" panose="05000000000000000000" pitchFamily="2" charset="2"/>
              <a:buChar char="q"/>
            </a:pPr>
            <a:r>
              <a:rPr lang="en-US" sz="2000" dirty="0" smtClean="0"/>
              <a:t>Exemptions instead of exclusions</a:t>
            </a:r>
          </a:p>
          <a:p>
            <a:pPr marL="285750" indent="-285750">
              <a:lnSpc>
                <a:spcPct val="250000"/>
              </a:lnSpc>
              <a:buFont typeface="Wingdings" panose="05000000000000000000" pitchFamily="2" charset="2"/>
              <a:buChar char="q"/>
            </a:pPr>
            <a:r>
              <a:rPr lang="en-US" sz="2000" dirty="0" smtClean="0"/>
              <a:t>Low compliance cost</a:t>
            </a:r>
          </a:p>
          <a:p>
            <a:pPr marL="285750" indent="-285750">
              <a:lnSpc>
                <a:spcPct val="250000"/>
              </a:lnSpc>
              <a:buFont typeface="Wingdings" panose="05000000000000000000" pitchFamily="2" charset="2"/>
              <a:buChar char="q"/>
            </a:pPr>
            <a:r>
              <a:rPr lang="en-US" sz="2000" dirty="0" smtClean="0"/>
              <a:t>e-registrations, e-returns, e-payment </a:t>
            </a:r>
            <a:endParaRPr lang="en-IN" sz="2000" dirty="0"/>
          </a:p>
        </p:txBody>
      </p:sp>
    </p:spTree>
    <p:extLst>
      <p:ext uri="{BB962C8B-B14F-4D97-AF65-F5344CB8AC3E}">
        <p14:creationId xmlns:p14="http://schemas.microsoft.com/office/powerpoint/2010/main" val="3816809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>
      <p:transition spd="slow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90287" y="279400"/>
            <a:ext cx="89262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ROLE OF PROFESSIONALS</a:t>
            </a:r>
            <a:endParaRPr lang="en-IN" sz="36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66057" y="1262743"/>
            <a:ext cx="8650514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300000"/>
              </a:lnSpc>
              <a:buFont typeface="Wingdings" panose="05000000000000000000" pitchFamily="2" charset="2"/>
              <a:buChar char="q"/>
            </a:pPr>
            <a:r>
              <a:rPr lang="en-US" sz="2000" dirty="0" smtClean="0"/>
              <a:t>Implementation Assistance – Transitional Provisions</a:t>
            </a:r>
          </a:p>
          <a:p>
            <a:pPr marL="285750" indent="-285750">
              <a:lnSpc>
                <a:spcPct val="300000"/>
              </a:lnSpc>
              <a:buFont typeface="Wingdings" panose="05000000000000000000" pitchFamily="2" charset="2"/>
              <a:buChar char="q"/>
            </a:pPr>
            <a:r>
              <a:rPr lang="en-US" sz="2000" dirty="0" smtClean="0"/>
              <a:t>Post Implementation Support</a:t>
            </a:r>
          </a:p>
          <a:p>
            <a:pPr marL="285750" indent="-285750">
              <a:lnSpc>
                <a:spcPct val="300000"/>
              </a:lnSpc>
              <a:buFont typeface="Wingdings" panose="05000000000000000000" pitchFamily="2" charset="2"/>
              <a:buChar char="q"/>
            </a:pPr>
            <a:r>
              <a:rPr lang="en-US" sz="2000" dirty="0" smtClean="0"/>
              <a:t>Tracking GST development</a:t>
            </a:r>
          </a:p>
          <a:p>
            <a:pPr marL="285750" indent="-285750">
              <a:lnSpc>
                <a:spcPct val="300000"/>
              </a:lnSpc>
              <a:buFont typeface="Wingdings" panose="05000000000000000000" pitchFamily="2" charset="2"/>
              <a:buChar char="q"/>
            </a:pPr>
            <a:r>
              <a:rPr lang="en-US" sz="2000" dirty="0" smtClean="0"/>
              <a:t>Tax Planning</a:t>
            </a:r>
          </a:p>
          <a:p>
            <a:pPr marL="285750" indent="-285750">
              <a:lnSpc>
                <a:spcPct val="300000"/>
              </a:lnSpc>
              <a:buFont typeface="Wingdings" panose="05000000000000000000" pitchFamily="2" charset="2"/>
              <a:buChar char="q"/>
            </a:pPr>
            <a:r>
              <a:rPr lang="en-US" sz="2000" dirty="0" smtClean="0"/>
              <a:t>Record Keeping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n-IN" sz="2000" dirty="0"/>
          </a:p>
        </p:txBody>
      </p:sp>
    </p:spTree>
    <p:extLst>
      <p:ext uri="{BB962C8B-B14F-4D97-AF65-F5344CB8AC3E}">
        <p14:creationId xmlns:p14="http://schemas.microsoft.com/office/powerpoint/2010/main" val="37024540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04900" y="254000"/>
            <a:ext cx="7747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WHAT IS GST ? ? ?</a:t>
            </a:r>
            <a:endParaRPr lang="en-IN" sz="44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54050" y="1023441"/>
            <a:ext cx="8648700" cy="48258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SzPct val="100000"/>
              <a:buFont typeface="Wingdings" panose="05000000000000000000" pitchFamily="2" charset="2"/>
              <a:buChar char="q"/>
            </a:pPr>
            <a:r>
              <a:rPr lang="en-US" sz="2400" dirty="0" smtClean="0"/>
              <a:t>GST is </a:t>
            </a:r>
            <a:r>
              <a:rPr lang="en-US" sz="4000" dirty="0" smtClean="0"/>
              <a:t>G</a:t>
            </a:r>
            <a:r>
              <a:rPr lang="en-US" sz="2400" dirty="0" smtClean="0"/>
              <a:t>oods and </a:t>
            </a:r>
            <a:r>
              <a:rPr lang="en-US" sz="4000" dirty="0" smtClean="0"/>
              <a:t>S</a:t>
            </a:r>
            <a:r>
              <a:rPr lang="en-US" sz="2400" dirty="0" smtClean="0"/>
              <a:t>ervice </a:t>
            </a:r>
            <a:r>
              <a:rPr lang="en-US" sz="3600" dirty="0" smtClean="0"/>
              <a:t>T</a:t>
            </a:r>
            <a:r>
              <a:rPr lang="en-US" sz="2400" dirty="0" smtClean="0"/>
              <a:t>ax</a:t>
            </a:r>
          </a:p>
          <a:p>
            <a:pPr marL="285750" indent="-285750">
              <a:lnSpc>
                <a:spcPct val="150000"/>
              </a:lnSpc>
              <a:buSzPct val="100000"/>
              <a:buFont typeface="Wingdings" panose="05000000000000000000" pitchFamily="2" charset="2"/>
              <a:buChar char="q"/>
            </a:pPr>
            <a:r>
              <a:rPr lang="en-US" sz="2400" dirty="0" smtClean="0"/>
              <a:t>Comprehensive Levy on Manufacture, Sale &amp; Consumption</a:t>
            </a:r>
          </a:p>
          <a:p>
            <a:pPr marL="285750" indent="-285750">
              <a:lnSpc>
                <a:spcPct val="150000"/>
              </a:lnSpc>
              <a:buSzPct val="100000"/>
              <a:buFont typeface="Wingdings" panose="05000000000000000000" pitchFamily="2" charset="2"/>
              <a:buChar char="q"/>
            </a:pPr>
            <a:r>
              <a:rPr lang="en-US" sz="2400" dirty="0" smtClean="0"/>
              <a:t>Tax on VALUE-ADDITION at each stage</a:t>
            </a:r>
          </a:p>
          <a:p>
            <a:pPr marL="285750" indent="-285750">
              <a:lnSpc>
                <a:spcPct val="150000"/>
              </a:lnSpc>
              <a:buSzPct val="100000"/>
              <a:buFont typeface="Wingdings" panose="05000000000000000000" pitchFamily="2" charset="2"/>
              <a:buChar char="q"/>
            </a:pPr>
            <a:r>
              <a:rPr lang="en-US" sz="2400" dirty="0" smtClean="0"/>
              <a:t>Destination based tax</a:t>
            </a:r>
          </a:p>
          <a:p>
            <a:pPr marL="285750" indent="-285750">
              <a:lnSpc>
                <a:spcPct val="150000"/>
              </a:lnSpc>
              <a:buSzPct val="100000"/>
              <a:buFont typeface="Wingdings" panose="05000000000000000000" pitchFamily="2" charset="2"/>
              <a:buChar char="q"/>
            </a:pPr>
            <a:r>
              <a:rPr lang="en-US" sz="2400" dirty="0" smtClean="0"/>
              <a:t>Dual Taxation Structure</a:t>
            </a:r>
            <a:r>
              <a:rPr lang="en-IN" sz="2400" dirty="0" smtClean="0"/>
              <a:t/>
            </a:r>
            <a:br>
              <a:rPr lang="en-IN" sz="2400" dirty="0" smtClean="0"/>
            </a:br>
            <a:r>
              <a:rPr lang="en-IN" sz="2400" dirty="0" smtClean="0"/>
              <a:t>             - CGST</a:t>
            </a:r>
            <a:br>
              <a:rPr lang="en-IN" sz="2400" dirty="0" smtClean="0"/>
            </a:br>
            <a:r>
              <a:rPr lang="en-IN" sz="2400" dirty="0" smtClean="0"/>
              <a:t>             - SGST</a:t>
            </a:r>
          </a:p>
          <a:p>
            <a:pPr marL="285750" indent="-285750">
              <a:lnSpc>
                <a:spcPct val="150000"/>
              </a:lnSpc>
              <a:buSzPct val="100000"/>
              <a:buFont typeface="Wingdings" panose="05000000000000000000" pitchFamily="2" charset="2"/>
              <a:buChar char="q"/>
            </a:pPr>
            <a:r>
              <a:rPr lang="en-US" sz="2400" dirty="0" smtClean="0"/>
              <a:t>ITC will be allowable tax wise</a:t>
            </a:r>
          </a:p>
        </p:txBody>
      </p:sp>
    </p:spTree>
    <p:extLst>
      <p:ext uri="{BB962C8B-B14F-4D97-AF65-F5344CB8AC3E}">
        <p14:creationId xmlns:p14="http://schemas.microsoft.com/office/powerpoint/2010/main" val="543186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90287" y="279400"/>
            <a:ext cx="89262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ROLE OF PROFESSIONALS</a:t>
            </a:r>
            <a:endParaRPr lang="en-IN" sz="36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66057" y="1262743"/>
            <a:ext cx="8650514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300000"/>
              </a:lnSpc>
              <a:buFont typeface="Wingdings" panose="05000000000000000000" pitchFamily="2" charset="2"/>
              <a:buChar char="q"/>
            </a:pPr>
            <a:r>
              <a:rPr lang="en-US" sz="2000" dirty="0" smtClean="0"/>
              <a:t>Litigation Support</a:t>
            </a:r>
          </a:p>
          <a:p>
            <a:pPr marL="285750" indent="-285750">
              <a:lnSpc>
                <a:spcPct val="300000"/>
              </a:lnSpc>
              <a:buFont typeface="Wingdings" panose="05000000000000000000" pitchFamily="2" charset="2"/>
              <a:buChar char="q"/>
            </a:pPr>
            <a:r>
              <a:rPr lang="en-US" sz="2000" dirty="0" smtClean="0"/>
              <a:t>Registrations and Returns Compliances</a:t>
            </a:r>
          </a:p>
          <a:p>
            <a:pPr marL="285750" indent="-285750">
              <a:lnSpc>
                <a:spcPct val="300000"/>
              </a:lnSpc>
              <a:buFont typeface="Wingdings" panose="05000000000000000000" pitchFamily="2" charset="2"/>
              <a:buChar char="q"/>
            </a:pPr>
            <a:r>
              <a:rPr lang="en-US" sz="2000" dirty="0" smtClean="0"/>
              <a:t>Departmental Audit</a:t>
            </a:r>
          </a:p>
          <a:p>
            <a:pPr marL="285750" indent="-285750">
              <a:lnSpc>
                <a:spcPct val="300000"/>
              </a:lnSpc>
              <a:buFont typeface="Wingdings" panose="05000000000000000000" pitchFamily="2" charset="2"/>
              <a:buChar char="q"/>
            </a:pPr>
            <a:r>
              <a:rPr lang="en-US" sz="2000" dirty="0" smtClean="0"/>
              <a:t>Resolving Industrial Issues regarding GST</a:t>
            </a:r>
          </a:p>
          <a:p>
            <a:pPr marL="285750" indent="-285750">
              <a:lnSpc>
                <a:spcPct val="300000"/>
              </a:lnSpc>
              <a:buFont typeface="Wingdings" panose="05000000000000000000" pitchFamily="2" charset="2"/>
              <a:buChar char="q"/>
            </a:pPr>
            <a:r>
              <a:rPr lang="en-US" sz="2000" dirty="0" smtClean="0"/>
              <a:t>Review final legislation and impact analysis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n-IN" sz="2000" dirty="0"/>
          </a:p>
        </p:txBody>
      </p:sp>
    </p:spTree>
    <p:extLst>
      <p:ext uri="{BB962C8B-B14F-4D97-AF65-F5344CB8AC3E}">
        <p14:creationId xmlns:p14="http://schemas.microsoft.com/office/powerpoint/2010/main" val="32858237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>
      <p:transition spd="slow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 descr="https://encrypted-tbn3.gstatic.com/images?q=tbn:ANd9GcSdea0QLPf9193p9GAeAhFHFazu0ZCVuU3zAHCgOEClWom7h_Xq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1593" y="915081"/>
            <a:ext cx="7797801" cy="44558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71390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04900" y="254000"/>
            <a:ext cx="7747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NEED OF GST !!!</a:t>
            </a:r>
            <a:endParaRPr lang="en-IN" sz="44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54050" y="1163141"/>
            <a:ext cx="8648700" cy="4410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200000"/>
              </a:lnSpc>
              <a:buSzPct val="100000"/>
              <a:buFont typeface="Wingdings" panose="05000000000000000000" pitchFamily="2" charset="2"/>
              <a:buChar char="q"/>
            </a:pPr>
            <a:r>
              <a:rPr lang="en-US" b="1" dirty="0" smtClean="0"/>
              <a:t>Reduction</a:t>
            </a:r>
            <a:r>
              <a:rPr lang="en-US" sz="2400" dirty="0" smtClean="0"/>
              <a:t> in MULTIPLICITY OF TAXES</a:t>
            </a:r>
          </a:p>
          <a:p>
            <a:pPr marL="285750" indent="-285750">
              <a:lnSpc>
                <a:spcPct val="200000"/>
              </a:lnSpc>
              <a:buSzPct val="100000"/>
              <a:buFont typeface="Wingdings" panose="05000000000000000000" pitchFamily="2" charset="2"/>
              <a:buChar char="q"/>
            </a:pPr>
            <a:r>
              <a:rPr lang="en-US" sz="2400" dirty="0" smtClean="0"/>
              <a:t>Mitigation of Cascading Effect</a:t>
            </a:r>
          </a:p>
          <a:p>
            <a:pPr marL="285750" indent="-285750">
              <a:lnSpc>
                <a:spcPct val="200000"/>
              </a:lnSpc>
              <a:buSzPct val="100000"/>
              <a:buFont typeface="Wingdings" panose="05000000000000000000" pitchFamily="2" charset="2"/>
              <a:buChar char="q"/>
            </a:pPr>
            <a:r>
              <a:rPr lang="en-US" sz="2400" dirty="0" smtClean="0"/>
              <a:t>Incremental GDP of around 2%</a:t>
            </a:r>
          </a:p>
          <a:p>
            <a:pPr marL="285750" indent="-285750">
              <a:lnSpc>
                <a:spcPct val="200000"/>
              </a:lnSpc>
              <a:buSzPct val="100000"/>
              <a:buFont typeface="Wingdings" panose="05000000000000000000" pitchFamily="2" charset="2"/>
              <a:buChar char="q"/>
            </a:pPr>
            <a:r>
              <a:rPr lang="en-US" sz="2400" dirty="0" smtClean="0"/>
              <a:t>Bring Transparency</a:t>
            </a:r>
          </a:p>
          <a:p>
            <a:pPr marL="285750" indent="-285750">
              <a:lnSpc>
                <a:spcPct val="200000"/>
              </a:lnSpc>
              <a:buSzPct val="100000"/>
              <a:buFont typeface="Wingdings" panose="05000000000000000000" pitchFamily="2" charset="2"/>
              <a:buChar char="q"/>
            </a:pPr>
            <a:r>
              <a:rPr lang="en-US" sz="2400" dirty="0" smtClean="0"/>
              <a:t>Uniformity in Taxation Regime</a:t>
            </a:r>
            <a:endParaRPr lang="en-IN" sz="2400" dirty="0" smtClean="0"/>
          </a:p>
          <a:p>
            <a:pPr marL="285750" indent="-285750">
              <a:lnSpc>
                <a:spcPct val="200000"/>
              </a:lnSpc>
              <a:buSzPct val="100000"/>
              <a:buFont typeface="Wingdings" panose="05000000000000000000" pitchFamily="2" charset="2"/>
              <a:buChar char="q"/>
            </a:pPr>
            <a:r>
              <a:rPr lang="en-US" sz="2000" b="1" dirty="0" smtClean="0"/>
              <a:t>Reduction</a:t>
            </a:r>
            <a:r>
              <a:rPr lang="en-US" sz="2400" dirty="0" smtClean="0"/>
              <a:t> in Multiple </a:t>
            </a:r>
            <a:r>
              <a:rPr lang="en-US" sz="2400" dirty="0"/>
              <a:t>T</a:t>
            </a:r>
            <a:r>
              <a:rPr lang="en-US" sz="2400" dirty="0" smtClean="0"/>
              <a:t>axable </a:t>
            </a:r>
            <a:r>
              <a:rPr lang="en-US" sz="2400" dirty="0"/>
              <a:t>E</a:t>
            </a:r>
            <a:r>
              <a:rPr lang="en-US" sz="2400" dirty="0" smtClean="0"/>
              <a:t>vents</a:t>
            </a:r>
          </a:p>
        </p:txBody>
      </p:sp>
    </p:spTree>
    <p:extLst>
      <p:ext uri="{BB962C8B-B14F-4D97-AF65-F5344CB8AC3E}">
        <p14:creationId xmlns:p14="http://schemas.microsoft.com/office/powerpoint/2010/main" val="5611081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57200" y="673100"/>
            <a:ext cx="8305800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PRESENT V/s PROPOSED</a:t>
            </a:r>
          </a:p>
          <a:p>
            <a:pPr algn="ctr"/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STRUCTURE</a:t>
            </a:r>
          </a:p>
          <a:p>
            <a:pPr algn="ctr"/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</a:p>
          <a:p>
            <a:pPr algn="ctr"/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GOODS &amp; SERVICE TAX</a:t>
            </a:r>
            <a:endParaRPr lang="en-US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91897" y="4123035"/>
            <a:ext cx="3315203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MULTIPLE </a:t>
            </a:r>
          </a:p>
          <a:p>
            <a:pPr algn="ctr"/>
            <a:r>
              <a:rPr lang="en-US" sz="5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TAXES</a:t>
            </a:r>
            <a:endParaRPr 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7" name="AutoShape 2" descr="Image result for ARROW"/>
          <p:cNvSpPr>
            <a:spLocks noChangeAspect="1" noChangeArrowheads="1"/>
          </p:cNvSpPr>
          <p:nvPr/>
        </p:nvSpPr>
        <p:spPr bwMode="auto">
          <a:xfrm>
            <a:off x="5375275" y="5000198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 sz="800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07100" y="4579600"/>
            <a:ext cx="1414463" cy="572998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5797650" y="4123035"/>
            <a:ext cx="2550699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SINGLE </a:t>
            </a:r>
          </a:p>
          <a:p>
            <a:pPr algn="ctr"/>
            <a:r>
              <a:rPr lang="en-US" sz="5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TAX</a:t>
            </a:r>
            <a:endParaRPr 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2622522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30200" y="419100"/>
            <a:ext cx="8966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PRESENT INDIRECT TAX STRUCTURE OF INDIA</a:t>
            </a:r>
            <a:endParaRPr lang="en-IN" sz="28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14400" y="1333500"/>
            <a:ext cx="7531100" cy="60324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sz="2800" dirty="0" smtClean="0"/>
              <a:t>UNION LIST</a:t>
            </a:r>
            <a:r>
              <a:rPr lang="en-IN" sz="2800" dirty="0" smtClean="0"/>
              <a:t/>
            </a:r>
            <a:br>
              <a:rPr lang="en-IN" sz="2800" dirty="0" smtClean="0"/>
            </a:br>
            <a:r>
              <a:rPr lang="en-IN" sz="2000" dirty="0"/>
              <a:t>       </a:t>
            </a:r>
            <a:r>
              <a:rPr lang="en-IN" sz="2000" dirty="0" smtClean="0"/>
              <a:t>   </a:t>
            </a:r>
            <a:r>
              <a:rPr lang="en-IN" sz="2000" dirty="0"/>
              <a:t>-EXCISE DUTY</a:t>
            </a:r>
            <a:r>
              <a:rPr lang="en-US" sz="2000" dirty="0"/>
              <a:t/>
            </a:r>
            <a:br>
              <a:rPr lang="en-US" sz="2000" dirty="0"/>
            </a:br>
            <a:r>
              <a:rPr lang="en-US" sz="2000" dirty="0"/>
              <a:t>       </a:t>
            </a:r>
            <a:r>
              <a:rPr lang="en-US" sz="2000" dirty="0" smtClean="0"/>
              <a:t>   -</a:t>
            </a:r>
            <a:r>
              <a:rPr lang="en-US" sz="2000" dirty="0"/>
              <a:t>SERVICE TAX</a:t>
            </a:r>
            <a:br>
              <a:rPr lang="en-US" sz="2000" dirty="0"/>
            </a:br>
            <a:r>
              <a:rPr lang="en-US" sz="2000" dirty="0"/>
              <a:t>          -CUSTOM </a:t>
            </a:r>
            <a:r>
              <a:rPr lang="en-US" sz="2000" dirty="0" smtClean="0"/>
              <a:t>DUTY</a:t>
            </a:r>
            <a:endParaRPr lang="en-US" sz="2000" dirty="0"/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sz="2800" dirty="0" smtClean="0"/>
              <a:t>STATE LIST</a:t>
            </a:r>
            <a:br>
              <a:rPr lang="en-US" sz="2800" dirty="0" smtClean="0"/>
            </a:br>
            <a:r>
              <a:rPr lang="en-US" sz="2000" dirty="0"/>
              <a:t>       </a:t>
            </a:r>
            <a:r>
              <a:rPr lang="en-US" sz="2000" dirty="0" smtClean="0"/>
              <a:t>   -</a:t>
            </a:r>
            <a:r>
              <a:rPr lang="en-US" sz="2000" dirty="0"/>
              <a:t>VAT</a:t>
            </a:r>
            <a:br>
              <a:rPr lang="en-US" sz="2000" dirty="0"/>
            </a:br>
            <a:r>
              <a:rPr lang="en-US" sz="2000" dirty="0"/>
              <a:t>       </a:t>
            </a:r>
            <a:r>
              <a:rPr lang="en-US" sz="2000" dirty="0" smtClean="0"/>
              <a:t>   -</a:t>
            </a:r>
            <a:r>
              <a:rPr lang="en-US" sz="2000" dirty="0"/>
              <a:t>CST</a:t>
            </a:r>
            <a:br>
              <a:rPr lang="en-US" sz="2000" dirty="0"/>
            </a:br>
            <a:r>
              <a:rPr lang="en-US" sz="2000" dirty="0"/>
              <a:t>       </a:t>
            </a:r>
            <a:r>
              <a:rPr lang="en-US" sz="2000" dirty="0" smtClean="0"/>
              <a:t>   -</a:t>
            </a:r>
            <a:r>
              <a:rPr lang="en-US" sz="2000" dirty="0"/>
              <a:t>ENTRY TAX</a:t>
            </a:r>
            <a:br>
              <a:rPr lang="en-US" sz="2000" dirty="0"/>
            </a:br>
            <a:r>
              <a:rPr lang="en-US" sz="2000" dirty="0"/>
              <a:t>       </a:t>
            </a:r>
            <a:r>
              <a:rPr lang="en-US" sz="2000" dirty="0" smtClean="0"/>
              <a:t>   -</a:t>
            </a:r>
            <a:r>
              <a:rPr lang="en-US" sz="2000" dirty="0"/>
              <a:t>ENTERTAINMENT TAX</a:t>
            </a:r>
            <a:br>
              <a:rPr lang="en-US" sz="2000" dirty="0"/>
            </a:br>
            <a:r>
              <a:rPr lang="en-US" sz="2000" dirty="0"/>
              <a:t>       </a:t>
            </a:r>
            <a:r>
              <a:rPr lang="en-US" sz="2000" dirty="0" smtClean="0"/>
              <a:t>   -</a:t>
            </a:r>
            <a:r>
              <a:rPr lang="en-US" sz="2000" dirty="0"/>
              <a:t>OCTROI</a:t>
            </a:r>
            <a:br>
              <a:rPr lang="en-US" sz="2000" dirty="0"/>
            </a:br>
            <a:r>
              <a:rPr lang="en-US" sz="2800" dirty="0" smtClean="0"/>
              <a:t>       </a:t>
            </a:r>
          </a:p>
          <a:p>
            <a:endParaRPr lang="en-IN" sz="2000" dirty="0" smtClean="0"/>
          </a:p>
        </p:txBody>
      </p:sp>
    </p:spTree>
    <p:extLst>
      <p:ext uri="{BB962C8B-B14F-4D97-AF65-F5344CB8AC3E}">
        <p14:creationId xmlns:p14="http://schemas.microsoft.com/office/powerpoint/2010/main" val="32377214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8234724"/>
              </p:ext>
            </p:extLst>
          </p:nvPr>
        </p:nvGraphicFramePr>
        <p:xfrm>
          <a:off x="419100" y="1807200"/>
          <a:ext cx="8788400" cy="3323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25233"/>
                <a:gridCol w="3705952"/>
                <a:gridCol w="3857215"/>
              </a:tblGrid>
              <a:tr h="469214">
                <a:tc>
                  <a:txBody>
                    <a:bodyPr/>
                    <a:lstStyle/>
                    <a:p>
                      <a:r>
                        <a:rPr lang="en-US" dirty="0" smtClean="0"/>
                        <a:t>S. NO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SUBSUMED UNDER CGST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SUBSUMED UNDER SGST</a:t>
                      </a:r>
                      <a:endParaRPr lang="en-IN" dirty="0"/>
                    </a:p>
                  </a:txBody>
                  <a:tcPr/>
                </a:tc>
              </a:tr>
              <a:tr h="475731">
                <a:tc>
                  <a:txBody>
                    <a:bodyPr/>
                    <a:lstStyle/>
                    <a:p>
                      <a:r>
                        <a:rPr lang="en-US" dirty="0" smtClean="0"/>
                        <a:t>1.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Central Excise</a:t>
                      </a:r>
                      <a:r>
                        <a:rPr lang="en-US" baseline="0" dirty="0" smtClean="0"/>
                        <a:t> Duty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VAT</a:t>
                      </a:r>
                      <a:r>
                        <a:rPr lang="en-US" baseline="0" dirty="0" smtClean="0"/>
                        <a:t> / Sales Tax</a:t>
                      </a:r>
                      <a:endParaRPr lang="en-IN" dirty="0"/>
                    </a:p>
                  </a:txBody>
                  <a:tcPr/>
                </a:tc>
              </a:tr>
              <a:tr h="475731">
                <a:tc>
                  <a:txBody>
                    <a:bodyPr/>
                    <a:lstStyle/>
                    <a:p>
                      <a:r>
                        <a:rPr lang="en-US" dirty="0" smtClean="0"/>
                        <a:t>2.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Additional Excise</a:t>
                      </a:r>
                      <a:r>
                        <a:rPr lang="en-US" baseline="0" dirty="0" smtClean="0"/>
                        <a:t> Duties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Entertainment Tax</a:t>
                      </a:r>
                      <a:endParaRPr lang="en-IN" dirty="0"/>
                    </a:p>
                  </a:txBody>
                  <a:tcPr/>
                </a:tc>
              </a:tr>
              <a:tr h="475731">
                <a:tc>
                  <a:txBody>
                    <a:bodyPr/>
                    <a:lstStyle/>
                    <a:p>
                      <a:r>
                        <a:rPr lang="en-US" dirty="0" smtClean="0"/>
                        <a:t>3.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Excise Duty</a:t>
                      </a:r>
                      <a:r>
                        <a:rPr lang="en-US" baseline="0" dirty="0" smtClean="0"/>
                        <a:t> – MTP Act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Luxury Tax</a:t>
                      </a:r>
                      <a:endParaRPr lang="en-IN" dirty="0"/>
                    </a:p>
                  </a:txBody>
                  <a:tcPr/>
                </a:tc>
              </a:tr>
              <a:tr h="475731">
                <a:tc>
                  <a:txBody>
                    <a:bodyPr/>
                    <a:lstStyle/>
                    <a:p>
                      <a:r>
                        <a:rPr lang="en-US" dirty="0" smtClean="0"/>
                        <a:t>4.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Service</a:t>
                      </a:r>
                      <a:r>
                        <a:rPr lang="en-US" baseline="0" dirty="0" smtClean="0"/>
                        <a:t> Tax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Taxes on Lottery </a:t>
                      </a:r>
                      <a:r>
                        <a:rPr lang="en-US" dirty="0" err="1" smtClean="0"/>
                        <a:t>etc</a:t>
                      </a:r>
                      <a:endParaRPr lang="en-IN" dirty="0"/>
                    </a:p>
                  </a:txBody>
                  <a:tcPr/>
                </a:tc>
              </a:tr>
              <a:tr h="475731">
                <a:tc>
                  <a:txBody>
                    <a:bodyPr/>
                    <a:lstStyle/>
                    <a:p>
                      <a:r>
                        <a:rPr lang="en-US" dirty="0" smtClean="0"/>
                        <a:t>5.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Additional CVD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Entry</a:t>
                      </a:r>
                      <a:r>
                        <a:rPr lang="en-US" baseline="0" dirty="0" smtClean="0"/>
                        <a:t> Tax</a:t>
                      </a:r>
                      <a:endParaRPr lang="en-IN" dirty="0"/>
                    </a:p>
                  </a:txBody>
                  <a:tcPr/>
                </a:tc>
              </a:tr>
              <a:tr h="475731">
                <a:tc>
                  <a:txBody>
                    <a:bodyPr/>
                    <a:lstStyle/>
                    <a:p>
                      <a:r>
                        <a:rPr lang="en-US" dirty="0" smtClean="0"/>
                        <a:t>6.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SAD</a:t>
                      </a:r>
                      <a:r>
                        <a:rPr lang="en-US" baseline="0" dirty="0" smtClean="0"/>
                        <a:t> of Customs  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State cess &amp; surcharge</a:t>
                      </a:r>
                      <a:endParaRPr lang="en-IN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939800" y="381000"/>
            <a:ext cx="7747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TAXES TO BE SUBSUMED !!!</a:t>
            </a:r>
            <a:endParaRPr lang="en-IN" sz="40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8240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30200" y="431800"/>
            <a:ext cx="8966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PROPOSED INDIRECT TAX STRUCTURE OF INDIA</a:t>
            </a:r>
            <a:endParaRPr lang="en-IN" sz="28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574674" y="1560512"/>
            <a:ext cx="7686333" cy="43703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03898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18611955"/>
              </p:ext>
            </p:extLst>
          </p:nvPr>
        </p:nvGraphicFramePr>
        <p:xfrm>
          <a:off x="647700" y="1841500"/>
          <a:ext cx="8293100" cy="40132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01479"/>
                <a:gridCol w="4191621"/>
              </a:tblGrid>
              <a:tr h="477925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Statute</a:t>
                      </a:r>
                      <a:endParaRPr lang="en-US" sz="1800" dirty="0"/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Point of levy</a:t>
                      </a:r>
                      <a:endParaRPr lang="en-US" sz="1800" dirty="0"/>
                    </a:p>
                  </a:txBody>
                  <a:tcPr marT="45725" marB="45725"/>
                </a:tc>
              </a:tr>
              <a:tr h="477925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Central Excise</a:t>
                      </a:r>
                      <a:endParaRPr lang="en-US" sz="1800" dirty="0"/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Manufacture &amp; Removal</a:t>
                      </a:r>
                      <a:endParaRPr lang="en-US" sz="1800" dirty="0"/>
                    </a:p>
                  </a:txBody>
                  <a:tcPr marT="45725" marB="45725"/>
                </a:tc>
              </a:tr>
              <a:tr h="477925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Service Tax</a:t>
                      </a:r>
                      <a:endParaRPr lang="en-US" sz="1800" dirty="0"/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Provision of Service </a:t>
                      </a:r>
                      <a:endParaRPr lang="en-US" sz="1800" dirty="0"/>
                    </a:p>
                  </a:txBody>
                  <a:tcPr marT="45725" marB="45725"/>
                </a:tc>
              </a:tr>
              <a:tr h="477925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VAT &amp; CST</a:t>
                      </a:r>
                      <a:endParaRPr lang="en-US" sz="1800" dirty="0"/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Sale</a:t>
                      </a:r>
                      <a:r>
                        <a:rPr lang="en-US" sz="1800" baseline="0" dirty="0" smtClean="0"/>
                        <a:t> &amp; Movement of Goods</a:t>
                      </a:r>
                      <a:endParaRPr lang="en-US" sz="1800" dirty="0"/>
                    </a:p>
                  </a:txBody>
                  <a:tcPr marT="45725" marB="45725"/>
                </a:tc>
              </a:tr>
              <a:tr h="477925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Entertainment Tax</a:t>
                      </a:r>
                      <a:endParaRPr lang="en-US" sz="1800" dirty="0"/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Admission / Sale of ticket</a:t>
                      </a:r>
                      <a:endParaRPr lang="en-US" sz="1800" dirty="0"/>
                    </a:p>
                  </a:txBody>
                  <a:tcPr marT="45725" marB="45725"/>
                </a:tc>
              </a:tr>
              <a:tr h="477925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Entry Tax</a:t>
                      </a:r>
                      <a:endParaRPr lang="en-US" sz="1800" dirty="0"/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Entry of Goods into Local Area</a:t>
                      </a:r>
                      <a:endParaRPr lang="en-US" sz="1800" dirty="0"/>
                    </a:p>
                  </a:txBody>
                  <a:tcPr marT="45725" marB="45725"/>
                </a:tc>
              </a:tr>
              <a:tr h="477925"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T="45725" marB="45725"/>
                </a:tc>
              </a:tr>
              <a:tr h="667726">
                <a:tc>
                  <a:txBody>
                    <a:bodyPr/>
                    <a:lstStyle/>
                    <a:p>
                      <a:r>
                        <a:rPr lang="en-US" sz="2800" b="1" dirty="0" smtClean="0"/>
                        <a:t>GST</a:t>
                      </a:r>
                      <a:endParaRPr lang="en-US" sz="2800" b="1" dirty="0"/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r>
                        <a:rPr lang="en-US" sz="2800" b="1" dirty="0" smtClean="0"/>
                        <a:t>Supply</a:t>
                      </a:r>
                      <a:endParaRPr lang="en-US" sz="2800" b="1" dirty="0"/>
                    </a:p>
                  </a:txBody>
                  <a:tcPr marT="45725" marB="45725"/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501650" y="723900"/>
            <a:ext cx="8966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ELIMINATION OF MULTIPLE TAXABLE EVENTS</a:t>
            </a:r>
            <a:endParaRPr lang="en-IN" sz="28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94438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Content Placeholder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355600" y="1498599"/>
            <a:ext cx="9332806" cy="46228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1136650" y="419100"/>
            <a:ext cx="8966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PRESENT TAX STRUCTURE</a:t>
            </a:r>
            <a:endParaRPr lang="en-IN" sz="28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03676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TM10001103[[fn=Headlines]]</Template>
  <TotalTime>349</TotalTime>
  <Words>459</Words>
  <Application>Microsoft Office PowerPoint</Application>
  <PresentationFormat>Widescreen</PresentationFormat>
  <Paragraphs>160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7" baseType="lpstr">
      <vt:lpstr>Arial</vt:lpstr>
      <vt:lpstr>Times New Roman</vt:lpstr>
      <vt:lpstr>Trebuchet MS</vt:lpstr>
      <vt:lpstr>Wingdings</vt:lpstr>
      <vt:lpstr>Wingdings 3</vt:lpstr>
      <vt:lpstr>Facet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UDIT JAIN</dc:creator>
  <cp:lastModifiedBy>UDIT JAIN</cp:lastModifiedBy>
  <cp:revision>41</cp:revision>
  <dcterms:created xsi:type="dcterms:W3CDTF">2016-08-22T11:27:35Z</dcterms:created>
  <dcterms:modified xsi:type="dcterms:W3CDTF">2016-08-30T19:13:19Z</dcterms:modified>
</cp:coreProperties>
</file>