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2" r:id="rId2"/>
  </p:sldMasterIdLst>
  <p:notesMasterIdLst>
    <p:notesMasterId r:id="rId31"/>
  </p:notesMasterIdLst>
  <p:handoutMasterIdLst>
    <p:handoutMasterId r:id="rId32"/>
  </p:handoutMasterIdLst>
  <p:sldIdLst>
    <p:sldId id="256" r:id="rId3"/>
    <p:sldId id="290" r:id="rId4"/>
    <p:sldId id="259" r:id="rId5"/>
    <p:sldId id="260" r:id="rId6"/>
    <p:sldId id="261" r:id="rId7"/>
    <p:sldId id="294" r:id="rId8"/>
    <p:sldId id="296" r:id="rId9"/>
    <p:sldId id="298" r:id="rId10"/>
    <p:sldId id="308" r:id="rId11"/>
    <p:sldId id="300" r:id="rId12"/>
    <p:sldId id="287" r:id="rId13"/>
    <p:sldId id="288" r:id="rId14"/>
    <p:sldId id="302" r:id="rId15"/>
    <p:sldId id="279" r:id="rId16"/>
    <p:sldId id="264" r:id="rId17"/>
    <p:sldId id="285" r:id="rId18"/>
    <p:sldId id="286" r:id="rId19"/>
    <p:sldId id="311" r:id="rId20"/>
    <p:sldId id="301" r:id="rId21"/>
    <p:sldId id="314" r:id="rId22"/>
    <p:sldId id="316" r:id="rId23"/>
    <p:sldId id="303" r:id="rId24"/>
    <p:sldId id="304" r:id="rId25"/>
    <p:sldId id="305" r:id="rId26"/>
    <p:sldId id="306" r:id="rId27"/>
    <p:sldId id="281" r:id="rId28"/>
    <p:sldId id="307" r:id="rId29"/>
    <p:sldId id="313"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3C71C0B-9EF0-4213-AB24-E93B02413D2B}">
          <p14:sldIdLst>
            <p14:sldId id="256"/>
            <p14:sldId id="290"/>
            <p14:sldId id="259"/>
            <p14:sldId id="260"/>
            <p14:sldId id="261"/>
            <p14:sldId id="294"/>
            <p14:sldId id="296"/>
            <p14:sldId id="298"/>
            <p14:sldId id="308"/>
            <p14:sldId id="300"/>
            <p14:sldId id="287"/>
            <p14:sldId id="288"/>
            <p14:sldId id="302"/>
            <p14:sldId id="279"/>
            <p14:sldId id="264"/>
            <p14:sldId id="285"/>
            <p14:sldId id="286"/>
            <p14:sldId id="311"/>
            <p14:sldId id="301"/>
            <p14:sldId id="314"/>
            <p14:sldId id="316"/>
          </p14:sldIdLst>
        </p14:section>
        <p14:section name="Untitled Section" id="{81F91506-A32D-4F4B-B9C4-4A092664D1C6}">
          <p14:sldIdLst>
            <p14:sldId id="303"/>
            <p14:sldId id="304"/>
            <p14:sldId id="305"/>
            <p14:sldId id="306"/>
            <p14:sldId id="281"/>
            <p14:sldId id="307"/>
            <p14:sldId id="31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0879" autoAdjust="0"/>
    <p:restoredTop sz="94622" autoAdjust="0"/>
  </p:normalViewPr>
  <p:slideViewPr>
    <p:cSldViewPr>
      <p:cViewPr varScale="1">
        <p:scale>
          <a:sx n="74" d="100"/>
          <a:sy n="74" d="100"/>
        </p:scale>
        <p:origin x="-774" y="-90"/>
      </p:cViewPr>
      <p:guideLst>
        <p:guide orient="horz" pos="2160"/>
        <p:guide pos="2880"/>
      </p:guideLst>
    </p:cSldViewPr>
  </p:slideViewPr>
  <p:outlineViewPr>
    <p:cViewPr>
      <p:scale>
        <a:sx n="33" d="100"/>
        <a:sy n="33" d="100"/>
      </p:scale>
      <p:origin x="48" y="3588"/>
    </p:cViewPr>
  </p:outlineViewPr>
  <p:notesTextViewPr>
    <p:cViewPr>
      <p:scale>
        <a:sx n="1" d="1"/>
        <a:sy n="1" d="1"/>
      </p:scale>
      <p:origin x="0" y="0"/>
    </p:cViewPr>
  </p:notesTextViewPr>
  <p:sorterViewPr>
    <p:cViewPr>
      <p:scale>
        <a:sx n="100" d="100"/>
        <a:sy n="100" d="100"/>
      </p:scale>
      <p:origin x="0" y="26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4FCDE4-B6FF-42D8-A254-75999FF2BB61}"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en-US"/>
        </a:p>
      </dgm:t>
    </dgm:pt>
    <dgm:pt modelId="{91033A33-3E53-4D1C-9B31-31172CD6378C}">
      <dgm:prSet phldrT="[Text]"/>
      <dgm:spPr/>
      <dgm:t>
        <a:bodyPr/>
        <a:lstStyle/>
        <a:p>
          <a:r>
            <a:rPr lang="en-US" dirty="0" smtClean="0"/>
            <a:t>Managerial Remuneration</a:t>
          </a:r>
          <a:endParaRPr lang="en-US" dirty="0"/>
        </a:p>
      </dgm:t>
    </dgm:pt>
    <dgm:pt modelId="{E0BA1C4D-FCE3-4762-92E7-4B8A083AF4AE}" type="parTrans" cxnId="{76A5BB66-4A2E-4284-B4BC-01A3962C704B}">
      <dgm:prSet/>
      <dgm:spPr/>
      <dgm:t>
        <a:bodyPr/>
        <a:lstStyle/>
        <a:p>
          <a:endParaRPr lang="en-US"/>
        </a:p>
      </dgm:t>
    </dgm:pt>
    <dgm:pt modelId="{820581C5-13CE-438A-9E65-9A75F32ED66F}" type="sibTrans" cxnId="{76A5BB66-4A2E-4284-B4BC-01A3962C704B}">
      <dgm:prSet/>
      <dgm:spPr/>
      <dgm:t>
        <a:bodyPr/>
        <a:lstStyle/>
        <a:p>
          <a:endParaRPr lang="en-US"/>
        </a:p>
      </dgm:t>
    </dgm:pt>
    <dgm:pt modelId="{DC02D98C-D1C0-45B5-9A40-58E01309BE76}">
      <dgm:prSet phldrT="[Text]"/>
      <dgm:spPr/>
      <dgm:t>
        <a:bodyPr/>
        <a:lstStyle/>
        <a:p>
          <a:r>
            <a:rPr lang="en-US" dirty="0" smtClean="0"/>
            <a:t>Managerial persons</a:t>
          </a:r>
          <a:endParaRPr lang="en-US" dirty="0"/>
        </a:p>
      </dgm:t>
    </dgm:pt>
    <dgm:pt modelId="{13EAE684-F620-4953-ADF7-B3DAF6BFE718}" type="parTrans" cxnId="{FF0919AA-AA1C-46FD-8DF6-329D091BE6E3}">
      <dgm:prSet/>
      <dgm:spPr/>
      <dgm:t>
        <a:bodyPr/>
        <a:lstStyle/>
        <a:p>
          <a:endParaRPr lang="en-US"/>
        </a:p>
      </dgm:t>
    </dgm:pt>
    <dgm:pt modelId="{2C5092E1-67C2-4480-99C0-5D7F52CCCF51}" type="sibTrans" cxnId="{FF0919AA-AA1C-46FD-8DF6-329D091BE6E3}">
      <dgm:prSet/>
      <dgm:spPr/>
      <dgm:t>
        <a:bodyPr/>
        <a:lstStyle/>
        <a:p>
          <a:endParaRPr lang="en-US"/>
        </a:p>
      </dgm:t>
    </dgm:pt>
    <dgm:pt modelId="{2F5C09FB-50DD-41B9-B2F9-A4AB8C9AE78D}">
      <dgm:prSet phldrT="[Text]"/>
      <dgm:spPr/>
      <dgm:t>
        <a:bodyPr/>
        <a:lstStyle/>
        <a:p>
          <a:r>
            <a:rPr lang="en-US" dirty="0" smtClean="0"/>
            <a:t>Types</a:t>
          </a:r>
          <a:endParaRPr lang="en-US" dirty="0"/>
        </a:p>
      </dgm:t>
    </dgm:pt>
    <dgm:pt modelId="{2755AC18-78F1-480D-A148-8BD9A80CDA23}" type="parTrans" cxnId="{C06C4BA3-4F5D-4C7E-BF10-C3EE950AC3D3}">
      <dgm:prSet/>
      <dgm:spPr/>
      <dgm:t>
        <a:bodyPr/>
        <a:lstStyle/>
        <a:p>
          <a:endParaRPr lang="en-US"/>
        </a:p>
      </dgm:t>
    </dgm:pt>
    <dgm:pt modelId="{411E7F05-15AF-4F12-B1EF-82F1171D5410}" type="sibTrans" cxnId="{C06C4BA3-4F5D-4C7E-BF10-C3EE950AC3D3}">
      <dgm:prSet/>
      <dgm:spPr/>
      <dgm:t>
        <a:bodyPr/>
        <a:lstStyle/>
        <a:p>
          <a:endParaRPr lang="en-US"/>
        </a:p>
      </dgm:t>
    </dgm:pt>
    <dgm:pt modelId="{2C81C84B-82D8-4A8A-BBE5-ED090FC8F093}">
      <dgm:prSet phldrT="[Text]"/>
      <dgm:spPr/>
      <dgm:t>
        <a:bodyPr/>
        <a:lstStyle/>
        <a:p>
          <a:r>
            <a:rPr lang="en-US" dirty="0" smtClean="0"/>
            <a:t>Remuneration</a:t>
          </a:r>
          <a:endParaRPr lang="en-US" dirty="0"/>
        </a:p>
      </dgm:t>
    </dgm:pt>
    <dgm:pt modelId="{6676BE33-E698-42EE-8266-DCABC6037916}" type="parTrans" cxnId="{44454963-1FF7-4762-B54C-3D02674F479B}">
      <dgm:prSet/>
      <dgm:spPr/>
      <dgm:t>
        <a:bodyPr/>
        <a:lstStyle/>
        <a:p>
          <a:endParaRPr lang="en-US"/>
        </a:p>
      </dgm:t>
    </dgm:pt>
    <dgm:pt modelId="{08016F6D-61FE-474A-9E93-57F9ED0C45B8}" type="sibTrans" cxnId="{44454963-1FF7-4762-B54C-3D02674F479B}">
      <dgm:prSet/>
      <dgm:spPr/>
      <dgm:t>
        <a:bodyPr/>
        <a:lstStyle/>
        <a:p>
          <a:endParaRPr lang="en-US"/>
        </a:p>
      </dgm:t>
    </dgm:pt>
    <dgm:pt modelId="{A343A86B-239C-48D2-A61C-514A7B79E8CF}">
      <dgm:prSet phldrT="[Text]"/>
      <dgm:spPr/>
      <dgm:t>
        <a:bodyPr/>
        <a:lstStyle/>
        <a:p>
          <a:r>
            <a:rPr lang="en-US" dirty="0" smtClean="0"/>
            <a:t>Meaning</a:t>
          </a:r>
          <a:endParaRPr lang="en-US" dirty="0"/>
        </a:p>
      </dgm:t>
    </dgm:pt>
    <dgm:pt modelId="{3351FDE2-8786-4D92-8636-223865B54AB1}" type="parTrans" cxnId="{DB9A6B07-30EF-4277-8951-26196B0CE4CB}">
      <dgm:prSet/>
      <dgm:spPr/>
      <dgm:t>
        <a:bodyPr/>
        <a:lstStyle/>
        <a:p>
          <a:endParaRPr lang="en-US"/>
        </a:p>
      </dgm:t>
    </dgm:pt>
    <dgm:pt modelId="{C1804E4D-104A-4533-8F0D-002FCFEBDFDC}" type="sibTrans" cxnId="{DB9A6B07-30EF-4277-8951-26196B0CE4CB}">
      <dgm:prSet/>
      <dgm:spPr/>
      <dgm:t>
        <a:bodyPr/>
        <a:lstStyle/>
        <a:p>
          <a:endParaRPr lang="en-US"/>
        </a:p>
      </dgm:t>
    </dgm:pt>
    <dgm:pt modelId="{70362441-3692-44A0-908D-131607D9A970}">
      <dgm:prSet phldrT="[Text]"/>
      <dgm:spPr/>
      <dgm:t>
        <a:bodyPr/>
        <a:lstStyle/>
        <a:p>
          <a:r>
            <a:rPr lang="en-US" dirty="0" smtClean="0"/>
            <a:t>Appointment</a:t>
          </a:r>
          <a:endParaRPr lang="en-US" dirty="0"/>
        </a:p>
      </dgm:t>
    </dgm:pt>
    <dgm:pt modelId="{14FD30D0-8642-4BA6-91FB-4F1EF0DB0EB5}" type="parTrans" cxnId="{6BED7FD6-8BDC-423C-9AD7-F5515BC010E2}">
      <dgm:prSet/>
      <dgm:spPr/>
      <dgm:t>
        <a:bodyPr/>
        <a:lstStyle/>
        <a:p>
          <a:endParaRPr lang="en-US"/>
        </a:p>
      </dgm:t>
    </dgm:pt>
    <dgm:pt modelId="{905443DD-5757-4F0C-9AA5-A65157CBDA19}" type="sibTrans" cxnId="{6BED7FD6-8BDC-423C-9AD7-F5515BC010E2}">
      <dgm:prSet/>
      <dgm:spPr/>
      <dgm:t>
        <a:bodyPr/>
        <a:lstStyle/>
        <a:p>
          <a:endParaRPr lang="en-US"/>
        </a:p>
      </dgm:t>
    </dgm:pt>
    <dgm:pt modelId="{4EE2BFA7-800B-4FF0-9054-4A2B7750ACB6}">
      <dgm:prSet phldrT="[Text]"/>
      <dgm:spPr/>
      <dgm:t>
        <a:bodyPr/>
        <a:lstStyle/>
        <a:p>
          <a:r>
            <a:rPr lang="en-US" dirty="0" smtClean="0"/>
            <a:t>Ceiling &amp; Computation</a:t>
          </a:r>
          <a:endParaRPr lang="en-US" dirty="0"/>
        </a:p>
      </dgm:t>
    </dgm:pt>
    <dgm:pt modelId="{8A3722A6-B866-4825-B841-029A56F2DE06}" type="parTrans" cxnId="{27C0F6DB-ADCD-4A48-BA76-A87BAF0D78E9}">
      <dgm:prSet/>
      <dgm:spPr/>
      <dgm:t>
        <a:bodyPr/>
        <a:lstStyle/>
        <a:p>
          <a:endParaRPr lang="en-US"/>
        </a:p>
      </dgm:t>
    </dgm:pt>
    <dgm:pt modelId="{2479F307-BE95-41E6-900B-415596155A16}" type="sibTrans" cxnId="{27C0F6DB-ADCD-4A48-BA76-A87BAF0D78E9}">
      <dgm:prSet/>
      <dgm:spPr/>
      <dgm:t>
        <a:bodyPr/>
        <a:lstStyle/>
        <a:p>
          <a:endParaRPr lang="en-US"/>
        </a:p>
      </dgm:t>
    </dgm:pt>
    <dgm:pt modelId="{7B313FC1-AB3F-4FC3-9959-85F36CEF54C2}">
      <dgm:prSet phldrT="[Text]"/>
      <dgm:spPr/>
      <dgm:t>
        <a:bodyPr/>
        <a:lstStyle/>
        <a:p>
          <a:r>
            <a:rPr lang="en-US" dirty="0" smtClean="0"/>
            <a:t>Mode of payment</a:t>
          </a:r>
          <a:endParaRPr lang="en-US" dirty="0"/>
        </a:p>
      </dgm:t>
    </dgm:pt>
    <dgm:pt modelId="{3F566BCE-745F-41FB-9608-69325AAE9EED}" type="parTrans" cxnId="{B93F9EA9-0E35-4FB5-8D3B-0F69B323321A}">
      <dgm:prSet/>
      <dgm:spPr/>
      <dgm:t>
        <a:bodyPr/>
        <a:lstStyle/>
        <a:p>
          <a:endParaRPr lang="en-US"/>
        </a:p>
      </dgm:t>
    </dgm:pt>
    <dgm:pt modelId="{566B714B-7A42-4C1B-8CA9-EE93EE27C522}" type="sibTrans" cxnId="{B93F9EA9-0E35-4FB5-8D3B-0F69B323321A}">
      <dgm:prSet/>
      <dgm:spPr/>
      <dgm:t>
        <a:bodyPr/>
        <a:lstStyle/>
        <a:p>
          <a:endParaRPr lang="en-US"/>
        </a:p>
      </dgm:t>
    </dgm:pt>
    <dgm:pt modelId="{50EF97FC-967E-4E4D-8226-E32EA7ADFF8C}">
      <dgm:prSet phldrT="[Text]"/>
      <dgm:spPr/>
      <dgm:t>
        <a:bodyPr/>
        <a:lstStyle/>
        <a:p>
          <a:r>
            <a:rPr lang="en-US" dirty="0" smtClean="0"/>
            <a:t>Managing Director</a:t>
          </a:r>
          <a:endParaRPr lang="en-US" dirty="0"/>
        </a:p>
      </dgm:t>
    </dgm:pt>
    <dgm:pt modelId="{7E9D3E89-56CC-4A55-A046-6BAAEA6DD425}" type="parTrans" cxnId="{726B063C-5494-4A7B-A9FF-D530CC746CBB}">
      <dgm:prSet/>
      <dgm:spPr/>
      <dgm:t>
        <a:bodyPr/>
        <a:lstStyle/>
        <a:p>
          <a:endParaRPr lang="en-US"/>
        </a:p>
      </dgm:t>
    </dgm:pt>
    <dgm:pt modelId="{C8702684-AAE4-4167-B86E-2322D485E2F1}" type="sibTrans" cxnId="{726B063C-5494-4A7B-A9FF-D530CC746CBB}">
      <dgm:prSet/>
      <dgm:spPr/>
      <dgm:t>
        <a:bodyPr/>
        <a:lstStyle/>
        <a:p>
          <a:endParaRPr lang="en-US"/>
        </a:p>
      </dgm:t>
    </dgm:pt>
    <dgm:pt modelId="{A5ABF0EB-6916-4472-85A9-A14833C3BA7E}">
      <dgm:prSet phldrT="[Text]"/>
      <dgm:spPr/>
      <dgm:t>
        <a:bodyPr/>
        <a:lstStyle/>
        <a:p>
          <a:r>
            <a:rPr lang="en-US" dirty="0" smtClean="0"/>
            <a:t>Whole Time Director</a:t>
          </a:r>
          <a:endParaRPr lang="en-US" dirty="0"/>
        </a:p>
      </dgm:t>
    </dgm:pt>
    <dgm:pt modelId="{E1CD4304-79B6-430F-849D-8E5B20C0692D}" type="parTrans" cxnId="{24861CDC-E390-4124-B745-F73D47BA7081}">
      <dgm:prSet/>
      <dgm:spPr/>
      <dgm:t>
        <a:bodyPr/>
        <a:lstStyle/>
        <a:p>
          <a:endParaRPr lang="en-US"/>
        </a:p>
      </dgm:t>
    </dgm:pt>
    <dgm:pt modelId="{8FC8EE21-94E9-4DEF-9976-C82450BCD31A}" type="sibTrans" cxnId="{24861CDC-E390-4124-B745-F73D47BA7081}">
      <dgm:prSet/>
      <dgm:spPr/>
      <dgm:t>
        <a:bodyPr/>
        <a:lstStyle/>
        <a:p>
          <a:endParaRPr lang="en-US"/>
        </a:p>
      </dgm:t>
    </dgm:pt>
    <dgm:pt modelId="{447030D1-39E3-452C-AFF1-3B77F5C57175}">
      <dgm:prSet phldrT="[Text]"/>
      <dgm:spPr/>
      <dgm:t>
        <a:bodyPr/>
        <a:lstStyle/>
        <a:p>
          <a:r>
            <a:rPr lang="en-US" dirty="0" smtClean="0"/>
            <a:t>Manager</a:t>
          </a:r>
          <a:endParaRPr lang="en-US" dirty="0"/>
        </a:p>
      </dgm:t>
    </dgm:pt>
    <dgm:pt modelId="{68B4050C-B026-473F-BC56-720E70A4D5FC}" type="parTrans" cxnId="{C01257D7-0B44-490A-BEB3-4CEF750D1AE3}">
      <dgm:prSet/>
      <dgm:spPr/>
      <dgm:t>
        <a:bodyPr/>
        <a:lstStyle/>
        <a:p>
          <a:endParaRPr lang="en-US"/>
        </a:p>
      </dgm:t>
    </dgm:pt>
    <dgm:pt modelId="{AA8D3435-A366-4EF3-B896-CD40BF291D11}" type="sibTrans" cxnId="{C01257D7-0B44-490A-BEB3-4CEF750D1AE3}">
      <dgm:prSet/>
      <dgm:spPr/>
      <dgm:t>
        <a:bodyPr/>
        <a:lstStyle/>
        <a:p>
          <a:endParaRPr lang="en-US"/>
        </a:p>
      </dgm:t>
    </dgm:pt>
    <dgm:pt modelId="{4C7D8F4F-307D-4503-806B-9804085182EB}" type="pres">
      <dgm:prSet presAssocID="{324FCDE4-B6FF-42D8-A254-75999FF2BB61}" presName="hierChild1" presStyleCnt="0">
        <dgm:presLayoutVars>
          <dgm:chPref val="1"/>
          <dgm:dir/>
          <dgm:animOne val="branch"/>
          <dgm:animLvl val="lvl"/>
          <dgm:resizeHandles/>
        </dgm:presLayoutVars>
      </dgm:prSet>
      <dgm:spPr/>
      <dgm:t>
        <a:bodyPr/>
        <a:lstStyle/>
        <a:p>
          <a:endParaRPr lang="en-US"/>
        </a:p>
      </dgm:t>
    </dgm:pt>
    <dgm:pt modelId="{25F5FC5A-92D6-4B37-825F-37BF3F69DFF9}" type="pres">
      <dgm:prSet presAssocID="{91033A33-3E53-4D1C-9B31-31172CD6378C}" presName="hierRoot1" presStyleCnt="0"/>
      <dgm:spPr/>
    </dgm:pt>
    <dgm:pt modelId="{3B060A63-BA46-4B96-95FC-56320EB96BAC}" type="pres">
      <dgm:prSet presAssocID="{91033A33-3E53-4D1C-9B31-31172CD6378C}" presName="composite" presStyleCnt="0"/>
      <dgm:spPr/>
    </dgm:pt>
    <dgm:pt modelId="{0460AF65-6904-4C3C-A6EE-595BFE1D8364}" type="pres">
      <dgm:prSet presAssocID="{91033A33-3E53-4D1C-9B31-31172CD6378C}" presName="background" presStyleLbl="node0" presStyleIdx="0" presStyleCnt="1"/>
      <dgm:spPr/>
    </dgm:pt>
    <dgm:pt modelId="{4928C014-F6FC-4C9A-A086-4AE7A344B2B5}" type="pres">
      <dgm:prSet presAssocID="{91033A33-3E53-4D1C-9B31-31172CD6378C}" presName="text" presStyleLbl="fgAcc0" presStyleIdx="0" presStyleCnt="1">
        <dgm:presLayoutVars>
          <dgm:chPref val="3"/>
        </dgm:presLayoutVars>
      </dgm:prSet>
      <dgm:spPr/>
      <dgm:t>
        <a:bodyPr/>
        <a:lstStyle/>
        <a:p>
          <a:endParaRPr lang="en-US"/>
        </a:p>
      </dgm:t>
    </dgm:pt>
    <dgm:pt modelId="{A42A3D18-B826-42FF-B27E-D61B0360C941}" type="pres">
      <dgm:prSet presAssocID="{91033A33-3E53-4D1C-9B31-31172CD6378C}" presName="hierChild2" presStyleCnt="0"/>
      <dgm:spPr/>
    </dgm:pt>
    <dgm:pt modelId="{4F712D8B-4145-46D4-9890-A2D60DE4CDB9}" type="pres">
      <dgm:prSet presAssocID="{13EAE684-F620-4953-ADF7-B3DAF6BFE718}" presName="Name10" presStyleLbl="parChTrans1D2" presStyleIdx="0" presStyleCnt="2"/>
      <dgm:spPr/>
      <dgm:t>
        <a:bodyPr/>
        <a:lstStyle/>
        <a:p>
          <a:endParaRPr lang="en-US"/>
        </a:p>
      </dgm:t>
    </dgm:pt>
    <dgm:pt modelId="{2F1FCC9B-AB9B-4D44-9009-8F60FA52AA5A}" type="pres">
      <dgm:prSet presAssocID="{DC02D98C-D1C0-45B5-9A40-58E01309BE76}" presName="hierRoot2" presStyleCnt="0"/>
      <dgm:spPr/>
    </dgm:pt>
    <dgm:pt modelId="{E8D6B4FB-E276-464C-BDA8-C3F3323D1C29}" type="pres">
      <dgm:prSet presAssocID="{DC02D98C-D1C0-45B5-9A40-58E01309BE76}" presName="composite2" presStyleCnt="0"/>
      <dgm:spPr/>
    </dgm:pt>
    <dgm:pt modelId="{8D48B13D-53D2-4C0E-92E7-6D563B79DA4C}" type="pres">
      <dgm:prSet presAssocID="{DC02D98C-D1C0-45B5-9A40-58E01309BE76}" presName="background2" presStyleLbl="node2" presStyleIdx="0" presStyleCnt="2"/>
      <dgm:spPr/>
    </dgm:pt>
    <dgm:pt modelId="{D06381A5-6F0C-4566-89F5-FB28C3A76F22}" type="pres">
      <dgm:prSet presAssocID="{DC02D98C-D1C0-45B5-9A40-58E01309BE76}" presName="text2" presStyleLbl="fgAcc2" presStyleIdx="0" presStyleCnt="2">
        <dgm:presLayoutVars>
          <dgm:chPref val="3"/>
        </dgm:presLayoutVars>
      </dgm:prSet>
      <dgm:spPr/>
      <dgm:t>
        <a:bodyPr/>
        <a:lstStyle/>
        <a:p>
          <a:endParaRPr lang="en-US"/>
        </a:p>
      </dgm:t>
    </dgm:pt>
    <dgm:pt modelId="{ADA7A23B-4688-47C4-84B9-C840423586E1}" type="pres">
      <dgm:prSet presAssocID="{DC02D98C-D1C0-45B5-9A40-58E01309BE76}" presName="hierChild3" presStyleCnt="0"/>
      <dgm:spPr/>
    </dgm:pt>
    <dgm:pt modelId="{703387AC-5168-4A2C-B889-B630E7E75DF0}" type="pres">
      <dgm:prSet presAssocID="{2755AC18-78F1-480D-A148-8BD9A80CDA23}" presName="Name17" presStyleLbl="parChTrans1D3" presStyleIdx="0" presStyleCnt="5"/>
      <dgm:spPr/>
      <dgm:t>
        <a:bodyPr/>
        <a:lstStyle/>
        <a:p>
          <a:endParaRPr lang="en-US"/>
        </a:p>
      </dgm:t>
    </dgm:pt>
    <dgm:pt modelId="{F2332363-CB9B-464F-BD29-08A4B1A5E94F}" type="pres">
      <dgm:prSet presAssocID="{2F5C09FB-50DD-41B9-B2F9-A4AB8C9AE78D}" presName="hierRoot3" presStyleCnt="0"/>
      <dgm:spPr/>
    </dgm:pt>
    <dgm:pt modelId="{7C23B103-75A2-4CD1-80FD-0E9E49D2B8E6}" type="pres">
      <dgm:prSet presAssocID="{2F5C09FB-50DD-41B9-B2F9-A4AB8C9AE78D}" presName="composite3" presStyleCnt="0"/>
      <dgm:spPr/>
    </dgm:pt>
    <dgm:pt modelId="{6271AD16-8138-4AE1-A657-3FD68E7479BD}" type="pres">
      <dgm:prSet presAssocID="{2F5C09FB-50DD-41B9-B2F9-A4AB8C9AE78D}" presName="background3" presStyleLbl="node3" presStyleIdx="0" presStyleCnt="5"/>
      <dgm:spPr/>
    </dgm:pt>
    <dgm:pt modelId="{206DB21A-FD12-4999-BC18-D0F544B43A3C}" type="pres">
      <dgm:prSet presAssocID="{2F5C09FB-50DD-41B9-B2F9-A4AB8C9AE78D}" presName="text3" presStyleLbl="fgAcc3" presStyleIdx="0" presStyleCnt="5">
        <dgm:presLayoutVars>
          <dgm:chPref val="3"/>
        </dgm:presLayoutVars>
      </dgm:prSet>
      <dgm:spPr/>
      <dgm:t>
        <a:bodyPr/>
        <a:lstStyle/>
        <a:p>
          <a:endParaRPr lang="en-US"/>
        </a:p>
      </dgm:t>
    </dgm:pt>
    <dgm:pt modelId="{BB8874D5-108D-4412-9ED4-864FA44248B9}" type="pres">
      <dgm:prSet presAssocID="{2F5C09FB-50DD-41B9-B2F9-A4AB8C9AE78D}" presName="hierChild4" presStyleCnt="0"/>
      <dgm:spPr/>
    </dgm:pt>
    <dgm:pt modelId="{8AEB0473-7482-44F9-B17B-0034866143D6}" type="pres">
      <dgm:prSet presAssocID="{7E9D3E89-56CC-4A55-A046-6BAAEA6DD425}" presName="Name23" presStyleLbl="parChTrans1D4" presStyleIdx="0" presStyleCnt="3"/>
      <dgm:spPr/>
      <dgm:t>
        <a:bodyPr/>
        <a:lstStyle/>
        <a:p>
          <a:endParaRPr lang="en-US"/>
        </a:p>
      </dgm:t>
    </dgm:pt>
    <dgm:pt modelId="{97E71342-C2ED-4A1A-AC84-42C4F6F17AED}" type="pres">
      <dgm:prSet presAssocID="{50EF97FC-967E-4E4D-8226-E32EA7ADFF8C}" presName="hierRoot4" presStyleCnt="0"/>
      <dgm:spPr/>
    </dgm:pt>
    <dgm:pt modelId="{651CD20A-D47A-4479-A364-1C11B28AC448}" type="pres">
      <dgm:prSet presAssocID="{50EF97FC-967E-4E4D-8226-E32EA7ADFF8C}" presName="composite4" presStyleCnt="0"/>
      <dgm:spPr/>
    </dgm:pt>
    <dgm:pt modelId="{00D2AB83-57A7-4A00-B2C9-870718C91DAE}" type="pres">
      <dgm:prSet presAssocID="{50EF97FC-967E-4E4D-8226-E32EA7ADFF8C}" presName="background4" presStyleLbl="node4" presStyleIdx="0" presStyleCnt="3"/>
      <dgm:spPr/>
    </dgm:pt>
    <dgm:pt modelId="{EEB07E90-C606-421F-879A-D69462C1C081}" type="pres">
      <dgm:prSet presAssocID="{50EF97FC-967E-4E4D-8226-E32EA7ADFF8C}" presName="text4" presStyleLbl="fgAcc4" presStyleIdx="0" presStyleCnt="3">
        <dgm:presLayoutVars>
          <dgm:chPref val="3"/>
        </dgm:presLayoutVars>
      </dgm:prSet>
      <dgm:spPr/>
      <dgm:t>
        <a:bodyPr/>
        <a:lstStyle/>
        <a:p>
          <a:endParaRPr lang="en-US"/>
        </a:p>
      </dgm:t>
    </dgm:pt>
    <dgm:pt modelId="{CD8C46AD-4B4D-4D08-8570-571E9E651877}" type="pres">
      <dgm:prSet presAssocID="{50EF97FC-967E-4E4D-8226-E32EA7ADFF8C}" presName="hierChild5" presStyleCnt="0"/>
      <dgm:spPr/>
    </dgm:pt>
    <dgm:pt modelId="{D0F8C728-031D-4C7C-917C-16904504822E}" type="pres">
      <dgm:prSet presAssocID="{E1CD4304-79B6-430F-849D-8E5B20C0692D}" presName="Name23" presStyleLbl="parChTrans1D4" presStyleIdx="1" presStyleCnt="3"/>
      <dgm:spPr/>
      <dgm:t>
        <a:bodyPr/>
        <a:lstStyle/>
        <a:p>
          <a:endParaRPr lang="en-US"/>
        </a:p>
      </dgm:t>
    </dgm:pt>
    <dgm:pt modelId="{6A90E29A-744A-4929-A37E-B26EEAF3CFBB}" type="pres">
      <dgm:prSet presAssocID="{A5ABF0EB-6916-4472-85A9-A14833C3BA7E}" presName="hierRoot4" presStyleCnt="0"/>
      <dgm:spPr/>
    </dgm:pt>
    <dgm:pt modelId="{6BA92833-D332-47CC-B105-33139A32242C}" type="pres">
      <dgm:prSet presAssocID="{A5ABF0EB-6916-4472-85A9-A14833C3BA7E}" presName="composite4" presStyleCnt="0"/>
      <dgm:spPr/>
    </dgm:pt>
    <dgm:pt modelId="{55934748-DCE2-46FB-8BE6-0DEB4F73B4FE}" type="pres">
      <dgm:prSet presAssocID="{A5ABF0EB-6916-4472-85A9-A14833C3BA7E}" presName="background4" presStyleLbl="node4" presStyleIdx="1" presStyleCnt="3"/>
      <dgm:spPr/>
    </dgm:pt>
    <dgm:pt modelId="{E05B6911-BB8F-48B6-A4EA-D10989FCC7B0}" type="pres">
      <dgm:prSet presAssocID="{A5ABF0EB-6916-4472-85A9-A14833C3BA7E}" presName="text4" presStyleLbl="fgAcc4" presStyleIdx="1" presStyleCnt="3">
        <dgm:presLayoutVars>
          <dgm:chPref val="3"/>
        </dgm:presLayoutVars>
      </dgm:prSet>
      <dgm:spPr/>
      <dgm:t>
        <a:bodyPr/>
        <a:lstStyle/>
        <a:p>
          <a:endParaRPr lang="en-US"/>
        </a:p>
      </dgm:t>
    </dgm:pt>
    <dgm:pt modelId="{AA216C20-939B-4F9F-AE02-DD39FCEE2F92}" type="pres">
      <dgm:prSet presAssocID="{A5ABF0EB-6916-4472-85A9-A14833C3BA7E}" presName="hierChild5" presStyleCnt="0"/>
      <dgm:spPr/>
    </dgm:pt>
    <dgm:pt modelId="{D2140FE1-97BC-4A75-96C0-E5956B3D8AD6}" type="pres">
      <dgm:prSet presAssocID="{68B4050C-B026-473F-BC56-720E70A4D5FC}" presName="Name23" presStyleLbl="parChTrans1D4" presStyleIdx="2" presStyleCnt="3"/>
      <dgm:spPr/>
      <dgm:t>
        <a:bodyPr/>
        <a:lstStyle/>
        <a:p>
          <a:endParaRPr lang="en-US"/>
        </a:p>
      </dgm:t>
    </dgm:pt>
    <dgm:pt modelId="{9E702F4E-64A5-4E2E-81BF-48A90F48DB06}" type="pres">
      <dgm:prSet presAssocID="{447030D1-39E3-452C-AFF1-3B77F5C57175}" presName="hierRoot4" presStyleCnt="0"/>
      <dgm:spPr/>
    </dgm:pt>
    <dgm:pt modelId="{68F2F509-DD96-44BD-940E-7F10C74E052E}" type="pres">
      <dgm:prSet presAssocID="{447030D1-39E3-452C-AFF1-3B77F5C57175}" presName="composite4" presStyleCnt="0"/>
      <dgm:spPr/>
    </dgm:pt>
    <dgm:pt modelId="{39B7803A-26E5-4B50-A718-7BED947BAC3C}" type="pres">
      <dgm:prSet presAssocID="{447030D1-39E3-452C-AFF1-3B77F5C57175}" presName="background4" presStyleLbl="node4" presStyleIdx="2" presStyleCnt="3"/>
      <dgm:spPr/>
    </dgm:pt>
    <dgm:pt modelId="{E10BF641-A129-443F-987B-1030A98B38DA}" type="pres">
      <dgm:prSet presAssocID="{447030D1-39E3-452C-AFF1-3B77F5C57175}" presName="text4" presStyleLbl="fgAcc4" presStyleIdx="2" presStyleCnt="3">
        <dgm:presLayoutVars>
          <dgm:chPref val="3"/>
        </dgm:presLayoutVars>
      </dgm:prSet>
      <dgm:spPr/>
      <dgm:t>
        <a:bodyPr/>
        <a:lstStyle/>
        <a:p>
          <a:endParaRPr lang="en-US"/>
        </a:p>
      </dgm:t>
    </dgm:pt>
    <dgm:pt modelId="{BA53285F-CE83-46CA-96DF-30D0C74ECD59}" type="pres">
      <dgm:prSet presAssocID="{447030D1-39E3-452C-AFF1-3B77F5C57175}" presName="hierChild5" presStyleCnt="0"/>
      <dgm:spPr/>
    </dgm:pt>
    <dgm:pt modelId="{C08CFF39-75FF-4872-ACC6-AB501D86FE11}" type="pres">
      <dgm:prSet presAssocID="{14FD30D0-8642-4BA6-91FB-4F1EF0DB0EB5}" presName="Name17" presStyleLbl="parChTrans1D3" presStyleIdx="1" presStyleCnt="5"/>
      <dgm:spPr/>
      <dgm:t>
        <a:bodyPr/>
        <a:lstStyle/>
        <a:p>
          <a:endParaRPr lang="en-US"/>
        </a:p>
      </dgm:t>
    </dgm:pt>
    <dgm:pt modelId="{FA42F441-EDEC-4896-A7D9-BD9A8316BE2E}" type="pres">
      <dgm:prSet presAssocID="{70362441-3692-44A0-908D-131607D9A970}" presName="hierRoot3" presStyleCnt="0"/>
      <dgm:spPr/>
    </dgm:pt>
    <dgm:pt modelId="{1498B078-F6DA-4668-A4A7-5CC81A4087B2}" type="pres">
      <dgm:prSet presAssocID="{70362441-3692-44A0-908D-131607D9A970}" presName="composite3" presStyleCnt="0"/>
      <dgm:spPr/>
    </dgm:pt>
    <dgm:pt modelId="{7523888F-1B40-4A5D-BF19-75FB7599F28E}" type="pres">
      <dgm:prSet presAssocID="{70362441-3692-44A0-908D-131607D9A970}" presName="background3" presStyleLbl="node3" presStyleIdx="1" presStyleCnt="5"/>
      <dgm:spPr/>
    </dgm:pt>
    <dgm:pt modelId="{88D77058-ED17-42F9-B9CF-70EF0EE4E05D}" type="pres">
      <dgm:prSet presAssocID="{70362441-3692-44A0-908D-131607D9A970}" presName="text3" presStyleLbl="fgAcc3" presStyleIdx="1" presStyleCnt="5">
        <dgm:presLayoutVars>
          <dgm:chPref val="3"/>
        </dgm:presLayoutVars>
      </dgm:prSet>
      <dgm:spPr/>
      <dgm:t>
        <a:bodyPr/>
        <a:lstStyle/>
        <a:p>
          <a:endParaRPr lang="en-US"/>
        </a:p>
      </dgm:t>
    </dgm:pt>
    <dgm:pt modelId="{BE9F2973-282D-4D34-8C13-581077E34789}" type="pres">
      <dgm:prSet presAssocID="{70362441-3692-44A0-908D-131607D9A970}" presName="hierChild4" presStyleCnt="0"/>
      <dgm:spPr/>
    </dgm:pt>
    <dgm:pt modelId="{D80990D4-5EEE-4B97-B341-B0C734CFB3B3}" type="pres">
      <dgm:prSet presAssocID="{6676BE33-E698-42EE-8266-DCABC6037916}" presName="Name10" presStyleLbl="parChTrans1D2" presStyleIdx="1" presStyleCnt="2"/>
      <dgm:spPr/>
      <dgm:t>
        <a:bodyPr/>
        <a:lstStyle/>
        <a:p>
          <a:endParaRPr lang="en-US"/>
        </a:p>
      </dgm:t>
    </dgm:pt>
    <dgm:pt modelId="{654E794B-607B-4A4C-ADD4-5A9ECA2FDAB0}" type="pres">
      <dgm:prSet presAssocID="{2C81C84B-82D8-4A8A-BBE5-ED090FC8F093}" presName="hierRoot2" presStyleCnt="0"/>
      <dgm:spPr/>
    </dgm:pt>
    <dgm:pt modelId="{64044E15-823E-446C-A2AA-E2828FE79C4B}" type="pres">
      <dgm:prSet presAssocID="{2C81C84B-82D8-4A8A-BBE5-ED090FC8F093}" presName="composite2" presStyleCnt="0"/>
      <dgm:spPr/>
    </dgm:pt>
    <dgm:pt modelId="{914B55C0-095E-4D0E-84AB-5C7BE35402F6}" type="pres">
      <dgm:prSet presAssocID="{2C81C84B-82D8-4A8A-BBE5-ED090FC8F093}" presName="background2" presStyleLbl="node2" presStyleIdx="1" presStyleCnt="2"/>
      <dgm:spPr/>
    </dgm:pt>
    <dgm:pt modelId="{DE6CAD92-53CB-4A4C-97C8-571B6B36EFD9}" type="pres">
      <dgm:prSet presAssocID="{2C81C84B-82D8-4A8A-BBE5-ED090FC8F093}" presName="text2" presStyleLbl="fgAcc2" presStyleIdx="1" presStyleCnt="2">
        <dgm:presLayoutVars>
          <dgm:chPref val="3"/>
        </dgm:presLayoutVars>
      </dgm:prSet>
      <dgm:spPr/>
      <dgm:t>
        <a:bodyPr/>
        <a:lstStyle/>
        <a:p>
          <a:endParaRPr lang="en-US"/>
        </a:p>
      </dgm:t>
    </dgm:pt>
    <dgm:pt modelId="{9F7D7446-3D75-4872-BF29-2D0DD607870D}" type="pres">
      <dgm:prSet presAssocID="{2C81C84B-82D8-4A8A-BBE5-ED090FC8F093}" presName="hierChild3" presStyleCnt="0"/>
      <dgm:spPr/>
    </dgm:pt>
    <dgm:pt modelId="{521DD419-A3FF-4E9E-972C-92C732CDB9DA}" type="pres">
      <dgm:prSet presAssocID="{3351FDE2-8786-4D92-8636-223865B54AB1}" presName="Name17" presStyleLbl="parChTrans1D3" presStyleIdx="2" presStyleCnt="5"/>
      <dgm:spPr/>
      <dgm:t>
        <a:bodyPr/>
        <a:lstStyle/>
        <a:p>
          <a:endParaRPr lang="en-US"/>
        </a:p>
      </dgm:t>
    </dgm:pt>
    <dgm:pt modelId="{76F8FEE6-F3B0-40F3-94BB-71852273EAF1}" type="pres">
      <dgm:prSet presAssocID="{A343A86B-239C-48D2-A61C-514A7B79E8CF}" presName="hierRoot3" presStyleCnt="0"/>
      <dgm:spPr/>
    </dgm:pt>
    <dgm:pt modelId="{FBF6448C-92D6-47E8-A901-9BA9B20919A0}" type="pres">
      <dgm:prSet presAssocID="{A343A86B-239C-48D2-A61C-514A7B79E8CF}" presName="composite3" presStyleCnt="0"/>
      <dgm:spPr/>
    </dgm:pt>
    <dgm:pt modelId="{5568B3C2-FDA1-4A86-8EBD-B78BC8118E1F}" type="pres">
      <dgm:prSet presAssocID="{A343A86B-239C-48D2-A61C-514A7B79E8CF}" presName="background3" presStyleLbl="node3" presStyleIdx="2" presStyleCnt="5"/>
      <dgm:spPr/>
    </dgm:pt>
    <dgm:pt modelId="{D4F9BD22-7555-4808-8F8D-3E6D37698C0F}" type="pres">
      <dgm:prSet presAssocID="{A343A86B-239C-48D2-A61C-514A7B79E8CF}" presName="text3" presStyleLbl="fgAcc3" presStyleIdx="2" presStyleCnt="5">
        <dgm:presLayoutVars>
          <dgm:chPref val="3"/>
        </dgm:presLayoutVars>
      </dgm:prSet>
      <dgm:spPr/>
      <dgm:t>
        <a:bodyPr/>
        <a:lstStyle/>
        <a:p>
          <a:endParaRPr lang="en-US"/>
        </a:p>
      </dgm:t>
    </dgm:pt>
    <dgm:pt modelId="{69A9056F-4FEE-4941-A35E-D28ECCBE5937}" type="pres">
      <dgm:prSet presAssocID="{A343A86B-239C-48D2-A61C-514A7B79E8CF}" presName="hierChild4" presStyleCnt="0"/>
      <dgm:spPr/>
    </dgm:pt>
    <dgm:pt modelId="{C9DAE55E-B2B2-4B6A-8B8E-B6CB377B10D7}" type="pres">
      <dgm:prSet presAssocID="{8A3722A6-B866-4825-B841-029A56F2DE06}" presName="Name17" presStyleLbl="parChTrans1D3" presStyleIdx="3" presStyleCnt="5"/>
      <dgm:spPr/>
      <dgm:t>
        <a:bodyPr/>
        <a:lstStyle/>
        <a:p>
          <a:endParaRPr lang="en-US"/>
        </a:p>
      </dgm:t>
    </dgm:pt>
    <dgm:pt modelId="{5E36826F-FCFF-4764-9C2F-8DDB8ABD2827}" type="pres">
      <dgm:prSet presAssocID="{4EE2BFA7-800B-4FF0-9054-4A2B7750ACB6}" presName="hierRoot3" presStyleCnt="0"/>
      <dgm:spPr/>
    </dgm:pt>
    <dgm:pt modelId="{99EE6FA3-9EB0-4D4A-B3AA-2886531915FF}" type="pres">
      <dgm:prSet presAssocID="{4EE2BFA7-800B-4FF0-9054-4A2B7750ACB6}" presName="composite3" presStyleCnt="0"/>
      <dgm:spPr/>
    </dgm:pt>
    <dgm:pt modelId="{46382175-93E2-4293-A50C-EF1216BEBD00}" type="pres">
      <dgm:prSet presAssocID="{4EE2BFA7-800B-4FF0-9054-4A2B7750ACB6}" presName="background3" presStyleLbl="node3" presStyleIdx="3" presStyleCnt="5"/>
      <dgm:spPr/>
    </dgm:pt>
    <dgm:pt modelId="{30D187BD-8C28-48C5-86B0-EB044DB015F0}" type="pres">
      <dgm:prSet presAssocID="{4EE2BFA7-800B-4FF0-9054-4A2B7750ACB6}" presName="text3" presStyleLbl="fgAcc3" presStyleIdx="3" presStyleCnt="5">
        <dgm:presLayoutVars>
          <dgm:chPref val="3"/>
        </dgm:presLayoutVars>
      </dgm:prSet>
      <dgm:spPr/>
      <dgm:t>
        <a:bodyPr/>
        <a:lstStyle/>
        <a:p>
          <a:endParaRPr lang="en-US"/>
        </a:p>
      </dgm:t>
    </dgm:pt>
    <dgm:pt modelId="{728B73F5-F461-438C-9032-D09C7763EC3A}" type="pres">
      <dgm:prSet presAssocID="{4EE2BFA7-800B-4FF0-9054-4A2B7750ACB6}" presName="hierChild4" presStyleCnt="0"/>
      <dgm:spPr/>
    </dgm:pt>
    <dgm:pt modelId="{FCC86739-A610-40EC-A75A-F5E60E4893C0}" type="pres">
      <dgm:prSet presAssocID="{3F566BCE-745F-41FB-9608-69325AAE9EED}" presName="Name17" presStyleLbl="parChTrans1D3" presStyleIdx="4" presStyleCnt="5"/>
      <dgm:spPr/>
      <dgm:t>
        <a:bodyPr/>
        <a:lstStyle/>
        <a:p>
          <a:endParaRPr lang="en-US"/>
        </a:p>
      </dgm:t>
    </dgm:pt>
    <dgm:pt modelId="{753BDC00-AFCE-44B9-A83D-719AEC098136}" type="pres">
      <dgm:prSet presAssocID="{7B313FC1-AB3F-4FC3-9959-85F36CEF54C2}" presName="hierRoot3" presStyleCnt="0"/>
      <dgm:spPr/>
    </dgm:pt>
    <dgm:pt modelId="{E693072E-8050-40FB-BFD2-B4EA6442F1C4}" type="pres">
      <dgm:prSet presAssocID="{7B313FC1-AB3F-4FC3-9959-85F36CEF54C2}" presName="composite3" presStyleCnt="0"/>
      <dgm:spPr/>
    </dgm:pt>
    <dgm:pt modelId="{719949EF-058A-42CB-80FF-109F4947E83E}" type="pres">
      <dgm:prSet presAssocID="{7B313FC1-AB3F-4FC3-9959-85F36CEF54C2}" presName="background3" presStyleLbl="node3" presStyleIdx="4" presStyleCnt="5"/>
      <dgm:spPr/>
    </dgm:pt>
    <dgm:pt modelId="{BA7AA5F5-3C63-43D0-A508-A2B913DFA51B}" type="pres">
      <dgm:prSet presAssocID="{7B313FC1-AB3F-4FC3-9959-85F36CEF54C2}" presName="text3" presStyleLbl="fgAcc3" presStyleIdx="4" presStyleCnt="5">
        <dgm:presLayoutVars>
          <dgm:chPref val="3"/>
        </dgm:presLayoutVars>
      </dgm:prSet>
      <dgm:spPr/>
      <dgm:t>
        <a:bodyPr/>
        <a:lstStyle/>
        <a:p>
          <a:endParaRPr lang="en-US"/>
        </a:p>
      </dgm:t>
    </dgm:pt>
    <dgm:pt modelId="{74400389-EE3E-4C7B-B12D-6EA57860FFFC}" type="pres">
      <dgm:prSet presAssocID="{7B313FC1-AB3F-4FC3-9959-85F36CEF54C2}" presName="hierChild4" presStyleCnt="0"/>
      <dgm:spPr/>
    </dgm:pt>
  </dgm:ptLst>
  <dgm:cxnLst>
    <dgm:cxn modelId="{47D4A56E-946E-4EB1-8368-BD5749DA28C1}" type="presOf" srcId="{E1CD4304-79B6-430F-849D-8E5B20C0692D}" destId="{D0F8C728-031D-4C7C-917C-16904504822E}" srcOrd="0" destOrd="0" presId="urn:microsoft.com/office/officeart/2005/8/layout/hierarchy1"/>
    <dgm:cxn modelId="{E3964620-1EA4-445D-BB66-5953361D8195}" type="presOf" srcId="{50EF97FC-967E-4E4D-8226-E32EA7ADFF8C}" destId="{EEB07E90-C606-421F-879A-D69462C1C081}" srcOrd="0" destOrd="0" presId="urn:microsoft.com/office/officeart/2005/8/layout/hierarchy1"/>
    <dgm:cxn modelId="{6BED7FD6-8BDC-423C-9AD7-F5515BC010E2}" srcId="{DC02D98C-D1C0-45B5-9A40-58E01309BE76}" destId="{70362441-3692-44A0-908D-131607D9A970}" srcOrd="1" destOrd="0" parTransId="{14FD30D0-8642-4BA6-91FB-4F1EF0DB0EB5}" sibTransId="{905443DD-5757-4F0C-9AA5-A65157CBDA19}"/>
    <dgm:cxn modelId="{4DCC6D9A-58DD-4E2C-B0E4-717C9BD14030}" type="presOf" srcId="{13EAE684-F620-4953-ADF7-B3DAF6BFE718}" destId="{4F712D8B-4145-46D4-9890-A2D60DE4CDB9}" srcOrd="0" destOrd="0" presId="urn:microsoft.com/office/officeart/2005/8/layout/hierarchy1"/>
    <dgm:cxn modelId="{BF38EB05-BF7A-4DAD-9594-334743C59607}" type="presOf" srcId="{447030D1-39E3-452C-AFF1-3B77F5C57175}" destId="{E10BF641-A129-443F-987B-1030A98B38DA}" srcOrd="0" destOrd="0" presId="urn:microsoft.com/office/officeart/2005/8/layout/hierarchy1"/>
    <dgm:cxn modelId="{76A5BB66-4A2E-4284-B4BC-01A3962C704B}" srcId="{324FCDE4-B6FF-42D8-A254-75999FF2BB61}" destId="{91033A33-3E53-4D1C-9B31-31172CD6378C}" srcOrd="0" destOrd="0" parTransId="{E0BA1C4D-FCE3-4762-92E7-4B8A083AF4AE}" sibTransId="{820581C5-13CE-438A-9E65-9A75F32ED66F}"/>
    <dgm:cxn modelId="{44454963-1FF7-4762-B54C-3D02674F479B}" srcId="{91033A33-3E53-4D1C-9B31-31172CD6378C}" destId="{2C81C84B-82D8-4A8A-BBE5-ED090FC8F093}" srcOrd="1" destOrd="0" parTransId="{6676BE33-E698-42EE-8266-DCABC6037916}" sibTransId="{08016F6D-61FE-474A-9E93-57F9ED0C45B8}"/>
    <dgm:cxn modelId="{CFAC61FA-E864-4D5D-9573-BEECB2DA8313}" type="presOf" srcId="{91033A33-3E53-4D1C-9B31-31172CD6378C}" destId="{4928C014-F6FC-4C9A-A086-4AE7A344B2B5}" srcOrd="0" destOrd="0" presId="urn:microsoft.com/office/officeart/2005/8/layout/hierarchy1"/>
    <dgm:cxn modelId="{AE5DE174-D932-4FD0-A3C4-22F8DE5F99A9}" type="presOf" srcId="{2755AC18-78F1-480D-A148-8BD9A80CDA23}" destId="{703387AC-5168-4A2C-B889-B630E7E75DF0}" srcOrd="0" destOrd="0" presId="urn:microsoft.com/office/officeart/2005/8/layout/hierarchy1"/>
    <dgm:cxn modelId="{89EB816D-2A12-4423-AA36-564625CBF2A5}" type="presOf" srcId="{70362441-3692-44A0-908D-131607D9A970}" destId="{88D77058-ED17-42F9-B9CF-70EF0EE4E05D}" srcOrd="0" destOrd="0" presId="urn:microsoft.com/office/officeart/2005/8/layout/hierarchy1"/>
    <dgm:cxn modelId="{7AB730F5-0E05-4A78-A847-2FCC5C1A8C81}" type="presOf" srcId="{A343A86B-239C-48D2-A61C-514A7B79E8CF}" destId="{D4F9BD22-7555-4808-8F8D-3E6D37698C0F}" srcOrd="0" destOrd="0" presId="urn:microsoft.com/office/officeart/2005/8/layout/hierarchy1"/>
    <dgm:cxn modelId="{5C504531-BD83-4D1C-9131-6D66CFCA0CB8}" type="presOf" srcId="{3351FDE2-8786-4D92-8636-223865B54AB1}" destId="{521DD419-A3FF-4E9E-972C-92C732CDB9DA}" srcOrd="0" destOrd="0" presId="urn:microsoft.com/office/officeart/2005/8/layout/hierarchy1"/>
    <dgm:cxn modelId="{62BFCAC9-D851-4822-A999-C0949E55568D}" type="presOf" srcId="{DC02D98C-D1C0-45B5-9A40-58E01309BE76}" destId="{D06381A5-6F0C-4566-89F5-FB28C3A76F22}" srcOrd="0" destOrd="0" presId="urn:microsoft.com/office/officeart/2005/8/layout/hierarchy1"/>
    <dgm:cxn modelId="{B93F9EA9-0E35-4FB5-8D3B-0F69B323321A}" srcId="{2C81C84B-82D8-4A8A-BBE5-ED090FC8F093}" destId="{7B313FC1-AB3F-4FC3-9959-85F36CEF54C2}" srcOrd="2" destOrd="0" parTransId="{3F566BCE-745F-41FB-9608-69325AAE9EED}" sibTransId="{566B714B-7A42-4C1B-8CA9-EE93EE27C522}"/>
    <dgm:cxn modelId="{5A32D597-C671-4A0D-AB70-B5176712ADF6}" type="presOf" srcId="{2C81C84B-82D8-4A8A-BBE5-ED090FC8F093}" destId="{DE6CAD92-53CB-4A4C-97C8-571B6B36EFD9}" srcOrd="0" destOrd="0" presId="urn:microsoft.com/office/officeart/2005/8/layout/hierarchy1"/>
    <dgm:cxn modelId="{40EFD51C-3FDB-4DD5-9970-EEB81FD9BADA}" type="presOf" srcId="{68B4050C-B026-473F-BC56-720E70A4D5FC}" destId="{D2140FE1-97BC-4A75-96C0-E5956B3D8AD6}" srcOrd="0" destOrd="0" presId="urn:microsoft.com/office/officeart/2005/8/layout/hierarchy1"/>
    <dgm:cxn modelId="{C06C4BA3-4F5D-4C7E-BF10-C3EE950AC3D3}" srcId="{DC02D98C-D1C0-45B5-9A40-58E01309BE76}" destId="{2F5C09FB-50DD-41B9-B2F9-A4AB8C9AE78D}" srcOrd="0" destOrd="0" parTransId="{2755AC18-78F1-480D-A148-8BD9A80CDA23}" sibTransId="{411E7F05-15AF-4F12-B1EF-82F1171D5410}"/>
    <dgm:cxn modelId="{A8E9253D-DD1F-4817-BB11-C12CBA138E21}" type="presOf" srcId="{4EE2BFA7-800B-4FF0-9054-4A2B7750ACB6}" destId="{30D187BD-8C28-48C5-86B0-EB044DB015F0}" srcOrd="0" destOrd="0" presId="urn:microsoft.com/office/officeart/2005/8/layout/hierarchy1"/>
    <dgm:cxn modelId="{3D283864-1E23-4CEA-91E9-ECBAD8A5CE47}" type="presOf" srcId="{7B313FC1-AB3F-4FC3-9959-85F36CEF54C2}" destId="{BA7AA5F5-3C63-43D0-A508-A2B913DFA51B}" srcOrd="0" destOrd="0" presId="urn:microsoft.com/office/officeart/2005/8/layout/hierarchy1"/>
    <dgm:cxn modelId="{ADA6D8CF-81E8-43D2-8D50-D1229EDB1BFA}" type="presOf" srcId="{A5ABF0EB-6916-4472-85A9-A14833C3BA7E}" destId="{E05B6911-BB8F-48B6-A4EA-D10989FCC7B0}" srcOrd="0" destOrd="0" presId="urn:microsoft.com/office/officeart/2005/8/layout/hierarchy1"/>
    <dgm:cxn modelId="{E2B4AD1B-C56A-4BCB-B717-54B5BD7139EE}" type="presOf" srcId="{324FCDE4-B6FF-42D8-A254-75999FF2BB61}" destId="{4C7D8F4F-307D-4503-806B-9804085182EB}" srcOrd="0" destOrd="0" presId="urn:microsoft.com/office/officeart/2005/8/layout/hierarchy1"/>
    <dgm:cxn modelId="{31B80937-7A7F-4D18-BF60-008D3B755A31}" type="presOf" srcId="{6676BE33-E698-42EE-8266-DCABC6037916}" destId="{D80990D4-5EEE-4B97-B341-B0C734CFB3B3}" srcOrd="0" destOrd="0" presId="urn:microsoft.com/office/officeart/2005/8/layout/hierarchy1"/>
    <dgm:cxn modelId="{B2B2BE25-9685-4373-A88E-174B0695FD2D}" type="presOf" srcId="{7E9D3E89-56CC-4A55-A046-6BAAEA6DD425}" destId="{8AEB0473-7482-44F9-B17B-0034866143D6}" srcOrd="0" destOrd="0" presId="urn:microsoft.com/office/officeart/2005/8/layout/hierarchy1"/>
    <dgm:cxn modelId="{FF0919AA-AA1C-46FD-8DF6-329D091BE6E3}" srcId="{91033A33-3E53-4D1C-9B31-31172CD6378C}" destId="{DC02D98C-D1C0-45B5-9A40-58E01309BE76}" srcOrd="0" destOrd="0" parTransId="{13EAE684-F620-4953-ADF7-B3DAF6BFE718}" sibTransId="{2C5092E1-67C2-4480-99C0-5D7F52CCCF51}"/>
    <dgm:cxn modelId="{CF1FBE5D-5102-4118-8B26-7AECF1E969D2}" type="presOf" srcId="{2F5C09FB-50DD-41B9-B2F9-A4AB8C9AE78D}" destId="{206DB21A-FD12-4999-BC18-D0F544B43A3C}" srcOrd="0" destOrd="0" presId="urn:microsoft.com/office/officeart/2005/8/layout/hierarchy1"/>
    <dgm:cxn modelId="{3C6706AC-B0D2-4E60-8907-D005EF94413F}" type="presOf" srcId="{3F566BCE-745F-41FB-9608-69325AAE9EED}" destId="{FCC86739-A610-40EC-A75A-F5E60E4893C0}" srcOrd="0" destOrd="0" presId="urn:microsoft.com/office/officeart/2005/8/layout/hierarchy1"/>
    <dgm:cxn modelId="{B6782E39-FB56-47EF-899D-9325D96F4AD3}" type="presOf" srcId="{8A3722A6-B866-4825-B841-029A56F2DE06}" destId="{C9DAE55E-B2B2-4B6A-8B8E-B6CB377B10D7}" srcOrd="0" destOrd="0" presId="urn:microsoft.com/office/officeart/2005/8/layout/hierarchy1"/>
    <dgm:cxn modelId="{726B063C-5494-4A7B-A9FF-D530CC746CBB}" srcId="{2F5C09FB-50DD-41B9-B2F9-A4AB8C9AE78D}" destId="{50EF97FC-967E-4E4D-8226-E32EA7ADFF8C}" srcOrd="0" destOrd="0" parTransId="{7E9D3E89-56CC-4A55-A046-6BAAEA6DD425}" sibTransId="{C8702684-AAE4-4167-B86E-2322D485E2F1}"/>
    <dgm:cxn modelId="{3BBDA48F-3E48-4D43-A396-2EE47D4F9891}" type="presOf" srcId="{14FD30D0-8642-4BA6-91FB-4F1EF0DB0EB5}" destId="{C08CFF39-75FF-4872-ACC6-AB501D86FE11}" srcOrd="0" destOrd="0" presId="urn:microsoft.com/office/officeart/2005/8/layout/hierarchy1"/>
    <dgm:cxn modelId="{C01257D7-0B44-490A-BEB3-4CEF750D1AE3}" srcId="{2F5C09FB-50DD-41B9-B2F9-A4AB8C9AE78D}" destId="{447030D1-39E3-452C-AFF1-3B77F5C57175}" srcOrd="2" destOrd="0" parTransId="{68B4050C-B026-473F-BC56-720E70A4D5FC}" sibTransId="{AA8D3435-A366-4EF3-B896-CD40BF291D11}"/>
    <dgm:cxn modelId="{27C0F6DB-ADCD-4A48-BA76-A87BAF0D78E9}" srcId="{2C81C84B-82D8-4A8A-BBE5-ED090FC8F093}" destId="{4EE2BFA7-800B-4FF0-9054-4A2B7750ACB6}" srcOrd="1" destOrd="0" parTransId="{8A3722A6-B866-4825-B841-029A56F2DE06}" sibTransId="{2479F307-BE95-41E6-900B-415596155A16}"/>
    <dgm:cxn modelId="{DB9A6B07-30EF-4277-8951-26196B0CE4CB}" srcId="{2C81C84B-82D8-4A8A-BBE5-ED090FC8F093}" destId="{A343A86B-239C-48D2-A61C-514A7B79E8CF}" srcOrd="0" destOrd="0" parTransId="{3351FDE2-8786-4D92-8636-223865B54AB1}" sibTransId="{C1804E4D-104A-4533-8F0D-002FCFEBDFDC}"/>
    <dgm:cxn modelId="{24861CDC-E390-4124-B745-F73D47BA7081}" srcId="{2F5C09FB-50DD-41B9-B2F9-A4AB8C9AE78D}" destId="{A5ABF0EB-6916-4472-85A9-A14833C3BA7E}" srcOrd="1" destOrd="0" parTransId="{E1CD4304-79B6-430F-849D-8E5B20C0692D}" sibTransId="{8FC8EE21-94E9-4DEF-9976-C82450BCD31A}"/>
    <dgm:cxn modelId="{BA595DED-D218-4BA4-8838-DD3C0B901CD9}" type="presParOf" srcId="{4C7D8F4F-307D-4503-806B-9804085182EB}" destId="{25F5FC5A-92D6-4B37-825F-37BF3F69DFF9}" srcOrd="0" destOrd="0" presId="urn:microsoft.com/office/officeart/2005/8/layout/hierarchy1"/>
    <dgm:cxn modelId="{1E59D9D7-C7F5-4B5C-B6DC-68052CF7D978}" type="presParOf" srcId="{25F5FC5A-92D6-4B37-825F-37BF3F69DFF9}" destId="{3B060A63-BA46-4B96-95FC-56320EB96BAC}" srcOrd="0" destOrd="0" presId="urn:microsoft.com/office/officeart/2005/8/layout/hierarchy1"/>
    <dgm:cxn modelId="{5914211A-9ED5-4512-9038-BF047A24003F}" type="presParOf" srcId="{3B060A63-BA46-4B96-95FC-56320EB96BAC}" destId="{0460AF65-6904-4C3C-A6EE-595BFE1D8364}" srcOrd="0" destOrd="0" presId="urn:microsoft.com/office/officeart/2005/8/layout/hierarchy1"/>
    <dgm:cxn modelId="{6653AD0D-1ABC-4127-B5E6-44610787E4D5}" type="presParOf" srcId="{3B060A63-BA46-4B96-95FC-56320EB96BAC}" destId="{4928C014-F6FC-4C9A-A086-4AE7A344B2B5}" srcOrd="1" destOrd="0" presId="urn:microsoft.com/office/officeart/2005/8/layout/hierarchy1"/>
    <dgm:cxn modelId="{BA7B3F10-CBAD-4924-8D64-EFB50EFC3DA4}" type="presParOf" srcId="{25F5FC5A-92D6-4B37-825F-37BF3F69DFF9}" destId="{A42A3D18-B826-42FF-B27E-D61B0360C941}" srcOrd="1" destOrd="0" presId="urn:microsoft.com/office/officeart/2005/8/layout/hierarchy1"/>
    <dgm:cxn modelId="{804D475A-FC1E-4DC9-9770-9D886226574F}" type="presParOf" srcId="{A42A3D18-B826-42FF-B27E-D61B0360C941}" destId="{4F712D8B-4145-46D4-9890-A2D60DE4CDB9}" srcOrd="0" destOrd="0" presId="urn:microsoft.com/office/officeart/2005/8/layout/hierarchy1"/>
    <dgm:cxn modelId="{3FFB364C-5CAD-4850-B7DC-1E2183162F5D}" type="presParOf" srcId="{A42A3D18-B826-42FF-B27E-D61B0360C941}" destId="{2F1FCC9B-AB9B-4D44-9009-8F60FA52AA5A}" srcOrd="1" destOrd="0" presId="urn:microsoft.com/office/officeart/2005/8/layout/hierarchy1"/>
    <dgm:cxn modelId="{75ACA266-7583-42B3-B750-6D01B25E883C}" type="presParOf" srcId="{2F1FCC9B-AB9B-4D44-9009-8F60FA52AA5A}" destId="{E8D6B4FB-E276-464C-BDA8-C3F3323D1C29}" srcOrd="0" destOrd="0" presId="urn:microsoft.com/office/officeart/2005/8/layout/hierarchy1"/>
    <dgm:cxn modelId="{237477C5-B375-4049-9F0D-C6BB77AFACBD}" type="presParOf" srcId="{E8D6B4FB-E276-464C-BDA8-C3F3323D1C29}" destId="{8D48B13D-53D2-4C0E-92E7-6D563B79DA4C}" srcOrd="0" destOrd="0" presId="urn:microsoft.com/office/officeart/2005/8/layout/hierarchy1"/>
    <dgm:cxn modelId="{4AF2FECE-6187-42F1-9EA2-297DF25F878E}" type="presParOf" srcId="{E8D6B4FB-E276-464C-BDA8-C3F3323D1C29}" destId="{D06381A5-6F0C-4566-89F5-FB28C3A76F22}" srcOrd="1" destOrd="0" presId="urn:microsoft.com/office/officeart/2005/8/layout/hierarchy1"/>
    <dgm:cxn modelId="{C5751799-007B-403D-BC17-93D0112D55C5}" type="presParOf" srcId="{2F1FCC9B-AB9B-4D44-9009-8F60FA52AA5A}" destId="{ADA7A23B-4688-47C4-84B9-C840423586E1}" srcOrd="1" destOrd="0" presId="urn:microsoft.com/office/officeart/2005/8/layout/hierarchy1"/>
    <dgm:cxn modelId="{06BA576C-671C-4063-A00F-3DC0945E1F5C}" type="presParOf" srcId="{ADA7A23B-4688-47C4-84B9-C840423586E1}" destId="{703387AC-5168-4A2C-B889-B630E7E75DF0}" srcOrd="0" destOrd="0" presId="urn:microsoft.com/office/officeart/2005/8/layout/hierarchy1"/>
    <dgm:cxn modelId="{56BE919F-55B6-42A0-B1FE-C53A01BA2A4C}" type="presParOf" srcId="{ADA7A23B-4688-47C4-84B9-C840423586E1}" destId="{F2332363-CB9B-464F-BD29-08A4B1A5E94F}" srcOrd="1" destOrd="0" presId="urn:microsoft.com/office/officeart/2005/8/layout/hierarchy1"/>
    <dgm:cxn modelId="{B7CF6B9D-9C4B-42F3-AABB-D3E2FB8FF053}" type="presParOf" srcId="{F2332363-CB9B-464F-BD29-08A4B1A5E94F}" destId="{7C23B103-75A2-4CD1-80FD-0E9E49D2B8E6}" srcOrd="0" destOrd="0" presId="urn:microsoft.com/office/officeart/2005/8/layout/hierarchy1"/>
    <dgm:cxn modelId="{C44E56C5-FB94-4ED0-8CB4-B7820BD842F9}" type="presParOf" srcId="{7C23B103-75A2-4CD1-80FD-0E9E49D2B8E6}" destId="{6271AD16-8138-4AE1-A657-3FD68E7479BD}" srcOrd="0" destOrd="0" presId="urn:microsoft.com/office/officeart/2005/8/layout/hierarchy1"/>
    <dgm:cxn modelId="{584F890D-B9EB-4350-8580-872304F6580F}" type="presParOf" srcId="{7C23B103-75A2-4CD1-80FD-0E9E49D2B8E6}" destId="{206DB21A-FD12-4999-BC18-D0F544B43A3C}" srcOrd="1" destOrd="0" presId="urn:microsoft.com/office/officeart/2005/8/layout/hierarchy1"/>
    <dgm:cxn modelId="{83345026-80E1-4DDC-99E9-B89270CF398B}" type="presParOf" srcId="{F2332363-CB9B-464F-BD29-08A4B1A5E94F}" destId="{BB8874D5-108D-4412-9ED4-864FA44248B9}" srcOrd="1" destOrd="0" presId="urn:microsoft.com/office/officeart/2005/8/layout/hierarchy1"/>
    <dgm:cxn modelId="{68C11298-AFA3-469C-85FB-6FF037DFA494}" type="presParOf" srcId="{BB8874D5-108D-4412-9ED4-864FA44248B9}" destId="{8AEB0473-7482-44F9-B17B-0034866143D6}" srcOrd="0" destOrd="0" presId="urn:microsoft.com/office/officeart/2005/8/layout/hierarchy1"/>
    <dgm:cxn modelId="{E9FE6912-97ED-4D55-A7F2-ADBE538C724F}" type="presParOf" srcId="{BB8874D5-108D-4412-9ED4-864FA44248B9}" destId="{97E71342-C2ED-4A1A-AC84-42C4F6F17AED}" srcOrd="1" destOrd="0" presId="urn:microsoft.com/office/officeart/2005/8/layout/hierarchy1"/>
    <dgm:cxn modelId="{B980FE4F-DA10-48FF-BBA4-054812F31128}" type="presParOf" srcId="{97E71342-C2ED-4A1A-AC84-42C4F6F17AED}" destId="{651CD20A-D47A-4479-A364-1C11B28AC448}" srcOrd="0" destOrd="0" presId="urn:microsoft.com/office/officeart/2005/8/layout/hierarchy1"/>
    <dgm:cxn modelId="{683FE52D-D3DB-4A5F-B018-21E455B3C22B}" type="presParOf" srcId="{651CD20A-D47A-4479-A364-1C11B28AC448}" destId="{00D2AB83-57A7-4A00-B2C9-870718C91DAE}" srcOrd="0" destOrd="0" presId="urn:microsoft.com/office/officeart/2005/8/layout/hierarchy1"/>
    <dgm:cxn modelId="{798BEE5B-CE30-4284-9A4D-BDA50A8C8F07}" type="presParOf" srcId="{651CD20A-D47A-4479-A364-1C11B28AC448}" destId="{EEB07E90-C606-421F-879A-D69462C1C081}" srcOrd="1" destOrd="0" presId="urn:microsoft.com/office/officeart/2005/8/layout/hierarchy1"/>
    <dgm:cxn modelId="{4BE7C8B8-361E-43B0-B188-A2AAAA7C7677}" type="presParOf" srcId="{97E71342-C2ED-4A1A-AC84-42C4F6F17AED}" destId="{CD8C46AD-4B4D-4D08-8570-571E9E651877}" srcOrd="1" destOrd="0" presId="urn:microsoft.com/office/officeart/2005/8/layout/hierarchy1"/>
    <dgm:cxn modelId="{B3FA3721-86AC-4E0E-8929-527064EB3CFE}" type="presParOf" srcId="{BB8874D5-108D-4412-9ED4-864FA44248B9}" destId="{D0F8C728-031D-4C7C-917C-16904504822E}" srcOrd="2" destOrd="0" presId="urn:microsoft.com/office/officeart/2005/8/layout/hierarchy1"/>
    <dgm:cxn modelId="{619FFEBE-28BE-4B2F-84E2-5FB9A03F6C55}" type="presParOf" srcId="{BB8874D5-108D-4412-9ED4-864FA44248B9}" destId="{6A90E29A-744A-4929-A37E-B26EEAF3CFBB}" srcOrd="3" destOrd="0" presId="urn:microsoft.com/office/officeart/2005/8/layout/hierarchy1"/>
    <dgm:cxn modelId="{2CE7A3B3-2134-46E5-B76A-D3831DFBE495}" type="presParOf" srcId="{6A90E29A-744A-4929-A37E-B26EEAF3CFBB}" destId="{6BA92833-D332-47CC-B105-33139A32242C}" srcOrd="0" destOrd="0" presId="urn:microsoft.com/office/officeart/2005/8/layout/hierarchy1"/>
    <dgm:cxn modelId="{3C4BA21F-7A57-489B-B4CD-01F2EE444141}" type="presParOf" srcId="{6BA92833-D332-47CC-B105-33139A32242C}" destId="{55934748-DCE2-46FB-8BE6-0DEB4F73B4FE}" srcOrd="0" destOrd="0" presId="urn:microsoft.com/office/officeart/2005/8/layout/hierarchy1"/>
    <dgm:cxn modelId="{38287509-9C40-481C-A94F-845C09B577D8}" type="presParOf" srcId="{6BA92833-D332-47CC-B105-33139A32242C}" destId="{E05B6911-BB8F-48B6-A4EA-D10989FCC7B0}" srcOrd="1" destOrd="0" presId="urn:microsoft.com/office/officeart/2005/8/layout/hierarchy1"/>
    <dgm:cxn modelId="{61FB5749-19DE-4F8F-ACF8-C949A74F918A}" type="presParOf" srcId="{6A90E29A-744A-4929-A37E-B26EEAF3CFBB}" destId="{AA216C20-939B-4F9F-AE02-DD39FCEE2F92}" srcOrd="1" destOrd="0" presId="urn:microsoft.com/office/officeart/2005/8/layout/hierarchy1"/>
    <dgm:cxn modelId="{B9E76DAB-A2B4-43CF-BF0A-EE1D3E58A910}" type="presParOf" srcId="{BB8874D5-108D-4412-9ED4-864FA44248B9}" destId="{D2140FE1-97BC-4A75-96C0-E5956B3D8AD6}" srcOrd="4" destOrd="0" presId="urn:microsoft.com/office/officeart/2005/8/layout/hierarchy1"/>
    <dgm:cxn modelId="{5BF1D620-002A-4567-961E-52D85F702986}" type="presParOf" srcId="{BB8874D5-108D-4412-9ED4-864FA44248B9}" destId="{9E702F4E-64A5-4E2E-81BF-48A90F48DB06}" srcOrd="5" destOrd="0" presId="urn:microsoft.com/office/officeart/2005/8/layout/hierarchy1"/>
    <dgm:cxn modelId="{2D0E69B1-85A5-4660-9380-2500A6182920}" type="presParOf" srcId="{9E702F4E-64A5-4E2E-81BF-48A90F48DB06}" destId="{68F2F509-DD96-44BD-940E-7F10C74E052E}" srcOrd="0" destOrd="0" presId="urn:microsoft.com/office/officeart/2005/8/layout/hierarchy1"/>
    <dgm:cxn modelId="{98A3A453-5145-4388-817F-3060AF9211AF}" type="presParOf" srcId="{68F2F509-DD96-44BD-940E-7F10C74E052E}" destId="{39B7803A-26E5-4B50-A718-7BED947BAC3C}" srcOrd="0" destOrd="0" presId="urn:microsoft.com/office/officeart/2005/8/layout/hierarchy1"/>
    <dgm:cxn modelId="{D5A6F987-E4CB-47B1-9EB1-920217E8B1A8}" type="presParOf" srcId="{68F2F509-DD96-44BD-940E-7F10C74E052E}" destId="{E10BF641-A129-443F-987B-1030A98B38DA}" srcOrd="1" destOrd="0" presId="urn:microsoft.com/office/officeart/2005/8/layout/hierarchy1"/>
    <dgm:cxn modelId="{8C957D58-320E-4EF9-BE42-114C901ED85E}" type="presParOf" srcId="{9E702F4E-64A5-4E2E-81BF-48A90F48DB06}" destId="{BA53285F-CE83-46CA-96DF-30D0C74ECD59}" srcOrd="1" destOrd="0" presId="urn:microsoft.com/office/officeart/2005/8/layout/hierarchy1"/>
    <dgm:cxn modelId="{A648B676-359F-4D83-8E33-31F55222AA2C}" type="presParOf" srcId="{ADA7A23B-4688-47C4-84B9-C840423586E1}" destId="{C08CFF39-75FF-4872-ACC6-AB501D86FE11}" srcOrd="2" destOrd="0" presId="urn:microsoft.com/office/officeart/2005/8/layout/hierarchy1"/>
    <dgm:cxn modelId="{38EA750F-6180-4FC1-8CBB-ABC36597D7C6}" type="presParOf" srcId="{ADA7A23B-4688-47C4-84B9-C840423586E1}" destId="{FA42F441-EDEC-4896-A7D9-BD9A8316BE2E}" srcOrd="3" destOrd="0" presId="urn:microsoft.com/office/officeart/2005/8/layout/hierarchy1"/>
    <dgm:cxn modelId="{521FA889-9069-45AA-B84F-CC95E7821CCB}" type="presParOf" srcId="{FA42F441-EDEC-4896-A7D9-BD9A8316BE2E}" destId="{1498B078-F6DA-4668-A4A7-5CC81A4087B2}" srcOrd="0" destOrd="0" presId="urn:microsoft.com/office/officeart/2005/8/layout/hierarchy1"/>
    <dgm:cxn modelId="{BC699CBD-A2B0-4036-8E09-236953522162}" type="presParOf" srcId="{1498B078-F6DA-4668-A4A7-5CC81A4087B2}" destId="{7523888F-1B40-4A5D-BF19-75FB7599F28E}" srcOrd="0" destOrd="0" presId="urn:microsoft.com/office/officeart/2005/8/layout/hierarchy1"/>
    <dgm:cxn modelId="{8C8E3273-D423-434F-9C62-E935CB0365B0}" type="presParOf" srcId="{1498B078-F6DA-4668-A4A7-5CC81A4087B2}" destId="{88D77058-ED17-42F9-B9CF-70EF0EE4E05D}" srcOrd="1" destOrd="0" presId="urn:microsoft.com/office/officeart/2005/8/layout/hierarchy1"/>
    <dgm:cxn modelId="{93F9C949-4E95-426D-BF28-9026EBF644C1}" type="presParOf" srcId="{FA42F441-EDEC-4896-A7D9-BD9A8316BE2E}" destId="{BE9F2973-282D-4D34-8C13-581077E34789}" srcOrd="1" destOrd="0" presId="urn:microsoft.com/office/officeart/2005/8/layout/hierarchy1"/>
    <dgm:cxn modelId="{15BF3414-A6C4-4C5A-9DDB-8B2868212248}" type="presParOf" srcId="{A42A3D18-B826-42FF-B27E-D61B0360C941}" destId="{D80990D4-5EEE-4B97-B341-B0C734CFB3B3}" srcOrd="2" destOrd="0" presId="urn:microsoft.com/office/officeart/2005/8/layout/hierarchy1"/>
    <dgm:cxn modelId="{7CB4C0A7-B9BB-4C4C-B1AC-ACEB488F6A71}" type="presParOf" srcId="{A42A3D18-B826-42FF-B27E-D61B0360C941}" destId="{654E794B-607B-4A4C-ADD4-5A9ECA2FDAB0}" srcOrd="3" destOrd="0" presId="urn:microsoft.com/office/officeart/2005/8/layout/hierarchy1"/>
    <dgm:cxn modelId="{67B437C3-154A-47A0-8E46-4EA5C05BEA55}" type="presParOf" srcId="{654E794B-607B-4A4C-ADD4-5A9ECA2FDAB0}" destId="{64044E15-823E-446C-A2AA-E2828FE79C4B}" srcOrd="0" destOrd="0" presId="urn:microsoft.com/office/officeart/2005/8/layout/hierarchy1"/>
    <dgm:cxn modelId="{5D8EF6DF-CBB2-4E0A-9C05-9A58F431D8A6}" type="presParOf" srcId="{64044E15-823E-446C-A2AA-E2828FE79C4B}" destId="{914B55C0-095E-4D0E-84AB-5C7BE35402F6}" srcOrd="0" destOrd="0" presId="urn:microsoft.com/office/officeart/2005/8/layout/hierarchy1"/>
    <dgm:cxn modelId="{2E35A0C0-37D6-4ED0-B2F1-D0AA6BD6DF37}" type="presParOf" srcId="{64044E15-823E-446C-A2AA-E2828FE79C4B}" destId="{DE6CAD92-53CB-4A4C-97C8-571B6B36EFD9}" srcOrd="1" destOrd="0" presId="urn:microsoft.com/office/officeart/2005/8/layout/hierarchy1"/>
    <dgm:cxn modelId="{E86EDDFC-5149-4BA6-9A03-06DE305E42E2}" type="presParOf" srcId="{654E794B-607B-4A4C-ADD4-5A9ECA2FDAB0}" destId="{9F7D7446-3D75-4872-BF29-2D0DD607870D}" srcOrd="1" destOrd="0" presId="urn:microsoft.com/office/officeart/2005/8/layout/hierarchy1"/>
    <dgm:cxn modelId="{EDC994D3-7517-4E1B-86E3-2231DC590D01}" type="presParOf" srcId="{9F7D7446-3D75-4872-BF29-2D0DD607870D}" destId="{521DD419-A3FF-4E9E-972C-92C732CDB9DA}" srcOrd="0" destOrd="0" presId="urn:microsoft.com/office/officeart/2005/8/layout/hierarchy1"/>
    <dgm:cxn modelId="{D6ACFDA0-B4C0-44C4-991A-5DAE16825227}" type="presParOf" srcId="{9F7D7446-3D75-4872-BF29-2D0DD607870D}" destId="{76F8FEE6-F3B0-40F3-94BB-71852273EAF1}" srcOrd="1" destOrd="0" presId="urn:microsoft.com/office/officeart/2005/8/layout/hierarchy1"/>
    <dgm:cxn modelId="{112964DF-18BC-4FD0-9370-E94CD53C6D32}" type="presParOf" srcId="{76F8FEE6-F3B0-40F3-94BB-71852273EAF1}" destId="{FBF6448C-92D6-47E8-A901-9BA9B20919A0}" srcOrd="0" destOrd="0" presId="urn:microsoft.com/office/officeart/2005/8/layout/hierarchy1"/>
    <dgm:cxn modelId="{C2A99147-C9F1-4037-80F6-299E4F542EEC}" type="presParOf" srcId="{FBF6448C-92D6-47E8-A901-9BA9B20919A0}" destId="{5568B3C2-FDA1-4A86-8EBD-B78BC8118E1F}" srcOrd="0" destOrd="0" presId="urn:microsoft.com/office/officeart/2005/8/layout/hierarchy1"/>
    <dgm:cxn modelId="{D1C36295-7398-428D-9119-C19BE94763B3}" type="presParOf" srcId="{FBF6448C-92D6-47E8-A901-9BA9B20919A0}" destId="{D4F9BD22-7555-4808-8F8D-3E6D37698C0F}" srcOrd="1" destOrd="0" presId="urn:microsoft.com/office/officeart/2005/8/layout/hierarchy1"/>
    <dgm:cxn modelId="{85D0ED29-25BE-498F-AF37-A23440D2A7E3}" type="presParOf" srcId="{76F8FEE6-F3B0-40F3-94BB-71852273EAF1}" destId="{69A9056F-4FEE-4941-A35E-D28ECCBE5937}" srcOrd="1" destOrd="0" presId="urn:microsoft.com/office/officeart/2005/8/layout/hierarchy1"/>
    <dgm:cxn modelId="{95E3C881-BB2B-4964-9F11-72070898E797}" type="presParOf" srcId="{9F7D7446-3D75-4872-BF29-2D0DD607870D}" destId="{C9DAE55E-B2B2-4B6A-8B8E-B6CB377B10D7}" srcOrd="2" destOrd="0" presId="urn:microsoft.com/office/officeart/2005/8/layout/hierarchy1"/>
    <dgm:cxn modelId="{A60A680A-4B46-4D9D-9573-861BE41FB456}" type="presParOf" srcId="{9F7D7446-3D75-4872-BF29-2D0DD607870D}" destId="{5E36826F-FCFF-4764-9C2F-8DDB8ABD2827}" srcOrd="3" destOrd="0" presId="urn:microsoft.com/office/officeart/2005/8/layout/hierarchy1"/>
    <dgm:cxn modelId="{19E6B847-A942-4146-984D-872A539D4EF2}" type="presParOf" srcId="{5E36826F-FCFF-4764-9C2F-8DDB8ABD2827}" destId="{99EE6FA3-9EB0-4D4A-B3AA-2886531915FF}" srcOrd="0" destOrd="0" presId="urn:microsoft.com/office/officeart/2005/8/layout/hierarchy1"/>
    <dgm:cxn modelId="{7054D75B-8F7E-4142-A2F3-C18416AFDA52}" type="presParOf" srcId="{99EE6FA3-9EB0-4D4A-B3AA-2886531915FF}" destId="{46382175-93E2-4293-A50C-EF1216BEBD00}" srcOrd="0" destOrd="0" presId="urn:microsoft.com/office/officeart/2005/8/layout/hierarchy1"/>
    <dgm:cxn modelId="{44E7DD26-888C-4DC7-8B6D-6A9F2D8B405F}" type="presParOf" srcId="{99EE6FA3-9EB0-4D4A-B3AA-2886531915FF}" destId="{30D187BD-8C28-48C5-86B0-EB044DB015F0}" srcOrd="1" destOrd="0" presId="urn:microsoft.com/office/officeart/2005/8/layout/hierarchy1"/>
    <dgm:cxn modelId="{CD3FD541-E8BE-404C-86AC-D40458DA2D36}" type="presParOf" srcId="{5E36826F-FCFF-4764-9C2F-8DDB8ABD2827}" destId="{728B73F5-F461-438C-9032-D09C7763EC3A}" srcOrd="1" destOrd="0" presId="urn:microsoft.com/office/officeart/2005/8/layout/hierarchy1"/>
    <dgm:cxn modelId="{A0E8E113-A9A2-481B-89C2-10EED53F94F9}" type="presParOf" srcId="{9F7D7446-3D75-4872-BF29-2D0DD607870D}" destId="{FCC86739-A610-40EC-A75A-F5E60E4893C0}" srcOrd="4" destOrd="0" presId="urn:microsoft.com/office/officeart/2005/8/layout/hierarchy1"/>
    <dgm:cxn modelId="{CC1DBB2B-467A-4828-91EA-F4058ADBE8C2}" type="presParOf" srcId="{9F7D7446-3D75-4872-BF29-2D0DD607870D}" destId="{753BDC00-AFCE-44B9-A83D-719AEC098136}" srcOrd="5" destOrd="0" presId="urn:microsoft.com/office/officeart/2005/8/layout/hierarchy1"/>
    <dgm:cxn modelId="{48D31BC1-7EC9-43EE-B8D0-0EA9BA3C43DB}" type="presParOf" srcId="{753BDC00-AFCE-44B9-A83D-719AEC098136}" destId="{E693072E-8050-40FB-BFD2-B4EA6442F1C4}" srcOrd="0" destOrd="0" presId="urn:microsoft.com/office/officeart/2005/8/layout/hierarchy1"/>
    <dgm:cxn modelId="{77B1804E-9769-4662-B417-12FAD2E6A671}" type="presParOf" srcId="{E693072E-8050-40FB-BFD2-B4EA6442F1C4}" destId="{719949EF-058A-42CB-80FF-109F4947E83E}" srcOrd="0" destOrd="0" presId="urn:microsoft.com/office/officeart/2005/8/layout/hierarchy1"/>
    <dgm:cxn modelId="{9FD613AC-8A7F-4CF6-9392-9F9FF33FFDE3}" type="presParOf" srcId="{E693072E-8050-40FB-BFD2-B4EA6442F1C4}" destId="{BA7AA5F5-3C63-43D0-A508-A2B913DFA51B}" srcOrd="1" destOrd="0" presId="urn:microsoft.com/office/officeart/2005/8/layout/hierarchy1"/>
    <dgm:cxn modelId="{EBF909C8-B4BA-441B-8AC3-93F5B22EE47C}" type="presParOf" srcId="{753BDC00-AFCE-44B9-A83D-719AEC098136}" destId="{74400389-EE3E-4C7B-B12D-6EA57860FFF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FFF31D-C7D5-49F3-A36F-F1A7A0599FC3}"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n-US"/>
        </a:p>
      </dgm:t>
    </dgm:pt>
    <dgm:pt modelId="{07219530-6384-4F25-AC1C-E7EA168A47A4}">
      <dgm:prSet phldrT="[Text]"/>
      <dgm:spPr/>
      <dgm:t>
        <a:bodyPr/>
        <a:lstStyle/>
        <a:p>
          <a:r>
            <a:rPr lang="en-US" dirty="0" smtClean="0"/>
            <a:t>Checklist for appointment of managerial person in public company</a:t>
          </a:r>
          <a:endParaRPr lang="en-US" dirty="0"/>
        </a:p>
      </dgm:t>
    </dgm:pt>
    <dgm:pt modelId="{4121B5AD-E1B4-4485-8019-EA152E621B49}" type="parTrans" cxnId="{3A798F11-6A03-4C93-B483-13D36B9C28DF}">
      <dgm:prSet/>
      <dgm:spPr/>
      <dgm:t>
        <a:bodyPr/>
        <a:lstStyle/>
        <a:p>
          <a:endParaRPr lang="en-US"/>
        </a:p>
      </dgm:t>
    </dgm:pt>
    <dgm:pt modelId="{7D3ADDA3-A2E4-414C-85C5-EA41B32A3AB6}" type="sibTrans" cxnId="{3A798F11-6A03-4C93-B483-13D36B9C28DF}">
      <dgm:prSet/>
      <dgm:spPr/>
      <dgm:t>
        <a:bodyPr/>
        <a:lstStyle/>
        <a:p>
          <a:endParaRPr lang="en-US"/>
        </a:p>
      </dgm:t>
    </dgm:pt>
    <dgm:pt modelId="{1F618A56-006C-441B-AB57-53A396A71666}">
      <dgm:prSet phldrT="[Text]"/>
      <dgm:spPr/>
      <dgm:t>
        <a:bodyPr/>
        <a:lstStyle/>
        <a:p>
          <a:r>
            <a:rPr lang="en-US" dirty="0" smtClean="0"/>
            <a:t>Check if conditions of Part I of </a:t>
          </a:r>
          <a:r>
            <a:rPr lang="en-US" dirty="0" err="1" smtClean="0"/>
            <a:t>Sch</a:t>
          </a:r>
          <a:r>
            <a:rPr lang="en-US" dirty="0" smtClean="0"/>
            <a:t> XIII are complied</a:t>
          </a:r>
          <a:endParaRPr lang="en-US" dirty="0"/>
        </a:p>
      </dgm:t>
    </dgm:pt>
    <dgm:pt modelId="{6EA3809C-FB94-4083-9018-BB9421930F39}" type="parTrans" cxnId="{46A6DD70-B8BC-4B53-B21D-20065D49B714}">
      <dgm:prSet/>
      <dgm:spPr/>
      <dgm:t>
        <a:bodyPr/>
        <a:lstStyle/>
        <a:p>
          <a:endParaRPr lang="en-US"/>
        </a:p>
      </dgm:t>
    </dgm:pt>
    <dgm:pt modelId="{C6DE7CBF-B7A4-4760-B3E4-BFFAD1970682}" type="sibTrans" cxnId="{46A6DD70-B8BC-4B53-B21D-20065D49B714}">
      <dgm:prSet/>
      <dgm:spPr/>
      <dgm:t>
        <a:bodyPr/>
        <a:lstStyle/>
        <a:p>
          <a:endParaRPr lang="en-US"/>
        </a:p>
      </dgm:t>
    </dgm:pt>
    <dgm:pt modelId="{12F9A163-9444-4129-A2E8-6B662ACAE5FA}">
      <dgm:prSet phldrT="[Text]"/>
      <dgm:spPr/>
      <dgm:t>
        <a:bodyPr/>
        <a:lstStyle/>
        <a:p>
          <a:r>
            <a:rPr lang="en-US" dirty="0" smtClean="0"/>
            <a:t>If yes -&gt; CG Approval not reqd.</a:t>
          </a:r>
          <a:endParaRPr lang="en-US" dirty="0"/>
        </a:p>
      </dgm:t>
    </dgm:pt>
    <dgm:pt modelId="{CF547BE4-6B63-4E9D-ABC6-EF8D24E3212F}" type="parTrans" cxnId="{EABBB437-B01A-4344-A4DF-759AAD76C68A}">
      <dgm:prSet/>
      <dgm:spPr/>
      <dgm:t>
        <a:bodyPr/>
        <a:lstStyle/>
        <a:p>
          <a:endParaRPr lang="en-US"/>
        </a:p>
      </dgm:t>
    </dgm:pt>
    <dgm:pt modelId="{49F9AECB-531F-4394-B6C7-079D2BFB43CA}" type="sibTrans" cxnId="{EABBB437-B01A-4344-A4DF-759AAD76C68A}">
      <dgm:prSet/>
      <dgm:spPr/>
      <dgm:t>
        <a:bodyPr/>
        <a:lstStyle/>
        <a:p>
          <a:endParaRPr lang="en-US"/>
        </a:p>
      </dgm:t>
    </dgm:pt>
    <dgm:pt modelId="{FDCEDC21-C4B9-41B1-8397-554E71D049DE}">
      <dgm:prSet phldrT="[Text]" custT="1"/>
      <dgm:spPr/>
      <dgm:t>
        <a:bodyPr/>
        <a:lstStyle/>
        <a:p>
          <a:pPr algn="l">
            <a:lnSpc>
              <a:spcPct val="100000"/>
            </a:lnSpc>
          </a:pPr>
          <a:r>
            <a:rPr lang="en-US" sz="1600" baseline="0" dirty="0" smtClean="0"/>
            <a:t>1. Board/RC resolution</a:t>
          </a:r>
        </a:p>
        <a:p>
          <a:pPr algn="l">
            <a:lnSpc>
              <a:spcPct val="100000"/>
            </a:lnSpc>
          </a:pPr>
          <a:r>
            <a:rPr lang="en-US" sz="1600" baseline="0" dirty="0" smtClean="0"/>
            <a:t>2. GM Resolution</a:t>
          </a:r>
          <a:br>
            <a:rPr lang="en-US" sz="1600" baseline="0" dirty="0" smtClean="0"/>
          </a:br>
          <a:r>
            <a:rPr lang="en-US" sz="1600" baseline="0" dirty="0" smtClean="0"/>
            <a:t>3. Form 23/32/25C</a:t>
          </a:r>
          <a:endParaRPr lang="en-US" sz="1600" baseline="0" dirty="0"/>
        </a:p>
      </dgm:t>
    </dgm:pt>
    <dgm:pt modelId="{7F952642-5CCB-4DB7-8876-E96AF3552F87}" type="parTrans" cxnId="{C91459B8-F0C2-4AA3-A62E-53843B808988}">
      <dgm:prSet/>
      <dgm:spPr/>
      <dgm:t>
        <a:bodyPr/>
        <a:lstStyle/>
        <a:p>
          <a:endParaRPr lang="en-US"/>
        </a:p>
      </dgm:t>
    </dgm:pt>
    <dgm:pt modelId="{E37A3737-1426-4E9B-B9C9-D51D27BEC07B}" type="sibTrans" cxnId="{C91459B8-F0C2-4AA3-A62E-53843B808988}">
      <dgm:prSet/>
      <dgm:spPr/>
      <dgm:t>
        <a:bodyPr/>
        <a:lstStyle/>
        <a:p>
          <a:endParaRPr lang="en-US"/>
        </a:p>
      </dgm:t>
    </dgm:pt>
    <dgm:pt modelId="{C1DD6DE6-FFFC-4136-B492-C5F37C81F48E}">
      <dgm:prSet phldrT="[Text]"/>
      <dgm:spPr/>
      <dgm:t>
        <a:bodyPr/>
        <a:lstStyle/>
        <a:p>
          <a:r>
            <a:rPr lang="en-US" dirty="0" smtClean="0"/>
            <a:t>If no -&gt; CG approval is reqd.</a:t>
          </a:r>
          <a:endParaRPr lang="en-US" dirty="0"/>
        </a:p>
      </dgm:t>
    </dgm:pt>
    <dgm:pt modelId="{22055A39-2628-4490-B8F1-D7206C057D81}" type="parTrans" cxnId="{5E373391-8894-42CD-9FB8-2FADEBE51AED}">
      <dgm:prSet/>
      <dgm:spPr/>
      <dgm:t>
        <a:bodyPr/>
        <a:lstStyle/>
        <a:p>
          <a:endParaRPr lang="en-US"/>
        </a:p>
      </dgm:t>
    </dgm:pt>
    <dgm:pt modelId="{1A3A4E30-E52C-4B52-B530-6A0754BD35DD}" type="sibTrans" cxnId="{5E373391-8894-42CD-9FB8-2FADEBE51AED}">
      <dgm:prSet/>
      <dgm:spPr/>
      <dgm:t>
        <a:bodyPr/>
        <a:lstStyle/>
        <a:p>
          <a:endParaRPr lang="en-US"/>
        </a:p>
      </dgm:t>
    </dgm:pt>
    <dgm:pt modelId="{9B4BDF9B-9B83-4375-B1E3-C55A675C570C}">
      <dgm:prSet phldrT="[Text]" custT="1"/>
      <dgm:spPr/>
      <dgm:t>
        <a:bodyPr/>
        <a:lstStyle/>
        <a:p>
          <a:pPr algn="l"/>
          <a:r>
            <a:rPr lang="en-US" sz="1600" baseline="0" dirty="0" smtClean="0"/>
            <a:t>1. Board Resolution</a:t>
          </a:r>
          <a:br>
            <a:rPr lang="en-US" sz="1600" baseline="0" dirty="0" smtClean="0"/>
          </a:br>
          <a:r>
            <a:rPr lang="en-US" sz="1600" baseline="0" dirty="0" smtClean="0"/>
            <a:t>2. GM Resolution</a:t>
          </a:r>
          <a:br>
            <a:rPr lang="en-US" sz="1600" baseline="0" dirty="0" smtClean="0"/>
          </a:br>
          <a:r>
            <a:rPr lang="en-US" sz="1600" baseline="0" dirty="0" smtClean="0"/>
            <a:t>3. Notice in newspaper</a:t>
          </a:r>
          <a:br>
            <a:rPr lang="en-US" sz="1600" baseline="0" dirty="0" smtClean="0"/>
          </a:br>
          <a:r>
            <a:rPr lang="en-US" sz="1600" baseline="0" dirty="0" smtClean="0"/>
            <a:t>4. Form 25A</a:t>
          </a:r>
          <a:br>
            <a:rPr lang="en-US" sz="1600" baseline="0" dirty="0" smtClean="0"/>
          </a:br>
          <a:r>
            <a:rPr lang="en-US" sz="1600" baseline="0" dirty="0" smtClean="0"/>
            <a:t>5. Form 23/32</a:t>
          </a:r>
          <a:endParaRPr lang="en-US" sz="1600" baseline="0" dirty="0"/>
        </a:p>
      </dgm:t>
    </dgm:pt>
    <dgm:pt modelId="{6C8F0DAF-3AFF-45AE-BA83-24C54C18C967}" type="parTrans" cxnId="{0A201335-B876-442B-8D78-3586D9B321F6}">
      <dgm:prSet/>
      <dgm:spPr/>
      <dgm:t>
        <a:bodyPr/>
        <a:lstStyle/>
        <a:p>
          <a:endParaRPr lang="en-US"/>
        </a:p>
      </dgm:t>
    </dgm:pt>
    <dgm:pt modelId="{20A634B8-A908-434C-BA10-559938449112}" type="sibTrans" cxnId="{0A201335-B876-442B-8D78-3586D9B321F6}">
      <dgm:prSet/>
      <dgm:spPr/>
      <dgm:t>
        <a:bodyPr/>
        <a:lstStyle/>
        <a:p>
          <a:endParaRPr lang="en-US"/>
        </a:p>
      </dgm:t>
    </dgm:pt>
    <dgm:pt modelId="{086FE038-8ABA-4E23-9E87-61FF47D9C591}" type="pres">
      <dgm:prSet presAssocID="{10FFF31D-C7D5-49F3-A36F-F1A7A0599FC3}" presName="hierChild1" presStyleCnt="0">
        <dgm:presLayoutVars>
          <dgm:chPref val="1"/>
          <dgm:dir/>
          <dgm:animOne val="branch"/>
          <dgm:animLvl val="lvl"/>
          <dgm:resizeHandles/>
        </dgm:presLayoutVars>
      </dgm:prSet>
      <dgm:spPr/>
      <dgm:t>
        <a:bodyPr/>
        <a:lstStyle/>
        <a:p>
          <a:endParaRPr lang="en-US"/>
        </a:p>
      </dgm:t>
    </dgm:pt>
    <dgm:pt modelId="{74831E5D-4628-4523-A46E-23FCBF9AE720}" type="pres">
      <dgm:prSet presAssocID="{07219530-6384-4F25-AC1C-E7EA168A47A4}" presName="hierRoot1" presStyleCnt="0"/>
      <dgm:spPr/>
    </dgm:pt>
    <dgm:pt modelId="{A04D972F-9EAE-4288-80C6-7944F0158D55}" type="pres">
      <dgm:prSet presAssocID="{07219530-6384-4F25-AC1C-E7EA168A47A4}" presName="composite" presStyleCnt="0"/>
      <dgm:spPr/>
    </dgm:pt>
    <dgm:pt modelId="{AF626CF0-400E-4842-A301-16AD419F2EAB}" type="pres">
      <dgm:prSet presAssocID="{07219530-6384-4F25-AC1C-E7EA168A47A4}" presName="background" presStyleLbl="node0" presStyleIdx="0" presStyleCnt="1"/>
      <dgm:spPr/>
    </dgm:pt>
    <dgm:pt modelId="{BF0D9194-4A10-44A3-AF9D-23AB9CDEF3CA}" type="pres">
      <dgm:prSet presAssocID="{07219530-6384-4F25-AC1C-E7EA168A47A4}" presName="text" presStyleLbl="fgAcc0" presStyleIdx="0" presStyleCnt="1" custScaleX="208956" custScaleY="59637">
        <dgm:presLayoutVars>
          <dgm:chPref val="3"/>
        </dgm:presLayoutVars>
      </dgm:prSet>
      <dgm:spPr/>
      <dgm:t>
        <a:bodyPr/>
        <a:lstStyle/>
        <a:p>
          <a:endParaRPr lang="en-US"/>
        </a:p>
      </dgm:t>
    </dgm:pt>
    <dgm:pt modelId="{40B8AD3B-1E5E-4D1D-8A89-347A796E9535}" type="pres">
      <dgm:prSet presAssocID="{07219530-6384-4F25-AC1C-E7EA168A47A4}" presName="hierChild2" presStyleCnt="0"/>
      <dgm:spPr/>
    </dgm:pt>
    <dgm:pt modelId="{EDEA29C5-9308-475D-8BDE-EE710FA890AE}" type="pres">
      <dgm:prSet presAssocID="{6EA3809C-FB94-4083-9018-BB9421930F39}" presName="Name10" presStyleLbl="parChTrans1D2" presStyleIdx="0" presStyleCnt="1"/>
      <dgm:spPr/>
      <dgm:t>
        <a:bodyPr/>
        <a:lstStyle/>
        <a:p>
          <a:endParaRPr lang="en-US"/>
        </a:p>
      </dgm:t>
    </dgm:pt>
    <dgm:pt modelId="{0B952162-172A-4DA9-BB40-41D8B6F35777}" type="pres">
      <dgm:prSet presAssocID="{1F618A56-006C-441B-AB57-53A396A71666}" presName="hierRoot2" presStyleCnt="0"/>
      <dgm:spPr/>
    </dgm:pt>
    <dgm:pt modelId="{6171405E-2CF5-4AFC-95D5-329A51FCBE39}" type="pres">
      <dgm:prSet presAssocID="{1F618A56-006C-441B-AB57-53A396A71666}" presName="composite2" presStyleCnt="0"/>
      <dgm:spPr/>
    </dgm:pt>
    <dgm:pt modelId="{E3D454E7-C079-43B2-B21D-0902603ED7DF}" type="pres">
      <dgm:prSet presAssocID="{1F618A56-006C-441B-AB57-53A396A71666}" presName="background2" presStyleLbl="node2" presStyleIdx="0" presStyleCnt="1"/>
      <dgm:spPr/>
    </dgm:pt>
    <dgm:pt modelId="{9DAE8CD6-8134-4CDA-BB70-2905CBB5F3B1}" type="pres">
      <dgm:prSet presAssocID="{1F618A56-006C-441B-AB57-53A396A71666}" presName="text2" presStyleLbl="fgAcc2" presStyleIdx="0" presStyleCnt="1" custScaleX="216816" custScaleY="44724">
        <dgm:presLayoutVars>
          <dgm:chPref val="3"/>
        </dgm:presLayoutVars>
      </dgm:prSet>
      <dgm:spPr/>
      <dgm:t>
        <a:bodyPr/>
        <a:lstStyle/>
        <a:p>
          <a:endParaRPr lang="en-US"/>
        </a:p>
      </dgm:t>
    </dgm:pt>
    <dgm:pt modelId="{5DC2827B-BA86-4671-9AC9-2564E45B91DC}" type="pres">
      <dgm:prSet presAssocID="{1F618A56-006C-441B-AB57-53A396A71666}" presName="hierChild3" presStyleCnt="0"/>
      <dgm:spPr/>
    </dgm:pt>
    <dgm:pt modelId="{0E2A08F1-D5DA-4DFC-9FA8-7350C674AB2F}" type="pres">
      <dgm:prSet presAssocID="{CF547BE4-6B63-4E9D-ABC6-EF8D24E3212F}" presName="Name17" presStyleLbl="parChTrans1D3" presStyleIdx="0" presStyleCnt="2"/>
      <dgm:spPr/>
      <dgm:t>
        <a:bodyPr/>
        <a:lstStyle/>
        <a:p>
          <a:endParaRPr lang="en-US"/>
        </a:p>
      </dgm:t>
    </dgm:pt>
    <dgm:pt modelId="{46CC1CE5-794A-4D54-B5C6-5FCE5D385EA7}" type="pres">
      <dgm:prSet presAssocID="{12F9A163-9444-4129-A2E8-6B662ACAE5FA}" presName="hierRoot3" presStyleCnt="0"/>
      <dgm:spPr/>
    </dgm:pt>
    <dgm:pt modelId="{929B19BA-9DB0-44CB-8EE2-6ECBD2CC796C}" type="pres">
      <dgm:prSet presAssocID="{12F9A163-9444-4129-A2E8-6B662ACAE5FA}" presName="composite3" presStyleCnt="0"/>
      <dgm:spPr/>
    </dgm:pt>
    <dgm:pt modelId="{1A9269BA-6E3A-49A7-9263-927E9E48692E}" type="pres">
      <dgm:prSet presAssocID="{12F9A163-9444-4129-A2E8-6B662ACAE5FA}" presName="background3" presStyleLbl="node3" presStyleIdx="0" presStyleCnt="2"/>
      <dgm:spPr/>
    </dgm:pt>
    <dgm:pt modelId="{8EB326C9-2313-445A-90E6-3E9A18342794}" type="pres">
      <dgm:prSet presAssocID="{12F9A163-9444-4129-A2E8-6B662ACAE5FA}" presName="text3" presStyleLbl="fgAcc3" presStyleIdx="0" presStyleCnt="2" custScaleX="126830" custScaleY="58489">
        <dgm:presLayoutVars>
          <dgm:chPref val="3"/>
        </dgm:presLayoutVars>
      </dgm:prSet>
      <dgm:spPr/>
      <dgm:t>
        <a:bodyPr/>
        <a:lstStyle/>
        <a:p>
          <a:endParaRPr lang="en-US"/>
        </a:p>
      </dgm:t>
    </dgm:pt>
    <dgm:pt modelId="{82FE582A-EA6C-4D5E-928E-34D1BFE8BD3F}" type="pres">
      <dgm:prSet presAssocID="{12F9A163-9444-4129-A2E8-6B662ACAE5FA}" presName="hierChild4" presStyleCnt="0"/>
      <dgm:spPr/>
    </dgm:pt>
    <dgm:pt modelId="{0DBC2320-957E-4E10-9B1F-5F1E3C236C34}" type="pres">
      <dgm:prSet presAssocID="{7F952642-5CCB-4DB7-8876-E96AF3552F87}" presName="Name23" presStyleLbl="parChTrans1D4" presStyleIdx="0" presStyleCnt="2"/>
      <dgm:spPr/>
      <dgm:t>
        <a:bodyPr/>
        <a:lstStyle/>
        <a:p>
          <a:endParaRPr lang="en-US"/>
        </a:p>
      </dgm:t>
    </dgm:pt>
    <dgm:pt modelId="{DDF56DF8-2F31-4B5F-9373-C7026E046BD8}" type="pres">
      <dgm:prSet presAssocID="{FDCEDC21-C4B9-41B1-8397-554E71D049DE}" presName="hierRoot4" presStyleCnt="0"/>
      <dgm:spPr/>
    </dgm:pt>
    <dgm:pt modelId="{1487E833-A65C-4548-990B-D03A891B7AF3}" type="pres">
      <dgm:prSet presAssocID="{FDCEDC21-C4B9-41B1-8397-554E71D049DE}" presName="composite4" presStyleCnt="0"/>
      <dgm:spPr/>
    </dgm:pt>
    <dgm:pt modelId="{3215C7FA-C7BE-4E05-8FE4-4FE384D54A21}" type="pres">
      <dgm:prSet presAssocID="{FDCEDC21-C4B9-41B1-8397-554E71D049DE}" presName="background4" presStyleLbl="node4" presStyleIdx="0" presStyleCnt="2"/>
      <dgm:spPr/>
    </dgm:pt>
    <dgm:pt modelId="{BC15360B-851B-4D76-9890-722A151F1BCF}" type="pres">
      <dgm:prSet presAssocID="{FDCEDC21-C4B9-41B1-8397-554E71D049DE}" presName="text4" presStyleLbl="fgAcc4" presStyleIdx="0" presStyleCnt="2" custScaleX="133892" custScaleY="100230">
        <dgm:presLayoutVars>
          <dgm:chPref val="3"/>
        </dgm:presLayoutVars>
      </dgm:prSet>
      <dgm:spPr/>
      <dgm:t>
        <a:bodyPr/>
        <a:lstStyle/>
        <a:p>
          <a:endParaRPr lang="en-US"/>
        </a:p>
      </dgm:t>
    </dgm:pt>
    <dgm:pt modelId="{96C7D5DA-A034-4450-A95F-D35F7FC2AF91}" type="pres">
      <dgm:prSet presAssocID="{FDCEDC21-C4B9-41B1-8397-554E71D049DE}" presName="hierChild5" presStyleCnt="0"/>
      <dgm:spPr/>
    </dgm:pt>
    <dgm:pt modelId="{DDAB254F-4EF6-45EB-BAD6-69123ED90969}" type="pres">
      <dgm:prSet presAssocID="{22055A39-2628-4490-B8F1-D7206C057D81}" presName="Name17" presStyleLbl="parChTrans1D3" presStyleIdx="1" presStyleCnt="2"/>
      <dgm:spPr/>
      <dgm:t>
        <a:bodyPr/>
        <a:lstStyle/>
        <a:p>
          <a:endParaRPr lang="en-US"/>
        </a:p>
      </dgm:t>
    </dgm:pt>
    <dgm:pt modelId="{61C90034-5922-4E77-9A43-F227DB4EF640}" type="pres">
      <dgm:prSet presAssocID="{C1DD6DE6-FFFC-4136-B492-C5F37C81F48E}" presName="hierRoot3" presStyleCnt="0"/>
      <dgm:spPr/>
    </dgm:pt>
    <dgm:pt modelId="{C065A7B9-8515-4E6B-B629-75D0CDA6544A}" type="pres">
      <dgm:prSet presAssocID="{C1DD6DE6-FFFC-4136-B492-C5F37C81F48E}" presName="composite3" presStyleCnt="0"/>
      <dgm:spPr/>
    </dgm:pt>
    <dgm:pt modelId="{B6750392-4F0E-488D-816B-A5B4360E44CD}" type="pres">
      <dgm:prSet presAssocID="{C1DD6DE6-FFFC-4136-B492-C5F37C81F48E}" presName="background3" presStyleLbl="node3" presStyleIdx="1" presStyleCnt="2"/>
      <dgm:spPr/>
    </dgm:pt>
    <dgm:pt modelId="{6ECE0A5B-6BA4-4571-BB1E-A870DC5FFA6F}" type="pres">
      <dgm:prSet presAssocID="{C1DD6DE6-FFFC-4136-B492-C5F37C81F48E}" presName="text3" presStyleLbl="fgAcc3" presStyleIdx="1" presStyleCnt="2" custScaleX="146359" custScaleY="51796">
        <dgm:presLayoutVars>
          <dgm:chPref val="3"/>
        </dgm:presLayoutVars>
      </dgm:prSet>
      <dgm:spPr/>
      <dgm:t>
        <a:bodyPr/>
        <a:lstStyle/>
        <a:p>
          <a:endParaRPr lang="en-US"/>
        </a:p>
      </dgm:t>
    </dgm:pt>
    <dgm:pt modelId="{EE020D7A-35DA-4E27-A22E-D17DFD56AF05}" type="pres">
      <dgm:prSet presAssocID="{C1DD6DE6-FFFC-4136-B492-C5F37C81F48E}" presName="hierChild4" presStyleCnt="0"/>
      <dgm:spPr/>
    </dgm:pt>
    <dgm:pt modelId="{6BA955D3-FDF6-45C1-9605-C44D2C177608}" type="pres">
      <dgm:prSet presAssocID="{6C8F0DAF-3AFF-45AE-BA83-24C54C18C967}" presName="Name23" presStyleLbl="parChTrans1D4" presStyleIdx="1" presStyleCnt="2"/>
      <dgm:spPr/>
      <dgm:t>
        <a:bodyPr/>
        <a:lstStyle/>
        <a:p>
          <a:endParaRPr lang="en-US"/>
        </a:p>
      </dgm:t>
    </dgm:pt>
    <dgm:pt modelId="{8FCFE734-3C57-4EF8-8B08-EC65A46B3D0D}" type="pres">
      <dgm:prSet presAssocID="{9B4BDF9B-9B83-4375-B1E3-C55A675C570C}" presName="hierRoot4" presStyleCnt="0"/>
      <dgm:spPr/>
    </dgm:pt>
    <dgm:pt modelId="{59EC9E05-BC0F-4079-BE54-0BED41817219}" type="pres">
      <dgm:prSet presAssocID="{9B4BDF9B-9B83-4375-B1E3-C55A675C570C}" presName="composite4" presStyleCnt="0"/>
      <dgm:spPr/>
    </dgm:pt>
    <dgm:pt modelId="{D20DB2D9-86D9-4583-9BE4-5C146B73D4B5}" type="pres">
      <dgm:prSet presAssocID="{9B4BDF9B-9B83-4375-B1E3-C55A675C570C}" presName="background4" presStyleLbl="node4" presStyleIdx="1" presStyleCnt="2"/>
      <dgm:spPr/>
    </dgm:pt>
    <dgm:pt modelId="{AE3F3851-5801-4804-8C57-B0C606A2412A}" type="pres">
      <dgm:prSet presAssocID="{9B4BDF9B-9B83-4375-B1E3-C55A675C570C}" presName="text4" presStyleLbl="fgAcc4" presStyleIdx="1" presStyleCnt="2" custScaleX="138499">
        <dgm:presLayoutVars>
          <dgm:chPref val="3"/>
        </dgm:presLayoutVars>
      </dgm:prSet>
      <dgm:spPr/>
      <dgm:t>
        <a:bodyPr/>
        <a:lstStyle/>
        <a:p>
          <a:endParaRPr lang="en-US"/>
        </a:p>
      </dgm:t>
    </dgm:pt>
    <dgm:pt modelId="{7671888E-9FDA-42F9-983F-7AFBC1F7F556}" type="pres">
      <dgm:prSet presAssocID="{9B4BDF9B-9B83-4375-B1E3-C55A675C570C}" presName="hierChild5" presStyleCnt="0"/>
      <dgm:spPr/>
    </dgm:pt>
  </dgm:ptLst>
  <dgm:cxnLst>
    <dgm:cxn modelId="{EABBB437-B01A-4344-A4DF-759AAD76C68A}" srcId="{1F618A56-006C-441B-AB57-53A396A71666}" destId="{12F9A163-9444-4129-A2E8-6B662ACAE5FA}" srcOrd="0" destOrd="0" parTransId="{CF547BE4-6B63-4E9D-ABC6-EF8D24E3212F}" sibTransId="{49F9AECB-531F-4394-B6C7-079D2BFB43CA}"/>
    <dgm:cxn modelId="{F79426BC-3478-4C5E-9443-EECE01C743E0}" type="presOf" srcId="{1F618A56-006C-441B-AB57-53A396A71666}" destId="{9DAE8CD6-8134-4CDA-BB70-2905CBB5F3B1}" srcOrd="0" destOrd="0" presId="urn:microsoft.com/office/officeart/2005/8/layout/hierarchy1"/>
    <dgm:cxn modelId="{8C271A73-0378-4D36-9C2A-A7A3667DB5F6}" type="presOf" srcId="{6C8F0DAF-3AFF-45AE-BA83-24C54C18C967}" destId="{6BA955D3-FDF6-45C1-9605-C44D2C177608}" srcOrd="0" destOrd="0" presId="urn:microsoft.com/office/officeart/2005/8/layout/hierarchy1"/>
    <dgm:cxn modelId="{3B2E2A67-7EA3-4DD4-9CB0-DF497313690D}" type="presOf" srcId="{6EA3809C-FB94-4083-9018-BB9421930F39}" destId="{EDEA29C5-9308-475D-8BDE-EE710FA890AE}" srcOrd="0" destOrd="0" presId="urn:microsoft.com/office/officeart/2005/8/layout/hierarchy1"/>
    <dgm:cxn modelId="{3A798F11-6A03-4C93-B483-13D36B9C28DF}" srcId="{10FFF31D-C7D5-49F3-A36F-F1A7A0599FC3}" destId="{07219530-6384-4F25-AC1C-E7EA168A47A4}" srcOrd="0" destOrd="0" parTransId="{4121B5AD-E1B4-4485-8019-EA152E621B49}" sibTransId="{7D3ADDA3-A2E4-414C-85C5-EA41B32A3AB6}"/>
    <dgm:cxn modelId="{BF498C44-25CF-4747-81EB-2EF0471805FD}" type="presOf" srcId="{10FFF31D-C7D5-49F3-A36F-F1A7A0599FC3}" destId="{086FE038-8ABA-4E23-9E87-61FF47D9C591}" srcOrd="0" destOrd="0" presId="urn:microsoft.com/office/officeart/2005/8/layout/hierarchy1"/>
    <dgm:cxn modelId="{8A8AC275-9C83-4546-B09A-A67D35457979}" type="presOf" srcId="{9B4BDF9B-9B83-4375-B1E3-C55A675C570C}" destId="{AE3F3851-5801-4804-8C57-B0C606A2412A}" srcOrd="0" destOrd="0" presId="urn:microsoft.com/office/officeart/2005/8/layout/hierarchy1"/>
    <dgm:cxn modelId="{F305E7EA-F27A-40A8-AC71-2123450223CA}" type="presOf" srcId="{FDCEDC21-C4B9-41B1-8397-554E71D049DE}" destId="{BC15360B-851B-4D76-9890-722A151F1BCF}" srcOrd="0" destOrd="0" presId="urn:microsoft.com/office/officeart/2005/8/layout/hierarchy1"/>
    <dgm:cxn modelId="{AC55BE42-C8F1-4523-B5BC-E91BF067F7E3}" type="presOf" srcId="{12F9A163-9444-4129-A2E8-6B662ACAE5FA}" destId="{8EB326C9-2313-445A-90E6-3E9A18342794}" srcOrd="0" destOrd="0" presId="urn:microsoft.com/office/officeart/2005/8/layout/hierarchy1"/>
    <dgm:cxn modelId="{C91459B8-F0C2-4AA3-A62E-53843B808988}" srcId="{12F9A163-9444-4129-A2E8-6B662ACAE5FA}" destId="{FDCEDC21-C4B9-41B1-8397-554E71D049DE}" srcOrd="0" destOrd="0" parTransId="{7F952642-5CCB-4DB7-8876-E96AF3552F87}" sibTransId="{E37A3737-1426-4E9B-B9C9-D51D27BEC07B}"/>
    <dgm:cxn modelId="{F105D784-9BF9-492B-8B65-98C0169247D3}" type="presOf" srcId="{07219530-6384-4F25-AC1C-E7EA168A47A4}" destId="{BF0D9194-4A10-44A3-AF9D-23AB9CDEF3CA}" srcOrd="0" destOrd="0" presId="urn:microsoft.com/office/officeart/2005/8/layout/hierarchy1"/>
    <dgm:cxn modelId="{B49EEC3C-E533-4A06-963E-A7C40F17DB4D}" type="presOf" srcId="{7F952642-5CCB-4DB7-8876-E96AF3552F87}" destId="{0DBC2320-957E-4E10-9B1F-5F1E3C236C34}" srcOrd="0" destOrd="0" presId="urn:microsoft.com/office/officeart/2005/8/layout/hierarchy1"/>
    <dgm:cxn modelId="{DDEB281A-619F-4A0A-B79A-26526C55ACBB}" type="presOf" srcId="{22055A39-2628-4490-B8F1-D7206C057D81}" destId="{DDAB254F-4EF6-45EB-BAD6-69123ED90969}" srcOrd="0" destOrd="0" presId="urn:microsoft.com/office/officeart/2005/8/layout/hierarchy1"/>
    <dgm:cxn modelId="{0A201335-B876-442B-8D78-3586D9B321F6}" srcId="{C1DD6DE6-FFFC-4136-B492-C5F37C81F48E}" destId="{9B4BDF9B-9B83-4375-B1E3-C55A675C570C}" srcOrd="0" destOrd="0" parTransId="{6C8F0DAF-3AFF-45AE-BA83-24C54C18C967}" sibTransId="{20A634B8-A908-434C-BA10-559938449112}"/>
    <dgm:cxn modelId="{46A6DD70-B8BC-4B53-B21D-20065D49B714}" srcId="{07219530-6384-4F25-AC1C-E7EA168A47A4}" destId="{1F618A56-006C-441B-AB57-53A396A71666}" srcOrd="0" destOrd="0" parTransId="{6EA3809C-FB94-4083-9018-BB9421930F39}" sibTransId="{C6DE7CBF-B7A4-4760-B3E4-BFFAD1970682}"/>
    <dgm:cxn modelId="{00C23F55-C5EE-46D3-903C-354E2B9E6FE2}" type="presOf" srcId="{C1DD6DE6-FFFC-4136-B492-C5F37C81F48E}" destId="{6ECE0A5B-6BA4-4571-BB1E-A870DC5FFA6F}" srcOrd="0" destOrd="0" presId="urn:microsoft.com/office/officeart/2005/8/layout/hierarchy1"/>
    <dgm:cxn modelId="{5E373391-8894-42CD-9FB8-2FADEBE51AED}" srcId="{1F618A56-006C-441B-AB57-53A396A71666}" destId="{C1DD6DE6-FFFC-4136-B492-C5F37C81F48E}" srcOrd="1" destOrd="0" parTransId="{22055A39-2628-4490-B8F1-D7206C057D81}" sibTransId="{1A3A4E30-E52C-4B52-B530-6A0754BD35DD}"/>
    <dgm:cxn modelId="{64F5E6DA-8051-450E-91C8-4D95F94D4CDE}" type="presOf" srcId="{CF547BE4-6B63-4E9D-ABC6-EF8D24E3212F}" destId="{0E2A08F1-D5DA-4DFC-9FA8-7350C674AB2F}" srcOrd="0" destOrd="0" presId="urn:microsoft.com/office/officeart/2005/8/layout/hierarchy1"/>
    <dgm:cxn modelId="{D8701C3D-504C-48E9-93C6-99E659C6FF11}" type="presParOf" srcId="{086FE038-8ABA-4E23-9E87-61FF47D9C591}" destId="{74831E5D-4628-4523-A46E-23FCBF9AE720}" srcOrd="0" destOrd="0" presId="urn:microsoft.com/office/officeart/2005/8/layout/hierarchy1"/>
    <dgm:cxn modelId="{CBC12F80-B0BF-4127-A349-CD5880EB123D}" type="presParOf" srcId="{74831E5D-4628-4523-A46E-23FCBF9AE720}" destId="{A04D972F-9EAE-4288-80C6-7944F0158D55}" srcOrd="0" destOrd="0" presId="urn:microsoft.com/office/officeart/2005/8/layout/hierarchy1"/>
    <dgm:cxn modelId="{3E74CDE1-3119-46F0-8AD1-3F8CBCD1DEF8}" type="presParOf" srcId="{A04D972F-9EAE-4288-80C6-7944F0158D55}" destId="{AF626CF0-400E-4842-A301-16AD419F2EAB}" srcOrd="0" destOrd="0" presId="urn:microsoft.com/office/officeart/2005/8/layout/hierarchy1"/>
    <dgm:cxn modelId="{D22C5A48-A078-4932-AE2D-98AC53F51558}" type="presParOf" srcId="{A04D972F-9EAE-4288-80C6-7944F0158D55}" destId="{BF0D9194-4A10-44A3-AF9D-23AB9CDEF3CA}" srcOrd="1" destOrd="0" presId="urn:microsoft.com/office/officeart/2005/8/layout/hierarchy1"/>
    <dgm:cxn modelId="{939E3B7B-3DB7-4C96-BB1A-FF69687A913B}" type="presParOf" srcId="{74831E5D-4628-4523-A46E-23FCBF9AE720}" destId="{40B8AD3B-1E5E-4D1D-8A89-347A796E9535}" srcOrd="1" destOrd="0" presId="urn:microsoft.com/office/officeart/2005/8/layout/hierarchy1"/>
    <dgm:cxn modelId="{27989089-6479-4E9A-B764-BD43C40F97E9}" type="presParOf" srcId="{40B8AD3B-1E5E-4D1D-8A89-347A796E9535}" destId="{EDEA29C5-9308-475D-8BDE-EE710FA890AE}" srcOrd="0" destOrd="0" presId="urn:microsoft.com/office/officeart/2005/8/layout/hierarchy1"/>
    <dgm:cxn modelId="{06FF9F22-D01D-48FE-B017-A63C445E4CF2}" type="presParOf" srcId="{40B8AD3B-1E5E-4D1D-8A89-347A796E9535}" destId="{0B952162-172A-4DA9-BB40-41D8B6F35777}" srcOrd="1" destOrd="0" presId="urn:microsoft.com/office/officeart/2005/8/layout/hierarchy1"/>
    <dgm:cxn modelId="{B0F541FF-F72B-466F-82B2-D204CF13DD2F}" type="presParOf" srcId="{0B952162-172A-4DA9-BB40-41D8B6F35777}" destId="{6171405E-2CF5-4AFC-95D5-329A51FCBE39}" srcOrd="0" destOrd="0" presId="urn:microsoft.com/office/officeart/2005/8/layout/hierarchy1"/>
    <dgm:cxn modelId="{E9D3B22F-E0D7-45D3-8D9B-658324AABBC8}" type="presParOf" srcId="{6171405E-2CF5-4AFC-95D5-329A51FCBE39}" destId="{E3D454E7-C079-43B2-B21D-0902603ED7DF}" srcOrd="0" destOrd="0" presId="urn:microsoft.com/office/officeart/2005/8/layout/hierarchy1"/>
    <dgm:cxn modelId="{6CAC4614-BDFA-4959-BD54-DE9A2353A4C8}" type="presParOf" srcId="{6171405E-2CF5-4AFC-95D5-329A51FCBE39}" destId="{9DAE8CD6-8134-4CDA-BB70-2905CBB5F3B1}" srcOrd="1" destOrd="0" presId="urn:microsoft.com/office/officeart/2005/8/layout/hierarchy1"/>
    <dgm:cxn modelId="{0CB2D510-2B4C-44D2-9DC5-FF2D20D2E9A8}" type="presParOf" srcId="{0B952162-172A-4DA9-BB40-41D8B6F35777}" destId="{5DC2827B-BA86-4671-9AC9-2564E45B91DC}" srcOrd="1" destOrd="0" presId="urn:microsoft.com/office/officeart/2005/8/layout/hierarchy1"/>
    <dgm:cxn modelId="{796C17FB-5033-4565-8C25-F5A227A8FE54}" type="presParOf" srcId="{5DC2827B-BA86-4671-9AC9-2564E45B91DC}" destId="{0E2A08F1-D5DA-4DFC-9FA8-7350C674AB2F}" srcOrd="0" destOrd="0" presId="urn:microsoft.com/office/officeart/2005/8/layout/hierarchy1"/>
    <dgm:cxn modelId="{FD7E0C49-427A-48E1-9A5D-A710BD068FDF}" type="presParOf" srcId="{5DC2827B-BA86-4671-9AC9-2564E45B91DC}" destId="{46CC1CE5-794A-4D54-B5C6-5FCE5D385EA7}" srcOrd="1" destOrd="0" presId="urn:microsoft.com/office/officeart/2005/8/layout/hierarchy1"/>
    <dgm:cxn modelId="{66CE8B64-41E3-417F-8583-7DEEF79AF20E}" type="presParOf" srcId="{46CC1CE5-794A-4D54-B5C6-5FCE5D385EA7}" destId="{929B19BA-9DB0-44CB-8EE2-6ECBD2CC796C}" srcOrd="0" destOrd="0" presId="urn:microsoft.com/office/officeart/2005/8/layout/hierarchy1"/>
    <dgm:cxn modelId="{08402EC8-815F-4B68-BEC4-00450B594E6E}" type="presParOf" srcId="{929B19BA-9DB0-44CB-8EE2-6ECBD2CC796C}" destId="{1A9269BA-6E3A-49A7-9263-927E9E48692E}" srcOrd="0" destOrd="0" presId="urn:microsoft.com/office/officeart/2005/8/layout/hierarchy1"/>
    <dgm:cxn modelId="{1E95533C-CD66-44C5-8A14-C60CEAB32C80}" type="presParOf" srcId="{929B19BA-9DB0-44CB-8EE2-6ECBD2CC796C}" destId="{8EB326C9-2313-445A-90E6-3E9A18342794}" srcOrd="1" destOrd="0" presId="urn:microsoft.com/office/officeart/2005/8/layout/hierarchy1"/>
    <dgm:cxn modelId="{D66E80AD-4008-45B9-A075-0124DEB6EF57}" type="presParOf" srcId="{46CC1CE5-794A-4D54-B5C6-5FCE5D385EA7}" destId="{82FE582A-EA6C-4D5E-928E-34D1BFE8BD3F}" srcOrd="1" destOrd="0" presId="urn:microsoft.com/office/officeart/2005/8/layout/hierarchy1"/>
    <dgm:cxn modelId="{E56A4929-270E-438E-9696-5047CDCF5048}" type="presParOf" srcId="{82FE582A-EA6C-4D5E-928E-34D1BFE8BD3F}" destId="{0DBC2320-957E-4E10-9B1F-5F1E3C236C34}" srcOrd="0" destOrd="0" presId="urn:microsoft.com/office/officeart/2005/8/layout/hierarchy1"/>
    <dgm:cxn modelId="{3EC93171-0C14-4843-987D-7C0B16382BBA}" type="presParOf" srcId="{82FE582A-EA6C-4D5E-928E-34D1BFE8BD3F}" destId="{DDF56DF8-2F31-4B5F-9373-C7026E046BD8}" srcOrd="1" destOrd="0" presId="urn:microsoft.com/office/officeart/2005/8/layout/hierarchy1"/>
    <dgm:cxn modelId="{EB5D758A-83C3-4439-951C-B025B25B05DD}" type="presParOf" srcId="{DDF56DF8-2F31-4B5F-9373-C7026E046BD8}" destId="{1487E833-A65C-4548-990B-D03A891B7AF3}" srcOrd="0" destOrd="0" presId="urn:microsoft.com/office/officeart/2005/8/layout/hierarchy1"/>
    <dgm:cxn modelId="{9283F7A2-1D4D-4735-86B1-341F35C58390}" type="presParOf" srcId="{1487E833-A65C-4548-990B-D03A891B7AF3}" destId="{3215C7FA-C7BE-4E05-8FE4-4FE384D54A21}" srcOrd="0" destOrd="0" presId="urn:microsoft.com/office/officeart/2005/8/layout/hierarchy1"/>
    <dgm:cxn modelId="{BF161C51-1D92-45C6-B89C-02E62056AA07}" type="presParOf" srcId="{1487E833-A65C-4548-990B-D03A891B7AF3}" destId="{BC15360B-851B-4D76-9890-722A151F1BCF}" srcOrd="1" destOrd="0" presId="urn:microsoft.com/office/officeart/2005/8/layout/hierarchy1"/>
    <dgm:cxn modelId="{4E6D90F8-8721-4D85-BF04-F79C8D54759B}" type="presParOf" srcId="{DDF56DF8-2F31-4B5F-9373-C7026E046BD8}" destId="{96C7D5DA-A034-4450-A95F-D35F7FC2AF91}" srcOrd="1" destOrd="0" presId="urn:microsoft.com/office/officeart/2005/8/layout/hierarchy1"/>
    <dgm:cxn modelId="{F53D4D34-6A4E-4829-BFB5-1CC39C1C9ECC}" type="presParOf" srcId="{5DC2827B-BA86-4671-9AC9-2564E45B91DC}" destId="{DDAB254F-4EF6-45EB-BAD6-69123ED90969}" srcOrd="2" destOrd="0" presId="urn:microsoft.com/office/officeart/2005/8/layout/hierarchy1"/>
    <dgm:cxn modelId="{3B6C599E-D107-4997-B791-70EA2D022C17}" type="presParOf" srcId="{5DC2827B-BA86-4671-9AC9-2564E45B91DC}" destId="{61C90034-5922-4E77-9A43-F227DB4EF640}" srcOrd="3" destOrd="0" presId="urn:microsoft.com/office/officeart/2005/8/layout/hierarchy1"/>
    <dgm:cxn modelId="{5FC814A4-1100-4FE4-9CC4-71B755BD3A05}" type="presParOf" srcId="{61C90034-5922-4E77-9A43-F227DB4EF640}" destId="{C065A7B9-8515-4E6B-B629-75D0CDA6544A}" srcOrd="0" destOrd="0" presId="urn:microsoft.com/office/officeart/2005/8/layout/hierarchy1"/>
    <dgm:cxn modelId="{991E1299-5679-4A8C-854F-3BC1163BADE8}" type="presParOf" srcId="{C065A7B9-8515-4E6B-B629-75D0CDA6544A}" destId="{B6750392-4F0E-488D-816B-A5B4360E44CD}" srcOrd="0" destOrd="0" presId="urn:microsoft.com/office/officeart/2005/8/layout/hierarchy1"/>
    <dgm:cxn modelId="{E9BF34A2-220B-4714-B8AA-75917C7DC4ED}" type="presParOf" srcId="{C065A7B9-8515-4E6B-B629-75D0CDA6544A}" destId="{6ECE0A5B-6BA4-4571-BB1E-A870DC5FFA6F}" srcOrd="1" destOrd="0" presId="urn:microsoft.com/office/officeart/2005/8/layout/hierarchy1"/>
    <dgm:cxn modelId="{96C6FBFC-C8F0-454B-9111-57EFBA66ED5A}" type="presParOf" srcId="{61C90034-5922-4E77-9A43-F227DB4EF640}" destId="{EE020D7A-35DA-4E27-A22E-D17DFD56AF05}" srcOrd="1" destOrd="0" presId="urn:microsoft.com/office/officeart/2005/8/layout/hierarchy1"/>
    <dgm:cxn modelId="{B84603E5-50BE-4CD3-934B-5BFDCAF23367}" type="presParOf" srcId="{EE020D7A-35DA-4E27-A22E-D17DFD56AF05}" destId="{6BA955D3-FDF6-45C1-9605-C44D2C177608}" srcOrd="0" destOrd="0" presId="urn:microsoft.com/office/officeart/2005/8/layout/hierarchy1"/>
    <dgm:cxn modelId="{03D1C4EC-670E-46F5-9D13-C06BECFE993C}" type="presParOf" srcId="{EE020D7A-35DA-4E27-A22E-D17DFD56AF05}" destId="{8FCFE734-3C57-4EF8-8B08-EC65A46B3D0D}" srcOrd="1" destOrd="0" presId="urn:microsoft.com/office/officeart/2005/8/layout/hierarchy1"/>
    <dgm:cxn modelId="{D4E0B685-CC11-47A3-8DDB-DE5E6290F4A5}" type="presParOf" srcId="{8FCFE734-3C57-4EF8-8B08-EC65A46B3D0D}" destId="{59EC9E05-BC0F-4079-BE54-0BED41817219}" srcOrd="0" destOrd="0" presId="urn:microsoft.com/office/officeart/2005/8/layout/hierarchy1"/>
    <dgm:cxn modelId="{067EAC8E-489D-4071-9C8F-BDB75392CEC8}" type="presParOf" srcId="{59EC9E05-BC0F-4079-BE54-0BED41817219}" destId="{D20DB2D9-86D9-4583-9BE4-5C146B73D4B5}" srcOrd="0" destOrd="0" presId="urn:microsoft.com/office/officeart/2005/8/layout/hierarchy1"/>
    <dgm:cxn modelId="{E2DA89F0-5E97-4B3D-89B9-683466E6D4F8}" type="presParOf" srcId="{59EC9E05-BC0F-4079-BE54-0BED41817219}" destId="{AE3F3851-5801-4804-8C57-B0C606A2412A}" srcOrd="1" destOrd="0" presId="urn:microsoft.com/office/officeart/2005/8/layout/hierarchy1"/>
    <dgm:cxn modelId="{AECDA8EA-4857-4AC2-9A2E-3C37AC1D4E95}" type="presParOf" srcId="{8FCFE734-3C57-4EF8-8B08-EC65A46B3D0D}" destId="{7671888E-9FDA-42F9-983F-7AFBC1F7F55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1584CC-5025-48DB-8B8C-32FA3B1DAA33}" type="doc">
      <dgm:prSet loTypeId="urn:diagrams.loki3.com/BracketList+Icon" loCatId="list" qsTypeId="urn:microsoft.com/office/officeart/2005/8/quickstyle/simple1" qsCatId="simple" csTypeId="urn:microsoft.com/office/officeart/2005/8/colors/accent1_2" csCatId="accent1" phldr="1"/>
      <dgm:spPr/>
      <dgm:t>
        <a:bodyPr/>
        <a:lstStyle/>
        <a:p>
          <a:endParaRPr lang="en-US"/>
        </a:p>
      </dgm:t>
    </dgm:pt>
    <dgm:pt modelId="{4ACE2179-0EF9-4791-941A-CDA76481843B}">
      <dgm:prSet phldrT="[Text]"/>
      <dgm:spPr/>
      <dgm:t>
        <a:bodyPr/>
        <a:lstStyle/>
        <a:p>
          <a:r>
            <a:rPr lang="en-US" dirty="0" smtClean="0"/>
            <a:t>1 Managerial Person</a:t>
          </a:r>
          <a:endParaRPr lang="en-US" dirty="0"/>
        </a:p>
      </dgm:t>
    </dgm:pt>
    <dgm:pt modelId="{ADB3C830-2D0C-4C8C-BC66-927489A69032}" type="parTrans" cxnId="{CC5FB629-E51C-49C6-9300-FDA856765385}">
      <dgm:prSet/>
      <dgm:spPr/>
      <dgm:t>
        <a:bodyPr/>
        <a:lstStyle/>
        <a:p>
          <a:endParaRPr lang="en-US"/>
        </a:p>
      </dgm:t>
    </dgm:pt>
    <dgm:pt modelId="{6E421212-2513-47FB-A7E8-993582DFF1BC}" type="sibTrans" cxnId="{CC5FB629-E51C-49C6-9300-FDA856765385}">
      <dgm:prSet/>
      <dgm:spPr/>
      <dgm:t>
        <a:bodyPr/>
        <a:lstStyle/>
        <a:p>
          <a:endParaRPr lang="en-US"/>
        </a:p>
      </dgm:t>
    </dgm:pt>
    <dgm:pt modelId="{513FD341-9853-4051-8984-7CFFD5039E03}">
      <dgm:prSet phldrT="[Text]"/>
      <dgm:spPr/>
      <dgm:t>
        <a:bodyPr/>
        <a:lstStyle/>
        <a:p>
          <a:r>
            <a:rPr lang="en-US" dirty="0" smtClean="0"/>
            <a:t>5% of net profit</a:t>
          </a:r>
          <a:endParaRPr lang="en-US" dirty="0"/>
        </a:p>
      </dgm:t>
    </dgm:pt>
    <dgm:pt modelId="{B5C58710-363B-4DE4-ABF5-04552326B61D}" type="parTrans" cxnId="{A6E178EE-F65C-439A-903D-2E41EAA502A0}">
      <dgm:prSet/>
      <dgm:spPr/>
      <dgm:t>
        <a:bodyPr/>
        <a:lstStyle/>
        <a:p>
          <a:endParaRPr lang="en-US"/>
        </a:p>
      </dgm:t>
    </dgm:pt>
    <dgm:pt modelId="{8B6826A8-FB7A-456F-826C-3B9FF3EA7642}" type="sibTrans" cxnId="{A6E178EE-F65C-439A-903D-2E41EAA502A0}">
      <dgm:prSet/>
      <dgm:spPr/>
      <dgm:t>
        <a:bodyPr/>
        <a:lstStyle/>
        <a:p>
          <a:endParaRPr lang="en-US"/>
        </a:p>
      </dgm:t>
    </dgm:pt>
    <dgm:pt modelId="{EC4A2985-B106-46E9-8BD0-F0215F79DC22}">
      <dgm:prSet phldrT="[Text]"/>
      <dgm:spPr/>
      <dgm:t>
        <a:bodyPr/>
        <a:lstStyle/>
        <a:p>
          <a:r>
            <a:rPr lang="en-US" dirty="0" smtClean="0"/>
            <a:t>&gt;1 Managerial Persons</a:t>
          </a:r>
          <a:endParaRPr lang="en-US" dirty="0"/>
        </a:p>
      </dgm:t>
    </dgm:pt>
    <dgm:pt modelId="{F006C39A-1D3F-4CCF-AF1C-C674595A38C1}" type="parTrans" cxnId="{E76E545E-4F36-4ACE-BD76-61E3FBAE9255}">
      <dgm:prSet/>
      <dgm:spPr/>
      <dgm:t>
        <a:bodyPr/>
        <a:lstStyle/>
        <a:p>
          <a:endParaRPr lang="en-US"/>
        </a:p>
      </dgm:t>
    </dgm:pt>
    <dgm:pt modelId="{462B4DB1-BC7D-481D-B710-3527CAF50797}" type="sibTrans" cxnId="{E76E545E-4F36-4ACE-BD76-61E3FBAE9255}">
      <dgm:prSet/>
      <dgm:spPr/>
      <dgm:t>
        <a:bodyPr/>
        <a:lstStyle/>
        <a:p>
          <a:endParaRPr lang="en-US"/>
        </a:p>
      </dgm:t>
    </dgm:pt>
    <dgm:pt modelId="{96609B06-2628-4767-98C9-C4788B3CA1C8}">
      <dgm:prSet phldrT="[Text]"/>
      <dgm:spPr/>
      <dgm:t>
        <a:bodyPr/>
        <a:lstStyle/>
        <a:p>
          <a:r>
            <a:rPr lang="en-US" dirty="0" smtClean="0"/>
            <a:t>10% of net profit</a:t>
          </a:r>
          <a:endParaRPr lang="en-US" dirty="0"/>
        </a:p>
      </dgm:t>
    </dgm:pt>
    <dgm:pt modelId="{05F664BA-CF15-44AE-92F0-6116487634E9}" type="parTrans" cxnId="{905EEEF1-BAA6-4785-9E62-F4C68D3B395E}">
      <dgm:prSet/>
      <dgm:spPr/>
      <dgm:t>
        <a:bodyPr/>
        <a:lstStyle/>
        <a:p>
          <a:endParaRPr lang="en-US"/>
        </a:p>
      </dgm:t>
    </dgm:pt>
    <dgm:pt modelId="{03106BD9-E0C5-4835-919B-44E263901327}" type="sibTrans" cxnId="{905EEEF1-BAA6-4785-9E62-F4C68D3B395E}">
      <dgm:prSet/>
      <dgm:spPr/>
      <dgm:t>
        <a:bodyPr/>
        <a:lstStyle/>
        <a:p>
          <a:endParaRPr lang="en-US"/>
        </a:p>
      </dgm:t>
    </dgm:pt>
    <dgm:pt modelId="{35AFCD9A-1DAF-4853-B602-D8037823A346}" type="pres">
      <dgm:prSet presAssocID="{F91584CC-5025-48DB-8B8C-32FA3B1DAA33}" presName="Name0" presStyleCnt="0">
        <dgm:presLayoutVars>
          <dgm:dir/>
          <dgm:animLvl val="lvl"/>
          <dgm:resizeHandles val="exact"/>
        </dgm:presLayoutVars>
      </dgm:prSet>
      <dgm:spPr/>
      <dgm:t>
        <a:bodyPr/>
        <a:lstStyle/>
        <a:p>
          <a:endParaRPr lang="en-US"/>
        </a:p>
      </dgm:t>
    </dgm:pt>
    <dgm:pt modelId="{041C5D8A-037D-4F2E-A19A-2FFDC5FC167F}" type="pres">
      <dgm:prSet presAssocID="{4ACE2179-0EF9-4791-941A-CDA76481843B}" presName="linNode" presStyleCnt="0"/>
      <dgm:spPr/>
    </dgm:pt>
    <dgm:pt modelId="{8A03BB10-6B1B-4C39-90B9-FD203A5BB85A}" type="pres">
      <dgm:prSet presAssocID="{4ACE2179-0EF9-4791-941A-CDA76481843B}" presName="parTx" presStyleLbl="revTx" presStyleIdx="0" presStyleCnt="2" custScaleX="172069">
        <dgm:presLayoutVars>
          <dgm:chMax val="1"/>
          <dgm:bulletEnabled val="1"/>
        </dgm:presLayoutVars>
      </dgm:prSet>
      <dgm:spPr/>
      <dgm:t>
        <a:bodyPr/>
        <a:lstStyle/>
        <a:p>
          <a:endParaRPr lang="en-US"/>
        </a:p>
      </dgm:t>
    </dgm:pt>
    <dgm:pt modelId="{0724372E-3CCE-4FD3-918F-FA33B5C44A5A}" type="pres">
      <dgm:prSet presAssocID="{4ACE2179-0EF9-4791-941A-CDA76481843B}" presName="bracket" presStyleLbl="parChTrans1D1" presStyleIdx="0" presStyleCnt="2"/>
      <dgm:spPr/>
    </dgm:pt>
    <dgm:pt modelId="{9752F511-2713-470C-AF91-A6CD0AEA1A88}" type="pres">
      <dgm:prSet presAssocID="{4ACE2179-0EF9-4791-941A-CDA76481843B}" presName="spH" presStyleCnt="0"/>
      <dgm:spPr/>
    </dgm:pt>
    <dgm:pt modelId="{0707A1C9-330B-4805-B62C-36F47A4F640D}" type="pres">
      <dgm:prSet presAssocID="{4ACE2179-0EF9-4791-941A-CDA76481843B}" presName="desTx" presStyleLbl="node1" presStyleIdx="0" presStyleCnt="2" custScaleX="44012">
        <dgm:presLayoutVars>
          <dgm:bulletEnabled val="1"/>
        </dgm:presLayoutVars>
      </dgm:prSet>
      <dgm:spPr/>
      <dgm:t>
        <a:bodyPr/>
        <a:lstStyle/>
        <a:p>
          <a:endParaRPr lang="en-US"/>
        </a:p>
      </dgm:t>
    </dgm:pt>
    <dgm:pt modelId="{760FE246-FE21-40B8-9270-08137787C404}" type="pres">
      <dgm:prSet presAssocID="{6E421212-2513-47FB-A7E8-993582DFF1BC}" presName="spV" presStyleCnt="0"/>
      <dgm:spPr/>
    </dgm:pt>
    <dgm:pt modelId="{E69EEF55-AD90-4389-BDE0-313AA03260C7}" type="pres">
      <dgm:prSet presAssocID="{EC4A2985-B106-46E9-8BD0-F0215F79DC22}" presName="linNode" presStyleCnt="0"/>
      <dgm:spPr/>
    </dgm:pt>
    <dgm:pt modelId="{6DF23CA1-61A4-49EF-A3BB-02E1182C1DD1}" type="pres">
      <dgm:prSet presAssocID="{EC4A2985-B106-46E9-8BD0-F0215F79DC22}" presName="parTx" presStyleLbl="revTx" presStyleIdx="1" presStyleCnt="2" custScaleX="174299">
        <dgm:presLayoutVars>
          <dgm:chMax val="1"/>
          <dgm:bulletEnabled val="1"/>
        </dgm:presLayoutVars>
      </dgm:prSet>
      <dgm:spPr/>
      <dgm:t>
        <a:bodyPr/>
        <a:lstStyle/>
        <a:p>
          <a:endParaRPr lang="en-US"/>
        </a:p>
      </dgm:t>
    </dgm:pt>
    <dgm:pt modelId="{ACF50567-4F87-4FE7-A893-91E122230604}" type="pres">
      <dgm:prSet presAssocID="{EC4A2985-B106-46E9-8BD0-F0215F79DC22}" presName="bracket" presStyleLbl="parChTrans1D1" presStyleIdx="1" presStyleCnt="2"/>
      <dgm:spPr/>
    </dgm:pt>
    <dgm:pt modelId="{C9EECDC0-385C-43BA-886F-19DA74BDA236}" type="pres">
      <dgm:prSet presAssocID="{EC4A2985-B106-46E9-8BD0-F0215F79DC22}" presName="spH" presStyleCnt="0"/>
      <dgm:spPr/>
    </dgm:pt>
    <dgm:pt modelId="{66BCA527-D26A-4BAE-A828-CE92C453397C}" type="pres">
      <dgm:prSet presAssocID="{EC4A2985-B106-46E9-8BD0-F0215F79DC22}" presName="desTx" presStyleLbl="node1" presStyleIdx="1" presStyleCnt="2" custScaleX="43192">
        <dgm:presLayoutVars>
          <dgm:bulletEnabled val="1"/>
        </dgm:presLayoutVars>
      </dgm:prSet>
      <dgm:spPr/>
      <dgm:t>
        <a:bodyPr/>
        <a:lstStyle/>
        <a:p>
          <a:endParaRPr lang="en-US"/>
        </a:p>
      </dgm:t>
    </dgm:pt>
  </dgm:ptLst>
  <dgm:cxnLst>
    <dgm:cxn modelId="{A6E178EE-F65C-439A-903D-2E41EAA502A0}" srcId="{4ACE2179-0EF9-4791-941A-CDA76481843B}" destId="{513FD341-9853-4051-8984-7CFFD5039E03}" srcOrd="0" destOrd="0" parTransId="{B5C58710-363B-4DE4-ABF5-04552326B61D}" sibTransId="{8B6826A8-FB7A-456F-826C-3B9FF3EA7642}"/>
    <dgm:cxn modelId="{DAEE02EF-81C9-406B-891A-0CE5F2620813}" type="presOf" srcId="{96609B06-2628-4767-98C9-C4788B3CA1C8}" destId="{66BCA527-D26A-4BAE-A828-CE92C453397C}" srcOrd="0" destOrd="0" presId="urn:diagrams.loki3.com/BracketList+Icon"/>
    <dgm:cxn modelId="{CC5FB629-E51C-49C6-9300-FDA856765385}" srcId="{F91584CC-5025-48DB-8B8C-32FA3B1DAA33}" destId="{4ACE2179-0EF9-4791-941A-CDA76481843B}" srcOrd="0" destOrd="0" parTransId="{ADB3C830-2D0C-4C8C-BC66-927489A69032}" sibTransId="{6E421212-2513-47FB-A7E8-993582DFF1BC}"/>
    <dgm:cxn modelId="{DE082B00-F178-43C0-B6B1-17DA9AE2BEED}" type="presOf" srcId="{513FD341-9853-4051-8984-7CFFD5039E03}" destId="{0707A1C9-330B-4805-B62C-36F47A4F640D}" srcOrd="0" destOrd="0" presId="urn:diagrams.loki3.com/BracketList+Icon"/>
    <dgm:cxn modelId="{905EEEF1-BAA6-4785-9E62-F4C68D3B395E}" srcId="{EC4A2985-B106-46E9-8BD0-F0215F79DC22}" destId="{96609B06-2628-4767-98C9-C4788B3CA1C8}" srcOrd="0" destOrd="0" parTransId="{05F664BA-CF15-44AE-92F0-6116487634E9}" sibTransId="{03106BD9-E0C5-4835-919B-44E263901327}"/>
    <dgm:cxn modelId="{E76E545E-4F36-4ACE-BD76-61E3FBAE9255}" srcId="{F91584CC-5025-48DB-8B8C-32FA3B1DAA33}" destId="{EC4A2985-B106-46E9-8BD0-F0215F79DC22}" srcOrd="1" destOrd="0" parTransId="{F006C39A-1D3F-4CCF-AF1C-C674595A38C1}" sibTransId="{462B4DB1-BC7D-481D-B710-3527CAF50797}"/>
    <dgm:cxn modelId="{E5AAE9E2-CA73-4004-A363-16D1F83BFD4E}" type="presOf" srcId="{4ACE2179-0EF9-4791-941A-CDA76481843B}" destId="{8A03BB10-6B1B-4C39-90B9-FD203A5BB85A}" srcOrd="0" destOrd="0" presId="urn:diagrams.loki3.com/BracketList+Icon"/>
    <dgm:cxn modelId="{49F68E86-8C1F-494C-AF50-86A765572519}" type="presOf" srcId="{EC4A2985-B106-46E9-8BD0-F0215F79DC22}" destId="{6DF23CA1-61A4-49EF-A3BB-02E1182C1DD1}" srcOrd="0" destOrd="0" presId="urn:diagrams.loki3.com/BracketList+Icon"/>
    <dgm:cxn modelId="{9E1D26E6-8229-40D7-9A95-D6CABF148A1D}" type="presOf" srcId="{F91584CC-5025-48DB-8B8C-32FA3B1DAA33}" destId="{35AFCD9A-1DAF-4853-B602-D8037823A346}" srcOrd="0" destOrd="0" presId="urn:diagrams.loki3.com/BracketList+Icon"/>
    <dgm:cxn modelId="{B2422700-36B4-4082-B48F-0A3CACC39190}" type="presParOf" srcId="{35AFCD9A-1DAF-4853-B602-D8037823A346}" destId="{041C5D8A-037D-4F2E-A19A-2FFDC5FC167F}" srcOrd="0" destOrd="0" presId="urn:diagrams.loki3.com/BracketList+Icon"/>
    <dgm:cxn modelId="{D8B7E573-127B-44BA-B767-DE2B72ABE079}" type="presParOf" srcId="{041C5D8A-037D-4F2E-A19A-2FFDC5FC167F}" destId="{8A03BB10-6B1B-4C39-90B9-FD203A5BB85A}" srcOrd="0" destOrd="0" presId="urn:diagrams.loki3.com/BracketList+Icon"/>
    <dgm:cxn modelId="{48AB1FFE-42C6-4364-8443-04BDDC0E9BAF}" type="presParOf" srcId="{041C5D8A-037D-4F2E-A19A-2FFDC5FC167F}" destId="{0724372E-3CCE-4FD3-918F-FA33B5C44A5A}" srcOrd="1" destOrd="0" presId="urn:diagrams.loki3.com/BracketList+Icon"/>
    <dgm:cxn modelId="{18F82166-5B5A-4284-9E24-F7A99F182AD2}" type="presParOf" srcId="{041C5D8A-037D-4F2E-A19A-2FFDC5FC167F}" destId="{9752F511-2713-470C-AF91-A6CD0AEA1A88}" srcOrd="2" destOrd="0" presId="urn:diagrams.loki3.com/BracketList+Icon"/>
    <dgm:cxn modelId="{B2841778-78FD-4D61-9E52-EF102D55CBA6}" type="presParOf" srcId="{041C5D8A-037D-4F2E-A19A-2FFDC5FC167F}" destId="{0707A1C9-330B-4805-B62C-36F47A4F640D}" srcOrd="3" destOrd="0" presId="urn:diagrams.loki3.com/BracketList+Icon"/>
    <dgm:cxn modelId="{1EB3F329-1E2F-4409-8409-3A3F74750200}" type="presParOf" srcId="{35AFCD9A-1DAF-4853-B602-D8037823A346}" destId="{760FE246-FE21-40B8-9270-08137787C404}" srcOrd="1" destOrd="0" presId="urn:diagrams.loki3.com/BracketList+Icon"/>
    <dgm:cxn modelId="{09DA5354-8865-4C61-A5A5-6C7E61918D59}" type="presParOf" srcId="{35AFCD9A-1DAF-4853-B602-D8037823A346}" destId="{E69EEF55-AD90-4389-BDE0-313AA03260C7}" srcOrd="2" destOrd="0" presId="urn:diagrams.loki3.com/BracketList+Icon"/>
    <dgm:cxn modelId="{927CE225-BAD1-4F72-9E3D-91BC1150EC7D}" type="presParOf" srcId="{E69EEF55-AD90-4389-BDE0-313AA03260C7}" destId="{6DF23CA1-61A4-49EF-A3BB-02E1182C1DD1}" srcOrd="0" destOrd="0" presId="urn:diagrams.loki3.com/BracketList+Icon"/>
    <dgm:cxn modelId="{75D96953-9655-4B54-A111-E2D23F58FC79}" type="presParOf" srcId="{E69EEF55-AD90-4389-BDE0-313AA03260C7}" destId="{ACF50567-4F87-4FE7-A893-91E122230604}" srcOrd="1" destOrd="0" presId="urn:diagrams.loki3.com/BracketList+Icon"/>
    <dgm:cxn modelId="{BA00D25B-F3F0-46A6-A46F-E74F4988A1E4}" type="presParOf" srcId="{E69EEF55-AD90-4389-BDE0-313AA03260C7}" destId="{C9EECDC0-385C-43BA-886F-19DA74BDA236}" srcOrd="2" destOrd="0" presId="urn:diagrams.loki3.com/BracketList+Icon"/>
    <dgm:cxn modelId="{DC301E11-76B2-438E-A707-20834AF13AC7}" type="presParOf" srcId="{E69EEF55-AD90-4389-BDE0-313AA03260C7}" destId="{66BCA527-D26A-4BAE-A828-CE92C453397C}"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C86739-A610-40EC-A75A-F5E60E4893C0}">
      <dsp:nvSpPr>
        <dsp:cNvPr id="0" name=""/>
        <dsp:cNvSpPr/>
      </dsp:nvSpPr>
      <dsp:spPr>
        <a:xfrm>
          <a:off x="6500690" y="2893302"/>
          <a:ext cx="1474142" cy="350778"/>
        </a:xfrm>
        <a:custGeom>
          <a:avLst/>
          <a:gdLst/>
          <a:ahLst/>
          <a:cxnLst/>
          <a:rect l="0" t="0" r="0" b="0"/>
          <a:pathLst>
            <a:path>
              <a:moveTo>
                <a:pt x="0" y="0"/>
              </a:moveTo>
              <a:lnTo>
                <a:pt x="0" y="239045"/>
              </a:lnTo>
              <a:lnTo>
                <a:pt x="1474142" y="239045"/>
              </a:lnTo>
              <a:lnTo>
                <a:pt x="1474142" y="350778"/>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DAE55E-B2B2-4B6A-8B8E-B6CB377B10D7}">
      <dsp:nvSpPr>
        <dsp:cNvPr id="0" name=""/>
        <dsp:cNvSpPr/>
      </dsp:nvSpPr>
      <dsp:spPr>
        <a:xfrm>
          <a:off x="6454970" y="2893302"/>
          <a:ext cx="91440" cy="350778"/>
        </a:xfrm>
        <a:custGeom>
          <a:avLst/>
          <a:gdLst/>
          <a:ahLst/>
          <a:cxnLst/>
          <a:rect l="0" t="0" r="0" b="0"/>
          <a:pathLst>
            <a:path>
              <a:moveTo>
                <a:pt x="45720" y="0"/>
              </a:moveTo>
              <a:lnTo>
                <a:pt x="45720" y="350778"/>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1DD419-A3FF-4E9E-972C-92C732CDB9DA}">
      <dsp:nvSpPr>
        <dsp:cNvPr id="0" name=""/>
        <dsp:cNvSpPr/>
      </dsp:nvSpPr>
      <dsp:spPr>
        <a:xfrm>
          <a:off x="5026548" y="2893302"/>
          <a:ext cx="1474142" cy="350778"/>
        </a:xfrm>
        <a:custGeom>
          <a:avLst/>
          <a:gdLst/>
          <a:ahLst/>
          <a:cxnLst/>
          <a:rect l="0" t="0" r="0" b="0"/>
          <a:pathLst>
            <a:path>
              <a:moveTo>
                <a:pt x="1474142" y="0"/>
              </a:moveTo>
              <a:lnTo>
                <a:pt x="1474142" y="239045"/>
              </a:lnTo>
              <a:lnTo>
                <a:pt x="0" y="239045"/>
              </a:lnTo>
              <a:lnTo>
                <a:pt x="0" y="350778"/>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0990D4-5EEE-4B97-B341-B0C734CFB3B3}">
      <dsp:nvSpPr>
        <dsp:cNvPr id="0" name=""/>
        <dsp:cNvSpPr/>
      </dsp:nvSpPr>
      <dsp:spPr>
        <a:xfrm>
          <a:off x="4658013" y="1776639"/>
          <a:ext cx="1842677" cy="350778"/>
        </a:xfrm>
        <a:custGeom>
          <a:avLst/>
          <a:gdLst/>
          <a:ahLst/>
          <a:cxnLst/>
          <a:rect l="0" t="0" r="0" b="0"/>
          <a:pathLst>
            <a:path>
              <a:moveTo>
                <a:pt x="0" y="0"/>
              </a:moveTo>
              <a:lnTo>
                <a:pt x="0" y="239045"/>
              </a:lnTo>
              <a:lnTo>
                <a:pt x="1842677" y="239045"/>
              </a:lnTo>
              <a:lnTo>
                <a:pt x="1842677" y="35077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8CFF39-75FF-4872-ACC6-AB501D86FE11}">
      <dsp:nvSpPr>
        <dsp:cNvPr id="0" name=""/>
        <dsp:cNvSpPr/>
      </dsp:nvSpPr>
      <dsp:spPr>
        <a:xfrm>
          <a:off x="2815335" y="2893302"/>
          <a:ext cx="737071" cy="350778"/>
        </a:xfrm>
        <a:custGeom>
          <a:avLst/>
          <a:gdLst/>
          <a:ahLst/>
          <a:cxnLst/>
          <a:rect l="0" t="0" r="0" b="0"/>
          <a:pathLst>
            <a:path>
              <a:moveTo>
                <a:pt x="0" y="0"/>
              </a:moveTo>
              <a:lnTo>
                <a:pt x="0" y="239045"/>
              </a:lnTo>
              <a:lnTo>
                <a:pt x="737071" y="239045"/>
              </a:lnTo>
              <a:lnTo>
                <a:pt x="737071" y="350778"/>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140FE1-97BC-4A75-96C0-E5956B3D8AD6}">
      <dsp:nvSpPr>
        <dsp:cNvPr id="0" name=""/>
        <dsp:cNvSpPr/>
      </dsp:nvSpPr>
      <dsp:spPr>
        <a:xfrm>
          <a:off x="2078264" y="4009965"/>
          <a:ext cx="1474142" cy="350778"/>
        </a:xfrm>
        <a:custGeom>
          <a:avLst/>
          <a:gdLst/>
          <a:ahLst/>
          <a:cxnLst/>
          <a:rect l="0" t="0" r="0" b="0"/>
          <a:pathLst>
            <a:path>
              <a:moveTo>
                <a:pt x="0" y="0"/>
              </a:moveTo>
              <a:lnTo>
                <a:pt x="0" y="239045"/>
              </a:lnTo>
              <a:lnTo>
                <a:pt x="1474142" y="239045"/>
              </a:lnTo>
              <a:lnTo>
                <a:pt x="1474142" y="35077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F8C728-031D-4C7C-917C-16904504822E}">
      <dsp:nvSpPr>
        <dsp:cNvPr id="0" name=""/>
        <dsp:cNvSpPr/>
      </dsp:nvSpPr>
      <dsp:spPr>
        <a:xfrm>
          <a:off x="2032544" y="4009965"/>
          <a:ext cx="91440" cy="350778"/>
        </a:xfrm>
        <a:custGeom>
          <a:avLst/>
          <a:gdLst/>
          <a:ahLst/>
          <a:cxnLst/>
          <a:rect l="0" t="0" r="0" b="0"/>
          <a:pathLst>
            <a:path>
              <a:moveTo>
                <a:pt x="45720" y="0"/>
              </a:moveTo>
              <a:lnTo>
                <a:pt x="45720" y="35077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EB0473-7482-44F9-B17B-0034866143D6}">
      <dsp:nvSpPr>
        <dsp:cNvPr id="0" name=""/>
        <dsp:cNvSpPr/>
      </dsp:nvSpPr>
      <dsp:spPr>
        <a:xfrm>
          <a:off x="604121" y="4009965"/>
          <a:ext cx="1474142" cy="350778"/>
        </a:xfrm>
        <a:custGeom>
          <a:avLst/>
          <a:gdLst/>
          <a:ahLst/>
          <a:cxnLst/>
          <a:rect l="0" t="0" r="0" b="0"/>
          <a:pathLst>
            <a:path>
              <a:moveTo>
                <a:pt x="1474142" y="0"/>
              </a:moveTo>
              <a:lnTo>
                <a:pt x="1474142" y="239045"/>
              </a:lnTo>
              <a:lnTo>
                <a:pt x="0" y="239045"/>
              </a:lnTo>
              <a:lnTo>
                <a:pt x="0" y="35077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3387AC-5168-4A2C-B889-B630E7E75DF0}">
      <dsp:nvSpPr>
        <dsp:cNvPr id="0" name=""/>
        <dsp:cNvSpPr/>
      </dsp:nvSpPr>
      <dsp:spPr>
        <a:xfrm>
          <a:off x="2078264" y="2893302"/>
          <a:ext cx="737071" cy="350778"/>
        </a:xfrm>
        <a:custGeom>
          <a:avLst/>
          <a:gdLst/>
          <a:ahLst/>
          <a:cxnLst/>
          <a:rect l="0" t="0" r="0" b="0"/>
          <a:pathLst>
            <a:path>
              <a:moveTo>
                <a:pt x="737071" y="0"/>
              </a:moveTo>
              <a:lnTo>
                <a:pt x="737071" y="239045"/>
              </a:lnTo>
              <a:lnTo>
                <a:pt x="0" y="239045"/>
              </a:lnTo>
              <a:lnTo>
                <a:pt x="0" y="350778"/>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712D8B-4145-46D4-9890-A2D60DE4CDB9}">
      <dsp:nvSpPr>
        <dsp:cNvPr id="0" name=""/>
        <dsp:cNvSpPr/>
      </dsp:nvSpPr>
      <dsp:spPr>
        <a:xfrm>
          <a:off x="2815335" y="1776639"/>
          <a:ext cx="1842677" cy="350778"/>
        </a:xfrm>
        <a:custGeom>
          <a:avLst/>
          <a:gdLst/>
          <a:ahLst/>
          <a:cxnLst/>
          <a:rect l="0" t="0" r="0" b="0"/>
          <a:pathLst>
            <a:path>
              <a:moveTo>
                <a:pt x="1842677" y="0"/>
              </a:moveTo>
              <a:lnTo>
                <a:pt x="1842677" y="239045"/>
              </a:lnTo>
              <a:lnTo>
                <a:pt x="0" y="239045"/>
              </a:lnTo>
              <a:lnTo>
                <a:pt x="0" y="35077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60AF65-6904-4C3C-A6EE-595BFE1D8364}">
      <dsp:nvSpPr>
        <dsp:cNvPr id="0" name=""/>
        <dsp:cNvSpPr/>
      </dsp:nvSpPr>
      <dsp:spPr>
        <a:xfrm>
          <a:off x="4054954" y="1010755"/>
          <a:ext cx="1206116" cy="76588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28C014-F6FC-4C9A-A086-4AE7A344B2B5}">
      <dsp:nvSpPr>
        <dsp:cNvPr id="0" name=""/>
        <dsp:cNvSpPr/>
      </dsp:nvSpPr>
      <dsp:spPr>
        <a:xfrm>
          <a:off x="4188967" y="1138068"/>
          <a:ext cx="1206116" cy="76588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Managerial Remuneration</a:t>
          </a:r>
          <a:endParaRPr lang="en-US" sz="1400" kern="1200" dirty="0"/>
        </a:p>
      </dsp:txBody>
      <dsp:txXfrm>
        <a:off x="4211399" y="1160500"/>
        <a:ext cx="1161252" cy="721019"/>
      </dsp:txXfrm>
    </dsp:sp>
    <dsp:sp modelId="{8D48B13D-53D2-4C0E-92E7-6D563B79DA4C}">
      <dsp:nvSpPr>
        <dsp:cNvPr id="0" name=""/>
        <dsp:cNvSpPr/>
      </dsp:nvSpPr>
      <dsp:spPr>
        <a:xfrm>
          <a:off x="2212277" y="2127418"/>
          <a:ext cx="1206116" cy="765883"/>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6381A5-6F0C-4566-89F5-FB28C3A76F22}">
      <dsp:nvSpPr>
        <dsp:cNvPr id="0" name=""/>
        <dsp:cNvSpPr/>
      </dsp:nvSpPr>
      <dsp:spPr>
        <a:xfrm>
          <a:off x="2346289" y="2254730"/>
          <a:ext cx="1206116" cy="765883"/>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Managerial persons</a:t>
          </a:r>
          <a:endParaRPr lang="en-US" sz="1400" kern="1200" dirty="0"/>
        </a:p>
      </dsp:txBody>
      <dsp:txXfrm>
        <a:off x="2368721" y="2277162"/>
        <a:ext cx="1161252" cy="721019"/>
      </dsp:txXfrm>
    </dsp:sp>
    <dsp:sp modelId="{6271AD16-8138-4AE1-A657-3FD68E7479BD}">
      <dsp:nvSpPr>
        <dsp:cNvPr id="0" name=""/>
        <dsp:cNvSpPr/>
      </dsp:nvSpPr>
      <dsp:spPr>
        <a:xfrm>
          <a:off x="1475205" y="3244081"/>
          <a:ext cx="1206116" cy="7658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6DB21A-FD12-4999-BC18-D0F544B43A3C}">
      <dsp:nvSpPr>
        <dsp:cNvPr id="0" name=""/>
        <dsp:cNvSpPr/>
      </dsp:nvSpPr>
      <dsp:spPr>
        <a:xfrm>
          <a:off x="1609218" y="3371393"/>
          <a:ext cx="1206116" cy="76588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Types</a:t>
          </a:r>
          <a:endParaRPr lang="en-US" sz="1400" kern="1200" dirty="0"/>
        </a:p>
      </dsp:txBody>
      <dsp:txXfrm>
        <a:off x="1631650" y="3393825"/>
        <a:ext cx="1161252" cy="721019"/>
      </dsp:txXfrm>
    </dsp:sp>
    <dsp:sp modelId="{00D2AB83-57A7-4A00-B2C9-870718C91DAE}">
      <dsp:nvSpPr>
        <dsp:cNvPr id="0" name=""/>
        <dsp:cNvSpPr/>
      </dsp:nvSpPr>
      <dsp:spPr>
        <a:xfrm>
          <a:off x="1063" y="4360744"/>
          <a:ext cx="1206116" cy="76588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B07E90-C606-421F-879A-D69462C1C081}">
      <dsp:nvSpPr>
        <dsp:cNvPr id="0" name=""/>
        <dsp:cNvSpPr/>
      </dsp:nvSpPr>
      <dsp:spPr>
        <a:xfrm>
          <a:off x="135076" y="4488056"/>
          <a:ext cx="1206116" cy="765883"/>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Managing Director</a:t>
          </a:r>
          <a:endParaRPr lang="en-US" sz="1400" kern="1200" dirty="0"/>
        </a:p>
      </dsp:txBody>
      <dsp:txXfrm>
        <a:off x="157508" y="4510488"/>
        <a:ext cx="1161252" cy="721019"/>
      </dsp:txXfrm>
    </dsp:sp>
    <dsp:sp modelId="{55934748-DCE2-46FB-8BE6-0DEB4F73B4FE}">
      <dsp:nvSpPr>
        <dsp:cNvPr id="0" name=""/>
        <dsp:cNvSpPr/>
      </dsp:nvSpPr>
      <dsp:spPr>
        <a:xfrm>
          <a:off x="1475205" y="4360744"/>
          <a:ext cx="1206116" cy="76588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5B6911-BB8F-48B6-A4EA-D10989FCC7B0}">
      <dsp:nvSpPr>
        <dsp:cNvPr id="0" name=""/>
        <dsp:cNvSpPr/>
      </dsp:nvSpPr>
      <dsp:spPr>
        <a:xfrm>
          <a:off x="1609218" y="4488056"/>
          <a:ext cx="1206116" cy="765883"/>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Whole Time Director</a:t>
          </a:r>
          <a:endParaRPr lang="en-US" sz="1400" kern="1200" dirty="0"/>
        </a:p>
      </dsp:txBody>
      <dsp:txXfrm>
        <a:off x="1631650" y="4510488"/>
        <a:ext cx="1161252" cy="721019"/>
      </dsp:txXfrm>
    </dsp:sp>
    <dsp:sp modelId="{39B7803A-26E5-4B50-A718-7BED947BAC3C}">
      <dsp:nvSpPr>
        <dsp:cNvPr id="0" name=""/>
        <dsp:cNvSpPr/>
      </dsp:nvSpPr>
      <dsp:spPr>
        <a:xfrm>
          <a:off x="2949348" y="4360744"/>
          <a:ext cx="1206116" cy="76588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0BF641-A129-443F-987B-1030A98B38DA}">
      <dsp:nvSpPr>
        <dsp:cNvPr id="0" name=""/>
        <dsp:cNvSpPr/>
      </dsp:nvSpPr>
      <dsp:spPr>
        <a:xfrm>
          <a:off x="3083361" y="4488056"/>
          <a:ext cx="1206116" cy="765883"/>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Manager</a:t>
          </a:r>
          <a:endParaRPr lang="en-US" sz="1400" kern="1200" dirty="0"/>
        </a:p>
      </dsp:txBody>
      <dsp:txXfrm>
        <a:off x="3105793" y="4510488"/>
        <a:ext cx="1161252" cy="721019"/>
      </dsp:txXfrm>
    </dsp:sp>
    <dsp:sp modelId="{7523888F-1B40-4A5D-BF19-75FB7599F28E}">
      <dsp:nvSpPr>
        <dsp:cNvPr id="0" name=""/>
        <dsp:cNvSpPr/>
      </dsp:nvSpPr>
      <dsp:spPr>
        <a:xfrm>
          <a:off x="2949348" y="3244081"/>
          <a:ext cx="1206116" cy="7658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D77058-ED17-42F9-B9CF-70EF0EE4E05D}">
      <dsp:nvSpPr>
        <dsp:cNvPr id="0" name=""/>
        <dsp:cNvSpPr/>
      </dsp:nvSpPr>
      <dsp:spPr>
        <a:xfrm>
          <a:off x="3083361" y="3371393"/>
          <a:ext cx="1206116" cy="76588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Appointment</a:t>
          </a:r>
          <a:endParaRPr lang="en-US" sz="1400" kern="1200" dirty="0"/>
        </a:p>
      </dsp:txBody>
      <dsp:txXfrm>
        <a:off x="3105793" y="3393825"/>
        <a:ext cx="1161252" cy="721019"/>
      </dsp:txXfrm>
    </dsp:sp>
    <dsp:sp modelId="{914B55C0-095E-4D0E-84AB-5C7BE35402F6}">
      <dsp:nvSpPr>
        <dsp:cNvPr id="0" name=""/>
        <dsp:cNvSpPr/>
      </dsp:nvSpPr>
      <dsp:spPr>
        <a:xfrm>
          <a:off x="5897632" y="2127418"/>
          <a:ext cx="1206116" cy="765883"/>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6CAD92-53CB-4A4C-97C8-571B6B36EFD9}">
      <dsp:nvSpPr>
        <dsp:cNvPr id="0" name=""/>
        <dsp:cNvSpPr/>
      </dsp:nvSpPr>
      <dsp:spPr>
        <a:xfrm>
          <a:off x="6031645" y="2254730"/>
          <a:ext cx="1206116" cy="765883"/>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Remuneration</a:t>
          </a:r>
          <a:endParaRPr lang="en-US" sz="1400" kern="1200" dirty="0"/>
        </a:p>
      </dsp:txBody>
      <dsp:txXfrm>
        <a:off x="6054077" y="2277162"/>
        <a:ext cx="1161252" cy="721019"/>
      </dsp:txXfrm>
    </dsp:sp>
    <dsp:sp modelId="{5568B3C2-FDA1-4A86-8EBD-B78BC8118E1F}">
      <dsp:nvSpPr>
        <dsp:cNvPr id="0" name=""/>
        <dsp:cNvSpPr/>
      </dsp:nvSpPr>
      <dsp:spPr>
        <a:xfrm>
          <a:off x="4423490" y="3244081"/>
          <a:ext cx="1206116" cy="7658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F9BD22-7555-4808-8F8D-3E6D37698C0F}">
      <dsp:nvSpPr>
        <dsp:cNvPr id="0" name=""/>
        <dsp:cNvSpPr/>
      </dsp:nvSpPr>
      <dsp:spPr>
        <a:xfrm>
          <a:off x="4557503" y="3371393"/>
          <a:ext cx="1206116" cy="76588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Meaning</a:t>
          </a:r>
          <a:endParaRPr lang="en-US" sz="1400" kern="1200" dirty="0"/>
        </a:p>
      </dsp:txBody>
      <dsp:txXfrm>
        <a:off x="4579935" y="3393825"/>
        <a:ext cx="1161252" cy="721019"/>
      </dsp:txXfrm>
    </dsp:sp>
    <dsp:sp modelId="{46382175-93E2-4293-A50C-EF1216BEBD00}">
      <dsp:nvSpPr>
        <dsp:cNvPr id="0" name=""/>
        <dsp:cNvSpPr/>
      </dsp:nvSpPr>
      <dsp:spPr>
        <a:xfrm>
          <a:off x="5897632" y="3244081"/>
          <a:ext cx="1206116" cy="7658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D187BD-8C28-48C5-86B0-EB044DB015F0}">
      <dsp:nvSpPr>
        <dsp:cNvPr id="0" name=""/>
        <dsp:cNvSpPr/>
      </dsp:nvSpPr>
      <dsp:spPr>
        <a:xfrm>
          <a:off x="6031645" y="3371393"/>
          <a:ext cx="1206116" cy="76588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Ceiling &amp; Computation</a:t>
          </a:r>
          <a:endParaRPr lang="en-US" sz="1400" kern="1200" dirty="0"/>
        </a:p>
      </dsp:txBody>
      <dsp:txXfrm>
        <a:off x="6054077" y="3393825"/>
        <a:ext cx="1161252" cy="721019"/>
      </dsp:txXfrm>
    </dsp:sp>
    <dsp:sp modelId="{719949EF-058A-42CB-80FF-109F4947E83E}">
      <dsp:nvSpPr>
        <dsp:cNvPr id="0" name=""/>
        <dsp:cNvSpPr/>
      </dsp:nvSpPr>
      <dsp:spPr>
        <a:xfrm>
          <a:off x="7371775" y="3244081"/>
          <a:ext cx="1206116" cy="7658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7AA5F5-3C63-43D0-A508-A2B913DFA51B}">
      <dsp:nvSpPr>
        <dsp:cNvPr id="0" name=""/>
        <dsp:cNvSpPr/>
      </dsp:nvSpPr>
      <dsp:spPr>
        <a:xfrm>
          <a:off x="7505787" y="3371393"/>
          <a:ext cx="1206116" cy="76588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Mode of payment</a:t>
          </a:r>
          <a:endParaRPr lang="en-US" sz="1400" kern="1200" dirty="0"/>
        </a:p>
      </dsp:txBody>
      <dsp:txXfrm>
        <a:off x="7528219" y="3393825"/>
        <a:ext cx="1161252" cy="7210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A955D3-FDF6-45C1-9605-C44D2C177608}">
      <dsp:nvSpPr>
        <dsp:cNvPr id="0" name=""/>
        <dsp:cNvSpPr/>
      </dsp:nvSpPr>
      <dsp:spPr>
        <a:xfrm>
          <a:off x="6217525" y="3763588"/>
          <a:ext cx="91440" cy="695360"/>
        </a:xfrm>
        <a:custGeom>
          <a:avLst/>
          <a:gdLst/>
          <a:ahLst/>
          <a:cxnLst/>
          <a:rect l="0" t="0" r="0" b="0"/>
          <a:pathLst>
            <a:path>
              <a:moveTo>
                <a:pt x="45720" y="0"/>
              </a:moveTo>
              <a:lnTo>
                <a:pt x="45720" y="69536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AB254F-4EF6-45EB-BAD6-69123ED90969}">
      <dsp:nvSpPr>
        <dsp:cNvPr id="0" name=""/>
        <dsp:cNvSpPr/>
      </dsp:nvSpPr>
      <dsp:spPr>
        <a:xfrm>
          <a:off x="4481382" y="2281842"/>
          <a:ext cx="1781862" cy="695360"/>
        </a:xfrm>
        <a:custGeom>
          <a:avLst/>
          <a:gdLst/>
          <a:ahLst/>
          <a:cxnLst/>
          <a:rect l="0" t="0" r="0" b="0"/>
          <a:pathLst>
            <a:path>
              <a:moveTo>
                <a:pt x="0" y="0"/>
              </a:moveTo>
              <a:lnTo>
                <a:pt x="0" y="473867"/>
              </a:lnTo>
              <a:lnTo>
                <a:pt x="1781862" y="473867"/>
              </a:lnTo>
              <a:lnTo>
                <a:pt x="1781862" y="69536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BC2320-957E-4E10-9B1F-5F1E3C236C34}">
      <dsp:nvSpPr>
        <dsp:cNvPr id="0" name=""/>
        <dsp:cNvSpPr/>
      </dsp:nvSpPr>
      <dsp:spPr>
        <a:xfrm>
          <a:off x="2420338" y="3865204"/>
          <a:ext cx="91440" cy="695360"/>
        </a:xfrm>
        <a:custGeom>
          <a:avLst/>
          <a:gdLst/>
          <a:ahLst/>
          <a:cxnLst/>
          <a:rect l="0" t="0" r="0" b="0"/>
          <a:pathLst>
            <a:path>
              <a:moveTo>
                <a:pt x="45720" y="0"/>
              </a:moveTo>
              <a:lnTo>
                <a:pt x="45720" y="69536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2A08F1-D5DA-4DFC-9FA8-7350C674AB2F}">
      <dsp:nvSpPr>
        <dsp:cNvPr id="0" name=""/>
        <dsp:cNvSpPr/>
      </dsp:nvSpPr>
      <dsp:spPr>
        <a:xfrm>
          <a:off x="2466058" y="2281842"/>
          <a:ext cx="2015324" cy="695360"/>
        </a:xfrm>
        <a:custGeom>
          <a:avLst/>
          <a:gdLst/>
          <a:ahLst/>
          <a:cxnLst/>
          <a:rect l="0" t="0" r="0" b="0"/>
          <a:pathLst>
            <a:path>
              <a:moveTo>
                <a:pt x="2015324" y="0"/>
              </a:moveTo>
              <a:lnTo>
                <a:pt x="2015324" y="473867"/>
              </a:lnTo>
              <a:lnTo>
                <a:pt x="0" y="473867"/>
              </a:lnTo>
              <a:lnTo>
                <a:pt x="0" y="69536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EA29C5-9308-475D-8BDE-EE710FA890AE}">
      <dsp:nvSpPr>
        <dsp:cNvPr id="0" name=""/>
        <dsp:cNvSpPr/>
      </dsp:nvSpPr>
      <dsp:spPr>
        <a:xfrm>
          <a:off x="4435662" y="907466"/>
          <a:ext cx="91440" cy="695360"/>
        </a:xfrm>
        <a:custGeom>
          <a:avLst/>
          <a:gdLst/>
          <a:ahLst/>
          <a:cxnLst/>
          <a:rect l="0" t="0" r="0" b="0"/>
          <a:pathLst>
            <a:path>
              <a:moveTo>
                <a:pt x="45720" y="0"/>
              </a:moveTo>
              <a:lnTo>
                <a:pt x="45720" y="69536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626CF0-400E-4842-A301-16AD419F2EAB}">
      <dsp:nvSpPr>
        <dsp:cNvPr id="0" name=""/>
        <dsp:cNvSpPr/>
      </dsp:nvSpPr>
      <dsp:spPr>
        <a:xfrm>
          <a:off x="1983393" y="2035"/>
          <a:ext cx="4995978" cy="90543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0D9194-4A10-44A3-AF9D-23AB9CDEF3CA}">
      <dsp:nvSpPr>
        <dsp:cNvPr id="0" name=""/>
        <dsp:cNvSpPr/>
      </dsp:nvSpPr>
      <dsp:spPr>
        <a:xfrm>
          <a:off x="2249051" y="254410"/>
          <a:ext cx="4995978" cy="90543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Checklist for appointment of managerial person in public company</a:t>
          </a:r>
          <a:endParaRPr lang="en-US" sz="1800" kern="1200" dirty="0"/>
        </a:p>
      </dsp:txBody>
      <dsp:txXfrm>
        <a:off x="2275570" y="280929"/>
        <a:ext cx="4942940" cy="852392"/>
      </dsp:txXfrm>
    </dsp:sp>
    <dsp:sp modelId="{E3D454E7-C079-43B2-B21D-0902603ED7DF}">
      <dsp:nvSpPr>
        <dsp:cNvPr id="0" name=""/>
        <dsp:cNvSpPr/>
      </dsp:nvSpPr>
      <dsp:spPr>
        <a:xfrm>
          <a:off x="1889429" y="1602826"/>
          <a:ext cx="5183905" cy="6790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AE8CD6-8134-4CDA-BB70-2905CBB5F3B1}">
      <dsp:nvSpPr>
        <dsp:cNvPr id="0" name=""/>
        <dsp:cNvSpPr/>
      </dsp:nvSpPr>
      <dsp:spPr>
        <a:xfrm>
          <a:off x="2155088" y="1855201"/>
          <a:ext cx="5183905" cy="67901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Check if conditions of Part I of </a:t>
          </a:r>
          <a:r>
            <a:rPr lang="en-US" sz="1800" kern="1200" dirty="0" err="1" smtClean="0"/>
            <a:t>Sch</a:t>
          </a:r>
          <a:r>
            <a:rPr lang="en-US" sz="1800" kern="1200" dirty="0" smtClean="0"/>
            <a:t> XIII are complied</a:t>
          </a:r>
          <a:endParaRPr lang="en-US" sz="1800" kern="1200" dirty="0"/>
        </a:p>
      </dsp:txBody>
      <dsp:txXfrm>
        <a:off x="2174976" y="1875089"/>
        <a:ext cx="5144129" cy="639240"/>
      </dsp:txXfrm>
    </dsp:sp>
    <dsp:sp modelId="{1A9269BA-6E3A-49A7-9263-927E9E48692E}">
      <dsp:nvSpPr>
        <dsp:cNvPr id="0" name=""/>
        <dsp:cNvSpPr/>
      </dsp:nvSpPr>
      <dsp:spPr>
        <a:xfrm>
          <a:off x="949854" y="2977202"/>
          <a:ext cx="3032408" cy="8880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B326C9-2313-445A-90E6-3E9A18342794}">
      <dsp:nvSpPr>
        <dsp:cNvPr id="0" name=""/>
        <dsp:cNvSpPr/>
      </dsp:nvSpPr>
      <dsp:spPr>
        <a:xfrm>
          <a:off x="1215512" y="3229578"/>
          <a:ext cx="3032408" cy="88800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If yes -&gt; CG Approval not reqd.</a:t>
          </a:r>
          <a:endParaRPr lang="en-US" sz="1800" kern="1200" dirty="0"/>
        </a:p>
      </dsp:txBody>
      <dsp:txXfrm>
        <a:off x="1241521" y="3255587"/>
        <a:ext cx="2980390" cy="835983"/>
      </dsp:txXfrm>
    </dsp:sp>
    <dsp:sp modelId="{3215C7FA-C7BE-4E05-8FE4-4FE384D54A21}">
      <dsp:nvSpPr>
        <dsp:cNvPr id="0" name=""/>
        <dsp:cNvSpPr/>
      </dsp:nvSpPr>
      <dsp:spPr>
        <a:xfrm>
          <a:off x="865430" y="4560564"/>
          <a:ext cx="3201255" cy="152172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15360B-851B-4D76-9890-722A151F1BCF}">
      <dsp:nvSpPr>
        <dsp:cNvPr id="0" name=""/>
        <dsp:cNvSpPr/>
      </dsp:nvSpPr>
      <dsp:spPr>
        <a:xfrm>
          <a:off x="1131088" y="4812940"/>
          <a:ext cx="3201255" cy="1521728"/>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l" defTabSz="711200">
            <a:lnSpc>
              <a:spcPct val="100000"/>
            </a:lnSpc>
            <a:spcBef>
              <a:spcPct val="0"/>
            </a:spcBef>
            <a:spcAft>
              <a:spcPct val="35000"/>
            </a:spcAft>
          </a:pPr>
          <a:r>
            <a:rPr lang="en-US" sz="1600" kern="1200" baseline="0" dirty="0" smtClean="0"/>
            <a:t>1. Board/RC resolution</a:t>
          </a:r>
        </a:p>
        <a:p>
          <a:pPr lvl="0" algn="l" defTabSz="711200">
            <a:lnSpc>
              <a:spcPct val="100000"/>
            </a:lnSpc>
            <a:spcBef>
              <a:spcPct val="0"/>
            </a:spcBef>
            <a:spcAft>
              <a:spcPct val="35000"/>
            </a:spcAft>
          </a:pPr>
          <a:r>
            <a:rPr lang="en-US" sz="1600" kern="1200" baseline="0" dirty="0" smtClean="0"/>
            <a:t>2. GM Resolution</a:t>
          </a:r>
          <a:br>
            <a:rPr lang="en-US" sz="1600" kern="1200" baseline="0" dirty="0" smtClean="0"/>
          </a:br>
          <a:r>
            <a:rPr lang="en-US" sz="1600" kern="1200" baseline="0" dirty="0" smtClean="0"/>
            <a:t>3. Form 23/32/25C</a:t>
          </a:r>
          <a:endParaRPr lang="en-US" sz="1600" kern="1200" baseline="0" dirty="0"/>
        </a:p>
      </dsp:txBody>
      <dsp:txXfrm>
        <a:off x="1175658" y="4857510"/>
        <a:ext cx="3112115" cy="1432588"/>
      </dsp:txXfrm>
    </dsp:sp>
    <dsp:sp modelId="{B6750392-4F0E-488D-816B-A5B4360E44CD}">
      <dsp:nvSpPr>
        <dsp:cNvPr id="0" name=""/>
        <dsp:cNvSpPr/>
      </dsp:nvSpPr>
      <dsp:spPr>
        <a:xfrm>
          <a:off x="4513579" y="2977202"/>
          <a:ext cx="3499332" cy="78638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CE0A5B-6BA4-4571-BB1E-A870DC5FFA6F}">
      <dsp:nvSpPr>
        <dsp:cNvPr id="0" name=""/>
        <dsp:cNvSpPr/>
      </dsp:nvSpPr>
      <dsp:spPr>
        <a:xfrm>
          <a:off x="4779237" y="3229578"/>
          <a:ext cx="3499332" cy="786385"/>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If no -&gt; CG approval is reqd.</a:t>
          </a:r>
          <a:endParaRPr lang="en-US" sz="1800" kern="1200" dirty="0"/>
        </a:p>
      </dsp:txBody>
      <dsp:txXfrm>
        <a:off x="4802269" y="3252610"/>
        <a:ext cx="3453268" cy="740321"/>
      </dsp:txXfrm>
    </dsp:sp>
    <dsp:sp modelId="{D20DB2D9-86D9-4583-9BE4-5C146B73D4B5}">
      <dsp:nvSpPr>
        <dsp:cNvPr id="0" name=""/>
        <dsp:cNvSpPr/>
      </dsp:nvSpPr>
      <dsp:spPr>
        <a:xfrm>
          <a:off x="4607542" y="4458949"/>
          <a:ext cx="3311405" cy="151823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3F3851-5801-4804-8C57-B0C606A2412A}">
      <dsp:nvSpPr>
        <dsp:cNvPr id="0" name=""/>
        <dsp:cNvSpPr/>
      </dsp:nvSpPr>
      <dsp:spPr>
        <a:xfrm>
          <a:off x="4873200" y="4711324"/>
          <a:ext cx="3311405" cy="1518236"/>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kern="1200" baseline="0" dirty="0" smtClean="0"/>
            <a:t>1. Board Resolution</a:t>
          </a:r>
          <a:br>
            <a:rPr lang="en-US" sz="1600" kern="1200" baseline="0" dirty="0" smtClean="0"/>
          </a:br>
          <a:r>
            <a:rPr lang="en-US" sz="1600" kern="1200" baseline="0" dirty="0" smtClean="0"/>
            <a:t>2. GM Resolution</a:t>
          </a:r>
          <a:br>
            <a:rPr lang="en-US" sz="1600" kern="1200" baseline="0" dirty="0" smtClean="0"/>
          </a:br>
          <a:r>
            <a:rPr lang="en-US" sz="1600" kern="1200" baseline="0" dirty="0" smtClean="0"/>
            <a:t>3. Notice in newspaper</a:t>
          </a:r>
          <a:br>
            <a:rPr lang="en-US" sz="1600" kern="1200" baseline="0" dirty="0" smtClean="0"/>
          </a:br>
          <a:r>
            <a:rPr lang="en-US" sz="1600" kern="1200" baseline="0" dirty="0" smtClean="0"/>
            <a:t>4. Form 25A</a:t>
          </a:r>
          <a:br>
            <a:rPr lang="en-US" sz="1600" kern="1200" baseline="0" dirty="0" smtClean="0"/>
          </a:br>
          <a:r>
            <a:rPr lang="en-US" sz="1600" kern="1200" baseline="0" dirty="0" smtClean="0"/>
            <a:t>5. Form 23/32</a:t>
          </a:r>
          <a:endParaRPr lang="en-US" sz="1600" kern="1200" baseline="0" dirty="0"/>
        </a:p>
      </dsp:txBody>
      <dsp:txXfrm>
        <a:off x="4917668" y="4755792"/>
        <a:ext cx="3222469" cy="14293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03BB10-6B1B-4C39-90B9-FD203A5BB85A}">
      <dsp:nvSpPr>
        <dsp:cNvPr id="0" name=""/>
        <dsp:cNvSpPr/>
      </dsp:nvSpPr>
      <dsp:spPr>
        <a:xfrm>
          <a:off x="840833" y="165929"/>
          <a:ext cx="3589690" cy="455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lvl="0" algn="r" defTabSz="1022350">
            <a:lnSpc>
              <a:spcPct val="90000"/>
            </a:lnSpc>
            <a:spcBef>
              <a:spcPct val="0"/>
            </a:spcBef>
            <a:spcAft>
              <a:spcPct val="35000"/>
            </a:spcAft>
          </a:pPr>
          <a:r>
            <a:rPr lang="en-US" sz="2300" kern="1200" dirty="0" smtClean="0"/>
            <a:t>1 Managerial Person</a:t>
          </a:r>
          <a:endParaRPr lang="en-US" sz="2300" kern="1200" dirty="0"/>
        </a:p>
      </dsp:txBody>
      <dsp:txXfrm>
        <a:off x="840833" y="165929"/>
        <a:ext cx="3589690" cy="455400"/>
      </dsp:txXfrm>
    </dsp:sp>
    <dsp:sp modelId="{0724372E-3CCE-4FD3-918F-FA33B5C44A5A}">
      <dsp:nvSpPr>
        <dsp:cNvPr id="0" name=""/>
        <dsp:cNvSpPr/>
      </dsp:nvSpPr>
      <dsp:spPr>
        <a:xfrm>
          <a:off x="4430524" y="144582"/>
          <a:ext cx="417238" cy="498093"/>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07A1C9-330B-4805-B62C-36F47A4F640D}">
      <dsp:nvSpPr>
        <dsp:cNvPr id="0" name=""/>
        <dsp:cNvSpPr/>
      </dsp:nvSpPr>
      <dsp:spPr>
        <a:xfrm>
          <a:off x="5014658" y="144582"/>
          <a:ext cx="2497436" cy="49809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5% of net profit</a:t>
          </a:r>
          <a:endParaRPr lang="en-US" sz="2300" kern="1200" dirty="0"/>
        </a:p>
      </dsp:txBody>
      <dsp:txXfrm>
        <a:off x="5014658" y="144582"/>
        <a:ext cx="2497436" cy="498093"/>
      </dsp:txXfrm>
    </dsp:sp>
    <dsp:sp modelId="{6DF23CA1-61A4-49EF-A3BB-02E1182C1DD1}">
      <dsp:nvSpPr>
        <dsp:cNvPr id="0" name=""/>
        <dsp:cNvSpPr/>
      </dsp:nvSpPr>
      <dsp:spPr>
        <a:xfrm>
          <a:off x="840833" y="746822"/>
          <a:ext cx="3636213" cy="455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lvl="0" algn="r" defTabSz="1022350">
            <a:lnSpc>
              <a:spcPct val="90000"/>
            </a:lnSpc>
            <a:spcBef>
              <a:spcPct val="0"/>
            </a:spcBef>
            <a:spcAft>
              <a:spcPct val="35000"/>
            </a:spcAft>
          </a:pPr>
          <a:r>
            <a:rPr lang="en-US" sz="2300" kern="1200" dirty="0" smtClean="0"/>
            <a:t>&gt;1 Managerial Persons</a:t>
          </a:r>
          <a:endParaRPr lang="en-US" sz="2300" kern="1200" dirty="0"/>
        </a:p>
      </dsp:txBody>
      <dsp:txXfrm>
        <a:off x="840833" y="746822"/>
        <a:ext cx="3636213" cy="455400"/>
      </dsp:txXfrm>
    </dsp:sp>
    <dsp:sp modelId="{ACF50567-4F87-4FE7-A893-91E122230604}">
      <dsp:nvSpPr>
        <dsp:cNvPr id="0" name=""/>
        <dsp:cNvSpPr/>
      </dsp:nvSpPr>
      <dsp:spPr>
        <a:xfrm>
          <a:off x="4477046" y="725476"/>
          <a:ext cx="417238" cy="498093"/>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BCA527-D26A-4BAE-A828-CE92C453397C}">
      <dsp:nvSpPr>
        <dsp:cNvPr id="0" name=""/>
        <dsp:cNvSpPr/>
      </dsp:nvSpPr>
      <dsp:spPr>
        <a:xfrm>
          <a:off x="5061180" y="725476"/>
          <a:ext cx="2450905" cy="49809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10% of net profit</a:t>
          </a:r>
          <a:endParaRPr lang="en-US" sz="2300" kern="1200" dirty="0"/>
        </a:p>
      </dsp:txBody>
      <dsp:txXfrm>
        <a:off x="5061180" y="725476"/>
        <a:ext cx="2450905" cy="49809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40C9D22-FBF8-4283-94E3-443516EC2FF1}" type="datetime1">
              <a:rPr lang="en-IN" smtClean="0"/>
              <a:t>15/07/2013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A4877FF-F854-4D42-841E-51D807FC0460}" type="slidenum">
              <a:rPr lang="en-US" smtClean="0"/>
              <a:t>‹#›</a:t>
            </a:fld>
            <a:endParaRPr lang="en-US"/>
          </a:p>
        </p:txBody>
      </p:sp>
    </p:spTree>
    <p:extLst>
      <p:ext uri="{BB962C8B-B14F-4D97-AF65-F5344CB8AC3E}">
        <p14:creationId xmlns:p14="http://schemas.microsoft.com/office/powerpoint/2010/main" val="155130032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3E2B71-B1A1-4BE0-B062-388D4D46DF34}" type="datetime1">
              <a:rPr lang="en-IN" smtClean="0"/>
              <a:t>15/07/2013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AD960A-F232-42DF-9474-68F38CB3033A}" type="slidenum">
              <a:rPr lang="en-US" smtClean="0"/>
              <a:t>‹#›</a:t>
            </a:fld>
            <a:endParaRPr lang="en-US"/>
          </a:p>
        </p:txBody>
      </p:sp>
    </p:spTree>
    <p:extLst>
      <p:ext uri="{BB962C8B-B14F-4D97-AF65-F5344CB8AC3E}">
        <p14:creationId xmlns:p14="http://schemas.microsoft.com/office/powerpoint/2010/main" val="101611134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1"/>
          </p:nvPr>
        </p:nvSpPr>
        <p:spPr/>
        <p:txBody>
          <a:bodyPr/>
          <a:lstStyle/>
          <a:p>
            <a:fld id="{963E22B5-EA37-4E52-82E2-87B2D586E29A}" type="datetime1">
              <a:rPr lang="en-IN" smtClean="0"/>
              <a:t>15/07/2013</a:t>
            </a:fld>
            <a:endParaRPr lang="en-US"/>
          </a:p>
        </p:txBody>
      </p:sp>
      <p:sp>
        <p:nvSpPr>
          <p:cNvPr id="6" name="Slide Number Placeholder 5"/>
          <p:cNvSpPr>
            <a:spLocks noGrp="1"/>
          </p:cNvSpPr>
          <p:nvPr>
            <p:ph type="sldNum" sz="quarter" idx="12"/>
          </p:nvPr>
        </p:nvSpPr>
        <p:spPr/>
        <p:txBody>
          <a:bodyPr/>
          <a:lstStyle/>
          <a:p>
            <a:fld id="{4BAD960A-F232-42DF-9474-68F38CB3033A}" type="slidenum">
              <a:rPr lang="en-US" smtClean="0"/>
              <a:t>2</a:t>
            </a:fld>
            <a:endParaRPr lang="en-US"/>
          </a:p>
        </p:txBody>
      </p:sp>
    </p:spTree>
    <p:extLst>
      <p:ext uri="{BB962C8B-B14F-4D97-AF65-F5344CB8AC3E}">
        <p14:creationId xmlns:p14="http://schemas.microsoft.com/office/powerpoint/2010/main" val="4239855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5974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861E91B3-E442-443E-BF93-B534ECAF301F}" type="slidenum">
              <a:rPr lang="en-US" smtClean="0">
                <a:latin typeface="Calibri" pitchFamily="34" charset="0"/>
              </a:rPr>
              <a:pPr fontAlgn="base">
                <a:spcBef>
                  <a:spcPct val="0"/>
                </a:spcBef>
                <a:spcAft>
                  <a:spcPct val="0"/>
                </a:spcAft>
                <a:defRPr/>
              </a:pPr>
              <a:t>28</a:t>
            </a:fld>
            <a:endParaRPr lang="en-US" smtClean="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9A2CC-4352-46AF-B24F-82EA000F543C}"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a:t>
            </a:fld>
            <a:endParaRPr lang="en-US"/>
          </a:p>
        </p:txBody>
      </p:sp>
    </p:spTree>
    <p:extLst>
      <p:ext uri="{BB962C8B-B14F-4D97-AF65-F5344CB8AC3E}">
        <p14:creationId xmlns:p14="http://schemas.microsoft.com/office/powerpoint/2010/main" val="1480489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AE49A0-629C-42D6-9671-80BA2B704836}"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a:t>
            </a:fld>
            <a:endParaRPr lang="en-US"/>
          </a:p>
        </p:txBody>
      </p:sp>
    </p:spTree>
    <p:extLst>
      <p:ext uri="{BB962C8B-B14F-4D97-AF65-F5344CB8AC3E}">
        <p14:creationId xmlns:p14="http://schemas.microsoft.com/office/powerpoint/2010/main" val="741940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0A2E1B-A15B-4109-8D14-BE2512F019E1}"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a:t>
            </a:fld>
            <a:endParaRPr lang="en-US"/>
          </a:p>
        </p:txBody>
      </p:sp>
    </p:spTree>
    <p:extLst>
      <p:ext uri="{BB962C8B-B14F-4D97-AF65-F5344CB8AC3E}">
        <p14:creationId xmlns:p14="http://schemas.microsoft.com/office/powerpoint/2010/main" val="1043856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5D847AF9-FAE2-4E9D-B228-B53358359BAD}" type="datetime1">
              <a:rPr lang="en-IN" smtClean="0"/>
              <a:t>15/07/2013</a:t>
            </a:fld>
            <a:endParaRPr lang="en-US"/>
          </a:p>
        </p:txBody>
      </p:sp>
      <p:sp>
        <p:nvSpPr>
          <p:cNvPr id="8" name="Footer Placeholder 7"/>
          <p:cNvSpPr>
            <a:spLocks noGrp="1"/>
          </p:cNvSpPr>
          <p:nvPr>
            <p:ph type="ftr" sz="quarter" idx="11"/>
          </p:nvPr>
        </p:nvSpPr>
        <p:spPr/>
        <p:txBody>
          <a:bodyPr/>
          <a:lstStyle>
            <a:extLst/>
          </a:lstStyle>
          <a:p>
            <a:r>
              <a:rPr lang="en-US" smtClean="0"/>
              <a:t>Managerial  Remuneration - P C Agrawal</a:t>
            </a:r>
            <a:endParaRPr lang="en-US"/>
          </a:p>
        </p:txBody>
      </p:sp>
      <p:sp>
        <p:nvSpPr>
          <p:cNvPr id="11" name="Slide Number Placeholder 10"/>
          <p:cNvSpPr>
            <a:spLocks noGrp="1"/>
          </p:cNvSpPr>
          <p:nvPr>
            <p:ph type="sldNum" sz="quarter" idx="12"/>
          </p:nvPr>
        </p:nvSpPr>
        <p:spPr/>
        <p:txBody>
          <a:bodyPr/>
          <a:lstStyle>
            <a:extLst/>
          </a:lstStyle>
          <a:p>
            <a:fld id="{6255BD8E-67E9-4737-A09C-8EF810ECBB63}"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D46D4F0-AFAA-4EC9-B1E7-C20951181CF0}" type="datetime1">
              <a:rPr lang="en-IN" smtClean="0"/>
              <a:t>15/07/2013</a:t>
            </a:fld>
            <a:endParaRPr lang="en-US"/>
          </a:p>
        </p:txBody>
      </p:sp>
      <p:sp>
        <p:nvSpPr>
          <p:cNvPr id="5" name="Footer Placeholder 4"/>
          <p:cNvSpPr>
            <a:spLocks noGrp="1"/>
          </p:cNvSpPr>
          <p:nvPr>
            <p:ph type="ftr" sz="quarter" idx="11"/>
          </p:nvPr>
        </p:nvSpPr>
        <p:spPr/>
        <p:txBody>
          <a:bodyPr/>
          <a:lstStyle>
            <a:extLst/>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extLst/>
          </a:lstStyle>
          <a:p>
            <a:fld id="{6255BD8E-67E9-4737-A09C-8EF810ECBB63}"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924ABEB-522E-47BD-82DE-7969E80EB7EE}" type="datetime1">
              <a:rPr lang="en-IN" smtClean="0"/>
              <a:t>15/07/2013</a:t>
            </a:fld>
            <a:endParaRPr lang="en-US"/>
          </a:p>
        </p:txBody>
      </p:sp>
      <p:sp>
        <p:nvSpPr>
          <p:cNvPr id="5" name="Footer Placeholder 4"/>
          <p:cNvSpPr>
            <a:spLocks noGrp="1"/>
          </p:cNvSpPr>
          <p:nvPr>
            <p:ph type="ftr" sz="quarter" idx="11"/>
          </p:nvPr>
        </p:nvSpPr>
        <p:spPr/>
        <p:txBody>
          <a:bodyPr/>
          <a:lstStyle>
            <a:extLst/>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extLst/>
          </a:lstStyle>
          <a:p>
            <a:fld id="{6255BD8E-67E9-4737-A09C-8EF810ECBB63}"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7705977-FD22-4BCA-9764-8CD656E6251C}" type="datetime1">
              <a:rPr lang="en-IN" smtClean="0"/>
              <a:t>15/07/2013</a:t>
            </a:fld>
            <a:endParaRPr lang="en-US"/>
          </a:p>
        </p:txBody>
      </p:sp>
      <p:sp>
        <p:nvSpPr>
          <p:cNvPr id="6" name="Footer Placeholder 5"/>
          <p:cNvSpPr>
            <a:spLocks noGrp="1"/>
          </p:cNvSpPr>
          <p:nvPr>
            <p:ph type="ftr" sz="quarter" idx="11"/>
          </p:nvPr>
        </p:nvSpPr>
        <p:spPr/>
        <p:txBody>
          <a:bodyPr/>
          <a:lstStyle>
            <a:extLst/>
          </a:lstStyle>
          <a:p>
            <a:r>
              <a:rPr lang="en-US" smtClean="0"/>
              <a:t>Managerial  Remuneration - P C Agrawal</a:t>
            </a:r>
            <a:endParaRPr lang="en-US"/>
          </a:p>
        </p:txBody>
      </p:sp>
      <p:sp>
        <p:nvSpPr>
          <p:cNvPr id="7" name="Slide Number Placeholder 6"/>
          <p:cNvSpPr>
            <a:spLocks noGrp="1"/>
          </p:cNvSpPr>
          <p:nvPr>
            <p:ph type="sldNum" sz="quarter" idx="12"/>
          </p:nvPr>
        </p:nvSpPr>
        <p:spPr/>
        <p:txBody>
          <a:bodyPr/>
          <a:lstStyle>
            <a:extLst/>
          </a:lstStyle>
          <a:p>
            <a:fld id="{6255BD8E-67E9-4737-A09C-8EF810ECBB63}"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81253B1-1371-4962-8970-8691710E27EE}" type="datetime1">
              <a:rPr lang="en-IN" smtClean="0"/>
              <a:t>15/07/2013</a:t>
            </a:fld>
            <a:endParaRPr lang="en-US"/>
          </a:p>
        </p:txBody>
      </p:sp>
      <p:sp>
        <p:nvSpPr>
          <p:cNvPr id="8" name="Footer Placeholder 7"/>
          <p:cNvSpPr>
            <a:spLocks noGrp="1"/>
          </p:cNvSpPr>
          <p:nvPr>
            <p:ph type="ftr" sz="quarter" idx="11"/>
          </p:nvPr>
        </p:nvSpPr>
        <p:spPr/>
        <p:txBody>
          <a:bodyPr/>
          <a:lstStyle>
            <a:extLst/>
          </a:lstStyle>
          <a:p>
            <a:r>
              <a:rPr lang="en-US" smtClean="0"/>
              <a:t>Managerial  Remuneration - P C Agrawal</a:t>
            </a:r>
            <a:endParaRPr lang="en-US"/>
          </a:p>
        </p:txBody>
      </p:sp>
      <p:sp>
        <p:nvSpPr>
          <p:cNvPr id="9" name="Slide Number Placeholder 8"/>
          <p:cNvSpPr>
            <a:spLocks noGrp="1"/>
          </p:cNvSpPr>
          <p:nvPr>
            <p:ph type="sldNum" sz="quarter" idx="12"/>
          </p:nvPr>
        </p:nvSpPr>
        <p:spPr/>
        <p:txBody>
          <a:bodyPr/>
          <a:lstStyle>
            <a:extLst/>
          </a:lstStyle>
          <a:p>
            <a:fld id="{6255BD8E-67E9-4737-A09C-8EF810ECBB63}"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19618B9-BAAA-4843-A041-6B25FF79B941}" type="datetime1">
              <a:rPr lang="en-IN" smtClean="0"/>
              <a:t>15/07/2013</a:t>
            </a:fld>
            <a:endParaRPr lang="en-US"/>
          </a:p>
        </p:txBody>
      </p:sp>
      <p:sp>
        <p:nvSpPr>
          <p:cNvPr id="4" name="Footer Placeholder 3"/>
          <p:cNvSpPr>
            <a:spLocks noGrp="1"/>
          </p:cNvSpPr>
          <p:nvPr>
            <p:ph type="ftr" sz="quarter" idx="11"/>
          </p:nvPr>
        </p:nvSpPr>
        <p:spPr/>
        <p:txBody>
          <a:bodyPr/>
          <a:lstStyle>
            <a:extLst/>
          </a:lstStyle>
          <a:p>
            <a:r>
              <a:rPr lang="en-US" smtClean="0"/>
              <a:t>Managerial  Remuneration - P C Agrawal</a:t>
            </a:r>
            <a:endParaRPr lang="en-US"/>
          </a:p>
        </p:txBody>
      </p:sp>
      <p:sp>
        <p:nvSpPr>
          <p:cNvPr id="5" name="Slide Number Placeholder 4"/>
          <p:cNvSpPr>
            <a:spLocks noGrp="1"/>
          </p:cNvSpPr>
          <p:nvPr>
            <p:ph type="sldNum" sz="quarter" idx="12"/>
          </p:nvPr>
        </p:nvSpPr>
        <p:spPr/>
        <p:txBody>
          <a:bodyPr/>
          <a:lstStyle>
            <a:extLst/>
          </a:lstStyle>
          <a:p>
            <a:fld id="{6255BD8E-67E9-4737-A09C-8EF810ECBB63}"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A80B2517-73C9-4081-877D-E69B0963A1F7}" type="datetime1">
              <a:rPr lang="en-IN" smtClean="0"/>
              <a:t>15/07/2013</a:t>
            </a:fld>
            <a:endParaRPr lang="en-US"/>
          </a:p>
        </p:txBody>
      </p:sp>
      <p:sp>
        <p:nvSpPr>
          <p:cNvPr id="3" name="Footer Placeholder 2"/>
          <p:cNvSpPr>
            <a:spLocks noGrp="1"/>
          </p:cNvSpPr>
          <p:nvPr>
            <p:ph type="ftr" sz="quarter" idx="11"/>
          </p:nvPr>
        </p:nvSpPr>
        <p:spPr/>
        <p:txBody>
          <a:bodyPr/>
          <a:lstStyle>
            <a:extLst/>
          </a:lstStyle>
          <a:p>
            <a:r>
              <a:rPr lang="en-US" smtClean="0"/>
              <a:t>Managerial  Remuneration - P C Agrawal</a:t>
            </a:r>
            <a:endParaRPr lang="en-US"/>
          </a:p>
        </p:txBody>
      </p:sp>
      <p:sp>
        <p:nvSpPr>
          <p:cNvPr id="4" name="Slide Number Placeholder 3"/>
          <p:cNvSpPr>
            <a:spLocks noGrp="1"/>
          </p:cNvSpPr>
          <p:nvPr>
            <p:ph type="sldNum" sz="quarter" idx="12"/>
          </p:nvPr>
        </p:nvSpPr>
        <p:spPr/>
        <p:txBody>
          <a:bodyPr/>
          <a:lstStyle>
            <a:extLst/>
          </a:lstStyle>
          <a:p>
            <a:fld id="{6255BD8E-67E9-4737-A09C-8EF810ECBB63}"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528A405-D4EF-4166-9548-77B8B84E75CF}" type="datetime1">
              <a:rPr lang="en-IN" smtClean="0"/>
              <a:t>15/07/2013</a:t>
            </a:fld>
            <a:endParaRPr lang="en-US"/>
          </a:p>
        </p:txBody>
      </p:sp>
      <p:sp>
        <p:nvSpPr>
          <p:cNvPr id="6" name="Footer Placeholder 5"/>
          <p:cNvSpPr>
            <a:spLocks noGrp="1"/>
          </p:cNvSpPr>
          <p:nvPr>
            <p:ph type="ftr" sz="quarter" idx="11"/>
          </p:nvPr>
        </p:nvSpPr>
        <p:spPr/>
        <p:txBody>
          <a:bodyPr/>
          <a:lstStyle>
            <a:extLst/>
          </a:lstStyle>
          <a:p>
            <a:r>
              <a:rPr lang="en-US" smtClean="0"/>
              <a:t>Managerial  Remuneration - P C Agrawal</a:t>
            </a:r>
            <a:endParaRPr lang="en-US"/>
          </a:p>
        </p:txBody>
      </p:sp>
      <p:sp>
        <p:nvSpPr>
          <p:cNvPr id="7" name="Slide Number Placeholder 6"/>
          <p:cNvSpPr>
            <a:spLocks noGrp="1"/>
          </p:cNvSpPr>
          <p:nvPr>
            <p:ph type="sldNum" sz="quarter" idx="12"/>
          </p:nvPr>
        </p:nvSpPr>
        <p:spPr/>
        <p:txBody>
          <a:bodyPr/>
          <a:lstStyle>
            <a:extLst/>
          </a:lstStyle>
          <a:p>
            <a:fld id="{6255BD8E-67E9-4737-A09C-8EF810ECBB6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DC5816-8830-424C-B6C9-B0A0FE63F76F}"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a:t>
            </a:fld>
            <a:endParaRPr lang="en-US"/>
          </a:p>
        </p:txBody>
      </p:sp>
    </p:spTree>
    <p:extLst>
      <p:ext uri="{BB962C8B-B14F-4D97-AF65-F5344CB8AC3E}">
        <p14:creationId xmlns:p14="http://schemas.microsoft.com/office/powerpoint/2010/main" val="6452450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8C48758-055E-4CAD-9FDE-CD05DC12B49C}" type="datetime1">
              <a:rPr lang="en-IN" smtClean="0"/>
              <a:t>15/07/2013</a:t>
            </a:fld>
            <a:endParaRPr lang="en-US"/>
          </a:p>
        </p:txBody>
      </p:sp>
      <p:sp>
        <p:nvSpPr>
          <p:cNvPr id="6" name="Footer Placeholder 5"/>
          <p:cNvSpPr>
            <a:spLocks noGrp="1"/>
          </p:cNvSpPr>
          <p:nvPr>
            <p:ph type="ftr" sz="quarter" idx="11"/>
          </p:nvPr>
        </p:nvSpPr>
        <p:spPr/>
        <p:txBody>
          <a:bodyPr/>
          <a:lstStyle>
            <a:extLst/>
          </a:lstStyle>
          <a:p>
            <a:r>
              <a:rPr lang="en-US" smtClean="0"/>
              <a:t>Managerial  Remuneration - P C Agrawal</a:t>
            </a:r>
            <a:endParaRPr lang="en-US"/>
          </a:p>
        </p:txBody>
      </p:sp>
      <p:sp>
        <p:nvSpPr>
          <p:cNvPr id="7" name="Slide Number Placeholder 6"/>
          <p:cNvSpPr>
            <a:spLocks noGrp="1"/>
          </p:cNvSpPr>
          <p:nvPr>
            <p:ph type="sldNum" sz="quarter" idx="12"/>
          </p:nvPr>
        </p:nvSpPr>
        <p:spPr/>
        <p:txBody>
          <a:bodyPr/>
          <a:lstStyle>
            <a:extLst/>
          </a:lstStyle>
          <a:p>
            <a:fld id="{6255BD8E-67E9-4737-A09C-8EF810ECBB63}" type="slidenum">
              <a:rPr lang="en-US" smtClean="0"/>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C3EE997-7402-4E62-84A9-9574A043C6F9}" type="datetime1">
              <a:rPr lang="en-IN" smtClean="0"/>
              <a:t>15/07/2013</a:t>
            </a:fld>
            <a:endParaRPr lang="en-US"/>
          </a:p>
        </p:txBody>
      </p:sp>
      <p:sp>
        <p:nvSpPr>
          <p:cNvPr id="5" name="Footer Placeholder 4"/>
          <p:cNvSpPr>
            <a:spLocks noGrp="1"/>
          </p:cNvSpPr>
          <p:nvPr>
            <p:ph type="ftr" sz="quarter" idx="11"/>
          </p:nvPr>
        </p:nvSpPr>
        <p:spPr/>
        <p:txBody>
          <a:bodyPr/>
          <a:lstStyle>
            <a:extLst/>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extLst/>
          </a:lstStyle>
          <a:p>
            <a:fld id="{6255BD8E-67E9-4737-A09C-8EF810ECBB63}"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BB2D6BC-1F60-49AD-B63B-1C768F5C4A26}" type="datetime1">
              <a:rPr lang="en-IN" smtClean="0"/>
              <a:t>15/07/2013</a:t>
            </a:fld>
            <a:endParaRPr lang="en-US"/>
          </a:p>
        </p:txBody>
      </p:sp>
      <p:sp>
        <p:nvSpPr>
          <p:cNvPr id="5" name="Footer Placeholder 4"/>
          <p:cNvSpPr>
            <a:spLocks noGrp="1"/>
          </p:cNvSpPr>
          <p:nvPr>
            <p:ph type="ftr" sz="quarter" idx="11"/>
          </p:nvPr>
        </p:nvSpPr>
        <p:spPr/>
        <p:txBody>
          <a:bodyPr/>
          <a:lstStyle>
            <a:extLst/>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extLst/>
          </a:lstStyle>
          <a:p>
            <a:fld id="{6255BD8E-67E9-4737-A09C-8EF810ECBB6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F81255-9489-41F6-9526-59B0DA75FD0E}"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a:t>
            </a:fld>
            <a:endParaRPr lang="en-US"/>
          </a:p>
        </p:txBody>
      </p:sp>
    </p:spTree>
    <p:extLst>
      <p:ext uri="{BB962C8B-B14F-4D97-AF65-F5344CB8AC3E}">
        <p14:creationId xmlns:p14="http://schemas.microsoft.com/office/powerpoint/2010/main" val="735324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2125607-3F05-4EF1-ABA4-9CF1466DCF65}" type="datetime1">
              <a:rPr lang="en-IN" smtClean="0"/>
              <a:t>15/07/2013</a:t>
            </a:fld>
            <a:endParaRPr lang="en-US"/>
          </a:p>
        </p:txBody>
      </p:sp>
      <p:sp>
        <p:nvSpPr>
          <p:cNvPr id="6" name="Footer Placeholder 5"/>
          <p:cNvSpPr>
            <a:spLocks noGrp="1"/>
          </p:cNvSpPr>
          <p:nvPr>
            <p:ph type="ftr" sz="quarter" idx="11"/>
          </p:nvPr>
        </p:nvSpPr>
        <p:spPr/>
        <p:txBody>
          <a:bodyPr/>
          <a:lstStyle/>
          <a:p>
            <a:r>
              <a:rPr lang="en-US" smtClean="0"/>
              <a:t>Managerial  Remuneration - P C Agrawal</a:t>
            </a:r>
            <a:endParaRPr lang="en-US"/>
          </a:p>
        </p:txBody>
      </p:sp>
      <p:sp>
        <p:nvSpPr>
          <p:cNvPr id="7" name="Slide Number Placeholder 6"/>
          <p:cNvSpPr>
            <a:spLocks noGrp="1"/>
          </p:cNvSpPr>
          <p:nvPr>
            <p:ph type="sldNum" sz="quarter" idx="12"/>
          </p:nvPr>
        </p:nvSpPr>
        <p:spPr/>
        <p:txBody>
          <a:bodyPr/>
          <a:lstStyle/>
          <a:p>
            <a:fld id="{6255BD8E-67E9-4737-A09C-8EF810ECBB63}" type="slidenum">
              <a:rPr lang="en-US" smtClean="0"/>
              <a:t>‹#›</a:t>
            </a:fld>
            <a:endParaRPr lang="en-US"/>
          </a:p>
        </p:txBody>
      </p:sp>
    </p:spTree>
    <p:extLst>
      <p:ext uri="{BB962C8B-B14F-4D97-AF65-F5344CB8AC3E}">
        <p14:creationId xmlns:p14="http://schemas.microsoft.com/office/powerpoint/2010/main" val="1843398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AE630F-E8E9-40CC-8CF2-2CE4ECD00E97}" type="datetime1">
              <a:rPr lang="en-IN" smtClean="0"/>
              <a:t>15/07/2013</a:t>
            </a:fld>
            <a:endParaRPr lang="en-US"/>
          </a:p>
        </p:txBody>
      </p:sp>
      <p:sp>
        <p:nvSpPr>
          <p:cNvPr id="8" name="Footer Placeholder 7"/>
          <p:cNvSpPr>
            <a:spLocks noGrp="1"/>
          </p:cNvSpPr>
          <p:nvPr>
            <p:ph type="ftr" sz="quarter" idx="11"/>
          </p:nvPr>
        </p:nvSpPr>
        <p:spPr/>
        <p:txBody>
          <a:bodyPr/>
          <a:lstStyle/>
          <a:p>
            <a:r>
              <a:rPr lang="en-US" smtClean="0"/>
              <a:t>Managerial  Remuneration - P C Agrawal</a:t>
            </a:r>
            <a:endParaRPr lang="en-US"/>
          </a:p>
        </p:txBody>
      </p:sp>
      <p:sp>
        <p:nvSpPr>
          <p:cNvPr id="9" name="Slide Number Placeholder 8"/>
          <p:cNvSpPr>
            <a:spLocks noGrp="1"/>
          </p:cNvSpPr>
          <p:nvPr>
            <p:ph type="sldNum" sz="quarter" idx="12"/>
          </p:nvPr>
        </p:nvSpPr>
        <p:spPr/>
        <p:txBody>
          <a:bodyPr/>
          <a:lstStyle/>
          <a:p>
            <a:fld id="{6255BD8E-67E9-4737-A09C-8EF810ECBB63}" type="slidenum">
              <a:rPr lang="en-US" smtClean="0"/>
              <a:t>‹#›</a:t>
            </a:fld>
            <a:endParaRPr lang="en-US"/>
          </a:p>
        </p:txBody>
      </p:sp>
    </p:spTree>
    <p:extLst>
      <p:ext uri="{BB962C8B-B14F-4D97-AF65-F5344CB8AC3E}">
        <p14:creationId xmlns:p14="http://schemas.microsoft.com/office/powerpoint/2010/main" val="368413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6D4FC9-D3A6-47F1-A786-8E24C5A2941E}" type="datetime1">
              <a:rPr lang="en-IN" smtClean="0"/>
              <a:t>15/07/2013</a:t>
            </a:fld>
            <a:endParaRPr lang="en-US"/>
          </a:p>
        </p:txBody>
      </p:sp>
      <p:sp>
        <p:nvSpPr>
          <p:cNvPr id="4" name="Footer Placeholder 3"/>
          <p:cNvSpPr>
            <a:spLocks noGrp="1"/>
          </p:cNvSpPr>
          <p:nvPr>
            <p:ph type="ftr" sz="quarter" idx="11"/>
          </p:nvPr>
        </p:nvSpPr>
        <p:spPr/>
        <p:txBody>
          <a:bodyPr/>
          <a:lstStyle/>
          <a:p>
            <a:r>
              <a:rPr lang="en-US" smtClean="0"/>
              <a:t>Managerial  Remuneration - P C Agrawal</a:t>
            </a:r>
            <a:endParaRPr lang="en-US"/>
          </a:p>
        </p:txBody>
      </p:sp>
      <p:sp>
        <p:nvSpPr>
          <p:cNvPr id="5" name="Slide Number Placeholder 4"/>
          <p:cNvSpPr>
            <a:spLocks noGrp="1"/>
          </p:cNvSpPr>
          <p:nvPr>
            <p:ph type="sldNum" sz="quarter" idx="12"/>
          </p:nvPr>
        </p:nvSpPr>
        <p:spPr/>
        <p:txBody>
          <a:bodyPr/>
          <a:lstStyle/>
          <a:p>
            <a:fld id="{6255BD8E-67E9-4737-A09C-8EF810ECBB63}" type="slidenum">
              <a:rPr lang="en-US" smtClean="0"/>
              <a:t>‹#›</a:t>
            </a:fld>
            <a:endParaRPr lang="en-US"/>
          </a:p>
        </p:txBody>
      </p:sp>
    </p:spTree>
    <p:extLst>
      <p:ext uri="{BB962C8B-B14F-4D97-AF65-F5344CB8AC3E}">
        <p14:creationId xmlns:p14="http://schemas.microsoft.com/office/powerpoint/2010/main" val="4006571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262D03-0C1C-423F-BB67-59E1A9AAA8A2}" type="datetime1">
              <a:rPr lang="en-IN" smtClean="0"/>
              <a:t>15/07/2013</a:t>
            </a:fld>
            <a:endParaRPr lang="en-US"/>
          </a:p>
        </p:txBody>
      </p:sp>
      <p:sp>
        <p:nvSpPr>
          <p:cNvPr id="3" name="Footer Placeholder 2"/>
          <p:cNvSpPr>
            <a:spLocks noGrp="1"/>
          </p:cNvSpPr>
          <p:nvPr>
            <p:ph type="ftr" sz="quarter" idx="11"/>
          </p:nvPr>
        </p:nvSpPr>
        <p:spPr/>
        <p:txBody>
          <a:bodyPr/>
          <a:lstStyle/>
          <a:p>
            <a:r>
              <a:rPr lang="en-US" smtClean="0"/>
              <a:t>Managerial  Remuneration - P C Agrawal</a:t>
            </a:r>
            <a:endParaRPr lang="en-US"/>
          </a:p>
        </p:txBody>
      </p:sp>
      <p:sp>
        <p:nvSpPr>
          <p:cNvPr id="4" name="Slide Number Placeholder 3"/>
          <p:cNvSpPr>
            <a:spLocks noGrp="1"/>
          </p:cNvSpPr>
          <p:nvPr>
            <p:ph type="sldNum" sz="quarter" idx="12"/>
          </p:nvPr>
        </p:nvSpPr>
        <p:spPr/>
        <p:txBody>
          <a:bodyPr/>
          <a:lstStyle/>
          <a:p>
            <a:fld id="{6255BD8E-67E9-4737-A09C-8EF810ECBB63}" type="slidenum">
              <a:rPr lang="en-US" smtClean="0"/>
              <a:t>‹#›</a:t>
            </a:fld>
            <a:endParaRPr lang="en-US"/>
          </a:p>
        </p:txBody>
      </p:sp>
    </p:spTree>
    <p:extLst>
      <p:ext uri="{BB962C8B-B14F-4D97-AF65-F5344CB8AC3E}">
        <p14:creationId xmlns:p14="http://schemas.microsoft.com/office/powerpoint/2010/main" val="100961077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C6D98C-0741-468A-8B19-5E2C5855E146}" type="datetime1">
              <a:rPr lang="en-IN" smtClean="0"/>
              <a:t>15/07/2013</a:t>
            </a:fld>
            <a:endParaRPr lang="en-US"/>
          </a:p>
        </p:txBody>
      </p:sp>
      <p:sp>
        <p:nvSpPr>
          <p:cNvPr id="6" name="Footer Placeholder 5"/>
          <p:cNvSpPr>
            <a:spLocks noGrp="1"/>
          </p:cNvSpPr>
          <p:nvPr>
            <p:ph type="ftr" sz="quarter" idx="11"/>
          </p:nvPr>
        </p:nvSpPr>
        <p:spPr/>
        <p:txBody>
          <a:bodyPr/>
          <a:lstStyle/>
          <a:p>
            <a:r>
              <a:rPr lang="en-US" smtClean="0"/>
              <a:t>Managerial  Remuneration - P C Agrawal</a:t>
            </a:r>
            <a:endParaRPr lang="en-US"/>
          </a:p>
        </p:txBody>
      </p:sp>
      <p:sp>
        <p:nvSpPr>
          <p:cNvPr id="7" name="Slide Number Placeholder 6"/>
          <p:cNvSpPr>
            <a:spLocks noGrp="1"/>
          </p:cNvSpPr>
          <p:nvPr>
            <p:ph type="sldNum" sz="quarter" idx="12"/>
          </p:nvPr>
        </p:nvSpPr>
        <p:spPr/>
        <p:txBody>
          <a:bodyPr/>
          <a:lstStyle/>
          <a:p>
            <a:fld id="{6255BD8E-67E9-4737-A09C-8EF810ECBB63}" type="slidenum">
              <a:rPr lang="en-US" smtClean="0"/>
              <a:t>‹#›</a:t>
            </a:fld>
            <a:endParaRPr lang="en-US"/>
          </a:p>
        </p:txBody>
      </p:sp>
    </p:spTree>
    <p:extLst>
      <p:ext uri="{BB962C8B-B14F-4D97-AF65-F5344CB8AC3E}">
        <p14:creationId xmlns:p14="http://schemas.microsoft.com/office/powerpoint/2010/main" val="278036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BDBCFF-8B9B-4478-B48E-E98CE267B2EB}" type="datetime1">
              <a:rPr lang="en-IN" smtClean="0"/>
              <a:t>15/07/2013</a:t>
            </a:fld>
            <a:endParaRPr lang="en-US"/>
          </a:p>
        </p:txBody>
      </p:sp>
      <p:sp>
        <p:nvSpPr>
          <p:cNvPr id="6" name="Footer Placeholder 5"/>
          <p:cNvSpPr>
            <a:spLocks noGrp="1"/>
          </p:cNvSpPr>
          <p:nvPr>
            <p:ph type="ftr" sz="quarter" idx="11"/>
          </p:nvPr>
        </p:nvSpPr>
        <p:spPr/>
        <p:txBody>
          <a:bodyPr/>
          <a:lstStyle/>
          <a:p>
            <a:r>
              <a:rPr lang="en-US" smtClean="0"/>
              <a:t>Managerial  Remuneration - P C Agrawal</a:t>
            </a:r>
            <a:endParaRPr lang="en-US"/>
          </a:p>
        </p:txBody>
      </p:sp>
      <p:sp>
        <p:nvSpPr>
          <p:cNvPr id="7" name="Slide Number Placeholder 6"/>
          <p:cNvSpPr>
            <a:spLocks noGrp="1"/>
          </p:cNvSpPr>
          <p:nvPr>
            <p:ph type="sldNum" sz="quarter" idx="12"/>
          </p:nvPr>
        </p:nvSpPr>
        <p:spPr/>
        <p:txBody>
          <a:bodyPr/>
          <a:lstStyle/>
          <a:p>
            <a:fld id="{6255BD8E-67E9-4737-A09C-8EF810ECBB63}" type="slidenum">
              <a:rPr lang="en-US" smtClean="0"/>
              <a:t>‹#›</a:t>
            </a:fld>
            <a:endParaRPr lang="en-US"/>
          </a:p>
        </p:txBody>
      </p:sp>
    </p:spTree>
    <p:extLst>
      <p:ext uri="{BB962C8B-B14F-4D97-AF65-F5344CB8AC3E}">
        <p14:creationId xmlns:p14="http://schemas.microsoft.com/office/powerpoint/2010/main" val="1386851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1A1341-2BD2-4EE9-92EB-29F86E040C24}" type="datetime1">
              <a:rPr lang="en-IN" smtClean="0"/>
              <a:t>15/07/2013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Managerial  Remuneration - P C Agrawal</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55BD8E-67E9-4737-A09C-8EF810ECBB63}" type="slidenum">
              <a:rPr lang="en-US" smtClean="0"/>
              <a:t>‹#›</a:t>
            </a:fld>
            <a:endParaRPr lang="en-US"/>
          </a:p>
        </p:txBody>
      </p:sp>
    </p:spTree>
    <p:extLst>
      <p:ext uri="{BB962C8B-B14F-4D97-AF65-F5344CB8AC3E}">
        <p14:creationId xmlns:p14="http://schemas.microsoft.com/office/powerpoint/2010/main" val="23114645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601E7F9-EF56-42FE-8563-85A849319564}" type="datetime1">
              <a:rPr lang="en-IN" smtClean="0"/>
              <a:t>15/07/2013</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r>
              <a:rPr lang="en-US" smtClean="0"/>
              <a:t>Managerial  Remuneration - P C Agrawal</a:t>
            </a:r>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6255BD8E-67E9-4737-A09C-8EF810ECBB63}"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Managerial Remuneration</a:t>
            </a:r>
            <a:endParaRPr lang="en-US" dirty="0"/>
          </a:p>
        </p:txBody>
      </p:sp>
      <p:sp>
        <p:nvSpPr>
          <p:cNvPr id="3" name="Subtitle 2"/>
          <p:cNvSpPr>
            <a:spLocks noGrp="1"/>
          </p:cNvSpPr>
          <p:nvPr>
            <p:ph type="subTitle" idx="1"/>
          </p:nvPr>
        </p:nvSpPr>
        <p:spPr>
          <a:xfrm>
            <a:off x="2411760" y="5085184"/>
            <a:ext cx="6400800" cy="1608584"/>
          </a:xfrm>
        </p:spPr>
        <p:txBody>
          <a:bodyPr>
            <a:normAutofit/>
          </a:bodyPr>
          <a:lstStyle/>
          <a:p>
            <a:r>
              <a:rPr lang="en-US" dirty="0" smtClean="0"/>
              <a:t>Thoughts shared by:</a:t>
            </a:r>
          </a:p>
          <a:p>
            <a:endParaRPr lang="en-US" dirty="0" smtClean="0"/>
          </a:p>
          <a:p>
            <a:r>
              <a:rPr lang="en-US" b="1" dirty="0" smtClean="0"/>
              <a:t>P C Agrawal</a:t>
            </a:r>
          </a:p>
          <a:p>
            <a:r>
              <a:rPr lang="en-US" sz="1400" i="1" dirty="0" err="1" smtClean="0"/>
              <a:t>B.Com</a:t>
            </a:r>
            <a:r>
              <a:rPr lang="en-US" sz="1400" i="1" dirty="0" smtClean="0"/>
              <a:t>., LL.B., CAIIB, FCS</a:t>
            </a:r>
          </a:p>
          <a:p>
            <a:r>
              <a:rPr lang="en-US" sz="1800" i="1" dirty="0" smtClean="0"/>
              <a:t>cs.pcagrawal@gmail.com</a:t>
            </a:r>
            <a:endParaRPr lang="en-US" sz="1800" i="1" dirty="0"/>
          </a:p>
        </p:txBody>
      </p:sp>
    </p:spTree>
    <p:extLst>
      <p:ext uri="{BB962C8B-B14F-4D97-AF65-F5344CB8AC3E}">
        <p14:creationId xmlns:p14="http://schemas.microsoft.com/office/powerpoint/2010/main" val="27914777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Remuneration</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i="1" u="sng" dirty="0" smtClean="0"/>
              <a:t>Includes:</a:t>
            </a:r>
          </a:p>
          <a:p>
            <a:pPr>
              <a:buFontTx/>
              <a:buChar char="-"/>
            </a:pPr>
            <a:r>
              <a:rPr lang="en-US" dirty="0" smtClean="0"/>
              <a:t>Salary, DA, perquisites, commission &amp; other allowances</a:t>
            </a:r>
          </a:p>
          <a:p>
            <a:pPr>
              <a:buFontTx/>
              <a:buChar char="-"/>
            </a:pPr>
            <a:r>
              <a:rPr lang="en-US" dirty="0" smtClean="0"/>
              <a:t>Any other benefit free of charge or at concessional rate</a:t>
            </a:r>
          </a:p>
          <a:p>
            <a:pPr>
              <a:buFontTx/>
              <a:buChar char="-"/>
            </a:pPr>
            <a:r>
              <a:rPr lang="en-US" dirty="0" smtClean="0"/>
              <a:t>Any expenditure for personal liability</a:t>
            </a:r>
          </a:p>
          <a:p>
            <a:pPr>
              <a:buFontTx/>
              <a:buChar char="-"/>
            </a:pPr>
            <a:r>
              <a:rPr lang="en-US" dirty="0" smtClean="0"/>
              <a:t>Life insurance premium for self, spouse or child</a:t>
            </a:r>
          </a:p>
          <a:p>
            <a:pPr>
              <a:buFontTx/>
              <a:buChar char="-"/>
            </a:pPr>
            <a:r>
              <a:rPr lang="en-US" dirty="0" smtClean="0"/>
              <a:t>Remuneration for services rendered in other capacity (</a:t>
            </a:r>
            <a:r>
              <a:rPr lang="en-US" sz="2400" dirty="0" smtClean="0"/>
              <a:t>except professional services by qualified persons)</a:t>
            </a:r>
          </a:p>
          <a:p>
            <a:pPr marL="0" indent="0">
              <a:buNone/>
            </a:pPr>
            <a:r>
              <a:rPr lang="en-US" i="1" u="sng" dirty="0" smtClean="0"/>
              <a:t>Excludes</a:t>
            </a:r>
            <a:r>
              <a:rPr lang="en-US" dirty="0" smtClean="0"/>
              <a:t>:</a:t>
            </a:r>
          </a:p>
          <a:p>
            <a:pPr>
              <a:buFontTx/>
              <a:buChar char="-"/>
            </a:pPr>
            <a:r>
              <a:rPr lang="en-US" dirty="0" smtClean="0"/>
              <a:t>Interest on loans taken from directors</a:t>
            </a:r>
          </a:p>
          <a:p>
            <a:pPr>
              <a:buFontTx/>
              <a:buChar char="-"/>
            </a:pPr>
            <a:r>
              <a:rPr lang="en-US" dirty="0" smtClean="0"/>
              <a:t>Guarantee commission</a:t>
            </a:r>
          </a:p>
          <a:p>
            <a:pPr marL="0" indent="0">
              <a:buNone/>
            </a:pPr>
            <a:endParaRPr lang="en-US" dirty="0" smtClean="0"/>
          </a:p>
          <a:p>
            <a:pPr>
              <a:buFontTx/>
              <a:buChar char="-"/>
            </a:pPr>
            <a:endParaRPr lang="en-US" dirty="0" smtClean="0"/>
          </a:p>
          <a:p>
            <a:endParaRPr lang="en-US" dirty="0"/>
          </a:p>
        </p:txBody>
      </p:sp>
      <p:sp>
        <p:nvSpPr>
          <p:cNvPr id="4" name="Date Placeholder 3"/>
          <p:cNvSpPr>
            <a:spLocks noGrp="1"/>
          </p:cNvSpPr>
          <p:nvPr>
            <p:ph type="dt" sz="half" idx="10"/>
          </p:nvPr>
        </p:nvSpPr>
        <p:spPr/>
        <p:txBody>
          <a:bodyPr/>
          <a:lstStyle/>
          <a:p>
            <a:fld id="{E7DC5816-8830-424C-B6C9-B0A0FE63F76F}"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10</a:t>
            </a:fld>
            <a:endParaRPr lang="en-US"/>
          </a:p>
        </p:txBody>
      </p:sp>
    </p:spTree>
    <p:extLst>
      <p:ext uri="{BB962C8B-B14F-4D97-AF65-F5344CB8AC3E}">
        <p14:creationId xmlns:p14="http://schemas.microsoft.com/office/powerpoint/2010/main" val="29676401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86494237"/>
              </p:ext>
            </p:extLst>
          </p:nvPr>
        </p:nvGraphicFramePr>
        <p:xfrm>
          <a:off x="467544" y="2996952"/>
          <a:ext cx="8064896" cy="3227742"/>
        </p:xfrm>
        <a:graphic>
          <a:graphicData uri="http://schemas.openxmlformats.org/drawingml/2006/table">
            <a:tbl>
              <a:tblPr firstRow="1" bandRow="1">
                <a:tableStyleId>{22838BEF-8BB2-4498-84A7-C5851F593DF1}</a:tableStyleId>
              </a:tblPr>
              <a:tblGrid>
                <a:gridCol w="4039676"/>
                <a:gridCol w="1106935"/>
                <a:gridCol w="1308197"/>
                <a:gridCol w="1610088"/>
              </a:tblGrid>
              <a:tr h="288032">
                <a:tc rowSpan="2">
                  <a:txBody>
                    <a:bodyPr/>
                    <a:lstStyle/>
                    <a:p>
                      <a:pPr algn="ctr"/>
                      <a:r>
                        <a:rPr lang="en-US" dirty="0" smtClean="0"/>
                        <a:t>Effective capital</a:t>
                      </a:r>
                      <a:endParaRPr lang="en-US" dirty="0"/>
                    </a:p>
                  </a:txBody>
                  <a:tcPr/>
                </a:tc>
                <a:tc gridSpan="3">
                  <a:txBody>
                    <a:bodyPr/>
                    <a:lstStyle/>
                    <a:p>
                      <a:pPr algn="ctr"/>
                      <a:r>
                        <a:rPr lang="en-US" dirty="0" smtClean="0"/>
                        <a:t>Monthly remuneration (Rs.in </a:t>
                      </a:r>
                      <a:r>
                        <a:rPr lang="en-US" dirty="0" err="1" smtClean="0"/>
                        <a:t>lacs</a:t>
                      </a:r>
                      <a:r>
                        <a:rPr lang="en-US" dirty="0" smtClean="0"/>
                        <a:t>)</a:t>
                      </a:r>
                      <a:endParaRPr lang="en-US" dirty="0"/>
                    </a:p>
                  </a:txBody>
                  <a:tcPr/>
                </a:tc>
                <a:tc hMerge="1">
                  <a:txBody>
                    <a:bodyPr/>
                    <a:lstStyle/>
                    <a:p>
                      <a:endParaRPr lang="en-US" dirty="0"/>
                    </a:p>
                  </a:txBody>
                  <a:tcPr/>
                </a:tc>
                <a:tc hMerge="1">
                  <a:txBody>
                    <a:bodyPr/>
                    <a:lstStyle/>
                    <a:p>
                      <a:endParaRPr lang="en-US" dirty="0"/>
                    </a:p>
                  </a:txBody>
                  <a:tcPr/>
                </a:tc>
              </a:tr>
              <a:tr h="617448">
                <a:tc vMerge="1">
                  <a:txBody>
                    <a:bodyPr/>
                    <a:lstStyle/>
                    <a:p>
                      <a:pPr algn="ctr"/>
                      <a:endParaRPr lang="en-US" dirty="0"/>
                    </a:p>
                  </a:txBody>
                  <a:tcPr/>
                </a:tc>
                <a:tc>
                  <a:txBody>
                    <a:bodyPr/>
                    <a:lstStyle/>
                    <a:p>
                      <a:pPr algn="ctr"/>
                      <a:r>
                        <a:rPr lang="en-US" u="sng" dirty="0" smtClean="0"/>
                        <a:t>Para A</a:t>
                      </a:r>
                    </a:p>
                    <a:p>
                      <a:pPr algn="ctr"/>
                      <a:r>
                        <a:rPr lang="en-US" u="none" dirty="0" err="1" smtClean="0"/>
                        <a:t>Upto</a:t>
                      </a:r>
                      <a:endParaRPr lang="en-US" u="none" dirty="0"/>
                    </a:p>
                  </a:txBody>
                  <a:tcPr/>
                </a:tc>
                <a:tc>
                  <a:txBody>
                    <a:bodyPr/>
                    <a:lstStyle/>
                    <a:p>
                      <a:pPr algn="ctr"/>
                      <a:r>
                        <a:rPr lang="en-US" u="sng" dirty="0" smtClean="0"/>
                        <a:t>Para B</a:t>
                      </a:r>
                    </a:p>
                    <a:p>
                      <a:pPr algn="ctr"/>
                      <a:r>
                        <a:rPr lang="en-US" dirty="0" err="1" smtClean="0"/>
                        <a:t>Upto</a:t>
                      </a:r>
                      <a:endParaRPr lang="en-US" dirty="0"/>
                    </a:p>
                  </a:txBody>
                  <a:tcPr/>
                </a:tc>
                <a:tc>
                  <a:txBody>
                    <a:bodyPr/>
                    <a:lstStyle/>
                    <a:p>
                      <a:pPr algn="ctr"/>
                      <a:r>
                        <a:rPr lang="en-US" u="sng" dirty="0" smtClean="0"/>
                        <a:t>Para C</a:t>
                      </a:r>
                    </a:p>
                    <a:p>
                      <a:pPr algn="ctr"/>
                      <a:endParaRPr lang="en-US" dirty="0"/>
                    </a:p>
                  </a:txBody>
                  <a:tcPr/>
                </a:tc>
              </a:tr>
              <a:tr h="254806">
                <a:tc>
                  <a:txBody>
                    <a:bodyPr/>
                    <a:lstStyle/>
                    <a:p>
                      <a:pPr algn="l"/>
                      <a:r>
                        <a:rPr lang="en-US" dirty="0" smtClean="0"/>
                        <a:t>i) &lt; Rs.1 </a:t>
                      </a:r>
                      <a:r>
                        <a:rPr lang="en-US" dirty="0" err="1" smtClean="0"/>
                        <a:t>crore</a:t>
                      </a:r>
                      <a:endParaRPr lang="en-US" dirty="0"/>
                    </a:p>
                  </a:txBody>
                  <a:tcPr/>
                </a:tc>
                <a:tc>
                  <a:txBody>
                    <a:bodyPr/>
                    <a:lstStyle/>
                    <a:p>
                      <a:pPr algn="ctr"/>
                      <a:r>
                        <a:rPr lang="en-US" dirty="0" smtClean="0"/>
                        <a:t>0.75</a:t>
                      </a:r>
                      <a:endParaRPr lang="en-US" dirty="0"/>
                    </a:p>
                  </a:txBody>
                  <a:tcPr/>
                </a:tc>
                <a:tc>
                  <a:txBody>
                    <a:bodyPr/>
                    <a:lstStyle/>
                    <a:p>
                      <a:pPr algn="ctr"/>
                      <a:r>
                        <a:rPr lang="en-US" dirty="0" smtClean="0"/>
                        <a:t>1.50</a:t>
                      </a:r>
                      <a:endParaRPr lang="en-US" dirty="0"/>
                    </a:p>
                  </a:txBody>
                  <a:tcPr/>
                </a:tc>
                <a:tc rowSpan="6">
                  <a:txBody>
                    <a:bodyPr/>
                    <a:lstStyle/>
                    <a:p>
                      <a:pPr algn="ctr"/>
                      <a:r>
                        <a:rPr lang="en-US" dirty="0" smtClean="0"/>
                        <a:t>Exceeding limits given in Para B</a:t>
                      </a:r>
                      <a:endParaRPr lang="en-US" dirty="0"/>
                    </a:p>
                  </a:txBody>
                  <a:tcPr/>
                </a:tc>
              </a:tr>
              <a:tr h="393102">
                <a:tc>
                  <a:txBody>
                    <a:bodyPr/>
                    <a:lstStyle/>
                    <a:p>
                      <a:pPr algn="l"/>
                      <a:r>
                        <a:rPr lang="en-US" dirty="0" smtClean="0"/>
                        <a:t>ii) &gt;Rs.1 </a:t>
                      </a:r>
                      <a:r>
                        <a:rPr lang="en-US" dirty="0" err="1" smtClean="0"/>
                        <a:t>crore</a:t>
                      </a:r>
                      <a:r>
                        <a:rPr lang="en-US" dirty="0" smtClean="0"/>
                        <a:t> &lt;= Rs.5 </a:t>
                      </a:r>
                      <a:r>
                        <a:rPr lang="en-US" dirty="0" err="1" smtClean="0"/>
                        <a:t>crores</a:t>
                      </a:r>
                      <a:endParaRPr lang="en-US" dirty="0"/>
                    </a:p>
                  </a:txBody>
                  <a:tcPr/>
                </a:tc>
                <a:tc>
                  <a:txBody>
                    <a:bodyPr/>
                    <a:lstStyle/>
                    <a:p>
                      <a:pPr algn="ctr"/>
                      <a:r>
                        <a:rPr lang="en-US" dirty="0" smtClean="0"/>
                        <a:t>1.00</a:t>
                      </a:r>
                      <a:endParaRPr lang="en-US" dirty="0"/>
                    </a:p>
                  </a:txBody>
                  <a:tcPr/>
                </a:tc>
                <a:tc>
                  <a:txBody>
                    <a:bodyPr/>
                    <a:lstStyle/>
                    <a:p>
                      <a:pPr algn="ctr"/>
                      <a:r>
                        <a:rPr lang="en-US" dirty="0" smtClean="0"/>
                        <a:t>2.00</a:t>
                      </a:r>
                      <a:endParaRPr lang="en-US" dirty="0"/>
                    </a:p>
                  </a:txBody>
                  <a:tcPr/>
                </a:tc>
                <a:tc vMerge="1">
                  <a:txBody>
                    <a:bodyPr/>
                    <a:lstStyle/>
                    <a:p>
                      <a:pPr algn="ctr"/>
                      <a:endParaRPr lang="en-US" dirty="0"/>
                    </a:p>
                  </a:txBody>
                  <a:tcPr/>
                </a:tc>
              </a:tr>
              <a:tr h="353347">
                <a:tc>
                  <a:txBody>
                    <a:bodyPr/>
                    <a:lstStyle/>
                    <a:p>
                      <a:pPr algn="l"/>
                      <a:r>
                        <a:rPr lang="en-US" dirty="0" smtClean="0"/>
                        <a:t>iii) &gt;Rs.5 </a:t>
                      </a:r>
                      <a:r>
                        <a:rPr lang="en-US" dirty="0" err="1" smtClean="0"/>
                        <a:t>crores</a:t>
                      </a:r>
                      <a:r>
                        <a:rPr lang="en-US" dirty="0" smtClean="0"/>
                        <a:t> &lt;= Rs.25 </a:t>
                      </a:r>
                      <a:r>
                        <a:rPr lang="en-US" dirty="0" err="1" smtClean="0"/>
                        <a:t>crores</a:t>
                      </a:r>
                      <a:endParaRPr lang="en-US" dirty="0"/>
                    </a:p>
                  </a:txBody>
                  <a:tcPr/>
                </a:tc>
                <a:tc>
                  <a:txBody>
                    <a:bodyPr/>
                    <a:lstStyle/>
                    <a:p>
                      <a:pPr algn="ctr"/>
                      <a:r>
                        <a:rPr lang="en-US" dirty="0" smtClean="0"/>
                        <a:t>1.25</a:t>
                      </a:r>
                      <a:endParaRPr lang="en-US" dirty="0"/>
                    </a:p>
                  </a:txBody>
                  <a:tcPr/>
                </a:tc>
                <a:tc>
                  <a:txBody>
                    <a:bodyPr/>
                    <a:lstStyle/>
                    <a:p>
                      <a:pPr algn="ctr"/>
                      <a:r>
                        <a:rPr lang="en-US" dirty="0" smtClean="0"/>
                        <a:t>2.50</a:t>
                      </a:r>
                      <a:endParaRPr lang="en-US" dirty="0"/>
                    </a:p>
                  </a:txBody>
                  <a:tcPr/>
                </a:tc>
                <a:tc vMerge="1">
                  <a:txBody>
                    <a:bodyPr/>
                    <a:lstStyle/>
                    <a:p>
                      <a:pPr algn="ctr"/>
                      <a:endParaRPr lang="en-US" dirty="0"/>
                    </a:p>
                  </a:txBody>
                  <a:tcPr/>
                </a:tc>
              </a:tr>
              <a:tr h="313592">
                <a:tc>
                  <a:txBody>
                    <a:bodyPr/>
                    <a:lstStyle/>
                    <a:p>
                      <a:pPr algn="l"/>
                      <a:r>
                        <a:rPr lang="en-US" dirty="0" smtClean="0"/>
                        <a:t>iv) &gt;Rs.25 </a:t>
                      </a:r>
                      <a:r>
                        <a:rPr lang="en-US" dirty="0" err="1" smtClean="0"/>
                        <a:t>crores</a:t>
                      </a:r>
                      <a:r>
                        <a:rPr lang="en-US" dirty="0" smtClean="0"/>
                        <a:t> &lt;= Rs.50 </a:t>
                      </a:r>
                      <a:r>
                        <a:rPr lang="en-US" dirty="0" err="1" smtClean="0"/>
                        <a:t>crores</a:t>
                      </a:r>
                      <a:endParaRPr lang="en-US" dirty="0"/>
                    </a:p>
                  </a:txBody>
                  <a:tcPr/>
                </a:tc>
                <a:tc>
                  <a:txBody>
                    <a:bodyPr/>
                    <a:lstStyle/>
                    <a:p>
                      <a:pPr algn="ctr"/>
                      <a:r>
                        <a:rPr lang="en-US" dirty="0" smtClean="0"/>
                        <a:t>1.50</a:t>
                      </a:r>
                      <a:endParaRPr lang="en-US" dirty="0"/>
                    </a:p>
                  </a:txBody>
                  <a:tcPr/>
                </a:tc>
                <a:tc>
                  <a:txBody>
                    <a:bodyPr/>
                    <a:lstStyle/>
                    <a:p>
                      <a:pPr algn="ctr"/>
                      <a:r>
                        <a:rPr lang="en-US" dirty="0" smtClean="0"/>
                        <a:t>3.00</a:t>
                      </a:r>
                      <a:endParaRPr lang="en-US" dirty="0"/>
                    </a:p>
                  </a:txBody>
                  <a:tcPr/>
                </a:tc>
                <a:tc vMerge="1">
                  <a:txBody>
                    <a:bodyPr/>
                    <a:lstStyle/>
                    <a:p>
                      <a:pPr algn="ctr"/>
                      <a:endParaRPr lang="en-US" dirty="0"/>
                    </a:p>
                  </a:txBody>
                  <a:tcPr/>
                </a:tc>
              </a:tr>
              <a:tr h="345845">
                <a:tc>
                  <a:txBody>
                    <a:bodyPr/>
                    <a:lstStyle/>
                    <a:p>
                      <a:pPr algn="l"/>
                      <a:r>
                        <a:rPr lang="en-US" dirty="0" smtClean="0"/>
                        <a:t>v) &gt;Rs.50 </a:t>
                      </a:r>
                      <a:r>
                        <a:rPr lang="en-US" dirty="0" err="1" smtClean="0"/>
                        <a:t>crores</a:t>
                      </a:r>
                      <a:r>
                        <a:rPr lang="en-US" dirty="0" smtClean="0"/>
                        <a:t> &lt;=</a:t>
                      </a:r>
                      <a:r>
                        <a:rPr lang="en-US" baseline="0" dirty="0" smtClean="0"/>
                        <a:t> Rs.100 </a:t>
                      </a:r>
                      <a:r>
                        <a:rPr lang="en-US" baseline="0" dirty="0" err="1" smtClean="0"/>
                        <a:t>crores</a:t>
                      </a:r>
                      <a:endParaRPr lang="en-US" dirty="0"/>
                    </a:p>
                  </a:txBody>
                  <a:tcPr/>
                </a:tc>
                <a:tc>
                  <a:txBody>
                    <a:bodyPr/>
                    <a:lstStyle/>
                    <a:p>
                      <a:pPr algn="ctr"/>
                      <a:r>
                        <a:rPr lang="en-US" dirty="0" smtClean="0"/>
                        <a:t>1.75</a:t>
                      </a:r>
                      <a:endParaRPr lang="en-US" dirty="0"/>
                    </a:p>
                  </a:txBody>
                  <a:tcPr/>
                </a:tc>
                <a:tc>
                  <a:txBody>
                    <a:bodyPr/>
                    <a:lstStyle/>
                    <a:p>
                      <a:pPr algn="ctr"/>
                      <a:r>
                        <a:rPr lang="en-US" dirty="0" smtClean="0"/>
                        <a:t>3.50</a:t>
                      </a:r>
                      <a:endParaRPr lang="en-US" dirty="0"/>
                    </a:p>
                  </a:txBody>
                  <a:tcPr/>
                </a:tc>
                <a:tc vMerge="1">
                  <a:txBody>
                    <a:bodyPr/>
                    <a:lstStyle/>
                    <a:p>
                      <a:pPr algn="ctr"/>
                      <a:endParaRPr lang="en-US" dirty="0"/>
                    </a:p>
                  </a:txBody>
                  <a:tcPr/>
                </a:tc>
              </a:tr>
              <a:tr h="351897">
                <a:tc>
                  <a:txBody>
                    <a:bodyPr/>
                    <a:lstStyle/>
                    <a:p>
                      <a:pPr algn="l"/>
                      <a:r>
                        <a:rPr lang="en-US" dirty="0" smtClean="0"/>
                        <a:t>vi) &gt;Rs.100 </a:t>
                      </a:r>
                      <a:r>
                        <a:rPr lang="en-US" dirty="0" err="1" smtClean="0"/>
                        <a:t>crores</a:t>
                      </a:r>
                      <a:r>
                        <a:rPr lang="en-US" dirty="0" smtClean="0"/>
                        <a:t> </a:t>
                      </a:r>
                      <a:endParaRPr lang="en-US" dirty="0"/>
                    </a:p>
                  </a:txBody>
                  <a:tcPr/>
                </a:tc>
                <a:tc>
                  <a:txBody>
                    <a:bodyPr/>
                    <a:lstStyle/>
                    <a:p>
                      <a:pPr algn="ctr"/>
                      <a:r>
                        <a:rPr lang="en-US" dirty="0" smtClean="0"/>
                        <a:t>2.00</a:t>
                      </a:r>
                      <a:endParaRPr lang="en-US" dirty="0"/>
                    </a:p>
                  </a:txBody>
                  <a:tcPr/>
                </a:tc>
                <a:tc>
                  <a:txBody>
                    <a:bodyPr/>
                    <a:lstStyle/>
                    <a:p>
                      <a:pPr algn="ctr"/>
                      <a:r>
                        <a:rPr lang="en-US" dirty="0" smtClean="0"/>
                        <a:t>4.00</a:t>
                      </a:r>
                      <a:endParaRPr lang="en-US" dirty="0"/>
                    </a:p>
                  </a:txBody>
                  <a:tcPr/>
                </a:tc>
                <a:tc vMerge="1">
                  <a:txBody>
                    <a:bodyPr/>
                    <a:lstStyle/>
                    <a:p>
                      <a:pPr algn="ctr"/>
                      <a:endParaRPr lang="en-US" dirty="0"/>
                    </a:p>
                  </a:txBody>
                  <a:tcPr/>
                </a:tc>
              </a:tr>
            </a:tbl>
          </a:graphicData>
        </a:graphic>
      </p:graphicFrame>
      <p:sp>
        <p:nvSpPr>
          <p:cNvPr id="7" name="Date Placeholder 6"/>
          <p:cNvSpPr>
            <a:spLocks noGrp="1"/>
          </p:cNvSpPr>
          <p:nvPr>
            <p:ph type="dt" sz="half" idx="10"/>
          </p:nvPr>
        </p:nvSpPr>
        <p:spPr/>
        <p:txBody>
          <a:bodyPr/>
          <a:lstStyle/>
          <a:p>
            <a:fld id="{D16882E1-09C7-4C95-BA56-C9D6C21755C6}" type="datetime1">
              <a:rPr lang="en-IN" smtClean="0"/>
              <a:t>15/07/2013</a:t>
            </a:fld>
            <a:endParaRPr lang="en-US"/>
          </a:p>
        </p:txBody>
      </p:sp>
      <p:sp>
        <p:nvSpPr>
          <p:cNvPr id="8" name="Footer Placeholder 7"/>
          <p:cNvSpPr>
            <a:spLocks noGrp="1"/>
          </p:cNvSpPr>
          <p:nvPr>
            <p:ph type="ftr" sz="quarter" idx="11"/>
          </p:nvPr>
        </p:nvSpPr>
        <p:spPr/>
        <p:txBody>
          <a:bodyPr/>
          <a:lstStyle/>
          <a:p>
            <a:r>
              <a:rPr lang="en-US" dirty="0" smtClean="0"/>
              <a:t>Managerial  Remuneration - P C Agrawal</a:t>
            </a:r>
            <a:endParaRPr lang="en-US" dirty="0"/>
          </a:p>
        </p:txBody>
      </p:sp>
      <p:sp>
        <p:nvSpPr>
          <p:cNvPr id="9" name="Slide Number Placeholder 8"/>
          <p:cNvSpPr>
            <a:spLocks noGrp="1"/>
          </p:cNvSpPr>
          <p:nvPr>
            <p:ph type="sldNum" sz="quarter" idx="12"/>
          </p:nvPr>
        </p:nvSpPr>
        <p:spPr/>
        <p:txBody>
          <a:bodyPr/>
          <a:lstStyle/>
          <a:p>
            <a:fld id="{6255BD8E-67E9-4737-A09C-8EF810ECBB63}" type="slidenum">
              <a:rPr lang="en-US" smtClean="0"/>
              <a:t>11</a:t>
            </a:fld>
            <a:endParaRPr lang="en-US"/>
          </a:p>
        </p:txBody>
      </p:sp>
      <p:graphicFrame>
        <p:nvGraphicFramePr>
          <p:cNvPr id="10" name="Diagram 9"/>
          <p:cNvGraphicFramePr/>
          <p:nvPr>
            <p:extLst>
              <p:ext uri="{D42A27DB-BD31-4B8C-83A1-F6EECF244321}">
                <p14:modId xmlns:p14="http://schemas.microsoft.com/office/powerpoint/2010/main" val="3391855747"/>
              </p:ext>
            </p:extLst>
          </p:nvPr>
        </p:nvGraphicFramePr>
        <p:xfrm>
          <a:off x="791072" y="728700"/>
          <a:ext cx="8352928" cy="1368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Rectangle 11"/>
          <p:cNvSpPr/>
          <p:nvPr/>
        </p:nvSpPr>
        <p:spPr>
          <a:xfrm>
            <a:off x="179512" y="188640"/>
            <a:ext cx="8784976" cy="504056"/>
          </a:xfrm>
          <a:prstGeom prst="rect">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Ceiling on remuneration in case of profit</a:t>
            </a:r>
            <a:endParaRPr lang="en-US" b="1" dirty="0"/>
          </a:p>
        </p:txBody>
      </p:sp>
      <p:sp>
        <p:nvSpPr>
          <p:cNvPr id="13" name="Rectangle 12"/>
          <p:cNvSpPr/>
          <p:nvPr/>
        </p:nvSpPr>
        <p:spPr>
          <a:xfrm>
            <a:off x="179512" y="2431841"/>
            <a:ext cx="8784976" cy="468052"/>
          </a:xfrm>
          <a:prstGeom prst="rect">
            <a:avLst/>
          </a:prstGeom>
          <a:solidFill>
            <a:schemeClr val="accent6">
              <a:lumMod val="40000"/>
              <a:lumOff val="60000"/>
            </a:schemeClr>
          </a:solidFill>
          <a:ln>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Ceiling on remuneration in case of</a:t>
            </a:r>
            <a:r>
              <a:rPr lang="en-US" b="1" dirty="0" smtClean="0"/>
              <a:t> inadequate or no profit (</a:t>
            </a:r>
            <a:r>
              <a:rPr lang="en-US" b="1" dirty="0" err="1" smtClean="0"/>
              <a:t>Sch.XIII</a:t>
            </a:r>
            <a:r>
              <a:rPr lang="en-US" b="1" dirty="0" smtClean="0"/>
              <a:t> – Part II)</a:t>
            </a:r>
            <a:endParaRPr lang="en-US" b="1" dirty="0"/>
          </a:p>
        </p:txBody>
      </p:sp>
    </p:spTree>
    <p:extLst>
      <p:ext uri="{BB962C8B-B14F-4D97-AF65-F5344CB8AC3E}">
        <p14:creationId xmlns:p14="http://schemas.microsoft.com/office/powerpoint/2010/main" val="29757746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Conditions </a:t>
            </a:r>
            <a:r>
              <a:rPr lang="en-US" sz="2800" dirty="0"/>
              <a:t>on remuneration in case of inadequate or no profit (</a:t>
            </a:r>
            <a:r>
              <a:rPr lang="en-US" sz="2800" dirty="0" err="1" smtClean="0"/>
              <a:t>Sch.XIII</a:t>
            </a:r>
            <a:r>
              <a:rPr lang="en-US" sz="2800" dirty="0" smtClean="0"/>
              <a:t> – Part II)</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44040291"/>
              </p:ext>
            </p:extLst>
          </p:nvPr>
        </p:nvGraphicFramePr>
        <p:xfrm>
          <a:off x="457200" y="1600200"/>
          <a:ext cx="8229600" cy="2849880"/>
        </p:xfrm>
        <a:graphic>
          <a:graphicData uri="http://schemas.openxmlformats.org/drawingml/2006/table">
            <a:tbl>
              <a:tblPr firstRow="1" bandRow="1">
                <a:tableStyleId>{5C22544A-7EE6-4342-B048-85BDC9FD1C3A}</a:tableStyleId>
              </a:tblPr>
              <a:tblGrid>
                <a:gridCol w="4474840"/>
                <a:gridCol w="1080120"/>
                <a:gridCol w="1296144"/>
                <a:gridCol w="1378496"/>
              </a:tblGrid>
              <a:tr h="370840">
                <a:tc>
                  <a:txBody>
                    <a:bodyPr/>
                    <a:lstStyle/>
                    <a:p>
                      <a:endParaRPr lang="en-US" dirty="0"/>
                    </a:p>
                  </a:txBody>
                  <a:tcPr/>
                </a:tc>
                <a:tc>
                  <a:txBody>
                    <a:bodyPr/>
                    <a:lstStyle/>
                    <a:p>
                      <a:r>
                        <a:rPr lang="en-US" dirty="0" smtClean="0"/>
                        <a:t>Para A</a:t>
                      </a:r>
                      <a:endParaRPr lang="en-US" dirty="0"/>
                    </a:p>
                  </a:txBody>
                  <a:tcPr/>
                </a:tc>
                <a:tc>
                  <a:txBody>
                    <a:bodyPr/>
                    <a:lstStyle/>
                    <a:p>
                      <a:r>
                        <a:rPr lang="en-US" dirty="0" smtClean="0"/>
                        <a:t>Para B</a:t>
                      </a:r>
                      <a:endParaRPr lang="en-US" dirty="0"/>
                    </a:p>
                  </a:txBody>
                  <a:tcPr/>
                </a:tc>
                <a:tc>
                  <a:txBody>
                    <a:bodyPr/>
                    <a:lstStyle/>
                    <a:p>
                      <a:r>
                        <a:rPr lang="en-US" dirty="0" smtClean="0"/>
                        <a:t>Para C</a:t>
                      </a:r>
                      <a:endParaRPr lang="en-US" dirty="0"/>
                    </a:p>
                  </a:txBody>
                  <a:tcPr/>
                </a:tc>
              </a:tr>
              <a:tr h="370840">
                <a:tc>
                  <a:txBody>
                    <a:bodyPr/>
                    <a:lstStyle/>
                    <a:p>
                      <a:r>
                        <a:rPr lang="en-US" sz="1600" dirty="0" smtClean="0"/>
                        <a:t>i) Remuneration Committee resolution</a:t>
                      </a:r>
                      <a:endParaRPr lang="en-US" sz="1600" dirty="0"/>
                    </a:p>
                  </a:txBody>
                  <a:tcPr/>
                </a:tc>
                <a:tc>
                  <a:txBody>
                    <a:bodyPr/>
                    <a:lstStyle/>
                    <a:p>
                      <a:r>
                        <a:rPr lang="en-US" sz="1600" dirty="0" smtClean="0"/>
                        <a:t>√</a:t>
                      </a:r>
                      <a:endParaRPr lang="en-US" sz="1600" dirty="0"/>
                    </a:p>
                  </a:txBody>
                  <a:tcPr/>
                </a:tc>
                <a:tc>
                  <a:txBody>
                    <a:bodyPr/>
                    <a:lstStyle/>
                    <a:p>
                      <a:r>
                        <a:rPr lang="en-US" sz="1600" dirty="0" smtClean="0"/>
                        <a:t>√</a:t>
                      </a:r>
                      <a:endParaRPr lang="en-US" sz="1600" dirty="0"/>
                    </a:p>
                  </a:txBody>
                  <a:tcPr/>
                </a:tc>
                <a:tc>
                  <a:txBody>
                    <a:bodyPr/>
                    <a:lstStyle/>
                    <a:p>
                      <a:r>
                        <a:rPr lang="en-US" sz="1600" dirty="0" smtClean="0"/>
                        <a:t>√</a:t>
                      </a:r>
                      <a:endParaRPr lang="en-US" sz="1600" dirty="0"/>
                    </a:p>
                  </a:txBody>
                  <a:tcPr/>
                </a:tc>
              </a:tr>
              <a:tr h="370840">
                <a:tc>
                  <a:txBody>
                    <a:bodyPr/>
                    <a:lstStyle/>
                    <a:p>
                      <a:r>
                        <a:rPr lang="en-US" sz="1600" dirty="0" smtClean="0"/>
                        <a:t>ii) No default in repayment of debt for 30 days in last financial year before the date of appointment</a:t>
                      </a:r>
                      <a:endParaRPr lang="en-US" sz="1600" dirty="0"/>
                    </a:p>
                  </a:txBody>
                  <a:tcPr/>
                </a:tc>
                <a:tc>
                  <a:txBody>
                    <a:bodyPr/>
                    <a:lstStyle/>
                    <a:p>
                      <a:r>
                        <a:rPr lang="en-US" sz="1600" dirty="0" smtClean="0"/>
                        <a:t>√</a:t>
                      </a:r>
                      <a:endParaRPr lang="en-US" sz="1600" dirty="0"/>
                    </a:p>
                  </a:txBody>
                  <a:tcPr/>
                </a:tc>
                <a:tc>
                  <a:txBody>
                    <a:bodyPr/>
                    <a:lstStyle/>
                    <a:p>
                      <a:r>
                        <a:rPr lang="en-US" sz="1600" dirty="0" smtClean="0"/>
                        <a:t>√</a:t>
                      </a:r>
                      <a:endParaRPr lang="en-US" sz="1600" dirty="0"/>
                    </a:p>
                  </a:txBody>
                  <a:tcPr/>
                </a:tc>
                <a:tc>
                  <a:txBody>
                    <a:bodyPr/>
                    <a:lstStyle/>
                    <a:p>
                      <a:r>
                        <a:rPr lang="en-US" sz="1600" smtClean="0"/>
                        <a:t>√</a:t>
                      </a:r>
                      <a:endParaRPr lang="en-US" sz="1600" dirty="0"/>
                    </a:p>
                  </a:txBody>
                  <a:tcPr/>
                </a:tc>
              </a:tr>
              <a:tr h="370840">
                <a:tc>
                  <a:txBody>
                    <a:bodyPr/>
                    <a:lstStyle/>
                    <a:p>
                      <a:r>
                        <a:rPr lang="en-US" sz="1600" dirty="0" smtClean="0"/>
                        <a:t>iii) Special</a:t>
                      </a:r>
                      <a:r>
                        <a:rPr lang="en-US" sz="1600" baseline="0" dirty="0" smtClean="0"/>
                        <a:t> resolution for payment of remuneration maximum </a:t>
                      </a:r>
                      <a:r>
                        <a:rPr lang="en-US" sz="1600" baseline="0" dirty="0" err="1" smtClean="0"/>
                        <a:t>upto</a:t>
                      </a:r>
                      <a:r>
                        <a:rPr lang="en-US" sz="1600" baseline="0" dirty="0" smtClean="0"/>
                        <a:t> 3 years</a:t>
                      </a:r>
                      <a:endParaRPr lang="en-US" sz="1600" dirty="0"/>
                    </a:p>
                  </a:txBody>
                  <a:tcPr/>
                </a:tc>
                <a:tc>
                  <a:txBody>
                    <a:bodyPr/>
                    <a:lstStyle/>
                    <a:p>
                      <a:r>
                        <a:rPr lang="en-US" sz="1600" dirty="0" smtClean="0"/>
                        <a:t>N.A.</a:t>
                      </a:r>
                      <a:endParaRPr lang="en-US" sz="1600" dirty="0"/>
                    </a:p>
                  </a:txBody>
                  <a:tcPr/>
                </a:tc>
                <a:tc>
                  <a:txBody>
                    <a:bodyPr/>
                    <a:lstStyle/>
                    <a:p>
                      <a:r>
                        <a:rPr lang="en-US" sz="1600" dirty="0" smtClean="0"/>
                        <a:t>√</a:t>
                      </a:r>
                      <a:endParaRPr lang="en-US" sz="1600" dirty="0"/>
                    </a:p>
                  </a:txBody>
                  <a:tcPr/>
                </a:tc>
                <a:tc>
                  <a:txBody>
                    <a:bodyPr/>
                    <a:lstStyle/>
                    <a:p>
                      <a:r>
                        <a:rPr lang="en-US" sz="1600" dirty="0" smtClean="0"/>
                        <a:t>√</a:t>
                      </a:r>
                      <a:endParaRPr lang="en-US" sz="1600" dirty="0"/>
                    </a:p>
                  </a:txBody>
                  <a:tcPr/>
                </a:tc>
              </a:tr>
              <a:tr h="370840">
                <a:tc>
                  <a:txBody>
                    <a:bodyPr/>
                    <a:lstStyle/>
                    <a:p>
                      <a:r>
                        <a:rPr lang="en-US" sz="1600" dirty="0" smtClean="0"/>
                        <a:t>iv) Statement</a:t>
                      </a:r>
                      <a:r>
                        <a:rPr lang="en-US" sz="1600" baseline="0" dirty="0" smtClean="0"/>
                        <a:t> giving specified details in notice for GM to shareholders</a:t>
                      </a:r>
                      <a:endParaRPr lang="en-US" sz="1600" dirty="0"/>
                    </a:p>
                  </a:txBody>
                  <a:tcPr/>
                </a:tc>
                <a:tc>
                  <a:txBody>
                    <a:bodyPr/>
                    <a:lstStyle/>
                    <a:p>
                      <a:r>
                        <a:rPr lang="en-US" sz="1600" dirty="0" smtClean="0"/>
                        <a:t>N.A.</a:t>
                      </a:r>
                      <a:endParaRPr lang="en-US" sz="1600" dirty="0"/>
                    </a:p>
                  </a:txBody>
                  <a:tcPr/>
                </a:tc>
                <a:tc>
                  <a:txBody>
                    <a:bodyPr/>
                    <a:lstStyle/>
                    <a:p>
                      <a:r>
                        <a:rPr lang="en-US" sz="1600" dirty="0" smtClean="0"/>
                        <a:t>√</a:t>
                      </a:r>
                      <a:endParaRPr lang="en-US" sz="1600" dirty="0"/>
                    </a:p>
                  </a:txBody>
                  <a:tcPr/>
                </a:tc>
                <a:tc>
                  <a:txBody>
                    <a:bodyPr/>
                    <a:lstStyle/>
                    <a:p>
                      <a:r>
                        <a:rPr lang="en-US" sz="1600" dirty="0" smtClean="0"/>
                        <a:t>√</a:t>
                      </a:r>
                      <a:endParaRPr lang="en-US" sz="1600" dirty="0"/>
                    </a:p>
                  </a:txBody>
                  <a:tcPr/>
                </a:tc>
              </a:tr>
              <a:tr h="370840">
                <a:tc>
                  <a:txBody>
                    <a:bodyPr/>
                    <a:lstStyle/>
                    <a:p>
                      <a:r>
                        <a:rPr lang="en-US" sz="1600" dirty="0" smtClean="0"/>
                        <a:t>v) Prior approval of CG in case of listed companies</a:t>
                      </a:r>
                      <a:endParaRPr lang="en-US" sz="1600" dirty="0"/>
                    </a:p>
                  </a:txBody>
                  <a:tcPr/>
                </a:tc>
                <a:tc>
                  <a:txBody>
                    <a:bodyPr/>
                    <a:lstStyle/>
                    <a:p>
                      <a:r>
                        <a:rPr lang="en-US" sz="1600" dirty="0" smtClean="0"/>
                        <a:t>No</a:t>
                      </a:r>
                      <a:endParaRPr lang="en-US" sz="1600" dirty="0"/>
                    </a:p>
                  </a:txBody>
                  <a:tcPr/>
                </a:tc>
                <a:tc>
                  <a:txBody>
                    <a:bodyPr/>
                    <a:lstStyle/>
                    <a:p>
                      <a:r>
                        <a:rPr lang="en-US" sz="1600" dirty="0" smtClean="0"/>
                        <a:t>No</a:t>
                      </a:r>
                      <a:endParaRPr lang="en-US" sz="1600" dirty="0"/>
                    </a:p>
                  </a:txBody>
                  <a:tcPr/>
                </a:tc>
                <a:tc>
                  <a:txBody>
                    <a:bodyPr/>
                    <a:lstStyle/>
                    <a:p>
                      <a:r>
                        <a:rPr lang="en-US" sz="1600" dirty="0" smtClean="0"/>
                        <a:t>Yes</a:t>
                      </a:r>
                      <a:endParaRPr lang="en-US" sz="1600" dirty="0"/>
                    </a:p>
                  </a:txBody>
                  <a:tcPr/>
                </a:tc>
              </a:tr>
            </a:tbl>
          </a:graphicData>
        </a:graphic>
      </p:graphicFrame>
      <p:sp>
        <p:nvSpPr>
          <p:cNvPr id="8" name="Date Placeholder 7"/>
          <p:cNvSpPr>
            <a:spLocks noGrp="1"/>
          </p:cNvSpPr>
          <p:nvPr>
            <p:ph type="dt" sz="half" idx="10"/>
          </p:nvPr>
        </p:nvSpPr>
        <p:spPr/>
        <p:txBody>
          <a:bodyPr/>
          <a:lstStyle/>
          <a:p>
            <a:fld id="{850F0D54-0E66-48D8-B8C2-687E46E937F8}" type="datetime1">
              <a:rPr lang="en-IN" smtClean="0"/>
              <a:t>15/07/2013</a:t>
            </a:fld>
            <a:endParaRPr lang="en-US"/>
          </a:p>
        </p:txBody>
      </p:sp>
      <p:sp>
        <p:nvSpPr>
          <p:cNvPr id="9" name="Footer Placeholder 8"/>
          <p:cNvSpPr>
            <a:spLocks noGrp="1"/>
          </p:cNvSpPr>
          <p:nvPr>
            <p:ph type="ftr" sz="quarter" idx="11"/>
          </p:nvPr>
        </p:nvSpPr>
        <p:spPr/>
        <p:txBody>
          <a:bodyPr/>
          <a:lstStyle/>
          <a:p>
            <a:r>
              <a:rPr lang="en-US" smtClean="0"/>
              <a:t>Managerial  Remuneration - P C Agrawal</a:t>
            </a:r>
            <a:endParaRPr lang="en-US"/>
          </a:p>
        </p:txBody>
      </p:sp>
      <p:sp>
        <p:nvSpPr>
          <p:cNvPr id="10" name="Slide Number Placeholder 9"/>
          <p:cNvSpPr>
            <a:spLocks noGrp="1"/>
          </p:cNvSpPr>
          <p:nvPr>
            <p:ph type="sldNum" sz="quarter" idx="12"/>
          </p:nvPr>
        </p:nvSpPr>
        <p:spPr/>
        <p:txBody>
          <a:bodyPr/>
          <a:lstStyle/>
          <a:p>
            <a:fld id="{6255BD8E-67E9-4737-A09C-8EF810ECBB63}" type="slidenum">
              <a:rPr lang="en-US" smtClean="0"/>
              <a:t>12</a:t>
            </a:fld>
            <a:endParaRPr lang="en-US"/>
          </a:p>
        </p:txBody>
      </p:sp>
      <p:sp>
        <p:nvSpPr>
          <p:cNvPr id="7" name="TextBox 6"/>
          <p:cNvSpPr txBox="1"/>
          <p:nvPr/>
        </p:nvSpPr>
        <p:spPr>
          <a:xfrm>
            <a:off x="733872" y="4725144"/>
            <a:ext cx="7488832" cy="2031325"/>
          </a:xfrm>
          <a:prstGeom prst="rect">
            <a:avLst/>
          </a:prstGeom>
          <a:noFill/>
        </p:spPr>
        <p:txBody>
          <a:bodyPr wrap="square" rtlCol="0">
            <a:spAutoFit/>
          </a:bodyPr>
          <a:lstStyle/>
          <a:p>
            <a:r>
              <a:rPr lang="en-US" dirty="0" smtClean="0"/>
              <a:t>Constitution of Remuneration Committee:</a:t>
            </a:r>
          </a:p>
          <a:p>
            <a:endParaRPr lang="en-US" dirty="0"/>
          </a:p>
          <a:p>
            <a:r>
              <a:rPr lang="en-US" dirty="0" smtClean="0"/>
              <a:t>    Listed companies:  Minimum 3 non-executive independent directors</a:t>
            </a:r>
          </a:p>
          <a:p>
            <a:endParaRPr lang="en-US" dirty="0" smtClean="0"/>
          </a:p>
          <a:p>
            <a:r>
              <a:rPr lang="en-US" dirty="0" smtClean="0"/>
              <a:t>    Unlisted companies:  Any two directors min. (need not be independent)</a:t>
            </a:r>
          </a:p>
          <a:p>
            <a:endParaRPr lang="en-US" dirty="0"/>
          </a:p>
          <a:p>
            <a:endParaRPr lang="en-US" dirty="0"/>
          </a:p>
        </p:txBody>
      </p:sp>
    </p:spTree>
    <p:extLst>
      <p:ext uri="{BB962C8B-B14F-4D97-AF65-F5344CB8AC3E}">
        <p14:creationId xmlns:p14="http://schemas.microsoft.com/office/powerpoint/2010/main" val="32394681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Ceiling on remuneration </a:t>
            </a:r>
            <a:r>
              <a:rPr lang="en-US" dirty="0" err="1" smtClean="0"/>
              <a:t>Contd</a:t>
            </a:r>
            <a:r>
              <a:rPr lang="en-US" dirty="0" smtClean="0"/>
              <a:t>…</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561149279"/>
              </p:ext>
            </p:extLst>
          </p:nvPr>
        </p:nvGraphicFramePr>
        <p:xfrm>
          <a:off x="457200" y="1600200"/>
          <a:ext cx="8229600" cy="301752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Mode</a:t>
                      </a:r>
                      <a:r>
                        <a:rPr lang="en-US" baseline="0" dirty="0" smtClean="0"/>
                        <a:t> of payment</a:t>
                      </a:r>
                      <a:endParaRPr lang="en-US" dirty="0"/>
                    </a:p>
                  </a:txBody>
                  <a:tcPr/>
                </a:tc>
                <a:tc>
                  <a:txBody>
                    <a:bodyPr/>
                    <a:lstStyle/>
                    <a:p>
                      <a:pPr marL="342900" indent="-342900">
                        <a:buAutoNum type="alphaLcParenR"/>
                      </a:pPr>
                      <a:r>
                        <a:rPr lang="en-US" dirty="0" smtClean="0"/>
                        <a:t>Monthly payment; and/or</a:t>
                      </a:r>
                    </a:p>
                    <a:p>
                      <a:pPr marL="342900" indent="-342900">
                        <a:buAutoNum type="alphaLcParenR"/>
                      </a:pPr>
                      <a:r>
                        <a:rPr lang="en-US" dirty="0" smtClean="0"/>
                        <a:t>Specified percentage of NP</a:t>
                      </a:r>
                      <a:endParaRPr lang="en-US" dirty="0"/>
                    </a:p>
                  </a:txBody>
                  <a:tcPr/>
                </a:tc>
              </a:tr>
              <a:tr h="370840">
                <a:tc>
                  <a:txBody>
                    <a:bodyPr/>
                    <a:lstStyle/>
                    <a:p>
                      <a:r>
                        <a:rPr lang="en-US" dirty="0" smtClean="0"/>
                        <a:t>Perquisites not included in the ceiling</a:t>
                      </a:r>
                      <a:endParaRPr lang="en-US" dirty="0"/>
                    </a:p>
                  </a:txBody>
                  <a:tcPr/>
                </a:tc>
                <a:tc>
                  <a:txBody>
                    <a:bodyPr/>
                    <a:lstStyle/>
                    <a:p>
                      <a:pPr marL="342900" indent="-342900">
                        <a:buAutoNum type="alphaLcParenR"/>
                      </a:pPr>
                      <a:r>
                        <a:rPr lang="en-US" dirty="0" smtClean="0"/>
                        <a:t>Contribution to PF</a:t>
                      </a:r>
                      <a:r>
                        <a:rPr lang="en-US" baseline="0" dirty="0" smtClean="0"/>
                        <a:t> &amp; specified funds</a:t>
                      </a:r>
                    </a:p>
                    <a:p>
                      <a:pPr marL="342900" indent="-342900">
                        <a:buAutoNum type="alphaLcParenR"/>
                      </a:pPr>
                      <a:r>
                        <a:rPr lang="en-US" baseline="0" dirty="0" smtClean="0"/>
                        <a:t>Gratuity payable (</a:t>
                      </a:r>
                      <a:r>
                        <a:rPr lang="en-US" baseline="0" dirty="0" err="1" smtClean="0"/>
                        <a:t>upto</a:t>
                      </a:r>
                      <a:r>
                        <a:rPr lang="en-US" baseline="0" dirty="0" smtClean="0"/>
                        <a:t> ½ month salary in a year)</a:t>
                      </a:r>
                    </a:p>
                    <a:p>
                      <a:pPr marL="342900" indent="-342900">
                        <a:buAutoNum type="alphaLcParenR"/>
                      </a:pPr>
                      <a:r>
                        <a:rPr lang="en-US" baseline="0" dirty="0" smtClean="0"/>
                        <a:t>Encashment of leave at the end of the term</a:t>
                      </a:r>
                      <a:endParaRPr lang="en-US" dirty="0"/>
                    </a:p>
                  </a:txBody>
                  <a:tcPr/>
                </a:tc>
              </a:tr>
              <a:tr h="370840">
                <a:tc>
                  <a:txBody>
                    <a:bodyPr/>
                    <a:lstStyle/>
                    <a:p>
                      <a:r>
                        <a:rPr lang="en-US" dirty="0" smtClean="0"/>
                        <a:t>In case excess amount is drawn</a:t>
                      </a:r>
                      <a:endParaRPr lang="en-US" dirty="0"/>
                    </a:p>
                  </a:txBody>
                  <a:tcPr/>
                </a:tc>
                <a:tc>
                  <a:txBody>
                    <a:bodyPr/>
                    <a:lstStyle/>
                    <a:p>
                      <a:r>
                        <a:rPr lang="en-US" dirty="0" smtClean="0"/>
                        <a:t>Excess to be refunded to the company.</a:t>
                      </a:r>
                    </a:p>
                    <a:p>
                      <a:r>
                        <a:rPr lang="en-US" dirty="0" smtClean="0"/>
                        <a:t>Recovery cannot be waived without CG approval.</a:t>
                      </a:r>
                      <a:endParaRPr lang="en-US" dirty="0"/>
                    </a:p>
                  </a:txBody>
                  <a:tcPr/>
                </a:tc>
              </a:tr>
            </a:tbl>
          </a:graphicData>
        </a:graphic>
      </p:graphicFrame>
      <p:sp>
        <p:nvSpPr>
          <p:cNvPr id="4" name="Date Placeholder 3"/>
          <p:cNvSpPr>
            <a:spLocks noGrp="1"/>
          </p:cNvSpPr>
          <p:nvPr>
            <p:ph type="dt" sz="half" idx="10"/>
          </p:nvPr>
        </p:nvSpPr>
        <p:spPr/>
        <p:txBody>
          <a:bodyPr/>
          <a:lstStyle/>
          <a:p>
            <a:fld id="{E7DC5816-8830-424C-B6C9-B0A0FE63F76F}"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13</a:t>
            </a:fld>
            <a:endParaRPr lang="en-US"/>
          </a:p>
        </p:txBody>
      </p:sp>
    </p:spTree>
    <p:extLst>
      <p:ext uri="{BB962C8B-B14F-4D97-AF65-F5344CB8AC3E}">
        <p14:creationId xmlns:p14="http://schemas.microsoft.com/office/powerpoint/2010/main" val="7888565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lstStyle/>
          <a:p>
            <a:r>
              <a:rPr lang="en-US" dirty="0" smtClean="0"/>
              <a:t>Effective Capital</a:t>
            </a:r>
            <a:endParaRPr lang="en-US" dirty="0"/>
          </a:p>
        </p:txBody>
      </p:sp>
      <p:sp>
        <p:nvSpPr>
          <p:cNvPr id="3" name="Content Placeholder 2"/>
          <p:cNvSpPr>
            <a:spLocks noGrp="1"/>
          </p:cNvSpPr>
          <p:nvPr>
            <p:ph idx="1"/>
          </p:nvPr>
        </p:nvSpPr>
        <p:spPr>
          <a:xfrm>
            <a:off x="457200" y="1412776"/>
            <a:ext cx="8229600" cy="4713387"/>
          </a:xfrm>
        </p:spPr>
        <p:txBody>
          <a:bodyPr>
            <a:normAutofit fontScale="55000" lnSpcReduction="20000"/>
          </a:bodyPr>
          <a:lstStyle/>
          <a:p>
            <a:pPr marL="0" indent="0">
              <a:buNone/>
            </a:pPr>
            <a:r>
              <a:rPr lang="en-US" dirty="0" smtClean="0"/>
              <a:t>Effective capital means aggregate of:</a:t>
            </a:r>
          </a:p>
          <a:p>
            <a:r>
              <a:rPr lang="en-US" dirty="0" smtClean="0"/>
              <a:t>Paid-up share capital (excluding share application money)</a:t>
            </a:r>
          </a:p>
          <a:p>
            <a:r>
              <a:rPr lang="en-US" dirty="0" smtClean="0"/>
              <a:t>Share Premium Account</a:t>
            </a:r>
          </a:p>
          <a:p>
            <a:r>
              <a:rPr lang="en-US" dirty="0" smtClean="0"/>
              <a:t>Reserves &amp; Surplus (excluding revaluation reserve)</a:t>
            </a:r>
          </a:p>
          <a:p>
            <a:pPr algn="just"/>
            <a:r>
              <a:rPr lang="en-US" dirty="0" smtClean="0"/>
              <a:t>Long term loans &amp; deposits repayable after one year (excluding working capital loans, overdrafts, interest due on loans unless funded, bank guarantee etc. and other short term arrangements)</a:t>
            </a:r>
          </a:p>
          <a:p>
            <a:pPr algn="just"/>
            <a:endParaRPr lang="en-US" dirty="0" smtClean="0"/>
          </a:p>
          <a:p>
            <a:pPr marL="0" indent="0">
              <a:buNone/>
            </a:pPr>
            <a:r>
              <a:rPr lang="en-US" dirty="0" smtClean="0"/>
              <a:t>as reduced by aggregate of:</a:t>
            </a:r>
          </a:p>
          <a:p>
            <a:r>
              <a:rPr lang="en-US" dirty="0" smtClean="0"/>
              <a:t>Any investments (except in case of investment co. having principal business of acquisition of securities)</a:t>
            </a:r>
          </a:p>
          <a:p>
            <a:r>
              <a:rPr lang="en-US" dirty="0" smtClean="0"/>
              <a:t>Accumulated losses</a:t>
            </a:r>
          </a:p>
          <a:p>
            <a:r>
              <a:rPr lang="en-US" dirty="0" smtClean="0"/>
              <a:t>Preliminary expenses not written off</a:t>
            </a:r>
          </a:p>
          <a:p>
            <a:pPr marL="0" indent="0">
              <a:buNone/>
            </a:pPr>
            <a:endParaRPr lang="en-US" dirty="0" smtClean="0"/>
          </a:p>
          <a:p>
            <a:pPr marL="0" indent="0" algn="just">
              <a:buNone/>
            </a:pPr>
            <a:r>
              <a:rPr lang="en-US" dirty="0" smtClean="0"/>
              <a:t>Effective capital shall be calculated as on the last date of the financial year preceding the financial year in which the appointment of the managerial person is made (except in case of appointment in the year of incorporation when effective capital is to be calculated as on the date of such appointment).</a:t>
            </a:r>
          </a:p>
          <a:p>
            <a:pPr marL="0" indent="0">
              <a:buNone/>
            </a:pPr>
            <a:endParaRPr lang="en-US" dirty="0" smtClean="0"/>
          </a:p>
          <a:p>
            <a:endParaRPr lang="en-US" dirty="0" smtClean="0"/>
          </a:p>
          <a:p>
            <a:endParaRPr lang="en-US" dirty="0" smtClean="0"/>
          </a:p>
          <a:p>
            <a:endParaRPr lang="en-US" dirty="0"/>
          </a:p>
        </p:txBody>
      </p:sp>
      <p:sp>
        <p:nvSpPr>
          <p:cNvPr id="7" name="Date Placeholder 6"/>
          <p:cNvSpPr>
            <a:spLocks noGrp="1"/>
          </p:cNvSpPr>
          <p:nvPr>
            <p:ph type="dt" sz="half" idx="10"/>
          </p:nvPr>
        </p:nvSpPr>
        <p:spPr/>
        <p:txBody>
          <a:bodyPr/>
          <a:lstStyle/>
          <a:p>
            <a:fld id="{B1B10A6C-39FD-4CC6-AA9D-5907360BCBA8}" type="datetime1">
              <a:rPr lang="en-IN" smtClean="0"/>
              <a:t>15/07/2013</a:t>
            </a:fld>
            <a:endParaRPr lang="en-US"/>
          </a:p>
        </p:txBody>
      </p:sp>
      <p:sp>
        <p:nvSpPr>
          <p:cNvPr id="8" name="Footer Placeholder 7"/>
          <p:cNvSpPr>
            <a:spLocks noGrp="1"/>
          </p:cNvSpPr>
          <p:nvPr>
            <p:ph type="ftr" sz="quarter" idx="11"/>
          </p:nvPr>
        </p:nvSpPr>
        <p:spPr/>
        <p:txBody>
          <a:bodyPr/>
          <a:lstStyle/>
          <a:p>
            <a:r>
              <a:rPr lang="en-US" smtClean="0"/>
              <a:t>Managerial  Remuneration - P C Agrawal</a:t>
            </a:r>
            <a:endParaRPr lang="en-US"/>
          </a:p>
        </p:txBody>
      </p:sp>
      <p:sp>
        <p:nvSpPr>
          <p:cNvPr id="9" name="Slide Number Placeholder 8"/>
          <p:cNvSpPr>
            <a:spLocks noGrp="1"/>
          </p:cNvSpPr>
          <p:nvPr>
            <p:ph type="sldNum" sz="quarter" idx="12"/>
          </p:nvPr>
        </p:nvSpPr>
        <p:spPr/>
        <p:txBody>
          <a:bodyPr/>
          <a:lstStyle/>
          <a:p>
            <a:fld id="{6255BD8E-67E9-4737-A09C-8EF810ECBB63}" type="slidenum">
              <a:rPr lang="en-US" smtClean="0"/>
              <a:t>14</a:t>
            </a:fld>
            <a:endParaRPr lang="en-US"/>
          </a:p>
        </p:txBody>
      </p:sp>
    </p:spTree>
    <p:extLst>
      <p:ext uri="{BB962C8B-B14F-4D97-AF65-F5344CB8AC3E}">
        <p14:creationId xmlns:p14="http://schemas.microsoft.com/office/powerpoint/2010/main" val="42505234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432048"/>
          </a:xfrm>
        </p:spPr>
        <p:txBody>
          <a:bodyPr>
            <a:normAutofit/>
          </a:bodyPr>
          <a:lstStyle/>
          <a:p>
            <a:r>
              <a:rPr lang="en-US" sz="2000" dirty="0" smtClean="0"/>
              <a:t>Computation of net profit u/s 349</a:t>
            </a:r>
            <a:endParaRPr lang="en-US" sz="2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91606353"/>
              </p:ext>
            </p:extLst>
          </p:nvPr>
        </p:nvGraphicFramePr>
        <p:xfrm>
          <a:off x="467544" y="548683"/>
          <a:ext cx="8229600" cy="6597389"/>
        </p:xfrm>
        <a:graphic>
          <a:graphicData uri="http://schemas.openxmlformats.org/drawingml/2006/table">
            <a:tbl>
              <a:tblPr firstRow="1" bandRow="1">
                <a:tableStyleId>{5C22544A-7EE6-4342-B048-85BDC9FD1C3A}</a:tableStyleId>
              </a:tblPr>
              <a:tblGrid>
                <a:gridCol w="8229600"/>
              </a:tblGrid>
              <a:tr h="286843">
                <a:tc>
                  <a:txBody>
                    <a:bodyPr/>
                    <a:lstStyle/>
                    <a:p>
                      <a:r>
                        <a:rPr lang="en-US" sz="1200" b="1" dirty="0" smtClean="0"/>
                        <a:t>Profit before tax as per P&amp;L Statement</a:t>
                      </a:r>
                      <a:endParaRPr lang="en-US" sz="1200" b="1" dirty="0"/>
                    </a:p>
                  </a:txBody>
                  <a:tcPr/>
                </a:tc>
              </a:tr>
              <a:tr h="286843">
                <a:tc>
                  <a:txBody>
                    <a:bodyPr/>
                    <a:lstStyle/>
                    <a:p>
                      <a:r>
                        <a:rPr lang="en-US" sz="1200" b="1" dirty="0" smtClean="0"/>
                        <a:t>Add: the following items if debited to P&amp;L Statement before arriving profit</a:t>
                      </a:r>
                      <a:r>
                        <a:rPr lang="en-US" sz="1200" b="1" baseline="0" dirty="0" smtClean="0"/>
                        <a:t> before tax</a:t>
                      </a:r>
                      <a:endParaRPr lang="en-US" sz="1200" b="1" dirty="0"/>
                    </a:p>
                  </a:txBody>
                  <a:tcPr/>
                </a:tc>
              </a:tr>
              <a:tr h="286843">
                <a:tc>
                  <a:txBody>
                    <a:bodyPr/>
                    <a:lstStyle/>
                    <a:p>
                      <a:r>
                        <a:rPr lang="en-US" sz="1200" dirty="0" smtClean="0"/>
                        <a:t>Managerial remuneration</a:t>
                      </a:r>
                      <a:endParaRPr lang="en-US" sz="1200" dirty="0"/>
                    </a:p>
                  </a:txBody>
                  <a:tcPr/>
                </a:tc>
              </a:tr>
              <a:tr h="286843">
                <a:tc>
                  <a:txBody>
                    <a:bodyPr/>
                    <a:lstStyle/>
                    <a:p>
                      <a:r>
                        <a:rPr lang="en-US" sz="1200" dirty="0" smtClean="0"/>
                        <a:t>Provision for doubtful debts</a:t>
                      </a:r>
                      <a:endParaRPr lang="en-US" sz="1200" dirty="0"/>
                    </a:p>
                  </a:txBody>
                  <a:tcPr/>
                </a:tc>
              </a:tr>
              <a:tr h="286843">
                <a:tc>
                  <a:txBody>
                    <a:bodyPr/>
                    <a:lstStyle/>
                    <a:p>
                      <a:r>
                        <a:rPr lang="en-US" sz="1200" dirty="0" smtClean="0"/>
                        <a:t>Provision for doubtful advances</a:t>
                      </a:r>
                      <a:endParaRPr lang="en-US" sz="1200" dirty="0"/>
                    </a:p>
                  </a:txBody>
                  <a:tcPr/>
                </a:tc>
              </a:tr>
              <a:tr h="286843">
                <a:tc>
                  <a:txBody>
                    <a:bodyPr/>
                    <a:lstStyle/>
                    <a:p>
                      <a:r>
                        <a:rPr lang="en-US" sz="1200" dirty="0" smtClean="0"/>
                        <a:t>Loss on sale/disposal/discarding of assets</a:t>
                      </a:r>
                      <a:endParaRPr lang="en-US" sz="1200" dirty="0"/>
                    </a:p>
                  </a:txBody>
                  <a:tcPr/>
                </a:tc>
              </a:tr>
              <a:tr h="286843">
                <a:tc>
                  <a:txBody>
                    <a:bodyPr/>
                    <a:lstStyle/>
                    <a:p>
                      <a:r>
                        <a:rPr lang="en-US" sz="1200" dirty="0" smtClean="0"/>
                        <a:t>Loss on sale of investments</a:t>
                      </a:r>
                      <a:endParaRPr lang="en-US" sz="1200" dirty="0"/>
                    </a:p>
                  </a:txBody>
                  <a:tcPr/>
                </a:tc>
              </a:tr>
              <a:tr h="286843">
                <a:tc>
                  <a:txBody>
                    <a:bodyPr/>
                    <a:lstStyle/>
                    <a:p>
                      <a:r>
                        <a:rPr lang="en-US" sz="1200" dirty="0" smtClean="0"/>
                        <a:t>Write off of investments</a:t>
                      </a:r>
                      <a:endParaRPr lang="en-US" sz="1200" dirty="0"/>
                    </a:p>
                  </a:txBody>
                  <a:tcPr/>
                </a:tc>
              </a:tr>
              <a:tr h="286843">
                <a:tc>
                  <a:txBody>
                    <a:bodyPr/>
                    <a:lstStyle/>
                    <a:p>
                      <a:r>
                        <a:rPr lang="en-US" sz="1200" dirty="0" smtClean="0"/>
                        <a:t>Provision for diminution in the value of investments</a:t>
                      </a:r>
                      <a:endParaRPr lang="en-US" sz="1200" dirty="0"/>
                    </a:p>
                  </a:txBody>
                  <a:tcPr/>
                </a:tc>
              </a:tr>
              <a:tr h="286843">
                <a:tc>
                  <a:txBody>
                    <a:bodyPr/>
                    <a:lstStyle/>
                    <a:p>
                      <a:r>
                        <a:rPr lang="en-US" sz="1200" dirty="0" smtClean="0"/>
                        <a:t>Unserviceable</a:t>
                      </a:r>
                      <a:r>
                        <a:rPr lang="en-US" sz="1200" baseline="0" dirty="0" smtClean="0"/>
                        <a:t> fixed assets written off</a:t>
                      </a:r>
                      <a:endParaRPr lang="en-US" sz="1200" dirty="0"/>
                    </a:p>
                  </a:txBody>
                  <a:tcPr/>
                </a:tc>
              </a:tr>
              <a:tr h="286843">
                <a:tc>
                  <a:txBody>
                    <a:bodyPr/>
                    <a:lstStyle/>
                    <a:p>
                      <a:r>
                        <a:rPr lang="en-US" sz="1200" dirty="0" smtClean="0"/>
                        <a:t>Fall in the value of foreign currency monetary</a:t>
                      </a:r>
                      <a:r>
                        <a:rPr lang="en-US" sz="1200" baseline="0" dirty="0" smtClean="0"/>
                        <a:t> assets</a:t>
                      </a:r>
                      <a:endParaRPr lang="en-US" sz="1200" dirty="0"/>
                    </a:p>
                  </a:txBody>
                  <a:tcPr/>
                </a:tc>
              </a:tr>
              <a:tr h="286843">
                <a:tc>
                  <a:txBody>
                    <a:bodyPr/>
                    <a:lstStyle/>
                    <a:p>
                      <a:r>
                        <a:rPr lang="en-US" sz="1200" dirty="0" smtClean="0"/>
                        <a:t>Loss on cancellation of foreign exchange contracts</a:t>
                      </a:r>
                      <a:endParaRPr lang="en-US" sz="1200" dirty="0"/>
                    </a:p>
                  </a:txBody>
                  <a:tcPr/>
                </a:tc>
              </a:tr>
              <a:tr h="286843">
                <a:tc>
                  <a:txBody>
                    <a:bodyPr/>
                    <a:lstStyle/>
                    <a:p>
                      <a:r>
                        <a:rPr lang="en-US" sz="1200" dirty="0" smtClean="0"/>
                        <a:t>Provision for contingencies</a:t>
                      </a:r>
                      <a:r>
                        <a:rPr lang="en-US" sz="1200" baseline="0" dirty="0" smtClean="0"/>
                        <a:t> and unascertained liabilities</a:t>
                      </a:r>
                      <a:endParaRPr lang="en-US" sz="1200" dirty="0"/>
                    </a:p>
                  </a:txBody>
                  <a:tcPr/>
                </a:tc>
              </a:tr>
              <a:tr h="286843">
                <a:tc>
                  <a:txBody>
                    <a:bodyPr/>
                    <a:lstStyle/>
                    <a:p>
                      <a:r>
                        <a:rPr lang="en-US" sz="1200" dirty="0" smtClean="0"/>
                        <a:t>Provision for loss of subsidiary companies</a:t>
                      </a:r>
                      <a:endParaRPr lang="en-US" sz="1200" dirty="0"/>
                    </a:p>
                  </a:txBody>
                  <a:tcPr/>
                </a:tc>
              </a:tr>
              <a:tr h="286843">
                <a:tc>
                  <a:txBody>
                    <a:bodyPr/>
                    <a:lstStyle/>
                    <a:p>
                      <a:r>
                        <a:rPr lang="en-US" sz="1200" dirty="0" smtClean="0"/>
                        <a:t>Lease</a:t>
                      </a:r>
                      <a:r>
                        <a:rPr lang="en-US" sz="1200" baseline="0" dirty="0" smtClean="0"/>
                        <a:t> premium written off</a:t>
                      </a:r>
                      <a:endParaRPr lang="en-US" sz="1200" dirty="0"/>
                    </a:p>
                  </a:txBody>
                  <a:tcPr/>
                </a:tc>
              </a:tr>
              <a:tr h="286843">
                <a:tc>
                  <a:txBody>
                    <a:bodyPr/>
                    <a:lstStyle/>
                    <a:p>
                      <a:r>
                        <a:rPr lang="en-US" sz="1200" dirty="0" smtClean="0"/>
                        <a:t>Provision for warranty spares/supplies</a:t>
                      </a:r>
                      <a:endParaRPr lang="en-US" sz="1200" dirty="0"/>
                    </a:p>
                  </a:txBody>
                  <a:tcPr/>
                </a:tc>
              </a:tr>
              <a:tr h="286843">
                <a:tc>
                  <a:txBody>
                    <a:bodyPr/>
                    <a:lstStyle/>
                    <a:p>
                      <a:r>
                        <a:rPr lang="en-US" sz="1200" dirty="0" smtClean="0"/>
                        <a:t>Infructuous project expenses written off</a:t>
                      </a:r>
                      <a:endParaRPr lang="en-US" sz="1200" dirty="0"/>
                    </a:p>
                  </a:txBody>
                  <a:tcPr/>
                </a:tc>
              </a:tr>
              <a:tr h="286843">
                <a:tc>
                  <a:txBody>
                    <a:bodyPr/>
                    <a:lstStyle/>
                    <a:p>
                      <a:r>
                        <a:rPr lang="en-US" sz="1200" dirty="0" smtClean="0"/>
                        <a:t>Provision for redundancy in stores/spares/finished</a:t>
                      </a:r>
                      <a:r>
                        <a:rPr lang="en-US" sz="1200" baseline="0" dirty="0" smtClean="0"/>
                        <a:t> goods</a:t>
                      </a:r>
                      <a:endParaRPr lang="en-US" sz="1200" dirty="0"/>
                    </a:p>
                  </a:txBody>
                  <a:tcPr/>
                </a:tc>
              </a:tr>
              <a:tr h="286843">
                <a:tc>
                  <a:txBody>
                    <a:bodyPr/>
                    <a:lstStyle/>
                    <a:p>
                      <a:r>
                        <a:rPr lang="en-US" sz="1200" dirty="0" smtClean="0"/>
                        <a:t>Provision for anticipated loss in case of contracts</a:t>
                      </a:r>
                      <a:endParaRPr lang="en-US" sz="1200" dirty="0"/>
                    </a:p>
                  </a:txBody>
                  <a:tcPr/>
                </a:tc>
              </a:tr>
              <a:tr h="286843">
                <a:tc>
                  <a:txBody>
                    <a:bodyPr/>
                    <a:lstStyle/>
                    <a:p>
                      <a:r>
                        <a:rPr lang="en-US" sz="1200" dirty="0" smtClean="0"/>
                        <a:t>Loss on sale of undertaking</a:t>
                      </a:r>
                      <a:endParaRPr lang="en-US" sz="1200" dirty="0"/>
                    </a:p>
                  </a:txBody>
                  <a:tcPr/>
                </a:tc>
              </a:tr>
              <a:tr h="286843">
                <a:tc>
                  <a:txBody>
                    <a:bodyPr/>
                    <a:lstStyle/>
                    <a:p>
                      <a:r>
                        <a:rPr lang="en-US" sz="1200" dirty="0" smtClean="0"/>
                        <a:t>Provision for wealth tax</a:t>
                      </a:r>
                      <a:endParaRPr lang="en-US" sz="1200" dirty="0"/>
                    </a:p>
                  </a:txBody>
                  <a:tcPr/>
                </a:tc>
              </a:tr>
              <a:tr h="286843">
                <a:tc>
                  <a:txBody>
                    <a:bodyPr/>
                    <a:lstStyle/>
                    <a:p>
                      <a:r>
                        <a:rPr lang="en-US" sz="1200" dirty="0" smtClean="0"/>
                        <a:t>Voluntary compensation paid under VRS</a:t>
                      </a:r>
                      <a:endParaRPr lang="en-US" sz="1200" dirty="0"/>
                    </a:p>
                  </a:txBody>
                  <a:tcPr/>
                </a:tc>
              </a:tr>
              <a:tr h="286843">
                <a:tc>
                  <a:txBody>
                    <a:bodyPr/>
                    <a:lstStyle/>
                    <a:p>
                      <a:r>
                        <a:rPr lang="en-US" sz="1200" dirty="0" smtClean="0"/>
                        <a:t>Depreciation as provided in books</a:t>
                      </a:r>
                      <a:endParaRPr lang="en-US" sz="1200" dirty="0"/>
                    </a:p>
                  </a:txBody>
                  <a:tcPr/>
                </a:tc>
              </a:tr>
            </a:tbl>
          </a:graphicData>
        </a:graphic>
      </p:graphicFrame>
      <p:sp>
        <p:nvSpPr>
          <p:cNvPr id="7" name="Date Placeholder 6"/>
          <p:cNvSpPr>
            <a:spLocks noGrp="1"/>
          </p:cNvSpPr>
          <p:nvPr>
            <p:ph type="dt" sz="half" idx="10"/>
          </p:nvPr>
        </p:nvSpPr>
        <p:spPr/>
        <p:txBody>
          <a:bodyPr/>
          <a:lstStyle/>
          <a:p>
            <a:fld id="{5C8C9450-9E4A-4C0A-A3DA-F2CE2EF35436}" type="datetime1">
              <a:rPr lang="en-IN" smtClean="0"/>
              <a:t>15/07/2013</a:t>
            </a:fld>
            <a:endParaRPr lang="en-US"/>
          </a:p>
        </p:txBody>
      </p:sp>
      <p:sp>
        <p:nvSpPr>
          <p:cNvPr id="8" name="Footer Placeholder 7"/>
          <p:cNvSpPr>
            <a:spLocks noGrp="1"/>
          </p:cNvSpPr>
          <p:nvPr>
            <p:ph type="ftr" sz="quarter" idx="11"/>
          </p:nvPr>
        </p:nvSpPr>
        <p:spPr/>
        <p:txBody>
          <a:bodyPr/>
          <a:lstStyle/>
          <a:p>
            <a:r>
              <a:rPr lang="en-US" smtClean="0"/>
              <a:t>Managerial  Remuneration - P C Agrawal</a:t>
            </a:r>
            <a:endParaRPr lang="en-US"/>
          </a:p>
        </p:txBody>
      </p:sp>
      <p:sp>
        <p:nvSpPr>
          <p:cNvPr id="9" name="Slide Number Placeholder 8"/>
          <p:cNvSpPr>
            <a:spLocks noGrp="1"/>
          </p:cNvSpPr>
          <p:nvPr>
            <p:ph type="sldNum" sz="quarter" idx="12"/>
          </p:nvPr>
        </p:nvSpPr>
        <p:spPr/>
        <p:txBody>
          <a:bodyPr/>
          <a:lstStyle/>
          <a:p>
            <a:fld id="{6255BD8E-67E9-4737-A09C-8EF810ECBB63}" type="slidenum">
              <a:rPr lang="en-US" smtClean="0"/>
              <a:t>15</a:t>
            </a:fld>
            <a:endParaRPr lang="en-US"/>
          </a:p>
        </p:txBody>
      </p:sp>
    </p:spTree>
    <p:extLst>
      <p:ext uri="{BB962C8B-B14F-4D97-AF65-F5344CB8AC3E}">
        <p14:creationId xmlns:p14="http://schemas.microsoft.com/office/powerpoint/2010/main" val="2609136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dirty="0" smtClean="0"/>
              <a:t>Net profit u/s 349</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56698748"/>
              </p:ext>
            </p:extLst>
          </p:nvPr>
        </p:nvGraphicFramePr>
        <p:xfrm>
          <a:off x="467544" y="16816"/>
          <a:ext cx="8229600" cy="6267913"/>
        </p:xfrm>
        <a:graphic>
          <a:graphicData uri="http://schemas.openxmlformats.org/drawingml/2006/table">
            <a:tbl>
              <a:tblPr firstRow="1" bandRow="1">
                <a:tableStyleId>{5C22544A-7EE6-4342-B048-85BDC9FD1C3A}</a:tableStyleId>
              </a:tblPr>
              <a:tblGrid>
                <a:gridCol w="8229600"/>
              </a:tblGrid>
              <a:tr h="288032">
                <a:tc>
                  <a:txBody>
                    <a:bodyPr/>
                    <a:lstStyle/>
                    <a:p>
                      <a:r>
                        <a:rPr lang="en-US" dirty="0" smtClean="0"/>
                        <a:t>Less: the following if credited to P&amp;L statement for arriving at profit before tax:</a:t>
                      </a:r>
                      <a:endParaRPr lang="en-US" dirty="0"/>
                    </a:p>
                  </a:txBody>
                  <a:tcPr/>
                </a:tc>
              </a:tr>
              <a:tr h="286230">
                <a:tc>
                  <a:txBody>
                    <a:bodyPr/>
                    <a:lstStyle/>
                    <a:p>
                      <a:r>
                        <a:rPr lang="en-US" sz="1200" dirty="0" smtClean="0"/>
                        <a:t>Capital profit on sale/disposal of fixed assets</a:t>
                      </a:r>
                      <a:endParaRPr lang="en-US" sz="1200" dirty="0"/>
                    </a:p>
                  </a:txBody>
                  <a:tcPr/>
                </a:tc>
              </a:tr>
              <a:tr h="288032">
                <a:tc>
                  <a:txBody>
                    <a:bodyPr/>
                    <a:lstStyle/>
                    <a:p>
                      <a:r>
                        <a:rPr lang="en-US" sz="1200" dirty="0" smtClean="0"/>
                        <a:t>Capital profit on sale of immovable assets (unless it is company’s business)</a:t>
                      </a:r>
                      <a:endParaRPr lang="en-US" sz="1200" dirty="0"/>
                    </a:p>
                  </a:txBody>
                  <a:tcPr/>
                </a:tc>
              </a:tr>
              <a:tr h="288032">
                <a:tc>
                  <a:txBody>
                    <a:bodyPr/>
                    <a:lstStyle/>
                    <a:p>
                      <a:r>
                        <a:rPr lang="en-US" sz="1200" dirty="0" smtClean="0"/>
                        <a:t>Profit on sale of any</a:t>
                      </a:r>
                      <a:r>
                        <a:rPr lang="en-US" sz="1200" baseline="0" dirty="0" smtClean="0"/>
                        <a:t> undertaking or part thereof</a:t>
                      </a:r>
                      <a:endParaRPr lang="en-US" sz="1200" dirty="0"/>
                    </a:p>
                  </a:txBody>
                  <a:tcPr/>
                </a:tc>
              </a:tr>
              <a:tr h="249535">
                <a:tc>
                  <a:txBody>
                    <a:bodyPr/>
                    <a:lstStyle/>
                    <a:p>
                      <a:r>
                        <a:rPr lang="en-US" sz="1200" dirty="0" smtClean="0"/>
                        <a:t>Profit on buy back of shares</a:t>
                      </a:r>
                      <a:endParaRPr lang="en-US" sz="1200" dirty="0"/>
                    </a:p>
                  </a:txBody>
                  <a:tcPr/>
                </a:tc>
              </a:tr>
              <a:tr h="360040">
                <a:tc>
                  <a:txBody>
                    <a:bodyPr/>
                    <a:lstStyle/>
                    <a:p>
                      <a:r>
                        <a:rPr lang="en-US" sz="1200" dirty="0" smtClean="0"/>
                        <a:t>Profit/discount on redemption of shares or debentures</a:t>
                      </a:r>
                      <a:endParaRPr lang="en-US" sz="1200" dirty="0"/>
                    </a:p>
                  </a:txBody>
                  <a:tcPr/>
                </a:tc>
              </a:tr>
              <a:tr h="249535">
                <a:tc>
                  <a:txBody>
                    <a:bodyPr/>
                    <a:lstStyle/>
                    <a:p>
                      <a:r>
                        <a:rPr lang="en-US" sz="1200" dirty="0" smtClean="0"/>
                        <a:t>Profit on sale of investments</a:t>
                      </a:r>
                      <a:endParaRPr lang="en-US" sz="1200" dirty="0"/>
                    </a:p>
                  </a:txBody>
                  <a:tcPr/>
                </a:tc>
              </a:tr>
              <a:tr h="249535">
                <a:tc>
                  <a:txBody>
                    <a:bodyPr/>
                    <a:lstStyle/>
                    <a:p>
                      <a:r>
                        <a:rPr lang="en-US" sz="1200" dirty="0" smtClean="0"/>
                        <a:t>Compensation received on non-compete agreements</a:t>
                      </a:r>
                      <a:endParaRPr lang="en-US" sz="1200" dirty="0"/>
                    </a:p>
                  </a:txBody>
                  <a:tcPr/>
                </a:tc>
              </a:tr>
              <a:tr h="288032">
                <a:tc>
                  <a:txBody>
                    <a:bodyPr/>
                    <a:lstStyle/>
                    <a:p>
                      <a:r>
                        <a:rPr lang="en-US" sz="1200" dirty="0" smtClean="0"/>
                        <a:t>Write</a:t>
                      </a:r>
                      <a:r>
                        <a:rPr lang="en-US" sz="1200" baseline="0" dirty="0" smtClean="0"/>
                        <a:t> back of provision for doubtful debts</a:t>
                      </a:r>
                      <a:endParaRPr lang="en-US" sz="1200" dirty="0"/>
                    </a:p>
                  </a:txBody>
                  <a:tcPr/>
                </a:tc>
              </a:tr>
              <a:tr h="360040">
                <a:tc>
                  <a:txBody>
                    <a:bodyPr/>
                    <a:lstStyle/>
                    <a:p>
                      <a:r>
                        <a:rPr lang="en-US" sz="1200" dirty="0" smtClean="0"/>
                        <a:t>Write back of provision for doubtful advances</a:t>
                      </a:r>
                      <a:endParaRPr lang="en-US" sz="1200" dirty="0"/>
                    </a:p>
                  </a:txBody>
                  <a:tcPr/>
                </a:tc>
              </a:tr>
              <a:tr h="290671">
                <a:tc>
                  <a:txBody>
                    <a:bodyPr/>
                    <a:lstStyle/>
                    <a:p>
                      <a:r>
                        <a:rPr lang="en-US" sz="1200" dirty="0" smtClean="0"/>
                        <a:t>Appreciation in value of investments</a:t>
                      </a:r>
                      <a:endParaRPr lang="en-US" sz="1200" dirty="0"/>
                    </a:p>
                  </a:txBody>
                  <a:tcPr/>
                </a:tc>
              </a:tr>
              <a:tr h="321543">
                <a:tc>
                  <a:txBody>
                    <a:bodyPr/>
                    <a:lstStyle/>
                    <a:p>
                      <a:r>
                        <a:rPr lang="en-US" sz="1200" dirty="0" smtClean="0"/>
                        <a:t>Compensation received on surrender of tenancy</a:t>
                      </a:r>
                      <a:r>
                        <a:rPr lang="en-US" sz="1200" baseline="0" dirty="0" smtClean="0"/>
                        <a:t> rights</a:t>
                      </a:r>
                      <a:endParaRPr lang="en-US" sz="1200" dirty="0"/>
                    </a:p>
                  </a:txBody>
                  <a:tcPr/>
                </a:tc>
              </a:tr>
              <a:tr h="216024">
                <a:tc>
                  <a:txBody>
                    <a:bodyPr/>
                    <a:lstStyle/>
                    <a:p>
                      <a:r>
                        <a:rPr lang="en-US" sz="1200" dirty="0" smtClean="0"/>
                        <a:t>Profit on sale of undertaking</a:t>
                      </a:r>
                      <a:endParaRPr lang="en-US" sz="1200" dirty="0"/>
                    </a:p>
                  </a:txBody>
                  <a:tcPr/>
                </a:tc>
              </a:tr>
              <a:tr h="333453">
                <a:tc>
                  <a:txBody>
                    <a:bodyPr/>
                    <a:lstStyle/>
                    <a:p>
                      <a:r>
                        <a:rPr lang="en-US" sz="1200" dirty="0" smtClean="0"/>
                        <a:t>Consideration received on assignment of operating </a:t>
                      </a:r>
                      <a:r>
                        <a:rPr lang="en-US" sz="1200" dirty="0" err="1" smtClean="0"/>
                        <a:t>licences</a:t>
                      </a:r>
                      <a:endParaRPr lang="en-US" sz="1200" dirty="0"/>
                    </a:p>
                  </a:txBody>
                  <a:tcPr/>
                </a:tc>
              </a:tr>
              <a:tr h="288032">
                <a:tc>
                  <a:txBody>
                    <a:bodyPr/>
                    <a:lstStyle/>
                    <a:p>
                      <a:r>
                        <a:rPr lang="en-US" sz="1200" dirty="0" smtClean="0"/>
                        <a:t>Write back of provision for contingencies</a:t>
                      </a:r>
                      <a:endParaRPr lang="en-US" sz="1200" dirty="0"/>
                    </a:p>
                  </a:txBody>
                  <a:tcPr/>
                </a:tc>
              </a:tr>
              <a:tr h="288032">
                <a:tc>
                  <a:txBody>
                    <a:bodyPr/>
                    <a:lstStyle/>
                    <a:p>
                      <a:r>
                        <a:rPr lang="en-US" sz="1200" dirty="0" smtClean="0"/>
                        <a:t>Write off bad</a:t>
                      </a:r>
                      <a:r>
                        <a:rPr lang="en-US" sz="1200" baseline="0" dirty="0" smtClean="0"/>
                        <a:t> debts against the provision created earlier</a:t>
                      </a:r>
                      <a:endParaRPr lang="en-US" sz="1200" dirty="0"/>
                    </a:p>
                  </a:txBody>
                  <a:tcPr/>
                </a:tc>
              </a:tr>
              <a:tr h="270035">
                <a:tc>
                  <a:txBody>
                    <a:bodyPr/>
                    <a:lstStyle/>
                    <a:p>
                      <a:r>
                        <a:rPr lang="en-US" sz="1200" dirty="0" smtClean="0"/>
                        <a:t>Write back of provision for diminution in the value of investments</a:t>
                      </a:r>
                      <a:endParaRPr lang="en-US" sz="1200" dirty="0"/>
                    </a:p>
                  </a:txBody>
                  <a:tcPr/>
                </a:tc>
              </a:tr>
              <a:tr h="288032">
                <a:tc>
                  <a:txBody>
                    <a:bodyPr/>
                    <a:lstStyle/>
                    <a:p>
                      <a:r>
                        <a:rPr lang="en-US" sz="1200" dirty="0" smtClean="0"/>
                        <a:t>Excess of expenditure over income,</a:t>
                      </a:r>
                      <a:r>
                        <a:rPr lang="en-US" sz="1200" baseline="0" dirty="0" smtClean="0"/>
                        <a:t> i.e. loss of earlier years computed in accordance with Section 349</a:t>
                      </a:r>
                      <a:endParaRPr lang="en-US" sz="1200" baseline="0" dirty="0"/>
                    </a:p>
                  </a:txBody>
                  <a:tcPr/>
                </a:tc>
              </a:tr>
              <a:tr h="216024">
                <a:tc>
                  <a:txBody>
                    <a:bodyPr/>
                    <a:lstStyle/>
                    <a:p>
                      <a:r>
                        <a:rPr lang="en-US" sz="1200" dirty="0" smtClean="0"/>
                        <a:t>Profit on sale of forfeited shares</a:t>
                      </a:r>
                      <a:endParaRPr lang="en-US" sz="1200" dirty="0"/>
                    </a:p>
                  </a:txBody>
                  <a:tcPr/>
                </a:tc>
              </a:tr>
              <a:tr h="301744">
                <a:tc>
                  <a:txBody>
                    <a:bodyPr/>
                    <a:lstStyle/>
                    <a:p>
                      <a:r>
                        <a:rPr lang="en-US" sz="1200" dirty="0" smtClean="0"/>
                        <a:t>Depreciation as provided in books</a:t>
                      </a:r>
                      <a:endParaRPr lang="en-US" sz="1200" dirty="0"/>
                    </a:p>
                  </a:txBody>
                  <a:tcPr/>
                </a:tc>
              </a:tr>
              <a:tr h="216024">
                <a:tc>
                  <a:txBody>
                    <a:bodyPr/>
                    <a:lstStyle/>
                    <a:p>
                      <a:r>
                        <a:rPr lang="en-US" sz="1200" dirty="0" smtClean="0"/>
                        <a:t>Profit on sale of shares of subsidiary/associated companies</a:t>
                      </a:r>
                      <a:endParaRPr lang="en-US" sz="1200" dirty="0"/>
                    </a:p>
                  </a:txBody>
                  <a:tcPr/>
                </a:tc>
              </a:tr>
            </a:tbl>
          </a:graphicData>
        </a:graphic>
      </p:graphicFrame>
      <p:sp>
        <p:nvSpPr>
          <p:cNvPr id="7" name="Date Placeholder 6"/>
          <p:cNvSpPr>
            <a:spLocks noGrp="1"/>
          </p:cNvSpPr>
          <p:nvPr>
            <p:ph type="dt" sz="half" idx="10"/>
          </p:nvPr>
        </p:nvSpPr>
        <p:spPr/>
        <p:txBody>
          <a:bodyPr/>
          <a:lstStyle/>
          <a:p>
            <a:fld id="{852A8095-D78D-407B-8A8F-72F7110AF909}" type="datetime1">
              <a:rPr lang="en-IN" smtClean="0"/>
              <a:t>15/07/2013</a:t>
            </a:fld>
            <a:endParaRPr lang="en-US"/>
          </a:p>
        </p:txBody>
      </p:sp>
      <p:sp>
        <p:nvSpPr>
          <p:cNvPr id="8" name="Footer Placeholder 7"/>
          <p:cNvSpPr>
            <a:spLocks noGrp="1"/>
          </p:cNvSpPr>
          <p:nvPr>
            <p:ph type="ftr" sz="quarter" idx="11"/>
          </p:nvPr>
        </p:nvSpPr>
        <p:spPr/>
        <p:txBody>
          <a:bodyPr/>
          <a:lstStyle/>
          <a:p>
            <a:r>
              <a:rPr lang="en-US" smtClean="0"/>
              <a:t>Managerial  Remuneration - P C Agrawal</a:t>
            </a:r>
            <a:endParaRPr lang="en-US"/>
          </a:p>
        </p:txBody>
      </p:sp>
      <p:sp>
        <p:nvSpPr>
          <p:cNvPr id="9" name="Slide Number Placeholder 8"/>
          <p:cNvSpPr>
            <a:spLocks noGrp="1"/>
          </p:cNvSpPr>
          <p:nvPr>
            <p:ph type="sldNum" sz="quarter" idx="12"/>
          </p:nvPr>
        </p:nvSpPr>
        <p:spPr/>
        <p:txBody>
          <a:bodyPr/>
          <a:lstStyle/>
          <a:p>
            <a:fld id="{6255BD8E-67E9-4737-A09C-8EF810ECBB63}" type="slidenum">
              <a:rPr lang="en-US" smtClean="0"/>
              <a:t>16</a:t>
            </a:fld>
            <a:endParaRPr lang="en-US"/>
          </a:p>
        </p:txBody>
      </p:sp>
    </p:spTree>
    <p:extLst>
      <p:ext uri="{BB962C8B-B14F-4D97-AF65-F5344CB8AC3E}">
        <p14:creationId xmlns:p14="http://schemas.microsoft.com/office/powerpoint/2010/main" val="4551622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Net profit u/s 349</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Besides the above:</a:t>
            </a:r>
          </a:p>
          <a:p>
            <a:pPr marL="514350" indent="-514350" algn="just">
              <a:buAutoNum type="alphaLcParenR"/>
            </a:pPr>
            <a:r>
              <a:rPr lang="en-US" dirty="0" smtClean="0"/>
              <a:t>Certain extraordinary items as required under Accounting Standard-5  are shown after arriving at profit before tax, such items also need to be considered for arriving at the profit u/s 349</a:t>
            </a:r>
          </a:p>
          <a:p>
            <a:pPr marL="514350" indent="-514350" algn="just">
              <a:buAutoNum type="alphaLcParenR"/>
            </a:pPr>
            <a:r>
              <a:rPr lang="en-US" dirty="0" smtClean="0"/>
              <a:t>Bounties and subsidies received from any Government or any public authority constituted or </a:t>
            </a:r>
            <a:r>
              <a:rPr lang="en-US" dirty="0" err="1" smtClean="0"/>
              <a:t>authorised</a:t>
            </a:r>
            <a:r>
              <a:rPr lang="en-US" dirty="0" smtClean="0"/>
              <a:t> by any Government shall also be added notwithstanding the fact that they may have been directly credited to capital reserve.</a:t>
            </a:r>
          </a:p>
          <a:p>
            <a:pPr marL="514350" indent="-514350">
              <a:buAutoNum type="alphaLcParenR"/>
            </a:pPr>
            <a:endParaRPr lang="en-US" dirty="0"/>
          </a:p>
        </p:txBody>
      </p:sp>
      <p:sp>
        <p:nvSpPr>
          <p:cNvPr id="7" name="Date Placeholder 6"/>
          <p:cNvSpPr>
            <a:spLocks noGrp="1"/>
          </p:cNvSpPr>
          <p:nvPr>
            <p:ph type="dt" sz="half" idx="10"/>
          </p:nvPr>
        </p:nvSpPr>
        <p:spPr/>
        <p:txBody>
          <a:bodyPr/>
          <a:lstStyle/>
          <a:p>
            <a:fld id="{7E377770-A1CC-44AF-BD8D-4ACF91D15290}" type="datetime1">
              <a:rPr lang="en-IN" smtClean="0"/>
              <a:t>15/07/2013</a:t>
            </a:fld>
            <a:endParaRPr lang="en-US"/>
          </a:p>
        </p:txBody>
      </p:sp>
      <p:sp>
        <p:nvSpPr>
          <p:cNvPr id="8" name="Footer Placeholder 7"/>
          <p:cNvSpPr>
            <a:spLocks noGrp="1"/>
          </p:cNvSpPr>
          <p:nvPr>
            <p:ph type="ftr" sz="quarter" idx="11"/>
          </p:nvPr>
        </p:nvSpPr>
        <p:spPr/>
        <p:txBody>
          <a:bodyPr/>
          <a:lstStyle/>
          <a:p>
            <a:r>
              <a:rPr lang="en-US" smtClean="0"/>
              <a:t>Managerial  Remuneration - P C Agrawal</a:t>
            </a:r>
            <a:endParaRPr lang="en-US"/>
          </a:p>
        </p:txBody>
      </p:sp>
      <p:sp>
        <p:nvSpPr>
          <p:cNvPr id="9" name="Slide Number Placeholder 8"/>
          <p:cNvSpPr>
            <a:spLocks noGrp="1"/>
          </p:cNvSpPr>
          <p:nvPr>
            <p:ph type="sldNum" sz="quarter" idx="12"/>
          </p:nvPr>
        </p:nvSpPr>
        <p:spPr/>
        <p:txBody>
          <a:bodyPr/>
          <a:lstStyle/>
          <a:p>
            <a:fld id="{6255BD8E-67E9-4737-A09C-8EF810ECBB63}" type="slidenum">
              <a:rPr lang="en-US" smtClean="0"/>
              <a:t>17</a:t>
            </a:fld>
            <a:endParaRPr lang="en-US"/>
          </a:p>
        </p:txBody>
      </p:sp>
    </p:spTree>
    <p:extLst>
      <p:ext uri="{BB962C8B-B14F-4D97-AF65-F5344CB8AC3E}">
        <p14:creationId xmlns:p14="http://schemas.microsoft.com/office/powerpoint/2010/main" val="40621317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Professional directors in listed companies</a:t>
            </a:r>
            <a:endParaRPr lang="en-US" dirty="0"/>
          </a:p>
        </p:txBody>
      </p:sp>
      <p:sp>
        <p:nvSpPr>
          <p:cNvPr id="4" name="Date Placeholder 3"/>
          <p:cNvSpPr>
            <a:spLocks noGrp="1"/>
          </p:cNvSpPr>
          <p:nvPr>
            <p:ph type="dt" sz="half" idx="10"/>
          </p:nvPr>
        </p:nvSpPr>
        <p:spPr/>
        <p:txBody>
          <a:bodyPr/>
          <a:lstStyle/>
          <a:p>
            <a:fld id="{E7DC5816-8830-424C-B6C9-B0A0FE63F76F}"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18</a:t>
            </a:fld>
            <a:endParaRPr lang="en-US"/>
          </a:p>
        </p:txBody>
      </p:sp>
      <p:sp>
        <p:nvSpPr>
          <p:cNvPr id="7" name="Content Placeholder 6"/>
          <p:cNvSpPr txBox="1">
            <a:spLocks noGrp="1"/>
          </p:cNvSpPr>
          <p:nvPr>
            <p:ph idx="1"/>
          </p:nvPr>
        </p:nvSpPr>
        <p:spPr>
          <a:xfrm>
            <a:off x="457200" y="1600200"/>
            <a:ext cx="8229600" cy="3416320"/>
          </a:xfrm>
          <a:prstGeom prst="rect">
            <a:avLst/>
          </a:prstGeom>
          <a:noFill/>
        </p:spPr>
        <p:txBody>
          <a:bodyPr wrap="square" rtlCol="0">
            <a:spAutoFit/>
          </a:bodyPr>
          <a:lstStyle/>
          <a:p>
            <a:pPr marL="0" indent="0" algn="just">
              <a:buNone/>
            </a:pPr>
            <a:r>
              <a:rPr lang="en-US" sz="2400" dirty="0" smtClean="0"/>
              <a:t>In case of listed companies approval </a:t>
            </a:r>
            <a:r>
              <a:rPr lang="en-US" sz="2400" dirty="0"/>
              <a:t>of CG is </a:t>
            </a:r>
            <a:r>
              <a:rPr lang="en-US" sz="2400" dirty="0" smtClean="0"/>
              <a:t>not </a:t>
            </a:r>
            <a:r>
              <a:rPr lang="en-US" sz="2400" dirty="0"/>
              <a:t>required if the managerial person is not having any interest in the capital of the company or its holding company directly or indirectly or through any other statutory structures and not having any direct or </a:t>
            </a:r>
            <a:r>
              <a:rPr lang="en-US" sz="2400" dirty="0" smtClean="0"/>
              <a:t>indirect </a:t>
            </a:r>
            <a:r>
              <a:rPr lang="en-US" sz="2400" dirty="0"/>
              <a:t>interest or related to the directors or promoters of the company or its holding company at any time during last 2 years before or on the date of appointment and is having a graduate level qualification with expert and </a:t>
            </a:r>
            <a:r>
              <a:rPr lang="en-US" sz="2400" dirty="0" err="1"/>
              <a:t>specialised</a:t>
            </a:r>
            <a:r>
              <a:rPr lang="en-US" sz="2400" dirty="0"/>
              <a:t> knowledge in the field of his profession</a:t>
            </a:r>
            <a:r>
              <a:rPr lang="en-US" sz="2400" dirty="0" smtClean="0"/>
              <a:t>.</a:t>
            </a:r>
            <a:r>
              <a:rPr lang="en-US" sz="2400" i="1" dirty="0" smtClean="0"/>
              <a:t> (MCA circular dated 14</a:t>
            </a:r>
            <a:r>
              <a:rPr lang="en-US" sz="2400" i="1" baseline="30000" dirty="0" smtClean="0"/>
              <a:t>th</a:t>
            </a:r>
            <a:r>
              <a:rPr lang="en-US" sz="2400" i="1" dirty="0" smtClean="0"/>
              <a:t> July 2011)</a:t>
            </a:r>
            <a:endParaRPr lang="en-US" sz="2400" i="1" dirty="0"/>
          </a:p>
        </p:txBody>
      </p:sp>
    </p:spTree>
    <p:extLst>
      <p:ext uri="{BB962C8B-B14F-4D97-AF65-F5344CB8AC3E}">
        <p14:creationId xmlns:p14="http://schemas.microsoft.com/office/powerpoint/2010/main" val="13877104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Companies in SEZ areas</a:t>
            </a:r>
            <a:endParaRPr lang="en-US" dirty="0"/>
          </a:p>
        </p:txBody>
      </p:sp>
      <p:sp>
        <p:nvSpPr>
          <p:cNvPr id="3" name="Content Placeholder 2"/>
          <p:cNvSpPr>
            <a:spLocks noGrp="1"/>
          </p:cNvSpPr>
          <p:nvPr>
            <p:ph idx="1"/>
          </p:nvPr>
        </p:nvSpPr>
        <p:spPr/>
        <p:txBody>
          <a:bodyPr/>
          <a:lstStyle/>
          <a:p>
            <a:pPr marL="0" indent="0" algn="just">
              <a:buNone/>
            </a:pPr>
            <a:r>
              <a:rPr lang="en-US" dirty="0"/>
              <a:t>As per </a:t>
            </a:r>
            <a:r>
              <a:rPr lang="en-US" b="1" dirty="0"/>
              <a:t>Para D</a:t>
            </a:r>
            <a:r>
              <a:rPr lang="en-US" dirty="0"/>
              <a:t>, companies in notified </a:t>
            </a:r>
            <a:r>
              <a:rPr lang="en-US" b="1" dirty="0"/>
              <a:t>SEZ</a:t>
            </a:r>
            <a:r>
              <a:rPr lang="en-US" dirty="0"/>
              <a:t> areas can pay remuneration </a:t>
            </a:r>
            <a:r>
              <a:rPr lang="en-US" dirty="0" err="1"/>
              <a:t>upto</a:t>
            </a:r>
            <a:r>
              <a:rPr lang="en-US" dirty="0"/>
              <a:t> Rs.20 </a:t>
            </a:r>
            <a:r>
              <a:rPr lang="en-US" dirty="0" err="1"/>
              <a:t>lacs</a:t>
            </a:r>
            <a:r>
              <a:rPr lang="en-US" dirty="0"/>
              <a:t> p.m. if these companies have not raised any money by public issue of shares/debentures in India and have not defaulted in India in repayment of any of its debts (including public deposits) or debentures or interest payable thereon for continuous period of 30 days in any </a:t>
            </a:r>
            <a:r>
              <a:rPr lang="en-US" dirty="0" smtClean="0"/>
              <a:t>financial year.</a:t>
            </a:r>
            <a:endParaRPr lang="en-US" dirty="0"/>
          </a:p>
        </p:txBody>
      </p:sp>
      <p:sp>
        <p:nvSpPr>
          <p:cNvPr id="4" name="Date Placeholder 3"/>
          <p:cNvSpPr>
            <a:spLocks noGrp="1"/>
          </p:cNvSpPr>
          <p:nvPr>
            <p:ph type="dt" sz="half" idx="10"/>
          </p:nvPr>
        </p:nvSpPr>
        <p:spPr/>
        <p:txBody>
          <a:bodyPr/>
          <a:lstStyle/>
          <a:p>
            <a:fld id="{E7DC5816-8830-424C-B6C9-B0A0FE63F76F}"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19</a:t>
            </a:fld>
            <a:endParaRPr lang="en-US"/>
          </a:p>
        </p:txBody>
      </p:sp>
    </p:spTree>
    <p:extLst>
      <p:ext uri="{BB962C8B-B14F-4D97-AF65-F5344CB8AC3E}">
        <p14:creationId xmlns:p14="http://schemas.microsoft.com/office/powerpoint/2010/main" val="14845795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CDDE706-8A3E-4CE8-A914-9E48126D8A5A}"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2</a:t>
            </a:fld>
            <a:endParaRPr lang="en-US"/>
          </a:p>
        </p:txBody>
      </p:sp>
      <p:graphicFrame>
        <p:nvGraphicFramePr>
          <p:cNvPr id="16" name="Diagram 15"/>
          <p:cNvGraphicFramePr/>
          <p:nvPr>
            <p:extLst>
              <p:ext uri="{D42A27DB-BD31-4B8C-83A1-F6EECF244321}">
                <p14:modId xmlns:p14="http://schemas.microsoft.com/office/powerpoint/2010/main" val="1059215785"/>
              </p:ext>
            </p:extLst>
          </p:nvPr>
        </p:nvGraphicFramePr>
        <p:xfrm>
          <a:off x="251520" y="476672"/>
          <a:ext cx="8712968" cy="6264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Rectangle 16"/>
          <p:cNvSpPr/>
          <p:nvPr/>
        </p:nvSpPr>
        <p:spPr>
          <a:xfrm>
            <a:off x="0" y="188640"/>
            <a:ext cx="9144000" cy="923330"/>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Contents at a glance</a:t>
            </a:r>
            <a:endParaRPr lang="en-US"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17559600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262D03-0C1C-423F-BB67-59E1A9AAA8A2}" type="datetime1">
              <a:rPr lang="en-IN" smtClean="0"/>
              <a:t>15/07/2013</a:t>
            </a:fld>
            <a:endParaRPr lang="en-US"/>
          </a:p>
        </p:txBody>
      </p:sp>
      <p:sp>
        <p:nvSpPr>
          <p:cNvPr id="3" name="Footer Placeholder 2"/>
          <p:cNvSpPr>
            <a:spLocks noGrp="1"/>
          </p:cNvSpPr>
          <p:nvPr>
            <p:ph type="ftr" sz="quarter" idx="11"/>
          </p:nvPr>
        </p:nvSpPr>
        <p:spPr/>
        <p:txBody>
          <a:bodyPr/>
          <a:lstStyle/>
          <a:p>
            <a:r>
              <a:rPr lang="en-US" smtClean="0"/>
              <a:t>Managerial  Remuneration - P C Agrawal</a:t>
            </a:r>
            <a:endParaRPr lang="en-US"/>
          </a:p>
        </p:txBody>
      </p:sp>
      <p:sp>
        <p:nvSpPr>
          <p:cNvPr id="4" name="Slide Number Placeholder 3"/>
          <p:cNvSpPr>
            <a:spLocks noGrp="1"/>
          </p:cNvSpPr>
          <p:nvPr>
            <p:ph type="sldNum" sz="quarter" idx="12"/>
          </p:nvPr>
        </p:nvSpPr>
        <p:spPr/>
        <p:txBody>
          <a:bodyPr/>
          <a:lstStyle/>
          <a:p>
            <a:fld id="{6255BD8E-67E9-4737-A09C-8EF810ECBB63}" type="slidenum">
              <a:rPr lang="en-US" smtClean="0"/>
              <a:t>20</a:t>
            </a:fld>
            <a:endParaRPr lang="en-US"/>
          </a:p>
        </p:txBody>
      </p:sp>
      <p:sp>
        <p:nvSpPr>
          <p:cNvPr id="5" name="Rectangle 4"/>
          <p:cNvSpPr/>
          <p:nvPr/>
        </p:nvSpPr>
        <p:spPr>
          <a:xfrm>
            <a:off x="1115616" y="232410"/>
            <a:ext cx="7272808" cy="5322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Checklist for managerial remuneration in profit making public company</a:t>
            </a:r>
            <a:endParaRPr lang="en-US" b="1" dirty="0"/>
          </a:p>
        </p:txBody>
      </p:sp>
      <p:sp>
        <p:nvSpPr>
          <p:cNvPr id="6" name="Rectangle 5"/>
          <p:cNvSpPr/>
          <p:nvPr/>
        </p:nvSpPr>
        <p:spPr>
          <a:xfrm>
            <a:off x="2051720" y="1268760"/>
            <a:ext cx="561662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Calculate net profit u/s 349</a:t>
            </a:r>
            <a:endParaRPr lang="en-US" dirty="0"/>
          </a:p>
        </p:txBody>
      </p:sp>
      <p:sp>
        <p:nvSpPr>
          <p:cNvPr id="7" name="Rectangle 6"/>
          <p:cNvSpPr/>
          <p:nvPr/>
        </p:nvSpPr>
        <p:spPr>
          <a:xfrm>
            <a:off x="2051720" y="2276872"/>
            <a:ext cx="561662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Calculate ceiling on remuneration </a:t>
            </a:r>
          </a:p>
          <a:p>
            <a:pPr algn="ctr"/>
            <a:r>
              <a:rPr lang="en-US" dirty="0" smtClean="0"/>
              <a:t>(@ 5% or 10% of NP)</a:t>
            </a:r>
            <a:endParaRPr lang="en-US" dirty="0"/>
          </a:p>
        </p:txBody>
      </p:sp>
      <p:sp>
        <p:nvSpPr>
          <p:cNvPr id="8" name="Rectangle 7"/>
          <p:cNvSpPr/>
          <p:nvPr/>
        </p:nvSpPr>
        <p:spPr>
          <a:xfrm>
            <a:off x="2051720" y="3284984"/>
            <a:ext cx="5616624"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Work out proposed remuneration for the year</a:t>
            </a:r>
            <a:endParaRPr lang="en-US" dirty="0"/>
          </a:p>
        </p:txBody>
      </p:sp>
      <p:sp>
        <p:nvSpPr>
          <p:cNvPr id="9" name="Rectangle 8"/>
          <p:cNvSpPr/>
          <p:nvPr/>
        </p:nvSpPr>
        <p:spPr>
          <a:xfrm>
            <a:off x="539552" y="4293096"/>
            <a:ext cx="367240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If proposed remuneration is within the ceiling, CG approval not required</a:t>
            </a:r>
            <a:endParaRPr lang="en-US" dirty="0"/>
          </a:p>
        </p:txBody>
      </p:sp>
      <p:sp>
        <p:nvSpPr>
          <p:cNvPr id="10" name="Rectangle 9"/>
          <p:cNvSpPr/>
          <p:nvPr/>
        </p:nvSpPr>
        <p:spPr>
          <a:xfrm>
            <a:off x="4860032" y="4293096"/>
            <a:ext cx="388843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If proposed remuneration is in excess of ceiling, CG approval is required</a:t>
            </a:r>
            <a:endParaRPr lang="en-US" dirty="0"/>
          </a:p>
        </p:txBody>
      </p:sp>
      <p:cxnSp>
        <p:nvCxnSpPr>
          <p:cNvPr id="12" name="Straight Arrow Connector 11"/>
          <p:cNvCxnSpPr>
            <a:stCxn id="6" idx="2"/>
            <a:endCxn id="7" idx="0"/>
          </p:cNvCxnSpPr>
          <p:nvPr/>
        </p:nvCxnSpPr>
        <p:spPr>
          <a:xfrm>
            <a:off x="4860032" y="1844824"/>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887002" y="1775393"/>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6" idx="2"/>
            <a:endCxn id="7" idx="0"/>
          </p:cNvCxnSpPr>
          <p:nvPr/>
        </p:nvCxnSpPr>
        <p:spPr>
          <a:xfrm>
            <a:off x="4860032" y="1844824"/>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860032" y="2146192"/>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8416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262D03-0C1C-423F-BB67-59E1A9AAA8A2}" type="datetime1">
              <a:rPr lang="en-IN" smtClean="0"/>
              <a:t>15/07/2013</a:t>
            </a:fld>
            <a:endParaRPr lang="en-US"/>
          </a:p>
        </p:txBody>
      </p:sp>
      <p:sp>
        <p:nvSpPr>
          <p:cNvPr id="3" name="Footer Placeholder 2"/>
          <p:cNvSpPr>
            <a:spLocks noGrp="1"/>
          </p:cNvSpPr>
          <p:nvPr>
            <p:ph type="ftr" sz="quarter" idx="11"/>
          </p:nvPr>
        </p:nvSpPr>
        <p:spPr/>
        <p:txBody>
          <a:bodyPr/>
          <a:lstStyle/>
          <a:p>
            <a:r>
              <a:rPr lang="en-US" smtClean="0"/>
              <a:t>Managerial  Remuneration - P C Agrawal</a:t>
            </a:r>
            <a:endParaRPr lang="en-US"/>
          </a:p>
        </p:txBody>
      </p:sp>
      <p:sp>
        <p:nvSpPr>
          <p:cNvPr id="4" name="Slide Number Placeholder 3"/>
          <p:cNvSpPr>
            <a:spLocks noGrp="1"/>
          </p:cNvSpPr>
          <p:nvPr>
            <p:ph type="sldNum" sz="quarter" idx="12"/>
          </p:nvPr>
        </p:nvSpPr>
        <p:spPr/>
        <p:txBody>
          <a:bodyPr/>
          <a:lstStyle/>
          <a:p>
            <a:fld id="{6255BD8E-67E9-4737-A09C-8EF810ECBB63}" type="slidenum">
              <a:rPr lang="en-US" smtClean="0"/>
              <a:t>21</a:t>
            </a:fld>
            <a:endParaRPr lang="en-US"/>
          </a:p>
        </p:txBody>
      </p:sp>
      <p:sp>
        <p:nvSpPr>
          <p:cNvPr id="5" name="Rectangle 4"/>
          <p:cNvSpPr/>
          <p:nvPr/>
        </p:nvSpPr>
        <p:spPr>
          <a:xfrm>
            <a:off x="1115616" y="232410"/>
            <a:ext cx="7272808" cy="5322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Checklist for managerial remuneration in loss making public company</a:t>
            </a:r>
            <a:endParaRPr lang="en-US" b="1" dirty="0"/>
          </a:p>
        </p:txBody>
      </p:sp>
      <p:sp>
        <p:nvSpPr>
          <p:cNvPr id="6" name="Rectangle 5"/>
          <p:cNvSpPr/>
          <p:nvPr/>
        </p:nvSpPr>
        <p:spPr>
          <a:xfrm>
            <a:off x="2051720" y="1268760"/>
            <a:ext cx="561662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Work out effective capital</a:t>
            </a:r>
            <a:endParaRPr lang="en-US" dirty="0"/>
          </a:p>
        </p:txBody>
      </p:sp>
      <p:sp>
        <p:nvSpPr>
          <p:cNvPr id="7" name="Rectangle 6"/>
          <p:cNvSpPr/>
          <p:nvPr/>
        </p:nvSpPr>
        <p:spPr>
          <a:xfrm>
            <a:off x="2051720" y="2276872"/>
            <a:ext cx="561662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Work out proposed remuneration for the year</a:t>
            </a:r>
            <a:endParaRPr lang="en-US" dirty="0"/>
          </a:p>
        </p:txBody>
      </p:sp>
      <p:sp>
        <p:nvSpPr>
          <p:cNvPr id="8" name="Rectangle 7"/>
          <p:cNvSpPr/>
          <p:nvPr/>
        </p:nvSpPr>
        <p:spPr>
          <a:xfrm>
            <a:off x="2051720" y="3284984"/>
            <a:ext cx="5616624"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Check if Sch. XIII can be complied with</a:t>
            </a:r>
            <a:endParaRPr lang="en-US" dirty="0"/>
          </a:p>
        </p:txBody>
      </p:sp>
      <p:sp>
        <p:nvSpPr>
          <p:cNvPr id="9" name="Rectangle 8"/>
          <p:cNvSpPr/>
          <p:nvPr/>
        </p:nvSpPr>
        <p:spPr>
          <a:xfrm>
            <a:off x="539552" y="4293096"/>
            <a:ext cx="367240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If yes, CG approval not required</a:t>
            </a:r>
            <a:endParaRPr lang="en-US" dirty="0"/>
          </a:p>
        </p:txBody>
      </p:sp>
      <p:sp>
        <p:nvSpPr>
          <p:cNvPr id="10" name="Rectangle 9"/>
          <p:cNvSpPr/>
          <p:nvPr/>
        </p:nvSpPr>
        <p:spPr>
          <a:xfrm>
            <a:off x="4860032" y="4293096"/>
            <a:ext cx="388843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If no, CG approval is required</a:t>
            </a:r>
            <a:endParaRPr lang="en-US" dirty="0"/>
          </a:p>
        </p:txBody>
      </p:sp>
      <p:cxnSp>
        <p:nvCxnSpPr>
          <p:cNvPr id="12" name="Straight Arrow Connector 11"/>
          <p:cNvCxnSpPr>
            <a:stCxn id="6" idx="2"/>
            <a:endCxn id="7" idx="0"/>
          </p:cNvCxnSpPr>
          <p:nvPr/>
        </p:nvCxnSpPr>
        <p:spPr>
          <a:xfrm>
            <a:off x="4860032" y="1844824"/>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887002" y="1775393"/>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6" idx="2"/>
            <a:endCxn id="7" idx="0"/>
          </p:cNvCxnSpPr>
          <p:nvPr/>
        </p:nvCxnSpPr>
        <p:spPr>
          <a:xfrm>
            <a:off x="4860032" y="1844824"/>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860032" y="2146192"/>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7036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Remuneration to ordinary directors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894889441"/>
              </p:ext>
            </p:extLst>
          </p:nvPr>
        </p:nvGraphicFramePr>
        <p:xfrm>
          <a:off x="457200" y="1600200"/>
          <a:ext cx="8229600" cy="2194560"/>
        </p:xfrm>
        <a:graphic>
          <a:graphicData uri="http://schemas.openxmlformats.org/drawingml/2006/table">
            <a:tbl>
              <a:tblPr firstRow="1" bandRow="1">
                <a:tableStyleId>{5C22544A-7EE6-4342-B048-85BDC9FD1C3A}</a:tableStyleId>
              </a:tblPr>
              <a:tblGrid>
                <a:gridCol w="3394720"/>
                <a:gridCol w="4834880"/>
              </a:tblGrid>
              <a:tr h="370840">
                <a:tc>
                  <a:txBody>
                    <a:bodyPr/>
                    <a:lstStyle/>
                    <a:p>
                      <a:r>
                        <a:rPr lang="en-US" dirty="0" smtClean="0"/>
                        <a:t>Maximum remuneration without CG approval</a:t>
                      </a:r>
                      <a:endParaRPr lang="en-US" dirty="0"/>
                    </a:p>
                  </a:txBody>
                  <a:tcPr/>
                </a:tc>
                <a:tc>
                  <a:txBody>
                    <a:bodyPr/>
                    <a:lstStyle/>
                    <a:p>
                      <a:pPr marL="342900" indent="-342900">
                        <a:buAutoNum type="alphaLcParenR"/>
                      </a:pPr>
                      <a:r>
                        <a:rPr lang="en-US" dirty="0" smtClean="0"/>
                        <a:t>1% of NP – if co. has MD/WTD/ Manager</a:t>
                      </a:r>
                    </a:p>
                    <a:p>
                      <a:pPr marL="342900" indent="-342900">
                        <a:buAutoNum type="alphaLcParenR"/>
                      </a:pPr>
                      <a:r>
                        <a:rPr lang="en-US" dirty="0" smtClean="0"/>
                        <a:t>3% of NP – if co. does not have any of these</a:t>
                      </a:r>
                    </a:p>
                    <a:p>
                      <a:pPr marL="0" indent="0">
                        <a:buNone/>
                      </a:pPr>
                      <a:endParaRPr lang="en-US" dirty="0"/>
                    </a:p>
                  </a:txBody>
                  <a:tcPr/>
                </a:tc>
              </a:tr>
              <a:tr h="370840">
                <a:tc>
                  <a:txBody>
                    <a:bodyPr/>
                    <a:lstStyle/>
                    <a:p>
                      <a:r>
                        <a:rPr lang="en-US" dirty="0" smtClean="0"/>
                        <a:t>Mode of payment</a:t>
                      </a:r>
                      <a:endParaRPr lang="en-US" dirty="0"/>
                    </a:p>
                  </a:txBody>
                  <a:tcPr/>
                </a:tc>
                <a:tc>
                  <a:txBody>
                    <a:bodyPr/>
                    <a:lstStyle/>
                    <a:p>
                      <a:r>
                        <a:rPr lang="en-US" dirty="0" smtClean="0"/>
                        <a:t>Can be paid as commission if special resolution is passed (valid for maximum 5 years at a time)</a:t>
                      </a:r>
                      <a:endParaRPr lang="en-US" dirty="0"/>
                    </a:p>
                  </a:txBody>
                  <a:tcPr/>
                </a:tc>
              </a:tr>
              <a:tr h="370840">
                <a:tc>
                  <a:txBody>
                    <a:bodyPr/>
                    <a:lstStyle/>
                    <a:p>
                      <a:r>
                        <a:rPr lang="en-US" dirty="0" smtClean="0"/>
                        <a:t>Maximum remuneration with CG approval</a:t>
                      </a:r>
                      <a:endParaRPr lang="en-US" dirty="0"/>
                    </a:p>
                  </a:txBody>
                  <a:tcPr/>
                </a:tc>
                <a:tc>
                  <a:txBody>
                    <a:bodyPr/>
                    <a:lstStyle/>
                    <a:p>
                      <a:r>
                        <a:rPr lang="en-US" dirty="0" smtClean="0"/>
                        <a:t>No limit.</a:t>
                      </a:r>
                    </a:p>
                    <a:p>
                      <a:r>
                        <a:rPr lang="en-US" dirty="0" smtClean="0"/>
                        <a:t>Can be paid monthly, quarterly or yearly.</a:t>
                      </a:r>
                      <a:endParaRPr lang="en-US" dirty="0"/>
                    </a:p>
                  </a:txBody>
                  <a:tcPr/>
                </a:tc>
              </a:tr>
            </a:tbl>
          </a:graphicData>
        </a:graphic>
      </p:graphicFrame>
      <p:sp>
        <p:nvSpPr>
          <p:cNvPr id="4" name="Date Placeholder 3"/>
          <p:cNvSpPr>
            <a:spLocks noGrp="1"/>
          </p:cNvSpPr>
          <p:nvPr>
            <p:ph type="dt" sz="half" idx="10"/>
          </p:nvPr>
        </p:nvSpPr>
        <p:spPr/>
        <p:txBody>
          <a:bodyPr/>
          <a:lstStyle/>
          <a:p>
            <a:fld id="{E7DC5816-8830-424C-B6C9-B0A0FE63F76F}"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22</a:t>
            </a:fld>
            <a:endParaRPr lang="en-US"/>
          </a:p>
        </p:txBody>
      </p:sp>
    </p:spTree>
    <p:extLst>
      <p:ext uri="{BB962C8B-B14F-4D97-AF65-F5344CB8AC3E}">
        <p14:creationId xmlns:p14="http://schemas.microsoft.com/office/powerpoint/2010/main" val="23250935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Sitting fees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181754905"/>
              </p:ext>
            </p:extLst>
          </p:nvPr>
        </p:nvGraphicFramePr>
        <p:xfrm>
          <a:off x="457200" y="1600200"/>
          <a:ext cx="8229600" cy="3388360"/>
        </p:xfrm>
        <a:graphic>
          <a:graphicData uri="http://schemas.openxmlformats.org/drawingml/2006/table">
            <a:tbl>
              <a:tblPr firstRow="1" bandRow="1">
                <a:tableStyleId>{5C22544A-7EE6-4342-B048-85BDC9FD1C3A}</a:tableStyleId>
              </a:tblPr>
              <a:tblGrid>
                <a:gridCol w="2458616"/>
                <a:gridCol w="5770984"/>
              </a:tblGrid>
              <a:tr h="370840">
                <a:tc>
                  <a:txBody>
                    <a:bodyPr/>
                    <a:lstStyle/>
                    <a:p>
                      <a:r>
                        <a:rPr lang="en-US" dirty="0" smtClean="0"/>
                        <a:t>Whether included in remuneration?</a:t>
                      </a:r>
                      <a:endParaRPr lang="en-US" dirty="0"/>
                    </a:p>
                  </a:txBody>
                  <a:tcPr/>
                </a:tc>
                <a:tc>
                  <a:txBody>
                    <a:bodyPr/>
                    <a:lstStyle/>
                    <a:p>
                      <a:r>
                        <a:rPr lang="en-US" dirty="0" smtClean="0"/>
                        <a:t>No</a:t>
                      </a:r>
                      <a:endParaRPr lang="en-US" dirty="0"/>
                    </a:p>
                  </a:txBody>
                  <a:tcPr/>
                </a:tc>
              </a:tr>
              <a:tr h="370840">
                <a:tc>
                  <a:txBody>
                    <a:bodyPr/>
                    <a:lstStyle/>
                    <a:p>
                      <a:r>
                        <a:rPr lang="en-US" dirty="0" smtClean="0"/>
                        <a:t>Eligibility</a:t>
                      </a:r>
                      <a:endParaRPr lang="en-US" dirty="0"/>
                    </a:p>
                  </a:txBody>
                  <a:tcPr/>
                </a:tc>
                <a:tc>
                  <a:txBody>
                    <a:bodyPr/>
                    <a:lstStyle/>
                    <a:p>
                      <a:pPr marL="285750" indent="-285750">
                        <a:buFontTx/>
                        <a:buChar char="-"/>
                      </a:pPr>
                      <a:r>
                        <a:rPr lang="en-US" dirty="0" smtClean="0"/>
                        <a:t>Payable only to ordinary directors</a:t>
                      </a:r>
                    </a:p>
                    <a:p>
                      <a:pPr marL="285750" indent="-285750">
                        <a:buFontTx/>
                        <a:buChar char="-"/>
                      </a:pPr>
                      <a:r>
                        <a:rPr lang="en-US" dirty="0" smtClean="0"/>
                        <a:t>Payable for attending meetings of Board or Committee</a:t>
                      </a:r>
                      <a:r>
                        <a:rPr lang="en-US" baseline="0" dirty="0" smtClean="0"/>
                        <a:t> thereof</a:t>
                      </a:r>
                    </a:p>
                    <a:p>
                      <a:pPr marL="285750" indent="-285750">
                        <a:buFontTx/>
                        <a:buChar char="-"/>
                      </a:pPr>
                      <a:r>
                        <a:rPr lang="en-US" baseline="0" dirty="0" smtClean="0"/>
                        <a:t>Can be paid for meeting adjourned for want of quorum</a:t>
                      </a:r>
                      <a:endParaRPr lang="en-US" dirty="0"/>
                    </a:p>
                  </a:txBody>
                  <a:tcPr/>
                </a:tc>
              </a:tr>
              <a:tr h="370840">
                <a:tc rowSpan="2">
                  <a:txBody>
                    <a:bodyPr/>
                    <a:lstStyle/>
                    <a:p>
                      <a:r>
                        <a:rPr lang="en-US" dirty="0" smtClean="0"/>
                        <a:t>Maximum fee payable</a:t>
                      </a:r>
                      <a:endParaRPr lang="en-US" dirty="0"/>
                    </a:p>
                  </a:txBody>
                  <a:tcPr/>
                </a:tc>
                <a:tc>
                  <a:txBody>
                    <a:bodyPr/>
                    <a:lstStyle/>
                    <a:p>
                      <a:r>
                        <a:rPr lang="en-US" dirty="0" smtClean="0"/>
                        <a:t>Rs.20,000/- </a:t>
                      </a:r>
                    </a:p>
                    <a:p>
                      <a:r>
                        <a:rPr lang="en-US" dirty="0" smtClean="0"/>
                        <a:t>a) if aggregate of paid-up capital &amp; free reserves is Rs.10 </a:t>
                      </a:r>
                      <a:r>
                        <a:rPr lang="en-US" dirty="0" err="1" smtClean="0"/>
                        <a:t>crores</a:t>
                      </a:r>
                      <a:r>
                        <a:rPr lang="en-US" dirty="0" smtClean="0"/>
                        <a:t> or more; or</a:t>
                      </a:r>
                    </a:p>
                    <a:p>
                      <a:r>
                        <a:rPr lang="en-US" dirty="0" smtClean="0"/>
                        <a:t>b) if turnover is Rs.50 </a:t>
                      </a:r>
                      <a:r>
                        <a:rPr lang="en-US" dirty="0" err="1" smtClean="0"/>
                        <a:t>crores</a:t>
                      </a:r>
                      <a:r>
                        <a:rPr lang="en-US" dirty="0" smtClean="0"/>
                        <a:t> or more</a:t>
                      </a:r>
                      <a:endParaRPr lang="en-US" dirty="0"/>
                    </a:p>
                  </a:txBody>
                  <a:tcPr/>
                </a:tc>
              </a:tr>
              <a:tr h="370840">
                <a:tc vMerge="1">
                  <a:txBody>
                    <a:bodyPr/>
                    <a:lstStyle/>
                    <a:p>
                      <a:endParaRPr lang="en-US" dirty="0"/>
                    </a:p>
                  </a:txBody>
                  <a:tcPr/>
                </a:tc>
                <a:tc>
                  <a:txBody>
                    <a:bodyPr/>
                    <a:lstStyle/>
                    <a:p>
                      <a:r>
                        <a:rPr lang="en-US" dirty="0" smtClean="0"/>
                        <a:t>Rs.10,000/-</a:t>
                      </a:r>
                      <a:r>
                        <a:rPr lang="en-US" baseline="0" dirty="0" smtClean="0"/>
                        <a:t> in other cases</a:t>
                      </a:r>
                      <a:endParaRPr lang="en-US" dirty="0"/>
                    </a:p>
                  </a:txBody>
                  <a:tcPr/>
                </a:tc>
              </a:tr>
            </a:tbl>
          </a:graphicData>
        </a:graphic>
      </p:graphicFrame>
      <p:sp>
        <p:nvSpPr>
          <p:cNvPr id="4" name="Date Placeholder 3"/>
          <p:cNvSpPr>
            <a:spLocks noGrp="1"/>
          </p:cNvSpPr>
          <p:nvPr>
            <p:ph type="dt" sz="half" idx="10"/>
          </p:nvPr>
        </p:nvSpPr>
        <p:spPr/>
        <p:txBody>
          <a:bodyPr/>
          <a:lstStyle/>
          <a:p>
            <a:fld id="{E7DC5816-8830-424C-B6C9-B0A0FE63F76F}"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23</a:t>
            </a:fld>
            <a:endParaRPr lang="en-US"/>
          </a:p>
        </p:txBody>
      </p:sp>
    </p:spTree>
    <p:extLst>
      <p:ext uri="{BB962C8B-B14F-4D97-AF65-F5344CB8AC3E}">
        <p14:creationId xmlns:p14="http://schemas.microsoft.com/office/powerpoint/2010/main" val="25323734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Increase in remuneration</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759917362"/>
              </p:ext>
            </p:extLst>
          </p:nvPr>
        </p:nvGraphicFramePr>
        <p:xfrm>
          <a:off x="539552" y="1556792"/>
          <a:ext cx="7848872" cy="2924048"/>
        </p:xfrm>
        <a:graphic>
          <a:graphicData uri="http://schemas.openxmlformats.org/drawingml/2006/table">
            <a:tbl>
              <a:tblPr firstRow="1" bandRow="1">
                <a:tableStyleId>{5C22544A-7EE6-4342-B048-85BDC9FD1C3A}</a:tableStyleId>
              </a:tblPr>
              <a:tblGrid>
                <a:gridCol w="6293907"/>
                <a:gridCol w="1554965"/>
              </a:tblGrid>
              <a:tr h="729488">
                <a:tc>
                  <a:txBody>
                    <a:bodyPr/>
                    <a:lstStyle/>
                    <a:p>
                      <a:endParaRPr lang="en-US" dirty="0"/>
                    </a:p>
                  </a:txBody>
                  <a:tcPr/>
                </a:tc>
                <a:tc>
                  <a:txBody>
                    <a:bodyPr/>
                    <a:lstStyle/>
                    <a:p>
                      <a:r>
                        <a:rPr lang="en-US" dirty="0" smtClean="0"/>
                        <a:t>Whether CG approval required</a:t>
                      </a:r>
                      <a:endParaRPr lang="en-US" dirty="0"/>
                    </a:p>
                  </a:txBody>
                  <a:tcPr/>
                </a:tc>
              </a:tr>
              <a:tr h="729488">
                <a:tc>
                  <a:txBody>
                    <a:bodyPr/>
                    <a:lstStyle/>
                    <a:p>
                      <a:r>
                        <a:rPr lang="en-US" dirty="0" smtClean="0"/>
                        <a:t>a) Increase in sitting fee if within prescribed limit</a:t>
                      </a:r>
                      <a:endParaRPr lang="en-US" dirty="0"/>
                    </a:p>
                  </a:txBody>
                  <a:tcPr/>
                </a:tc>
                <a:tc>
                  <a:txBody>
                    <a:bodyPr/>
                    <a:lstStyle/>
                    <a:p>
                      <a:pPr algn="ctr"/>
                      <a:r>
                        <a:rPr lang="en-US" dirty="0" smtClean="0"/>
                        <a:t>No</a:t>
                      </a:r>
                      <a:endParaRPr lang="en-US" dirty="0"/>
                    </a:p>
                  </a:txBody>
                  <a:tcPr/>
                </a:tc>
              </a:tr>
              <a:tr h="422640">
                <a:tc>
                  <a:txBody>
                    <a:bodyPr/>
                    <a:lstStyle/>
                    <a:p>
                      <a:r>
                        <a:rPr lang="en-US" dirty="0" smtClean="0"/>
                        <a:t>b) Increase in remuneration of managerial person within limits prescribed u/s 198, 309, 387 or</a:t>
                      </a:r>
                      <a:r>
                        <a:rPr lang="en-US" baseline="0" dirty="0" smtClean="0"/>
                        <a:t> Schedule-XIII</a:t>
                      </a:r>
                      <a:endParaRPr lang="en-US" dirty="0"/>
                    </a:p>
                  </a:txBody>
                  <a:tcPr/>
                </a:tc>
                <a:tc>
                  <a:txBody>
                    <a:bodyPr/>
                    <a:lstStyle/>
                    <a:p>
                      <a:pPr algn="ctr"/>
                      <a:r>
                        <a:rPr lang="en-US" dirty="0" smtClean="0"/>
                        <a:t>No</a:t>
                      </a:r>
                      <a:endParaRPr lang="en-US" dirty="0"/>
                    </a:p>
                  </a:txBody>
                  <a:tcPr/>
                </a:tc>
              </a:tr>
              <a:tr h="422640">
                <a:tc>
                  <a:txBody>
                    <a:bodyPr/>
                    <a:lstStyle/>
                    <a:p>
                      <a:r>
                        <a:rPr lang="en-US" dirty="0" smtClean="0"/>
                        <a:t>c) Increase</a:t>
                      </a:r>
                      <a:r>
                        <a:rPr lang="en-US" baseline="0" dirty="0" smtClean="0"/>
                        <a:t> in remuneration of non-executive directors within prescribed limit</a:t>
                      </a:r>
                      <a:endParaRPr lang="en-US" dirty="0"/>
                    </a:p>
                  </a:txBody>
                  <a:tcPr/>
                </a:tc>
                <a:tc>
                  <a:txBody>
                    <a:bodyPr/>
                    <a:lstStyle/>
                    <a:p>
                      <a:pPr algn="ctr"/>
                      <a:r>
                        <a:rPr lang="en-US" dirty="0" smtClean="0"/>
                        <a:t>No</a:t>
                      </a:r>
                      <a:endParaRPr lang="en-US" dirty="0"/>
                    </a:p>
                  </a:txBody>
                  <a:tcPr/>
                </a:tc>
              </a:tr>
            </a:tbl>
          </a:graphicData>
        </a:graphic>
      </p:graphicFrame>
      <p:sp>
        <p:nvSpPr>
          <p:cNvPr id="4" name="Date Placeholder 3"/>
          <p:cNvSpPr>
            <a:spLocks noGrp="1"/>
          </p:cNvSpPr>
          <p:nvPr>
            <p:ph type="dt" sz="half" idx="10"/>
          </p:nvPr>
        </p:nvSpPr>
        <p:spPr/>
        <p:txBody>
          <a:bodyPr/>
          <a:lstStyle/>
          <a:p>
            <a:fld id="{E7DC5816-8830-424C-B6C9-B0A0FE63F76F}"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24</a:t>
            </a:fld>
            <a:endParaRPr lang="en-US"/>
          </a:p>
        </p:txBody>
      </p:sp>
    </p:spTree>
    <p:extLst>
      <p:ext uri="{BB962C8B-B14F-4D97-AF65-F5344CB8AC3E}">
        <p14:creationId xmlns:p14="http://schemas.microsoft.com/office/powerpoint/2010/main" val="41198804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a:bodyPr>
          <a:lstStyle/>
          <a:p>
            <a:r>
              <a:rPr lang="en-US" sz="2800" dirty="0" smtClean="0"/>
              <a:t>Provisions applicable to private companies</a:t>
            </a:r>
            <a:endParaRPr lang="en-US" sz="28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494442270"/>
              </p:ext>
            </p:extLst>
          </p:nvPr>
        </p:nvGraphicFramePr>
        <p:xfrm>
          <a:off x="467544" y="1052736"/>
          <a:ext cx="8229600" cy="5120640"/>
        </p:xfrm>
        <a:graphic>
          <a:graphicData uri="http://schemas.openxmlformats.org/drawingml/2006/table">
            <a:tbl>
              <a:tblPr firstRow="1" bandRow="1">
                <a:tableStyleId>{5C22544A-7EE6-4342-B048-85BDC9FD1C3A}</a:tableStyleId>
              </a:tblPr>
              <a:tblGrid>
                <a:gridCol w="874440"/>
                <a:gridCol w="5760640"/>
                <a:gridCol w="1594520"/>
              </a:tblGrid>
              <a:tr h="604076">
                <a:tc>
                  <a:txBody>
                    <a:bodyPr/>
                    <a:lstStyle/>
                    <a:p>
                      <a:endParaRPr lang="en-US" dirty="0"/>
                    </a:p>
                  </a:txBody>
                  <a:tcPr/>
                </a:tc>
                <a:tc>
                  <a:txBody>
                    <a:bodyPr/>
                    <a:lstStyle/>
                    <a:p>
                      <a:endParaRPr lang="en-US" dirty="0"/>
                    </a:p>
                  </a:txBody>
                  <a:tcPr/>
                </a:tc>
                <a:tc>
                  <a:txBody>
                    <a:bodyPr/>
                    <a:lstStyle/>
                    <a:p>
                      <a:r>
                        <a:rPr lang="en-US" dirty="0" smtClean="0"/>
                        <a:t>Whether applicable </a:t>
                      </a:r>
                      <a:endParaRPr lang="en-US" dirty="0"/>
                    </a:p>
                  </a:txBody>
                  <a:tcPr/>
                </a:tc>
              </a:tr>
              <a:tr h="345186">
                <a:tc>
                  <a:txBody>
                    <a:bodyPr/>
                    <a:lstStyle/>
                    <a:p>
                      <a:r>
                        <a:rPr lang="en-US" dirty="0" smtClean="0"/>
                        <a:t>1</a:t>
                      </a:r>
                      <a:endParaRPr lang="en-US" dirty="0"/>
                    </a:p>
                  </a:txBody>
                  <a:tcPr/>
                </a:tc>
                <a:tc>
                  <a:txBody>
                    <a:bodyPr/>
                    <a:lstStyle/>
                    <a:p>
                      <a:r>
                        <a:rPr lang="en-US" dirty="0" smtClean="0"/>
                        <a:t>Section 267:  Disqualifications for appointment of MD/WTD</a:t>
                      </a:r>
                      <a:endParaRPr lang="en-US" dirty="0"/>
                    </a:p>
                  </a:txBody>
                  <a:tcPr/>
                </a:tc>
                <a:tc>
                  <a:txBody>
                    <a:bodyPr/>
                    <a:lstStyle/>
                    <a:p>
                      <a:r>
                        <a:rPr lang="en-US" dirty="0" smtClean="0"/>
                        <a:t>Yes</a:t>
                      </a:r>
                      <a:endParaRPr lang="en-US" dirty="0"/>
                    </a:p>
                  </a:txBody>
                  <a:tcPr/>
                </a:tc>
              </a:tr>
              <a:tr h="604076">
                <a:tc>
                  <a:txBody>
                    <a:bodyPr/>
                    <a:lstStyle/>
                    <a:p>
                      <a:r>
                        <a:rPr lang="en-US" dirty="0" smtClean="0"/>
                        <a:t>2</a:t>
                      </a:r>
                      <a:endParaRPr lang="en-US" dirty="0"/>
                    </a:p>
                  </a:txBody>
                  <a:tcPr/>
                </a:tc>
                <a:tc>
                  <a:txBody>
                    <a:bodyPr/>
                    <a:lstStyle/>
                    <a:p>
                      <a:r>
                        <a:rPr lang="en-US" dirty="0" smtClean="0"/>
                        <a:t>A person cannot be WTD in two companies and hence cannot draw</a:t>
                      </a:r>
                      <a:r>
                        <a:rPr lang="en-US" baseline="0" dirty="0" smtClean="0"/>
                        <a:t> remuneration from 2 companies</a:t>
                      </a:r>
                      <a:endParaRPr lang="en-US" dirty="0"/>
                    </a:p>
                  </a:txBody>
                  <a:tcPr/>
                </a:tc>
                <a:tc>
                  <a:txBody>
                    <a:bodyPr/>
                    <a:lstStyle/>
                    <a:p>
                      <a:r>
                        <a:rPr lang="en-US" dirty="0" smtClean="0"/>
                        <a:t>Yes(?)</a:t>
                      </a:r>
                      <a:endParaRPr lang="en-US" dirty="0"/>
                    </a:p>
                  </a:txBody>
                  <a:tcPr/>
                </a:tc>
              </a:tr>
              <a:tr h="862966">
                <a:tc>
                  <a:txBody>
                    <a:bodyPr/>
                    <a:lstStyle/>
                    <a:p>
                      <a:r>
                        <a:rPr lang="en-US" dirty="0" smtClean="0"/>
                        <a:t>3</a:t>
                      </a:r>
                      <a:endParaRPr lang="en-US" dirty="0"/>
                    </a:p>
                  </a:txBody>
                  <a:tcPr/>
                </a:tc>
                <a:tc>
                  <a:txBody>
                    <a:bodyPr/>
                    <a:lstStyle/>
                    <a:p>
                      <a:r>
                        <a:rPr lang="en-US" dirty="0" smtClean="0"/>
                        <a:t>If a director starts taking salary, he becomes WTD and For</a:t>
                      </a:r>
                      <a:r>
                        <a:rPr lang="en-US" baseline="0" dirty="0" smtClean="0"/>
                        <a:t>m 32 needs to be filed for change of designation from ‘director’ to ‘WTD’</a:t>
                      </a:r>
                      <a:endParaRPr lang="en-US" dirty="0"/>
                    </a:p>
                  </a:txBody>
                  <a:tcPr/>
                </a:tc>
                <a:tc>
                  <a:txBody>
                    <a:bodyPr/>
                    <a:lstStyle/>
                    <a:p>
                      <a:r>
                        <a:rPr lang="en-US" dirty="0" smtClean="0"/>
                        <a:t>Yes(?)</a:t>
                      </a:r>
                      <a:endParaRPr lang="en-US" dirty="0"/>
                    </a:p>
                  </a:txBody>
                  <a:tcPr/>
                </a:tc>
              </a:tr>
              <a:tr h="604076">
                <a:tc rowSpan="2">
                  <a:txBody>
                    <a:bodyPr/>
                    <a:lstStyle/>
                    <a:p>
                      <a:r>
                        <a:rPr lang="en-US" dirty="0" smtClean="0"/>
                        <a:t>4</a:t>
                      </a:r>
                      <a:endParaRPr lang="en-US" dirty="0"/>
                    </a:p>
                  </a:txBody>
                  <a:tcPr/>
                </a:tc>
                <a:tc>
                  <a:txBody>
                    <a:bodyPr/>
                    <a:lstStyle/>
                    <a:p>
                      <a:r>
                        <a:rPr lang="en-US" dirty="0" smtClean="0"/>
                        <a:t>Section 269:  Mandatory appointment</a:t>
                      </a:r>
                      <a:r>
                        <a:rPr lang="en-US" baseline="0" dirty="0" smtClean="0"/>
                        <a:t> of managerial person (even if paid-up capital is Rs.5 </a:t>
                      </a:r>
                      <a:r>
                        <a:rPr lang="en-US" baseline="0" dirty="0" err="1" smtClean="0"/>
                        <a:t>crores</a:t>
                      </a:r>
                      <a:r>
                        <a:rPr lang="en-US" baseline="0" dirty="0" smtClean="0"/>
                        <a:t> or more)</a:t>
                      </a:r>
                      <a:endParaRPr lang="en-US" dirty="0"/>
                    </a:p>
                  </a:txBody>
                  <a:tcPr/>
                </a:tc>
                <a:tc rowSpan="2">
                  <a:txBody>
                    <a:bodyPr/>
                    <a:lstStyle/>
                    <a:p>
                      <a:r>
                        <a:rPr lang="en-US" dirty="0" smtClean="0"/>
                        <a:t>No</a:t>
                      </a:r>
                      <a:endParaRPr lang="en-US" dirty="0"/>
                    </a:p>
                  </a:txBody>
                  <a:tcPr/>
                </a:tc>
              </a:tr>
              <a:tr h="604076">
                <a:tc vMerge="1">
                  <a:txBody>
                    <a:bodyPr/>
                    <a:lstStyle/>
                    <a:p>
                      <a:endParaRPr lang="en-US" dirty="0"/>
                    </a:p>
                  </a:txBody>
                  <a:tcPr/>
                </a:tc>
                <a:tc>
                  <a:txBody>
                    <a:bodyPr/>
                    <a:lstStyle/>
                    <a:p>
                      <a:r>
                        <a:rPr lang="en-US" dirty="0" smtClean="0"/>
                        <a:t>Cannot pay remuneration without CG approval unless </a:t>
                      </a:r>
                      <a:r>
                        <a:rPr lang="en-US" dirty="0" err="1" smtClean="0"/>
                        <a:t>Sch.XIII</a:t>
                      </a:r>
                      <a:r>
                        <a:rPr lang="en-US" dirty="0" smtClean="0"/>
                        <a:t> is complied with</a:t>
                      </a:r>
                      <a:endParaRPr lang="en-US" dirty="0"/>
                    </a:p>
                  </a:txBody>
                  <a:tcPr/>
                </a:tc>
                <a:tc vMerge="1">
                  <a:txBody>
                    <a:bodyPr/>
                    <a:lstStyle/>
                    <a:p>
                      <a:endParaRPr lang="en-US" dirty="0"/>
                    </a:p>
                  </a:txBody>
                  <a:tcPr/>
                </a:tc>
              </a:tr>
              <a:tr h="604076">
                <a:tc>
                  <a:txBody>
                    <a:bodyPr/>
                    <a:lstStyle/>
                    <a:p>
                      <a:r>
                        <a:rPr lang="en-US" dirty="0" smtClean="0"/>
                        <a:t>5</a:t>
                      </a:r>
                      <a:endParaRPr lang="en-US" dirty="0"/>
                    </a:p>
                  </a:txBody>
                  <a:tcPr/>
                </a:tc>
                <a:tc>
                  <a:txBody>
                    <a:bodyPr/>
                    <a:lstStyle/>
                    <a:p>
                      <a:r>
                        <a:rPr lang="en-US" dirty="0" smtClean="0"/>
                        <a:t>Section 316:  A person cannot be appointed as MD if he is MD or Manager of any other company</a:t>
                      </a:r>
                      <a:endParaRPr lang="en-US" dirty="0"/>
                    </a:p>
                  </a:txBody>
                  <a:tcPr/>
                </a:tc>
                <a:tc>
                  <a:txBody>
                    <a:bodyPr/>
                    <a:lstStyle/>
                    <a:p>
                      <a:r>
                        <a:rPr lang="en-US" dirty="0" smtClean="0"/>
                        <a:t>No</a:t>
                      </a:r>
                      <a:endParaRPr lang="en-US" dirty="0"/>
                    </a:p>
                  </a:txBody>
                  <a:tcPr/>
                </a:tc>
              </a:tr>
              <a:tr h="604076">
                <a:tc>
                  <a:txBody>
                    <a:bodyPr/>
                    <a:lstStyle/>
                    <a:p>
                      <a:r>
                        <a:rPr lang="en-US" dirty="0" smtClean="0"/>
                        <a:t>6</a:t>
                      </a:r>
                      <a:endParaRPr lang="en-US" dirty="0"/>
                    </a:p>
                  </a:txBody>
                  <a:tcPr/>
                </a:tc>
                <a:tc>
                  <a:txBody>
                    <a:bodyPr/>
                    <a:lstStyle/>
                    <a:p>
                      <a:r>
                        <a:rPr lang="en-US" dirty="0" smtClean="0"/>
                        <a:t>Section 317:  MD cannot be appointed for more than 5 years at a time.</a:t>
                      </a:r>
                      <a:endParaRPr lang="en-US" dirty="0"/>
                    </a:p>
                  </a:txBody>
                  <a:tcPr/>
                </a:tc>
                <a:tc>
                  <a:txBody>
                    <a:bodyPr/>
                    <a:lstStyle/>
                    <a:p>
                      <a:r>
                        <a:rPr lang="en-US" dirty="0" smtClean="0"/>
                        <a:t>No</a:t>
                      </a:r>
                      <a:endParaRPr lang="en-US" dirty="0"/>
                    </a:p>
                  </a:txBody>
                  <a:tcPr/>
                </a:tc>
              </a:tr>
            </a:tbl>
          </a:graphicData>
        </a:graphic>
      </p:graphicFrame>
      <p:sp>
        <p:nvSpPr>
          <p:cNvPr id="4" name="Date Placeholder 3"/>
          <p:cNvSpPr>
            <a:spLocks noGrp="1"/>
          </p:cNvSpPr>
          <p:nvPr>
            <p:ph type="dt" sz="half" idx="10"/>
          </p:nvPr>
        </p:nvSpPr>
        <p:spPr/>
        <p:txBody>
          <a:bodyPr/>
          <a:lstStyle/>
          <a:p>
            <a:fld id="{E7DC5816-8830-424C-B6C9-B0A0FE63F76F}"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25</a:t>
            </a:fld>
            <a:endParaRPr lang="en-US"/>
          </a:p>
        </p:txBody>
      </p:sp>
    </p:spTree>
    <p:extLst>
      <p:ext uri="{BB962C8B-B14F-4D97-AF65-F5344CB8AC3E}">
        <p14:creationId xmlns:p14="http://schemas.microsoft.com/office/powerpoint/2010/main" val="8282599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Mode of payment of managerial remuneration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23324713"/>
              </p:ext>
            </p:extLst>
          </p:nvPr>
        </p:nvGraphicFramePr>
        <p:xfrm>
          <a:off x="457200" y="1600200"/>
          <a:ext cx="8229600" cy="30226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Category of directors</a:t>
                      </a:r>
                      <a:endParaRPr lang="en-US" dirty="0"/>
                    </a:p>
                  </a:txBody>
                  <a:tcPr/>
                </a:tc>
                <a:tc>
                  <a:txBody>
                    <a:bodyPr/>
                    <a:lstStyle/>
                    <a:p>
                      <a:r>
                        <a:rPr lang="en-US" dirty="0" smtClean="0"/>
                        <a:t>Mode of payment (Section 309)</a:t>
                      </a:r>
                      <a:endParaRPr lang="en-US" dirty="0"/>
                    </a:p>
                  </a:txBody>
                  <a:tcPr/>
                </a:tc>
              </a:tr>
              <a:tr h="370840">
                <a:tc>
                  <a:txBody>
                    <a:bodyPr/>
                    <a:lstStyle/>
                    <a:p>
                      <a:r>
                        <a:rPr lang="en-US" dirty="0" smtClean="0"/>
                        <a:t>MD</a:t>
                      </a:r>
                      <a:r>
                        <a:rPr lang="en-US" baseline="0" dirty="0" smtClean="0"/>
                        <a:t> or WTD</a:t>
                      </a:r>
                      <a:endParaRPr lang="en-US" dirty="0"/>
                    </a:p>
                  </a:txBody>
                  <a:tcPr/>
                </a:tc>
                <a:tc>
                  <a:txBody>
                    <a:bodyPr/>
                    <a:lstStyle/>
                    <a:p>
                      <a:pPr marL="342900" indent="-342900">
                        <a:buAutoNum type="alphaLcParenR"/>
                      </a:pPr>
                      <a:r>
                        <a:rPr lang="en-US" dirty="0" smtClean="0"/>
                        <a:t>Monthly payment;</a:t>
                      </a:r>
                      <a:r>
                        <a:rPr lang="en-US" baseline="0" dirty="0" smtClean="0"/>
                        <a:t> or</a:t>
                      </a:r>
                    </a:p>
                    <a:p>
                      <a:pPr marL="342900" indent="-342900">
                        <a:buAutoNum type="alphaLcParenR"/>
                      </a:pPr>
                      <a:r>
                        <a:rPr lang="en-US" baseline="0" dirty="0" smtClean="0"/>
                        <a:t>At specified %age of net profit as per Sec.198; or</a:t>
                      </a:r>
                    </a:p>
                    <a:p>
                      <a:pPr marL="342900" indent="-342900">
                        <a:buAutoNum type="alphaLcParenR"/>
                      </a:pPr>
                      <a:r>
                        <a:rPr lang="en-US" baseline="0" dirty="0" smtClean="0"/>
                        <a:t>Partly by one way &amp; partly by other.</a:t>
                      </a:r>
                      <a:endParaRPr lang="en-US" dirty="0"/>
                    </a:p>
                  </a:txBody>
                  <a:tcPr/>
                </a:tc>
              </a:tr>
              <a:tr h="370840">
                <a:tc>
                  <a:txBody>
                    <a:bodyPr/>
                    <a:lstStyle/>
                    <a:p>
                      <a:r>
                        <a:rPr lang="en-US" dirty="0" smtClean="0"/>
                        <a:t>Director (other than MD or WTD)</a:t>
                      </a:r>
                      <a:endParaRPr lang="en-US" dirty="0"/>
                    </a:p>
                  </a:txBody>
                  <a:tcPr/>
                </a:tc>
                <a:tc>
                  <a:txBody>
                    <a:bodyPr/>
                    <a:lstStyle/>
                    <a:p>
                      <a:pPr marL="342900" indent="-342900">
                        <a:buAutoNum type="alphaLcParenR"/>
                      </a:pPr>
                      <a:r>
                        <a:rPr lang="en-US" dirty="0" smtClean="0"/>
                        <a:t>Monthly, quarterly or annual payment (with approval of CG);</a:t>
                      </a:r>
                      <a:r>
                        <a:rPr lang="en-US" baseline="0" dirty="0" smtClean="0"/>
                        <a:t> or</a:t>
                      </a:r>
                    </a:p>
                    <a:p>
                      <a:pPr marL="342900" indent="-342900">
                        <a:buAutoNum type="alphaLcParenR"/>
                      </a:pPr>
                      <a:r>
                        <a:rPr lang="en-US" baseline="0" dirty="0" smtClean="0"/>
                        <a:t>By commission if special resolution is passed.</a:t>
                      </a:r>
                    </a:p>
                    <a:p>
                      <a:pPr marL="342900" indent="-342900">
                        <a:buAutoNum type="alphaLcParenR"/>
                      </a:pPr>
                      <a:endParaRPr lang="en-US" dirty="0"/>
                    </a:p>
                  </a:txBody>
                  <a:tcPr/>
                </a:tc>
              </a:tr>
            </a:tbl>
          </a:graphicData>
        </a:graphic>
      </p:graphicFrame>
      <p:sp>
        <p:nvSpPr>
          <p:cNvPr id="7" name="Date Placeholder 6"/>
          <p:cNvSpPr>
            <a:spLocks noGrp="1"/>
          </p:cNvSpPr>
          <p:nvPr>
            <p:ph type="dt" sz="half" idx="10"/>
          </p:nvPr>
        </p:nvSpPr>
        <p:spPr/>
        <p:txBody>
          <a:bodyPr/>
          <a:lstStyle/>
          <a:p>
            <a:fld id="{CA89411C-E0A0-4DAB-9F7D-9590FEC88876}" type="datetime1">
              <a:rPr lang="en-IN" smtClean="0"/>
              <a:t>15/07/2013</a:t>
            </a:fld>
            <a:endParaRPr lang="en-US"/>
          </a:p>
        </p:txBody>
      </p:sp>
      <p:sp>
        <p:nvSpPr>
          <p:cNvPr id="8" name="Footer Placeholder 7"/>
          <p:cNvSpPr>
            <a:spLocks noGrp="1"/>
          </p:cNvSpPr>
          <p:nvPr>
            <p:ph type="ftr" sz="quarter" idx="11"/>
          </p:nvPr>
        </p:nvSpPr>
        <p:spPr/>
        <p:txBody>
          <a:bodyPr/>
          <a:lstStyle/>
          <a:p>
            <a:r>
              <a:rPr lang="en-US" smtClean="0"/>
              <a:t>Managerial  Remuneration - P C Agrawal</a:t>
            </a:r>
            <a:endParaRPr lang="en-US"/>
          </a:p>
        </p:txBody>
      </p:sp>
      <p:sp>
        <p:nvSpPr>
          <p:cNvPr id="9" name="Slide Number Placeholder 8"/>
          <p:cNvSpPr>
            <a:spLocks noGrp="1"/>
          </p:cNvSpPr>
          <p:nvPr>
            <p:ph type="sldNum" sz="quarter" idx="12"/>
          </p:nvPr>
        </p:nvSpPr>
        <p:spPr/>
        <p:txBody>
          <a:bodyPr/>
          <a:lstStyle/>
          <a:p>
            <a:fld id="{6255BD8E-67E9-4737-A09C-8EF810ECBB63}" type="slidenum">
              <a:rPr lang="en-US" smtClean="0"/>
              <a:t>26</a:t>
            </a:fld>
            <a:endParaRPr lang="en-US"/>
          </a:p>
        </p:txBody>
      </p:sp>
    </p:spTree>
    <p:extLst>
      <p:ext uri="{BB962C8B-B14F-4D97-AF65-F5344CB8AC3E}">
        <p14:creationId xmlns:p14="http://schemas.microsoft.com/office/powerpoint/2010/main" val="811891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64096"/>
          </a:xfrm>
        </p:spPr>
        <p:txBody>
          <a:bodyPr/>
          <a:lstStyle/>
          <a:p>
            <a:r>
              <a:rPr lang="en-US" dirty="0" smtClean="0"/>
              <a:t>Foreign directors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677338271"/>
              </p:ext>
            </p:extLst>
          </p:nvPr>
        </p:nvGraphicFramePr>
        <p:xfrm>
          <a:off x="457200" y="1340768"/>
          <a:ext cx="8229600" cy="4752528"/>
        </p:xfrm>
        <a:graphic>
          <a:graphicData uri="http://schemas.openxmlformats.org/drawingml/2006/table">
            <a:tbl>
              <a:tblPr firstRow="1" bandRow="1">
                <a:tableStyleId>{5C22544A-7EE6-4342-B048-85BDC9FD1C3A}</a:tableStyleId>
              </a:tblPr>
              <a:tblGrid>
                <a:gridCol w="1666528"/>
                <a:gridCol w="6563072"/>
              </a:tblGrid>
              <a:tr h="1343106">
                <a:tc>
                  <a:txBody>
                    <a:bodyPr/>
                    <a:lstStyle/>
                    <a:p>
                      <a:r>
                        <a:rPr lang="en-US" dirty="0" smtClean="0"/>
                        <a:t>Whether CG approval required</a:t>
                      </a:r>
                      <a:endParaRPr lang="en-US" dirty="0"/>
                    </a:p>
                  </a:txBody>
                  <a:tcPr/>
                </a:tc>
                <a:tc>
                  <a:txBody>
                    <a:bodyPr/>
                    <a:lstStyle/>
                    <a:p>
                      <a:pPr algn="just"/>
                      <a:r>
                        <a:rPr lang="en-US" sz="1800" dirty="0" smtClean="0"/>
                        <a:t>CG approval is mandatory in case he is not resident in India.  However, this condition is not applicable to companies in notified SEZ provided that a non-resident shall enter India only after obtaining proper employment visa.</a:t>
                      </a:r>
                      <a:endParaRPr lang="en-US" dirty="0"/>
                    </a:p>
                  </a:txBody>
                  <a:tcPr/>
                </a:tc>
              </a:tr>
              <a:tr h="2376264">
                <a:tc>
                  <a:txBody>
                    <a:bodyPr/>
                    <a:lstStyle/>
                    <a:p>
                      <a:r>
                        <a:rPr lang="en-US" dirty="0" smtClean="0"/>
                        <a:t>Additional perquisites applicable</a:t>
                      </a:r>
                      <a:r>
                        <a:rPr lang="en-US" baseline="0" dirty="0" smtClean="0"/>
                        <a:t> </a:t>
                      </a:r>
                      <a:endParaRPr lang="en-US" dirty="0"/>
                    </a:p>
                  </a:txBody>
                  <a:tcPr/>
                </a:tc>
                <a:tc>
                  <a:txBody>
                    <a:bodyPr/>
                    <a:lstStyle/>
                    <a:p>
                      <a:pPr algn="just"/>
                      <a:r>
                        <a:rPr lang="en-US" sz="1300" baseline="0" dirty="0" smtClean="0"/>
                        <a:t>A) </a:t>
                      </a:r>
                      <a:r>
                        <a:rPr lang="en-US" sz="1300" b="1" baseline="0" dirty="0" smtClean="0"/>
                        <a:t>Children’s education allowance:</a:t>
                      </a:r>
                      <a:r>
                        <a:rPr lang="en-US" sz="1300" baseline="0" dirty="0" smtClean="0"/>
                        <a:t>  In case of children studying in or outside India, an allowance limited to a maximum of Rs.5,000/- pm. Per child or actual expenses incurred, whichever is less.  -- Maximum for 2 children.</a:t>
                      </a:r>
                    </a:p>
                    <a:p>
                      <a:pPr algn="just"/>
                      <a:r>
                        <a:rPr lang="en-US" sz="1300" baseline="0" dirty="0" smtClean="0"/>
                        <a:t>B) </a:t>
                      </a:r>
                      <a:r>
                        <a:rPr lang="en-US" sz="1300" b="1" baseline="0" dirty="0" smtClean="0"/>
                        <a:t>Holiday passage for children studying outside India/family staying abroad: </a:t>
                      </a:r>
                      <a:r>
                        <a:rPr lang="en-US" sz="1300" baseline="0" dirty="0" smtClean="0"/>
                        <a:t> Return holiday passage once in a year by economy class or once in 2 years by first class to children and to the members of the family from the place of their study or stay abroad to India if they are not residing in India with the managerial person.</a:t>
                      </a:r>
                    </a:p>
                    <a:p>
                      <a:pPr algn="just"/>
                      <a:r>
                        <a:rPr lang="en-US" sz="1300" baseline="0" dirty="0" smtClean="0"/>
                        <a:t>C) </a:t>
                      </a:r>
                      <a:r>
                        <a:rPr lang="en-US" sz="1300" b="1" baseline="0" dirty="0" smtClean="0"/>
                        <a:t>Leave travel concession: </a:t>
                      </a:r>
                      <a:r>
                        <a:rPr lang="en-US" sz="1300" baseline="0" dirty="0" smtClean="0"/>
                        <a:t>Return passage for self and family in accordance with the rules specified by the company where it is proposed that the leave to be spent in home country instead of anywhere in India.  (Here ‘family’ means spouse, dependent children and dependent parents of the managerial person.)</a:t>
                      </a:r>
                      <a:endParaRPr lang="en-US" sz="1300" baseline="0" dirty="0"/>
                    </a:p>
                  </a:txBody>
                  <a:tcPr/>
                </a:tc>
              </a:tr>
              <a:tr h="1033158">
                <a:tc>
                  <a:txBody>
                    <a:bodyPr/>
                    <a:lstStyle/>
                    <a:p>
                      <a:r>
                        <a:rPr lang="en-US" dirty="0" smtClean="0"/>
                        <a:t>RBI permission for remittance</a:t>
                      </a:r>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t>RBI has granted general permission to companies in India to make payments in Indian rupees to non-whole time directors resident outside India and are on a visit to India for company’ work.</a:t>
                      </a:r>
                      <a:endParaRPr lang="en-US" dirty="0"/>
                    </a:p>
                  </a:txBody>
                  <a:tcPr/>
                </a:tc>
              </a:tr>
            </a:tbl>
          </a:graphicData>
        </a:graphic>
      </p:graphicFrame>
      <p:sp>
        <p:nvSpPr>
          <p:cNvPr id="4" name="Date Placeholder 3"/>
          <p:cNvSpPr>
            <a:spLocks noGrp="1"/>
          </p:cNvSpPr>
          <p:nvPr>
            <p:ph type="dt" sz="half" idx="10"/>
          </p:nvPr>
        </p:nvSpPr>
        <p:spPr/>
        <p:txBody>
          <a:bodyPr/>
          <a:lstStyle/>
          <a:p>
            <a:fld id="{E7DC5816-8830-424C-B6C9-B0A0FE63F76F}" type="datetime1">
              <a:rPr lang="en-IN" smtClean="0"/>
              <a:t>15/07/2013</a:t>
            </a:fld>
            <a:endParaRPr lang="en-US" dirty="0"/>
          </a:p>
        </p:txBody>
      </p:sp>
      <p:sp>
        <p:nvSpPr>
          <p:cNvPr id="5" name="Footer Placeholder 4"/>
          <p:cNvSpPr>
            <a:spLocks noGrp="1"/>
          </p:cNvSpPr>
          <p:nvPr>
            <p:ph type="ftr" sz="quarter" idx="11"/>
          </p:nvPr>
        </p:nvSpPr>
        <p:spPr/>
        <p:txBody>
          <a:bodyPr/>
          <a:lstStyle/>
          <a:p>
            <a:r>
              <a:rPr lang="en-US" dirty="0" smtClean="0"/>
              <a:t>Managerial  Remuneration - P C Agrawal</a:t>
            </a:r>
            <a:endParaRPr lang="en-US" dirty="0"/>
          </a:p>
        </p:txBody>
      </p:sp>
      <p:sp>
        <p:nvSpPr>
          <p:cNvPr id="6" name="Slide Number Placeholder 5"/>
          <p:cNvSpPr>
            <a:spLocks noGrp="1"/>
          </p:cNvSpPr>
          <p:nvPr>
            <p:ph type="sldNum" sz="quarter" idx="12"/>
          </p:nvPr>
        </p:nvSpPr>
        <p:spPr/>
        <p:txBody>
          <a:bodyPr/>
          <a:lstStyle/>
          <a:p>
            <a:fld id="{6255BD8E-67E9-4737-A09C-8EF810ECBB63}" type="slidenum">
              <a:rPr lang="en-US" smtClean="0"/>
              <a:t>27</a:t>
            </a:fld>
            <a:endParaRPr lang="en-US" dirty="0"/>
          </a:p>
        </p:txBody>
      </p:sp>
    </p:spTree>
    <p:extLst>
      <p:ext uri="{BB962C8B-B14F-4D97-AF65-F5344CB8AC3E}">
        <p14:creationId xmlns:p14="http://schemas.microsoft.com/office/powerpoint/2010/main" val="25506988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itle 1"/>
          <p:cNvSpPr>
            <a:spLocks noGrp="1"/>
          </p:cNvSpPr>
          <p:nvPr>
            <p:ph type="ctrTitle"/>
          </p:nvPr>
        </p:nvSpPr>
        <p:spPr bwMode="auto">
          <a:xfrm rot="19140000">
            <a:off x="1033463" y="2038350"/>
            <a:ext cx="5648325" cy="1203325"/>
          </a:xfrm>
        </p:spPr>
        <p:txBody>
          <a:bodyPr wrap="square" numCol="1" anchorCtr="0" compatLnSpc="1">
            <a:prstTxWarp prst="textNoShape">
              <a:avLst/>
            </a:prstTxWarp>
            <a:normAutofit fontScale="90000"/>
          </a:bodyPr>
          <a:lstStyle/>
          <a:p>
            <a:pPr eaLnBrk="1" hangingPunct="1"/>
            <a:r>
              <a:rPr lang="en-US" sz="9600" cap="none" smtClean="0">
                <a:latin typeface="Edwardian Script ITC" pitchFamily="66" charset="0"/>
              </a:rPr>
              <a:t>Thank  You</a:t>
            </a:r>
          </a:p>
        </p:txBody>
      </p:sp>
      <p:sp>
        <p:nvSpPr>
          <p:cNvPr id="154627" name="TextBox 2"/>
          <p:cNvSpPr txBox="1">
            <a:spLocks noChangeArrowheads="1"/>
          </p:cNvSpPr>
          <p:nvPr/>
        </p:nvSpPr>
        <p:spPr bwMode="auto">
          <a:xfrm>
            <a:off x="5651500" y="5157788"/>
            <a:ext cx="309721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cs typeface="Arial" charset="0"/>
              </a:defRPr>
            </a:lvl1pPr>
            <a:lvl2pPr marL="742950" indent="-285750" eaLnBrk="0" hangingPunct="0">
              <a:defRPr>
                <a:solidFill>
                  <a:schemeClr val="tx1"/>
                </a:solidFill>
                <a:latin typeface="Constantia" pitchFamily="18" charset="0"/>
                <a:cs typeface="Arial" charset="0"/>
              </a:defRPr>
            </a:lvl2pPr>
            <a:lvl3pPr marL="1143000" indent="-228600" eaLnBrk="0" hangingPunct="0">
              <a:defRPr>
                <a:solidFill>
                  <a:schemeClr val="tx1"/>
                </a:solidFill>
                <a:latin typeface="Constantia" pitchFamily="18" charset="0"/>
                <a:cs typeface="Arial" charset="0"/>
              </a:defRPr>
            </a:lvl3pPr>
            <a:lvl4pPr marL="1600200" indent="-228600" eaLnBrk="0" hangingPunct="0">
              <a:defRPr>
                <a:solidFill>
                  <a:schemeClr val="tx1"/>
                </a:solidFill>
                <a:latin typeface="Constantia" pitchFamily="18" charset="0"/>
                <a:cs typeface="Arial" charset="0"/>
              </a:defRPr>
            </a:lvl4pPr>
            <a:lvl5pPr marL="2057400" indent="-228600" eaLnBrk="0" hangingPunct="0">
              <a:defRPr>
                <a:solidFill>
                  <a:schemeClr val="tx1"/>
                </a:solidFill>
                <a:latin typeface="Constantia" pitchFamily="18" charset="0"/>
                <a:cs typeface="Arial" charset="0"/>
              </a:defRPr>
            </a:lvl5pPr>
            <a:lvl6pPr marL="2514600" indent="-228600" eaLnBrk="0" fontAlgn="base" hangingPunct="0">
              <a:spcBef>
                <a:spcPct val="0"/>
              </a:spcBef>
              <a:spcAft>
                <a:spcPct val="0"/>
              </a:spcAft>
              <a:defRPr>
                <a:solidFill>
                  <a:schemeClr val="tx1"/>
                </a:solidFill>
                <a:latin typeface="Constantia" pitchFamily="18" charset="0"/>
                <a:cs typeface="Arial" charset="0"/>
              </a:defRPr>
            </a:lvl6pPr>
            <a:lvl7pPr marL="2971800" indent="-228600" eaLnBrk="0" fontAlgn="base" hangingPunct="0">
              <a:spcBef>
                <a:spcPct val="0"/>
              </a:spcBef>
              <a:spcAft>
                <a:spcPct val="0"/>
              </a:spcAft>
              <a:defRPr>
                <a:solidFill>
                  <a:schemeClr val="tx1"/>
                </a:solidFill>
                <a:latin typeface="Constantia" pitchFamily="18" charset="0"/>
                <a:cs typeface="Arial" charset="0"/>
              </a:defRPr>
            </a:lvl7pPr>
            <a:lvl8pPr marL="3429000" indent="-228600" eaLnBrk="0" fontAlgn="base" hangingPunct="0">
              <a:spcBef>
                <a:spcPct val="0"/>
              </a:spcBef>
              <a:spcAft>
                <a:spcPct val="0"/>
              </a:spcAft>
              <a:defRPr>
                <a:solidFill>
                  <a:schemeClr val="tx1"/>
                </a:solidFill>
                <a:latin typeface="Constantia" pitchFamily="18" charset="0"/>
                <a:cs typeface="Arial" charset="0"/>
              </a:defRPr>
            </a:lvl8pPr>
            <a:lvl9pPr marL="3886200" indent="-228600" eaLnBrk="0" fontAlgn="base" hangingPunct="0">
              <a:spcBef>
                <a:spcPct val="0"/>
              </a:spcBef>
              <a:spcAft>
                <a:spcPct val="0"/>
              </a:spcAft>
              <a:defRPr>
                <a:solidFill>
                  <a:schemeClr val="tx1"/>
                </a:solidFill>
                <a:latin typeface="Constantia" pitchFamily="18" charset="0"/>
                <a:cs typeface="Arial" charset="0"/>
              </a:defRPr>
            </a:lvl9pPr>
          </a:lstStyle>
          <a:p>
            <a:pPr eaLnBrk="1" hangingPunct="1"/>
            <a:r>
              <a:rPr lang="en-US" sz="2000" b="1" dirty="0">
                <a:latin typeface="Vijaya" pitchFamily="34" charset="0"/>
                <a:cs typeface="Vijaya" pitchFamily="34" charset="0"/>
              </a:rPr>
              <a:t>P C Agrawal</a:t>
            </a:r>
          </a:p>
          <a:p>
            <a:pPr eaLnBrk="1" hangingPunct="1"/>
            <a:r>
              <a:rPr lang="en-US" i="1" dirty="0" smtClean="0">
                <a:latin typeface="Vijaya" pitchFamily="34" charset="0"/>
                <a:cs typeface="Vijaya" pitchFamily="34" charset="0"/>
              </a:rPr>
              <a:t>cs.pcagrawal@gmail.com</a:t>
            </a:r>
            <a:endParaRPr lang="en-US" i="1" dirty="0">
              <a:latin typeface="Vijaya" pitchFamily="34" charset="0"/>
              <a:cs typeface="Vijaya" pitchFamily="34" charset="0"/>
            </a:endParaRPr>
          </a:p>
        </p:txBody>
      </p:sp>
    </p:spTree>
    <p:extLst>
      <p:ext uri="{BB962C8B-B14F-4D97-AF65-F5344CB8AC3E}">
        <p14:creationId xmlns:p14="http://schemas.microsoft.com/office/powerpoint/2010/main" val="2636791843"/>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Director</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smtClean="0"/>
              <a:t>Section 2(26) defines Managing Director as under:</a:t>
            </a:r>
          </a:p>
          <a:p>
            <a:pPr marL="0" indent="0">
              <a:buNone/>
            </a:pPr>
            <a:endParaRPr lang="en-US" sz="2400" dirty="0" smtClean="0"/>
          </a:p>
          <a:p>
            <a:pPr marL="0" indent="0" algn="just">
              <a:buNone/>
            </a:pPr>
            <a:r>
              <a:rPr lang="en-US" sz="1400" i="1" dirty="0" smtClean="0"/>
              <a:t>“Managing Director” means a director, who, by virtue of an agreement with the company, or of a resolution passed by the company in general meeting or by its Board of Directors or, by virtue of its memorandum or articles of association, is entrusted with </a:t>
            </a:r>
            <a:r>
              <a:rPr lang="en-US" sz="1400" b="1" i="1" u="sng" dirty="0" smtClean="0"/>
              <a:t>substantial powers of management</a:t>
            </a:r>
            <a:r>
              <a:rPr lang="en-US" sz="1400" i="1" dirty="0" smtClean="0"/>
              <a:t> which would not otherwise be exercisable by him, and includes a director occupying the position of managing director, by whatever name called.</a:t>
            </a:r>
          </a:p>
          <a:p>
            <a:pPr marL="0" indent="0" algn="just">
              <a:buNone/>
            </a:pPr>
            <a:endParaRPr lang="en-US" sz="1400" i="1" dirty="0" smtClean="0"/>
          </a:p>
          <a:p>
            <a:pPr marL="0" indent="0" algn="just">
              <a:buNone/>
            </a:pPr>
            <a:r>
              <a:rPr lang="en-US" sz="1400" i="1" dirty="0" smtClean="0"/>
              <a:t>Provided that the power to do administrative acts of a routine nature when so </a:t>
            </a:r>
            <a:r>
              <a:rPr lang="en-US" sz="1400" i="1" dirty="0" err="1" smtClean="0"/>
              <a:t>authorised</a:t>
            </a:r>
            <a:r>
              <a:rPr lang="en-US" sz="1400" i="1" dirty="0" smtClean="0"/>
              <a:t> by the Board such as the power to affix the common seal of the company to any document or to draw and endorse any </a:t>
            </a:r>
            <a:r>
              <a:rPr lang="en-US" sz="1400" i="1" dirty="0" err="1" smtClean="0"/>
              <a:t>cheque</a:t>
            </a:r>
            <a:r>
              <a:rPr lang="en-US" sz="1400" i="1" dirty="0" smtClean="0"/>
              <a:t> on the account of the company in any bank or to draw and endorse any negotiable instrument or to sign any certificate of share or to direct registration of transfer of any share, shall not be deemed to be included within substantial powers of management:</a:t>
            </a:r>
          </a:p>
          <a:p>
            <a:pPr marL="0" indent="0" algn="just">
              <a:buNone/>
            </a:pPr>
            <a:endParaRPr lang="en-US" sz="1400" i="1" dirty="0" smtClean="0"/>
          </a:p>
          <a:p>
            <a:pPr marL="0" indent="0" algn="just">
              <a:buNone/>
            </a:pPr>
            <a:r>
              <a:rPr lang="en-US" sz="1400" i="1" dirty="0" smtClean="0"/>
              <a:t>Provided further that a managing director of a company shall exercise his powers subject to the superintendence, control and direction of its Board of Directors.</a:t>
            </a:r>
          </a:p>
          <a:p>
            <a:pPr marL="0" indent="0" algn="just">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sp>
        <p:nvSpPr>
          <p:cNvPr id="7" name="Date Placeholder 6"/>
          <p:cNvSpPr>
            <a:spLocks noGrp="1"/>
          </p:cNvSpPr>
          <p:nvPr>
            <p:ph type="dt" sz="half" idx="10"/>
          </p:nvPr>
        </p:nvSpPr>
        <p:spPr/>
        <p:txBody>
          <a:bodyPr/>
          <a:lstStyle/>
          <a:p>
            <a:fld id="{E3B16E0D-4EBF-43DA-A56B-4AEC02EBCF06}" type="datetime1">
              <a:rPr lang="en-IN" smtClean="0"/>
              <a:t>15/07/2013</a:t>
            </a:fld>
            <a:endParaRPr lang="en-US"/>
          </a:p>
        </p:txBody>
      </p:sp>
      <p:sp>
        <p:nvSpPr>
          <p:cNvPr id="8" name="Footer Placeholder 7"/>
          <p:cNvSpPr>
            <a:spLocks noGrp="1"/>
          </p:cNvSpPr>
          <p:nvPr>
            <p:ph type="ftr" sz="quarter" idx="11"/>
          </p:nvPr>
        </p:nvSpPr>
        <p:spPr/>
        <p:txBody>
          <a:bodyPr/>
          <a:lstStyle/>
          <a:p>
            <a:r>
              <a:rPr lang="en-US" smtClean="0"/>
              <a:t>Managerial  Remuneration - P C Agrawal</a:t>
            </a:r>
            <a:endParaRPr lang="en-US"/>
          </a:p>
        </p:txBody>
      </p:sp>
      <p:sp>
        <p:nvSpPr>
          <p:cNvPr id="9" name="Slide Number Placeholder 8"/>
          <p:cNvSpPr>
            <a:spLocks noGrp="1"/>
          </p:cNvSpPr>
          <p:nvPr>
            <p:ph type="sldNum" sz="quarter" idx="12"/>
          </p:nvPr>
        </p:nvSpPr>
        <p:spPr/>
        <p:txBody>
          <a:bodyPr/>
          <a:lstStyle/>
          <a:p>
            <a:fld id="{6255BD8E-67E9-4737-A09C-8EF810ECBB63}" type="slidenum">
              <a:rPr lang="en-US" smtClean="0"/>
              <a:t>3</a:t>
            </a:fld>
            <a:endParaRPr lang="en-US"/>
          </a:p>
        </p:txBody>
      </p:sp>
    </p:spTree>
    <p:extLst>
      <p:ext uri="{BB962C8B-B14F-4D97-AF65-F5344CB8AC3E}">
        <p14:creationId xmlns:p14="http://schemas.microsoft.com/office/powerpoint/2010/main" val="613811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Whole Time Director</a:t>
            </a:r>
            <a:endParaRPr lang="en-US" dirty="0"/>
          </a:p>
        </p:txBody>
      </p:sp>
      <p:sp>
        <p:nvSpPr>
          <p:cNvPr id="3" name="Content Placeholder 2"/>
          <p:cNvSpPr>
            <a:spLocks noGrp="1"/>
          </p:cNvSpPr>
          <p:nvPr>
            <p:ph idx="1"/>
          </p:nvPr>
        </p:nvSpPr>
        <p:spPr/>
        <p:txBody>
          <a:bodyPr/>
          <a:lstStyle/>
          <a:p>
            <a:pPr marL="0" indent="0" algn="just">
              <a:buNone/>
            </a:pPr>
            <a:r>
              <a:rPr lang="en-US" dirty="0" smtClean="0"/>
              <a:t>As per Explanation to Section 269, a whole-time director includes a director </a:t>
            </a:r>
            <a:r>
              <a:rPr lang="en-US" u="sng" dirty="0" smtClean="0"/>
              <a:t>in the whole-time employment</a:t>
            </a:r>
            <a:r>
              <a:rPr lang="en-US" dirty="0" smtClean="0"/>
              <a:t> of the company.  </a:t>
            </a:r>
          </a:p>
          <a:p>
            <a:pPr marL="0" indent="0" algn="just">
              <a:buNone/>
            </a:pPr>
            <a:endParaRPr lang="en-US" dirty="0"/>
          </a:p>
          <a:p>
            <a:pPr marL="0" indent="0" algn="just">
              <a:buNone/>
            </a:pPr>
            <a:r>
              <a:rPr lang="en-US" dirty="0" smtClean="0"/>
              <a:t>Hence a WTD of a company cannot accept the position of WTD in any other company.</a:t>
            </a:r>
          </a:p>
        </p:txBody>
      </p:sp>
      <p:sp>
        <p:nvSpPr>
          <p:cNvPr id="7" name="Date Placeholder 6"/>
          <p:cNvSpPr>
            <a:spLocks noGrp="1"/>
          </p:cNvSpPr>
          <p:nvPr>
            <p:ph type="dt" sz="half" idx="10"/>
          </p:nvPr>
        </p:nvSpPr>
        <p:spPr/>
        <p:txBody>
          <a:bodyPr/>
          <a:lstStyle/>
          <a:p>
            <a:fld id="{23F3D70D-311A-46D5-B853-779D3B74C7A5}" type="datetime1">
              <a:rPr lang="en-IN" smtClean="0"/>
              <a:t>15/07/2013</a:t>
            </a:fld>
            <a:endParaRPr lang="en-US"/>
          </a:p>
        </p:txBody>
      </p:sp>
      <p:sp>
        <p:nvSpPr>
          <p:cNvPr id="8" name="Footer Placeholder 7"/>
          <p:cNvSpPr>
            <a:spLocks noGrp="1"/>
          </p:cNvSpPr>
          <p:nvPr>
            <p:ph type="ftr" sz="quarter" idx="11"/>
          </p:nvPr>
        </p:nvSpPr>
        <p:spPr/>
        <p:txBody>
          <a:bodyPr/>
          <a:lstStyle/>
          <a:p>
            <a:r>
              <a:rPr lang="en-US" smtClean="0"/>
              <a:t>Managerial  Remuneration - P C Agrawal</a:t>
            </a:r>
            <a:endParaRPr lang="en-US"/>
          </a:p>
        </p:txBody>
      </p:sp>
      <p:sp>
        <p:nvSpPr>
          <p:cNvPr id="9" name="Slide Number Placeholder 8"/>
          <p:cNvSpPr>
            <a:spLocks noGrp="1"/>
          </p:cNvSpPr>
          <p:nvPr>
            <p:ph type="sldNum" sz="quarter" idx="12"/>
          </p:nvPr>
        </p:nvSpPr>
        <p:spPr/>
        <p:txBody>
          <a:bodyPr/>
          <a:lstStyle/>
          <a:p>
            <a:fld id="{6255BD8E-67E9-4737-A09C-8EF810ECBB63}" type="slidenum">
              <a:rPr lang="en-US" smtClean="0"/>
              <a:t>4</a:t>
            </a:fld>
            <a:endParaRPr lang="en-US"/>
          </a:p>
        </p:txBody>
      </p:sp>
    </p:spTree>
    <p:extLst>
      <p:ext uri="{BB962C8B-B14F-4D97-AF65-F5344CB8AC3E}">
        <p14:creationId xmlns:p14="http://schemas.microsoft.com/office/powerpoint/2010/main" val="29270145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Manager</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Section 2(24) defines Manager as under:</a:t>
            </a:r>
          </a:p>
          <a:p>
            <a:pPr marL="0" indent="0">
              <a:buNone/>
            </a:pPr>
            <a:endParaRPr lang="en-US" dirty="0"/>
          </a:p>
          <a:p>
            <a:pPr marL="0" indent="0" algn="just">
              <a:buNone/>
            </a:pPr>
            <a:r>
              <a:rPr lang="en-US" sz="2400" i="1" dirty="0" smtClean="0"/>
              <a:t>“Manager” means an individual (not being the managing agent) who, subject to the superintendence, control and direction of the Board of directors, has the </a:t>
            </a:r>
            <a:r>
              <a:rPr lang="en-US" sz="2400" b="1" i="1" u="sng" dirty="0" smtClean="0"/>
              <a:t>management of the whole, or substantially the whole, of the affairs of a company</a:t>
            </a:r>
            <a:r>
              <a:rPr lang="en-US" sz="2400" i="1" dirty="0" smtClean="0"/>
              <a:t>, and includes a director or any other person occupying the position of a manager, by whatever name called, and whether under a contract of service or not.</a:t>
            </a:r>
            <a:endParaRPr lang="en-US" sz="2400" i="1" dirty="0"/>
          </a:p>
        </p:txBody>
      </p:sp>
      <p:sp>
        <p:nvSpPr>
          <p:cNvPr id="7" name="Date Placeholder 6"/>
          <p:cNvSpPr>
            <a:spLocks noGrp="1"/>
          </p:cNvSpPr>
          <p:nvPr>
            <p:ph type="dt" sz="half" idx="10"/>
          </p:nvPr>
        </p:nvSpPr>
        <p:spPr/>
        <p:txBody>
          <a:bodyPr/>
          <a:lstStyle/>
          <a:p>
            <a:fld id="{2211DC9B-4B1A-4A74-8593-BAA8A35112DB}" type="datetime1">
              <a:rPr lang="en-IN" smtClean="0"/>
              <a:t>15/07/2013</a:t>
            </a:fld>
            <a:endParaRPr lang="en-US"/>
          </a:p>
        </p:txBody>
      </p:sp>
      <p:sp>
        <p:nvSpPr>
          <p:cNvPr id="8" name="Footer Placeholder 7"/>
          <p:cNvSpPr>
            <a:spLocks noGrp="1"/>
          </p:cNvSpPr>
          <p:nvPr>
            <p:ph type="ftr" sz="quarter" idx="11"/>
          </p:nvPr>
        </p:nvSpPr>
        <p:spPr/>
        <p:txBody>
          <a:bodyPr/>
          <a:lstStyle/>
          <a:p>
            <a:r>
              <a:rPr lang="en-US" smtClean="0"/>
              <a:t>Managerial  Remuneration - P C Agrawal</a:t>
            </a:r>
            <a:endParaRPr lang="en-US"/>
          </a:p>
        </p:txBody>
      </p:sp>
      <p:sp>
        <p:nvSpPr>
          <p:cNvPr id="9" name="Slide Number Placeholder 8"/>
          <p:cNvSpPr>
            <a:spLocks noGrp="1"/>
          </p:cNvSpPr>
          <p:nvPr>
            <p:ph type="sldNum" sz="quarter" idx="12"/>
          </p:nvPr>
        </p:nvSpPr>
        <p:spPr/>
        <p:txBody>
          <a:bodyPr/>
          <a:lstStyle/>
          <a:p>
            <a:fld id="{6255BD8E-67E9-4737-A09C-8EF810ECBB63}" type="slidenum">
              <a:rPr lang="en-US" smtClean="0"/>
              <a:t>5</a:t>
            </a:fld>
            <a:endParaRPr lang="en-US"/>
          </a:p>
        </p:txBody>
      </p:sp>
    </p:spTree>
    <p:extLst>
      <p:ext uri="{BB962C8B-B14F-4D97-AF65-F5344CB8AC3E}">
        <p14:creationId xmlns:p14="http://schemas.microsoft.com/office/powerpoint/2010/main" val="8978658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US" sz="2800" dirty="0" smtClean="0"/>
              <a:t>Appointment of Managerial Person</a:t>
            </a:r>
            <a:br>
              <a:rPr lang="en-US" sz="2800" dirty="0" smtClean="0"/>
            </a:br>
            <a:r>
              <a:rPr lang="en-US" sz="2800" dirty="0" smtClean="0"/>
              <a:t> in a public company</a:t>
            </a:r>
            <a:br>
              <a:rPr lang="en-US" sz="2800" dirty="0" smtClean="0"/>
            </a:br>
            <a:endParaRPr lang="en-US" sz="28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009243604"/>
              </p:ext>
            </p:extLst>
          </p:nvPr>
        </p:nvGraphicFramePr>
        <p:xfrm>
          <a:off x="467544" y="1124744"/>
          <a:ext cx="8229600" cy="4846320"/>
        </p:xfrm>
        <a:graphic>
          <a:graphicData uri="http://schemas.openxmlformats.org/drawingml/2006/table">
            <a:tbl>
              <a:tblPr firstRow="1" bandRow="1">
                <a:tableStyleId>{5C22544A-7EE6-4342-B048-85BDC9FD1C3A}</a:tableStyleId>
              </a:tblPr>
              <a:tblGrid>
                <a:gridCol w="3178696"/>
                <a:gridCol w="5050904"/>
              </a:tblGrid>
              <a:tr h="370840">
                <a:tc>
                  <a:txBody>
                    <a:bodyPr/>
                    <a:lstStyle/>
                    <a:p>
                      <a:r>
                        <a:rPr lang="en-US" dirty="0" smtClean="0"/>
                        <a:t>Appointment whether mandatory</a:t>
                      </a:r>
                      <a:endParaRPr lang="en-US" dirty="0"/>
                    </a:p>
                  </a:txBody>
                  <a:tcPr/>
                </a:tc>
                <a:tc>
                  <a:txBody>
                    <a:bodyPr/>
                    <a:lstStyle/>
                    <a:p>
                      <a:pPr algn="just"/>
                      <a:r>
                        <a:rPr lang="en-US" dirty="0" smtClean="0"/>
                        <a:t>a) Yes – if public company with paid up capital of Rs.5 </a:t>
                      </a:r>
                      <a:r>
                        <a:rPr lang="en-US" dirty="0" err="1" smtClean="0"/>
                        <a:t>crores</a:t>
                      </a:r>
                      <a:r>
                        <a:rPr lang="en-US" dirty="0" smtClean="0"/>
                        <a:t> or more</a:t>
                      </a:r>
                    </a:p>
                    <a:p>
                      <a:r>
                        <a:rPr lang="en-US" dirty="0" smtClean="0"/>
                        <a:t>b)</a:t>
                      </a:r>
                      <a:r>
                        <a:rPr lang="en-US" baseline="0" dirty="0" smtClean="0"/>
                        <a:t> No – in other cases</a:t>
                      </a:r>
                      <a:endParaRPr lang="en-US" dirty="0"/>
                    </a:p>
                  </a:txBody>
                  <a:tcPr/>
                </a:tc>
              </a:tr>
              <a:tr h="370840">
                <a:tc>
                  <a:txBody>
                    <a:bodyPr/>
                    <a:lstStyle/>
                    <a:p>
                      <a:r>
                        <a:rPr lang="en-US" dirty="0" smtClean="0"/>
                        <a:t>Disqualifications </a:t>
                      </a:r>
                    </a:p>
                    <a:p>
                      <a:r>
                        <a:rPr lang="en-US" dirty="0" smtClean="0"/>
                        <a:t>(Sections 202, 203</a:t>
                      </a:r>
                      <a:r>
                        <a:rPr lang="en-US" baseline="0" dirty="0" smtClean="0"/>
                        <a:t> &amp; 267)</a:t>
                      </a:r>
                      <a:endParaRPr lang="en-US" dirty="0"/>
                    </a:p>
                  </a:txBody>
                  <a:tcPr/>
                </a:tc>
                <a:tc>
                  <a:txBody>
                    <a:bodyPr/>
                    <a:lstStyle/>
                    <a:p>
                      <a:pPr marL="285750" indent="-285750">
                        <a:buFontTx/>
                        <a:buChar char="-"/>
                      </a:pPr>
                      <a:r>
                        <a:rPr lang="en-US" dirty="0" err="1" smtClean="0"/>
                        <a:t>Undischarged</a:t>
                      </a:r>
                      <a:r>
                        <a:rPr lang="en-US" dirty="0" smtClean="0"/>
                        <a:t> insolvent</a:t>
                      </a:r>
                    </a:p>
                    <a:p>
                      <a:pPr marL="285750" indent="-285750">
                        <a:buFontTx/>
                        <a:buChar char="-"/>
                      </a:pPr>
                      <a:r>
                        <a:rPr lang="en-US" dirty="0" smtClean="0"/>
                        <a:t>Fraudulent person</a:t>
                      </a:r>
                    </a:p>
                    <a:p>
                      <a:pPr marL="285750" indent="-285750">
                        <a:buFontTx/>
                        <a:buChar char="-"/>
                      </a:pPr>
                      <a:r>
                        <a:rPr lang="en-US" dirty="0" smtClean="0"/>
                        <a:t>Suspension of payment to creditors</a:t>
                      </a:r>
                    </a:p>
                    <a:p>
                      <a:pPr marL="285750" indent="-285750">
                        <a:buFontTx/>
                        <a:buChar char="-"/>
                      </a:pPr>
                      <a:r>
                        <a:rPr lang="en-US" dirty="0" smtClean="0"/>
                        <a:t>Offence involving moral turpitude</a:t>
                      </a:r>
                      <a:endParaRPr lang="en-US" dirty="0"/>
                    </a:p>
                  </a:txBody>
                  <a:tcPr/>
                </a:tc>
              </a:tr>
              <a:tr h="370840">
                <a:tc>
                  <a:txBody>
                    <a:bodyPr/>
                    <a:lstStyle/>
                    <a:p>
                      <a:r>
                        <a:rPr lang="en-US" dirty="0" smtClean="0"/>
                        <a:t>Appointment of Manager (Section 386)</a:t>
                      </a:r>
                      <a:endParaRPr lang="en-US" dirty="0"/>
                    </a:p>
                  </a:txBody>
                  <a:tcPr/>
                </a:tc>
                <a:tc>
                  <a:txBody>
                    <a:bodyPr/>
                    <a:lstStyle/>
                    <a:p>
                      <a:pPr algn="just"/>
                      <a:r>
                        <a:rPr lang="en-US" dirty="0" smtClean="0"/>
                        <a:t>A person can be appointed as Manger if he is Manager/MD of not more than one other company.  However, CG can permit if he</a:t>
                      </a:r>
                      <a:r>
                        <a:rPr lang="en-US" baseline="0" dirty="0" smtClean="0"/>
                        <a:t> is Manager of more than 2 companies.</a:t>
                      </a:r>
                      <a:endParaRPr lang="en-US" dirty="0"/>
                    </a:p>
                  </a:txBody>
                  <a:tcPr/>
                </a:tc>
              </a:tr>
              <a:tr h="370840">
                <a:tc>
                  <a:txBody>
                    <a:bodyPr/>
                    <a:lstStyle/>
                    <a:p>
                      <a:r>
                        <a:rPr lang="en-US" dirty="0" smtClean="0"/>
                        <a:t>Whether CG approval required?</a:t>
                      </a:r>
                      <a:endParaRPr lang="en-US" dirty="0"/>
                    </a:p>
                  </a:txBody>
                  <a:tcPr/>
                </a:tc>
                <a:tc>
                  <a:txBody>
                    <a:bodyPr/>
                    <a:lstStyle/>
                    <a:p>
                      <a:pPr marL="342900" indent="-342900">
                        <a:buAutoNum type="alphaLcParenR"/>
                      </a:pPr>
                      <a:r>
                        <a:rPr lang="en-US" dirty="0" smtClean="0"/>
                        <a:t>Yes – if Schedule XIII is not complied with</a:t>
                      </a:r>
                    </a:p>
                    <a:p>
                      <a:pPr marL="342900" indent="-342900">
                        <a:buAutoNum type="alphaLcParenR"/>
                      </a:pPr>
                      <a:r>
                        <a:rPr lang="en-US" dirty="0" smtClean="0"/>
                        <a:t>No – if Schedule XIII is complied with</a:t>
                      </a:r>
                      <a:endParaRPr lang="en-US" dirty="0"/>
                    </a:p>
                  </a:txBody>
                  <a:tcPr/>
                </a:tc>
              </a:tr>
              <a:tr h="370840">
                <a:tc>
                  <a:txBody>
                    <a:bodyPr/>
                    <a:lstStyle/>
                    <a:p>
                      <a:r>
                        <a:rPr lang="en-US" dirty="0" smtClean="0"/>
                        <a:t>Procedure</a:t>
                      </a:r>
                      <a:r>
                        <a:rPr lang="en-US" baseline="0" dirty="0" smtClean="0"/>
                        <a:t> for CG approval</a:t>
                      </a:r>
                      <a:endParaRPr lang="en-US" dirty="0"/>
                    </a:p>
                  </a:txBody>
                  <a:tcPr/>
                </a:tc>
                <a:tc>
                  <a:txBody>
                    <a:bodyPr/>
                    <a:lstStyle/>
                    <a:p>
                      <a:pPr marL="285750" indent="-285750">
                        <a:buFontTx/>
                        <a:buChar char="-"/>
                      </a:pPr>
                      <a:r>
                        <a:rPr lang="en-US" dirty="0" smtClean="0"/>
                        <a:t>Publish notice in newspapers</a:t>
                      </a:r>
                    </a:p>
                    <a:p>
                      <a:pPr marL="285750" indent="-285750">
                        <a:buFontTx/>
                        <a:buChar char="-"/>
                      </a:pPr>
                      <a:r>
                        <a:rPr lang="en-US" dirty="0" smtClean="0"/>
                        <a:t>Apply in Form 25A within 90 days of appointment</a:t>
                      </a:r>
                      <a:endParaRPr lang="en-US" dirty="0"/>
                    </a:p>
                  </a:txBody>
                  <a:tcPr/>
                </a:tc>
              </a:tr>
            </a:tbl>
          </a:graphicData>
        </a:graphic>
      </p:graphicFrame>
      <p:sp>
        <p:nvSpPr>
          <p:cNvPr id="4" name="Date Placeholder 3"/>
          <p:cNvSpPr>
            <a:spLocks noGrp="1"/>
          </p:cNvSpPr>
          <p:nvPr>
            <p:ph type="dt" sz="half" idx="10"/>
          </p:nvPr>
        </p:nvSpPr>
        <p:spPr/>
        <p:txBody>
          <a:bodyPr/>
          <a:lstStyle/>
          <a:p>
            <a:fld id="{E7DC5816-8830-424C-B6C9-B0A0FE63F76F}"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6</a:t>
            </a:fld>
            <a:endParaRPr lang="en-US"/>
          </a:p>
        </p:txBody>
      </p:sp>
    </p:spTree>
    <p:extLst>
      <p:ext uri="{BB962C8B-B14F-4D97-AF65-F5344CB8AC3E}">
        <p14:creationId xmlns:p14="http://schemas.microsoft.com/office/powerpoint/2010/main" val="23820629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sz="2800" dirty="0" smtClean="0"/>
              <a:t>Appointment of Managerial Person </a:t>
            </a:r>
            <a:r>
              <a:rPr lang="en-US" sz="2800" dirty="0" err="1" smtClean="0"/>
              <a:t>Contd</a:t>
            </a:r>
            <a:r>
              <a:rPr lang="en-US" sz="2800" dirty="0" smtClean="0"/>
              <a:t>…</a:t>
            </a:r>
            <a:br>
              <a:rPr lang="en-US" sz="2800" dirty="0" smtClean="0"/>
            </a:br>
            <a:endParaRPr lang="en-US" sz="28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899474138"/>
              </p:ext>
            </p:extLst>
          </p:nvPr>
        </p:nvGraphicFramePr>
        <p:xfrm>
          <a:off x="467544" y="616063"/>
          <a:ext cx="8229600" cy="5585833"/>
        </p:xfrm>
        <a:graphic>
          <a:graphicData uri="http://schemas.openxmlformats.org/drawingml/2006/table">
            <a:tbl>
              <a:tblPr firstRow="1" bandRow="1">
                <a:tableStyleId>{5C22544A-7EE6-4342-B048-85BDC9FD1C3A}</a:tableStyleId>
              </a:tblPr>
              <a:tblGrid>
                <a:gridCol w="3178696"/>
                <a:gridCol w="5050904"/>
              </a:tblGrid>
              <a:tr h="969813">
                <a:tc>
                  <a:txBody>
                    <a:bodyPr/>
                    <a:lstStyle/>
                    <a:p>
                      <a:r>
                        <a:rPr lang="en-US" dirty="0" smtClean="0"/>
                        <a:t>Can CG  reject application?</a:t>
                      </a:r>
                      <a:endParaRPr lang="en-US" dirty="0"/>
                    </a:p>
                  </a:txBody>
                  <a:tcPr/>
                </a:tc>
                <a:tc>
                  <a:txBody>
                    <a:bodyPr/>
                    <a:lstStyle/>
                    <a:p>
                      <a:pPr algn="just"/>
                      <a:r>
                        <a:rPr lang="en-US" dirty="0" smtClean="0"/>
                        <a:t>Yes –</a:t>
                      </a:r>
                      <a:r>
                        <a:rPr lang="en-US" baseline="0" dirty="0" smtClean="0"/>
                        <a:t> if he is not a fit &amp; proper person or it is not in public interest or the terms &amp; conditions  are not fair and reasonable.</a:t>
                      </a:r>
                      <a:endParaRPr lang="en-US" dirty="0"/>
                    </a:p>
                  </a:txBody>
                  <a:tcPr/>
                </a:tc>
              </a:tr>
              <a:tr h="1190428">
                <a:tc>
                  <a:txBody>
                    <a:bodyPr/>
                    <a:lstStyle/>
                    <a:p>
                      <a:r>
                        <a:rPr lang="en-US" dirty="0" smtClean="0"/>
                        <a:t>Consequence of rejection of application</a:t>
                      </a:r>
                      <a:endParaRPr lang="en-US" dirty="0"/>
                    </a:p>
                  </a:txBody>
                  <a:tcPr/>
                </a:tc>
                <a:tc>
                  <a:txBody>
                    <a:bodyPr/>
                    <a:lstStyle/>
                    <a:p>
                      <a:pPr marL="285750" indent="-285750">
                        <a:buFontTx/>
                        <a:buChar char="-"/>
                      </a:pPr>
                      <a:r>
                        <a:rPr lang="en-US" dirty="0" smtClean="0"/>
                        <a:t>Office</a:t>
                      </a:r>
                      <a:r>
                        <a:rPr lang="en-US" baseline="0" dirty="0" smtClean="0"/>
                        <a:t> to be vacated from the date of communication of decision</a:t>
                      </a:r>
                    </a:p>
                    <a:p>
                      <a:pPr marL="285750" indent="-285750">
                        <a:buFontTx/>
                        <a:buChar char="-"/>
                      </a:pPr>
                      <a:r>
                        <a:rPr lang="en-US" baseline="0" dirty="0" smtClean="0"/>
                        <a:t>Remuneration already received need not be refunded</a:t>
                      </a:r>
                      <a:endParaRPr lang="en-US" dirty="0"/>
                    </a:p>
                  </a:txBody>
                  <a:tcPr/>
                </a:tc>
              </a:tr>
              <a:tr h="2236872">
                <a:tc>
                  <a:txBody>
                    <a:bodyPr/>
                    <a:lstStyle/>
                    <a:p>
                      <a:r>
                        <a:rPr lang="en-US" sz="1700" dirty="0" smtClean="0"/>
                        <a:t>Requirements </a:t>
                      </a:r>
                      <a:r>
                        <a:rPr lang="en-US" sz="1700" baseline="0" dirty="0" smtClean="0"/>
                        <a:t>of Schedule-XIII</a:t>
                      </a:r>
                      <a:endParaRPr lang="en-US" sz="1700" dirty="0"/>
                    </a:p>
                  </a:txBody>
                  <a:tcPr/>
                </a:tc>
                <a:tc>
                  <a:txBody>
                    <a:bodyPr/>
                    <a:lstStyle/>
                    <a:p>
                      <a:pPr marL="285750" indent="-285750" algn="just">
                        <a:buFontTx/>
                        <a:buChar char="-"/>
                      </a:pPr>
                      <a:r>
                        <a:rPr lang="en-US" sz="1700" dirty="0" smtClean="0"/>
                        <a:t>Not </a:t>
                      </a:r>
                      <a:r>
                        <a:rPr lang="en-US" sz="1700" dirty="0" err="1" smtClean="0"/>
                        <a:t>penalised</a:t>
                      </a:r>
                      <a:r>
                        <a:rPr lang="en-US" sz="1700" dirty="0" smtClean="0"/>
                        <a:t> for</a:t>
                      </a:r>
                      <a:r>
                        <a:rPr lang="en-US" sz="1700" baseline="0" dirty="0" smtClean="0"/>
                        <a:t> economic offences under any of 15 Acts</a:t>
                      </a:r>
                    </a:p>
                    <a:p>
                      <a:pPr marL="285750" indent="-285750" algn="just">
                        <a:buFontTx/>
                        <a:buChar char="-"/>
                      </a:pPr>
                      <a:r>
                        <a:rPr lang="en-US" sz="1700" baseline="0" dirty="0" smtClean="0"/>
                        <a:t>Not detained under COFEPSA Act 1974</a:t>
                      </a:r>
                    </a:p>
                    <a:p>
                      <a:pPr marL="285750" indent="-285750" algn="just">
                        <a:buFontTx/>
                        <a:buChar char="-"/>
                      </a:pPr>
                      <a:r>
                        <a:rPr lang="en-US" sz="1700" baseline="0" dirty="0" smtClean="0"/>
                        <a:t>Condition of age (25 to 70 years)</a:t>
                      </a:r>
                    </a:p>
                    <a:p>
                      <a:pPr marL="285750" indent="-285750" algn="just">
                        <a:buFontTx/>
                        <a:buChar char="-"/>
                      </a:pPr>
                      <a:r>
                        <a:rPr lang="en-US" sz="1700" baseline="0" dirty="0" smtClean="0"/>
                        <a:t>Resident in India</a:t>
                      </a:r>
                    </a:p>
                    <a:p>
                      <a:pPr marL="285750" indent="-285750" algn="just">
                        <a:buFontTx/>
                        <a:buChar char="-"/>
                      </a:pPr>
                      <a:r>
                        <a:rPr lang="en-US" sz="1700" baseline="0" dirty="0" smtClean="0"/>
                        <a:t>If appointed in two companies, can draw remuneration from one or both (max. higher limit)</a:t>
                      </a:r>
                    </a:p>
                    <a:p>
                      <a:pPr marL="285750" indent="-285750" algn="just">
                        <a:buFontTx/>
                        <a:buChar char="-"/>
                      </a:pPr>
                      <a:r>
                        <a:rPr lang="en-US" sz="1700" baseline="0" dirty="0" smtClean="0"/>
                        <a:t>Approval of members</a:t>
                      </a:r>
                      <a:endParaRPr lang="en-US" sz="1700" dirty="0"/>
                    </a:p>
                  </a:txBody>
                  <a:tcPr/>
                </a:tc>
              </a:tr>
              <a:tr h="1078351">
                <a:tc>
                  <a:txBody>
                    <a:bodyPr/>
                    <a:lstStyle/>
                    <a:p>
                      <a:r>
                        <a:rPr lang="en-US" dirty="0" smtClean="0"/>
                        <a:t>Returns</a:t>
                      </a:r>
                      <a:r>
                        <a:rPr lang="en-US" baseline="0" dirty="0" smtClean="0"/>
                        <a:t> to be filed</a:t>
                      </a:r>
                      <a:endParaRPr lang="en-US" dirty="0"/>
                    </a:p>
                  </a:txBody>
                  <a:tcPr/>
                </a:tc>
                <a:tc>
                  <a:txBody>
                    <a:bodyPr/>
                    <a:lstStyle/>
                    <a:p>
                      <a:pPr marL="285750" indent="-285750">
                        <a:buFontTx/>
                        <a:buChar char="-"/>
                      </a:pPr>
                      <a:r>
                        <a:rPr lang="en-US" dirty="0" smtClean="0"/>
                        <a:t>Form 23 (only for MD</a:t>
                      </a:r>
                      <a:r>
                        <a:rPr lang="en-US" baseline="0" dirty="0" smtClean="0"/>
                        <a:t> or variation of his terms)</a:t>
                      </a:r>
                    </a:p>
                    <a:p>
                      <a:pPr marL="285750" indent="-285750">
                        <a:buFontTx/>
                        <a:buChar char="-"/>
                      </a:pPr>
                      <a:r>
                        <a:rPr lang="en-US" baseline="0" dirty="0" smtClean="0"/>
                        <a:t>Form 32 (for first appointment or change of designation)</a:t>
                      </a:r>
                    </a:p>
                    <a:p>
                      <a:pPr marL="285750" indent="-285750">
                        <a:buFontTx/>
                        <a:buChar char="-"/>
                      </a:pPr>
                      <a:r>
                        <a:rPr lang="en-US" baseline="0" dirty="0" smtClean="0"/>
                        <a:t>Form 25C (if Sch. XIII complied with)</a:t>
                      </a:r>
                      <a:endParaRPr lang="en-US" dirty="0"/>
                    </a:p>
                  </a:txBody>
                  <a:tcPr/>
                </a:tc>
              </a:tr>
            </a:tbl>
          </a:graphicData>
        </a:graphic>
      </p:graphicFrame>
      <p:sp>
        <p:nvSpPr>
          <p:cNvPr id="4" name="Date Placeholder 3"/>
          <p:cNvSpPr>
            <a:spLocks noGrp="1"/>
          </p:cNvSpPr>
          <p:nvPr>
            <p:ph type="dt" sz="half" idx="10"/>
          </p:nvPr>
        </p:nvSpPr>
        <p:spPr/>
        <p:txBody>
          <a:bodyPr/>
          <a:lstStyle/>
          <a:p>
            <a:fld id="{E7DC5816-8830-424C-B6C9-B0A0FE63F76F}"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7</a:t>
            </a:fld>
            <a:endParaRPr lang="en-US"/>
          </a:p>
        </p:txBody>
      </p:sp>
    </p:spTree>
    <p:extLst>
      <p:ext uri="{BB962C8B-B14F-4D97-AF65-F5344CB8AC3E}">
        <p14:creationId xmlns:p14="http://schemas.microsoft.com/office/powerpoint/2010/main" val="162393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sz="2800" dirty="0" smtClean="0"/>
              <a:t>Appointment of Managerial Person </a:t>
            </a:r>
            <a:r>
              <a:rPr lang="en-US" sz="2800" dirty="0" err="1" smtClean="0"/>
              <a:t>Contd</a:t>
            </a:r>
            <a:r>
              <a:rPr lang="en-US" sz="2800" dirty="0" smtClean="0"/>
              <a:t>…</a:t>
            </a:r>
            <a:br>
              <a:rPr lang="en-US" sz="2800" dirty="0" smtClean="0"/>
            </a:br>
            <a:endParaRPr lang="en-US" sz="28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398477089"/>
              </p:ext>
            </p:extLst>
          </p:nvPr>
        </p:nvGraphicFramePr>
        <p:xfrm>
          <a:off x="467544" y="726432"/>
          <a:ext cx="8229600" cy="4846320"/>
        </p:xfrm>
        <a:graphic>
          <a:graphicData uri="http://schemas.openxmlformats.org/drawingml/2006/table">
            <a:tbl>
              <a:tblPr firstRow="1" bandRow="1">
                <a:tableStyleId>{5C22544A-7EE6-4342-B048-85BDC9FD1C3A}</a:tableStyleId>
              </a:tblPr>
              <a:tblGrid>
                <a:gridCol w="2664296"/>
                <a:gridCol w="5565304"/>
              </a:tblGrid>
              <a:tr h="470320">
                <a:tc>
                  <a:txBody>
                    <a:bodyPr/>
                    <a:lstStyle/>
                    <a:p>
                      <a:r>
                        <a:rPr lang="en-US" dirty="0" smtClean="0"/>
                        <a:t>Further action to be taken</a:t>
                      </a:r>
                      <a:endParaRPr lang="en-US" dirty="0"/>
                    </a:p>
                  </a:txBody>
                  <a:tcPr/>
                </a:tc>
                <a:tc>
                  <a:txBody>
                    <a:bodyPr/>
                    <a:lstStyle/>
                    <a:p>
                      <a:pPr marL="285750" indent="-285750">
                        <a:buFontTx/>
                        <a:buChar char="-"/>
                      </a:pPr>
                      <a:r>
                        <a:rPr lang="en-US" dirty="0" smtClean="0"/>
                        <a:t>Forward</a:t>
                      </a:r>
                      <a:r>
                        <a:rPr lang="en-US" baseline="0" dirty="0" smtClean="0"/>
                        <a:t> abstract to members u/s 302</a:t>
                      </a:r>
                    </a:p>
                    <a:p>
                      <a:pPr marL="285750" indent="-285750">
                        <a:buFontTx/>
                        <a:buChar char="-"/>
                      </a:pPr>
                      <a:r>
                        <a:rPr lang="en-US" baseline="0" dirty="0" smtClean="0"/>
                        <a:t>Inform stock exchanges (in case of listed companies)</a:t>
                      </a:r>
                    </a:p>
                    <a:p>
                      <a:pPr marL="285750" indent="-285750">
                        <a:buFontTx/>
                        <a:buChar char="-"/>
                      </a:pPr>
                      <a:r>
                        <a:rPr lang="en-US" baseline="0" dirty="0" smtClean="0"/>
                        <a:t>Make entry in register of directors</a:t>
                      </a:r>
                      <a:endParaRPr lang="en-US" dirty="0"/>
                    </a:p>
                  </a:txBody>
                  <a:tcPr/>
                </a:tc>
              </a:tr>
              <a:tr h="2558551">
                <a:tc>
                  <a:txBody>
                    <a:bodyPr/>
                    <a:lstStyle/>
                    <a:p>
                      <a:r>
                        <a:rPr lang="en-US" dirty="0" smtClean="0"/>
                        <a:t>Other points</a:t>
                      </a:r>
                      <a:endParaRPr lang="en-US" dirty="0"/>
                    </a:p>
                  </a:txBody>
                  <a:tcPr/>
                </a:tc>
                <a:tc>
                  <a:txBody>
                    <a:bodyPr/>
                    <a:lstStyle/>
                    <a:p>
                      <a:pPr marL="285750" indent="-285750" algn="just">
                        <a:buFontTx/>
                        <a:buChar char="-"/>
                      </a:pPr>
                      <a:r>
                        <a:rPr lang="en-US" dirty="0" smtClean="0"/>
                        <a:t>MD can be appointed for maximum 5 years at a time</a:t>
                      </a:r>
                    </a:p>
                    <a:p>
                      <a:pPr marL="285750" indent="-285750" algn="just">
                        <a:buFontTx/>
                        <a:buChar char="-"/>
                      </a:pPr>
                      <a:r>
                        <a:rPr lang="en-US" dirty="0" smtClean="0"/>
                        <a:t>MD/WTD should be a director first.  However, Manager may or may</a:t>
                      </a:r>
                      <a:r>
                        <a:rPr lang="en-US" baseline="0" dirty="0" smtClean="0"/>
                        <a:t> not be a director.</a:t>
                      </a:r>
                      <a:endParaRPr lang="en-US" dirty="0" smtClean="0"/>
                    </a:p>
                    <a:p>
                      <a:pPr marL="285750" indent="-285750" algn="just">
                        <a:buFontTx/>
                        <a:buChar char="-"/>
                      </a:pPr>
                      <a:r>
                        <a:rPr lang="en-US" dirty="0" smtClean="0"/>
                        <a:t>MD &amp; Manager cannot be appointed simultaneously</a:t>
                      </a:r>
                    </a:p>
                    <a:p>
                      <a:pPr marL="285750" indent="-285750" algn="just">
                        <a:buFontTx/>
                        <a:buChar char="-"/>
                      </a:pPr>
                      <a:r>
                        <a:rPr lang="en-US" dirty="0" smtClean="0"/>
                        <a:t>Company can have two MDs</a:t>
                      </a:r>
                    </a:p>
                    <a:p>
                      <a:pPr marL="285750" indent="-285750" algn="just">
                        <a:buFontTx/>
                        <a:buChar char="-"/>
                      </a:pPr>
                      <a:r>
                        <a:rPr lang="en-US" dirty="0" smtClean="0"/>
                        <a:t>MD/WTD can also be liable to retire by rotation even if appointed for fixed period</a:t>
                      </a:r>
                    </a:p>
                    <a:p>
                      <a:pPr marL="285750" indent="-285750" algn="just">
                        <a:buFontTx/>
                        <a:buChar char="-"/>
                      </a:pPr>
                      <a:r>
                        <a:rPr lang="en-US" dirty="0" smtClean="0"/>
                        <a:t>Resignation</a:t>
                      </a:r>
                      <a:r>
                        <a:rPr lang="en-US" baseline="0" dirty="0" smtClean="0"/>
                        <a:t> should be effective from date of acceptance</a:t>
                      </a:r>
                    </a:p>
                    <a:p>
                      <a:pPr marL="285750" indent="-285750" algn="just">
                        <a:buFontTx/>
                        <a:buChar char="-"/>
                      </a:pPr>
                      <a:r>
                        <a:rPr lang="en-US" baseline="0" dirty="0" smtClean="0"/>
                        <a:t>Managerial person can waive his right to get remuneration at any time</a:t>
                      </a:r>
                    </a:p>
                    <a:p>
                      <a:pPr marL="285750" indent="-285750" algn="just">
                        <a:buFontTx/>
                        <a:buChar char="-"/>
                      </a:pPr>
                      <a:r>
                        <a:rPr lang="en-US" baseline="0" dirty="0" smtClean="0"/>
                        <a:t>Office of managerial person is not an office or place of profit u/s 314.</a:t>
                      </a:r>
                      <a:endParaRPr lang="en-US" dirty="0" smtClean="0"/>
                    </a:p>
                    <a:p>
                      <a:pPr marL="285750" indent="-285750" algn="just">
                        <a:buFontTx/>
                        <a:buChar char="-"/>
                      </a:pPr>
                      <a:endParaRPr lang="en-US" dirty="0"/>
                    </a:p>
                  </a:txBody>
                  <a:tcPr/>
                </a:tc>
              </a:tr>
            </a:tbl>
          </a:graphicData>
        </a:graphic>
      </p:graphicFrame>
      <p:sp>
        <p:nvSpPr>
          <p:cNvPr id="4" name="Date Placeholder 3"/>
          <p:cNvSpPr>
            <a:spLocks noGrp="1"/>
          </p:cNvSpPr>
          <p:nvPr>
            <p:ph type="dt" sz="half" idx="10"/>
          </p:nvPr>
        </p:nvSpPr>
        <p:spPr/>
        <p:txBody>
          <a:bodyPr/>
          <a:lstStyle/>
          <a:p>
            <a:fld id="{E7DC5816-8830-424C-B6C9-B0A0FE63F76F}"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8</a:t>
            </a:fld>
            <a:endParaRPr lang="en-US"/>
          </a:p>
        </p:txBody>
      </p:sp>
    </p:spTree>
    <p:extLst>
      <p:ext uri="{BB962C8B-B14F-4D97-AF65-F5344CB8AC3E}">
        <p14:creationId xmlns:p14="http://schemas.microsoft.com/office/powerpoint/2010/main" val="37228371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7DC5816-8830-424C-B6C9-B0A0FE63F76F}" type="datetime1">
              <a:rPr lang="en-IN" smtClean="0"/>
              <a:t>15/07/2013</a:t>
            </a:fld>
            <a:endParaRPr lang="en-US"/>
          </a:p>
        </p:txBody>
      </p:sp>
      <p:sp>
        <p:nvSpPr>
          <p:cNvPr id="5" name="Footer Placeholder 4"/>
          <p:cNvSpPr>
            <a:spLocks noGrp="1"/>
          </p:cNvSpPr>
          <p:nvPr>
            <p:ph type="ftr" sz="quarter" idx="11"/>
          </p:nvPr>
        </p:nvSpPr>
        <p:spPr/>
        <p:txBody>
          <a:bodyPr/>
          <a:lstStyle/>
          <a:p>
            <a:r>
              <a:rPr lang="en-US" smtClean="0"/>
              <a:t>Managerial  Remuneration - P C Agrawal</a:t>
            </a:r>
            <a:endParaRPr lang="en-US"/>
          </a:p>
        </p:txBody>
      </p:sp>
      <p:sp>
        <p:nvSpPr>
          <p:cNvPr id="6" name="Slide Number Placeholder 5"/>
          <p:cNvSpPr>
            <a:spLocks noGrp="1"/>
          </p:cNvSpPr>
          <p:nvPr>
            <p:ph type="sldNum" sz="quarter" idx="12"/>
          </p:nvPr>
        </p:nvSpPr>
        <p:spPr/>
        <p:txBody>
          <a:bodyPr/>
          <a:lstStyle/>
          <a:p>
            <a:fld id="{6255BD8E-67E9-4737-A09C-8EF810ECBB63}" type="slidenum">
              <a:rPr lang="en-US" smtClean="0"/>
              <a:t>9</a:t>
            </a:fld>
            <a:endParaRPr lang="en-US"/>
          </a:p>
        </p:txBody>
      </p:sp>
      <p:graphicFrame>
        <p:nvGraphicFramePr>
          <p:cNvPr id="7" name="Diagram 6"/>
          <p:cNvGraphicFramePr/>
          <p:nvPr>
            <p:extLst>
              <p:ext uri="{D42A27DB-BD31-4B8C-83A1-F6EECF244321}">
                <p14:modId xmlns:p14="http://schemas.microsoft.com/office/powerpoint/2010/main" val="3484465633"/>
              </p:ext>
            </p:extLst>
          </p:nvPr>
        </p:nvGraphicFramePr>
        <p:xfrm>
          <a:off x="0" y="116632"/>
          <a:ext cx="9144000"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5442700"/>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spect">
  <a:themeElements>
    <a:clrScheme name="Custom 1">
      <a:dk1>
        <a:srgbClr val="DEAE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1108</TotalTime>
  <Words>2898</Words>
  <Application>Microsoft Office PowerPoint</Application>
  <PresentationFormat>On-screen Show (4:3)</PresentationFormat>
  <Paragraphs>415</Paragraphs>
  <Slides>28</Slides>
  <Notes>2</Notes>
  <HiddenSlides>0</HiddenSlides>
  <MMClips>0</MMClips>
  <ScaleCrop>false</ScaleCrop>
  <HeadingPairs>
    <vt:vector size="4" baseType="variant">
      <vt:variant>
        <vt:lpstr>Theme</vt:lpstr>
      </vt:variant>
      <vt:variant>
        <vt:i4>2</vt:i4>
      </vt:variant>
      <vt:variant>
        <vt:lpstr>Slide Titles</vt:lpstr>
      </vt:variant>
      <vt:variant>
        <vt:i4>28</vt:i4>
      </vt:variant>
    </vt:vector>
  </HeadingPairs>
  <TitlesOfParts>
    <vt:vector size="30" baseType="lpstr">
      <vt:lpstr>Office Theme</vt:lpstr>
      <vt:lpstr>Aspect</vt:lpstr>
      <vt:lpstr>Managerial Remuneration</vt:lpstr>
      <vt:lpstr>PowerPoint Presentation</vt:lpstr>
      <vt:lpstr>Managing Director</vt:lpstr>
      <vt:lpstr>Whole Time Director</vt:lpstr>
      <vt:lpstr>Manager</vt:lpstr>
      <vt:lpstr>Appointment of Managerial Person  in a public company </vt:lpstr>
      <vt:lpstr>Appointment of Managerial Person Contd… </vt:lpstr>
      <vt:lpstr>Appointment of Managerial Person Contd… </vt:lpstr>
      <vt:lpstr>PowerPoint Presentation</vt:lpstr>
      <vt:lpstr>Remuneration</vt:lpstr>
      <vt:lpstr>PowerPoint Presentation</vt:lpstr>
      <vt:lpstr>Conditions on remuneration in case of inadequate or no profit (Sch.XIII – Part II)</vt:lpstr>
      <vt:lpstr>Ceiling on remuneration Contd…</vt:lpstr>
      <vt:lpstr>Effective Capital</vt:lpstr>
      <vt:lpstr>Computation of net profit u/s 349</vt:lpstr>
      <vt:lpstr>Net profit u/s 349</vt:lpstr>
      <vt:lpstr>Net profit u/s 349</vt:lpstr>
      <vt:lpstr>Professional directors in listed companies</vt:lpstr>
      <vt:lpstr>Companies in SEZ areas</vt:lpstr>
      <vt:lpstr>PowerPoint Presentation</vt:lpstr>
      <vt:lpstr>PowerPoint Presentation</vt:lpstr>
      <vt:lpstr>Remuneration to ordinary directors</vt:lpstr>
      <vt:lpstr>Sitting fees</vt:lpstr>
      <vt:lpstr>Increase in remuneration</vt:lpstr>
      <vt:lpstr>Provisions applicable to private companies</vt:lpstr>
      <vt:lpstr>Mode of payment of managerial remuneration</vt:lpstr>
      <vt:lpstr>Foreign directors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Managerial remuneration</dc:title>
  <dc:creator>pca</dc:creator>
  <cp:lastModifiedBy>pca</cp:lastModifiedBy>
  <cp:revision>153</cp:revision>
  <dcterms:created xsi:type="dcterms:W3CDTF">2013-07-09T09:24:04Z</dcterms:created>
  <dcterms:modified xsi:type="dcterms:W3CDTF">2013-07-15T15:21:35Z</dcterms:modified>
</cp:coreProperties>
</file>