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7" r:id="rId6"/>
    <p:sldId id="261" r:id="rId7"/>
    <p:sldId id="262" r:id="rId8"/>
    <p:sldId id="263" r:id="rId9"/>
    <p:sldId id="309" r:id="rId10"/>
    <p:sldId id="277" r:id="rId11"/>
    <p:sldId id="283" r:id="rId12"/>
    <p:sldId id="280" r:id="rId13"/>
    <p:sldId id="310" r:id="rId14"/>
    <p:sldId id="269" r:id="rId15"/>
    <p:sldId id="274" r:id="rId16"/>
    <p:sldId id="312" r:id="rId17"/>
    <p:sldId id="304" r:id="rId18"/>
    <p:sldId id="305" r:id="rId19"/>
    <p:sldId id="306" r:id="rId20"/>
    <p:sldId id="307" r:id="rId21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D242"/>
    <a:srgbClr val="A2DE36"/>
    <a:srgbClr val="D0CC34"/>
    <a:srgbClr val="9FBC58"/>
    <a:srgbClr val="9BBB59"/>
    <a:srgbClr val="F94107"/>
    <a:srgbClr val="FAE906"/>
    <a:srgbClr val="513BF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77" autoAdjust="0"/>
  </p:normalViewPr>
  <p:slideViewPr>
    <p:cSldViewPr>
      <p:cViewPr>
        <p:scale>
          <a:sx n="75" d="100"/>
          <a:sy n="75" d="100"/>
        </p:scale>
        <p:origin x="-366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34"/>
    </p:cViewPr>
  </p:sorterViewPr>
  <p:notesViewPr>
    <p:cSldViewPr>
      <p:cViewPr varScale="1">
        <p:scale>
          <a:sx n="49" d="100"/>
          <a:sy n="49" d="100"/>
        </p:scale>
        <p:origin x="-2616" y="-108"/>
      </p:cViewPr>
      <p:guideLst>
        <p:guide orient="horz" pos="2932"/>
        <p:guide pos="221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0392DF-9E33-49EA-930D-6F3AFD106B36}" type="datetimeFigureOut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43DEC92-5239-4949-8DBB-A33E6D298D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BF0ED43-38A1-4B7D-8452-59C9E6E2484C}" type="datetimeFigureOut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09AA578-FE15-4672-9FFE-E0E67C531C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C8C160-1418-49D0-85EF-D9BE4950282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193D96-ACE3-4CF7-9EB5-78139892AAE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935466-6625-42AD-9C3E-DC95F65B3A9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67BA1C-AD3B-4D88-A265-9A4DF2568FD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EB73B6-6268-49DC-B499-E2B8ACD796F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F9591D-F417-470C-B8B3-82D6B850DB7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5FD185-8416-4FAD-A4B8-00819788E55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DA82F6-853A-4500-8927-8AA80652F45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5CF6CD-7875-408A-A7F8-4731F16BF04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14E6-B538-4DD2-8945-32C172C71D7B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E4AE-8280-4D85-BD46-D3413F2E54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44287-6833-4F84-AE39-CD81050A9B7B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1621C-F9FC-4398-B3FC-44A8F8CC62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0C4B8-31CE-43EF-AB6B-D0339871B8FE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A672-CFE6-4537-9033-ED4B19BDFA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BD826-21DA-401D-B449-41715D9DAC40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AF5BC-F9B8-4D9E-A289-669DDE3CB8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37727-8A66-4F7F-A2C6-75E9F04CDB10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94A1E-B309-4906-A233-A95297E895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FB5B3-153E-478C-B81C-6324497C981C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31ADB-1A7D-463F-A7AA-6097442B9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840D3-964E-4304-A190-3FDC17FD9820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6E392-B174-4088-99B9-8FEFB2ECC3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2D7C2-0C66-4E95-9511-BFF12792A347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7763D-6CC5-4664-B23D-411B9E2404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95CB4-6E76-4D35-B748-994680D4F43B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89830-BE12-4135-9F37-F245CEFC22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E903B-9812-4F0D-9255-97899464F130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71DC8-48DF-4F77-9B70-62E879B281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0CA7E-BDA8-431D-A518-1334EBCAD50F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72EFA-7FE9-4624-979A-B0AF105321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850CF98B-C337-4504-95B3-9A549BD5A2AA}" type="datetime1">
              <a:rPr lang="en-US"/>
              <a:pPr>
                <a:defRPr/>
              </a:pPr>
              <a:t>1/2/2014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93AFEAAE-143C-4777-A9B0-2D8E5E7DFA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5" r:id="rId1"/>
    <p:sldLayoutId id="2147483807" r:id="rId2"/>
    <p:sldLayoutId id="2147483816" r:id="rId3"/>
    <p:sldLayoutId id="2147483808" r:id="rId4"/>
    <p:sldLayoutId id="2147483809" r:id="rId5"/>
    <p:sldLayoutId id="2147483810" r:id="rId6"/>
    <p:sldLayoutId id="2147483811" r:id="rId7"/>
    <p:sldLayoutId id="2147483817" r:id="rId8"/>
    <p:sldLayoutId id="2147483812" r:id="rId9"/>
    <p:sldLayoutId id="2147483813" r:id="rId10"/>
    <p:sldLayoutId id="214748381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187575"/>
            <a:ext cx="8001000" cy="1470025"/>
          </a:xfrm>
        </p:spPr>
        <p:txBody>
          <a:bodyPr anchor="ctr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u="sng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lgerian" pitchFamily="82" charset="0"/>
              </a:rPr>
              <a:t>TAXATION</a:t>
            </a:r>
            <a:r>
              <a:rPr u="sng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lgerian" pitchFamily="82" charset="0"/>
              </a:rPr>
              <a:t> OF NON-RESIDENTS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228600" y="3886200"/>
            <a:ext cx="7543800" cy="1752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u="sng" smtClean="0">
                <a:solidFill>
                  <a:srgbClr val="FFFF00"/>
                </a:solidFill>
              </a:rPr>
              <a:t>By </a:t>
            </a:r>
            <a:r>
              <a:rPr lang="en-US" b="1" u="sng" smtClean="0">
                <a:solidFill>
                  <a:srgbClr val="FFFF00"/>
                </a:solidFill>
                <a:cs typeface="Arial" charset="0"/>
              </a:rPr>
              <a:t>Sushil Lakhani</a:t>
            </a:r>
          </a:p>
          <a:p>
            <a:pPr algn="l" eaLnBrk="1" hangingPunct="1">
              <a:buFont typeface="Arial" charset="0"/>
              <a:buNone/>
            </a:pPr>
            <a:endParaRPr lang="en-US" sz="2400" smtClean="0">
              <a:cs typeface="Arial" charset="0"/>
            </a:endParaRPr>
          </a:p>
          <a:p>
            <a:pPr algn="l" eaLnBrk="1" hangingPunct="1">
              <a:buFont typeface="Arial" charset="0"/>
              <a:buNone/>
            </a:pPr>
            <a:r>
              <a:rPr lang="en-US" sz="1800" b="1" smtClean="0">
                <a:cs typeface="Arial" charset="0"/>
              </a:rPr>
              <a:t>( For Ahmadabad Sub Chapter Of International Fiscal Association</a:t>
            </a:r>
          </a:p>
          <a:p>
            <a:pPr algn="l" eaLnBrk="1" hangingPunct="1">
              <a:buFont typeface="Arial" charset="0"/>
              <a:buNone/>
            </a:pPr>
            <a:r>
              <a:rPr lang="en-US" sz="1800" b="1" smtClean="0">
                <a:cs typeface="Arial" charset="0"/>
              </a:rPr>
              <a:t>  On 16</a:t>
            </a:r>
            <a:r>
              <a:rPr lang="en-US" sz="1800" b="1" baseline="30000" smtClean="0">
                <a:cs typeface="Arial" charset="0"/>
              </a:rPr>
              <a:t>th</a:t>
            </a:r>
            <a:r>
              <a:rPr lang="en-US" sz="1800" b="1" smtClean="0">
                <a:cs typeface="Arial" charset="0"/>
              </a:rPr>
              <a:t> February, 2008)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973251-F901-4EA3-B544-C4422618017C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FFFF00"/>
                </a:solidFill>
                <a:latin typeface="Algerian" pitchFamily="82" charset="0"/>
              </a:rPr>
              <a:t>Taxability of non-residents under the  Income Tax Act,1961 </a:t>
            </a:r>
            <a:r>
              <a:rPr lang="en-US" sz="18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26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8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000" b="1" u="sng" dirty="0" smtClean="0"/>
              <a:t>Taxability of a Business Income of Non-Resident  Sec. 9(1)(</a:t>
            </a:r>
            <a:r>
              <a:rPr lang="en-US" sz="2000" b="1" u="sng" dirty="0" err="1" smtClean="0"/>
              <a:t>i</a:t>
            </a:r>
            <a:r>
              <a:rPr lang="en-US" sz="2000" b="1" u="sng" dirty="0" smtClean="0"/>
              <a:t>)</a:t>
            </a:r>
          </a:p>
          <a:p>
            <a:pPr marL="406400" indent="-292100" eaLnBrk="1" fontAlgn="auto" hangingPunct="1">
              <a:spcAft>
                <a:spcPts val="0"/>
              </a:spcAft>
              <a:buFont typeface="Arial" charset="0"/>
              <a:buNone/>
              <a:tabLst>
                <a:tab pos="863600" algn="l"/>
                <a:tab pos="914400" algn="l"/>
              </a:tabLst>
              <a:defRPr/>
            </a:pPr>
            <a:r>
              <a:rPr lang="en-US" sz="2400" b="1" dirty="0" smtClean="0"/>
              <a:t>	</a:t>
            </a:r>
            <a:r>
              <a:rPr lang="en-US" sz="1800" b="1" dirty="0" smtClean="0"/>
              <a:t>*	</a:t>
            </a:r>
            <a:r>
              <a:rPr lang="en-US" sz="1900" dirty="0" smtClean="0"/>
              <a:t>Taxability if “</a:t>
            </a:r>
            <a:r>
              <a:rPr lang="en-US" sz="1900" b="1" dirty="0" smtClean="0"/>
              <a:t>Business Connection“ </a:t>
            </a:r>
            <a:r>
              <a:rPr lang="en-US" sz="1900" dirty="0" smtClean="0"/>
              <a:t>exists or if asset or </a:t>
            </a:r>
            <a:r>
              <a:rPr lang="en-US" sz="1900" b="1" dirty="0" smtClean="0">
                <a:solidFill>
                  <a:srgbClr val="94D242"/>
                </a:solidFill>
              </a:rPr>
              <a:t>source</a:t>
            </a:r>
            <a:r>
              <a:rPr lang="en-US" sz="1900" b="1" dirty="0" smtClean="0">
                <a:solidFill>
                  <a:schemeClr val="accent6"/>
                </a:solidFill>
              </a:rPr>
              <a:t> </a:t>
            </a:r>
            <a:r>
              <a:rPr lang="en-US" sz="1900" dirty="0" smtClean="0"/>
              <a:t>in  India.(Vodafone ?) </a:t>
            </a:r>
          </a:p>
          <a:p>
            <a:pPr marL="406400" indent="-292100" eaLnBrk="1" fontAlgn="auto" hangingPunct="1">
              <a:spcAft>
                <a:spcPts val="0"/>
              </a:spcAft>
              <a:buFont typeface="Arial" charset="0"/>
              <a:buNone/>
              <a:tabLst>
                <a:tab pos="863600" algn="l"/>
                <a:tab pos="914400" algn="l"/>
              </a:tabLst>
              <a:defRPr/>
            </a:pPr>
            <a:r>
              <a:rPr lang="en-US" sz="1900" dirty="0" smtClean="0"/>
              <a:t>		(R.D. </a:t>
            </a:r>
            <a:r>
              <a:rPr lang="en-US" sz="1900" dirty="0" err="1" smtClean="0"/>
              <a:t>Agarwal</a:t>
            </a:r>
            <a:r>
              <a:rPr lang="en-US" sz="1900" dirty="0" smtClean="0"/>
              <a:t> (56 ITR 20(SC));Cir. 23 of 1969 &amp; Cir. 786)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800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/>
              <a:t>	*	Taxable only to the extent “</a:t>
            </a:r>
            <a:r>
              <a:rPr lang="en-US" sz="1800" b="1" dirty="0" smtClean="0"/>
              <a:t>reasonably attributable”</a:t>
            </a:r>
            <a:r>
              <a:rPr lang="en-US" sz="1800" dirty="0" smtClean="0"/>
              <a:t> to operations in India.</a:t>
            </a:r>
          </a:p>
          <a:p>
            <a:pPr marL="1028700" indent="457200" eaLnBrk="1" fontAlgn="auto" hangingPunct="1">
              <a:spcAft>
                <a:spcPts val="0"/>
              </a:spcAft>
              <a:defRPr/>
            </a:pPr>
            <a:r>
              <a:rPr lang="en-US" sz="1600" dirty="0" smtClean="0"/>
              <a:t>Morgan Stanly-292 ITR 416 (SC);</a:t>
            </a:r>
          </a:p>
          <a:p>
            <a:pPr marL="1028700" indent="457200" eaLnBrk="1" fontAlgn="auto" hangingPunct="1">
              <a:spcAft>
                <a:spcPts val="0"/>
              </a:spcAft>
              <a:defRPr/>
            </a:pPr>
            <a:r>
              <a:rPr lang="en-US" sz="1600" dirty="0" smtClean="0"/>
              <a:t>Galileo(ITAT - Delhi);</a:t>
            </a:r>
          </a:p>
          <a:p>
            <a:pPr marL="1028700" indent="457200" eaLnBrk="1" fontAlgn="auto" hangingPunct="1">
              <a:spcAft>
                <a:spcPts val="0"/>
              </a:spcAft>
              <a:defRPr/>
            </a:pPr>
            <a:r>
              <a:rPr lang="en-US" sz="1600" dirty="0" smtClean="0"/>
              <a:t>Rolls Royce (ITAT - Delhi) 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800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/>
              <a:t>	*	</a:t>
            </a:r>
            <a:r>
              <a:rPr lang="en-US" sz="2000" b="1" dirty="0" smtClean="0"/>
              <a:t>Specific exclusions </a:t>
            </a:r>
            <a:r>
              <a:rPr lang="en-US" sz="1800" b="1" dirty="0" smtClean="0"/>
              <a:t>– </a:t>
            </a:r>
            <a:r>
              <a:rPr lang="en-US" sz="1800" dirty="0" smtClean="0"/>
              <a:t>Explanation 1(b);1(c) &amp; 1(d) of  Section 9(1)(</a:t>
            </a:r>
            <a:r>
              <a:rPr lang="en-US" sz="1800" dirty="0" err="1" smtClean="0"/>
              <a:t>i</a:t>
            </a:r>
            <a:r>
              <a:rPr lang="en-US" sz="1800" dirty="0" smtClean="0"/>
              <a:t>)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sz="1800" b="1" u="sng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b="1" dirty="0" smtClean="0"/>
              <a:t>	*      </a:t>
            </a:r>
            <a:r>
              <a:rPr lang="en-US" sz="2000" b="1" dirty="0" smtClean="0"/>
              <a:t>Specific Inclusions - </a:t>
            </a:r>
            <a:r>
              <a:rPr lang="en-US" sz="2000" dirty="0" smtClean="0"/>
              <a:t>Explanation 2 to section 9 (1)(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</a:p>
          <a:p>
            <a:pPr marL="1320800" indent="-1284288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800" dirty="0" smtClean="0"/>
              <a:t>                    </a:t>
            </a:r>
            <a:r>
              <a:rPr lang="en-US" sz="1900" dirty="0" smtClean="0"/>
              <a:t>*   Treaty Concept of </a:t>
            </a:r>
            <a:r>
              <a:rPr lang="en-US" sz="1900" b="1" dirty="0" smtClean="0">
                <a:solidFill>
                  <a:srgbClr val="94D242"/>
                </a:solidFill>
              </a:rPr>
              <a:t>dependent agent </a:t>
            </a:r>
            <a:r>
              <a:rPr lang="en-US" sz="1900" dirty="0" smtClean="0"/>
              <a:t>introduced in</a:t>
            </a:r>
            <a:r>
              <a:rPr lang="en-US" sz="1900" b="1" dirty="0" smtClean="0"/>
              <a:t> </a:t>
            </a:r>
            <a:r>
              <a:rPr lang="en-US" sz="1900" dirty="0" smtClean="0"/>
              <a:t>Act </a:t>
            </a:r>
            <a:r>
              <a:rPr lang="en-US" sz="1600" dirty="0" smtClean="0"/>
              <a:t>(</a:t>
            </a:r>
            <a:r>
              <a:rPr lang="en-US" sz="1600" b="1" dirty="0" smtClean="0"/>
              <a:t>Set Satellite-106 ITD 175);Galileo(ITAT -Delhi); Rolls Royce (ITAT -Delhi) )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800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dirty="0" smtClean="0"/>
              <a:t>	            *   Agent need not </a:t>
            </a:r>
            <a:r>
              <a:rPr lang="en-US" sz="2000" b="1" dirty="0" smtClean="0">
                <a:solidFill>
                  <a:schemeClr val="accent6"/>
                </a:solidFill>
              </a:rPr>
              <a:t> </a:t>
            </a:r>
            <a:r>
              <a:rPr lang="en-US" sz="2000" b="1" dirty="0" smtClean="0">
                <a:solidFill>
                  <a:srgbClr val="94D242"/>
                </a:solidFill>
              </a:rPr>
              <a:t>be</a:t>
            </a:r>
            <a:r>
              <a:rPr lang="en-US" sz="2000" b="1" dirty="0" smtClean="0">
                <a:solidFill>
                  <a:schemeClr val="accent6"/>
                </a:solidFill>
              </a:rPr>
              <a:t> </a:t>
            </a:r>
            <a:r>
              <a:rPr lang="en-US" sz="1800" dirty="0" smtClean="0"/>
              <a:t>in India but </a:t>
            </a:r>
            <a:r>
              <a:rPr lang="en-US" sz="2000" b="1" dirty="0" smtClean="0">
                <a:solidFill>
                  <a:srgbClr val="94D242"/>
                </a:solidFill>
              </a:rPr>
              <a:t>must act </a:t>
            </a:r>
            <a:r>
              <a:rPr lang="en-US" sz="1800" dirty="0" smtClean="0"/>
              <a:t>in India.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1800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1800" b="1" u="sng" dirty="0" smtClean="0"/>
              <a:t>(Also refer Specialty Magazine (274 ITR 310(AAR))—Difference between “</a:t>
            </a:r>
            <a:r>
              <a:rPr lang="en-US" sz="1800" b="1" u="sng" dirty="0" err="1" smtClean="0"/>
              <a:t>mailnly</a:t>
            </a:r>
            <a:r>
              <a:rPr lang="en-US" sz="1800" b="1" u="sng" dirty="0" smtClean="0"/>
              <a:t> &amp; “almost wholly””)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5DACA7-AA99-43F1-A508-64C818AD72D7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490156"/>
            <a:ext cx="3048000" cy="21544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800" b="1" dirty="0">
                <a:ln w="50800"/>
              </a:rPr>
              <a:t>16th February, 2008</a:t>
            </a:r>
          </a:p>
        </p:txBody>
      </p:sp>
      <p:sp>
        <p:nvSpPr>
          <p:cNvPr id="9" name="Rectangle 8"/>
          <p:cNvSpPr/>
          <p:nvPr/>
        </p:nvSpPr>
        <p:spPr>
          <a:xfrm>
            <a:off x="7391400" y="6566356"/>
            <a:ext cx="1221809" cy="21544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8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FFFF00"/>
                </a:solidFill>
                <a:latin typeface="Algerian" pitchFamily="82" charset="0"/>
              </a:rPr>
              <a:t>Taxability of non-residents under the  Income Tax Act,1961 </a:t>
            </a:r>
            <a:r>
              <a:rPr lang="en-US" sz="18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26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5363" name="Rectangle 6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305800" cy="4202113"/>
          </a:xfrm>
        </p:spPr>
        <p:txBody>
          <a:bodyPr>
            <a:spAutoFit/>
          </a:bodyPr>
          <a:lstStyle/>
          <a:p>
            <a:pPr eaLnBrk="1" hangingPunct="1">
              <a:lnSpc>
                <a:spcPts val="4000"/>
              </a:lnSpc>
            </a:pPr>
            <a:r>
              <a:rPr lang="en-US" sz="2400" smtClean="0">
                <a:latin typeface="Times New Roman" pitchFamily="18" charset="0"/>
              </a:rPr>
              <a:t>Taxabilty of a Business Income (of Non-Resident)</a:t>
            </a:r>
            <a:r>
              <a:rPr lang="en-US" sz="2000" smtClean="0">
                <a:latin typeface="Times New Roman" pitchFamily="18" charset="0"/>
              </a:rPr>
              <a:t>(Cont…)</a:t>
            </a:r>
          </a:p>
          <a:p>
            <a:pPr marL="400050" lvl="2" indent="-285750" eaLnBrk="1" hangingPunct="1">
              <a:lnSpc>
                <a:spcPct val="80000"/>
              </a:lnSpc>
              <a:spcBef>
                <a:spcPct val="35000"/>
              </a:spcBef>
              <a:spcAft>
                <a:spcPts val="200"/>
              </a:spcAft>
              <a:buFont typeface="Arial" charset="0"/>
              <a:buNone/>
            </a:pPr>
            <a:endParaRPr lang="en-US" sz="1800" smtClean="0">
              <a:latin typeface="Times New Roman" pitchFamily="18" charset="0"/>
            </a:endParaRPr>
          </a:p>
          <a:p>
            <a:pPr marL="400050" lvl="2" indent="-285750" eaLnBrk="1" hangingPunct="1">
              <a:lnSpc>
                <a:spcPct val="80000"/>
              </a:lnSpc>
              <a:spcBef>
                <a:spcPct val="35000"/>
              </a:spcBef>
              <a:spcAft>
                <a:spcPts val="200"/>
              </a:spcAft>
            </a:pPr>
            <a:r>
              <a:rPr lang="en-US" smtClean="0">
                <a:latin typeface="Times New Roman" pitchFamily="18" charset="0"/>
              </a:rPr>
              <a:t>Some important observations of  SC in 288 ITR 408 :</a:t>
            </a:r>
          </a:p>
          <a:p>
            <a:pPr marL="800100" lvl="3" eaLnBrk="1" hangingPunct="1">
              <a:lnSpc>
                <a:spcPct val="80000"/>
              </a:lnSpc>
              <a:spcBef>
                <a:spcPct val="35000"/>
              </a:spcBef>
              <a:spcAft>
                <a:spcPts val="200"/>
              </a:spcAft>
            </a:pPr>
            <a:r>
              <a:rPr lang="en-US" sz="2400" smtClean="0">
                <a:latin typeface="Times New Roman" pitchFamily="18" charset="0"/>
              </a:rPr>
              <a:t>Mere existence of a business connection may not result in income accruing or arising in India;</a:t>
            </a:r>
          </a:p>
          <a:p>
            <a:pPr marL="800100" lvl="3" eaLnBrk="1" hangingPunct="1">
              <a:lnSpc>
                <a:spcPct val="80000"/>
              </a:lnSpc>
              <a:spcBef>
                <a:spcPct val="35000"/>
              </a:spcBef>
              <a:spcAft>
                <a:spcPts val="200"/>
              </a:spcAft>
            </a:pPr>
            <a:r>
              <a:rPr lang="en-US" sz="2400" smtClean="0">
                <a:latin typeface="Times New Roman" pitchFamily="18" charset="0"/>
              </a:rPr>
              <a:t>Existence of  a Permanent Establishment  does not necessarily mean existence  of a business connection</a:t>
            </a:r>
          </a:p>
          <a:p>
            <a:pPr marL="800100" lvl="3" eaLnBrk="1" hangingPunct="1">
              <a:lnSpc>
                <a:spcPct val="80000"/>
              </a:lnSpc>
              <a:spcBef>
                <a:spcPct val="35000"/>
              </a:spcBef>
              <a:spcAft>
                <a:spcPts val="200"/>
              </a:spcAft>
            </a:pPr>
            <a:r>
              <a:rPr lang="en-US" sz="2400" smtClean="0">
                <a:latin typeface="Times New Roman" pitchFamily="18" charset="0"/>
              </a:rPr>
              <a:t>Where severable part of a composite contract  are performed in different jurisdictions , the principal of apportionment should be applied to determine profits taxable in each jurisdiction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AEE690-6E78-4BAB-8A29-6EFF978FF776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490156"/>
            <a:ext cx="3048000" cy="21544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800" b="1" dirty="0">
                <a:ln w="50800"/>
              </a:rPr>
              <a:t>16th February, 2008</a:t>
            </a:r>
          </a:p>
        </p:txBody>
      </p:sp>
      <p:sp>
        <p:nvSpPr>
          <p:cNvPr id="9" name="Rectangle 8"/>
          <p:cNvSpPr/>
          <p:nvPr/>
        </p:nvSpPr>
        <p:spPr>
          <a:xfrm>
            <a:off x="7464991" y="6566356"/>
            <a:ext cx="1221809" cy="21544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8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u="sng" smtClean="0">
                <a:solidFill>
                  <a:srgbClr val="FFFF00"/>
                </a:solidFill>
                <a:latin typeface="Algerian" pitchFamily="82" charset="0"/>
              </a:rPr>
              <a:t>DTAA s &amp; How to use them for reducing taxes</a:t>
            </a:r>
          </a:p>
        </p:txBody>
      </p:sp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57200" y="1570038"/>
            <a:ext cx="8229600" cy="4525962"/>
          </a:xfrm>
        </p:spPr>
        <p:txBody>
          <a:bodyPr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Book Antiqua" pitchFamily="18" charset="0"/>
                <a:ea typeface="SimHei" pitchFamily="2" charset="-122"/>
                <a:cs typeface="Times New Roman" pitchFamily="18" charset="0"/>
              </a:rPr>
              <a:t>Treaty Override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kumimoji="1" lang="en-US" sz="4400" dirty="0" smtClean="0">
                <a:solidFill>
                  <a:schemeClr val="tx2"/>
                </a:solidFill>
                <a:latin typeface="Bell MT" pitchFamily="18" charset="0"/>
                <a:cs typeface="Times New Roman" pitchFamily="18" charset="0"/>
              </a:rPr>
              <a:t/>
            </a:r>
            <a:br>
              <a:rPr kumimoji="1" lang="en-US" sz="4400" dirty="0" smtClean="0">
                <a:solidFill>
                  <a:schemeClr val="tx2"/>
                </a:solidFill>
                <a:latin typeface="Bell MT" pitchFamily="18" charset="0"/>
                <a:cs typeface="Times New Roman" pitchFamily="18" charset="0"/>
              </a:rPr>
            </a:br>
            <a:r>
              <a:rPr kumimoji="1" lang="en-US" sz="4400" dirty="0" smtClean="0">
                <a:solidFill>
                  <a:schemeClr val="tx2"/>
                </a:solidFill>
                <a:latin typeface="Bell MT" pitchFamily="18" charset="0"/>
                <a:cs typeface="Times New Roman" pitchFamily="18" charset="0"/>
              </a:rPr>
              <a:t/>
            </a:r>
            <a:br>
              <a:rPr kumimoji="1" lang="en-US" sz="4400" dirty="0" smtClean="0">
                <a:solidFill>
                  <a:schemeClr val="tx2"/>
                </a:solidFill>
                <a:latin typeface="Bell MT" pitchFamily="18" charset="0"/>
                <a:cs typeface="Times New Roman" pitchFamily="18" charset="0"/>
              </a:rPr>
            </a:br>
            <a:endParaRPr lang="en-US" sz="4400" dirty="0" smtClean="0">
              <a:solidFill>
                <a:schemeClr val="tx2">
                  <a:satMod val="200000"/>
                </a:schemeClr>
              </a:solidFill>
              <a:latin typeface="Bell MT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CEA531-F237-4FDE-A679-B08AC1587029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5604" name="Content Placeholder 5"/>
          <p:cNvSpPr txBox="1">
            <a:spLocks/>
          </p:cNvSpPr>
          <p:nvPr/>
        </p:nvSpPr>
        <p:spPr bwMode="auto">
          <a:xfrm>
            <a:off x="457200" y="22860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latin typeface="Book Antiqua" pitchFamily="18" charset="0"/>
                <a:ea typeface="SimHei" pitchFamily="2" charset="-122"/>
                <a:cs typeface="Times New Roman" pitchFamily="18" charset="0"/>
              </a:rPr>
              <a:t>Can a treaty impose higher tax burden than under the Domestic Laws?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latin typeface="Book Antiqua" pitchFamily="18" charset="0"/>
                <a:ea typeface="SimHei" pitchFamily="2" charset="-122"/>
                <a:cs typeface="Times New Roman" pitchFamily="18" charset="0"/>
              </a:rPr>
              <a:t> Brief </a:t>
            </a:r>
            <a:r>
              <a:rPr lang="en-US" sz="2800" dirty="0">
                <a:latin typeface="Book Antiqua" pitchFamily="18" charset="0"/>
                <a:ea typeface="SimHei" pitchFamily="2" charset="-122"/>
                <a:cs typeface="Times New Roman" pitchFamily="18" charset="0"/>
              </a:rPr>
              <a:t>Introduction of DTAA’s</a:t>
            </a:r>
            <a:endParaRPr lang="en-US" sz="3200" dirty="0">
              <a:latin typeface="Times New Roman" pitchFamily="18" charset="0"/>
            </a:endParaRPr>
          </a:p>
          <a:p>
            <a:pPr marL="800100" indent="-279400" algn="just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Book Antiqua" pitchFamily="18" charset="0"/>
                <a:ea typeface="SimHei" pitchFamily="2" charset="-122"/>
                <a:cs typeface="Times New Roman" pitchFamily="18" charset="0"/>
              </a:rPr>
              <a:t>Use of concept of PE &amp; “effective connection to a PE”</a:t>
            </a:r>
          </a:p>
          <a:p>
            <a:pPr marL="800100" indent="-279400" algn="just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Book Antiqua" pitchFamily="18" charset="0"/>
                <a:ea typeface="SimHei" pitchFamily="2" charset="-122"/>
                <a:cs typeface="Times New Roman" pitchFamily="18" charset="0"/>
              </a:rPr>
              <a:t>Use </a:t>
            </a:r>
            <a:r>
              <a:rPr lang="en-US" sz="2400" dirty="0">
                <a:latin typeface="Book Antiqua" pitchFamily="18" charset="0"/>
                <a:ea typeface="SimHei" pitchFamily="2" charset="-122"/>
                <a:cs typeface="Times New Roman" pitchFamily="18" charset="0"/>
              </a:rPr>
              <a:t>of definitions of FTS &amp; Royalty under the Treaties</a:t>
            </a:r>
            <a:endParaRPr lang="en-US" sz="2400" dirty="0">
              <a:latin typeface="Book Antiqua" pitchFamily="18" charset="0"/>
              <a:ea typeface="SimHei" pitchFamily="2" charset="-122"/>
              <a:cs typeface="Times New Roman" pitchFamily="18" charset="0"/>
            </a:endParaRPr>
          </a:p>
          <a:p>
            <a:pPr marL="342900" indent="-342900" algn="just" eaLnBrk="0" hangingPunct="0">
              <a:spcBef>
                <a:spcPct val="20000"/>
              </a:spcBef>
              <a:defRPr/>
            </a:pPr>
            <a:endParaRPr lang="en-US" sz="2800" dirty="0">
              <a:latin typeface="Book Antiqua" pitchFamily="18" charset="0"/>
              <a:ea typeface="SimHei" pitchFamily="2" charset="-122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90156"/>
            <a:ext cx="3048000" cy="21544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800" b="1" dirty="0">
                <a:ln w="50800"/>
              </a:rPr>
              <a:t>16th February, 2008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91400" y="6566356"/>
            <a:ext cx="1221809" cy="21544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8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Box 5"/>
          <p:cNvSpPr txBox="1">
            <a:spLocks noChangeArrowheads="1"/>
          </p:cNvSpPr>
          <p:nvPr/>
        </p:nvSpPr>
        <p:spPr bwMode="auto">
          <a:xfrm>
            <a:off x="304800" y="2057400"/>
            <a:ext cx="77724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lvl="1" indent="-171450">
              <a:buFont typeface="Arial" charset="0"/>
              <a:buChar char="•"/>
              <a:defRPr/>
            </a:pPr>
            <a:r>
              <a:rPr lang="en-US" sz="2800" dirty="0"/>
              <a:t>Use Some Other </a:t>
            </a:r>
            <a:r>
              <a:rPr lang="en-US" sz="2800" dirty="0"/>
              <a:t>Treaty concepts like </a:t>
            </a:r>
            <a:r>
              <a:rPr lang="en-US" sz="2800" b="1" dirty="0"/>
              <a:t>:</a:t>
            </a:r>
            <a:endParaRPr lang="en-US" sz="2800" b="1" dirty="0"/>
          </a:p>
          <a:p>
            <a:pPr marL="635000" lvl="1" indent="-292100">
              <a:defRPr/>
            </a:pPr>
            <a:endParaRPr lang="en-US" sz="2800" dirty="0"/>
          </a:p>
          <a:p>
            <a:pPr marL="635000" lvl="1" indent="-292100">
              <a:buFont typeface="Arial" charset="0"/>
              <a:buChar char="•"/>
              <a:defRPr/>
            </a:pPr>
            <a:r>
              <a:rPr lang="en-US" sz="2800" dirty="0"/>
              <a:t>Force of Attraction (110  TTJ 13(Delhi))</a:t>
            </a:r>
          </a:p>
          <a:p>
            <a:pPr marL="635000" lvl="1" indent="-292100">
              <a:buFont typeface="Arial" charset="0"/>
              <a:buChar char="•"/>
              <a:defRPr/>
            </a:pPr>
            <a:r>
              <a:rPr lang="en-US" sz="2800" dirty="0"/>
              <a:t>Residency MFN Clause,</a:t>
            </a:r>
          </a:p>
          <a:p>
            <a:pPr marL="635000" lvl="1" indent="-292100">
              <a:buFont typeface="Arial" charset="0"/>
              <a:buChar char="•"/>
              <a:defRPr/>
            </a:pPr>
            <a:r>
              <a:rPr lang="en-US" sz="2800" dirty="0"/>
              <a:t>Tax sparing Credit, Underlying Tax Credit </a:t>
            </a:r>
            <a:endParaRPr lang="en-US" sz="2800" dirty="0"/>
          </a:p>
          <a:p>
            <a:pPr marL="635000" lvl="1" indent="-292100">
              <a:buFont typeface="Arial" charset="0"/>
              <a:buChar char="•"/>
              <a:defRPr/>
            </a:pPr>
            <a:r>
              <a:rPr lang="en-US" sz="2800" dirty="0"/>
              <a:t>Non Discrimination </a:t>
            </a:r>
          </a:p>
          <a:p>
            <a:pPr marL="635000" lvl="1" indent="-292100">
              <a:defRPr/>
            </a:pPr>
            <a:endParaRPr lang="en-US" sz="2800" dirty="0"/>
          </a:p>
          <a:p>
            <a:pPr marL="171450" indent="-171450">
              <a:buFont typeface="Arial" charset="0"/>
              <a:buChar char="•"/>
              <a:defRPr/>
            </a:pPr>
            <a:r>
              <a:rPr lang="en-US" sz="2800" dirty="0"/>
              <a:t>No surcharge to be added to treaty rates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100"/>
              <a:t>TAXATION OF NON-RESIDENTS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F400C-1015-40C6-B71B-DC4355D85DE1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39000" y="65663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7415" name="TextBox 9"/>
          <p:cNvSpPr txBox="1">
            <a:spLocks noChangeArrowheads="1"/>
          </p:cNvSpPr>
          <p:nvPr/>
        </p:nvSpPr>
        <p:spPr bwMode="auto">
          <a:xfrm>
            <a:off x="685800" y="6858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600" u="sng" dirty="0">
                <a:solidFill>
                  <a:srgbClr val="FFFF00"/>
                </a:solidFill>
                <a:latin typeface="Algerian" pitchFamily="82" charset="0"/>
                <a:ea typeface="+mj-ea"/>
                <a:cs typeface="+mj-cs"/>
              </a:rPr>
              <a:t>DTAA s &amp; How to use them for reducing taxes </a:t>
            </a:r>
            <a:r>
              <a:rPr lang="en-US" sz="2700" u="sng" dirty="0">
                <a:solidFill>
                  <a:srgbClr val="FFFF00"/>
                </a:solidFill>
                <a:latin typeface="Algerian" pitchFamily="82" charset="0"/>
                <a:ea typeface="+mj-ea"/>
                <a:cs typeface="+mj-cs"/>
              </a:rPr>
              <a:t>(</a:t>
            </a:r>
            <a:r>
              <a:rPr lang="en-US" sz="2700" u="sng" dirty="0" err="1">
                <a:solidFill>
                  <a:srgbClr val="FFFF00"/>
                </a:solidFill>
                <a:latin typeface="Algerian" pitchFamily="82" charset="0"/>
                <a:ea typeface="+mj-ea"/>
                <a:cs typeface="+mj-cs"/>
              </a:rPr>
              <a:t>contd</a:t>
            </a:r>
            <a:r>
              <a:rPr lang="en-US" sz="2700" u="sng" dirty="0">
                <a:solidFill>
                  <a:srgbClr val="FFFF00"/>
                </a:solidFill>
                <a:latin typeface="Algerian" pitchFamily="82" charset="0"/>
                <a:ea typeface="+mj-ea"/>
                <a:cs typeface="+mj-cs"/>
              </a:rPr>
              <a:t>…)</a:t>
            </a:r>
            <a:endParaRPr lang="en-US" sz="4600" u="sng" dirty="0">
              <a:solidFill>
                <a:srgbClr val="FFFF00"/>
              </a:solidFill>
              <a:latin typeface="Algerian" pitchFamily="8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u="sng" smtClean="0">
                <a:solidFill>
                  <a:srgbClr val="FFFF00"/>
                </a:solidFill>
                <a:latin typeface="Algerian" pitchFamily="82" charset="0"/>
              </a:rPr>
              <a:t>An Overview of TDS  u/s 195 &amp; Certification  by CA </a:t>
            </a:r>
            <a:br>
              <a:rPr lang="en-US" sz="3200" u="sng" smtClean="0">
                <a:solidFill>
                  <a:srgbClr val="FFFF00"/>
                </a:solidFill>
                <a:latin typeface="Algerian" pitchFamily="82" charset="0"/>
              </a:rPr>
            </a:br>
            <a:endParaRPr lang="en-US" sz="32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229600" cy="4400550"/>
          </a:xfrm>
        </p:spPr>
        <p:txBody>
          <a:bodyPr rtlCol="0">
            <a:sp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	</a:t>
            </a:r>
            <a:endParaRPr lang="en-US" sz="2800" u="sng" dirty="0" smtClean="0"/>
          </a:p>
          <a:p>
            <a:pPr marL="762000" indent="-762000" algn="just" eaLnBrk="1" fontAlgn="auto" hangingPunct="1"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b="1" u="sng" dirty="0" smtClean="0"/>
              <a:t>Sec. 195(1)</a:t>
            </a:r>
            <a:r>
              <a:rPr lang="en-US" sz="2800" u="sng" dirty="0" smtClean="0"/>
              <a:t> </a:t>
            </a:r>
            <a:r>
              <a:rPr lang="en-US" sz="2800" dirty="0" smtClean="0"/>
              <a:t>- Scope &amp; conditions for applicability</a:t>
            </a:r>
          </a:p>
          <a:p>
            <a:pPr marL="762000" indent="-762000" algn="just" eaLnBrk="1" fontAlgn="auto" hangingPunct="1"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b="1" u="sng" dirty="0" smtClean="0"/>
              <a:t>Sec. 195(2)</a:t>
            </a:r>
            <a:r>
              <a:rPr lang="en-US" sz="2800" u="sng" dirty="0" smtClean="0"/>
              <a:t> </a:t>
            </a:r>
            <a:r>
              <a:rPr lang="en-US" sz="2800" dirty="0" smtClean="0"/>
              <a:t>- Application by </a:t>
            </a:r>
            <a:r>
              <a:rPr lang="en-US" sz="2800" b="1" dirty="0" smtClean="0">
                <a:solidFill>
                  <a:srgbClr val="94D242"/>
                </a:solidFill>
              </a:rPr>
              <a:t>payer </a:t>
            </a:r>
            <a:r>
              <a:rPr lang="en-US" sz="2800" dirty="0" smtClean="0"/>
              <a:t>to A.O. for lower deduction of tax</a:t>
            </a:r>
          </a:p>
          <a:p>
            <a:pPr marL="762000" indent="-762000" algn="just" eaLnBrk="1" fontAlgn="auto" hangingPunct="1"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b="1" u="sng" dirty="0" smtClean="0"/>
              <a:t>Sec. 195(3 &amp; 4)</a:t>
            </a:r>
            <a:r>
              <a:rPr lang="en-US" sz="2800" u="sng" dirty="0" smtClean="0"/>
              <a:t> </a:t>
            </a:r>
            <a:r>
              <a:rPr lang="en-US" sz="2800" dirty="0" smtClean="0"/>
              <a:t>- Application by </a:t>
            </a:r>
            <a:r>
              <a:rPr lang="en-US" sz="2800" b="1" dirty="0" smtClean="0">
                <a:solidFill>
                  <a:srgbClr val="94D242"/>
                </a:solidFill>
              </a:rPr>
              <a:t>payee </a:t>
            </a:r>
            <a:r>
              <a:rPr lang="en-US" sz="2800" dirty="0" smtClean="0"/>
              <a:t>to A.O. for lower deduction of Tax</a:t>
            </a:r>
          </a:p>
          <a:p>
            <a:pPr marL="762000" indent="-762000" algn="just" eaLnBrk="1" fontAlgn="auto" hangingPunct="1"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b="1" u="sng" dirty="0" smtClean="0"/>
              <a:t>Sec. 195(5)</a:t>
            </a:r>
            <a:r>
              <a:rPr lang="en-US" sz="2800" u="sng" dirty="0" smtClean="0"/>
              <a:t> </a:t>
            </a:r>
            <a:r>
              <a:rPr lang="en-US" sz="2800" dirty="0" smtClean="0"/>
              <a:t>- Powers to CBDT to make Rules 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u="sng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100" dirty="0"/>
              <a:t>TAXATION OF NON-RESIDENTS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5F46DD-8E3B-49C9-8886-91C3DFE4138F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62800" y="64901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2971800" y="6421438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z="1100"/>
              <a:t>TAXATION OF NON-RESIDENTS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DD1EE-994C-4C86-A689-588184BE102F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9460" name="Text Box 1030"/>
          <p:cNvSpPr txBox="1">
            <a:spLocks noChangeArrowheads="1"/>
          </p:cNvSpPr>
          <p:nvPr/>
        </p:nvSpPr>
        <p:spPr bwMode="auto">
          <a:xfrm>
            <a:off x="533400" y="1612900"/>
            <a:ext cx="8001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just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sz="2900">
                <a:latin typeface="Calibri" pitchFamily="34" charset="0"/>
              </a:rPr>
              <a:t>Difference between Section 195(2) &amp; Section 197</a:t>
            </a:r>
          </a:p>
          <a:p>
            <a:pPr marL="381000" indent="-381000" algn="just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endParaRPr lang="en-US">
              <a:latin typeface="Calibri" pitchFamily="34" charset="0"/>
            </a:endParaRP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533400" y="2133600"/>
            <a:ext cx="76962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sz="2900" u="sng">
                <a:latin typeface="Calibri" pitchFamily="34" charset="0"/>
              </a:rPr>
              <a:t>Appeal against order u/s. 195(2)  (Section 248)</a:t>
            </a:r>
          </a:p>
          <a:p>
            <a:pPr marL="381000" indent="-381000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endParaRPr lang="en-US" sz="2900" u="sng">
              <a:latin typeface="Calibri" pitchFamily="34" charset="0"/>
            </a:endParaRPr>
          </a:p>
          <a:p>
            <a:pPr marL="381000" indent="-381000">
              <a:lnSpc>
                <a:spcPct val="70000"/>
              </a:lnSpc>
              <a:spcBef>
                <a:spcPct val="50000"/>
              </a:spcBef>
            </a:pPr>
            <a:endParaRPr lang="en-US" sz="2900" u="sng">
              <a:latin typeface="Calibri" pitchFamily="34" charset="0"/>
            </a:endParaRP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914400" y="2743200"/>
            <a:ext cx="739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381000" indent="-381000" algn="just">
              <a:lnSpc>
                <a:spcPct val="130000"/>
              </a:lnSpc>
              <a:buFont typeface="Arial" charset="0"/>
              <a:buChar char="•"/>
            </a:pPr>
            <a:r>
              <a:rPr lang="en-US" sz="2900">
                <a:latin typeface="Calibri" pitchFamily="34" charset="0"/>
              </a:rPr>
              <a:t>within 30 days of payment of tax.</a:t>
            </a:r>
          </a:p>
        </p:txBody>
      </p:sp>
      <p:sp>
        <p:nvSpPr>
          <p:cNvPr id="19463" name="Text Box 8"/>
          <p:cNvSpPr txBox="1">
            <a:spLocks noChangeArrowheads="1"/>
          </p:cNvSpPr>
          <p:nvPr/>
        </p:nvSpPr>
        <p:spPr bwMode="auto">
          <a:xfrm>
            <a:off x="533400" y="4292600"/>
            <a:ext cx="76962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just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sz="2900">
                <a:latin typeface="Calibri" pitchFamily="34" charset="0"/>
              </a:rPr>
              <a:t>Refund to deductor of tax deducted ?     (Circular 790)</a:t>
            </a:r>
            <a:endParaRPr lang="en-US" sz="2900" u="sng">
              <a:latin typeface="Calibri" pitchFamily="34" charset="0"/>
            </a:endParaRPr>
          </a:p>
        </p:txBody>
      </p:sp>
      <p:sp>
        <p:nvSpPr>
          <p:cNvPr id="19464" name="TextBox 6"/>
          <p:cNvSpPr txBox="1">
            <a:spLocks noChangeArrowheads="1"/>
          </p:cNvSpPr>
          <p:nvPr/>
        </p:nvSpPr>
        <p:spPr bwMode="auto">
          <a:xfrm>
            <a:off x="1295400" y="3276600"/>
            <a:ext cx="7391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u="sng">
                <a:latin typeface="Calibri" pitchFamily="34" charset="0"/>
              </a:rPr>
              <a:t>{  Revision possible u/s263 against order u/s 195(2)</a:t>
            </a:r>
          </a:p>
          <a:p>
            <a:r>
              <a:rPr lang="en-US" b="1">
                <a:latin typeface="Calibri" pitchFamily="34" charset="0"/>
              </a:rPr>
              <a:t>   (BCCI vs. DIT (96 ITD 263)) }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39000" y="65663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946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143000"/>
          </a:xfrm>
        </p:spPr>
        <p:txBody>
          <a:bodyPr/>
          <a:lstStyle/>
          <a:p>
            <a:pPr eaLnBrk="1" hangingPunct="1"/>
            <a:r>
              <a:rPr lang="en-US" sz="3200" u="sng" smtClean="0">
                <a:solidFill>
                  <a:srgbClr val="FFFF00"/>
                </a:solidFill>
                <a:latin typeface="Algerian" pitchFamily="82" charset="0"/>
              </a:rPr>
              <a:t>An Overview of TDS  u/s 195 &amp; Certification by CA </a:t>
            </a:r>
            <a:r>
              <a:rPr lang="en-US" sz="14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32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100" dirty="0" smtClean="0"/>
              <a:t>TAXATION OF NON-RESIDENTS</a:t>
            </a:r>
            <a:endParaRPr lang="en-US" sz="1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997BA7-2E35-46F0-A5FC-60738953603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981200"/>
            <a:ext cx="8229600" cy="4344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7338" indent="-287338">
              <a:buFont typeface="Arial" pitchFamily="34" charset="0"/>
              <a:buChar char="•"/>
              <a:defRPr/>
            </a:pPr>
            <a:r>
              <a:rPr lang="en-US" sz="2900" b="1" u="sng" dirty="0"/>
              <a:t>Certification by CA for remittances</a:t>
            </a:r>
          </a:p>
          <a:p>
            <a:pPr marL="287338" indent="-287338">
              <a:defRPr/>
            </a:pPr>
            <a:endParaRPr lang="en-US" sz="2900" b="1" u="sng" dirty="0"/>
          </a:p>
          <a:p>
            <a:pPr marL="571500" indent="-284163">
              <a:spcBef>
                <a:spcPts val="6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US" dirty="0"/>
              <a:t>“Beneficiary” – Meaning</a:t>
            </a:r>
          </a:p>
          <a:p>
            <a:pPr marL="571500" indent="-284163">
              <a:spcBef>
                <a:spcPts val="600"/>
              </a:spcBef>
              <a:spcAft>
                <a:spcPts val="200"/>
              </a:spcAft>
              <a:buFont typeface="Arial" pitchFamily="34" charset="0"/>
              <a:buChar char="•"/>
              <a:tabLst>
                <a:tab pos="863600" algn="l"/>
              </a:tabLst>
              <a:defRPr/>
            </a:pPr>
            <a:r>
              <a:rPr lang="en-US" dirty="0"/>
              <a:t>Tax Residency Certificate (</a:t>
            </a:r>
            <a:r>
              <a:rPr lang="en-US" dirty="0" err="1"/>
              <a:t>Azadi</a:t>
            </a:r>
            <a:r>
              <a:rPr lang="en-US" dirty="0"/>
              <a:t> </a:t>
            </a:r>
            <a:r>
              <a:rPr lang="en-US" dirty="0" err="1"/>
              <a:t>Bachao</a:t>
            </a:r>
            <a:r>
              <a:rPr lang="en-US" dirty="0"/>
              <a:t> (263 ITR 706(SC));Radha Rani Holding (110TTJ 920 (Delhi)))</a:t>
            </a:r>
          </a:p>
          <a:p>
            <a:pPr marL="571500" indent="-284163">
              <a:spcBef>
                <a:spcPts val="6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US" dirty="0"/>
              <a:t>Whether CA duty–bound to determine existence of PE ?</a:t>
            </a:r>
          </a:p>
          <a:p>
            <a:pPr marL="571500" indent="-284163">
              <a:spcBef>
                <a:spcPts val="6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US" dirty="0"/>
              <a:t>Determination of Profits attributable to PE. (Morgan Stanly (292 ITR 416(SC)),Galileo(ITAT - Delhi) &amp; Rolls Royce (ITAT-Delhi)</a:t>
            </a:r>
          </a:p>
          <a:p>
            <a:pPr marL="571500" indent="-284163">
              <a:spcBef>
                <a:spcPts val="6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US" dirty="0"/>
              <a:t>Whether CA Certificate an alternative to u/s 195(2) (Mahindra &amp; Mahindra Ltd.(106 ITD 521 (Mum)))</a:t>
            </a:r>
          </a:p>
          <a:p>
            <a:pPr marL="571500" indent="-284163">
              <a:spcBef>
                <a:spcPts val="6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US" dirty="0"/>
              <a:t>Validity period of undertaking/ declarations from payee – for a year or for a single payment?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457200"/>
            <a:ext cx="7467600" cy="1143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3200" u="sng">
                <a:solidFill>
                  <a:srgbClr val="FFFF00"/>
                </a:solidFill>
                <a:latin typeface="Algerian" pitchFamily="82" charset="0"/>
                <a:ea typeface="+mj-ea"/>
                <a:cs typeface="+mj-cs"/>
              </a:rPr>
              <a:t>An Overview of TDS  u/s 195 &amp; Certification by CA </a:t>
            </a:r>
            <a:r>
              <a:rPr lang="en-US" sz="1400" u="sng">
                <a:solidFill>
                  <a:srgbClr val="FFFF00"/>
                </a:solidFill>
                <a:latin typeface="Algerian" pitchFamily="82" charset="0"/>
                <a:ea typeface="+mj-ea"/>
                <a:cs typeface="+mj-cs"/>
              </a:rPr>
              <a:t>(contd…)</a:t>
            </a:r>
            <a:endParaRPr lang="en-US" sz="3200" u="sng" dirty="0">
              <a:solidFill>
                <a:srgbClr val="FFFF00"/>
              </a:solidFill>
              <a:latin typeface="Algerian" pitchFamily="82" charset="0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8" name="Rectangle 7"/>
          <p:cNvSpPr/>
          <p:nvPr/>
        </p:nvSpPr>
        <p:spPr>
          <a:xfrm>
            <a:off x="7239000" y="65663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u="sng" smtClean="0">
                <a:solidFill>
                  <a:srgbClr val="FFFF00"/>
                </a:solidFill>
                <a:latin typeface="Algerian" pitchFamily="82" charset="0"/>
              </a:rPr>
              <a:t>tAXABILITY OF reIMBURSEMENT OF EXPENSES</a:t>
            </a:r>
            <a:endParaRPr lang="en-US" sz="20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7467600" cy="4525963"/>
          </a:xfrm>
        </p:spPr>
        <p:txBody>
          <a:bodyPr>
            <a:normAutofit/>
          </a:bodyPr>
          <a:lstStyle/>
          <a:p>
            <a:pPr marL="1371600" indent="-137160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>
                <a:latin typeface="Times New Roman" pitchFamily="18" charset="0"/>
              </a:rPr>
              <a:t>       </a:t>
            </a:r>
            <a:r>
              <a:rPr lang="en-US" u="sng" dirty="0" smtClean="0">
                <a:latin typeface="Times New Roman" pitchFamily="18" charset="0"/>
              </a:rPr>
              <a:t>Reimbursement of Expenses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u="sng" dirty="0" smtClean="0">
                <a:latin typeface="Times New Roman" pitchFamily="18" charset="0"/>
              </a:rPr>
              <a:t> Types</a:t>
            </a:r>
          </a:p>
          <a:p>
            <a:pPr marL="1371600" indent="-1371600" eaLnBrk="1" fontAlgn="auto" hangingPunct="1">
              <a:spcAft>
                <a:spcPts val="0"/>
              </a:spcAft>
              <a:buFontTx/>
              <a:buAutoNum type="romanUcPeriod" startAt="3"/>
              <a:defRPr/>
            </a:pPr>
            <a:endParaRPr lang="en-US" dirty="0" smtClean="0">
              <a:latin typeface="Times New Roman" pitchFamily="18" charset="0"/>
            </a:endParaRPr>
          </a:p>
          <a:p>
            <a:pPr marL="1371600" indent="-1371600" eaLnBrk="1" fontAlgn="auto" hangingPunct="1">
              <a:spcAft>
                <a:spcPts val="0"/>
              </a:spcAft>
              <a:buFontTx/>
              <a:buAutoNum type="romanUcPeriod" startAt="3"/>
              <a:defRPr/>
            </a:pPr>
            <a:r>
              <a:rPr lang="en-US" sz="800" dirty="0" smtClean="0">
                <a:latin typeface="Times New Roman" pitchFamily="18" charset="0"/>
              </a:rPr>
              <a:t/>
            </a:r>
            <a:br>
              <a:rPr lang="en-US" sz="800" dirty="0" smtClean="0">
                <a:latin typeface="Times New Roman" pitchFamily="18" charset="0"/>
              </a:rPr>
            </a:br>
            <a:endParaRPr lang="en-US" sz="800" dirty="0" smtClean="0">
              <a:latin typeface="Times New Roman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971800" y="6421438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z="1100" dirty="0"/>
              <a:t>TAXATION OF NON-RESIDENTS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973E0-0AE9-48D6-BEC3-C990B984A873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1510" name="Rectangle 3"/>
          <p:cNvSpPr txBox="1">
            <a:spLocks noChangeArrowheads="1"/>
          </p:cNvSpPr>
          <p:nvPr/>
        </p:nvSpPr>
        <p:spPr bwMode="auto">
          <a:xfrm>
            <a:off x="381000" y="2895600"/>
            <a:ext cx="8229600" cy="319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Reimbursement of incidental expenses in addition to fees.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Reimbursement of allocated / shared costs.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Payment for services at cost or cost plus basis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Reimbursement of cost of third party.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Reimbursement of salaries &amp; living allowance of deputies.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39000" y="65663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 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78163" y="6421438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z="1100"/>
              <a:t>TAXATION OF NON-RESIDENTS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79484-EE17-4B40-8A73-AFC45B0D9E7D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22533" name="Rectangle 3"/>
          <p:cNvSpPr txBox="1">
            <a:spLocks noChangeArrowheads="1"/>
          </p:cNvSpPr>
          <p:nvPr/>
        </p:nvSpPr>
        <p:spPr bwMode="auto">
          <a:xfrm>
            <a:off x="381000" y="2328863"/>
            <a:ext cx="8610600" cy="391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CIT Vs. TELCO (245 ITR 823 (Bombay))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CIT Vs. Industrial Projects (202 ITR 1014-Delhi)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Clifford Chance 82 ITD 106-Mumbai)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Mahindra &amp; Mahindra Ltd. (10 SOT 896 (Mum))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800" b="1" u="sng">
                <a:latin typeface="Times New Roman" pitchFamily="18" charset="0"/>
              </a:rPr>
              <a:t>Against: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Cochin Refineries (222 ITR 354 (Ker))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Hindalco (278 ITR 125 (AT))</a:t>
            </a:r>
          </a:p>
        </p:txBody>
      </p:sp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381000" y="1600200"/>
            <a:ext cx="5529263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900" u="sng">
                <a:latin typeface="Times New Roman" pitchFamily="18" charset="0"/>
              </a:rPr>
              <a:t>Reimbursement of Expenses: </a:t>
            </a:r>
            <a:r>
              <a:rPr lang="en-US" u="sng">
                <a:latin typeface="Times New Roman" pitchFamily="18" charset="0"/>
              </a:rPr>
              <a:t>(contd…)</a:t>
            </a:r>
            <a:endParaRPr lang="en-US" sz="2900" u="sng"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45776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45624" y="65663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2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u="sng" smtClean="0">
                <a:solidFill>
                  <a:srgbClr val="FFFF00"/>
                </a:solidFill>
                <a:latin typeface="Algerian" pitchFamily="82" charset="0"/>
              </a:rPr>
              <a:t>tAXABILITY OF reIMBURSEMENT OF EXPENSES </a:t>
            </a:r>
            <a:r>
              <a:rPr lang="en-US" sz="24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20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 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2971800" y="6421438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z="1100"/>
              <a:t>TAXATION OF NON-RESIDENTS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489AA-93A0-40BE-B7A4-B24C653765EC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3557" name="Rectangle 3"/>
          <p:cNvSpPr txBox="1">
            <a:spLocks noChangeArrowheads="1"/>
          </p:cNvSpPr>
          <p:nvPr/>
        </p:nvSpPr>
        <p:spPr bwMode="auto">
          <a:xfrm>
            <a:off x="381000" y="2176463"/>
            <a:ext cx="8229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CIT Vs. Dunlop (142 ITR 493 (Cal))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</a:rPr>
              <a:t>Danfoss Ind. (268 ITR 1 (AAR))</a:t>
            </a: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381000" y="2938463"/>
            <a:ext cx="7543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Reimbursement of services at cost or cost plus basis</a:t>
            </a:r>
          </a:p>
        </p:txBody>
      </p:sp>
      <p:sp>
        <p:nvSpPr>
          <p:cNvPr id="23559" name="Rectangle 6"/>
          <p:cNvSpPr>
            <a:spLocks noChangeArrowheads="1"/>
          </p:cNvSpPr>
          <p:nvPr/>
        </p:nvSpPr>
        <p:spPr bwMode="auto">
          <a:xfrm>
            <a:off x="381000" y="3548063"/>
            <a:ext cx="82296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sz="2400">
                <a:latin typeface="Times New Roman" pitchFamily="18" charset="0"/>
              </a:rPr>
              <a:t>Timkin (273 ITR 67 – AAR)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3560" name="Rectangle 7"/>
          <p:cNvSpPr>
            <a:spLocks noChangeArrowheads="1"/>
          </p:cNvSpPr>
          <p:nvPr/>
        </p:nvSpPr>
        <p:spPr bwMode="auto">
          <a:xfrm>
            <a:off x="381000" y="4081463"/>
            <a:ext cx="7543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Reimbursement of cost of third party:</a:t>
            </a:r>
          </a:p>
        </p:txBody>
      </p:sp>
      <p:sp>
        <p:nvSpPr>
          <p:cNvPr id="23561" name="Rectangle 8"/>
          <p:cNvSpPr>
            <a:spLocks noChangeArrowheads="1"/>
          </p:cNvSpPr>
          <p:nvPr/>
        </p:nvSpPr>
        <p:spPr bwMode="auto">
          <a:xfrm>
            <a:off x="381000" y="4614863"/>
            <a:ext cx="82296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sz="2400">
                <a:latin typeface="Times New Roman" pitchFamily="18" charset="0"/>
              </a:rPr>
              <a:t>Wallace Pharma  (278 ITR 97 – AAR)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381000" y="1566863"/>
            <a:ext cx="55959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u="sng" dirty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</a:rPr>
              <a:t>Reimbursement of Expenses: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239000" y="65663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35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u="sng" smtClean="0">
                <a:solidFill>
                  <a:srgbClr val="FFFF00"/>
                </a:solidFill>
                <a:latin typeface="Algerian" pitchFamily="82" charset="0"/>
              </a:rPr>
              <a:t>tAXABILITY OF reIMBURSEMENT OF EXPENSES </a:t>
            </a:r>
            <a:r>
              <a:rPr lang="en-US" sz="24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20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pPr eaLnBrk="1" hangingPunct="1"/>
            <a:r>
              <a:rPr lang="en-US" u="sng" smtClean="0">
                <a:solidFill>
                  <a:srgbClr val="FFFF00"/>
                </a:solidFill>
                <a:latin typeface="Algerian" pitchFamily="82" charset="0"/>
              </a:rPr>
              <a:t>Scope Of The Presentation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114800"/>
          </a:xfrm>
        </p:spPr>
        <p:txBody>
          <a:bodyPr/>
          <a:lstStyle/>
          <a:p>
            <a:pPr eaLnBrk="1" hangingPunct="1"/>
            <a:r>
              <a:rPr lang="en-US" smtClean="0"/>
              <a:t>Definition of Non-Residents</a:t>
            </a:r>
          </a:p>
          <a:p>
            <a:pPr eaLnBrk="1" hangingPunct="1"/>
            <a:r>
              <a:rPr lang="en-US" smtClean="0"/>
              <a:t>Taxability of Non-Residents under the  Income Tax Act,1961</a:t>
            </a:r>
          </a:p>
          <a:p>
            <a:pPr eaLnBrk="1" hangingPunct="1"/>
            <a:r>
              <a:rPr lang="en-US" smtClean="0"/>
              <a:t>DTAAs and how to use them for reducing taxes</a:t>
            </a:r>
          </a:p>
          <a:p>
            <a:pPr eaLnBrk="1" hangingPunct="1"/>
            <a:r>
              <a:rPr lang="en-US" smtClean="0"/>
              <a:t>An Overview of TDS  u/s 195 &amp; Certification by CA</a:t>
            </a:r>
          </a:p>
          <a:p>
            <a:pPr eaLnBrk="1" hangingPunct="1"/>
            <a:r>
              <a:rPr lang="en-US" smtClean="0"/>
              <a:t>Some  Controversial Issues</a:t>
            </a:r>
          </a:p>
          <a:p>
            <a:pPr eaLnBrk="1" hangingPunct="1"/>
            <a:r>
              <a:rPr lang="en-US" smtClean="0"/>
              <a:t>Taxability of Reimbursement of Expenses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50" dirty="0"/>
              <a:t>TAXATION OF NON-RESIDENTS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D34FAE-C8FF-4886-8C3E-7E82FDED43B4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8" name="Rectangle 7"/>
          <p:cNvSpPr/>
          <p:nvPr/>
        </p:nvSpPr>
        <p:spPr>
          <a:xfrm>
            <a:off x="7239000" y="64901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-1219200" y="304800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4000" smtClean="0"/>
              <a:t> 			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100" dirty="0"/>
              <a:t>TAXATION OF NON-RESIDENTS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5D09D-5B56-46D6-AD1A-36BE93C549A4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409575" y="1981200"/>
            <a:ext cx="84582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>
                <a:latin typeface="Times New Roman" pitchFamily="18" charset="0"/>
              </a:rPr>
              <a:t>Reimbursement salaries &amp; living allowances to deputies:</a:t>
            </a:r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533400" y="3429000"/>
            <a:ext cx="82296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>
                <a:latin typeface="Times New Roman" pitchFamily="18" charset="0"/>
              </a:rPr>
              <a:t>HCL Infosystems (274 ITR 261 – Delhi)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>
                <a:latin typeface="Times New Roman" pitchFamily="18" charset="0"/>
              </a:rPr>
              <a:t>CIT Vs. BHEL (252 ITR 218 – Delhi);(222 ITR 551 Tekniskil (Sendirian) Berhard)(AAR)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US">
              <a:latin typeface="Times New Roman" pitchFamily="18" charset="0"/>
            </a:endParaRPr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409575" y="2849563"/>
            <a:ext cx="84582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000" u="sng">
                <a:latin typeface="Times New Roman" pitchFamily="18" charset="0"/>
              </a:rPr>
              <a:t>Held salaries of technicians:</a:t>
            </a:r>
          </a:p>
        </p:txBody>
      </p:sp>
      <p:sp>
        <p:nvSpPr>
          <p:cNvPr id="24584" name="Rectangle 7"/>
          <p:cNvSpPr>
            <a:spLocks noChangeArrowheads="1"/>
          </p:cNvSpPr>
          <p:nvPr/>
        </p:nvSpPr>
        <p:spPr bwMode="auto">
          <a:xfrm>
            <a:off x="409575" y="4678363"/>
            <a:ext cx="84582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000" u="sng">
                <a:latin typeface="Times New Roman" pitchFamily="18" charset="0"/>
              </a:rPr>
              <a:t>Held as FTS &amp; salaries:</a:t>
            </a:r>
          </a:p>
        </p:txBody>
      </p:sp>
      <p:sp>
        <p:nvSpPr>
          <p:cNvPr id="24585" name="Rectangle 8"/>
          <p:cNvSpPr>
            <a:spLocks noChangeArrowheads="1"/>
          </p:cNvSpPr>
          <p:nvPr/>
        </p:nvSpPr>
        <p:spPr bwMode="auto">
          <a:xfrm>
            <a:off x="457200" y="5334000"/>
            <a:ext cx="82296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>
                <a:latin typeface="Times New Roman" pitchFamily="18" charset="0"/>
              </a:rPr>
              <a:t>230 ITR 206  (AAR)– Steffen , Robertson &amp; Kirsten Consulting Engineers &amp; Scientists, IN RE-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>
                <a:latin typeface="Times New Roman" pitchFamily="18" charset="0"/>
              </a:rPr>
              <a:t>AT &amp; S India (P) Ltd. (287 ITR 421 (AAR))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381000" y="1371600"/>
            <a:ext cx="438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u="sng" dirty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</a:rPr>
              <a:t>Reimbursement of Expenses: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62800" y="65663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45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u="sng" smtClean="0">
                <a:solidFill>
                  <a:srgbClr val="FFFF00"/>
                </a:solidFill>
                <a:latin typeface="Algerian" pitchFamily="82" charset="0"/>
              </a:rPr>
              <a:t>tAXABILITY OF reIMBURSEMENT OF EXPENSES </a:t>
            </a:r>
            <a:r>
              <a:rPr lang="en-US" sz="24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20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143000"/>
          </a:xfrm>
        </p:spPr>
        <p:txBody>
          <a:bodyPr/>
          <a:lstStyle/>
          <a:p>
            <a:pPr eaLnBrk="1" hangingPunct="1"/>
            <a:r>
              <a:rPr lang="en-US" sz="3500" u="sng" smtClean="0">
                <a:solidFill>
                  <a:srgbClr val="FFFF00"/>
                </a:solidFill>
                <a:latin typeface="Algerian" pitchFamily="82" charset="0"/>
              </a:rPr>
              <a:t>Definition of Non-Residents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15400" cy="5791200"/>
          </a:xfrm>
        </p:spPr>
        <p:txBody>
          <a:bodyPr rtlCol="0">
            <a:no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1.   </a:t>
            </a:r>
            <a:r>
              <a:rPr lang="en-US" u="sng" dirty="0" smtClean="0"/>
              <a:t>“Resident ” as per I.T. Act:</a:t>
            </a:r>
          </a:p>
          <a:p>
            <a:pPr marL="742950" indent="-1714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Individual:</a:t>
            </a:r>
          </a:p>
          <a:p>
            <a:pPr marL="1314450" indent="-571500" algn="just" eaLnBrk="1" fontAlgn="auto" hangingPunct="1">
              <a:spcAft>
                <a:spcPts val="0"/>
              </a:spcAft>
              <a:buClr>
                <a:schemeClr val="hlink"/>
              </a:buClr>
              <a:buFont typeface="Arial" pitchFamily="34" charset="0"/>
              <a:buNone/>
              <a:tabLst>
                <a:tab pos="1200150" algn="l"/>
              </a:tabLst>
              <a:defRPr/>
            </a:pPr>
            <a:r>
              <a:rPr lang="en-US" sz="2800" dirty="0" smtClean="0"/>
              <a:t>(</a:t>
            </a:r>
            <a:r>
              <a:rPr lang="en-US" sz="2800" dirty="0" err="1" smtClean="0"/>
              <a:t>i</a:t>
            </a:r>
            <a:r>
              <a:rPr lang="en-US" sz="2800" dirty="0" smtClean="0"/>
              <a:t>)	 Physical presence   ≥  182 days in a F.Y. </a:t>
            </a:r>
            <a:r>
              <a:rPr lang="en-US" sz="2800" b="1" dirty="0" smtClean="0"/>
              <a:t>or</a:t>
            </a:r>
          </a:p>
          <a:p>
            <a:pPr marL="1314450" indent="-571500" algn="just" eaLnBrk="1" fontAlgn="auto" hangingPunct="1">
              <a:spcAft>
                <a:spcPts val="0"/>
              </a:spcAft>
              <a:buClr>
                <a:schemeClr val="hlink"/>
              </a:buClr>
              <a:buFont typeface="Arial" pitchFamily="34" charset="0"/>
              <a:buNone/>
              <a:tabLst>
                <a:tab pos="1200150" algn="l"/>
              </a:tabLst>
              <a:defRPr/>
            </a:pPr>
            <a:r>
              <a:rPr lang="en-US" sz="2800" dirty="0" smtClean="0"/>
              <a:t>(ii)	 Physical presence  ≥ 365 days in four preceding F.Y. and  ≥ 60 days in the F.Y. or</a:t>
            </a:r>
          </a:p>
          <a:p>
            <a:pPr marL="1314450" indent="-571500" algn="just" eaLnBrk="1" fontAlgn="auto" hangingPunct="1">
              <a:spcAft>
                <a:spcPts val="0"/>
              </a:spcAft>
              <a:buClr>
                <a:schemeClr val="hlink"/>
              </a:buClr>
              <a:buFont typeface="Arial" pitchFamily="34" charset="0"/>
              <a:buNone/>
              <a:tabLst>
                <a:tab pos="1314450" algn="l"/>
              </a:tabLst>
              <a:defRPr/>
            </a:pPr>
            <a:r>
              <a:rPr lang="en-US" sz="2800" dirty="0" smtClean="0"/>
              <a:t>(iii) If a crew of Indian ship, or a NRI </a:t>
            </a:r>
            <a:r>
              <a:rPr lang="en-US" sz="2800" b="1" dirty="0" smtClean="0">
                <a:solidFill>
                  <a:srgbClr val="94D242"/>
                </a:solidFill>
              </a:rPr>
              <a:t>who comes on leave, or Indian citizen leaves India for the purpose of employment</a:t>
            </a:r>
            <a:r>
              <a:rPr lang="en-US" sz="2800" dirty="0" smtClean="0">
                <a:solidFill>
                  <a:srgbClr val="94D242"/>
                </a:solidFill>
              </a:rPr>
              <a:t> </a:t>
            </a:r>
            <a:r>
              <a:rPr lang="en-US" sz="2800" dirty="0" smtClean="0"/>
              <a:t>outside India physical presence ≥  182 days </a:t>
            </a:r>
            <a:r>
              <a:rPr lang="en-US" sz="2800" b="1" dirty="0" smtClean="0">
                <a:solidFill>
                  <a:srgbClr val="94D242"/>
                </a:solidFill>
              </a:rPr>
              <a:t>irrespective of presence in preceding four years. </a:t>
            </a:r>
          </a:p>
          <a:p>
            <a:pPr marL="1085850" indent="-5715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100" dirty="0"/>
              <a:t>TAXATION OF NON-RESIDENTS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D3DE22-46E2-4811-A7A0-190A96E5E103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9" name="Rectangle 8"/>
          <p:cNvSpPr/>
          <p:nvPr/>
        </p:nvSpPr>
        <p:spPr>
          <a:xfrm>
            <a:off x="7162800" y="65663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944563"/>
          </a:xfrm>
        </p:spPr>
        <p:txBody>
          <a:bodyPr/>
          <a:lstStyle/>
          <a:p>
            <a:pPr eaLnBrk="1" hangingPunct="1"/>
            <a:r>
              <a:rPr lang="en-US" sz="2600" u="sng" smtClean="0">
                <a:solidFill>
                  <a:srgbClr val="FFFF00"/>
                </a:solidFill>
                <a:latin typeface="Algerian" pitchFamily="82" charset="0"/>
              </a:rPr>
              <a:t>Definition of Non-Residents </a:t>
            </a:r>
            <a:r>
              <a:rPr lang="en-US" sz="20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26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5334000"/>
          </a:xfrm>
        </p:spPr>
        <p:txBody>
          <a:bodyPr rtlCol="0">
            <a:no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u="sng" dirty="0" smtClean="0"/>
              <a:t>Company</a:t>
            </a:r>
            <a:r>
              <a:rPr lang="en-US" b="1" dirty="0" smtClean="0"/>
              <a:t>:</a:t>
            </a:r>
          </a:p>
          <a:p>
            <a:pPr marL="660400" indent="-317500" eaLnBrk="1" fontAlgn="auto" hangingPunct="1">
              <a:spcAft>
                <a:spcPts val="0"/>
              </a:spcAft>
              <a:buClr>
                <a:schemeClr val="hlink"/>
              </a:buClr>
              <a:buFont typeface="Arial" pitchFamily="34" charset="0"/>
              <a:buNone/>
              <a:defRPr/>
            </a:pP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 	control &amp; management wholly in India (Radha Rani 	Holding-110 TTJ 920(Delhi))</a:t>
            </a:r>
          </a:p>
          <a:p>
            <a:pPr marL="660400" indent="-317500" eaLnBrk="1" fontAlgn="auto" hangingPunct="1">
              <a:spcAft>
                <a:spcPts val="0"/>
              </a:spcAft>
              <a:buClr>
                <a:schemeClr val="hlink"/>
              </a:buClr>
              <a:buFont typeface="Arial" pitchFamily="34" charset="0"/>
              <a:buNone/>
              <a:defRPr/>
            </a:pPr>
            <a:r>
              <a:rPr lang="en-US" sz="2800" b="1" dirty="0" smtClean="0"/>
              <a:t>		or</a:t>
            </a:r>
          </a:p>
          <a:p>
            <a:pPr marL="660400" indent="-317500" eaLnBrk="1" fontAlgn="auto" hangingPunct="1">
              <a:spcAft>
                <a:spcPts val="0"/>
              </a:spcAft>
              <a:buClr>
                <a:schemeClr val="hlink"/>
              </a:buClr>
              <a:buFont typeface="Arial" pitchFamily="34" charset="0"/>
              <a:buNone/>
              <a:defRPr/>
            </a:pPr>
            <a:endParaRPr lang="en-US" sz="2400" b="1" dirty="0" smtClean="0"/>
          </a:p>
          <a:p>
            <a:pPr marL="660400" indent="-3175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Font typeface="Arial" pitchFamily="34" charset="0"/>
              <a:buNone/>
              <a:defRPr/>
            </a:pPr>
            <a:r>
              <a:rPr lang="en-US" sz="2400" dirty="0" smtClean="0"/>
              <a:t>(ii)	if Indian company </a:t>
            </a:r>
          </a:p>
          <a:p>
            <a:pPr marL="660400" indent="-3175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hlink"/>
              </a:buClr>
              <a:buFont typeface="Arial" pitchFamily="34" charset="0"/>
              <a:buNone/>
              <a:defRPr/>
            </a:pPr>
            <a:endParaRPr lang="en-US" sz="2400" b="1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u="sng" dirty="0" smtClean="0"/>
              <a:t>Other  Entities ( HUFs, Firms etc.) 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</a:t>
            </a:r>
            <a:r>
              <a:rPr lang="en-US" sz="2400" dirty="0" smtClean="0"/>
              <a:t>Resident unless control &amp; management </a:t>
            </a:r>
            <a:r>
              <a:rPr lang="en-US" sz="2400" b="1" dirty="0" smtClean="0"/>
              <a:t>wholly outside India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100"/>
              <a:t>TAXATION OF NON-RESIDENTS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068B04-1F6D-47AE-8C24-ED8D76B52D3F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198" name="TextBox 3"/>
          <p:cNvSpPr txBox="1">
            <a:spLocks noChangeArrowheads="1"/>
          </p:cNvSpPr>
          <p:nvPr/>
        </p:nvSpPr>
        <p:spPr bwMode="auto">
          <a:xfrm>
            <a:off x="228600" y="762000"/>
            <a:ext cx="701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Calibri" pitchFamily="34" charset="0"/>
              </a:rPr>
              <a:t>“Resident” as per I.T. Act: </a:t>
            </a:r>
            <a:r>
              <a:rPr lang="en-US" sz="2000" b="1" u="sng">
                <a:latin typeface="Calibri" pitchFamily="34" charset="0"/>
              </a:rPr>
              <a:t>( contd …    )</a:t>
            </a:r>
            <a:endParaRPr lang="en-US" sz="2800" b="1" u="sng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62800" y="6566356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600" u="sng" smtClean="0">
                <a:solidFill>
                  <a:srgbClr val="FFFF00"/>
                </a:solidFill>
                <a:latin typeface="Algerian" pitchFamily="82" charset="0"/>
              </a:rPr>
              <a:t>Definition of Non-Residents </a:t>
            </a:r>
            <a:r>
              <a:rPr lang="en-US" sz="18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26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 smtClean="0"/>
              <a:t>Planning with respect to Residential status (Precautions):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 smtClean="0"/>
          </a:p>
          <a:p>
            <a:pPr marL="742950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Day of arrival &amp; day of departure from India are counted as one day each in India (i.e. 2 days stay) (223 ITR 462-AAR).</a:t>
            </a:r>
          </a:p>
          <a:p>
            <a:pPr marL="742950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marL="742950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1st year of leaving India ensure that you leave before September </a:t>
            </a:r>
            <a:r>
              <a:rPr lang="en-US" spc="100" dirty="0" smtClean="0"/>
              <a:t>28th </a:t>
            </a:r>
            <a:r>
              <a:rPr lang="en-US" dirty="0" smtClean="0"/>
              <a:t>otherwise world income will be taxable. </a:t>
            </a:r>
          </a:p>
          <a:p>
            <a:pPr marL="742950" indent="-384048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marL="742950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On final return (not on leave) to India ensure to come back on or after Feb. 1st if present for 365 days in previous 4 years. If not, one can return on September 28th.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100"/>
              <a:t>TAXATION OF NON-RESIDENTS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770F9-C36A-4613-A233-1C15BEB6ACA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490156"/>
            <a:ext cx="3048000" cy="24622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1000" b="1" dirty="0">
                <a:ln w="50800"/>
              </a:rPr>
              <a:t>16th February, 2008</a:t>
            </a:r>
          </a:p>
        </p:txBody>
      </p:sp>
      <p:sp>
        <p:nvSpPr>
          <p:cNvPr id="9" name="Rectangle 8"/>
          <p:cNvSpPr/>
          <p:nvPr/>
        </p:nvSpPr>
        <p:spPr>
          <a:xfrm>
            <a:off x="7239000" y="6553200"/>
            <a:ext cx="1417376" cy="24622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1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10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839200" cy="914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u="sng" dirty="0" smtClean="0">
                <a:solidFill>
                  <a:srgbClr val="FFFF00"/>
                </a:solidFill>
                <a:latin typeface="Algerian" pitchFamily="82" charset="0"/>
              </a:rPr>
              <a:t>Taxability of non-residents under  the Income Tax Act,1961</a:t>
            </a:r>
            <a:endParaRPr lang="en-US" sz="2800" u="sng" dirty="0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570038"/>
            <a:ext cx="8839200" cy="5287962"/>
          </a:xfrm>
        </p:spPr>
        <p:txBody>
          <a:bodyPr rtlCol="0"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	.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Section 5:-</a:t>
            </a: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 u="sng" dirty="0" smtClean="0"/>
              <a:t>Scope of “income” of a NR &amp; NOR</a:t>
            </a:r>
            <a:endParaRPr lang="en-US" sz="2800" b="1" u="sng" dirty="0" smtClean="0"/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		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	`	(</a:t>
            </a:r>
            <a:r>
              <a:rPr lang="en-US" sz="2400" dirty="0" err="1" smtClean="0">
                <a:sym typeface="Wingdings" pitchFamily="2" charset="2"/>
              </a:rPr>
              <a:t>i</a:t>
            </a:r>
            <a:r>
              <a:rPr lang="en-US" sz="2400" dirty="0" smtClean="0">
                <a:sym typeface="Wingdings" pitchFamily="2" charset="2"/>
              </a:rPr>
              <a:t>) </a:t>
            </a:r>
            <a:r>
              <a:rPr lang="en-US" sz="2400" dirty="0" smtClean="0"/>
              <a:t>Received or deemed to be received in India and/or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/>
              <a:t>		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/>
              <a:t>		(ii) Accrues or arises or is deemed to accrue or arise in 	     India.</a:t>
            </a:r>
          </a:p>
          <a:p>
            <a:pPr marL="1371600" indent="-13716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marL="1371600" indent="-13716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i="1" spc="1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 b="1" dirty="0" smtClean="0"/>
              <a:t>(  Notes : - “NOR”’s income accruing or arising outside India excluded  only if it is not derived from a  business controlled in India or a profession set up in India.)</a:t>
            </a:r>
            <a:endParaRPr lang="en-US" sz="2400" b="1" dirty="0" smtClean="0">
              <a:cs typeface="Times New Roman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2605C8-EEB0-4092-B906-2A6B96999B73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490156"/>
            <a:ext cx="3048000" cy="21544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800" b="1" dirty="0">
                <a:ln w="50800"/>
              </a:rPr>
              <a:t>16th February, 2008</a:t>
            </a:r>
          </a:p>
        </p:txBody>
      </p:sp>
      <p:sp>
        <p:nvSpPr>
          <p:cNvPr id="9" name="Rectangle 8"/>
          <p:cNvSpPr/>
          <p:nvPr/>
        </p:nvSpPr>
        <p:spPr>
          <a:xfrm>
            <a:off x="7467600" y="6566356"/>
            <a:ext cx="1221809" cy="21544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8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FFFF00"/>
                </a:solidFill>
                <a:latin typeface="Algerian" pitchFamily="82" charset="0"/>
              </a:rPr>
              <a:t>Taxability of non-residents under the  Income Tax Act,1961</a:t>
            </a:r>
            <a:r>
              <a:rPr lang="en-US" sz="20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26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 rtlCol="0">
            <a:normAutofit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3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2300" b="1" u="sng" dirty="0" smtClean="0"/>
              <a:t>“ Deemed to accrue or arise in India” – meaning of: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E7AE1-260D-4F02-9089-B583FCEE9DC2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" y="1600200"/>
          <a:ext cx="8915400" cy="4700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219200"/>
                <a:gridCol w="6705600"/>
              </a:tblGrid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Section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Sources Of Income</a:t>
                      </a:r>
                      <a:endParaRPr lang="en-U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9(1)(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i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)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Business Income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Income from a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business connection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in India or through or from 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any property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or 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capital asset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or  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source of income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or </a:t>
                      </a:r>
                      <a:r>
                        <a:rPr kumimoji="0" lang="en-US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transfer of capital asse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t situated in India.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</a:tr>
              <a:tr h="4049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9(1)(ii)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Salaries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Salaries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for services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rendered in India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.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</a:tr>
              <a:tr h="341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9(1)(iii)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Salaries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Salaries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by Govt. for services outside India.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9(1)(iv)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Dividend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Dividend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paid by an Indian Company outside India. (now Exempt)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</a:tr>
              <a:tr h="5246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9(1)(v)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Interest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Interest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by Govt. or by a resident (unless for a business or source outside India)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9(1)(vi)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Royalty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‘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Royalty’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by Govt. or a resident </a:t>
                      </a: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(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unless for a business or a source outside India).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ea typeface="+mn-ea"/>
                          <a:cs typeface="+mn-cs"/>
                        </a:rPr>
                        <a:t>9(1)(vii)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FTS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‘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Fees for Technical Services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(FTS)’ by Govt. or a resident (unless for a business or a source outside India).</a:t>
                      </a:r>
                    </a:p>
                  </a:txBody>
                  <a:tcPr horzOverflow="overflow">
                    <a:solidFill>
                      <a:srgbClr val="A2DE36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6490156"/>
            <a:ext cx="3048000" cy="21544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800" b="1" dirty="0">
                <a:ln w="50800"/>
              </a:rPr>
              <a:t>16th February, 2008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91400" y="6566356"/>
            <a:ext cx="1221809" cy="21544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8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838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u="sng" dirty="0" smtClean="0">
                <a:solidFill>
                  <a:srgbClr val="FFFF00"/>
                </a:solidFill>
                <a:latin typeface="Algerian" pitchFamily="82" charset="0"/>
              </a:rPr>
              <a:t>Taxability of non-residents under the  Income Tax Act,1961</a:t>
            </a:r>
            <a:r>
              <a:rPr lang="en-US" sz="2000" u="sng" dirty="0" smtClean="0">
                <a:solidFill>
                  <a:srgbClr val="FFFF00"/>
                </a:solidFill>
                <a:latin typeface="Algerian" pitchFamily="82" charset="0"/>
              </a:rPr>
              <a:t>(</a:t>
            </a:r>
            <a:r>
              <a:rPr lang="en-US" sz="2000" u="sng" dirty="0" err="1" smtClean="0">
                <a:solidFill>
                  <a:srgbClr val="FFFF00"/>
                </a:solidFill>
                <a:latin typeface="Algerian" pitchFamily="82" charset="0"/>
              </a:rPr>
              <a:t>contd</a:t>
            </a:r>
            <a:r>
              <a:rPr lang="en-US" sz="2000" u="sng" dirty="0" smtClean="0">
                <a:solidFill>
                  <a:srgbClr val="FFFF00"/>
                </a:solidFill>
                <a:latin typeface="Algerian" pitchFamily="82" charset="0"/>
              </a:rPr>
              <a:t>…)</a:t>
            </a:r>
            <a:endParaRPr lang="en-US" sz="2600" u="sng" dirty="0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534400" cy="54403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	</a:t>
            </a:r>
            <a:r>
              <a:rPr lang="en-US" sz="2400" smtClean="0"/>
              <a:t>Special Provisions For Computing Profits And Gains In Case Of Non-Residents Engaged In Certain Business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A77922-4B43-4B50-9D0F-9E178ECEE059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" y="1676400"/>
          <a:ext cx="8915400" cy="3504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644"/>
                <a:gridCol w="1722895"/>
                <a:gridCol w="2307181"/>
                <a:gridCol w="1363334"/>
                <a:gridCol w="2172346"/>
              </a:tblGrid>
              <a:tr h="3950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Sec 44B</a:t>
                      </a:r>
                    </a:p>
                  </a:txBody>
                  <a:tcPr marL="8947" marR="8947" marT="8947" marB="0" anchor="b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Sec 44BB</a:t>
                      </a:r>
                    </a:p>
                  </a:txBody>
                  <a:tcPr marL="8947" marR="8947" marT="8947" marB="0" anchor="b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Sec 44BBA</a:t>
                      </a:r>
                    </a:p>
                  </a:txBody>
                  <a:tcPr marL="8947" marR="8947" marT="8947" marB="0" anchor="b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Sec 44BBB</a:t>
                      </a:r>
                    </a:p>
                  </a:txBody>
                  <a:tcPr marL="8947" marR="8947" marT="8947" marB="0" anchor="b" horzOverflow="overflow">
                    <a:solidFill>
                      <a:srgbClr val="A2DE36"/>
                    </a:solidFill>
                  </a:tcPr>
                </a:tc>
              </a:tr>
              <a:tr h="25005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This section applies to-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non-resident engaged operation ships.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non-resident engaged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 providing service/ facilities or supplying plant/ machinery for extraction or production of mineral oils (including petroleum and natural gas)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non-resident engaged in operation of aircraft.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foreign company engaged in civil construction or erection, testing or commissioning of plant or machinery in connection with an approved turnkey power project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</a:tr>
              <a:tr h="6090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Deemed Income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7½ %  of gross receipts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10% of gross receipts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5 %  of gross receipts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  %   of gross receipts</a:t>
                      </a:r>
                    </a:p>
                  </a:txBody>
                  <a:tcPr marL="8947" marR="8947" marT="8947" marB="0" horzOverflow="overflow">
                    <a:solidFill>
                      <a:srgbClr val="A2DE36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6490156"/>
            <a:ext cx="3048000" cy="21544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800" b="1" dirty="0">
                <a:ln w="50800"/>
              </a:rPr>
              <a:t>16th February, 2008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67600" y="6566356"/>
            <a:ext cx="1221809" cy="21544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8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FFFF00"/>
                </a:solidFill>
                <a:latin typeface="Algerian" pitchFamily="82" charset="0"/>
              </a:rPr>
              <a:t>Taxability of non-residents under the  Income Tax Act,1961 </a:t>
            </a:r>
            <a:r>
              <a:rPr lang="en-US" sz="1800" u="sng" smtClean="0">
                <a:solidFill>
                  <a:srgbClr val="FFFF00"/>
                </a:solidFill>
                <a:latin typeface="Algerian" pitchFamily="82" charset="0"/>
              </a:rPr>
              <a:t>(contd…)</a:t>
            </a:r>
            <a:endParaRPr lang="en-US" sz="2600" u="sng" smtClean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 		 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TAXATION OF NON-RESIDENTS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B936D-353B-452E-8FB2-4FD8B929D076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Rectangle 1033"/>
          <p:cNvSpPr>
            <a:spLocks noChangeArrowheads="1"/>
          </p:cNvSpPr>
          <p:nvPr/>
        </p:nvSpPr>
        <p:spPr bwMode="auto">
          <a:xfrm>
            <a:off x="906463" y="2971800"/>
            <a:ext cx="808513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381000" indent="-381000" algn="just">
              <a:lnSpc>
                <a:spcPct val="70000"/>
              </a:lnSpc>
              <a:spcBef>
                <a:spcPct val="50000"/>
              </a:spcBef>
              <a:buFontTx/>
              <a:buChar char="•"/>
              <a:defRPr/>
            </a:pPr>
            <a:endParaRPr lang="en-US" dirty="0">
              <a:latin typeface="Calibri" pitchFamily="34" charset="0"/>
            </a:endParaRPr>
          </a:p>
          <a:p>
            <a:pPr marL="381000" indent="-381000" algn="just">
              <a:lnSpc>
                <a:spcPct val="7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n-US" u="sng" dirty="0">
                <a:latin typeface="Calibri" pitchFamily="34" charset="0"/>
              </a:rPr>
              <a:t>Rule 10</a:t>
            </a:r>
            <a:endParaRPr lang="en-US" dirty="0">
              <a:latin typeface="Calibri" pitchFamily="34" charset="0"/>
            </a:endParaRPr>
          </a:p>
          <a:p>
            <a:pPr marL="514350" indent="-11430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en-US" dirty="0">
                <a:latin typeface="Calibri" pitchFamily="34" charset="0"/>
              </a:rPr>
              <a:t>percentage of turnover or</a:t>
            </a:r>
          </a:p>
          <a:p>
            <a:pPr marL="514350" indent="-11430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en-US" dirty="0">
                <a:latin typeface="Calibri" pitchFamily="34" charset="0"/>
              </a:rPr>
              <a:t>proportion to total receipts or</a:t>
            </a:r>
          </a:p>
          <a:p>
            <a:pPr marL="514350" indent="-11430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en-US" dirty="0">
                <a:latin typeface="Calibri" pitchFamily="34" charset="0"/>
              </a:rPr>
              <a:t>any other reasonable </a:t>
            </a:r>
          </a:p>
          <a:p>
            <a:pPr marL="514350" indent="-114300" algn="just">
              <a:lnSpc>
                <a:spcPct val="130000"/>
              </a:lnSpc>
              <a:buFont typeface="Arial" pitchFamily="34" charset="0"/>
              <a:buChar char="•"/>
              <a:defRPr/>
            </a:pPr>
            <a:endParaRPr lang="en-US" dirty="0">
              <a:latin typeface="Calibri" pitchFamily="34" charset="0"/>
            </a:endParaRPr>
          </a:p>
          <a:p>
            <a:pPr marL="341313" indent="-341313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en-US" u="sng" dirty="0">
                <a:latin typeface="Calibri" pitchFamily="34" charset="0"/>
              </a:rPr>
              <a:t>Rule 26 :-</a:t>
            </a:r>
            <a:r>
              <a:rPr lang="en-US" dirty="0">
                <a:latin typeface="Calibri" pitchFamily="34" charset="0"/>
              </a:rPr>
              <a:t>     </a:t>
            </a:r>
            <a:r>
              <a:rPr lang="en-US" u="sng" dirty="0">
                <a:latin typeface="Calibri" pitchFamily="34" charset="0"/>
              </a:rPr>
              <a:t>Exchange Rate Applicable for TDS</a:t>
            </a:r>
          </a:p>
          <a:p>
            <a:pPr marL="114300" indent="-114300" algn="just">
              <a:lnSpc>
                <a:spcPct val="130000"/>
              </a:lnSpc>
              <a:defRPr/>
            </a:pPr>
            <a:endParaRPr lang="en-US" u="sng" dirty="0">
              <a:latin typeface="Calibri" pitchFamily="34" charset="0"/>
            </a:endParaRPr>
          </a:p>
          <a:p>
            <a:pPr marL="341313" indent="-341313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lang="en-US" u="sng" dirty="0">
                <a:latin typeface="Calibri" pitchFamily="34" charset="0"/>
              </a:rPr>
              <a:t>Rule 115:-</a:t>
            </a:r>
            <a:r>
              <a:rPr lang="en-US" dirty="0">
                <a:latin typeface="Calibri" pitchFamily="34" charset="0"/>
              </a:rPr>
              <a:t>    </a:t>
            </a:r>
            <a:r>
              <a:rPr lang="en-US" u="sng" dirty="0">
                <a:latin typeface="Calibri" pitchFamily="34" charset="0"/>
              </a:rPr>
              <a:t>Exchange Rate Applicable for Returns</a:t>
            </a:r>
          </a:p>
        </p:txBody>
      </p:sp>
      <p:sp>
        <p:nvSpPr>
          <p:cNvPr id="13319" name="TextBox 5"/>
          <p:cNvSpPr txBox="1">
            <a:spLocks noChangeArrowheads="1"/>
          </p:cNvSpPr>
          <p:nvPr/>
        </p:nvSpPr>
        <p:spPr bwMode="auto">
          <a:xfrm>
            <a:off x="381000" y="13716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/>
              <a:t>   </a:t>
            </a:r>
            <a:r>
              <a:rPr lang="en-US" u="sng"/>
              <a:t>Relevant Income tax Rules</a:t>
            </a:r>
          </a:p>
        </p:txBody>
      </p:sp>
      <p:sp>
        <p:nvSpPr>
          <p:cNvPr id="13320" name="TextBox 5"/>
          <p:cNvSpPr txBox="1">
            <a:spLocks noChangeArrowheads="1"/>
          </p:cNvSpPr>
          <p:nvPr/>
        </p:nvSpPr>
        <p:spPr bwMode="auto">
          <a:xfrm>
            <a:off x="533400" y="5105400"/>
            <a:ext cx="777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/>
              <a:t> Chapter XII A – For NRIs </a:t>
            </a:r>
          </a:p>
        </p:txBody>
      </p:sp>
      <p:sp>
        <p:nvSpPr>
          <p:cNvPr id="13321" name="TextBox 6"/>
          <p:cNvSpPr txBox="1">
            <a:spLocks noChangeArrowheads="1"/>
          </p:cNvSpPr>
          <p:nvPr/>
        </p:nvSpPr>
        <p:spPr bwMode="auto">
          <a:xfrm>
            <a:off x="457200" y="58674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/>
              <a:t> Transfer Pricing – Sec. 92 to Sec 92F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490156"/>
            <a:ext cx="3048000" cy="21544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defRPr/>
            </a:pPr>
            <a:r>
              <a:rPr lang="en-US" sz="800" b="1" dirty="0">
                <a:ln w="50800"/>
              </a:rPr>
              <a:t>16th February, 2008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91400" y="6566356"/>
            <a:ext cx="1221809" cy="21544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IFA-</a:t>
            </a:r>
            <a:r>
              <a:rPr lang="en-US" sz="800" b="1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Ahmedabad</a:t>
            </a:r>
            <a:endParaRPr lang="en-US" sz="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1658</TotalTime>
  <Words>1430</Words>
  <Application>Microsoft Office PowerPoint</Application>
  <PresentationFormat>On-screen Show (4:3)</PresentationFormat>
  <Paragraphs>289</Paragraphs>
  <Slides>20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Franklin Gothic Book</vt:lpstr>
      <vt:lpstr>Wingdings 2</vt:lpstr>
      <vt:lpstr>Calibri</vt:lpstr>
      <vt:lpstr>Algerian</vt:lpstr>
      <vt:lpstr>Wingdings</vt:lpstr>
      <vt:lpstr>Times New Roman</vt:lpstr>
      <vt:lpstr>Garamond</vt:lpstr>
      <vt:lpstr>Book Antiqua</vt:lpstr>
      <vt:lpstr>SimHei</vt:lpstr>
      <vt:lpstr>Bell MT</vt:lpstr>
      <vt:lpstr>Technic</vt:lpstr>
      <vt:lpstr>TAXATION OF NON-RESIDENTS</vt:lpstr>
      <vt:lpstr>Scope Of The Presentation</vt:lpstr>
      <vt:lpstr>Definition of Non-Residents</vt:lpstr>
      <vt:lpstr>Definition of Non-Residents (contd…)</vt:lpstr>
      <vt:lpstr>Definition of Non-Residents (contd…)</vt:lpstr>
      <vt:lpstr>Taxability of non-residents under  the Income Tax Act,1961</vt:lpstr>
      <vt:lpstr>Taxability of non-residents under the  Income Tax Act,1961(contd…)</vt:lpstr>
      <vt:lpstr>Taxability of non-residents under the  Income Tax Act,1961(contd…)</vt:lpstr>
      <vt:lpstr>Taxability of non-residents under the  Income Tax Act,1961 (contd…)</vt:lpstr>
      <vt:lpstr>Taxability of non-residents under the  Income Tax Act,1961 (contd…)</vt:lpstr>
      <vt:lpstr>Taxability of non-residents under the  Income Tax Act,1961 (contd…)</vt:lpstr>
      <vt:lpstr>DTAA s &amp; How to use them for reducing taxes</vt:lpstr>
      <vt:lpstr>Slide 13</vt:lpstr>
      <vt:lpstr>An Overview of TDS  u/s 195 &amp; Certification  by CA  </vt:lpstr>
      <vt:lpstr>An Overview of TDS  u/s 195 &amp; Certification by CA (contd…)</vt:lpstr>
      <vt:lpstr>Slide 16</vt:lpstr>
      <vt:lpstr>tAXABILITY OF reIMBURSEMENT OF EXPENSES</vt:lpstr>
      <vt:lpstr>tAXABILITY OF reIMBURSEMENT OF EXPENSES (CONTD…)</vt:lpstr>
      <vt:lpstr>tAXABILITY OF reIMBURSEMENT OF EXPENSES (CONTD…)</vt:lpstr>
      <vt:lpstr>tAXABILITY OF reIMBURSEMENT OF EXPENSES (CONTD…)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TAXATION OF NON-RESIDENTS</dc:title>
  <dc:creator/>
  <cp:lastModifiedBy>Admin</cp:lastModifiedBy>
  <cp:revision>247</cp:revision>
  <dcterms:created xsi:type="dcterms:W3CDTF">2006-08-16T00:00:00Z</dcterms:created>
  <dcterms:modified xsi:type="dcterms:W3CDTF">2014-01-02T12:18:50Z</dcterms:modified>
</cp:coreProperties>
</file>