
<file path=[Content_Types].xml><?xml version="1.0" encoding="utf-8"?>
<Types xmlns="http://schemas.openxmlformats.org/package/2006/content-types">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docProps/custom.xml" ContentType="application/vnd.openxmlformats-officedocument.custom-properties+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0058400" cy="7772400"/>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5620"/>
    <p:restoredTop sz="94660"/>
  </p:normalViewPr>
  <p:slideViewPr>
    <p:cSldViewPr>
      <p:cViewPr>
        <p:scale>
          <a:sx n="98" d="100"/>
          <a:sy n="98" d="100"/>
        </p:scale>
        <p:origin x="-846" y="-78"/>
      </p:cViewPr>
      <p:guideLst>
        <p:guide orient="horz" pos="2225"/>
        <p:guide pos="2795"/>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54380" y="2409444"/>
            <a:ext cx="8549640" cy="34624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508760" y="4352544"/>
            <a:ext cx="704088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4/8/2019</a:t>
            </a:fld>
            <a:endParaRPr lang="en-US"/>
          </a:p>
        </p:txBody>
      </p:sp>
      <p:sp>
        <p:nvSpPr>
          <p:cNvPr id="6" name="Holder 6"/>
          <p:cNvSpPr>
            <a:spLocks noGrp="1"/>
          </p:cNvSpPr>
          <p:nvPr>
            <p:ph type="sldNum" sz="quarter" idx="7"/>
          </p:nvPr>
        </p:nvSpPr>
        <p:spPr/>
        <p:txBody>
          <a:bodyPr lIns="0" tIns="0" rIns="0" bIns="0"/>
          <a:lstStyle>
            <a:lvl1pPr>
              <a:defRPr sz="1050" b="0" i="0">
                <a:solidFill>
                  <a:schemeClr val="tx1"/>
                </a:solidFill>
                <a:latin typeface="Arial Black"/>
                <a:cs typeface="Arial Black"/>
              </a:defRPr>
            </a:lvl1pPr>
          </a:lstStyle>
          <a:p>
            <a:pPr marL="12700">
              <a:lnSpc>
                <a:spcPct val="100000"/>
              </a:lnSpc>
              <a:spcBef>
                <a:spcPts val="150"/>
              </a:spcBef>
            </a:pPr>
            <a:r>
              <a:rPr spc="-120" dirty="0"/>
              <a:t>Page</a:t>
            </a:r>
            <a:r>
              <a:rPr spc="-135" dirty="0"/>
              <a:t> </a:t>
            </a:r>
            <a:fld id="{81D60167-4931-47E6-BA6A-407CBD079E47}" type="slidenum">
              <a:rPr spc="-70" dirty="0"/>
              <a:pPr marL="12700">
                <a:lnSpc>
                  <a:spcPct val="100000"/>
                </a:lnSpc>
                <a:spcBef>
                  <a:spcPts val="150"/>
                </a:spcBef>
              </a:pPr>
              <a:t>‹#›</a:t>
            </a:fld>
            <a:endParaRPr spc="-7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616324" y="220807"/>
            <a:ext cx="899832" cy="537297"/>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250" b="1" i="0">
                <a:solidFill>
                  <a:schemeClr val="tx1"/>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4/8/2019</a:t>
            </a:fld>
            <a:endParaRPr lang="en-US"/>
          </a:p>
        </p:txBody>
      </p:sp>
      <p:sp>
        <p:nvSpPr>
          <p:cNvPr id="6" name="Holder 6"/>
          <p:cNvSpPr>
            <a:spLocks noGrp="1"/>
          </p:cNvSpPr>
          <p:nvPr>
            <p:ph type="sldNum" sz="quarter" idx="7"/>
          </p:nvPr>
        </p:nvSpPr>
        <p:spPr/>
        <p:txBody>
          <a:bodyPr lIns="0" tIns="0" rIns="0" bIns="0"/>
          <a:lstStyle>
            <a:lvl1pPr>
              <a:defRPr sz="1050" b="0" i="0">
                <a:solidFill>
                  <a:schemeClr val="tx1"/>
                </a:solidFill>
                <a:latin typeface="Arial Black"/>
                <a:cs typeface="Arial Black"/>
              </a:defRPr>
            </a:lvl1pPr>
          </a:lstStyle>
          <a:p>
            <a:pPr marL="12700">
              <a:lnSpc>
                <a:spcPct val="100000"/>
              </a:lnSpc>
              <a:spcBef>
                <a:spcPts val="150"/>
              </a:spcBef>
            </a:pPr>
            <a:r>
              <a:rPr spc="-120" dirty="0"/>
              <a:t>Page</a:t>
            </a:r>
            <a:r>
              <a:rPr spc="-135" dirty="0"/>
              <a:t> </a:t>
            </a:r>
            <a:fld id="{81D60167-4931-47E6-BA6A-407CBD079E47}" type="slidenum">
              <a:rPr spc="-70" dirty="0"/>
              <a:pPr marL="12700">
                <a:lnSpc>
                  <a:spcPct val="100000"/>
                </a:lnSpc>
                <a:spcBef>
                  <a:spcPts val="150"/>
                </a:spcBef>
              </a:pPr>
              <a:t>‹#›</a:t>
            </a:fld>
            <a:endParaRPr spc="-7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250" b="1" i="0">
                <a:solidFill>
                  <a:schemeClr val="tx1"/>
                </a:solidFill>
                <a:latin typeface="Times New Roman"/>
                <a:cs typeface="Times New Roman"/>
              </a:defRPr>
            </a:lvl1pPr>
          </a:lstStyle>
          <a:p>
            <a:endParaRPr/>
          </a:p>
        </p:txBody>
      </p:sp>
      <p:sp>
        <p:nvSpPr>
          <p:cNvPr id="3" name="Holder 3"/>
          <p:cNvSpPr>
            <a:spLocks noGrp="1"/>
          </p:cNvSpPr>
          <p:nvPr>
            <p:ph sz="half" idx="2"/>
          </p:nvPr>
        </p:nvSpPr>
        <p:spPr>
          <a:xfrm>
            <a:off x="502920" y="1787652"/>
            <a:ext cx="4375404"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80076" y="1787652"/>
            <a:ext cx="4375404"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4/8/2019</a:t>
            </a:fld>
            <a:endParaRPr lang="en-US"/>
          </a:p>
        </p:txBody>
      </p:sp>
      <p:sp>
        <p:nvSpPr>
          <p:cNvPr id="7" name="Holder 7"/>
          <p:cNvSpPr>
            <a:spLocks noGrp="1"/>
          </p:cNvSpPr>
          <p:nvPr>
            <p:ph type="sldNum" sz="quarter" idx="7"/>
          </p:nvPr>
        </p:nvSpPr>
        <p:spPr/>
        <p:txBody>
          <a:bodyPr lIns="0" tIns="0" rIns="0" bIns="0"/>
          <a:lstStyle>
            <a:lvl1pPr>
              <a:defRPr sz="1050" b="0" i="0">
                <a:solidFill>
                  <a:schemeClr val="tx1"/>
                </a:solidFill>
                <a:latin typeface="Arial Black"/>
                <a:cs typeface="Arial Black"/>
              </a:defRPr>
            </a:lvl1pPr>
          </a:lstStyle>
          <a:p>
            <a:pPr marL="12700">
              <a:lnSpc>
                <a:spcPct val="100000"/>
              </a:lnSpc>
              <a:spcBef>
                <a:spcPts val="150"/>
              </a:spcBef>
            </a:pPr>
            <a:r>
              <a:rPr spc="-120" dirty="0"/>
              <a:t>Page</a:t>
            </a:r>
            <a:r>
              <a:rPr spc="-135" dirty="0"/>
              <a:t> </a:t>
            </a:r>
            <a:fld id="{81D60167-4931-47E6-BA6A-407CBD079E47}" type="slidenum">
              <a:rPr spc="-70" dirty="0"/>
              <a:pPr marL="12700">
                <a:lnSpc>
                  <a:spcPct val="100000"/>
                </a:lnSpc>
                <a:spcBef>
                  <a:spcPts val="150"/>
                </a:spcBef>
              </a:pPr>
              <a:t>‹#›</a:t>
            </a:fld>
            <a:endParaRPr spc="-7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250" b="1" i="0">
                <a:solidFill>
                  <a:schemeClr val="tx1"/>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4/8/2019</a:t>
            </a:fld>
            <a:endParaRPr lang="en-US"/>
          </a:p>
        </p:txBody>
      </p:sp>
      <p:sp>
        <p:nvSpPr>
          <p:cNvPr id="5" name="Holder 5"/>
          <p:cNvSpPr>
            <a:spLocks noGrp="1"/>
          </p:cNvSpPr>
          <p:nvPr>
            <p:ph type="sldNum" sz="quarter" idx="7"/>
          </p:nvPr>
        </p:nvSpPr>
        <p:spPr/>
        <p:txBody>
          <a:bodyPr lIns="0" tIns="0" rIns="0" bIns="0"/>
          <a:lstStyle>
            <a:lvl1pPr>
              <a:defRPr sz="1050" b="0" i="0">
                <a:solidFill>
                  <a:schemeClr val="tx1"/>
                </a:solidFill>
                <a:latin typeface="Arial Black"/>
                <a:cs typeface="Arial Black"/>
              </a:defRPr>
            </a:lvl1pPr>
          </a:lstStyle>
          <a:p>
            <a:pPr marL="12700">
              <a:lnSpc>
                <a:spcPct val="100000"/>
              </a:lnSpc>
              <a:spcBef>
                <a:spcPts val="150"/>
              </a:spcBef>
            </a:pPr>
            <a:r>
              <a:rPr spc="-120" dirty="0"/>
              <a:t>Page</a:t>
            </a:r>
            <a:r>
              <a:rPr spc="-135" dirty="0"/>
              <a:t> </a:t>
            </a:r>
            <a:fld id="{81D60167-4931-47E6-BA6A-407CBD079E47}" type="slidenum">
              <a:rPr spc="-70" dirty="0"/>
              <a:pPr marL="12700">
                <a:lnSpc>
                  <a:spcPct val="100000"/>
                </a:lnSpc>
                <a:spcBef>
                  <a:spcPts val="150"/>
                </a:spcBef>
              </a:pPr>
              <a:t>‹#›</a:t>
            </a:fld>
            <a:endParaRPr spc="-7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4/8/2019</a:t>
            </a:fld>
            <a:endParaRPr lang="en-US"/>
          </a:p>
        </p:txBody>
      </p:sp>
      <p:sp>
        <p:nvSpPr>
          <p:cNvPr id="4" name="Holder 4"/>
          <p:cNvSpPr>
            <a:spLocks noGrp="1"/>
          </p:cNvSpPr>
          <p:nvPr>
            <p:ph type="sldNum" sz="quarter" idx="7"/>
          </p:nvPr>
        </p:nvSpPr>
        <p:spPr/>
        <p:txBody>
          <a:bodyPr lIns="0" tIns="0" rIns="0" bIns="0"/>
          <a:lstStyle>
            <a:lvl1pPr>
              <a:defRPr sz="1050" b="0" i="0">
                <a:solidFill>
                  <a:schemeClr val="tx1"/>
                </a:solidFill>
                <a:latin typeface="Arial Black"/>
                <a:cs typeface="Arial Black"/>
              </a:defRPr>
            </a:lvl1pPr>
          </a:lstStyle>
          <a:p>
            <a:pPr marL="12700">
              <a:lnSpc>
                <a:spcPct val="100000"/>
              </a:lnSpc>
              <a:spcBef>
                <a:spcPts val="150"/>
              </a:spcBef>
            </a:pPr>
            <a:r>
              <a:rPr spc="-120" dirty="0"/>
              <a:t>Page</a:t>
            </a:r>
            <a:r>
              <a:rPr spc="-135" dirty="0"/>
              <a:t> </a:t>
            </a:r>
            <a:fld id="{81D60167-4931-47E6-BA6A-407CBD079E47}" type="slidenum">
              <a:rPr spc="-70" dirty="0"/>
              <a:pPr marL="12700">
                <a:lnSpc>
                  <a:spcPct val="100000"/>
                </a:lnSpc>
                <a:spcBef>
                  <a:spcPts val="150"/>
                </a:spcBef>
              </a:pPr>
              <a:t>‹#›</a:t>
            </a:fld>
            <a:endParaRPr spc="-7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99888" y="884542"/>
            <a:ext cx="8858624" cy="346249"/>
          </a:xfrm>
          <a:prstGeom prst="rect">
            <a:avLst/>
          </a:prstGeom>
        </p:spPr>
        <p:txBody>
          <a:bodyPr wrap="square" lIns="0" tIns="0" rIns="0" bIns="0">
            <a:spAutoFit/>
          </a:bodyPr>
          <a:lstStyle>
            <a:lvl1pPr>
              <a:defRPr sz="2250" b="1" i="0">
                <a:solidFill>
                  <a:schemeClr val="tx1"/>
                </a:solidFill>
                <a:latin typeface="Times New Roman"/>
                <a:cs typeface="Times New Roman"/>
              </a:defRPr>
            </a:lvl1pPr>
          </a:lstStyle>
          <a:p>
            <a:endParaRPr/>
          </a:p>
        </p:txBody>
      </p:sp>
      <p:sp>
        <p:nvSpPr>
          <p:cNvPr id="3" name="Holder 3"/>
          <p:cNvSpPr>
            <a:spLocks noGrp="1"/>
          </p:cNvSpPr>
          <p:nvPr>
            <p:ph type="body" idx="1"/>
          </p:nvPr>
        </p:nvSpPr>
        <p:spPr>
          <a:xfrm>
            <a:off x="502920" y="1787652"/>
            <a:ext cx="905256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419856" y="7228332"/>
            <a:ext cx="3218688"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02920" y="7228332"/>
            <a:ext cx="2313432"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4/8/2019</a:t>
            </a:fld>
            <a:endParaRPr lang="en-US"/>
          </a:p>
        </p:txBody>
      </p:sp>
      <p:sp>
        <p:nvSpPr>
          <p:cNvPr id="6" name="Holder 6"/>
          <p:cNvSpPr>
            <a:spLocks noGrp="1"/>
          </p:cNvSpPr>
          <p:nvPr>
            <p:ph type="sldNum" sz="quarter" idx="7"/>
          </p:nvPr>
        </p:nvSpPr>
        <p:spPr>
          <a:xfrm>
            <a:off x="8752106" y="7459566"/>
            <a:ext cx="723153" cy="161583"/>
          </a:xfrm>
          <a:prstGeom prst="rect">
            <a:avLst/>
          </a:prstGeom>
        </p:spPr>
        <p:txBody>
          <a:bodyPr wrap="square" lIns="0" tIns="0" rIns="0" bIns="0">
            <a:spAutoFit/>
          </a:bodyPr>
          <a:lstStyle>
            <a:lvl1pPr>
              <a:defRPr sz="1050" b="0" i="0">
                <a:solidFill>
                  <a:schemeClr val="tx1"/>
                </a:solidFill>
                <a:latin typeface="Arial Black"/>
                <a:cs typeface="Arial Black"/>
              </a:defRPr>
            </a:lvl1pPr>
          </a:lstStyle>
          <a:p>
            <a:pPr marL="12700">
              <a:lnSpc>
                <a:spcPct val="100000"/>
              </a:lnSpc>
              <a:spcBef>
                <a:spcPts val="150"/>
              </a:spcBef>
            </a:pPr>
            <a:r>
              <a:rPr spc="-120" dirty="0"/>
              <a:t>Page</a:t>
            </a:r>
            <a:r>
              <a:rPr spc="-135" dirty="0"/>
              <a:t> </a:t>
            </a:r>
            <a:fld id="{81D60167-4931-47E6-BA6A-407CBD079E47}" type="slidenum">
              <a:rPr spc="-70" dirty="0"/>
              <a:pPr marL="12700">
                <a:lnSpc>
                  <a:spcPct val="100000"/>
                </a:lnSpc>
                <a:spcBef>
                  <a:spcPts val="150"/>
                </a:spcBef>
              </a:pPr>
              <a:t>‹#›</a:t>
            </a:fld>
            <a:endParaRPr spc="-7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object 8"/>
          <p:cNvGraphicFramePr>
            <a:graphicFrameLocks noGrp="1"/>
          </p:cNvGraphicFramePr>
          <p:nvPr/>
        </p:nvGraphicFramePr>
        <p:xfrm>
          <a:off x="5709172" y="986299"/>
          <a:ext cx="2672827" cy="1483541"/>
        </p:xfrm>
        <a:graphic>
          <a:graphicData uri="http://schemas.openxmlformats.org/drawingml/2006/table">
            <a:tbl>
              <a:tblPr firstRow="1" bandRow="1">
                <a:tableStyleId>{2D5ABB26-0587-4C30-8999-92F81FD0307C}</a:tableStyleId>
              </a:tblPr>
              <a:tblGrid>
                <a:gridCol w="1100577"/>
                <a:gridCol w="657851"/>
                <a:gridCol w="914399"/>
              </a:tblGrid>
              <a:tr h="411192">
                <a:tc>
                  <a:txBody>
                    <a:bodyPr/>
                    <a:lstStyle/>
                    <a:p>
                      <a:pPr marL="95250">
                        <a:lnSpc>
                          <a:spcPct val="100000"/>
                        </a:lnSpc>
                        <a:spcBef>
                          <a:spcPts val="695"/>
                        </a:spcBef>
                      </a:pPr>
                      <a:r>
                        <a:rPr sz="1000" b="1" dirty="0">
                          <a:solidFill>
                            <a:srgbClr val="FFFFFF"/>
                          </a:solidFill>
                          <a:latin typeface="+mn-lt"/>
                          <a:cs typeface="Times New Roman"/>
                        </a:rPr>
                        <a:t>Monthly</a:t>
                      </a:r>
                      <a:endParaRPr sz="1000">
                        <a:latin typeface="+mn-lt"/>
                        <a:cs typeface="Times New Roman"/>
                      </a:endParaRPr>
                    </a:p>
                  </a:txBody>
                  <a:tcPr marL="0" marR="0" marT="68205" marB="0">
                    <a:lnB w="9525">
                      <a:solidFill>
                        <a:srgbClr val="CCCCCC"/>
                      </a:solidFill>
                      <a:prstDash val="solid"/>
                    </a:lnB>
                    <a:solidFill>
                      <a:srgbClr val="002F5F"/>
                    </a:solidFill>
                  </a:tcPr>
                </a:tc>
                <a:tc>
                  <a:txBody>
                    <a:bodyPr/>
                    <a:lstStyle/>
                    <a:p>
                      <a:pPr marL="1346835">
                        <a:lnSpc>
                          <a:spcPct val="100000"/>
                        </a:lnSpc>
                        <a:spcBef>
                          <a:spcPts val="695"/>
                        </a:spcBef>
                      </a:pPr>
                      <a:r>
                        <a:rPr sz="1000" b="1" smtClean="0">
                          <a:solidFill>
                            <a:srgbClr val="FFFFFF"/>
                          </a:solidFill>
                          <a:latin typeface="+mn-lt"/>
                          <a:cs typeface="Times New Roman"/>
                        </a:rPr>
                        <a:t>Rs.</a:t>
                      </a:r>
                      <a:endParaRPr sz="1000">
                        <a:latin typeface="+mn-lt"/>
                        <a:cs typeface="Times New Roman"/>
                      </a:endParaRPr>
                    </a:p>
                  </a:txBody>
                  <a:tcPr marL="0" marR="0" marT="68205" marB="0">
                    <a:lnB w="9525">
                      <a:solidFill>
                        <a:srgbClr val="CCCCCC"/>
                      </a:solidFill>
                      <a:prstDash val="solid"/>
                    </a:lnB>
                    <a:solidFill>
                      <a:srgbClr val="002F5F"/>
                    </a:solidFill>
                  </a:tcPr>
                </a:tc>
                <a:tc>
                  <a:txBody>
                    <a:bodyPr/>
                    <a:lstStyle/>
                    <a:p>
                      <a:pPr marL="754380">
                        <a:lnSpc>
                          <a:spcPct val="100000"/>
                        </a:lnSpc>
                        <a:spcBef>
                          <a:spcPts val="695"/>
                        </a:spcBef>
                      </a:pPr>
                      <a:r>
                        <a:rPr sz="1000" b="1" dirty="0">
                          <a:solidFill>
                            <a:srgbClr val="FFFFFF"/>
                          </a:solidFill>
                          <a:latin typeface="+mn-lt"/>
                          <a:cs typeface="Times New Roman"/>
                        </a:rPr>
                        <a:t>%</a:t>
                      </a:r>
                      <a:endParaRPr sz="1000">
                        <a:latin typeface="+mn-lt"/>
                        <a:cs typeface="Times New Roman"/>
                      </a:endParaRPr>
                    </a:p>
                  </a:txBody>
                  <a:tcPr marL="0" marR="0" marT="68205" marB="0">
                    <a:lnB w="9525">
                      <a:solidFill>
                        <a:srgbClr val="CCCCCC"/>
                      </a:solidFill>
                      <a:prstDash val="solid"/>
                    </a:lnB>
                    <a:solidFill>
                      <a:srgbClr val="002F5F"/>
                    </a:solidFill>
                  </a:tcPr>
                </a:tc>
              </a:tr>
              <a:tr h="332336">
                <a:tc>
                  <a:txBody>
                    <a:bodyPr/>
                    <a:lstStyle/>
                    <a:p>
                      <a:pPr marL="95250">
                        <a:lnSpc>
                          <a:spcPct val="100000"/>
                        </a:lnSpc>
                        <a:spcBef>
                          <a:spcPts val="1160"/>
                        </a:spcBef>
                      </a:pPr>
                      <a:r>
                        <a:rPr sz="1000" spc="-80" dirty="0">
                          <a:latin typeface="+mn-lt"/>
                          <a:cs typeface="Arial Black"/>
                        </a:rPr>
                        <a:t>Your</a:t>
                      </a:r>
                      <a:r>
                        <a:rPr sz="1000" spc="-95" dirty="0">
                          <a:latin typeface="+mn-lt"/>
                          <a:cs typeface="Arial Black"/>
                        </a:rPr>
                        <a:t> </a:t>
                      </a:r>
                      <a:r>
                        <a:rPr sz="1000" spc="-80" dirty="0">
                          <a:latin typeface="+mn-lt"/>
                          <a:cs typeface="Arial Black"/>
                        </a:rPr>
                        <a:t>income</a:t>
                      </a:r>
                      <a:endParaRPr sz="1000">
                        <a:latin typeface="+mn-lt"/>
                        <a:cs typeface="Arial Black"/>
                      </a:endParaRPr>
                    </a:p>
                  </a:txBody>
                  <a:tcPr marL="0" marR="0" marT="113838" marB="0">
                    <a:lnT w="9525">
                      <a:solidFill>
                        <a:srgbClr val="CCCCCC"/>
                      </a:solidFill>
                      <a:prstDash val="solid"/>
                    </a:lnT>
                    <a:lnB w="9525">
                      <a:solidFill>
                        <a:srgbClr val="CCCCCC"/>
                      </a:solidFill>
                      <a:prstDash val="solid"/>
                    </a:lnB>
                  </a:tcPr>
                </a:tc>
                <a:tc>
                  <a:txBody>
                    <a:bodyPr/>
                    <a:lstStyle/>
                    <a:p>
                      <a:pPr marL="1063625" indent="-835025" algn="ctr">
                        <a:lnSpc>
                          <a:spcPct val="100000"/>
                        </a:lnSpc>
                        <a:spcBef>
                          <a:spcPts val="1160"/>
                        </a:spcBef>
                      </a:pPr>
                      <a:r>
                        <a:rPr sz="1000" spc="-140" dirty="0">
                          <a:latin typeface="+mn-lt"/>
                          <a:cs typeface="Arial Black"/>
                        </a:rPr>
                        <a:t>1,00,000</a:t>
                      </a:r>
                      <a:endParaRPr sz="1000">
                        <a:latin typeface="+mn-lt"/>
                        <a:cs typeface="Arial Black"/>
                      </a:endParaRPr>
                    </a:p>
                  </a:txBody>
                  <a:tcPr marL="0" marR="0" marT="113838" marB="0">
                    <a:lnT w="9525">
                      <a:solidFill>
                        <a:srgbClr val="CCCCCC"/>
                      </a:solidFill>
                      <a:prstDash val="solid"/>
                    </a:lnT>
                    <a:lnB w="9525">
                      <a:solidFill>
                        <a:srgbClr val="CCCCCC"/>
                      </a:solidFill>
                      <a:prstDash val="solid"/>
                    </a:lnB>
                  </a:tcPr>
                </a:tc>
                <a:tc>
                  <a:txBody>
                    <a:bodyPr/>
                    <a:lstStyle/>
                    <a:p>
                      <a:pPr marL="754380">
                        <a:lnSpc>
                          <a:spcPct val="100000"/>
                        </a:lnSpc>
                        <a:spcBef>
                          <a:spcPts val="1160"/>
                        </a:spcBef>
                      </a:pPr>
                      <a:r>
                        <a:rPr sz="1000" dirty="0">
                          <a:latin typeface="+mn-lt"/>
                          <a:cs typeface="Arial Black"/>
                        </a:rPr>
                        <a:t>-</a:t>
                      </a:r>
                      <a:endParaRPr sz="1000">
                        <a:latin typeface="+mn-lt"/>
                        <a:cs typeface="Arial Black"/>
                      </a:endParaRPr>
                    </a:p>
                  </a:txBody>
                  <a:tcPr marL="0" marR="0" marT="113838" marB="0">
                    <a:lnT w="9525">
                      <a:solidFill>
                        <a:srgbClr val="CCCCCC"/>
                      </a:solidFill>
                      <a:prstDash val="solid"/>
                    </a:lnT>
                    <a:lnB w="9525">
                      <a:solidFill>
                        <a:srgbClr val="CCCCCC"/>
                      </a:solidFill>
                      <a:prstDash val="solid"/>
                    </a:lnB>
                  </a:tcPr>
                </a:tc>
              </a:tr>
              <a:tr h="312900">
                <a:tc>
                  <a:txBody>
                    <a:bodyPr/>
                    <a:lstStyle/>
                    <a:p>
                      <a:pPr marL="95250">
                        <a:lnSpc>
                          <a:spcPct val="100000"/>
                        </a:lnSpc>
                        <a:spcBef>
                          <a:spcPts val="1160"/>
                        </a:spcBef>
                      </a:pPr>
                      <a:r>
                        <a:rPr sz="1000" spc="-95" dirty="0">
                          <a:latin typeface="+mn-lt"/>
                          <a:cs typeface="Arial Black"/>
                        </a:rPr>
                        <a:t>Expenses</a:t>
                      </a:r>
                      <a:endParaRPr sz="1000">
                        <a:latin typeface="+mn-lt"/>
                        <a:cs typeface="Arial Black"/>
                      </a:endParaRPr>
                    </a:p>
                  </a:txBody>
                  <a:tcPr marL="0" marR="0" marT="113838" marB="0">
                    <a:lnT w="9525">
                      <a:solidFill>
                        <a:srgbClr val="CCCCCC"/>
                      </a:solidFill>
                      <a:prstDash val="solid"/>
                    </a:lnT>
                    <a:lnB w="9525">
                      <a:solidFill>
                        <a:srgbClr val="CCCCCC"/>
                      </a:solidFill>
                      <a:prstDash val="solid"/>
                    </a:lnB>
                  </a:tcPr>
                </a:tc>
                <a:tc>
                  <a:txBody>
                    <a:bodyPr/>
                    <a:lstStyle/>
                    <a:p>
                      <a:pPr marL="1346200" indent="-1120775" algn="ctr">
                        <a:lnSpc>
                          <a:spcPct val="100000"/>
                        </a:lnSpc>
                        <a:spcBef>
                          <a:spcPts val="1160"/>
                        </a:spcBef>
                      </a:pPr>
                      <a:r>
                        <a:rPr sz="1000" spc="-120" dirty="0">
                          <a:latin typeface="+mn-lt"/>
                          <a:cs typeface="Arial Black"/>
                        </a:rPr>
                        <a:t>50,000</a:t>
                      </a:r>
                      <a:endParaRPr sz="1000">
                        <a:latin typeface="+mn-lt"/>
                        <a:cs typeface="Arial Black"/>
                      </a:endParaRPr>
                    </a:p>
                  </a:txBody>
                  <a:tcPr marL="0" marR="0" marT="113838" marB="0">
                    <a:lnT w="9525">
                      <a:solidFill>
                        <a:srgbClr val="CCCCCC"/>
                      </a:solidFill>
                      <a:prstDash val="solid"/>
                    </a:lnT>
                    <a:lnB w="9525">
                      <a:solidFill>
                        <a:srgbClr val="CCCCCC"/>
                      </a:solidFill>
                      <a:prstDash val="solid"/>
                    </a:lnB>
                  </a:tcPr>
                </a:tc>
                <a:tc>
                  <a:txBody>
                    <a:bodyPr/>
                    <a:lstStyle/>
                    <a:p>
                      <a:pPr marL="754380">
                        <a:lnSpc>
                          <a:spcPct val="100000"/>
                        </a:lnSpc>
                        <a:spcBef>
                          <a:spcPts val="1160"/>
                        </a:spcBef>
                      </a:pPr>
                      <a:r>
                        <a:rPr sz="1000" spc="-125" dirty="0">
                          <a:latin typeface="+mn-lt"/>
                          <a:cs typeface="Arial Black"/>
                        </a:rPr>
                        <a:t>50</a:t>
                      </a:r>
                      <a:endParaRPr sz="1000">
                        <a:latin typeface="+mn-lt"/>
                        <a:cs typeface="Arial Black"/>
                      </a:endParaRPr>
                    </a:p>
                  </a:txBody>
                  <a:tcPr marL="0" marR="0" marT="113838" marB="0">
                    <a:lnT w="9525">
                      <a:solidFill>
                        <a:srgbClr val="CCCCCC"/>
                      </a:solidFill>
                      <a:prstDash val="solid"/>
                    </a:lnT>
                    <a:lnB w="9525">
                      <a:solidFill>
                        <a:srgbClr val="CCCCCC"/>
                      </a:solidFill>
                      <a:prstDash val="solid"/>
                    </a:lnB>
                  </a:tcPr>
                </a:tc>
              </a:tr>
              <a:tr h="312900">
                <a:tc>
                  <a:txBody>
                    <a:bodyPr/>
                    <a:lstStyle/>
                    <a:p>
                      <a:pPr marL="95250">
                        <a:lnSpc>
                          <a:spcPct val="100000"/>
                        </a:lnSpc>
                        <a:spcBef>
                          <a:spcPts val="1160"/>
                        </a:spcBef>
                      </a:pPr>
                      <a:r>
                        <a:rPr sz="1000" spc="-60" dirty="0">
                          <a:latin typeface="+mn-lt"/>
                          <a:cs typeface="Arial Black"/>
                        </a:rPr>
                        <a:t>EMI</a:t>
                      </a:r>
                      <a:r>
                        <a:rPr sz="1000" spc="-95" dirty="0">
                          <a:latin typeface="+mn-lt"/>
                          <a:cs typeface="Arial Black"/>
                        </a:rPr>
                        <a:t> </a:t>
                      </a:r>
                      <a:r>
                        <a:rPr sz="1000" spc="-75" dirty="0">
                          <a:latin typeface="+mn-lt"/>
                          <a:cs typeface="Arial Black"/>
                        </a:rPr>
                        <a:t>burden</a:t>
                      </a:r>
                      <a:endParaRPr sz="1000">
                        <a:latin typeface="+mn-lt"/>
                        <a:cs typeface="Arial Black"/>
                      </a:endParaRPr>
                    </a:p>
                  </a:txBody>
                  <a:tcPr marL="0" marR="0" marT="113838" marB="0">
                    <a:lnT w="9525">
                      <a:solidFill>
                        <a:srgbClr val="CCCCCC"/>
                      </a:solidFill>
                      <a:prstDash val="solid"/>
                    </a:lnT>
                    <a:lnB w="9525">
                      <a:solidFill>
                        <a:srgbClr val="CCCCCC"/>
                      </a:solidFill>
                      <a:prstDash val="solid"/>
                    </a:lnB>
                  </a:tcPr>
                </a:tc>
                <a:tc>
                  <a:txBody>
                    <a:bodyPr/>
                    <a:lstStyle/>
                    <a:p>
                      <a:pPr marL="631825" indent="-403225" algn="ctr">
                        <a:lnSpc>
                          <a:spcPct val="100000"/>
                        </a:lnSpc>
                        <a:spcBef>
                          <a:spcPts val="1160"/>
                        </a:spcBef>
                      </a:pPr>
                      <a:r>
                        <a:rPr sz="1000" spc="-145" dirty="0">
                          <a:latin typeface="+mn-lt"/>
                          <a:cs typeface="Arial Black"/>
                        </a:rPr>
                        <a:t>10,000</a:t>
                      </a:r>
                      <a:endParaRPr sz="1000">
                        <a:latin typeface="+mn-lt"/>
                        <a:cs typeface="Arial Black"/>
                      </a:endParaRPr>
                    </a:p>
                  </a:txBody>
                  <a:tcPr marL="0" marR="0" marT="113838" marB="0">
                    <a:lnT w="9525">
                      <a:solidFill>
                        <a:srgbClr val="CCCCCC"/>
                      </a:solidFill>
                      <a:prstDash val="solid"/>
                    </a:lnT>
                    <a:lnB w="9525">
                      <a:solidFill>
                        <a:srgbClr val="CCCCCC"/>
                      </a:solidFill>
                      <a:prstDash val="solid"/>
                    </a:lnB>
                  </a:tcPr>
                </a:tc>
                <a:tc>
                  <a:txBody>
                    <a:bodyPr/>
                    <a:lstStyle/>
                    <a:p>
                      <a:pPr marL="754380">
                        <a:lnSpc>
                          <a:spcPct val="100000"/>
                        </a:lnSpc>
                        <a:spcBef>
                          <a:spcPts val="1160"/>
                        </a:spcBef>
                      </a:pPr>
                      <a:r>
                        <a:rPr sz="1000" spc="-190" dirty="0">
                          <a:latin typeface="+mn-lt"/>
                          <a:cs typeface="Arial Black"/>
                        </a:rPr>
                        <a:t>10</a:t>
                      </a:r>
                      <a:endParaRPr sz="1000">
                        <a:latin typeface="+mn-lt"/>
                        <a:cs typeface="Arial Black"/>
                      </a:endParaRPr>
                    </a:p>
                  </a:txBody>
                  <a:tcPr marL="0" marR="0" marT="113838" marB="0">
                    <a:lnT w="9525">
                      <a:solidFill>
                        <a:srgbClr val="CCCCCC"/>
                      </a:solidFill>
                      <a:prstDash val="solid"/>
                    </a:lnT>
                    <a:lnB w="9525">
                      <a:solidFill>
                        <a:srgbClr val="CCCCCC"/>
                      </a:solidFill>
                      <a:prstDash val="solid"/>
                    </a:lnB>
                  </a:tcPr>
                </a:tc>
              </a:tr>
            </a:tbl>
          </a:graphicData>
        </a:graphic>
      </p:graphicFrame>
      <p:sp>
        <p:nvSpPr>
          <p:cNvPr id="2" name="object 2"/>
          <p:cNvSpPr txBox="1">
            <a:spLocks noGrp="1"/>
          </p:cNvSpPr>
          <p:nvPr>
            <p:ph type="title"/>
          </p:nvPr>
        </p:nvSpPr>
        <p:spPr>
          <a:xfrm>
            <a:off x="2590800" y="228600"/>
            <a:ext cx="4409589" cy="443711"/>
          </a:xfrm>
          <a:prstGeom prst="rect">
            <a:avLst/>
          </a:prstGeom>
        </p:spPr>
        <p:txBody>
          <a:bodyPr vert="horz" wrap="square" lIns="0" tIns="12700" rIns="0" bIns="0" rtlCol="0">
            <a:spAutoFit/>
          </a:bodyPr>
          <a:lstStyle/>
          <a:p>
            <a:pPr marL="12700">
              <a:lnSpc>
                <a:spcPct val="100000"/>
              </a:lnSpc>
              <a:spcBef>
                <a:spcPts val="100"/>
              </a:spcBef>
            </a:pPr>
            <a:r>
              <a:rPr lang="en-US" sz="1400" dirty="0" smtClean="0">
                <a:latin typeface="+mn-lt"/>
                <a:cs typeface="Times New Roman" pitchFamily="18" charset="0"/>
              </a:rPr>
              <a:t>Sample Free</a:t>
            </a:r>
            <a:r>
              <a:rPr sz="1400" smtClean="0">
                <a:latin typeface="+mn-lt"/>
                <a:cs typeface="Times New Roman" pitchFamily="18" charset="0"/>
              </a:rPr>
              <a:t> </a:t>
            </a:r>
            <a:r>
              <a:rPr sz="1400" dirty="0">
                <a:latin typeface="+mn-lt"/>
                <a:cs typeface="Times New Roman" pitchFamily="18" charset="0"/>
              </a:rPr>
              <a:t>Financial</a:t>
            </a:r>
            <a:r>
              <a:rPr sz="1400" spc="-95" dirty="0">
                <a:latin typeface="+mn-lt"/>
                <a:cs typeface="Times New Roman" pitchFamily="18" charset="0"/>
              </a:rPr>
              <a:t> </a:t>
            </a:r>
            <a:r>
              <a:rPr sz="1400" dirty="0">
                <a:latin typeface="+mn-lt"/>
                <a:cs typeface="Times New Roman" pitchFamily="18" charset="0"/>
              </a:rPr>
              <a:t>Plan</a:t>
            </a:r>
          </a:p>
          <a:p>
            <a:pPr marL="12700">
              <a:lnSpc>
                <a:spcPct val="100000"/>
              </a:lnSpc>
            </a:pPr>
            <a:r>
              <a:rPr sz="1400" dirty="0">
                <a:solidFill>
                  <a:srgbClr val="15005D"/>
                </a:solidFill>
                <a:latin typeface="+mn-lt"/>
                <a:cs typeface="Times New Roman" pitchFamily="18" charset="0"/>
              </a:rPr>
              <a:t>powered by</a:t>
            </a:r>
            <a:r>
              <a:rPr sz="1400" spc="-10" dirty="0">
                <a:solidFill>
                  <a:srgbClr val="15005D"/>
                </a:solidFill>
                <a:latin typeface="+mn-lt"/>
                <a:cs typeface="Times New Roman" pitchFamily="18" charset="0"/>
              </a:rPr>
              <a:t> </a:t>
            </a:r>
            <a:r>
              <a:rPr sz="1400" dirty="0">
                <a:solidFill>
                  <a:srgbClr val="15005D"/>
                </a:solidFill>
                <a:latin typeface="+mn-lt"/>
                <a:cs typeface="Times New Roman" pitchFamily="18" charset="0"/>
              </a:rPr>
              <a:t>Rupeebot</a:t>
            </a:r>
            <a:endParaRPr sz="1400">
              <a:latin typeface="+mn-lt"/>
              <a:cs typeface="Times New Roman" pitchFamily="18" charset="0"/>
            </a:endParaRPr>
          </a:p>
        </p:txBody>
      </p:sp>
      <p:sp>
        <p:nvSpPr>
          <p:cNvPr id="3" name="object 3"/>
          <p:cNvSpPr txBox="1"/>
          <p:nvPr/>
        </p:nvSpPr>
        <p:spPr>
          <a:xfrm>
            <a:off x="609600" y="822985"/>
            <a:ext cx="2806513" cy="1310615"/>
          </a:xfrm>
          <a:prstGeom prst="rect">
            <a:avLst/>
          </a:prstGeom>
          <a:ln w="15875">
            <a:solidFill>
              <a:srgbClr val="CCCCCC"/>
            </a:solidFill>
          </a:ln>
        </p:spPr>
        <p:txBody>
          <a:bodyPr vert="horz" wrap="square" lIns="0" tIns="2540" rIns="0" bIns="0" rtlCol="0">
            <a:spAutoFit/>
          </a:bodyPr>
          <a:lstStyle/>
          <a:p>
            <a:pPr>
              <a:lnSpc>
                <a:spcPct val="100000"/>
              </a:lnSpc>
              <a:spcBef>
                <a:spcPts val="20"/>
              </a:spcBef>
            </a:pPr>
            <a:endParaRPr sz="1100">
              <a:cs typeface="Times New Roman" pitchFamily="18" charset="0"/>
            </a:endParaRPr>
          </a:p>
          <a:p>
            <a:pPr marL="194945">
              <a:lnSpc>
                <a:spcPct val="100000"/>
              </a:lnSpc>
            </a:pPr>
            <a:r>
              <a:rPr sz="1100" b="1" dirty="0">
                <a:solidFill>
                  <a:srgbClr val="15005D"/>
                </a:solidFill>
                <a:cs typeface="Times New Roman" pitchFamily="18" charset="0"/>
              </a:rPr>
              <a:t>Name</a:t>
            </a:r>
            <a:r>
              <a:rPr sz="1100" b="1">
                <a:solidFill>
                  <a:srgbClr val="15005D"/>
                </a:solidFill>
                <a:cs typeface="Times New Roman" pitchFamily="18" charset="0"/>
              </a:rPr>
              <a:t>: </a:t>
            </a:r>
            <a:r>
              <a:rPr lang="en-US" sz="1100" b="1" spc="-80" dirty="0" smtClean="0">
                <a:solidFill>
                  <a:srgbClr val="15005D"/>
                </a:solidFill>
                <a:cs typeface="Times New Roman" pitchFamily="18" charset="0"/>
              </a:rPr>
              <a:t>Kumar </a:t>
            </a:r>
            <a:endParaRPr sz="1100">
              <a:cs typeface="Times New Roman" pitchFamily="18" charset="0"/>
            </a:endParaRPr>
          </a:p>
          <a:p>
            <a:pPr marL="194945">
              <a:lnSpc>
                <a:spcPct val="100000"/>
              </a:lnSpc>
              <a:spcBef>
                <a:spcPts val="1365"/>
              </a:spcBef>
            </a:pPr>
            <a:r>
              <a:rPr sz="1100" b="1" dirty="0">
                <a:solidFill>
                  <a:srgbClr val="15005D"/>
                </a:solidFill>
                <a:cs typeface="Times New Roman" pitchFamily="18" charset="0"/>
              </a:rPr>
              <a:t>Age:</a:t>
            </a:r>
            <a:r>
              <a:rPr sz="1100" b="1" spc="-5" dirty="0">
                <a:solidFill>
                  <a:srgbClr val="15005D"/>
                </a:solidFill>
                <a:cs typeface="Times New Roman" pitchFamily="18" charset="0"/>
              </a:rPr>
              <a:t> </a:t>
            </a:r>
            <a:r>
              <a:rPr sz="1100" spc="-160" dirty="0">
                <a:cs typeface="Times New Roman" pitchFamily="18" charset="0"/>
              </a:rPr>
              <a:t>28</a:t>
            </a:r>
            <a:endParaRPr sz="1100">
              <a:cs typeface="Times New Roman" pitchFamily="18" charset="0"/>
            </a:endParaRPr>
          </a:p>
          <a:p>
            <a:pPr marL="194945">
              <a:lnSpc>
                <a:spcPct val="100000"/>
              </a:lnSpc>
              <a:spcBef>
                <a:spcPts val="944"/>
              </a:spcBef>
            </a:pPr>
            <a:r>
              <a:rPr sz="1100" b="1" dirty="0">
                <a:solidFill>
                  <a:srgbClr val="15005D"/>
                </a:solidFill>
                <a:cs typeface="Times New Roman" pitchFamily="18" charset="0"/>
              </a:rPr>
              <a:t>Marital</a:t>
            </a:r>
            <a:r>
              <a:rPr sz="1100" b="1" spc="-5" dirty="0">
                <a:solidFill>
                  <a:srgbClr val="15005D"/>
                </a:solidFill>
                <a:cs typeface="Times New Roman" pitchFamily="18" charset="0"/>
              </a:rPr>
              <a:t> </a:t>
            </a:r>
            <a:r>
              <a:rPr sz="1100" b="1">
                <a:solidFill>
                  <a:srgbClr val="15005D"/>
                </a:solidFill>
                <a:cs typeface="Times New Roman" pitchFamily="18" charset="0"/>
              </a:rPr>
              <a:t>status</a:t>
            </a:r>
            <a:r>
              <a:rPr sz="1100" b="1" smtClean="0">
                <a:solidFill>
                  <a:srgbClr val="15005D"/>
                </a:solidFill>
                <a:cs typeface="Times New Roman" pitchFamily="18" charset="0"/>
              </a:rPr>
              <a:t>:</a:t>
            </a:r>
            <a:r>
              <a:rPr lang="en-US" sz="1100" b="1" dirty="0" smtClean="0">
                <a:solidFill>
                  <a:srgbClr val="15005D"/>
                </a:solidFill>
                <a:cs typeface="Times New Roman" pitchFamily="18" charset="0"/>
              </a:rPr>
              <a:t> </a:t>
            </a:r>
            <a:r>
              <a:rPr lang="en-US" sz="1100" spc="-70" dirty="0" smtClean="0">
                <a:cs typeface="Times New Roman" pitchFamily="18" charset="0"/>
              </a:rPr>
              <a:t>Single</a:t>
            </a:r>
            <a:endParaRPr sz="1100" spc="-70">
              <a:cs typeface="Times New Roman" pitchFamily="18" charset="0"/>
            </a:endParaRPr>
          </a:p>
          <a:p>
            <a:pPr marL="194945">
              <a:lnSpc>
                <a:spcPct val="100000"/>
              </a:lnSpc>
              <a:spcBef>
                <a:spcPts val="1260"/>
              </a:spcBef>
            </a:pPr>
            <a:r>
              <a:rPr sz="1100" b="1" dirty="0">
                <a:solidFill>
                  <a:srgbClr val="15005D"/>
                </a:solidFill>
                <a:cs typeface="Times New Roman" pitchFamily="18" charset="0"/>
              </a:rPr>
              <a:t>Risk appetite: </a:t>
            </a:r>
            <a:r>
              <a:rPr sz="1100" spc="-90">
                <a:cs typeface="Times New Roman" pitchFamily="18" charset="0"/>
              </a:rPr>
              <a:t>I </a:t>
            </a:r>
            <a:r>
              <a:rPr lang="en-US" sz="1100" spc="-90" dirty="0" smtClean="0">
                <a:cs typeface="Times New Roman" pitchFamily="18" charset="0"/>
              </a:rPr>
              <a:t> </a:t>
            </a:r>
            <a:r>
              <a:rPr sz="1100" spc="-120" smtClean="0">
                <a:cs typeface="Times New Roman" pitchFamily="18" charset="0"/>
              </a:rPr>
              <a:t>am</a:t>
            </a:r>
            <a:r>
              <a:rPr lang="en-US" sz="1100" spc="-120" dirty="0" smtClean="0">
                <a:cs typeface="Times New Roman" pitchFamily="18" charset="0"/>
              </a:rPr>
              <a:t> </a:t>
            </a:r>
            <a:r>
              <a:rPr sz="1100" spc="-120" smtClean="0">
                <a:cs typeface="Times New Roman" pitchFamily="18" charset="0"/>
              </a:rPr>
              <a:t> </a:t>
            </a:r>
            <a:r>
              <a:rPr sz="1100" spc="-110">
                <a:cs typeface="Times New Roman" pitchFamily="18" charset="0"/>
              </a:rPr>
              <a:t>the </a:t>
            </a:r>
            <a:r>
              <a:rPr lang="en-US" sz="1100" spc="-110" smtClean="0">
                <a:cs typeface="Times New Roman" pitchFamily="18" charset="0"/>
              </a:rPr>
              <a:t> </a:t>
            </a:r>
            <a:r>
              <a:rPr sz="1100" spc="-70" smtClean="0">
                <a:cs typeface="Times New Roman" pitchFamily="18" charset="0"/>
              </a:rPr>
              <a:t>definition </a:t>
            </a:r>
            <a:r>
              <a:rPr sz="1100" spc="-100">
                <a:cs typeface="Times New Roman" pitchFamily="18" charset="0"/>
              </a:rPr>
              <a:t>of </a:t>
            </a:r>
            <a:r>
              <a:rPr lang="en-US" sz="1100" spc="-100" dirty="0" smtClean="0">
                <a:cs typeface="Times New Roman" pitchFamily="18" charset="0"/>
              </a:rPr>
              <a:t> </a:t>
            </a:r>
            <a:r>
              <a:rPr sz="1100" spc="-70" smtClean="0">
                <a:cs typeface="Times New Roman" pitchFamily="18" charset="0"/>
              </a:rPr>
              <a:t>risk</a:t>
            </a:r>
            <a:r>
              <a:rPr lang="en-US" sz="1100" spc="-70" dirty="0" smtClean="0">
                <a:cs typeface="Times New Roman" pitchFamily="18" charset="0"/>
              </a:rPr>
              <a:t> </a:t>
            </a:r>
            <a:r>
              <a:rPr sz="1100" spc="-210" smtClean="0">
                <a:cs typeface="Times New Roman" pitchFamily="18" charset="0"/>
              </a:rPr>
              <a:t> </a:t>
            </a:r>
            <a:r>
              <a:rPr sz="1100" spc="-120" smtClean="0">
                <a:cs typeface="Times New Roman" pitchFamily="18" charset="0"/>
              </a:rPr>
              <a:t>taker</a:t>
            </a:r>
            <a:endParaRPr sz="1100">
              <a:cs typeface="Times New Roman" pitchFamily="18" charset="0"/>
            </a:endParaRPr>
          </a:p>
        </p:txBody>
      </p:sp>
      <p:sp>
        <p:nvSpPr>
          <p:cNvPr id="22" name="object 2"/>
          <p:cNvSpPr/>
          <p:nvPr/>
        </p:nvSpPr>
        <p:spPr>
          <a:xfrm>
            <a:off x="5334000" y="784514"/>
            <a:ext cx="369794" cy="206086"/>
          </a:xfrm>
          <a:prstGeom prst="rect">
            <a:avLst/>
          </a:prstGeom>
          <a:blipFill>
            <a:blip r:embed="rId2" cstate="print"/>
            <a:stretch>
              <a:fillRect/>
            </a:stretch>
          </a:blipFill>
        </p:spPr>
        <p:txBody>
          <a:bodyPr wrap="square" lIns="0" tIns="0" rIns="0" bIns="0" rtlCol="0"/>
          <a:lstStyle/>
          <a:p>
            <a:endParaRPr sz="1100">
              <a:cs typeface="Times New Roman" pitchFamily="18" charset="0"/>
            </a:endParaRPr>
          </a:p>
        </p:txBody>
      </p:sp>
      <p:sp>
        <p:nvSpPr>
          <p:cNvPr id="23" name="object 3"/>
          <p:cNvSpPr txBox="1"/>
          <p:nvPr/>
        </p:nvSpPr>
        <p:spPr>
          <a:xfrm>
            <a:off x="5709173" y="732299"/>
            <a:ext cx="2825227" cy="182101"/>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15005D"/>
                </a:solidFill>
                <a:cs typeface="Times New Roman" pitchFamily="18" charset="0"/>
              </a:rPr>
              <a:t>How much you earn and</a:t>
            </a:r>
            <a:r>
              <a:rPr sz="1100" b="1" spc="-95" dirty="0">
                <a:solidFill>
                  <a:srgbClr val="15005D"/>
                </a:solidFill>
                <a:cs typeface="Times New Roman" pitchFamily="18" charset="0"/>
              </a:rPr>
              <a:t> </a:t>
            </a:r>
            <a:r>
              <a:rPr sz="1100" b="1" dirty="0">
                <a:solidFill>
                  <a:srgbClr val="15005D"/>
                </a:solidFill>
                <a:cs typeface="Times New Roman" pitchFamily="18" charset="0"/>
              </a:rPr>
              <a:t>save</a:t>
            </a:r>
            <a:endParaRPr sz="1100">
              <a:cs typeface="Times New Roman" pitchFamily="18" charset="0"/>
            </a:endParaRPr>
          </a:p>
        </p:txBody>
      </p:sp>
      <p:sp>
        <p:nvSpPr>
          <p:cNvPr id="24" name="object 4"/>
          <p:cNvSpPr/>
          <p:nvPr/>
        </p:nvSpPr>
        <p:spPr>
          <a:xfrm>
            <a:off x="5715000" y="5486400"/>
            <a:ext cx="4114800" cy="45719"/>
          </a:xfrm>
          <a:custGeom>
            <a:avLst/>
            <a:gdLst/>
            <a:ahLst/>
            <a:cxnLst/>
            <a:rect l="l" t="t" r="r" b="b"/>
            <a:pathLst>
              <a:path w="3505200">
                <a:moveTo>
                  <a:pt x="0" y="0"/>
                </a:moveTo>
                <a:lnTo>
                  <a:pt x="3504844" y="0"/>
                </a:lnTo>
              </a:path>
            </a:pathLst>
          </a:custGeom>
          <a:ln w="15875">
            <a:solidFill>
              <a:srgbClr val="CCCCCC"/>
            </a:solidFill>
          </a:ln>
        </p:spPr>
        <p:txBody>
          <a:bodyPr wrap="square" lIns="0" tIns="0" rIns="0" bIns="0" rtlCol="0"/>
          <a:lstStyle/>
          <a:p>
            <a:endParaRPr sz="1100">
              <a:cs typeface="Times New Roman" pitchFamily="18" charset="0"/>
            </a:endParaRPr>
          </a:p>
        </p:txBody>
      </p:sp>
      <p:sp>
        <p:nvSpPr>
          <p:cNvPr id="25" name="object 5"/>
          <p:cNvSpPr txBox="1"/>
          <p:nvPr/>
        </p:nvSpPr>
        <p:spPr>
          <a:xfrm>
            <a:off x="5791200" y="2514600"/>
            <a:ext cx="1295400" cy="224100"/>
          </a:xfrm>
          <a:prstGeom prst="rect">
            <a:avLst/>
          </a:prstGeom>
        </p:spPr>
        <p:txBody>
          <a:bodyPr vert="horz" wrap="square" lIns="0" tIns="12700" rIns="0" bIns="0" rtlCol="0">
            <a:spAutoFit/>
          </a:bodyPr>
          <a:lstStyle/>
          <a:p>
            <a:pPr marL="12700" marR="5080">
              <a:lnSpc>
                <a:spcPct val="145100"/>
              </a:lnSpc>
              <a:spcBef>
                <a:spcPts val="100"/>
              </a:spcBef>
            </a:pPr>
            <a:r>
              <a:rPr sz="1050" b="1" spc="-80" dirty="0">
                <a:cs typeface="Times New Roman" pitchFamily="18" charset="0"/>
              </a:rPr>
              <a:t>Investible </a:t>
            </a:r>
            <a:r>
              <a:rPr sz="1050" b="1" spc="-45" dirty="0">
                <a:cs typeface="Times New Roman" pitchFamily="18" charset="0"/>
              </a:rPr>
              <a:t>surplus/  </a:t>
            </a:r>
            <a:r>
              <a:rPr sz="1050" b="1" spc="-70" dirty="0">
                <a:cs typeface="Times New Roman" pitchFamily="18" charset="0"/>
              </a:rPr>
              <a:t>Deficit</a:t>
            </a:r>
            <a:endParaRPr sz="1050" b="1">
              <a:cs typeface="Times New Roman" pitchFamily="18" charset="0"/>
            </a:endParaRPr>
          </a:p>
        </p:txBody>
      </p:sp>
      <p:sp>
        <p:nvSpPr>
          <p:cNvPr id="27" name="object 7"/>
          <p:cNvSpPr txBox="1"/>
          <p:nvPr/>
        </p:nvSpPr>
        <p:spPr>
          <a:xfrm>
            <a:off x="6982535" y="2561099"/>
            <a:ext cx="561265" cy="182101"/>
          </a:xfrm>
          <a:prstGeom prst="rect">
            <a:avLst/>
          </a:prstGeom>
        </p:spPr>
        <p:txBody>
          <a:bodyPr vert="horz" wrap="square" lIns="0" tIns="12700" rIns="0" bIns="0" rtlCol="0">
            <a:spAutoFit/>
          </a:bodyPr>
          <a:lstStyle/>
          <a:p>
            <a:pPr marL="12700">
              <a:lnSpc>
                <a:spcPct val="100000"/>
              </a:lnSpc>
              <a:spcBef>
                <a:spcPts val="100"/>
              </a:spcBef>
            </a:pPr>
            <a:r>
              <a:rPr lang="en-US" sz="1100" b="1" spc="-110" dirty="0" smtClean="0">
                <a:cs typeface="Times New Roman" pitchFamily="18" charset="0"/>
              </a:rPr>
              <a:t>       </a:t>
            </a:r>
            <a:r>
              <a:rPr sz="1100" b="1" spc="-110" smtClean="0">
                <a:cs typeface="Times New Roman" pitchFamily="18" charset="0"/>
              </a:rPr>
              <a:t>40,000</a:t>
            </a:r>
            <a:endParaRPr sz="1100" b="1">
              <a:cs typeface="Times New Roman" pitchFamily="18" charset="0"/>
            </a:endParaRPr>
          </a:p>
        </p:txBody>
      </p:sp>
      <p:sp>
        <p:nvSpPr>
          <p:cNvPr id="29" name="object 10"/>
          <p:cNvSpPr txBox="1"/>
          <p:nvPr/>
        </p:nvSpPr>
        <p:spPr>
          <a:xfrm>
            <a:off x="8226462" y="2561099"/>
            <a:ext cx="231738" cy="182101"/>
          </a:xfrm>
          <a:prstGeom prst="rect">
            <a:avLst/>
          </a:prstGeom>
        </p:spPr>
        <p:txBody>
          <a:bodyPr vert="horz" wrap="square" lIns="0" tIns="12700" rIns="0" bIns="0" rtlCol="0">
            <a:spAutoFit/>
          </a:bodyPr>
          <a:lstStyle/>
          <a:p>
            <a:pPr marL="12700">
              <a:lnSpc>
                <a:spcPct val="100000"/>
              </a:lnSpc>
              <a:spcBef>
                <a:spcPts val="100"/>
              </a:spcBef>
            </a:pPr>
            <a:r>
              <a:rPr sz="1100" b="1" spc="-100" dirty="0">
                <a:cs typeface="Times New Roman" pitchFamily="18" charset="0"/>
              </a:rPr>
              <a:t>40</a:t>
            </a:r>
            <a:endParaRPr sz="1100" b="1">
              <a:cs typeface="Times New Roman" pitchFamily="18" charset="0"/>
            </a:endParaRPr>
          </a:p>
        </p:txBody>
      </p:sp>
      <p:sp>
        <p:nvSpPr>
          <p:cNvPr id="30" name="object 11"/>
          <p:cNvSpPr txBox="1"/>
          <p:nvPr/>
        </p:nvSpPr>
        <p:spPr>
          <a:xfrm>
            <a:off x="8458200" y="1447800"/>
            <a:ext cx="1219200" cy="1485535"/>
          </a:xfrm>
          <a:prstGeom prst="rect">
            <a:avLst/>
          </a:prstGeom>
          <a:noFill/>
          <a:ln>
            <a:solidFill>
              <a:srgbClr val="7030A0"/>
            </a:solidFill>
          </a:ln>
        </p:spPr>
        <p:txBody>
          <a:bodyPr vert="horz" wrap="square" lIns="0" tIns="12700" rIns="0" bIns="0" rtlCol="0">
            <a:spAutoFit/>
          </a:bodyPr>
          <a:lstStyle/>
          <a:p>
            <a:pPr marL="12700" marR="73660">
              <a:lnSpc>
                <a:spcPct val="145100"/>
              </a:lnSpc>
              <a:spcBef>
                <a:spcPts val="1090"/>
              </a:spcBef>
            </a:pPr>
            <a:r>
              <a:rPr sz="1100" spc="-150" smtClean="0">
                <a:cs typeface="Times New Roman" pitchFamily="18" charset="0"/>
              </a:rPr>
              <a:t> </a:t>
            </a:r>
            <a:r>
              <a:rPr sz="1100" spc="-95" dirty="0">
                <a:cs typeface="Times New Roman" pitchFamily="18" charset="0"/>
              </a:rPr>
              <a:t>Congrats! You </a:t>
            </a:r>
            <a:r>
              <a:rPr sz="1100" spc="-100" dirty="0">
                <a:cs typeface="Times New Roman" pitchFamily="18" charset="0"/>
              </a:rPr>
              <a:t>are </a:t>
            </a:r>
            <a:r>
              <a:rPr sz="1100" spc="-70" dirty="0">
                <a:cs typeface="Times New Roman" pitchFamily="18" charset="0"/>
              </a:rPr>
              <a:t>saving </a:t>
            </a:r>
            <a:r>
              <a:rPr sz="1100" spc="-125" dirty="0">
                <a:cs typeface="Times New Roman" pitchFamily="18" charset="0"/>
              </a:rPr>
              <a:t>a </a:t>
            </a:r>
            <a:r>
              <a:rPr sz="1100" spc="-100" dirty="0">
                <a:cs typeface="Times New Roman" pitchFamily="18" charset="0"/>
              </a:rPr>
              <a:t>good </a:t>
            </a:r>
            <a:r>
              <a:rPr sz="1100" spc="-70" dirty="0">
                <a:cs typeface="Times New Roman" pitchFamily="18" charset="0"/>
              </a:rPr>
              <a:t>portion </a:t>
            </a:r>
            <a:r>
              <a:rPr sz="1100" spc="-80" dirty="0">
                <a:cs typeface="Times New Roman" pitchFamily="18" charset="0"/>
              </a:rPr>
              <a:t>of </a:t>
            </a:r>
            <a:r>
              <a:rPr sz="1100" spc="-70" dirty="0">
                <a:cs typeface="Times New Roman" pitchFamily="18" charset="0"/>
              </a:rPr>
              <a:t>your </a:t>
            </a:r>
            <a:r>
              <a:rPr sz="1100" spc="-80" dirty="0">
                <a:cs typeface="Times New Roman" pitchFamily="18" charset="0"/>
              </a:rPr>
              <a:t>salary. </a:t>
            </a:r>
            <a:r>
              <a:rPr sz="1100" spc="-135" dirty="0">
                <a:cs typeface="Times New Roman" pitchFamily="18" charset="0"/>
              </a:rPr>
              <a:t>See </a:t>
            </a:r>
            <a:r>
              <a:rPr sz="1100" spc="-110" dirty="0">
                <a:cs typeface="Times New Roman" pitchFamily="18" charset="0"/>
              </a:rPr>
              <a:t>Goals </a:t>
            </a:r>
            <a:r>
              <a:rPr sz="1100" spc="-100" dirty="0">
                <a:cs typeface="Times New Roman" pitchFamily="18" charset="0"/>
              </a:rPr>
              <a:t>to </a:t>
            </a:r>
            <a:r>
              <a:rPr sz="1100" spc="-105" dirty="0">
                <a:cs typeface="Times New Roman" pitchFamily="18" charset="0"/>
              </a:rPr>
              <a:t>check </a:t>
            </a:r>
            <a:r>
              <a:rPr sz="1100" spc="-20" dirty="0">
                <a:cs typeface="Times New Roman" pitchFamily="18" charset="0"/>
              </a:rPr>
              <a:t>if </a:t>
            </a:r>
            <a:r>
              <a:rPr sz="1100" spc="-70" dirty="0">
                <a:cs typeface="Times New Roman" pitchFamily="18" charset="0"/>
              </a:rPr>
              <a:t>your </a:t>
            </a:r>
            <a:r>
              <a:rPr sz="1100" spc="-40" dirty="0">
                <a:cs typeface="Times New Roman" pitchFamily="18" charset="0"/>
              </a:rPr>
              <a:t>high </a:t>
            </a:r>
            <a:r>
              <a:rPr sz="1100" spc="-75" dirty="0">
                <a:cs typeface="Times New Roman" pitchFamily="18" charset="0"/>
              </a:rPr>
              <a:t>savings </a:t>
            </a:r>
            <a:r>
              <a:rPr sz="1100" spc="-100" dirty="0">
                <a:cs typeface="Times New Roman" pitchFamily="18" charset="0"/>
              </a:rPr>
              <a:t>are  </a:t>
            </a:r>
            <a:r>
              <a:rPr sz="1100" spc="-65" dirty="0">
                <a:cs typeface="Times New Roman" pitchFamily="18" charset="0"/>
              </a:rPr>
              <a:t>sufficient </a:t>
            </a:r>
            <a:r>
              <a:rPr sz="1100" spc="-100" dirty="0">
                <a:cs typeface="Times New Roman" pitchFamily="18" charset="0"/>
              </a:rPr>
              <a:t>to </a:t>
            </a:r>
            <a:r>
              <a:rPr sz="1100" spc="-105" dirty="0">
                <a:cs typeface="Times New Roman" pitchFamily="18" charset="0"/>
              </a:rPr>
              <a:t>meet </a:t>
            </a:r>
            <a:r>
              <a:rPr sz="1100" spc="-70" dirty="0">
                <a:cs typeface="Times New Roman" pitchFamily="18" charset="0"/>
              </a:rPr>
              <a:t>your</a:t>
            </a:r>
            <a:r>
              <a:rPr sz="1100" spc="-95" dirty="0">
                <a:cs typeface="Times New Roman" pitchFamily="18" charset="0"/>
              </a:rPr>
              <a:t> goals.</a:t>
            </a:r>
            <a:endParaRPr sz="1100">
              <a:cs typeface="Times New Roman" pitchFamily="18" charset="0"/>
            </a:endParaRPr>
          </a:p>
        </p:txBody>
      </p:sp>
      <p:sp>
        <p:nvSpPr>
          <p:cNvPr id="31" name="object 14"/>
          <p:cNvSpPr/>
          <p:nvPr/>
        </p:nvSpPr>
        <p:spPr>
          <a:xfrm>
            <a:off x="9341972" y="6703165"/>
            <a:ext cx="12326" cy="14720"/>
          </a:xfrm>
          <a:custGeom>
            <a:avLst/>
            <a:gdLst/>
            <a:ahLst/>
            <a:cxnLst/>
            <a:rect l="l" t="t" r="r" b="b"/>
            <a:pathLst>
              <a:path w="9525" h="19050">
                <a:moveTo>
                  <a:pt x="9525" y="0"/>
                </a:moveTo>
                <a:lnTo>
                  <a:pt x="0" y="9525"/>
                </a:lnTo>
                <a:lnTo>
                  <a:pt x="9525" y="19050"/>
                </a:lnTo>
                <a:lnTo>
                  <a:pt x="9525" y="0"/>
                </a:lnTo>
                <a:close/>
              </a:path>
            </a:pathLst>
          </a:custGeom>
          <a:solidFill>
            <a:srgbClr val="282828"/>
          </a:solidFill>
        </p:spPr>
        <p:txBody>
          <a:bodyPr wrap="square" lIns="0" tIns="0" rIns="0" bIns="0" rtlCol="0"/>
          <a:lstStyle/>
          <a:p>
            <a:endParaRPr sz="1100">
              <a:cs typeface="Times New Roman" pitchFamily="18" charset="0"/>
            </a:endParaRPr>
          </a:p>
        </p:txBody>
      </p:sp>
      <p:sp>
        <p:nvSpPr>
          <p:cNvPr id="32" name="object 15"/>
          <p:cNvSpPr/>
          <p:nvPr/>
        </p:nvSpPr>
        <p:spPr>
          <a:xfrm>
            <a:off x="528545" y="6703165"/>
            <a:ext cx="12326" cy="14720"/>
          </a:xfrm>
          <a:custGeom>
            <a:avLst/>
            <a:gdLst/>
            <a:ahLst/>
            <a:cxnLst/>
            <a:rect l="l" t="t" r="r" b="b"/>
            <a:pathLst>
              <a:path w="9525" h="19050">
                <a:moveTo>
                  <a:pt x="0" y="0"/>
                </a:moveTo>
                <a:lnTo>
                  <a:pt x="0" y="19050"/>
                </a:lnTo>
                <a:lnTo>
                  <a:pt x="9525" y="9525"/>
                </a:lnTo>
                <a:lnTo>
                  <a:pt x="0" y="0"/>
                </a:lnTo>
                <a:close/>
              </a:path>
            </a:pathLst>
          </a:custGeom>
          <a:solidFill>
            <a:srgbClr val="000000">
              <a:alpha val="66999"/>
            </a:srgbClr>
          </a:solidFill>
        </p:spPr>
        <p:txBody>
          <a:bodyPr wrap="square" lIns="0" tIns="0" rIns="0" bIns="0" rtlCol="0"/>
          <a:lstStyle/>
          <a:p>
            <a:endParaRPr sz="1100">
              <a:cs typeface="Times New Roman" pitchFamily="18" charset="0"/>
            </a:endParaRPr>
          </a:p>
        </p:txBody>
      </p:sp>
      <p:sp>
        <p:nvSpPr>
          <p:cNvPr id="33" name="object 17"/>
          <p:cNvSpPr txBox="1"/>
          <p:nvPr/>
        </p:nvSpPr>
        <p:spPr>
          <a:xfrm>
            <a:off x="5715000" y="2971800"/>
            <a:ext cx="1906494" cy="182101"/>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15005D"/>
                </a:solidFill>
                <a:cs typeface="Times New Roman" pitchFamily="18" charset="0"/>
              </a:rPr>
              <a:t>Your Balance</a:t>
            </a:r>
            <a:r>
              <a:rPr sz="1100" b="1" spc="-90" dirty="0">
                <a:solidFill>
                  <a:srgbClr val="15005D"/>
                </a:solidFill>
                <a:cs typeface="Times New Roman" pitchFamily="18" charset="0"/>
              </a:rPr>
              <a:t> </a:t>
            </a:r>
            <a:r>
              <a:rPr sz="1100" b="1" dirty="0">
                <a:solidFill>
                  <a:srgbClr val="15005D"/>
                </a:solidFill>
                <a:cs typeface="Times New Roman" pitchFamily="18" charset="0"/>
              </a:rPr>
              <a:t>Sheet</a:t>
            </a:r>
            <a:endParaRPr sz="1100">
              <a:cs typeface="Times New Roman" pitchFamily="18" charset="0"/>
            </a:endParaRPr>
          </a:p>
        </p:txBody>
      </p:sp>
      <p:sp>
        <p:nvSpPr>
          <p:cNvPr id="34" name="object 18"/>
          <p:cNvSpPr txBox="1"/>
          <p:nvPr/>
        </p:nvSpPr>
        <p:spPr>
          <a:xfrm>
            <a:off x="5709173" y="3246796"/>
            <a:ext cx="2667000" cy="258404"/>
          </a:xfrm>
          <a:prstGeom prst="rect">
            <a:avLst/>
          </a:prstGeom>
          <a:solidFill>
            <a:srgbClr val="002F5F"/>
          </a:solidFill>
        </p:spPr>
        <p:txBody>
          <a:bodyPr vert="horz" wrap="square" lIns="0" tIns="88265" rIns="0" bIns="0" rtlCol="0">
            <a:spAutoFit/>
          </a:bodyPr>
          <a:lstStyle/>
          <a:p>
            <a:pPr marL="95250">
              <a:lnSpc>
                <a:spcPct val="100000"/>
              </a:lnSpc>
              <a:spcBef>
                <a:spcPts val="695"/>
              </a:spcBef>
              <a:tabLst>
                <a:tab pos="4089400" algn="l"/>
              </a:tabLst>
            </a:pPr>
            <a:r>
              <a:rPr sz="1100" b="1" smtClean="0">
                <a:solidFill>
                  <a:srgbClr val="FFFFFF"/>
                </a:solidFill>
                <a:cs typeface="Times New Roman" pitchFamily="18" charset="0"/>
              </a:rPr>
              <a:t>Networth</a:t>
            </a:r>
            <a:r>
              <a:rPr lang="en-US" sz="1100" b="1" dirty="0" smtClean="0">
                <a:solidFill>
                  <a:srgbClr val="FFFFFF"/>
                </a:solidFill>
                <a:cs typeface="Times New Roman" pitchFamily="18" charset="0"/>
              </a:rPr>
              <a:t>                                                        </a:t>
            </a:r>
            <a:r>
              <a:rPr sz="1100" b="1" smtClean="0">
                <a:solidFill>
                  <a:srgbClr val="FFFFFF"/>
                </a:solidFill>
                <a:cs typeface="Times New Roman" pitchFamily="18" charset="0"/>
              </a:rPr>
              <a:t>Rs</a:t>
            </a:r>
            <a:r>
              <a:rPr sz="1100" b="1" dirty="0">
                <a:solidFill>
                  <a:srgbClr val="FFFFFF"/>
                </a:solidFill>
                <a:cs typeface="Times New Roman" pitchFamily="18" charset="0"/>
              </a:rPr>
              <a:t>.</a:t>
            </a:r>
            <a:endParaRPr sz="1100">
              <a:cs typeface="Times New Roman" pitchFamily="18" charset="0"/>
            </a:endParaRPr>
          </a:p>
        </p:txBody>
      </p:sp>
      <p:graphicFrame>
        <p:nvGraphicFramePr>
          <p:cNvPr id="35" name="object 22"/>
          <p:cNvGraphicFramePr>
            <a:graphicFrameLocks noGrp="1"/>
          </p:cNvGraphicFramePr>
          <p:nvPr/>
        </p:nvGraphicFramePr>
        <p:xfrm>
          <a:off x="5709173" y="3657600"/>
          <a:ext cx="2667000" cy="1333673"/>
        </p:xfrm>
        <a:graphic>
          <a:graphicData uri="http://schemas.openxmlformats.org/drawingml/2006/table">
            <a:tbl>
              <a:tblPr firstRow="1" bandRow="1">
                <a:tableStyleId>{2D5ABB26-0587-4C30-8999-92F81FD0307C}</a:tableStyleId>
              </a:tblPr>
              <a:tblGrid>
                <a:gridCol w="1054730"/>
                <a:gridCol w="1612270"/>
              </a:tblGrid>
              <a:tr h="172229">
                <a:tc>
                  <a:txBody>
                    <a:bodyPr/>
                    <a:lstStyle/>
                    <a:p>
                      <a:pPr marL="142875">
                        <a:lnSpc>
                          <a:spcPct val="100000"/>
                        </a:lnSpc>
                        <a:spcBef>
                          <a:spcPts val="50"/>
                        </a:spcBef>
                      </a:pPr>
                      <a:r>
                        <a:rPr sz="1000" spc="-150" dirty="0">
                          <a:latin typeface="+mn-lt"/>
                          <a:cs typeface="Arial Black"/>
                        </a:rPr>
                        <a:t>&gt; </a:t>
                      </a:r>
                      <a:r>
                        <a:rPr sz="1000" spc="-60" dirty="0">
                          <a:latin typeface="+mn-lt"/>
                          <a:cs typeface="Arial Black"/>
                        </a:rPr>
                        <a:t>Financial</a:t>
                      </a:r>
                      <a:r>
                        <a:rPr sz="1000" spc="-35" dirty="0">
                          <a:latin typeface="+mn-lt"/>
                          <a:cs typeface="Arial Black"/>
                        </a:rPr>
                        <a:t> </a:t>
                      </a:r>
                      <a:r>
                        <a:rPr sz="1000" spc="-105" dirty="0">
                          <a:latin typeface="+mn-lt"/>
                          <a:cs typeface="Arial Black"/>
                        </a:rPr>
                        <a:t>Assets</a:t>
                      </a:r>
                      <a:endParaRPr sz="1000">
                        <a:latin typeface="+mn-lt"/>
                        <a:cs typeface="Arial Black"/>
                      </a:endParaRPr>
                    </a:p>
                  </a:txBody>
                  <a:tcPr marL="0" marR="0" marT="4907" marB="0"/>
                </a:tc>
                <a:tc>
                  <a:txBody>
                    <a:bodyPr/>
                    <a:lstStyle/>
                    <a:p>
                      <a:pPr marL="1392238" indent="-881063" algn="r">
                        <a:lnSpc>
                          <a:spcPct val="100000"/>
                        </a:lnSpc>
                        <a:spcBef>
                          <a:spcPts val="695"/>
                        </a:spcBef>
                      </a:pPr>
                      <a:r>
                        <a:rPr lang="en-US" sz="1000" b="0" dirty="0" smtClean="0">
                          <a:latin typeface="+mn-lt"/>
                          <a:cs typeface="Times New Roman"/>
                        </a:rPr>
                        <a:t>1,00,00,000</a:t>
                      </a:r>
                      <a:endParaRPr lang="en-US" sz="1000" b="0" dirty="0">
                        <a:latin typeface="+mn-lt"/>
                        <a:cs typeface="Times New Roman"/>
                      </a:endParaRPr>
                    </a:p>
                  </a:txBody>
                  <a:tcPr marL="0" marR="0" marT="4907" marB="0"/>
                </a:tc>
              </a:tr>
              <a:tr h="198726">
                <a:tc>
                  <a:txBody>
                    <a:bodyPr/>
                    <a:lstStyle/>
                    <a:p>
                      <a:pPr marL="142875">
                        <a:lnSpc>
                          <a:spcPct val="100000"/>
                        </a:lnSpc>
                        <a:spcBef>
                          <a:spcPts val="420"/>
                        </a:spcBef>
                      </a:pPr>
                      <a:r>
                        <a:rPr sz="1000" spc="-150" dirty="0">
                          <a:latin typeface="+mn-lt"/>
                          <a:cs typeface="Arial Black"/>
                        </a:rPr>
                        <a:t>&gt;</a:t>
                      </a:r>
                      <a:r>
                        <a:rPr sz="1000" spc="-95" dirty="0">
                          <a:latin typeface="+mn-lt"/>
                          <a:cs typeface="Arial Black"/>
                        </a:rPr>
                        <a:t> </a:t>
                      </a:r>
                      <a:r>
                        <a:rPr sz="1000" spc="-80" dirty="0">
                          <a:latin typeface="+mn-lt"/>
                          <a:cs typeface="Arial Black"/>
                        </a:rPr>
                        <a:t>Property</a:t>
                      </a:r>
                      <a:endParaRPr sz="1000">
                        <a:latin typeface="+mn-lt"/>
                        <a:cs typeface="Arial Black"/>
                      </a:endParaRPr>
                    </a:p>
                  </a:txBody>
                  <a:tcPr marL="0" marR="0" marT="41217" marB="0">
                    <a:lnB w="9525">
                      <a:solidFill>
                        <a:srgbClr val="CCCCCC"/>
                      </a:solidFill>
                      <a:prstDash val="solid"/>
                    </a:lnB>
                  </a:tcPr>
                </a:tc>
                <a:tc>
                  <a:txBody>
                    <a:bodyPr/>
                    <a:lstStyle/>
                    <a:p>
                      <a:pPr marL="1439863" indent="-863600" algn="r">
                        <a:lnSpc>
                          <a:spcPct val="100000"/>
                        </a:lnSpc>
                        <a:spcBef>
                          <a:spcPts val="420"/>
                        </a:spcBef>
                      </a:pPr>
                      <a:r>
                        <a:rPr sz="1000" dirty="0">
                          <a:latin typeface="+mn-lt"/>
                          <a:cs typeface="Arial Black"/>
                        </a:rPr>
                        <a:t>0</a:t>
                      </a:r>
                      <a:endParaRPr sz="1000">
                        <a:latin typeface="+mn-lt"/>
                        <a:cs typeface="Arial Black"/>
                      </a:endParaRPr>
                    </a:p>
                  </a:txBody>
                  <a:tcPr marL="0" marR="0" marT="41217" marB="0">
                    <a:lnB w="9525">
                      <a:solidFill>
                        <a:srgbClr val="CCCCCC"/>
                      </a:solidFill>
                      <a:prstDash val="solid"/>
                    </a:lnB>
                  </a:tcPr>
                </a:tc>
              </a:tr>
              <a:tr h="330229">
                <a:tc>
                  <a:txBody>
                    <a:bodyPr/>
                    <a:lstStyle/>
                    <a:p>
                      <a:pPr marL="95250">
                        <a:lnSpc>
                          <a:spcPct val="100000"/>
                        </a:lnSpc>
                        <a:spcBef>
                          <a:spcPts val="1160"/>
                        </a:spcBef>
                      </a:pPr>
                      <a:r>
                        <a:rPr sz="1000" spc="-90" dirty="0">
                          <a:latin typeface="+mn-lt"/>
                          <a:cs typeface="Arial Black"/>
                        </a:rPr>
                        <a:t>Total</a:t>
                      </a:r>
                      <a:r>
                        <a:rPr sz="1000" spc="-95" dirty="0">
                          <a:latin typeface="+mn-lt"/>
                          <a:cs typeface="Arial Black"/>
                        </a:rPr>
                        <a:t> </a:t>
                      </a:r>
                      <a:r>
                        <a:rPr sz="1000" spc="-105" dirty="0">
                          <a:latin typeface="+mn-lt"/>
                          <a:cs typeface="Arial Black"/>
                        </a:rPr>
                        <a:t>Assets</a:t>
                      </a:r>
                      <a:endParaRPr sz="1000">
                        <a:latin typeface="+mn-lt"/>
                        <a:cs typeface="Arial Black"/>
                      </a:endParaRPr>
                    </a:p>
                  </a:txBody>
                  <a:tcPr marL="0" marR="0" marT="113838" marB="0">
                    <a:lnT w="9525">
                      <a:solidFill>
                        <a:srgbClr val="CCCCCC"/>
                      </a:solidFill>
                      <a:prstDash val="solid"/>
                    </a:lnT>
                    <a:lnB w="9525">
                      <a:solidFill>
                        <a:srgbClr val="CCCCCC"/>
                      </a:solidFill>
                      <a:prstDash val="solid"/>
                    </a:lnB>
                    <a:solidFill>
                      <a:srgbClr val="EBEBEB"/>
                    </a:solidFill>
                  </a:tcPr>
                </a:tc>
                <a:tc>
                  <a:txBody>
                    <a:bodyPr/>
                    <a:lstStyle/>
                    <a:p>
                      <a:pPr marL="1392238" indent="-881063" algn="r">
                        <a:lnSpc>
                          <a:spcPct val="100000"/>
                        </a:lnSpc>
                        <a:spcBef>
                          <a:spcPts val="695"/>
                        </a:spcBef>
                      </a:pPr>
                      <a:r>
                        <a:rPr lang="en-US" sz="1000" b="1" dirty="0" smtClean="0">
                          <a:latin typeface="+mn-lt"/>
                          <a:cs typeface="Times New Roman"/>
                        </a:rPr>
                        <a:t>1,00,00,000</a:t>
                      </a:r>
                      <a:endParaRPr lang="en-US" sz="1000" dirty="0">
                        <a:latin typeface="+mn-lt"/>
                        <a:cs typeface="Times New Roman"/>
                      </a:endParaRPr>
                    </a:p>
                  </a:txBody>
                  <a:tcPr marL="0" marR="0" marT="113838" marB="0">
                    <a:lnT w="9525">
                      <a:solidFill>
                        <a:srgbClr val="CCCCCC"/>
                      </a:solidFill>
                      <a:prstDash val="solid"/>
                    </a:lnT>
                    <a:lnB w="9525">
                      <a:solidFill>
                        <a:srgbClr val="CCCCCC"/>
                      </a:solidFill>
                      <a:prstDash val="solid"/>
                    </a:lnB>
                    <a:solidFill>
                      <a:srgbClr val="EBEBEB"/>
                    </a:solidFill>
                  </a:tcPr>
                </a:tc>
              </a:tr>
              <a:tr h="359670">
                <a:tc>
                  <a:txBody>
                    <a:bodyPr/>
                    <a:lstStyle/>
                    <a:p>
                      <a:pPr>
                        <a:lnSpc>
                          <a:spcPct val="100000"/>
                        </a:lnSpc>
                        <a:spcBef>
                          <a:spcPts val="25"/>
                        </a:spcBef>
                      </a:pPr>
                      <a:endParaRPr sz="1000">
                        <a:latin typeface="+mn-lt"/>
                        <a:cs typeface="Times New Roman"/>
                      </a:endParaRPr>
                    </a:p>
                    <a:p>
                      <a:pPr marL="266700">
                        <a:lnSpc>
                          <a:spcPct val="100000"/>
                        </a:lnSpc>
                      </a:pPr>
                      <a:r>
                        <a:rPr sz="1000" spc="-70" dirty="0">
                          <a:latin typeface="+mn-lt"/>
                          <a:cs typeface="Arial Black"/>
                        </a:rPr>
                        <a:t>Liabilities</a:t>
                      </a:r>
                      <a:endParaRPr sz="1000">
                        <a:latin typeface="+mn-lt"/>
                        <a:cs typeface="Arial Black"/>
                      </a:endParaRPr>
                    </a:p>
                  </a:txBody>
                  <a:tcPr marL="0" marR="0" marT="2453" marB="0">
                    <a:lnT w="9525">
                      <a:solidFill>
                        <a:srgbClr val="CCCCCC"/>
                      </a:solidFill>
                      <a:prstDash val="solid"/>
                    </a:lnT>
                    <a:lnB w="9525">
                      <a:solidFill>
                        <a:srgbClr val="CCCCCC"/>
                      </a:solidFill>
                      <a:prstDash val="solid"/>
                    </a:lnB>
                  </a:tcPr>
                </a:tc>
                <a:tc>
                  <a:txBody>
                    <a:bodyPr/>
                    <a:lstStyle/>
                    <a:p>
                      <a:pPr algn="r">
                        <a:lnSpc>
                          <a:spcPct val="100000"/>
                        </a:lnSpc>
                        <a:spcBef>
                          <a:spcPts val="45"/>
                        </a:spcBef>
                      </a:pPr>
                      <a:endParaRPr sz="1000">
                        <a:latin typeface="+mn-lt"/>
                        <a:cs typeface="Times New Roman"/>
                      </a:endParaRPr>
                    </a:p>
                    <a:p>
                      <a:pPr marL="1392238" indent="-881063" algn="r">
                        <a:lnSpc>
                          <a:spcPct val="100000"/>
                        </a:lnSpc>
                      </a:pPr>
                      <a:r>
                        <a:rPr lang="en-US" sz="1000" dirty="0" smtClean="0">
                          <a:latin typeface="+mn-lt"/>
                          <a:cs typeface="Arial Black"/>
                        </a:rPr>
                        <a:t>10,00,00</a:t>
                      </a:r>
                      <a:r>
                        <a:rPr sz="1000" smtClean="0">
                          <a:latin typeface="+mn-lt"/>
                          <a:cs typeface="Arial Black"/>
                        </a:rPr>
                        <a:t>0</a:t>
                      </a:r>
                      <a:endParaRPr sz="1000">
                        <a:latin typeface="+mn-lt"/>
                        <a:cs typeface="Arial Black"/>
                      </a:endParaRPr>
                    </a:p>
                  </a:txBody>
                  <a:tcPr marL="0" marR="0" marT="4416" marB="0">
                    <a:lnT w="9525">
                      <a:solidFill>
                        <a:srgbClr val="CCCCCC"/>
                      </a:solidFill>
                      <a:prstDash val="solid"/>
                    </a:lnT>
                    <a:lnB w="9525">
                      <a:solidFill>
                        <a:srgbClr val="CCCCCC"/>
                      </a:solidFill>
                      <a:prstDash val="solid"/>
                    </a:lnB>
                  </a:tcPr>
                </a:tc>
              </a:tr>
              <a:tr h="272819">
                <a:tc>
                  <a:txBody>
                    <a:bodyPr/>
                    <a:lstStyle/>
                    <a:p>
                      <a:pPr marL="95250">
                        <a:lnSpc>
                          <a:spcPct val="100000"/>
                        </a:lnSpc>
                        <a:spcBef>
                          <a:spcPts val="695"/>
                        </a:spcBef>
                      </a:pPr>
                      <a:r>
                        <a:rPr sz="1000" b="1" dirty="0">
                          <a:latin typeface="+mn-lt"/>
                          <a:cs typeface="Times New Roman"/>
                        </a:rPr>
                        <a:t>Networth</a:t>
                      </a:r>
                      <a:endParaRPr sz="1000">
                        <a:latin typeface="+mn-lt"/>
                        <a:cs typeface="Times New Roman"/>
                      </a:endParaRPr>
                    </a:p>
                  </a:txBody>
                  <a:tcPr marL="0" marR="0" marT="68205" marB="0">
                    <a:lnT w="9525">
                      <a:solidFill>
                        <a:srgbClr val="CCCCCC"/>
                      </a:solidFill>
                      <a:prstDash val="solid"/>
                    </a:lnT>
                    <a:lnB w="9525">
                      <a:solidFill>
                        <a:srgbClr val="CCCCCC"/>
                      </a:solidFill>
                      <a:prstDash val="solid"/>
                    </a:lnB>
                    <a:solidFill>
                      <a:srgbClr val="EBEBEB"/>
                    </a:solidFill>
                  </a:tcPr>
                </a:tc>
                <a:tc>
                  <a:txBody>
                    <a:bodyPr/>
                    <a:lstStyle/>
                    <a:p>
                      <a:pPr marL="1392238" indent="-881063" algn="r">
                        <a:lnSpc>
                          <a:spcPct val="100000"/>
                        </a:lnSpc>
                        <a:spcBef>
                          <a:spcPts val="695"/>
                        </a:spcBef>
                      </a:pPr>
                      <a:r>
                        <a:rPr lang="en-US" sz="1000" b="1" dirty="0" smtClean="0">
                          <a:latin typeface="+mn-lt"/>
                          <a:cs typeface="Times New Roman"/>
                        </a:rPr>
                        <a:t>9</a:t>
                      </a:r>
                      <a:r>
                        <a:rPr sz="1000" b="1" smtClean="0">
                          <a:latin typeface="+mn-lt"/>
                          <a:cs typeface="Times New Roman"/>
                        </a:rPr>
                        <a:t>0,00,000</a:t>
                      </a:r>
                      <a:endParaRPr sz="1000">
                        <a:latin typeface="+mn-lt"/>
                        <a:cs typeface="Times New Roman"/>
                      </a:endParaRPr>
                    </a:p>
                  </a:txBody>
                  <a:tcPr marL="0" marR="0" marT="68205" marB="0">
                    <a:lnT w="9525">
                      <a:solidFill>
                        <a:srgbClr val="CCCCCC"/>
                      </a:solidFill>
                      <a:prstDash val="solid"/>
                    </a:lnT>
                    <a:lnB w="9525">
                      <a:solidFill>
                        <a:srgbClr val="CCCCCC"/>
                      </a:solidFill>
                      <a:prstDash val="solid"/>
                    </a:lnB>
                    <a:solidFill>
                      <a:srgbClr val="EBEBEB"/>
                    </a:solidFill>
                  </a:tcPr>
                </a:tc>
              </a:tr>
            </a:tbl>
          </a:graphicData>
        </a:graphic>
      </p:graphicFrame>
      <p:sp>
        <p:nvSpPr>
          <p:cNvPr id="36" name="object 23"/>
          <p:cNvSpPr txBox="1"/>
          <p:nvPr/>
        </p:nvSpPr>
        <p:spPr>
          <a:xfrm>
            <a:off x="8458200" y="3501068"/>
            <a:ext cx="1219200" cy="689932"/>
          </a:xfrm>
          <a:prstGeom prst="rect">
            <a:avLst/>
          </a:prstGeom>
          <a:ln>
            <a:solidFill>
              <a:srgbClr val="7030A0"/>
            </a:solidFill>
          </a:ln>
        </p:spPr>
        <p:txBody>
          <a:bodyPr vert="horz" wrap="square" lIns="0" tIns="12700" rIns="0" bIns="0" rtlCol="0">
            <a:spAutoFit/>
          </a:bodyPr>
          <a:lstStyle/>
          <a:p>
            <a:pPr marL="12700">
              <a:lnSpc>
                <a:spcPct val="100000"/>
              </a:lnSpc>
              <a:spcBef>
                <a:spcPts val="100"/>
              </a:spcBef>
            </a:pPr>
            <a:r>
              <a:rPr sz="1100" spc="-150" smtClean="0">
                <a:cs typeface="Times New Roman" pitchFamily="18" charset="0"/>
              </a:rPr>
              <a:t> </a:t>
            </a:r>
            <a:r>
              <a:rPr sz="1100" spc="-80" dirty="0">
                <a:cs typeface="Times New Roman" pitchFamily="18" charset="0"/>
              </a:rPr>
              <a:t>Your networth </a:t>
            </a:r>
            <a:r>
              <a:rPr sz="1100" spc="-85" dirty="0">
                <a:cs typeface="Times New Roman" pitchFamily="18" charset="0"/>
              </a:rPr>
              <a:t>has </a:t>
            </a:r>
            <a:r>
              <a:rPr sz="1100" spc="-40" dirty="0">
                <a:cs typeface="Times New Roman" pitchFamily="18" charset="0"/>
              </a:rPr>
              <a:t>high </a:t>
            </a:r>
            <a:r>
              <a:rPr sz="1100" spc="-70" dirty="0">
                <a:cs typeface="Times New Roman" pitchFamily="18" charset="0"/>
              </a:rPr>
              <a:t>proportion </a:t>
            </a:r>
            <a:r>
              <a:rPr sz="1100" spc="-80" dirty="0">
                <a:cs typeface="Times New Roman" pitchFamily="18" charset="0"/>
              </a:rPr>
              <a:t>of </a:t>
            </a:r>
            <a:r>
              <a:rPr sz="1100" spc="-60" dirty="0">
                <a:cs typeface="Times New Roman" pitchFamily="18" charset="0"/>
              </a:rPr>
              <a:t>financial </a:t>
            </a:r>
            <a:r>
              <a:rPr sz="1100" spc="-114" dirty="0">
                <a:cs typeface="Times New Roman" pitchFamily="18" charset="0"/>
              </a:rPr>
              <a:t>assets, </a:t>
            </a:r>
            <a:r>
              <a:rPr sz="1100" spc="-85" dirty="0">
                <a:cs typeface="Times New Roman" pitchFamily="18" charset="0"/>
              </a:rPr>
              <a:t>consider </a:t>
            </a:r>
            <a:r>
              <a:rPr sz="1100" spc="-65" dirty="0">
                <a:cs typeface="Times New Roman" pitchFamily="18" charset="0"/>
              </a:rPr>
              <a:t>buying </a:t>
            </a:r>
            <a:r>
              <a:rPr sz="1100" spc="-125" dirty="0">
                <a:cs typeface="Times New Roman" pitchFamily="18" charset="0"/>
              </a:rPr>
              <a:t>a </a:t>
            </a:r>
            <a:r>
              <a:rPr sz="1100" spc="-80" dirty="0">
                <a:cs typeface="Times New Roman" pitchFamily="18" charset="0"/>
              </a:rPr>
              <a:t>property.</a:t>
            </a:r>
            <a:endParaRPr sz="1100">
              <a:cs typeface="Times New Roman" pitchFamily="18" charset="0"/>
            </a:endParaRPr>
          </a:p>
        </p:txBody>
      </p:sp>
      <p:sp>
        <p:nvSpPr>
          <p:cNvPr id="37" name="object 4"/>
          <p:cNvSpPr txBox="1"/>
          <p:nvPr/>
        </p:nvSpPr>
        <p:spPr>
          <a:xfrm>
            <a:off x="581959" y="5304299"/>
            <a:ext cx="1323041" cy="182101"/>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070022"/>
                </a:solidFill>
                <a:cs typeface="Times New Roman" pitchFamily="18" charset="0"/>
              </a:rPr>
              <a:t>Existing</a:t>
            </a:r>
            <a:r>
              <a:rPr sz="1100" b="1" spc="-75" dirty="0">
                <a:solidFill>
                  <a:srgbClr val="070022"/>
                </a:solidFill>
                <a:cs typeface="Times New Roman" pitchFamily="18" charset="0"/>
              </a:rPr>
              <a:t> </a:t>
            </a:r>
            <a:r>
              <a:rPr sz="1100" b="1" dirty="0">
                <a:solidFill>
                  <a:srgbClr val="070022"/>
                </a:solidFill>
                <a:cs typeface="Times New Roman" pitchFamily="18" charset="0"/>
              </a:rPr>
              <a:t>portfolio</a:t>
            </a:r>
            <a:endParaRPr sz="1100">
              <a:cs typeface="Times New Roman" pitchFamily="18" charset="0"/>
            </a:endParaRPr>
          </a:p>
        </p:txBody>
      </p:sp>
      <p:sp>
        <p:nvSpPr>
          <p:cNvPr id="38" name="object 5"/>
          <p:cNvSpPr txBox="1"/>
          <p:nvPr/>
        </p:nvSpPr>
        <p:spPr>
          <a:xfrm>
            <a:off x="2438400" y="5304299"/>
            <a:ext cx="3945292" cy="182101"/>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070022"/>
                </a:solidFill>
                <a:cs typeface="Times New Roman" pitchFamily="18" charset="0"/>
              </a:rPr>
              <a:t>Desired portfolio based on your age and risk</a:t>
            </a:r>
            <a:r>
              <a:rPr sz="1100" b="1" spc="-100" dirty="0">
                <a:solidFill>
                  <a:srgbClr val="070022"/>
                </a:solidFill>
                <a:cs typeface="Times New Roman" pitchFamily="18" charset="0"/>
              </a:rPr>
              <a:t> </a:t>
            </a:r>
            <a:r>
              <a:rPr sz="1100" b="1" dirty="0">
                <a:solidFill>
                  <a:srgbClr val="070022"/>
                </a:solidFill>
                <a:cs typeface="Times New Roman" pitchFamily="18" charset="0"/>
              </a:rPr>
              <a:t>appetite</a:t>
            </a:r>
            <a:endParaRPr sz="1100">
              <a:cs typeface="Times New Roman" pitchFamily="18" charset="0"/>
            </a:endParaRPr>
          </a:p>
        </p:txBody>
      </p:sp>
      <p:sp>
        <p:nvSpPr>
          <p:cNvPr id="39" name="object 6"/>
          <p:cNvSpPr/>
          <p:nvPr/>
        </p:nvSpPr>
        <p:spPr>
          <a:xfrm>
            <a:off x="533400" y="5791200"/>
            <a:ext cx="4648200" cy="1143000"/>
          </a:xfrm>
          <a:prstGeom prst="rect">
            <a:avLst/>
          </a:prstGeom>
          <a:blipFill>
            <a:blip r:embed="rId3" cstate="print"/>
            <a:stretch>
              <a:fillRect/>
            </a:stretch>
          </a:blipFill>
        </p:spPr>
        <p:txBody>
          <a:bodyPr wrap="square" lIns="0" tIns="0" rIns="0" bIns="0" rtlCol="0"/>
          <a:lstStyle/>
          <a:p>
            <a:endParaRPr sz="1100">
              <a:cs typeface="Times New Roman" pitchFamily="18" charset="0"/>
            </a:endParaRPr>
          </a:p>
        </p:txBody>
      </p:sp>
      <p:sp>
        <p:nvSpPr>
          <p:cNvPr id="41" name="object 17"/>
          <p:cNvSpPr txBox="1"/>
          <p:nvPr/>
        </p:nvSpPr>
        <p:spPr>
          <a:xfrm>
            <a:off x="609600" y="5029200"/>
            <a:ext cx="2667000" cy="182101"/>
          </a:xfrm>
          <a:prstGeom prst="rect">
            <a:avLst/>
          </a:prstGeom>
        </p:spPr>
        <p:txBody>
          <a:bodyPr vert="horz" wrap="square" lIns="0" tIns="12700" rIns="0" bIns="0" rtlCol="0">
            <a:spAutoFit/>
          </a:bodyPr>
          <a:lstStyle/>
          <a:p>
            <a:pPr marL="12700">
              <a:lnSpc>
                <a:spcPct val="100000"/>
              </a:lnSpc>
              <a:spcBef>
                <a:spcPts val="100"/>
              </a:spcBef>
            </a:pPr>
            <a:r>
              <a:rPr lang="en-US" sz="1100" b="1" dirty="0" smtClean="0">
                <a:solidFill>
                  <a:srgbClr val="15005D"/>
                </a:solidFill>
                <a:cs typeface="Times New Roman" pitchFamily="18" charset="0"/>
              </a:rPr>
              <a:t>Your </a:t>
            </a:r>
            <a:r>
              <a:rPr lang="en-US" sz="1100" b="1" dirty="0" smtClean="0">
                <a:solidFill>
                  <a:srgbClr val="15005D"/>
                </a:solidFill>
                <a:cs typeface="Times New Roman" pitchFamily="18" charset="0"/>
              </a:rPr>
              <a:t>Investments fully invested  in Savings</a:t>
            </a:r>
            <a:endParaRPr sz="1100">
              <a:cs typeface="Times New Roman" pitchFamily="18" charset="0"/>
            </a:endParaRPr>
          </a:p>
        </p:txBody>
      </p:sp>
      <p:graphicFrame>
        <p:nvGraphicFramePr>
          <p:cNvPr id="42" name="object 25"/>
          <p:cNvGraphicFramePr>
            <a:graphicFrameLocks noGrp="1"/>
          </p:cNvGraphicFramePr>
          <p:nvPr/>
        </p:nvGraphicFramePr>
        <p:xfrm>
          <a:off x="609600" y="2438400"/>
          <a:ext cx="4800600" cy="2400819"/>
        </p:xfrm>
        <a:graphic>
          <a:graphicData uri="http://schemas.openxmlformats.org/drawingml/2006/table">
            <a:tbl>
              <a:tblPr firstRow="1" bandRow="1">
                <a:tableStyleId>{2D5ABB26-0587-4C30-8999-92F81FD0307C}</a:tableStyleId>
              </a:tblPr>
              <a:tblGrid>
                <a:gridCol w="990600"/>
                <a:gridCol w="914400"/>
                <a:gridCol w="533400"/>
                <a:gridCol w="685800"/>
                <a:gridCol w="1676400"/>
              </a:tblGrid>
              <a:tr h="317962">
                <a:tc>
                  <a:txBody>
                    <a:bodyPr/>
                    <a:lstStyle/>
                    <a:p>
                      <a:pPr marL="47625">
                        <a:lnSpc>
                          <a:spcPct val="100000"/>
                        </a:lnSpc>
                        <a:spcBef>
                          <a:spcPts val="944"/>
                        </a:spcBef>
                      </a:pPr>
                      <a:r>
                        <a:rPr sz="1000" b="1" dirty="0">
                          <a:solidFill>
                            <a:srgbClr val="FFFFFF"/>
                          </a:solidFill>
                          <a:latin typeface="+mn-lt"/>
                          <a:cs typeface="Times New Roman"/>
                        </a:rPr>
                        <a:t>Financial</a:t>
                      </a:r>
                      <a:r>
                        <a:rPr sz="1000" b="1" spc="-5" dirty="0">
                          <a:solidFill>
                            <a:srgbClr val="FFFFFF"/>
                          </a:solidFill>
                          <a:latin typeface="+mn-lt"/>
                          <a:cs typeface="Times New Roman"/>
                        </a:rPr>
                        <a:t> </a:t>
                      </a:r>
                      <a:r>
                        <a:rPr sz="1000" b="1" dirty="0">
                          <a:solidFill>
                            <a:srgbClr val="FFFFFF"/>
                          </a:solidFill>
                          <a:latin typeface="+mn-lt"/>
                          <a:cs typeface="Times New Roman"/>
                        </a:rPr>
                        <a:t>Goals</a:t>
                      </a:r>
                      <a:endParaRPr sz="1000">
                        <a:latin typeface="+mn-lt"/>
                        <a:cs typeface="Times New Roman"/>
                      </a:endParaRPr>
                    </a:p>
                  </a:txBody>
                  <a:tcPr marL="0" marR="0" marT="92738" marB="0">
                    <a:lnR w="19050">
                      <a:solidFill>
                        <a:srgbClr val="FFFFFF"/>
                      </a:solidFill>
                      <a:prstDash val="solid"/>
                    </a:lnR>
                    <a:solidFill>
                      <a:srgbClr val="002F5F"/>
                    </a:solidFill>
                  </a:tcPr>
                </a:tc>
                <a:tc>
                  <a:txBody>
                    <a:bodyPr/>
                    <a:lstStyle/>
                    <a:p>
                      <a:pPr marL="56515" marR="444500">
                        <a:lnSpc>
                          <a:spcPts val="1250"/>
                        </a:lnSpc>
                        <a:spcBef>
                          <a:spcPts val="370"/>
                        </a:spcBef>
                      </a:pPr>
                      <a:r>
                        <a:rPr sz="1000" b="1" dirty="0">
                          <a:solidFill>
                            <a:srgbClr val="FFFFFF"/>
                          </a:solidFill>
                          <a:latin typeface="+mn-lt"/>
                          <a:cs typeface="Times New Roman"/>
                        </a:rPr>
                        <a:t>Amt for</a:t>
                      </a:r>
                      <a:r>
                        <a:rPr sz="1000" b="1" spc="-100" dirty="0">
                          <a:solidFill>
                            <a:srgbClr val="FFFFFF"/>
                          </a:solidFill>
                          <a:latin typeface="+mn-lt"/>
                          <a:cs typeface="Times New Roman"/>
                        </a:rPr>
                        <a:t> </a:t>
                      </a:r>
                      <a:r>
                        <a:rPr sz="1000" b="1" dirty="0">
                          <a:solidFill>
                            <a:srgbClr val="FFFFFF"/>
                          </a:solidFill>
                          <a:latin typeface="+mn-lt"/>
                          <a:cs typeface="Times New Roman"/>
                        </a:rPr>
                        <a:t>Goal(In  Future)</a:t>
                      </a:r>
                      <a:endParaRPr sz="1000">
                        <a:latin typeface="+mn-lt"/>
                        <a:cs typeface="Times New Roman"/>
                      </a:endParaRPr>
                    </a:p>
                  </a:txBody>
                  <a:tcPr marL="0" marR="0" marT="36310" marB="0">
                    <a:lnL w="19050">
                      <a:solidFill>
                        <a:srgbClr val="FFFFFF"/>
                      </a:solidFill>
                      <a:prstDash val="solid"/>
                    </a:lnL>
                    <a:lnR w="19050">
                      <a:solidFill>
                        <a:srgbClr val="FFFFFF"/>
                      </a:solidFill>
                      <a:prstDash val="solid"/>
                    </a:lnR>
                    <a:solidFill>
                      <a:srgbClr val="002F5F"/>
                    </a:solidFill>
                  </a:tcPr>
                </a:tc>
                <a:tc>
                  <a:txBody>
                    <a:bodyPr/>
                    <a:lstStyle/>
                    <a:p>
                      <a:pPr marL="57150" marR="60960">
                        <a:lnSpc>
                          <a:spcPts val="1250"/>
                        </a:lnSpc>
                        <a:spcBef>
                          <a:spcPts val="370"/>
                        </a:spcBef>
                      </a:pPr>
                      <a:r>
                        <a:rPr sz="1000" b="1" dirty="0">
                          <a:solidFill>
                            <a:srgbClr val="FFFFFF"/>
                          </a:solidFill>
                          <a:latin typeface="+mn-lt"/>
                          <a:cs typeface="Times New Roman"/>
                        </a:rPr>
                        <a:t>Years  for</a:t>
                      </a:r>
                      <a:r>
                        <a:rPr sz="1000" b="1" spc="-95" dirty="0">
                          <a:solidFill>
                            <a:srgbClr val="FFFFFF"/>
                          </a:solidFill>
                          <a:latin typeface="+mn-lt"/>
                          <a:cs typeface="Times New Roman"/>
                        </a:rPr>
                        <a:t> </a:t>
                      </a:r>
                      <a:r>
                        <a:rPr sz="1000" b="1" dirty="0">
                          <a:solidFill>
                            <a:srgbClr val="FFFFFF"/>
                          </a:solidFill>
                          <a:latin typeface="+mn-lt"/>
                          <a:cs typeface="Times New Roman"/>
                        </a:rPr>
                        <a:t>Goals</a:t>
                      </a:r>
                      <a:endParaRPr sz="1000">
                        <a:latin typeface="+mn-lt"/>
                        <a:cs typeface="Times New Roman"/>
                      </a:endParaRPr>
                    </a:p>
                  </a:txBody>
                  <a:tcPr marL="0" marR="0" marT="36310" marB="0">
                    <a:lnL w="19050">
                      <a:solidFill>
                        <a:srgbClr val="FFFFFF"/>
                      </a:solidFill>
                      <a:prstDash val="solid"/>
                    </a:lnL>
                    <a:lnR w="19050">
                      <a:solidFill>
                        <a:srgbClr val="FFFFFF"/>
                      </a:solidFill>
                      <a:prstDash val="solid"/>
                    </a:lnR>
                    <a:solidFill>
                      <a:srgbClr val="002F5F"/>
                    </a:solidFill>
                  </a:tcPr>
                </a:tc>
                <a:tc>
                  <a:txBody>
                    <a:bodyPr/>
                    <a:lstStyle/>
                    <a:p>
                      <a:pPr marL="57150" marR="248920">
                        <a:lnSpc>
                          <a:spcPts val="1250"/>
                        </a:lnSpc>
                        <a:spcBef>
                          <a:spcPts val="370"/>
                        </a:spcBef>
                      </a:pPr>
                      <a:r>
                        <a:rPr sz="1000" b="1" dirty="0">
                          <a:solidFill>
                            <a:srgbClr val="FFFFFF"/>
                          </a:solidFill>
                          <a:latin typeface="+mn-lt"/>
                          <a:cs typeface="Times New Roman"/>
                        </a:rPr>
                        <a:t>Invest</a:t>
                      </a:r>
                      <a:r>
                        <a:rPr sz="1000" b="1" spc="-95" dirty="0">
                          <a:solidFill>
                            <a:srgbClr val="FFFFFF"/>
                          </a:solidFill>
                          <a:latin typeface="+mn-lt"/>
                          <a:cs typeface="Times New Roman"/>
                        </a:rPr>
                        <a:t> </a:t>
                      </a:r>
                      <a:r>
                        <a:rPr sz="1000" b="1" dirty="0">
                          <a:solidFill>
                            <a:srgbClr val="FFFFFF"/>
                          </a:solidFill>
                          <a:latin typeface="+mn-lt"/>
                          <a:cs typeface="Times New Roman"/>
                        </a:rPr>
                        <a:t>Per  Month</a:t>
                      </a:r>
                      <a:endParaRPr sz="1000">
                        <a:latin typeface="+mn-lt"/>
                        <a:cs typeface="Times New Roman"/>
                      </a:endParaRPr>
                    </a:p>
                  </a:txBody>
                  <a:tcPr marL="0" marR="0" marT="36310" marB="0">
                    <a:lnL w="19050">
                      <a:solidFill>
                        <a:srgbClr val="FFFFFF"/>
                      </a:solidFill>
                      <a:prstDash val="solid"/>
                    </a:lnL>
                    <a:lnR w="19050">
                      <a:solidFill>
                        <a:srgbClr val="FFFFFF"/>
                      </a:solidFill>
                      <a:prstDash val="solid"/>
                    </a:lnR>
                    <a:solidFill>
                      <a:srgbClr val="002F5F"/>
                    </a:solidFill>
                  </a:tcPr>
                </a:tc>
                <a:tc>
                  <a:txBody>
                    <a:bodyPr/>
                    <a:lstStyle/>
                    <a:p>
                      <a:pPr marL="57785">
                        <a:lnSpc>
                          <a:spcPct val="100000"/>
                        </a:lnSpc>
                        <a:spcBef>
                          <a:spcPts val="944"/>
                        </a:spcBef>
                      </a:pPr>
                      <a:r>
                        <a:rPr sz="1000" b="1" dirty="0">
                          <a:solidFill>
                            <a:srgbClr val="FFFFFF"/>
                          </a:solidFill>
                          <a:latin typeface="+mn-lt"/>
                          <a:cs typeface="Times New Roman"/>
                        </a:rPr>
                        <a:t>Recommended</a:t>
                      </a:r>
                      <a:r>
                        <a:rPr sz="1000" b="1" spc="-10" dirty="0">
                          <a:solidFill>
                            <a:srgbClr val="FFFFFF"/>
                          </a:solidFill>
                          <a:latin typeface="+mn-lt"/>
                          <a:cs typeface="Times New Roman"/>
                        </a:rPr>
                        <a:t> </a:t>
                      </a:r>
                      <a:r>
                        <a:rPr sz="1000" b="1" dirty="0">
                          <a:solidFill>
                            <a:srgbClr val="FFFFFF"/>
                          </a:solidFill>
                          <a:latin typeface="+mn-lt"/>
                          <a:cs typeface="Times New Roman"/>
                        </a:rPr>
                        <a:t>Investment</a:t>
                      </a:r>
                      <a:endParaRPr sz="1000">
                        <a:latin typeface="+mn-lt"/>
                        <a:cs typeface="Times New Roman"/>
                      </a:endParaRPr>
                    </a:p>
                  </a:txBody>
                  <a:tcPr marL="0" marR="0" marT="92738" marB="0">
                    <a:lnL w="19050">
                      <a:solidFill>
                        <a:srgbClr val="FFFFFF"/>
                      </a:solidFill>
                      <a:prstDash val="solid"/>
                    </a:lnL>
                    <a:solidFill>
                      <a:srgbClr val="002F5F"/>
                    </a:solidFill>
                  </a:tcPr>
                </a:tc>
              </a:tr>
              <a:tr h="739457">
                <a:tc>
                  <a:txBody>
                    <a:bodyPr/>
                    <a:lstStyle/>
                    <a:p>
                      <a:pPr>
                        <a:lnSpc>
                          <a:spcPct val="100000"/>
                        </a:lnSpc>
                      </a:pPr>
                      <a:endParaRPr sz="1000">
                        <a:latin typeface="+mn-lt"/>
                        <a:cs typeface="Times New Roman"/>
                      </a:endParaRPr>
                    </a:p>
                    <a:p>
                      <a:pPr>
                        <a:lnSpc>
                          <a:spcPct val="100000"/>
                        </a:lnSpc>
                        <a:spcBef>
                          <a:spcPts val="5"/>
                        </a:spcBef>
                      </a:pPr>
                      <a:endParaRPr sz="1000">
                        <a:latin typeface="+mn-lt"/>
                        <a:cs typeface="Times New Roman"/>
                      </a:endParaRPr>
                    </a:p>
                    <a:p>
                      <a:pPr marL="142875">
                        <a:lnSpc>
                          <a:spcPct val="100000"/>
                        </a:lnSpc>
                      </a:pPr>
                      <a:r>
                        <a:rPr sz="1000" spc="-55" dirty="0">
                          <a:latin typeface="+mn-lt"/>
                          <a:cs typeface="Arial Black"/>
                        </a:rPr>
                        <a:t>Child</a:t>
                      </a:r>
                      <a:r>
                        <a:rPr sz="1000" spc="-95" dirty="0">
                          <a:latin typeface="+mn-lt"/>
                          <a:cs typeface="Arial Black"/>
                        </a:rPr>
                        <a:t> </a:t>
                      </a:r>
                      <a:r>
                        <a:rPr sz="1000" spc="-80" dirty="0">
                          <a:latin typeface="+mn-lt"/>
                          <a:cs typeface="Arial Black"/>
                        </a:rPr>
                        <a:t>Education</a:t>
                      </a:r>
                      <a:endParaRPr sz="1000">
                        <a:latin typeface="+mn-lt"/>
                        <a:cs typeface="Arial Black"/>
                      </a:endParaRPr>
                    </a:p>
                  </a:txBody>
                  <a:tcPr marL="0" marR="0" marT="0" marB="0">
                    <a:lnB w="9525">
                      <a:solidFill>
                        <a:srgbClr val="CCCCCC"/>
                      </a:solidFill>
                      <a:prstDash val="solid"/>
                    </a:lnB>
                  </a:tcPr>
                </a:tc>
                <a:tc>
                  <a:txBody>
                    <a:bodyPr/>
                    <a:lstStyle/>
                    <a:p>
                      <a:pPr>
                        <a:lnSpc>
                          <a:spcPct val="100000"/>
                        </a:lnSpc>
                      </a:pPr>
                      <a:endParaRPr sz="1000">
                        <a:latin typeface="+mj-lt"/>
                        <a:cs typeface="Times New Roman"/>
                      </a:endParaRPr>
                    </a:p>
                    <a:p>
                      <a:pPr>
                        <a:lnSpc>
                          <a:spcPct val="100000"/>
                        </a:lnSpc>
                        <a:spcBef>
                          <a:spcPts val="5"/>
                        </a:spcBef>
                      </a:pPr>
                      <a:endParaRPr sz="1000">
                        <a:latin typeface="+mj-lt"/>
                        <a:cs typeface="Times New Roman"/>
                      </a:endParaRPr>
                    </a:p>
                    <a:p>
                      <a:pPr marL="151765">
                        <a:lnSpc>
                          <a:spcPct val="100000"/>
                        </a:lnSpc>
                      </a:pPr>
                      <a:r>
                        <a:rPr sz="1000" spc="-114" smtClean="0">
                          <a:latin typeface="+mj-lt"/>
                          <a:cs typeface="Arial Black"/>
                        </a:rPr>
                        <a:t>67,27,499</a:t>
                      </a:r>
                      <a:endParaRPr sz="1000">
                        <a:latin typeface="+mj-lt"/>
                        <a:cs typeface="Arial Black"/>
                      </a:endParaRPr>
                    </a:p>
                  </a:txBody>
                  <a:tcPr marL="0" marR="0" marT="0" marB="0">
                    <a:lnB w="9525">
                      <a:solidFill>
                        <a:srgbClr val="CCCCCC"/>
                      </a:solidFill>
                      <a:prstDash val="solid"/>
                    </a:lnB>
                  </a:tcPr>
                </a:tc>
                <a:tc>
                  <a:txBody>
                    <a:bodyPr/>
                    <a:lstStyle/>
                    <a:p>
                      <a:pPr>
                        <a:lnSpc>
                          <a:spcPct val="100000"/>
                        </a:lnSpc>
                      </a:pPr>
                      <a:endParaRPr sz="1000">
                        <a:latin typeface="+mj-lt"/>
                        <a:cs typeface="Times New Roman"/>
                      </a:endParaRPr>
                    </a:p>
                    <a:p>
                      <a:pPr>
                        <a:lnSpc>
                          <a:spcPct val="100000"/>
                        </a:lnSpc>
                        <a:spcBef>
                          <a:spcPts val="5"/>
                        </a:spcBef>
                      </a:pPr>
                      <a:endParaRPr sz="1000">
                        <a:latin typeface="+mj-lt"/>
                        <a:cs typeface="Times New Roman"/>
                      </a:endParaRPr>
                    </a:p>
                    <a:p>
                      <a:pPr marL="152400">
                        <a:lnSpc>
                          <a:spcPct val="100000"/>
                        </a:lnSpc>
                      </a:pPr>
                      <a:r>
                        <a:rPr sz="1000" spc="-120" dirty="0">
                          <a:latin typeface="+mj-lt"/>
                          <a:cs typeface="Arial Black"/>
                        </a:rPr>
                        <a:t>20</a:t>
                      </a:r>
                      <a:endParaRPr sz="1000">
                        <a:latin typeface="+mj-lt"/>
                        <a:cs typeface="Arial Black"/>
                      </a:endParaRPr>
                    </a:p>
                  </a:txBody>
                  <a:tcPr marL="0" marR="0" marT="0" marB="0">
                    <a:lnR w="19050" cap="flat" cmpd="sng" algn="ctr">
                      <a:solidFill>
                        <a:srgbClr val="FFFFFF"/>
                      </a:solidFill>
                      <a:prstDash val="solid"/>
                      <a:round/>
                      <a:headEnd type="none" w="med" len="med"/>
                      <a:tailEnd type="none" w="med" len="med"/>
                    </a:lnR>
                    <a:lnB w="9525">
                      <a:solidFill>
                        <a:srgbClr val="CCCCCC"/>
                      </a:solidFill>
                      <a:prstDash val="solid"/>
                    </a:lnB>
                  </a:tcPr>
                </a:tc>
                <a:tc>
                  <a:txBody>
                    <a:bodyPr/>
                    <a:lstStyle/>
                    <a:p>
                      <a:pPr>
                        <a:lnSpc>
                          <a:spcPct val="100000"/>
                        </a:lnSpc>
                      </a:pPr>
                      <a:endParaRPr lang="en-US" sz="1000" dirty="0" smtClean="0">
                        <a:latin typeface="+mj-lt"/>
                        <a:cs typeface="Times New Roman"/>
                      </a:endParaRPr>
                    </a:p>
                    <a:p>
                      <a:pPr>
                        <a:lnSpc>
                          <a:spcPct val="100000"/>
                        </a:lnSpc>
                      </a:pPr>
                      <a:endParaRPr lang="en-US" sz="1000" dirty="0" smtClean="0">
                        <a:latin typeface="+mj-lt"/>
                        <a:cs typeface="Times New Roman"/>
                      </a:endParaRPr>
                    </a:p>
                    <a:p>
                      <a:pPr>
                        <a:lnSpc>
                          <a:spcPct val="100000"/>
                        </a:lnSpc>
                      </a:pPr>
                      <a:r>
                        <a:rPr lang="en-US" sz="1000" dirty="0" smtClean="0">
                          <a:latin typeface="+mj-lt"/>
                          <a:cs typeface="Times New Roman"/>
                        </a:rPr>
                        <a:t>     4,214</a:t>
                      </a:r>
                      <a:endParaRPr sz="1000">
                        <a:latin typeface="+mj-lt"/>
                        <a:cs typeface="Times New Roman"/>
                      </a:endParaRPr>
                    </a:p>
                  </a:txBody>
                  <a:tcPr marL="0" marR="0" marT="0" marB="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B w="9525">
                      <a:solidFill>
                        <a:srgbClr val="CCCCCC"/>
                      </a:solidFill>
                      <a:prstDash val="solid"/>
                    </a:lnB>
                  </a:tcPr>
                </a:tc>
                <a:tc>
                  <a:txBody>
                    <a:bodyPr/>
                    <a:lstStyle/>
                    <a:p>
                      <a:pPr marL="153035" marR="398780">
                        <a:lnSpc>
                          <a:spcPct val="145100"/>
                        </a:lnSpc>
                        <a:spcBef>
                          <a:spcPts val="30"/>
                        </a:spcBef>
                      </a:pPr>
                      <a:r>
                        <a:rPr sz="1000" spc="-85" dirty="0">
                          <a:latin typeface="+mj-lt"/>
                          <a:cs typeface="Arial Black"/>
                        </a:rPr>
                        <a:t>Invest </a:t>
                      </a:r>
                      <a:r>
                        <a:rPr sz="1000" spc="-185" dirty="0">
                          <a:latin typeface="+mj-lt"/>
                          <a:cs typeface="Arial Black"/>
                        </a:rPr>
                        <a:t>30% </a:t>
                      </a:r>
                      <a:r>
                        <a:rPr sz="1000" spc="-15">
                          <a:latin typeface="+mj-lt"/>
                          <a:cs typeface="Arial Black"/>
                        </a:rPr>
                        <a:t>in </a:t>
                      </a:r>
                      <a:r>
                        <a:rPr sz="1000" spc="-125" smtClean="0">
                          <a:latin typeface="+mj-lt"/>
                          <a:cs typeface="Arial Black"/>
                        </a:rPr>
                        <a:t>a</a:t>
                      </a:r>
                      <a:r>
                        <a:rPr sz="1000" spc="-100" smtClean="0">
                          <a:latin typeface="+mj-lt"/>
                          <a:cs typeface="Arial Black"/>
                        </a:rPr>
                        <a:t>debt </a:t>
                      </a:r>
                      <a:r>
                        <a:rPr sz="1000" spc="-75" dirty="0">
                          <a:latin typeface="+mj-lt"/>
                          <a:cs typeface="Arial Black"/>
                        </a:rPr>
                        <a:t>fund,  </a:t>
                      </a:r>
                      <a:r>
                        <a:rPr sz="1000" spc="-165" dirty="0">
                          <a:latin typeface="+mj-lt"/>
                          <a:cs typeface="Arial Black"/>
                        </a:rPr>
                        <a:t>40% </a:t>
                      </a:r>
                      <a:r>
                        <a:rPr sz="1000" spc="-15">
                          <a:latin typeface="+mj-lt"/>
                          <a:cs typeface="Arial Black"/>
                        </a:rPr>
                        <a:t>in </a:t>
                      </a:r>
                      <a:r>
                        <a:rPr sz="1000" spc="-125" smtClean="0">
                          <a:latin typeface="+mj-lt"/>
                          <a:cs typeface="Arial Black"/>
                        </a:rPr>
                        <a:t> </a:t>
                      </a:r>
                      <a:r>
                        <a:rPr sz="1000" spc="-85" dirty="0">
                          <a:latin typeface="+mj-lt"/>
                          <a:cs typeface="Arial Black"/>
                        </a:rPr>
                        <a:t>large </a:t>
                      </a:r>
                      <a:r>
                        <a:rPr sz="1000" spc="-114" dirty="0">
                          <a:latin typeface="+mj-lt"/>
                          <a:cs typeface="Arial Black"/>
                        </a:rPr>
                        <a:t>cap </a:t>
                      </a:r>
                      <a:r>
                        <a:rPr sz="1000" spc="-75" dirty="0">
                          <a:latin typeface="+mj-lt"/>
                          <a:cs typeface="Arial Black"/>
                        </a:rPr>
                        <a:t>equity  </a:t>
                      </a:r>
                      <a:r>
                        <a:rPr sz="1000" spc="-55" dirty="0">
                          <a:latin typeface="+mj-lt"/>
                          <a:cs typeface="Arial Black"/>
                        </a:rPr>
                        <a:t>fund </a:t>
                      </a:r>
                      <a:r>
                        <a:rPr sz="1000" spc="-75" dirty="0">
                          <a:latin typeface="+mj-lt"/>
                          <a:cs typeface="Arial Black"/>
                        </a:rPr>
                        <a:t>and </a:t>
                      </a:r>
                      <a:r>
                        <a:rPr sz="1000" spc="-100" dirty="0">
                          <a:latin typeface="+mj-lt"/>
                          <a:cs typeface="Arial Black"/>
                        </a:rPr>
                        <a:t>balance </a:t>
                      </a:r>
                      <a:r>
                        <a:rPr sz="1000" spc="-15" dirty="0">
                          <a:latin typeface="+mj-lt"/>
                          <a:cs typeface="Arial Black"/>
                        </a:rPr>
                        <a:t>in  </a:t>
                      </a:r>
                      <a:r>
                        <a:rPr sz="1000" spc="-65" dirty="0">
                          <a:latin typeface="+mj-lt"/>
                          <a:cs typeface="Arial Black"/>
                        </a:rPr>
                        <a:t>diversified</a:t>
                      </a:r>
                      <a:r>
                        <a:rPr sz="1000" spc="-95" dirty="0">
                          <a:latin typeface="+mj-lt"/>
                          <a:cs typeface="Arial Black"/>
                        </a:rPr>
                        <a:t> </a:t>
                      </a:r>
                      <a:r>
                        <a:rPr sz="1000" spc="-65" dirty="0">
                          <a:latin typeface="+mj-lt"/>
                          <a:cs typeface="Arial Black"/>
                        </a:rPr>
                        <a:t>fund.</a:t>
                      </a:r>
                      <a:endParaRPr sz="1000">
                        <a:latin typeface="+mj-lt"/>
                        <a:cs typeface="Arial Black"/>
                      </a:endParaRPr>
                    </a:p>
                  </a:txBody>
                  <a:tcPr marL="0" marR="0" marT="2944" marB="0">
                    <a:lnL w="19050" cap="flat" cmpd="sng" algn="ctr">
                      <a:solidFill>
                        <a:srgbClr val="FFFFFF"/>
                      </a:solidFill>
                      <a:prstDash val="solid"/>
                      <a:round/>
                      <a:headEnd type="none" w="med" len="med"/>
                      <a:tailEnd type="none" w="med" len="med"/>
                    </a:lnL>
                    <a:lnB w="9525">
                      <a:solidFill>
                        <a:srgbClr val="CCCCCC"/>
                      </a:solidFill>
                      <a:prstDash val="solid"/>
                    </a:lnB>
                  </a:tcPr>
                </a:tc>
              </a:tr>
              <a:tr h="739457">
                <a:tc>
                  <a:txBody>
                    <a:bodyPr/>
                    <a:lstStyle/>
                    <a:p>
                      <a:pPr>
                        <a:lnSpc>
                          <a:spcPct val="100000"/>
                        </a:lnSpc>
                      </a:pPr>
                      <a:endParaRPr sz="1000">
                        <a:latin typeface="+mn-lt"/>
                        <a:cs typeface="Times New Roman"/>
                      </a:endParaRPr>
                    </a:p>
                    <a:p>
                      <a:pPr>
                        <a:lnSpc>
                          <a:spcPct val="100000"/>
                        </a:lnSpc>
                        <a:spcBef>
                          <a:spcPts val="5"/>
                        </a:spcBef>
                      </a:pPr>
                      <a:endParaRPr sz="1000">
                        <a:latin typeface="+mn-lt"/>
                        <a:cs typeface="Times New Roman"/>
                      </a:endParaRPr>
                    </a:p>
                    <a:p>
                      <a:pPr marL="142875">
                        <a:lnSpc>
                          <a:spcPct val="100000"/>
                        </a:lnSpc>
                      </a:pPr>
                      <a:r>
                        <a:rPr sz="1000" spc="-80" smtClean="0">
                          <a:latin typeface="+mn-lt"/>
                          <a:cs typeface="Arial Black"/>
                        </a:rPr>
                        <a:t>Retirement</a:t>
                      </a:r>
                      <a:r>
                        <a:rPr lang="en-US" sz="1000" spc="-80" dirty="0" smtClean="0">
                          <a:latin typeface="+mn-lt"/>
                          <a:cs typeface="Arial Black"/>
                        </a:rPr>
                        <a:t> (based on expenses)</a:t>
                      </a:r>
                      <a:endParaRPr sz="1000">
                        <a:latin typeface="+mn-lt"/>
                        <a:cs typeface="Arial Black"/>
                      </a:endParaRPr>
                    </a:p>
                  </a:txBody>
                  <a:tcPr marL="0" marR="0" marT="0" marB="0">
                    <a:lnT w="9525" cap="flat" cmpd="sng" algn="ctr">
                      <a:solidFill>
                        <a:srgbClr val="CCCCCC"/>
                      </a:solidFill>
                      <a:prstDash val="solid"/>
                      <a:round/>
                      <a:headEnd type="none" w="med" len="med"/>
                      <a:tailEnd type="none" w="med" len="med"/>
                    </a:lnT>
                    <a:lnB w="9525">
                      <a:solidFill>
                        <a:srgbClr val="CCCCCC"/>
                      </a:solidFill>
                      <a:prstDash val="solid"/>
                    </a:lnB>
                  </a:tcPr>
                </a:tc>
                <a:tc>
                  <a:txBody>
                    <a:bodyPr/>
                    <a:lstStyle/>
                    <a:p>
                      <a:pPr>
                        <a:lnSpc>
                          <a:spcPct val="100000"/>
                        </a:lnSpc>
                      </a:pPr>
                      <a:endParaRPr sz="1000">
                        <a:latin typeface="+mj-lt"/>
                        <a:cs typeface="Times New Roman"/>
                      </a:endParaRPr>
                    </a:p>
                    <a:p>
                      <a:pPr>
                        <a:lnSpc>
                          <a:spcPct val="100000"/>
                        </a:lnSpc>
                        <a:spcBef>
                          <a:spcPts val="5"/>
                        </a:spcBef>
                      </a:pPr>
                      <a:endParaRPr sz="1000">
                        <a:latin typeface="+mj-lt"/>
                        <a:cs typeface="Times New Roman"/>
                      </a:endParaRPr>
                    </a:p>
                    <a:p>
                      <a:pPr marL="151765">
                        <a:lnSpc>
                          <a:spcPct val="100000"/>
                        </a:lnSpc>
                      </a:pPr>
                      <a:r>
                        <a:rPr sz="1000" spc="-145" dirty="0">
                          <a:latin typeface="+mj-lt"/>
                          <a:cs typeface="Arial Black"/>
                        </a:rPr>
                        <a:t>4,15,35,975</a:t>
                      </a:r>
                      <a:endParaRPr sz="1000">
                        <a:latin typeface="+mj-lt"/>
                        <a:cs typeface="Arial Black"/>
                      </a:endParaRPr>
                    </a:p>
                  </a:txBody>
                  <a:tcPr marL="0" marR="0" marT="0" marB="0">
                    <a:lnT w="9525" cap="flat" cmpd="sng" algn="ctr">
                      <a:solidFill>
                        <a:srgbClr val="CCCCCC"/>
                      </a:solidFill>
                      <a:prstDash val="solid"/>
                      <a:round/>
                      <a:headEnd type="none" w="med" len="med"/>
                      <a:tailEnd type="none" w="med" len="med"/>
                    </a:lnT>
                    <a:lnB w="9525">
                      <a:solidFill>
                        <a:srgbClr val="CCCCCC"/>
                      </a:solidFill>
                      <a:prstDash val="solid"/>
                    </a:lnB>
                  </a:tcPr>
                </a:tc>
                <a:tc>
                  <a:txBody>
                    <a:bodyPr/>
                    <a:lstStyle/>
                    <a:p>
                      <a:pPr>
                        <a:lnSpc>
                          <a:spcPct val="100000"/>
                        </a:lnSpc>
                      </a:pPr>
                      <a:endParaRPr sz="1000">
                        <a:latin typeface="+mj-lt"/>
                        <a:cs typeface="Times New Roman"/>
                      </a:endParaRPr>
                    </a:p>
                    <a:p>
                      <a:pPr>
                        <a:lnSpc>
                          <a:spcPct val="100000"/>
                        </a:lnSpc>
                        <a:spcBef>
                          <a:spcPts val="5"/>
                        </a:spcBef>
                      </a:pPr>
                      <a:endParaRPr sz="1000">
                        <a:latin typeface="+mj-lt"/>
                        <a:cs typeface="Times New Roman"/>
                      </a:endParaRPr>
                    </a:p>
                    <a:p>
                      <a:pPr marL="152400">
                        <a:lnSpc>
                          <a:spcPct val="100000"/>
                        </a:lnSpc>
                      </a:pPr>
                      <a:r>
                        <a:rPr sz="1000" spc="-140" dirty="0">
                          <a:latin typeface="+mj-lt"/>
                          <a:cs typeface="Arial Black"/>
                        </a:rPr>
                        <a:t>25</a:t>
                      </a:r>
                      <a:endParaRPr sz="1000">
                        <a:latin typeface="+mj-lt"/>
                        <a:cs typeface="Arial Black"/>
                      </a:endParaRPr>
                    </a:p>
                  </a:txBody>
                  <a:tcPr marL="0" marR="0" marT="0" marB="0">
                    <a:lnR w="19050" cap="flat" cmpd="sng" algn="ctr">
                      <a:solidFill>
                        <a:srgbClr val="FFFFFF"/>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a:solidFill>
                        <a:srgbClr val="CCCCCC"/>
                      </a:solidFill>
                      <a:prstDash val="solid"/>
                    </a:lnB>
                  </a:tcPr>
                </a:tc>
                <a:tc>
                  <a:txBody>
                    <a:bodyPr/>
                    <a:lstStyle/>
                    <a:p>
                      <a:pPr>
                        <a:lnSpc>
                          <a:spcPct val="100000"/>
                        </a:lnSpc>
                      </a:pPr>
                      <a:endParaRPr sz="1000">
                        <a:latin typeface="+mj-lt"/>
                        <a:cs typeface="Times New Roman"/>
                      </a:endParaRPr>
                    </a:p>
                    <a:p>
                      <a:pPr>
                        <a:lnSpc>
                          <a:spcPct val="100000"/>
                        </a:lnSpc>
                        <a:spcBef>
                          <a:spcPts val="5"/>
                        </a:spcBef>
                      </a:pPr>
                      <a:endParaRPr sz="1000">
                        <a:latin typeface="+mj-lt"/>
                        <a:cs typeface="Times New Roman"/>
                      </a:endParaRPr>
                    </a:p>
                    <a:p>
                      <a:pPr marL="152400">
                        <a:lnSpc>
                          <a:spcPct val="100000"/>
                        </a:lnSpc>
                      </a:pPr>
                      <a:r>
                        <a:rPr sz="1000" spc="-160" smtClean="0">
                          <a:latin typeface="+mj-lt"/>
                          <a:cs typeface="Arial Black"/>
                        </a:rPr>
                        <a:t>35,1</a:t>
                      </a:r>
                      <a:r>
                        <a:rPr lang="en-US" sz="1000" spc="-160" dirty="0" smtClean="0">
                          <a:latin typeface="+mj-lt"/>
                          <a:cs typeface="Arial Black"/>
                        </a:rPr>
                        <a:t>2</a:t>
                      </a:r>
                      <a:r>
                        <a:rPr sz="1000" spc="-160" smtClean="0">
                          <a:latin typeface="+mj-lt"/>
                          <a:cs typeface="Arial Black"/>
                        </a:rPr>
                        <a:t>5</a:t>
                      </a:r>
                      <a:endParaRPr sz="1000">
                        <a:latin typeface="+mj-lt"/>
                        <a:cs typeface="Arial Black"/>
                      </a:endParaRPr>
                    </a:p>
                  </a:txBody>
                  <a:tcPr marL="0" marR="0" marT="0" marB="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a:solidFill>
                        <a:srgbClr val="CCCCCC"/>
                      </a:solidFill>
                      <a:prstDash val="solid"/>
                    </a:lnB>
                  </a:tcPr>
                </a:tc>
                <a:tc>
                  <a:txBody>
                    <a:bodyPr/>
                    <a:lstStyle/>
                    <a:p>
                      <a:pPr marL="153035" marR="179705">
                        <a:lnSpc>
                          <a:spcPct val="145100"/>
                        </a:lnSpc>
                        <a:spcBef>
                          <a:spcPts val="30"/>
                        </a:spcBef>
                      </a:pPr>
                      <a:r>
                        <a:rPr sz="1000" spc="-85" dirty="0">
                          <a:latin typeface="+mn-lt"/>
                          <a:cs typeface="Arial Black"/>
                        </a:rPr>
                        <a:t>Invest </a:t>
                      </a:r>
                      <a:r>
                        <a:rPr sz="1000" spc="-200" dirty="0">
                          <a:latin typeface="+mn-lt"/>
                          <a:cs typeface="Arial Black"/>
                        </a:rPr>
                        <a:t>35% </a:t>
                      </a:r>
                      <a:r>
                        <a:rPr sz="1000" spc="-15" dirty="0">
                          <a:latin typeface="+mn-lt"/>
                          <a:cs typeface="Arial Black"/>
                        </a:rPr>
                        <a:t>in </a:t>
                      </a:r>
                      <a:r>
                        <a:rPr sz="1000" spc="-100" dirty="0">
                          <a:latin typeface="+mn-lt"/>
                          <a:cs typeface="Arial Black"/>
                        </a:rPr>
                        <a:t>Debt </a:t>
                      </a:r>
                      <a:r>
                        <a:rPr sz="1000" spc="-75" dirty="0">
                          <a:latin typeface="+mn-lt"/>
                          <a:cs typeface="Arial Black"/>
                        </a:rPr>
                        <a:t>and </a:t>
                      </a:r>
                      <a:r>
                        <a:rPr sz="1000" spc="-45" dirty="0">
                          <a:latin typeface="+mn-lt"/>
                          <a:cs typeface="Arial Black"/>
                        </a:rPr>
                        <a:t>liquid  </a:t>
                      </a:r>
                      <a:r>
                        <a:rPr sz="1000" spc="-80" dirty="0">
                          <a:latin typeface="+mn-lt"/>
                          <a:cs typeface="Arial Black"/>
                        </a:rPr>
                        <a:t>funds, </a:t>
                      </a:r>
                      <a:r>
                        <a:rPr sz="1000" spc="-229" dirty="0">
                          <a:latin typeface="+mn-lt"/>
                          <a:cs typeface="Arial Black"/>
                        </a:rPr>
                        <a:t>10% </a:t>
                      </a:r>
                      <a:r>
                        <a:rPr sz="1000" spc="-15" dirty="0">
                          <a:latin typeface="+mn-lt"/>
                          <a:cs typeface="Arial Black"/>
                        </a:rPr>
                        <a:t>in </a:t>
                      </a:r>
                      <a:r>
                        <a:rPr sz="1000" spc="-75" dirty="0">
                          <a:latin typeface="+mn-lt"/>
                          <a:cs typeface="Arial Black"/>
                        </a:rPr>
                        <a:t>fixed </a:t>
                      </a:r>
                      <a:r>
                        <a:rPr sz="1000" spc="-90" dirty="0">
                          <a:latin typeface="+mn-lt"/>
                          <a:cs typeface="Arial Black"/>
                        </a:rPr>
                        <a:t>deposits  </a:t>
                      </a:r>
                      <a:r>
                        <a:rPr sz="1000" spc="-75" dirty="0">
                          <a:latin typeface="+mn-lt"/>
                          <a:cs typeface="Arial Black"/>
                        </a:rPr>
                        <a:t>and </a:t>
                      </a:r>
                      <a:r>
                        <a:rPr sz="1000" spc="-200" dirty="0">
                          <a:latin typeface="+mn-lt"/>
                          <a:cs typeface="Arial Black"/>
                        </a:rPr>
                        <a:t>55% </a:t>
                      </a:r>
                      <a:r>
                        <a:rPr sz="1000" spc="-15" dirty="0">
                          <a:latin typeface="+mn-lt"/>
                          <a:cs typeface="Arial Black"/>
                        </a:rPr>
                        <a:t>in </a:t>
                      </a:r>
                      <a:r>
                        <a:rPr sz="1000" spc="-75" dirty="0">
                          <a:latin typeface="+mn-lt"/>
                          <a:cs typeface="Arial Black"/>
                        </a:rPr>
                        <a:t>equity </a:t>
                      </a:r>
                      <a:r>
                        <a:rPr sz="1000" spc="-70" dirty="0">
                          <a:latin typeface="+mn-lt"/>
                          <a:cs typeface="Arial Black"/>
                        </a:rPr>
                        <a:t>mutual  </a:t>
                      </a:r>
                      <a:r>
                        <a:rPr sz="1000" spc="-75" dirty="0">
                          <a:latin typeface="+mn-lt"/>
                          <a:cs typeface="Arial Black"/>
                        </a:rPr>
                        <a:t>funds.</a:t>
                      </a:r>
                      <a:endParaRPr sz="1000">
                        <a:latin typeface="+mn-lt"/>
                        <a:cs typeface="Arial Black"/>
                      </a:endParaRPr>
                    </a:p>
                  </a:txBody>
                  <a:tcPr marL="0" marR="0" marT="2944" marB="0">
                    <a:lnL w="19050" cap="flat" cmpd="sng" algn="ctr">
                      <a:solidFill>
                        <a:srgbClr val="FFFFFF"/>
                      </a:solidFill>
                      <a:prstDash val="solid"/>
                      <a:round/>
                      <a:headEnd type="none" w="med" len="med"/>
                      <a:tailEnd type="none" w="med" len="med"/>
                    </a:lnL>
                    <a:lnT w="9525" cap="flat" cmpd="sng" algn="ctr">
                      <a:solidFill>
                        <a:srgbClr val="CCCCCC"/>
                      </a:solidFill>
                      <a:prstDash val="solid"/>
                      <a:round/>
                      <a:headEnd type="none" w="med" len="med"/>
                      <a:tailEnd type="none" w="med" len="med"/>
                    </a:lnT>
                    <a:lnB w="9525">
                      <a:solidFill>
                        <a:srgbClr val="CCCCCC"/>
                      </a:solidFill>
                      <a:prstDash val="solid"/>
                    </a:lnB>
                  </a:tcPr>
                </a:tc>
              </a:tr>
              <a:tr h="242888">
                <a:tc gridSpan="3">
                  <a:txBody>
                    <a:bodyPr/>
                    <a:lstStyle/>
                    <a:p>
                      <a:pPr marL="142875">
                        <a:lnSpc>
                          <a:spcPct val="100000"/>
                        </a:lnSpc>
                        <a:spcBef>
                          <a:spcPts val="635"/>
                        </a:spcBef>
                      </a:pPr>
                      <a:r>
                        <a:rPr sz="1000" b="1" dirty="0">
                          <a:latin typeface="+mn-lt"/>
                          <a:cs typeface="Times New Roman"/>
                        </a:rPr>
                        <a:t>How much you need to invest per</a:t>
                      </a:r>
                      <a:r>
                        <a:rPr sz="1000" b="1" spc="-20" dirty="0">
                          <a:latin typeface="+mn-lt"/>
                          <a:cs typeface="Times New Roman"/>
                        </a:rPr>
                        <a:t> </a:t>
                      </a:r>
                      <a:r>
                        <a:rPr sz="1000" b="1" dirty="0">
                          <a:latin typeface="+mn-lt"/>
                          <a:cs typeface="Times New Roman"/>
                        </a:rPr>
                        <a:t>month:</a:t>
                      </a:r>
                      <a:endParaRPr sz="1000">
                        <a:latin typeface="+mn-lt"/>
                        <a:cs typeface="Times New Roman"/>
                      </a:endParaRPr>
                    </a:p>
                  </a:txBody>
                  <a:tcPr marL="0" marR="0" marT="62317" marB="0">
                    <a:lnR w="19050">
                      <a:solidFill>
                        <a:srgbClr val="FFFFFF"/>
                      </a:solidFill>
                      <a:prstDash val="solid"/>
                    </a:lnR>
                    <a:lnT w="9525">
                      <a:solidFill>
                        <a:srgbClr val="CCCCCC"/>
                      </a:solidFill>
                      <a:prstDash val="solid"/>
                    </a:lnT>
                    <a:lnB w="9525">
                      <a:solidFill>
                        <a:srgbClr val="CCCCCC"/>
                      </a:solidFill>
                      <a:prstDash val="solid"/>
                    </a:lnB>
                    <a:solidFill>
                      <a:srgbClr val="EEEEEE"/>
                    </a:solidFill>
                  </a:tcPr>
                </a:tc>
                <a:tc hMerge="1">
                  <a:txBody>
                    <a:bodyPr/>
                    <a:lstStyle/>
                    <a:p>
                      <a:endParaRPr/>
                    </a:p>
                  </a:txBody>
                  <a:tcPr marL="0" marR="0" marT="0" marB="0"/>
                </a:tc>
                <a:tc hMerge="1">
                  <a:txBody>
                    <a:bodyPr/>
                    <a:lstStyle/>
                    <a:p>
                      <a:endParaRPr/>
                    </a:p>
                  </a:txBody>
                  <a:tcPr marL="0" marR="0" marT="0" marB="0"/>
                </a:tc>
                <a:tc>
                  <a:txBody>
                    <a:bodyPr/>
                    <a:lstStyle/>
                    <a:p>
                      <a:pPr marL="152400">
                        <a:lnSpc>
                          <a:spcPct val="100000"/>
                        </a:lnSpc>
                        <a:spcBef>
                          <a:spcPts val="635"/>
                        </a:spcBef>
                      </a:pPr>
                      <a:r>
                        <a:rPr sz="1000" b="1" smtClean="0">
                          <a:latin typeface="+mn-lt"/>
                          <a:cs typeface="Times New Roman"/>
                        </a:rPr>
                        <a:t>3</a:t>
                      </a:r>
                      <a:r>
                        <a:rPr lang="en-US" sz="1000" b="1" dirty="0" smtClean="0">
                          <a:latin typeface="+mn-lt"/>
                          <a:cs typeface="Times New Roman"/>
                        </a:rPr>
                        <a:t>9</a:t>
                      </a:r>
                      <a:r>
                        <a:rPr sz="1000" b="1" smtClean="0">
                          <a:latin typeface="+mn-lt"/>
                          <a:cs typeface="Times New Roman"/>
                        </a:rPr>
                        <a:t>,</a:t>
                      </a:r>
                      <a:r>
                        <a:rPr lang="en-US" sz="1000" b="1" dirty="0" smtClean="0">
                          <a:latin typeface="+mn-lt"/>
                          <a:cs typeface="Times New Roman"/>
                        </a:rPr>
                        <a:t>339</a:t>
                      </a:r>
                      <a:endParaRPr sz="1000">
                        <a:latin typeface="+mn-lt"/>
                        <a:cs typeface="Times New Roman"/>
                      </a:endParaRPr>
                    </a:p>
                  </a:txBody>
                  <a:tcPr marL="0" marR="0" marT="62317" marB="0">
                    <a:lnL w="19050">
                      <a:solidFill>
                        <a:srgbClr val="FFFFFF"/>
                      </a:solidFill>
                      <a:prstDash val="solid"/>
                    </a:lnL>
                    <a:lnR w="19050">
                      <a:solidFill>
                        <a:srgbClr val="FFFFFF"/>
                      </a:solidFill>
                      <a:prstDash val="solid"/>
                    </a:lnR>
                    <a:lnT w="9525">
                      <a:solidFill>
                        <a:srgbClr val="CCCCCC"/>
                      </a:solidFill>
                      <a:prstDash val="solid"/>
                    </a:lnT>
                    <a:lnB w="9525">
                      <a:solidFill>
                        <a:srgbClr val="CCCCCC"/>
                      </a:solidFill>
                      <a:prstDash val="solid"/>
                    </a:lnB>
                    <a:solidFill>
                      <a:srgbClr val="EEEEEE"/>
                    </a:solidFill>
                  </a:tcPr>
                </a:tc>
                <a:tc>
                  <a:txBody>
                    <a:bodyPr/>
                    <a:lstStyle/>
                    <a:p>
                      <a:pPr>
                        <a:lnSpc>
                          <a:spcPct val="100000"/>
                        </a:lnSpc>
                      </a:pPr>
                      <a:endParaRPr sz="900">
                        <a:latin typeface="+mn-lt"/>
                        <a:cs typeface="Times New Roman"/>
                      </a:endParaRPr>
                    </a:p>
                  </a:txBody>
                  <a:tcPr marL="0" marR="0" marT="0" marB="0">
                    <a:lnL w="19050">
                      <a:solidFill>
                        <a:srgbClr val="FFFFFF"/>
                      </a:solidFill>
                      <a:prstDash val="solid"/>
                    </a:lnL>
                    <a:lnT w="9525">
                      <a:solidFill>
                        <a:srgbClr val="CCCCCC"/>
                      </a:solidFill>
                      <a:prstDash val="solid"/>
                    </a:lnT>
                    <a:lnB w="9525">
                      <a:solidFill>
                        <a:srgbClr val="CCCCCC"/>
                      </a:solidFill>
                      <a:prstDash val="solid"/>
                    </a:lnB>
                    <a:solidFill>
                      <a:srgbClr val="EEEEEE"/>
                    </a:solidFill>
                  </a:tcPr>
                </a:tc>
              </a:tr>
            </a:tbl>
          </a:graphicData>
        </a:graphic>
      </p:graphicFrame>
      <p:sp>
        <p:nvSpPr>
          <p:cNvPr id="43" name="object 17"/>
          <p:cNvSpPr txBox="1"/>
          <p:nvPr/>
        </p:nvSpPr>
        <p:spPr>
          <a:xfrm>
            <a:off x="609600" y="2180099"/>
            <a:ext cx="3048000" cy="182101"/>
          </a:xfrm>
          <a:prstGeom prst="rect">
            <a:avLst/>
          </a:prstGeom>
        </p:spPr>
        <p:txBody>
          <a:bodyPr vert="horz" wrap="square" lIns="0" tIns="12700" rIns="0" bIns="0" rtlCol="0">
            <a:spAutoFit/>
          </a:bodyPr>
          <a:lstStyle/>
          <a:p>
            <a:pPr marL="12700">
              <a:lnSpc>
                <a:spcPct val="100000"/>
              </a:lnSpc>
              <a:spcBef>
                <a:spcPts val="100"/>
              </a:spcBef>
            </a:pPr>
            <a:r>
              <a:rPr sz="1100" b="1">
                <a:solidFill>
                  <a:srgbClr val="15005D"/>
                </a:solidFill>
                <a:cs typeface="Times New Roman" pitchFamily="18" charset="0"/>
              </a:rPr>
              <a:t>Your </a:t>
            </a:r>
            <a:r>
              <a:rPr lang="en-US" sz="1100" b="1" dirty="0" smtClean="0">
                <a:solidFill>
                  <a:srgbClr val="15005D"/>
                </a:solidFill>
                <a:cs typeface="Times New Roman" pitchFamily="18" charset="0"/>
              </a:rPr>
              <a:t>Goals and required savings</a:t>
            </a:r>
            <a:endParaRPr sz="1100">
              <a:cs typeface="Times New Roman" pitchFamily="18" charset="0"/>
            </a:endParaRPr>
          </a:p>
        </p:txBody>
      </p:sp>
      <p:sp>
        <p:nvSpPr>
          <p:cNvPr id="44" name="Rectangle 43"/>
          <p:cNvSpPr/>
          <p:nvPr/>
        </p:nvSpPr>
        <p:spPr>
          <a:xfrm>
            <a:off x="5638800" y="5486400"/>
            <a:ext cx="3962400" cy="1823576"/>
          </a:xfrm>
          <a:prstGeom prst="rect">
            <a:avLst/>
          </a:prstGeom>
        </p:spPr>
        <p:txBody>
          <a:bodyPr wrap="square">
            <a:spAutoFit/>
          </a:bodyPr>
          <a:lstStyle/>
          <a:p>
            <a:pPr marL="12700">
              <a:lnSpc>
                <a:spcPct val="100000"/>
              </a:lnSpc>
              <a:spcBef>
                <a:spcPts val="100"/>
              </a:spcBef>
            </a:pPr>
            <a:r>
              <a:rPr lang="en-US" sz="1100" b="1" u="sng" spc="15" dirty="0" smtClean="0">
                <a:solidFill>
                  <a:srgbClr val="15005D"/>
                </a:solidFill>
                <a:cs typeface="Times New Roman" pitchFamily="18" charset="0"/>
              </a:rPr>
              <a:t>Life</a:t>
            </a:r>
            <a:r>
              <a:rPr lang="en-US" sz="1100" b="1" u="sng" spc="40" dirty="0" smtClean="0">
                <a:solidFill>
                  <a:srgbClr val="15005D"/>
                </a:solidFill>
                <a:cs typeface="Times New Roman" pitchFamily="18" charset="0"/>
              </a:rPr>
              <a:t> </a:t>
            </a:r>
            <a:r>
              <a:rPr lang="en-US" sz="1100" b="1" u="sng" spc="20" dirty="0" smtClean="0">
                <a:solidFill>
                  <a:srgbClr val="15005D"/>
                </a:solidFill>
                <a:cs typeface="Times New Roman" pitchFamily="18" charset="0"/>
              </a:rPr>
              <a:t>Insurance </a:t>
            </a:r>
          </a:p>
          <a:p>
            <a:pPr marL="12700">
              <a:lnSpc>
                <a:spcPct val="100000"/>
              </a:lnSpc>
              <a:spcBef>
                <a:spcPts val="100"/>
              </a:spcBef>
            </a:pPr>
            <a:endParaRPr lang="en-US" sz="1100" spc="-65" dirty="0" smtClean="0">
              <a:cs typeface="Times New Roman" pitchFamily="18" charset="0"/>
            </a:endParaRPr>
          </a:p>
          <a:p>
            <a:pPr marL="12700">
              <a:lnSpc>
                <a:spcPct val="100000"/>
              </a:lnSpc>
              <a:spcBef>
                <a:spcPts val="100"/>
              </a:spcBef>
            </a:pPr>
            <a:r>
              <a:rPr lang="en-US" sz="1100" spc="-65" dirty="0" smtClean="0">
                <a:cs typeface="Times New Roman" pitchFamily="18" charset="0"/>
              </a:rPr>
              <a:t>Existing </a:t>
            </a:r>
            <a:r>
              <a:rPr lang="en-US" sz="1100" spc="-100" dirty="0" smtClean="0">
                <a:cs typeface="Times New Roman" pitchFamily="18" charset="0"/>
              </a:rPr>
              <a:t>cover </a:t>
            </a:r>
            <a:r>
              <a:rPr lang="en-US" sz="1100" spc="-135" dirty="0" smtClean="0">
                <a:cs typeface="Times New Roman" pitchFamily="18" charset="0"/>
              </a:rPr>
              <a:t>:</a:t>
            </a:r>
            <a:r>
              <a:rPr lang="en-US" sz="1100" spc="-110" dirty="0" smtClean="0">
                <a:cs typeface="Times New Roman" pitchFamily="18" charset="0"/>
              </a:rPr>
              <a:t>  200,00</a:t>
            </a:r>
            <a:r>
              <a:rPr lang="en-US" sz="1100" spc="-105" dirty="0" smtClean="0">
                <a:cs typeface="Times New Roman" pitchFamily="18" charset="0"/>
              </a:rPr>
              <a:t>0</a:t>
            </a:r>
            <a:endParaRPr lang="en-US" sz="1100" dirty="0" smtClean="0">
              <a:cs typeface="Times New Roman" pitchFamily="18" charset="0"/>
            </a:endParaRPr>
          </a:p>
          <a:p>
            <a:pPr>
              <a:lnSpc>
                <a:spcPct val="100000"/>
              </a:lnSpc>
              <a:spcBef>
                <a:spcPts val="50"/>
              </a:spcBef>
            </a:pPr>
            <a:endParaRPr lang="en-US" sz="1100" dirty="0" smtClean="0">
              <a:cs typeface="Times New Roman" pitchFamily="18" charset="0"/>
            </a:endParaRPr>
          </a:p>
          <a:p>
            <a:pPr marL="12700">
              <a:lnSpc>
                <a:spcPct val="100000"/>
              </a:lnSpc>
            </a:pPr>
            <a:endParaRPr lang="en-US" sz="1100" b="1" u="sng" spc="15" dirty="0" smtClean="0">
              <a:solidFill>
                <a:srgbClr val="15005D"/>
              </a:solidFill>
              <a:cs typeface="Times New Roman" pitchFamily="18" charset="0"/>
            </a:endParaRPr>
          </a:p>
          <a:p>
            <a:pPr marL="12700">
              <a:lnSpc>
                <a:spcPct val="100000"/>
              </a:lnSpc>
            </a:pPr>
            <a:endParaRPr lang="en-US" sz="1100" b="1" u="sng" spc="15" dirty="0" smtClean="0">
              <a:solidFill>
                <a:srgbClr val="15005D"/>
              </a:solidFill>
              <a:cs typeface="Times New Roman" pitchFamily="18" charset="0"/>
            </a:endParaRPr>
          </a:p>
          <a:p>
            <a:pPr marL="12700">
              <a:lnSpc>
                <a:spcPct val="100000"/>
              </a:lnSpc>
            </a:pPr>
            <a:r>
              <a:rPr lang="en-US" sz="1100" b="1" u="sng" spc="15" dirty="0" smtClean="0">
                <a:solidFill>
                  <a:srgbClr val="15005D"/>
                </a:solidFill>
                <a:cs typeface="Times New Roman" pitchFamily="18" charset="0"/>
              </a:rPr>
              <a:t>Health</a:t>
            </a:r>
            <a:r>
              <a:rPr lang="en-US" sz="1100" b="1" u="sng" spc="40" dirty="0" smtClean="0">
                <a:solidFill>
                  <a:srgbClr val="15005D"/>
                </a:solidFill>
                <a:cs typeface="Times New Roman" pitchFamily="18" charset="0"/>
              </a:rPr>
              <a:t> </a:t>
            </a:r>
            <a:r>
              <a:rPr lang="en-US" sz="1100" b="1" u="sng" spc="20" dirty="0" smtClean="0">
                <a:solidFill>
                  <a:srgbClr val="15005D"/>
                </a:solidFill>
                <a:cs typeface="Times New Roman" pitchFamily="18" charset="0"/>
              </a:rPr>
              <a:t>Insurance</a:t>
            </a:r>
            <a:r>
              <a:rPr lang="en-US" sz="1100" b="1" u="sng" spc="20" dirty="0">
                <a:solidFill>
                  <a:srgbClr val="15005D"/>
                </a:solidFill>
                <a:cs typeface="Times New Roman" pitchFamily="18" charset="0"/>
              </a:rPr>
              <a:t> </a:t>
            </a:r>
            <a:endParaRPr lang="en-US" sz="1100" b="1" u="sng" spc="20" dirty="0" smtClean="0">
              <a:solidFill>
                <a:srgbClr val="15005D"/>
              </a:solidFill>
              <a:cs typeface="Times New Roman" pitchFamily="18" charset="0"/>
            </a:endParaRPr>
          </a:p>
          <a:p>
            <a:pPr marL="12700">
              <a:lnSpc>
                <a:spcPct val="100000"/>
              </a:lnSpc>
            </a:pPr>
            <a:endParaRPr lang="en-US" sz="1100" b="1" u="sng" spc="20" dirty="0" smtClean="0">
              <a:solidFill>
                <a:srgbClr val="15005D"/>
              </a:solidFill>
              <a:cs typeface="Times New Roman" pitchFamily="18" charset="0"/>
            </a:endParaRPr>
          </a:p>
          <a:p>
            <a:pPr marL="12700">
              <a:lnSpc>
                <a:spcPct val="100000"/>
              </a:lnSpc>
            </a:pPr>
            <a:r>
              <a:rPr lang="en-US" sz="1100" spc="-65" dirty="0" smtClean="0">
                <a:cs typeface="Times New Roman" pitchFamily="18" charset="0"/>
              </a:rPr>
              <a:t>Existing </a:t>
            </a:r>
            <a:r>
              <a:rPr lang="en-US" sz="1100" spc="-100" dirty="0" smtClean="0">
                <a:cs typeface="Times New Roman" pitchFamily="18" charset="0"/>
              </a:rPr>
              <a:t>cover </a:t>
            </a:r>
            <a:r>
              <a:rPr lang="en-US" sz="1100" spc="-135" dirty="0" smtClean="0">
                <a:cs typeface="Times New Roman" pitchFamily="18" charset="0"/>
              </a:rPr>
              <a:t>:</a:t>
            </a:r>
            <a:r>
              <a:rPr lang="en-US" sz="1100" spc="-110" dirty="0" smtClean="0">
                <a:cs typeface="Times New Roman" pitchFamily="18" charset="0"/>
              </a:rPr>
              <a:t> 45,00</a:t>
            </a:r>
            <a:r>
              <a:rPr lang="en-US" sz="1100" spc="-105" dirty="0" smtClean="0">
                <a:cs typeface="Times New Roman" pitchFamily="18" charset="0"/>
              </a:rPr>
              <a:t>0</a:t>
            </a:r>
            <a:endParaRPr lang="en-US" sz="1100" dirty="0" smtClean="0">
              <a:cs typeface="Times New Roman" pitchFamily="18" charset="0"/>
            </a:endParaRPr>
          </a:p>
          <a:p>
            <a:pPr>
              <a:lnSpc>
                <a:spcPct val="100000"/>
              </a:lnSpc>
              <a:spcBef>
                <a:spcPts val="5"/>
              </a:spcBef>
            </a:pPr>
            <a:endParaRPr lang="en-US" sz="1100" dirty="0" smtClean="0">
              <a:cs typeface="Times New Roman" pitchFamily="18" charset="0"/>
            </a:endParaRPr>
          </a:p>
        </p:txBody>
      </p:sp>
      <p:sp>
        <p:nvSpPr>
          <p:cNvPr id="45" name="Rectangle 44"/>
          <p:cNvSpPr/>
          <p:nvPr/>
        </p:nvSpPr>
        <p:spPr>
          <a:xfrm>
            <a:off x="457200" y="7036713"/>
            <a:ext cx="5029200" cy="430887"/>
          </a:xfrm>
          <a:prstGeom prst="rect">
            <a:avLst/>
          </a:prstGeom>
        </p:spPr>
        <p:txBody>
          <a:bodyPr>
            <a:spAutoFit/>
          </a:bodyPr>
          <a:lstStyle/>
          <a:p>
            <a:pPr marL="12700">
              <a:lnSpc>
                <a:spcPct val="100000"/>
              </a:lnSpc>
            </a:pPr>
            <a:r>
              <a:rPr lang="en-US" sz="1100" spc="-95" dirty="0" smtClean="0">
                <a:cs typeface="Times New Roman" pitchFamily="18" charset="0"/>
              </a:rPr>
              <a:t>You should  withdraw  Rs. 84,00,000  from Savings account and invest  Rs.  72.80,000 in Equity Mutual funds  and balance in liquid and debt funds based on your age, profile and risk tolerance.</a:t>
            </a:r>
            <a:endParaRPr lang="en-US" sz="1100" dirty="0">
              <a:cs typeface="Times New Roman" pitchFamily="18" charset="0"/>
            </a:endParaRPr>
          </a:p>
        </p:txBody>
      </p:sp>
      <p:sp>
        <p:nvSpPr>
          <p:cNvPr id="46" name="Rectangle 45"/>
          <p:cNvSpPr/>
          <p:nvPr/>
        </p:nvSpPr>
        <p:spPr>
          <a:xfrm>
            <a:off x="4114800" y="5029200"/>
            <a:ext cx="1232710" cy="261610"/>
          </a:xfrm>
          <a:prstGeom prst="rect">
            <a:avLst/>
          </a:prstGeom>
        </p:spPr>
        <p:txBody>
          <a:bodyPr wrap="none">
            <a:spAutoFit/>
          </a:bodyPr>
          <a:lstStyle/>
          <a:p>
            <a:pPr marL="356870">
              <a:lnSpc>
                <a:spcPct val="100000"/>
              </a:lnSpc>
              <a:spcBef>
                <a:spcPts val="695"/>
              </a:spcBef>
            </a:pPr>
            <a:r>
              <a:rPr lang="en-US" sz="1100" b="1" dirty="0" smtClean="0">
                <a:cs typeface="Times New Roman" pitchFamily="18" charset="0"/>
              </a:rPr>
              <a:t>1,00,00,000</a:t>
            </a:r>
            <a:endParaRPr lang="en-US" sz="1100" dirty="0">
              <a:cs typeface="Times New Roman" pitchFamily="18" charset="0"/>
            </a:endParaRPr>
          </a:p>
        </p:txBody>
      </p:sp>
      <p:sp>
        <p:nvSpPr>
          <p:cNvPr id="47" name="object 17"/>
          <p:cNvSpPr txBox="1"/>
          <p:nvPr/>
        </p:nvSpPr>
        <p:spPr>
          <a:xfrm>
            <a:off x="5713506" y="5304299"/>
            <a:ext cx="1906494" cy="182101"/>
          </a:xfrm>
          <a:prstGeom prst="rect">
            <a:avLst/>
          </a:prstGeom>
        </p:spPr>
        <p:txBody>
          <a:bodyPr vert="horz" wrap="square" lIns="0" tIns="12700" rIns="0" bIns="0" rtlCol="0">
            <a:spAutoFit/>
          </a:bodyPr>
          <a:lstStyle/>
          <a:p>
            <a:pPr marL="12700">
              <a:lnSpc>
                <a:spcPct val="100000"/>
              </a:lnSpc>
              <a:spcBef>
                <a:spcPts val="100"/>
              </a:spcBef>
            </a:pPr>
            <a:r>
              <a:rPr sz="1100" b="1">
                <a:solidFill>
                  <a:srgbClr val="15005D"/>
                </a:solidFill>
                <a:cs typeface="Times New Roman" pitchFamily="18" charset="0"/>
              </a:rPr>
              <a:t>Your </a:t>
            </a:r>
            <a:r>
              <a:rPr lang="en-US" sz="1100" b="1" dirty="0" smtClean="0">
                <a:solidFill>
                  <a:srgbClr val="15005D"/>
                </a:solidFill>
                <a:cs typeface="Times New Roman" pitchFamily="18" charset="0"/>
              </a:rPr>
              <a:t>Safety Net</a:t>
            </a:r>
            <a:endParaRPr sz="1100">
              <a:cs typeface="Times New Roman" pitchFamily="18" charset="0"/>
            </a:endParaRPr>
          </a:p>
        </p:txBody>
      </p:sp>
      <p:sp>
        <p:nvSpPr>
          <p:cNvPr id="40" name="object 4"/>
          <p:cNvSpPr/>
          <p:nvPr/>
        </p:nvSpPr>
        <p:spPr>
          <a:xfrm>
            <a:off x="609600" y="5257800"/>
            <a:ext cx="4876800" cy="76200"/>
          </a:xfrm>
          <a:custGeom>
            <a:avLst/>
            <a:gdLst/>
            <a:ahLst/>
            <a:cxnLst/>
            <a:rect l="l" t="t" r="r" b="b"/>
            <a:pathLst>
              <a:path w="3505200">
                <a:moveTo>
                  <a:pt x="0" y="0"/>
                </a:moveTo>
                <a:lnTo>
                  <a:pt x="3504844" y="0"/>
                </a:lnTo>
              </a:path>
            </a:pathLst>
          </a:custGeom>
          <a:ln w="15875">
            <a:solidFill>
              <a:srgbClr val="CCCCCC"/>
            </a:solidFill>
          </a:ln>
        </p:spPr>
        <p:txBody>
          <a:bodyPr wrap="square" lIns="0" tIns="0" rIns="0" bIns="0" rtlCol="0"/>
          <a:lstStyle/>
          <a:p>
            <a:endParaRPr sz="1100">
              <a:cs typeface="Times New Roman" pitchFamily="18" charset="0"/>
            </a:endParaRPr>
          </a:p>
        </p:txBody>
      </p:sp>
      <p:sp>
        <p:nvSpPr>
          <p:cNvPr id="48" name="object 10"/>
          <p:cNvSpPr txBox="1"/>
          <p:nvPr/>
        </p:nvSpPr>
        <p:spPr>
          <a:xfrm>
            <a:off x="7162800" y="1066800"/>
            <a:ext cx="231738" cy="182101"/>
          </a:xfrm>
          <a:prstGeom prst="rect">
            <a:avLst/>
          </a:prstGeom>
        </p:spPr>
        <p:txBody>
          <a:bodyPr vert="horz" wrap="square" lIns="0" tIns="12700" rIns="0" bIns="0" rtlCol="0">
            <a:spAutoFit/>
          </a:bodyPr>
          <a:lstStyle/>
          <a:p>
            <a:pPr marL="12700">
              <a:lnSpc>
                <a:spcPct val="100000"/>
              </a:lnSpc>
              <a:spcBef>
                <a:spcPts val="100"/>
              </a:spcBef>
            </a:pPr>
            <a:r>
              <a:rPr lang="en-US" sz="1100" b="1" spc="-100" dirty="0" smtClean="0">
                <a:solidFill>
                  <a:schemeClr val="bg1"/>
                </a:solidFill>
                <a:cs typeface="Times New Roman" pitchFamily="18" charset="0"/>
              </a:rPr>
              <a:t>Rs.</a:t>
            </a:r>
            <a:endParaRPr sz="1100" b="1">
              <a:solidFill>
                <a:schemeClr val="bg1"/>
              </a:solidFill>
              <a:cs typeface="Times New Roman" pitchFamily="18" charset="0"/>
            </a:endParaRPr>
          </a:p>
        </p:txBody>
      </p:sp>
      <p:sp>
        <p:nvSpPr>
          <p:cNvPr id="49" name="object 23"/>
          <p:cNvSpPr txBox="1"/>
          <p:nvPr/>
        </p:nvSpPr>
        <p:spPr>
          <a:xfrm>
            <a:off x="7848600" y="5558468"/>
            <a:ext cx="1828800" cy="689932"/>
          </a:xfrm>
          <a:prstGeom prst="rect">
            <a:avLst/>
          </a:prstGeom>
          <a:ln>
            <a:solidFill>
              <a:srgbClr val="7030A0"/>
            </a:solidFill>
          </a:ln>
        </p:spPr>
        <p:txBody>
          <a:bodyPr vert="horz" wrap="square" lIns="0" tIns="12700" rIns="0" bIns="0" rtlCol="0">
            <a:spAutoFit/>
          </a:bodyPr>
          <a:lstStyle/>
          <a:p>
            <a:pPr marL="12700">
              <a:spcBef>
                <a:spcPts val="100"/>
              </a:spcBef>
            </a:pPr>
            <a:r>
              <a:rPr sz="1100" spc="-150" smtClean="0">
                <a:cs typeface="Times New Roman" pitchFamily="18" charset="0"/>
              </a:rPr>
              <a:t> </a:t>
            </a:r>
            <a:r>
              <a:rPr lang="en-US" sz="1100" spc="-95" dirty="0" smtClean="0">
                <a:cs typeface="Times New Roman" pitchFamily="18" charset="0"/>
              </a:rPr>
              <a:t>You </a:t>
            </a:r>
            <a:r>
              <a:rPr lang="en-US" sz="1100" spc="-100" dirty="0" smtClean="0">
                <a:cs typeface="Times New Roman" pitchFamily="18" charset="0"/>
              </a:rPr>
              <a:t>are </a:t>
            </a:r>
            <a:r>
              <a:rPr lang="en-US" sz="1100" spc="-65" dirty="0" smtClean="0">
                <a:cs typeface="Times New Roman" pitchFamily="18" charset="0"/>
              </a:rPr>
              <a:t>under-insured. </a:t>
            </a:r>
            <a:r>
              <a:rPr lang="en-US" sz="1100" spc="-114" dirty="0" smtClean="0">
                <a:cs typeface="Times New Roman" pitchFamily="18" charset="0"/>
              </a:rPr>
              <a:t>Based </a:t>
            </a:r>
            <a:r>
              <a:rPr lang="en-US" sz="1100" spc="-75" dirty="0" smtClean="0">
                <a:cs typeface="Times New Roman" pitchFamily="18" charset="0"/>
              </a:rPr>
              <a:t>on </a:t>
            </a:r>
            <a:r>
              <a:rPr lang="en-US" sz="1100" spc="-70" dirty="0" smtClean="0">
                <a:cs typeface="Times New Roman" pitchFamily="18" charset="0"/>
              </a:rPr>
              <a:t>your </a:t>
            </a:r>
            <a:r>
              <a:rPr lang="en-US" sz="1100" spc="-125" dirty="0" smtClean="0">
                <a:cs typeface="Times New Roman" pitchFamily="18" charset="0"/>
              </a:rPr>
              <a:t>age </a:t>
            </a:r>
            <a:r>
              <a:rPr lang="en-US" sz="1100" spc="-75" dirty="0" smtClean="0">
                <a:cs typeface="Times New Roman" pitchFamily="18" charset="0"/>
              </a:rPr>
              <a:t>and </a:t>
            </a:r>
            <a:r>
              <a:rPr lang="en-US" sz="1100" spc="-65" dirty="0" smtClean="0">
                <a:cs typeface="Times New Roman" pitchFamily="18" charset="0"/>
              </a:rPr>
              <a:t>earning profile </a:t>
            </a:r>
            <a:r>
              <a:rPr lang="en-US" sz="1100" spc="-80" dirty="0" smtClean="0">
                <a:cs typeface="Times New Roman" pitchFamily="18" charset="0"/>
              </a:rPr>
              <a:t>you </a:t>
            </a:r>
            <a:r>
              <a:rPr lang="en-US" sz="1100" spc="-70" dirty="0" smtClean="0">
                <a:cs typeface="Times New Roman" pitchFamily="18" charset="0"/>
              </a:rPr>
              <a:t>should </a:t>
            </a:r>
            <a:r>
              <a:rPr lang="en-US" sz="1100" spc="-85" dirty="0" smtClean="0">
                <a:cs typeface="Times New Roman" pitchFamily="18" charset="0"/>
              </a:rPr>
              <a:t>consider </a:t>
            </a:r>
            <a:r>
              <a:rPr lang="en-US" sz="1100" spc="-65" dirty="0" smtClean="0">
                <a:cs typeface="Times New Roman" pitchFamily="18" charset="0"/>
              </a:rPr>
              <a:t>additional </a:t>
            </a:r>
            <a:r>
              <a:rPr lang="en-US" sz="1100" spc="-85" dirty="0" smtClean="0">
                <a:cs typeface="Times New Roman" pitchFamily="18" charset="0"/>
              </a:rPr>
              <a:t>term  </a:t>
            </a:r>
            <a:r>
              <a:rPr lang="en-US" sz="1100" spc="-75" dirty="0" smtClean="0">
                <a:cs typeface="Times New Roman" pitchFamily="18" charset="0"/>
              </a:rPr>
              <a:t>insurance </a:t>
            </a:r>
            <a:r>
              <a:rPr lang="en-US" sz="1100" spc="-80" dirty="0" smtClean="0">
                <a:cs typeface="Times New Roman" pitchFamily="18" charset="0"/>
              </a:rPr>
              <a:t>of</a:t>
            </a:r>
            <a:r>
              <a:rPr lang="en-US" sz="1100" spc="-110" dirty="0" smtClean="0">
                <a:cs typeface="Times New Roman" pitchFamily="18" charset="0"/>
              </a:rPr>
              <a:t> Rs.84,00,000</a:t>
            </a:r>
            <a:endParaRPr sz="1100">
              <a:cs typeface="Times New Roman" pitchFamily="18" charset="0"/>
            </a:endParaRPr>
          </a:p>
        </p:txBody>
      </p:sp>
      <p:sp>
        <p:nvSpPr>
          <p:cNvPr id="50" name="object 23"/>
          <p:cNvSpPr txBox="1"/>
          <p:nvPr/>
        </p:nvSpPr>
        <p:spPr>
          <a:xfrm>
            <a:off x="7848600" y="6629400"/>
            <a:ext cx="1828800" cy="520655"/>
          </a:xfrm>
          <a:prstGeom prst="rect">
            <a:avLst/>
          </a:prstGeom>
          <a:ln>
            <a:solidFill>
              <a:srgbClr val="7030A0"/>
            </a:solidFill>
          </a:ln>
        </p:spPr>
        <p:txBody>
          <a:bodyPr vert="horz" wrap="square" lIns="0" tIns="12700" rIns="0" bIns="0" rtlCol="0">
            <a:spAutoFit/>
          </a:bodyPr>
          <a:lstStyle/>
          <a:p>
            <a:pPr marL="12700">
              <a:lnSpc>
                <a:spcPct val="100000"/>
              </a:lnSpc>
            </a:pPr>
            <a:r>
              <a:rPr lang="en-US" sz="1100" spc="-95" dirty="0" smtClean="0">
                <a:cs typeface="Times New Roman" pitchFamily="18" charset="0"/>
              </a:rPr>
              <a:t>You </a:t>
            </a:r>
            <a:r>
              <a:rPr lang="en-US" sz="1100" spc="-100" dirty="0" smtClean="0">
                <a:cs typeface="Times New Roman" pitchFamily="18" charset="0"/>
              </a:rPr>
              <a:t>are </a:t>
            </a:r>
            <a:r>
              <a:rPr lang="en-US" sz="1100" spc="-65" dirty="0" smtClean="0">
                <a:cs typeface="Times New Roman" pitchFamily="18" charset="0"/>
              </a:rPr>
              <a:t>under-insured. </a:t>
            </a:r>
            <a:r>
              <a:rPr lang="en-US" sz="1100" spc="-80" dirty="0" smtClean="0">
                <a:cs typeface="Times New Roman" pitchFamily="18" charset="0"/>
              </a:rPr>
              <a:t>Consider </a:t>
            </a:r>
            <a:r>
              <a:rPr lang="en-US" sz="1100" spc="-65" dirty="0" smtClean="0">
                <a:cs typeface="Times New Roman" pitchFamily="18" charset="0"/>
              </a:rPr>
              <a:t>buying additional </a:t>
            </a:r>
            <a:r>
              <a:rPr lang="en-US" sz="1100" spc="-80" dirty="0" smtClean="0">
                <a:cs typeface="Times New Roman" pitchFamily="18" charset="0"/>
              </a:rPr>
              <a:t>Health </a:t>
            </a:r>
            <a:r>
              <a:rPr lang="en-US" sz="1100" spc="-100" dirty="0" smtClean="0">
                <a:cs typeface="Times New Roman" pitchFamily="18" charset="0"/>
              </a:rPr>
              <a:t>cover </a:t>
            </a:r>
            <a:r>
              <a:rPr lang="en-US" sz="1100" spc="-80" dirty="0" smtClean="0">
                <a:cs typeface="Times New Roman" pitchFamily="18" charset="0"/>
              </a:rPr>
              <a:t>of</a:t>
            </a:r>
            <a:r>
              <a:rPr lang="en-US" sz="1100" spc="-155" dirty="0" smtClean="0">
                <a:cs typeface="Times New Roman" pitchFamily="18" charset="0"/>
              </a:rPr>
              <a:t> </a:t>
            </a:r>
            <a:r>
              <a:rPr lang="en-US" sz="1100" spc="-110" dirty="0" smtClean="0">
                <a:cs typeface="Times New Roman" pitchFamily="18" charset="0"/>
              </a:rPr>
              <a:t>Rs.20,40,000</a:t>
            </a:r>
            <a:endParaRPr lang="en-US" sz="1100" dirty="0">
              <a:cs typeface="Times New Roman" pitchFamily="18" charset="0"/>
            </a:endParaRPr>
          </a:p>
        </p:txBody>
      </p:sp>
      <p:sp>
        <p:nvSpPr>
          <p:cNvPr id="51" name="object 4"/>
          <p:cNvSpPr/>
          <p:nvPr/>
        </p:nvSpPr>
        <p:spPr>
          <a:xfrm>
            <a:off x="609600" y="2362200"/>
            <a:ext cx="4876800" cy="76200"/>
          </a:xfrm>
          <a:custGeom>
            <a:avLst/>
            <a:gdLst/>
            <a:ahLst/>
            <a:cxnLst/>
            <a:rect l="l" t="t" r="r" b="b"/>
            <a:pathLst>
              <a:path w="3505200">
                <a:moveTo>
                  <a:pt x="0" y="0"/>
                </a:moveTo>
                <a:lnTo>
                  <a:pt x="3504844" y="0"/>
                </a:lnTo>
              </a:path>
            </a:pathLst>
          </a:custGeom>
          <a:ln w="15875">
            <a:solidFill>
              <a:srgbClr val="CCCCCC"/>
            </a:solidFill>
          </a:ln>
        </p:spPr>
        <p:txBody>
          <a:bodyPr wrap="square" lIns="0" tIns="0" rIns="0" bIns="0" rtlCol="0"/>
          <a:lstStyle/>
          <a:p>
            <a:endParaRPr sz="1100" b="1">
              <a:cs typeface="Times New Roman" pitchFamily="18" charset="0"/>
            </a:endParaRPr>
          </a:p>
        </p:txBody>
      </p:sp>
      <p:sp>
        <p:nvSpPr>
          <p:cNvPr id="52" name="object 4"/>
          <p:cNvSpPr/>
          <p:nvPr/>
        </p:nvSpPr>
        <p:spPr>
          <a:xfrm>
            <a:off x="5715000" y="3200400"/>
            <a:ext cx="4114800" cy="45719"/>
          </a:xfrm>
          <a:custGeom>
            <a:avLst/>
            <a:gdLst/>
            <a:ahLst/>
            <a:cxnLst/>
            <a:rect l="l" t="t" r="r" b="b"/>
            <a:pathLst>
              <a:path w="3505200">
                <a:moveTo>
                  <a:pt x="0" y="0"/>
                </a:moveTo>
                <a:lnTo>
                  <a:pt x="3504844" y="0"/>
                </a:lnTo>
              </a:path>
            </a:pathLst>
          </a:custGeom>
          <a:ln w="15875">
            <a:solidFill>
              <a:srgbClr val="CCCCCC"/>
            </a:solidFill>
          </a:ln>
        </p:spPr>
        <p:txBody>
          <a:bodyPr wrap="square" lIns="0" tIns="0" rIns="0" bIns="0" rtlCol="0"/>
          <a:lstStyle/>
          <a:p>
            <a:endParaRPr sz="1100">
              <a:cs typeface="Times New Roman" pitchFamily="18" charset="0"/>
            </a:endParaRPr>
          </a:p>
        </p:txBody>
      </p:sp>
      <p:sp>
        <p:nvSpPr>
          <p:cNvPr id="53" name="object 4"/>
          <p:cNvSpPr/>
          <p:nvPr/>
        </p:nvSpPr>
        <p:spPr>
          <a:xfrm>
            <a:off x="5715000" y="944881"/>
            <a:ext cx="4114800" cy="45719"/>
          </a:xfrm>
          <a:custGeom>
            <a:avLst/>
            <a:gdLst/>
            <a:ahLst/>
            <a:cxnLst/>
            <a:rect l="l" t="t" r="r" b="b"/>
            <a:pathLst>
              <a:path w="3505200">
                <a:moveTo>
                  <a:pt x="0" y="0"/>
                </a:moveTo>
                <a:lnTo>
                  <a:pt x="3504844" y="0"/>
                </a:lnTo>
              </a:path>
            </a:pathLst>
          </a:custGeom>
          <a:ln w="15875">
            <a:solidFill>
              <a:srgbClr val="CCCCCC"/>
            </a:solidFill>
          </a:ln>
        </p:spPr>
        <p:txBody>
          <a:bodyPr wrap="square" lIns="0" tIns="0" rIns="0" bIns="0" rtlCol="0"/>
          <a:lstStyle/>
          <a:p>
            <a:endParaRPr sz="1100">
              <a:cs typeface="Times New Roman" pitchFamily="18" charset="0"/>
            </a:endParaRPr>
          </a:p>
        </p:txBody>
      </p:sp>
      <p:cxnSp>
        <p:nvCxnSpPr>
          <p:cNvPr id="55" name="Elbow Connector 54"/>
          <p:cNvCxnSpPr/>
          <p:nvPr/>
        </p:nvCxnSpPr>
        <p:spPr>
          <a:xfrm rot="10800000" flipV="1">
            <a:off x="1295400" y="2057398"/>
            <a:ext cx="4419600" cy="2362201"/>
          </a:xfrm>
          <a:prstGeom prst="bentConnector3">
            <a:avLst>
              <a:gd name="adj1" fmla="val 50000"/>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58" name="Rectangle 57"/>
          <p:cNvSpPr/>
          <p:nvPr/>
        </p:nvSpPr>
        <p:spPr>
          <a:xfrm>
            <a:off x="1828800" y="6087070"/>
            <a:ext cx="1219200" cy="923330"/>
          </a:xfrm>
          <a:prstGeom prst="rect">
            <a:avLst/>
          </a:prstGeom>
        </p:spPr>
        <p:txBody>
          <a:bodyPr wrap="square">
            <a:spAutoFit/>
          </a:bodyPr>
          <a:lstStyle/>
          <a:p>
            <a:r>
              <a:rPr lang="en-US" sz="900" spc="-80" dirty="0" smtClean="0">
                <a:cs typeface="Arial Black"/>
              </a:rPr>
              <a:t>As you </a:t>
            </a:r>
            <a:r>
              <a:rPr lang="en-US" sz="900" spc="-100" dirty="0" smtClean="0">
                <a:cs typeface="Arial Black"/>
              </a:rPr>
              <a:t>are </a:t>
            </a:r>
            <a:r>
              <a:rPr lang="en-US" sz="900" spc="-125" dirty="0" smtClean="0">
                <a:cs typeface="Arial Black"/>
              </a:rPr>
              <a:t>a </a:t>
            </a:r>
            <a:r>
              <a:rPr lang="en-US" sz="900" spc="-55" dirty="0" smtClean="0">
                <a:cs typeface="Arial Black"/>
              </a:rPr>
              <a:t>risk </a:t>
            </a:r>
            <a:r>
              <a:rPr lang="en-US" sz="900" spc="-105" dirty="0" smtClean="0">
                <a:cs typeface="Arial Black"/>
              </a:rPr>
              <a:t>taker, </a:t>
            </a:r>
            <a:r>
              <a:rPr lang="en-US" sz="900" spc="-45" dirty="0" smtClean="0">
                <a:cs typeface="Arial Black"/>
              </a:rPr>
              <a:t>it </a:t>
            </a:r>
            <a:r>
              <a:rPr lang="en-US" sz="900" spc="-60" dirty="0" smtClean="0">
                <a:cs typeface="Arial Black"/>
              </a:rPr>
              <a:t>is </a:t>
            </a:r>
            <a:r>
              <a:rPr lang="en-US" sz="900" spc="-90" dirty="0" smtClean="0">
                <a:cs typeface="Arial Black"/>
              </a:rPr>
              <a:t>recommended </a:t>
            </a:r>
            <a:r>
              <a:rPr lang="en-US" sz="900" spc="-85" dirty="0" smtClean="0">
                <a:cs typeface="Arial Black"/>
              </a:rPr>
              <a:t>that </a:t>
            </a:r>
            <a:r>
              <a:rPr lang="en-US" sz="900" spc="-80" dirty="0" smtClean="0">
                <a:cs typeface="Arial Black"/>
              </a:rPr>
              <a:t>you </a:t>
            </a:r>
            <a:r>
              <a:rPr lang="en-US" sz="900" spc="-70" dirty="0" smtClean="0">
                <a:cs typeface="Arial Black"/>
              </a:rPr>
              <a:t>invest </a:t>
            </a:r>
            <a:r>
              <a:rPr lang="en-US" sz="900" spc="-55" dirty="0" smtClean="0">
                <a:cs typeface="Arial Black"/>
              </a:rPr>
              <a:t>higher </a:t>
            </a:r>
            <a:r>
              <a:rPr lang="en-US" sz="900" spc="-70" dirty="0" smtClean="0">
                <a:cs typeface="Arial Black"/>
              </a:rPr>
              <a:t>portion </a:t>
            </a:r>
            <a:r>
              <a:rPr lang="en-US" sz="900" spc="-80" dirty="0" smtClean="0">
                <a:cs typeface="Arial Black"/>
              </a:rPr>
              <a:t>of </a:t>
            </a:r>
            <a:r>
              <a:rPr lang="en-US" sz="900" spc="-70" dirty="0" smtClean="0">
                <a:cs typeface="Arial Black"/>
              </a:rPr>
              <a:t>your portfolio </a:t>
            </a:r>
            <a:r>
              <a:rPr lang="en-US" sz="900" spc="-15" dirty="0" smtClean="0">
                <a:cs typeface="Arial Black"/>
              </a:rPr>
              <a:t>in </a:t>
            </a:r>
            <a:r>
              <a:rPr lang="en-US" sz="900" spc="-70" dirty="0" smtClean="0">
                <a:cs typeface="Arial Black"/>
              </a:rPr>
              <a:t>Equity </a:t>
            </a:r>
            <a:r>
              <a:rPr lang="en-US" sz="900" spc="-75" dirty="0" smtClean="0">
                <a:cs typeface="Arial Black"/>
              </a:rPr>
              <a:t>and  </a:t>
            </a:r>
            <a:r>
              <a:rPr lang="en-US" sz="900" spc="-70" dirty="0" smtClean="0">
                <a:cs typeface="Arial Black"/>
              </a:rPr>
              <a:t>Equity </a:t>
            </a:r>
            <a:r>
              <a:rPr lang="en-US" sz="900" spc="-55" dirty="0" smtClean="0">
                <a:cs typeface="Arial Black"/>
              </a:rPr>
              <a:t>linked </a:t>
            </a:r>
            <a:r>
              <a:rPr lang="en-US" sz="900" spc="-65" dirty="0" smtClean="0">
                <a:cs typeface="Arial Black"/>
              </a:rPr>
              <a:t>Mutual </a:t>
            </a:r>
            <a:r>
              <a:rPr lang="en-US" sz="900" spc="-70" dirty="0" smtClean="0">
                <a:cs typeface="Arial Black"/>
              </a:rPr>
              <a:t>Funds. </a:t>
            </a:r>
            <a:endParaRPr lang="en-US" sz="900" dirty="0"/>
          </a:p>
        </p:txBody>
      </p:sp>
      <p:sp>
        <p:nvSpPr>
          <p:cNvPr id="59" name="Right Arrow 58"/>
          <p:cNvSpPr/>
          <p:nvPr/>
        </p:nvSpPr>
        <p:spPr>
          <a:xfrm>
            <a:off x="1905000" y="5867400"/>
            <a:ext cx="1066800" cy="228600"/>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4" name="Elbow Connector 53"/>
          <p:cNvCxnSpPr>
            <a:endCxn id="46" idx="3"/>
          </p:cNvCxnSpPr>
          <p:nvPr/>
        </p:nvCxnSpPr>
        <p:spPr>
          <a:xfrm rot="5400000">
            <a:off x="4932454" y="4225058"/>
            <a:ext cx="1350003" cy="519890"/>
          </a:xfrm>
          <a:prstGeom prst="bentConnector2">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62" name="Elbow Connector 53"/>
          <p:cNvCxnSpPr/>
          <p:nvPr/>
        </p:nvCxnSpPr>
        <p:spPr>
          <a:xfrm rot="10800000" flipV="1">
            <a:off x="1295400" y="5181597"/>
            <a:ext cx="3186890" cy="1219202"/>
          </a:xfrm>
          <a:prstGeom prst="bentConnector3">
            <a:avLst>
              <a:gd name="adj1" fmla="val 99449"/>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TotalTime>
  <Words>339</Words>
  <Application>Microsoft Office PowerPoint</Application>
  <PresentationFormat>Custom</PresentationFormat>
  <Paragraphs>92</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Sample Free Financial Plan powered by Rupeebot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Personalised Financial Plan powered by Rupeebot</dc:title>
  <cp:lastModifiedBy>admin</cp:lastModifiedBy>
  <cp:revision>153</cp:revision>
  <dcterms:created xsi:type="dcterms:W3CDTF">2019-04-01T16:11:17Z</dcterms:created>
  <dcterms:modified xsi:type="dcterms:W3CDTF">2019-04-08T17:13:41Z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2019-03-27T00:00:00Z</vt:filetime>
  </property>
  <property fmtid="{D5CDD505-2E9C-101B-9397-08002B2CF9AE}" pid="3" name="LastSaved">
    <vt:filetime>2019-04-01T00:00:00Z</vt:filetime>
  </property>
</Properties>
</file>