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316" r:id="rId2"/>
    <p:sldId id="317" r:id="rId3"/>
    <p:sldId id="257" r:id="rId4"/>
    <p:sldId id="321" r:id="rId5"/>
    <p:sldId id="314" r:id="rId6"/>
    <p:sldId id="279" r:id="rId7"/>
    <p:sldId id="258" r:id="rId8"/>
    <p:sldId id="278" r:id="rId9"/>
    <p:sldId id="259" r:id="rId10"/>
    <p:sldId id="260" r:id="rId11"/>
    <p:sldId id="262" r:id="rId12"/>
    <p:sldId id="263" r:id="rId13"/>
    <p:sldId id="264" r:id="rId14"/>
    <p:sldId id="265" r:id="rId15"/>
    <p:sldId id="266" r:id="rId16"/>
    <p:sldId id="313" r:id="rId17"/>
    <p:sldId id="267" r:id="rId18"/>
    <p:sldId id="268" r:id="rId19"/>
    <p:sldId id="269" r:id="rId20"/>
    <p:sldId id="270" r:id="rId21"/>
    <p:sldId id="271" r:id="rId22"/>
    <p:sldId id="272" r:id="rId23"/>
    <p:sldId id="273" r:id="rId24"/>
    <p:sldId id="274" r:id="rId25"/>
    <p:sldId id="275" r:id="rId26"/>
    <p:sldId id="276" r:id="rId27"/>
    <p:sldId id="280" r:id="rId28"/>
    <p:sldId id="319" r:id="rId29"/>
    <p:sldId id="281" r:id="rId30"/>
    <p:sldId id="312" r:id="rId31"/>
    <p:sldId id="282" r:id="rId32"/>
    <p:sldId id="283" r:id="rId33"/>
    <p:sldId id="284" r:id="rId34"/>
    <p:sldId id="285" r:id="rId35"/>
    <p:sldId id="286" r:id="rId36"/>
    <p:sldId id="318" r:id="rId37"/>
    <p:sldId id="287" r:id="rId38"/>
    <p:sldId id="299" r:id="rId39"/>
    <p:sldId id="300" r:id="rId40"/>
    <p:sldId id="301" r:id="rId41"/>
    <p:sldId id="302" r:id="rId42"/>
    <p:sldId id="303" r:id="rId43"/>
    <p:sldId id="304" r:id="rId44"/>
    <p:sldId id="305" r:id="rId45"/>
    <p:sldId id="306" r:id="rId46"/>
    <p:sldId id="307" r:id="rId47"/>
    <p:sldId id="308" r:id="rId48"/>
    <p:sldId id="309" r:id="rId49"/>
    <p:sldId id="292" r:id="rId50"/>
    <p:sldId id="311" r:id="rId51"/>
    <p:sldId id="320" r:id="rId52"/>
    <p:sldId id="31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551" autoAdjust="0"/>
    <p:restoredTop sz="94660"/>
  </p:normalViewPr>
  <p:slideViewPr>
    <p:cSldViewPr>
      <p:cViewPr varScale="1">
        <p:scale>
          <a:sx n="80" d="100"/>
          <a:sy n="80" d="100"/>
        </p:scale>
        <p:origin x="-62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slide" Target="../slides/slide5.xml"/></Relationships>
</file>

<file path=ppt/diagrams/_rels/data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slide" Target="../slides/slide6.xml"/></Relationships>
</file>

<file path=ppt/diagrams/_rels/data3.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slide" Target="../slides/slide23.xml"/><Relationship Id="rId1" Type="http://schemas.openxmlformats.org/officeDocument/2006/relationships/slide" Target="../slides/slide19.xml"/></Relationships>
</file>

<file path=ppt/diagrams/_rels/data4.xml.rels><?xml version="1.0" encoding="UTF-8" standalone="yes"?>
<Relationships xmlns="http://schemas.openxmlformats.org/package/2006/relationships"><Relationship Id="rId1" Type="http://schemas.openxmlformats.org/officeDocument/2006/relationships/slide" Target="../slides/slide35.xml"/></Relationships>
</file>

<file path=ppt/diagrams/_rels/data5.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13.xml"/><Relationship Id="rId1" Type="http://schemas.openxmlformats.org/officeDocument/2006/relationships/slide" Target="../slides/slide12.xml"/><Relationship Id="rId4"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2273ED-7894-4BA1-904F-65F81A8AEC5D}" type="doc">
      <dgm:prSet loTypeId="urn:microsoft.com/office/officeart/2005/8/layout/hierarchy1" loCatId="hierarchy" qsTypeId="urn:microsoft.com/office/officeart/2005/8/quickstyle/3d1" qsCatId="3D" csTypeId="urn:microsoft.com/office/officeart/2005/8/colors/colorful3" csCatId="colorful" phldr="1"/>
      <dgm:spPr/>
      <dgm:t>
        <a:bodyPr/>
        <a:lstStyle/>
        <a:p>
          <a:endParaRPr lang="en-US"/>
        </a:p>
      </dgm:t>
    </dgm:pt>
    <dgm:pt modelId="{D5E03318-F5FB-498C-8853-8FE847A3E2FB}">
      <dgm:prSet phldrT="[Text]" custT="1"/>
      <dgm:spPr/>
      <dgm:t>
        <a:bodyPr/>
        <a:lstStyle/>
        <a:p>
          <a:r>
            <a:rPr lang="en-US" sz="3600" dirty="0" smtClean="0">
              <a:latin typeface="Berlin Sans FB" pitchFamily="34" charset="0"/>
            </a:rPr>
            <a:t>TAXES</a:t>
          </a:r>
          <a:endParaRPr lang="en-US" sz="3600" dirty="0">
            <a:latin typeface="Berlin Sans FB" pitchFamily="34" charset="0"/>
          </a:endParaRPr>
        </a:p>
      </dgm:t>
    </dgm:pt>
    <dgm:pt modelId="{6651D5AD-53AC-4954-BA42-6996809F73E6}" type="parTrans" cxnId="{CC3B4CAC-CEFE-4181-8D4E-CB6D4A7DCAA3}">
      <dgm:prSet/>
      <dgm:spPr/>
      <dgm:t>
        <a:bodyPr/>
        <a:lstStyle/>
        <a:p>
          <a:endParaRPr lang="en-US"/>
        </a:p>
      </dgm:t>
    </dgm:pt>
    <dgm:pt modelId="{62CE433D-B8F8-4DF3-996D-75184A25DFB1}" type="sibTrans" cxnId="{CC3B4CAC-CEFE-4181-8D4E-CB6D4A7DCAA3}">
      <dgm:prSet/>
      <dgm:spPr/>
      <dgm:t>
        <a:bodyPr/>
        <a:lstStyle/>
        <a:p>
          <a:endParaRPr lang="en-US"/>
        </a:p>
      </dgm:t>
    </dgm:pt>
    <dgm:pt modelId="{27DADCA8-425E-4BD5-8F33-EBE0F0BBBDF0}">
      <dgm:prSet phldrT="[Text]"/>
      <dgm:spPr/>
      <dgm:t>
        <a:bodyPr/>
        <a:lstStyle/>
        <a:p>
          <a:r>
            <a:rPr lang="en-US" dirty="0" smtClean="0">
              <a:hlinkClick xmlns:r="http://schemas.openxmlformats.org/officeDocument/2006/relationships" r:id="rId1" action="ppaction://hlinksldjump"/>
            </a:rPr>
            <a:t>DIRECT</a:t>
          </a:r>
          <a:endParaRPr lang="en-US" dirty="0"/>
        </a:p>
      </dgm:t>
    </dgm:pt>
    <dgm:pt modelId="{EAE9FD67-9E75-483D-BC55-C78A3C83A06D}" type="parTrans" cxnId="{F1F439B7-E470-4510-B046-B18F271B14F1}">
      <dgm:prSet/>
      <dgm:spPr/>
      <dgm:t>
        <a:bodyPr/>
        <a:lstStyle/>
        <a:p>
          <a:endParaRPr lang="en-US"/>
        </a:p>
      </dgm:t>
    </dgm:pt>
    <dgm:pt modelId="{02F78847-A924-45EE-BB35-5284C3ADD089}" type="sibTrans" cxnId="{F1F439B7-E470-4510-B046-B18F271B14F1}">
      <dgm:prSet/>
      <dgm:spPr/>
      <dgm:t>
        <a:bodyPr/>
        <a:lstStyle/>
        <a:p>
          <a:endParaRPr lang="en-US"/>
        </a:p>
      </dgm:t>
    </dgm:pt>
    <dgm:pt modelId="{0131D181-A3B7-4F40-892F-BC60EEC07F30}">
      <dgm:prSet phldrT="[Text]"/>
      <dgm:spPr/>
      <dgm:t>
        <a:bodyPr/>
        <a:lstStyle/>
        <a:p>
          <a:r>
            <a:rPr lang="en-US" dirty="0" smtClean="0">
              <a:hlinkClick xmlns:r="http://schemas.openxmlformats.org/officeDocument/2006/relationships" r:id="rId1" action="ppaction://hlinksldjump"/>
            </a:rPr>
            <a:t>INDIRECT</a:t>
          </a:r>
          <a:endParaRPr lang="en-US" dirty="0"/>
        </a:p>
      </dgm:t>
    </dgm:pt>
    <dgm:pt modelId="{9A42EEC7-1395-4BEB-8A5F-4419DE69B669}" type="parTrans" cxnId="{0970A2C3-17BE-44EE-807C-DA79C4F77102}">
      <dgm:prSet/>
      <dgm:spPr/>
      <dgm:t>
        <a:bodyPr/>
        <a:lstStyle/>
        <a:p>
          <a:endParaRPr lang="en-US"/>
        </a:p>
      </dgm:t>
    </dgm:pt>
    <dgm:pt modelId="{3719AA82-2EF1-4075-AEA2-87625472E9AD}" type="sibTrans" cxnId="{0970A2C3-17BE-44EE-807C-DA79C4F77102}">
      <dgm:prSet/>
      <dgm:spPr/>
      <dgm:t>
        <a:bodyPr/>
        <a:lstStyle/>
        <a:p>
          <a:endParaRPr lang="en-US"/>
        </a:p>
      </dgm:t>
    </dgm:pt>
    <dgm:pt modelId="{57EEE3E4-943F-4D1A-A4D6-CFA27E81AB83}" type="pres">
      <dgm:prSet presAssocID="{FC2273ED-7894-4BA1-904F-65F81A8AEC5D}" presName="hierChild1" presStyleCnt="0">
        <dgm:presLayoutVars>
          <dgm:chPref val="1"/>
          <dgm:dir/>
          <dgm:animOne val="branch"/>
          <dgm:animLvl val="lvl"/>
          <dgm:resizeHandles/>
        </dgm:presLayoutVars>
      </dgm:prSet>
      <dgm:spPr/>
      <dgm:t>
        <a:bodyPr/>
        <a:lstStyle/>
        <a:p>
          <a:endParaRPr lang="en-US"/>
        </a:p>
      </dgm:t>
    </dgm:pt>
    <dgm:pt modelId="{6B26A51E-DBD2-4FF7-9F02-C97A83F343E0}" type="pres">
      <dgm:prSet presAssocID="{D5E03318-F5FB-498C-8853-8FE847A3E2FB}" presName="hierRoot1" presStyleCnt="0"/>
      <dgm:spPr/>
    </dgm:pt>
    <dgm:pt modelId="{2EB52081-C08D-48A2-BB1A-3C5BC9939929}" type="pres">
      <dgm:prSet presAssocID="{D5E03318-F5FB-498C-8853-8FE847A3E2FB}" presName="composite" presStyleCnt="0"/>
      <dgm:spPr/>
    </dgm:pt>
    <dgm:pt modelId="{975EDEC0-540B-4041-B750-928A15472140}" type="pres">
      <dgm:prSet presAssocID="{D5E03318-F5FB-498C-8853-8FE847A3E2FB}" presName="background" presStyleLbl="node0" presStyleIdx="0" presStyleCnt="1"/>
      <dgm:spPr/>
    </dgm:pt>
    <dgm:pt modelId="{E3198784-003E-4A4C-8885-03430CD57FD3}" type="pres">
      <dgm:prSet presAssocID="{D5E03318-F5FB-498C-8853-8FE847A3E2FB}" presName="text" presStyleLbl="fgAcc0" presStyleIdx="0" presStyleCnt="1" custScaleX="123463" custLinFactNeighborX="-385" custLinFactNeighborY="2075">
        <dgm:presLayoutVars>
          <dgm:chPref val="3"/>
        </dgm:presLayoutVars>
      </dgm:prSet>
      <dgm:spPr/>
      <dgm:t>
        <a:bodyPr/>
        <a:lstStyle/>
        <a:p>
          <a:endParaRPr lang="en-US"/>
        </a:p>
      </dgm:t>
    </dgm:pt>
    <dgm:pt modelId="{9EAE11C7-00D7-4BF6-8099-BDDAB2469183}" type="pres">
      <dgm:prSet presAssocID="{D5E03318-F5FB-498C-8853-8FE847A3E2FB}" presName="hierChild2" presStyleCnt="0"/>
      <dgm:spPr/>
    </dgm:pt>
    <dgm:pt modelId="{F21A3176-347B-487C-8624-EA47C2A1904E}" type="pres">
      <dgm:prSet presAssocID="{EAE9FD67-9E75-483D-BC55-C78A3C83A06D}" presName="Name10" presStyleLbl="parChTrans1D2" presStyleIdx="0" presStyleCnt="2"/>
      <dgm:spPr/>
      <dgm:t>
        <a:bodyPr/>
        <a:lstStyle/>
        <a:p>
          <a:endParaRPr lang="en-US"/>
        </a:p>
      </dgm:t>
    </dgm:pt>
    <dgm:pt modelId="{9372EA38-A965-49AA-950C-A5457878E0C4}" type="pres">
      <dgm:prSet presAssocID="{27DADCA8-425E-4BD5-8F33-EBE0F0BBBDF0}" presName="hierRoot2" presStyleCnt="0"/>
      <dgm:spPr/>
    </dgm:pt>
    <dgm:pt modelId="{C0EFC364-F767-4F19-8FED-C6BF3F5F1624}" type="pres">
      <dgm:prSet presAssocID="{27DADCA8-425E-4BD5-8F33-EBE0F0BBBDF0}" presName="composite2" presStyleCnt="0"/>
      <dgm:spPr/>
    </dgm:pt>
    <dgm:pt modelId="{F996702C-F84B-4C2C-BC47-43F166E20A60}" type="pres">
      <dgm:prSet presAssocID="{27DADCA8-425E-4BD5-8F33-EBE0F0BBBDF0}" presName="background2" presStyleLbl="node2" presStyleIdx="0" presStyleCnt="2"/>
      <dgm:spPr/>
    </dgm:pt>
    <dgm:pt modelId="{4C6E499B-FD3B-41DC-9C9E-44813FFC0BAF}" type="pres">
      <dgm:prSet presAssocID="{27DADCA8-425E-4BD5-8F33-EBE0F0BBBDF0}" presName="text2" presStyleLbl="fgAcc2" presStyleIdx="0" presStyleCnt="2" custScaleX="119522">
        <dgm:presLayoutVars>
          <dgm:chPref val="3"/>
        </dgm:presLayoutVars>
      </dgm:prSet>
      <dgm:spPr/>
      <dgm:t>
        <a:bodyPr/>
        <a:lstStyle/>
        <a:p>
          <a:endParaRPr lang="en-US"/>
        </a:p>
      </dgm:t>
    </dgm:pt>
    <dgm:pt modelId="{047595A0-1DE1-4C9D-96B3-E854835A206D}" type="pres">
      <dgm:prSet presAssocID="{27DADCA8-425E-4BD5-8F33-EBE0F0BBBDF0}" presName="hierChild3" presStyleCnt="0"/>
      <dgm:spPr/>
    </dgm:pt>
    <dgm:pt modelId="{B7A0F470-C1FE-4625-9489-6F44368269DE}" type="pres">
      <dgm:prSet presAssocID="{9A42EEC7-1395-4BEB-8A5F-4419DE69B669}" presName="Name10" presStyleLbl="parChTrans1D2" presStyleIdx="1" presStyleCnt="2"/>
      <dgm:spPr/>
      <dgm:t>
        <a:bodyPr/>
        <a:lstStyle/>
        <a:p>
          <a:endParaRPr lang="en-US"/>
        </a:p>
      </dgm:t>
    </dgm:pt>
    <dgm:pt modelId="{164DBA37-8B31-4B19-B506-670697BF500C}" type="pres">
      <dgm:prSet presAssocID="{0131D181-A3B7-4F40-892F-BC60EEC07F30}" presName="hierRoot2" presStyleCnt="0"/>
      <dgm:spPr/>
    </dgm:pt>
    <dgm:pt modelId="{6BCD2620-C5E1-4F6A-8FBC-C90FB90BB0F9}" type="pres">
      <dgm:prSet presAssocID="{0131D181-A3B7-4F40-892F-BC60EEC07F30}" presName="composite2" presStyleCnt="0"/>
      <dgm:spPr/>
    </dgm:pt>
    <dgm:pt modelId="{761079E3-545C-4802-93E2-3080216C2757}" type="pres">
      <dgm:prSet presAssocID="{0131D181-A3B7-4F40-892F-BC60EEC07F30}" presName="background2" presStyleLbl="node2" presStyleIdx="1" presStyleCnt="2"/>
      <dgm:spPr/>
    </dgm:pt>
    <dgm:pt modelId="{6CB2DBE6-967C-4CCA-89CC-0015CCB1BCBF}" type="pres">
      <dgm:prSet presAssocID="{0131D181-A3B7-4F40-892F-BC60EEC07F30}" presName="text2" presStyleLbl="fgAcc2" presStyleIdx="1" presStyleCnt="2" custScaleX="124703">
        <dgm:presLayoutVars>
          <dgm:chPref val="3"/>
        </dgm:presLayoutVars>
      </dgm:prSet>
      <dgm:spPr/>
      <dgm:t>
        <a:bodyPr/>
        <a:lstStyle/>
        <a:p>
          <a:endParaRPr lang="en-US"/>
        </a:p>
      </dgm:t>
    </dgm:pt>
    <dgm:pt modelId="{55096AE3-D7F2-48B8-A7FA-6D1FF22E2A58}" type="pres">
      <dgm:prSet presAssocID="{0131D181-A3B7-4F40-892F-BC60EEC07F30}" presName="hierChild3" presStyleCnt="0"/>
      <dgm:spPr/>
    </dgm:pt>
  </dgm:ptLst>
  <dgm:cxnLst>
    <dgm:cxn modelId="{0970A2C3-17BE-44EE-807C-DA79C4F77102}" srcId="{D5E03318-F5FB-498C-8853-8FE847A3E2FB}" destId="{0131D181-A3B7-4F40-892F-BC60EEC07F30}" srcOrd="1" destOrd="0" parTransId="{9A42EEC7-1395-4BEB-8A5F-4419DE69B669}" sibTransId="{3719AA82-2EF1-4075-AEA2-87625472E9AD}"/>
    <dgm:cxn modelId="{DFF4F2EB-F148-44F4-8ABE-D013AA1189D5}" type="presOf" srcId="{27DADCA8-425E-4BD5-8F33-EBE0F0BBBDF0}" destId="{4C6E499B-FD3B-41DC-9C9E-44813FFC0BAF}" srcOrd="0" destOrd="0" presId="urn:microsoft.com/office/officeart/2005/8/layout/hierarchy1"/>
    <dgm:cxn modelId="{C89AA7C0-5790-4978-A094-712710189E13}" type="presOf" srcId="{0131D181-A3B7-4F40-892F-BC60EEC07F30}" destId="{6CB2DBE6-967C-4CCA-89CC-0015CCB1BCBF}" srcOrd="0" destOrd="0" presId="urn:microsoft.com/office/officeart/2005/8/layout/hierarchy1"/>
    <dgm:cxn modelId="{C3CCF60F-2D01-4DF0-B459-770565BA054E}" type="presOf" srcId="{9A42EEC7-1395-4BEB-8A5F-4419DE69B669}" destId="{B7A0F470-C1FE-4625-9489-6F44368269DE}" srcOrd="0" destOrd="0" presId="urn:microsoft.com/office/officeart/2005/8/layout/hierarchy1"/>
    <dgm:cxn modelId="{9FD1A833-A082-46F3-96D7-F87B290D8A21}" type="presOf" srcId="{EAE9FD67-9E75-483D-BC55-C78A3C83A06D}" destId="{F21A3176-347B-487C-8624-EA47C2A1904E}" srcOrd="0" destOrd="0" presId="urn:microsoft.com/office/officeart/2005/8/layout/hierarchy1"/>
    <dgm:cxn modelId="{4F967446-E41B-4447-AE73-00C29EE3C2F8}" type="presOf" srcId="{FC2273ED-7894-4BA1-904F-65F81A8AEC5D}" destId="{57EEE3E4-943F-4D1A-A4D6-CFA27E81AB83}" srcOrd="0" destOrd="0" presId="urn:microsoft.com/office/officeart/2005/8/layout/hierarchy1"/>
    <dgm:cxn modelId="{F1F439B7-E470-4510-B046-B18F271B14F1}" srcId="{D5E03318-F5FB-498C-8853-8FE847A3E2FB}" destId="{27DADCA8-425E-4BD5-8F33-EBE0F0BBBDF0}" srcOrd="0" destOrd="0" parTransId="{EAE9FD67-9E75-483D-BC55-C78A3C83A06D}" sibTransId="{02F78847-A924-45EE-BB35-5284C3ADD089}"/>
    <dgm:cxn modelId="{F22C187F-AD44-45EE-8AB1-FB748E394DA6}" type="presOf" srcId="{D5E03318-F5FB-498C-8853-8FE847A3E2FB}" destId="{E3198784-003E-4A4C-8885-03430CD57FD3}" srcOrd="0" destOrd="0" presId="urn:microsoft.com/office/officeart/2005/8/layout/hierarchy1"/>
    <dgm:cxn modelId="{CC3B4CAC-CEFE-4181-8D4E-CB6D4A7DCAA3}" srcId="{FC2273ED-7894-4BA1-904F-65F81A8AEC5D}" destId="{D5E03318-F5FB-498C-8853-8FE847A3E2FB}" srcOrd="0" destOrd="0" parTransId="{6651D5AD-53AC-4954-BA42-6996809F73E6}" sibTransId="{62CE433D-B8F8-4DF3-996D-75184A25DFB1}"/>
    <dgm:cxn modelId="{09AE685B-F4D6-402E-8942-6AAE8FA5026C}" type="presParOf" srcId="{57EEE3E4-943F-4D1A-A4D6-CFA27E81AB83}" destId="{6B26A51E-DBD2-4FF7-9F02-C97A83F343E0}" srcOrd="0" destOrd="0" presId="urn:microsoft.com/office/officeart/2005/8/layout/hierarchy1"/>
    <dgm:cxn modelId="{71499305-AEEE-4431-AC32-A87D99A521FE}" type="presParOf" srcId="{6B26A51E-DBD2-4FF7-9F02-C97A83F343E0}" destId="{2EB52081-C08D-48A2-BB1A-3C5BC9939929}" srcOrd="0" destOrd="0" presId="urn:microsoft.com/office/officeart/2005/8/layout/hierarchy1"/>
    <dgm:cxn modelId="{AA77C7C7-E3E3-436A-BBF0-8CE40AE2CD9E}" type="presParOf" srcId="{2EB52081-C08D-48A2-BB1A-3C5BC9939929}" destId="{975EDEC0-540B-4041-B750-928A15472140}" srcOrd="0" destOrd="0" presId="urn:microsoft.com/office/officeart/2005/8/layout/hierarchy1"/>
    <dgm:cxn modelId="{85C41410-7F4E-4F9D-8191-EAE4F066B0B8}" type="presParOf" srcId="{2EB52081-C08D-48A2-BB1A-3C5BC9939929}" destId="{E3198784-003E-4A4C-8885-03430CD57FD3}" srcOrd="1" destOrd="0" presId="urn:microsoft.com/office/officeart/2005/8/layout/hierarchy1"/>
    <dgm:cxn modelId="{537E90C4-F3DF-46D1-BF9C-05FF52869FE4}" type="presParOf" srcId="{6B26A51E-DBD2-4FF7-9F02-C97A83F343E0}" destId="{9EAE11C7-00D7-4BF6-8099-BDDAB2469183}" srcOrd="1" destOrd="0" presId="urn:microsoft.com/office/officeart/2005/8/layout/hierarchy1"/>
    <dgm:cxn modelId="{B846504B-C014-4123-AE1F-60E088390715}" type="presParOf" srcId="{9EAE11C7-00D7-4BF6-8099-BDDAB2469183}" destId="{F21A3176-347B-487C-8624-EA47C2A1904E}" srcOrd="0" destOrd="0" presId="urn:microsoft.com/office/officeart/2005/8/layout/hierarchy1"/>
    <dgm:cxn modelId="{103D93A3-957D-4679-BE12-06A537989531}" type="presParOf" srcId="{9EAE11C7-00D7-4BF6-8099-BDDAB2469183}" destId="{9372EA38-A965-49AA-950C-A5457878E0C4}" srcOrd="1" destOrd="0" presId="urn:microsoft.com/office/officeart/2005/8/layout/hierarchy1"/>
    <dgm:cxn modelId="{85ED6166-7EB5-40F1-9E12-93486D87E9FC}" type="presParOf" srcId="{9372EA38-A965-49AA-950C-A5457878E0C4}" destId="{C0EFC364-F767-4F19-8FED-C6BF3F5F1624}" srcOrd="0" destOrd="0" presId="urn:microsoft.com/office/officeart/2005/8/layout/hierarchy1"/>
    <dgm:cxn modelId="{F2E788EF-7E49-458E-BF28-343CB653BC91}" type="presParOf" srcId="{C0EFC364-F767-4F19-8FED-C6BF3F5F1624}" destId="{F996702C-F84B-4C2C-BC47-43F166E20A60}" srcOrd="0" destOrd="0" presId="urn:microsoft.com/office/officeart/2005/8/layout/hierarchy1"/>
    <dgm:cxn modelId="{D977701B-C575-4B5C-9B33-467C1E55434C}" type="presParOf" srcId="{C0EFC364-F767-4F19-8FED-C6BF3F5F1624}" destId="{4C6E499B-FD3B-41DC-9C9E-44813FFC0BAF}" srcOrd="1" destOrd="0" presId="urn:microsoft.com/office/officeart/2005/8/layout/hierarchy1"/>
    <dgm:cxn modelId="{1C701F27-7DAC-473E-BB64-9894AFD65BBB}" type="presParOf" srcId="{9372EA38-A965-49AA-950C-A5457878E0C4}" destId="{047595A0-1DE1-4C9D-96B3-E854835A206D}" srcOrd="1" destOrd="0" presId="urn:microsoft.com/office/officeart/2005/8/layout/hierarchy1"/>
    <dgm:cxn modelId="{C89DA79C-2531-48A5-B627-3A379117A66C}" type="presParOf" srcId="{9EAE11C7-00D7-4BF6-8099-BDDAB2469183}" destId="{B7A0F470-C1FE-4625-9489-6F44368269DE}" srcOrd="2" destOrd="0" presId="urn:microsoft.com/office/officeart/2005/8/layout/hierarchy1"/>
    <dgm:cxn modelId="{FA91CF9E-8D3E-4088-A2C2-FB7A0EAD6175}" type="presParOf" srcId="{9EAE11C7-00D7-4BF6-8099-BDDAB2469183}" destId="{164DBA37-8B31-4B19-B506-670697BF500C}" srcOrd="3" destOrd="0" presId="urn:microsoft.com/office/officeart/2005/8/layout/hierarchy1"/>
    <dgm:cxn modelId="{37651F05-D2FC-4E0C-8731-5DEB8C8475A1}" type="presParOf" srcId="{164DBA37-8B31-4B19-B506-670697BF500C}" destId="{6BCD2620-C5E1-4F6A-8FBC-C90FB90BB0F9}" srcOrd="0" destOrd="0" presId="urn:microsoft.com/office/officeart/2005/8/layout/hierarchy1"/>
    <dgm:cxn modelId="{315984D1-884D-47FD-86F1-FA17D9C00C00}" type="presParOf" srcId="{6BCD2620-C5E1-4F6A-8FBC-C90FB90BB0F9}" destId="{761079E3-545C-4802-93E2-3080216C2757}" srcOrd="0" destOrd="0" presId="urn:microsoft.com/office/officeart/2005/8/layout/hierarchy1"/>
    <dgm:cxn modelId="{A9D4B91F-668F-4B8A-9A7A-F7B61FD3518F}" type="presParOf" srcId="{6BCD2620-C5E1-4F6A-8FBC-C90FB90BB0F9}" destId="{6CB2DBE6-967C-4CCA-89CC-0015CCB1BCBF}" srcOrd="1" destOrd="0" presId="urn:microsoft.com/office/officeart/2005/8/layout/hierarchy1"/>
    <dgm:cxn modelId="{4F7D6A24-C240-4A6F-A955-72770A4BDDEE}" type="presParOf" srcId="{164DBA37-8B31-4B19-B506-670697BF500C}" destId="{55096AE3-D7F2-48B8-A7FA-6D1FF22E2A58}" srcOrd="1" destOrd="0" presId="urn:microsoft.com/office/officeart/2005/8/layout/hierarchy1"/>
  </dgm:cxnLst>
  <dgm:bg/>
  <dgm:whole/>
</dgm:dataModel>
</file>

<file path=ppt/diagrams/data2.xml><?xml version="1.0" encoding="utf-8"?>
<dgm:dataModel xmlns:dgm="http://schemas.openxmlformats.org/drawingml/2006/diagram" xmlns:a="http://schemas.openxmlformats.org/drawingml/2006/main">
  <dgm:ptLst>
    <dgm:pt modelId="{99EB9405-A8CF-49EB-AC05-480ABAF7BEB9}" type="doc">
      <dgm:prSet loTypeId="urn:microsoft.com/office/officeart/2005/8/layout/list1" loCatId="list" qsTypeId="urn:microsoft.com/office/officeart/2005/8/quickstyle/3d1" qsCatId="3D" csTypeId="urn:microsoft.com/office/officeart/2005/8/colors/accent4_1" csCatId="accent4" phldr="1"/>
      <dgm:spPr/>
      <dgm:t>
        <a:bodyPr/>
        <a:lstStyle/>
        <a:p>
          <a:endParaRPr lang="en-US"/>
        </a:p>
      </dgm:t>
    </dgm:pt>
    <dgm:pt modelId="{13E43BBC-9716-44CA-92B4-AAC3E1D6994B}">
      <dgm:prSet phldrT="[Text]"/>
      <dgm:spPr>
        <a:solidFill>
          <a:schemeClr val="accent4">
            <a:lumMod val="60000"/>
            <a:lumOff val="40000"/>
          </a:schemeClr>
        </a:solidFill>
      </dgm:spPr>
      <dgm:t>
        <a:bodyPr/>
        <a:lstStyle/>
        <a:p>
          <a:r>
            <a:rPr lang="en-US" dirty="0" smtClean="0">
              <a:solidFill>
                <a:schemeClr val="tx1"/>
              </a:solidFill>
              <a:hlinkClick xmlns:r="http://schemas.openxmlformats.org/officeDocument/2006/relationships" r:id="rId1" action="ppaction://hlinksldjump"/>
            </a:rPr>
            <a:t>INCOME TAX</a:t>
          </a:r>
          <a:endParaRPr lang="en-US" dirty="0">
            <a:solidFill>
              <a:schemeClr val="tx1"/>
            </a:solidFill>
          </a:endParaRPr>
        </a:p>
      </dgm:t>
    </dgm:pt>
    <dgm:pt modelId="{97817393-1D86-49F3-A34E-E2C9D9480CE9}" type="parTrans" cxnId="{591788D5-E4E2-448F-B1E4-E53EFA15468A}">
      <dgm:prSet/>
      <dgm:spPr/>
      <dgm:t>
        <a:bodyPr/>
        <a:lstStyle/>
        <a:p>
          <a:endParaRPr lang="en-US"/>
        </a:p>
      </dgm:t>
    </dgm:pt>
    <dgm:pt modelId="{1522FEC0-6C4B-4A86-B75B-8EB46CB739B3}" type="sibTrans" cxnId="{591788D5-E4E2-448F-B1E4-E53EFA15468A}">
      <dgm:prSet/>
      <dgm:spPr/>
      <dgm:t>
        <a:bodyPr/>
        <a:lstStyle/>
        <a:p>
          <a:endParaRPr lang="en-US"/>
        </a:p>
      </dgm:t>
    </dgm:pt>
    <dgm:pt modelId="{1145FC83-B9D4-4F81-9BFC-2631E1B17B84}">
      <dgm:prSet phldrT="[Text]"/>
      <dgm:spPr>
        <a:solidFill>
          <a:schemeClr val="accent4">
            <a:lumMod val="60000"/>
            <a:lumOff val="40000"/>
          </a:schemeClr>
        </a:solidFill>
      </dgm:spPr>
      <dgm:t>
        <a:bodyPr/>
        <a:lstStyle/>
        <a:p>
          <a:r>
            <a:rPr lang="en-US" dirty="0" smtClean="0">
              <a:hlinkClick xmlns:r="http://schemas.openxmlformats.org/officeDocument/2006/relationships" r:id="rId2" action="ppaction://hlinksldjump"/>
            </a:rPr>
            <a:t>WEATH TAX</a:t>
          </a:r>
          <a:endParaRPr lang="en-US" dirty="0"/>
        </a:p>
      </dgm:t>
    </dgm:pt>
    <dgm:pt modelId="{17223026-5FB0-4B42-A4A5-AAA852B522AC}" type="parTrans" cxnId="{37D56CC2-B6CA-4435-8B43-F8FCA33FA817}">
      <dgm:prSet/>
      <dgm:spPr/>
      <dgm:t>
        <a:bodyPr/>
        <a:lstStyle/>
        <a:p>
          <a:endParaRPr lang="en-US"/>
        </a:p>
      </dgm:t>
    </dgm:pt>
    <dgm:pt modelId="{C09AD942-BC89-41A0-BEF6-DFD06AFB48D9}" type="sibTrans" cxnId="{37D56CC2-B6CA-4435-8B43-F8FCA33FA817}">
      <dgm:prSet/>
      <dgm:spPr/>
      <dgm:t>
        <a:bodyPr/>
        <a:lstStyle/>
        <a:p>
          <a:endParaRPr lang="en-US"/>
        </a:p>
      </dgm:t>
    </dgm:pt>
    <dgm:pt modelId="{AE3B5525-79CF-4274-B4D1-32AA1A892AD3}" type="pres">
      <dgm:prSet presAssocID="{99EB9405-A8CF-49EB-AC05-480ABAF7BEB9}" presName="linear" presStyleCnt="0">
        <dgm:presLayoutVars>
          <dgm:dir/>
          <dgm:animLvl val="lvl"/>
          <dgm:resizeHandles val="exact"/>
        </dgm:presLayoutVars>
      </dgm:prSet>
      <dgm:spPr/>
      <dgm:t>
        <a:bodyPr/>
        <a:lstStyle/>
        <a:p>
          <a:endParaRPr lang="en-US"/>
        </a:p>
      </dgm:t>
    </dgm:pt>
    <dgm:pt modelId="{E4A3ABA1-0895-4F12-9218-A612FABC257E}" type="pres">
      <dgm:prSet presAssocID="{13E43BBC-9716-44CA-92B4-AAC3E1D6994B}" presName="parentLin" presStyleCnt="0"/>
      <dgm:spPr/>
    </dgm:pt>
    <dgm:pt modelId="{C7014793-B96D-44FF-8278-C49992ADF842}" type="pres">
      <dgm:prSet presAssocID="{13E43BBC-9716-44CA-92B4-AAC3E1D6994B}" presName="parentLeftMargin" presStyleLbl="node1" presStyleIdx="0" presStyleCnt="2"/>
      <dgm:spPr/>
      <dgm:t>
        <a:bodyPr/>
        <a:lstStyle/>
        <a:p>
          <a:endParaRPr lang="en-US"/>
        </a:p>
      </dgm:t>
    </dgm:pt>
    <dgm:pt modelId="{A163D5AD-1640-4218-A35E-1ACB4CA87483}" type="pres">
      <dgm:prSet presAssocID="{13E43BBC-9716-44CA-92B4-AAC3E1D6994B}" presName="parentText" presStyleLbl="node1" presStyleIdx="0" presStyleCnt="2">
        <dgm:presLayoutVars>
          <dgm:chMax val="0"/>
          <dgm:bulletEnabled val="1"/>
        </dgm:presLayoutVars>
      </dgm:prSet>
      <dgm:spPr/>
      <dgm:t>
        <a:bodyPr/>
        <a:lstStyle/>
        <a:p>
          <a:endParaRPr lang="en-US"/>
        </a:p>
      </dgm:t>
    </dgm:pt>
    <dgm:pt modelId="{5EAB8170-722D-46B8-B44E-19DC90A9F11A}" type="pres">
      <dgm:prSet presAssocID="{13E43BBC-9716-44CA-92B4-AAC3E1D6994B}" presName="negativeSpace" presStyleCnt="0"/>
      <dgm:spPr/>
    </dgm:pt>
    <dgm:pt modelId="{63F1AFCE-E5AA-48EA-957E-853B55A13B38}" type="pres">
      <dgm:prSet presAssocID="{13E43BBC-9716-44CA-92B4-AAC3E1D6994B}" presName="childText" presStyleLbl="conFgAcc1" presStyleIdx="0" presStyleCnt="2">
        <dgm:presLayoutVars>
          <dgm:bulletEnabled val="1"/>
        </dgm:presLayoutVars>
      </dgm:prSet>
      <dgm:spPr/>
    </dgm:pt>
    <dgm:pt modelId="{093E431A-FCF3-43A6-A899-D5264B4275C7}" type="pres">
      <dgm:prSet presAssocID="{1522FEC0-6C4B-4A86-B75B-8EB46CB739B3}" presName="spaceBetweenRectangles" presStyleCnt="0"/>
      <dgm:spPr/>
    </dgm:pt>
    <dgm:pt modelId="{5BC595DC-04CF-491B-8611-4F7FA3BAF25D}" type="pres">
      <dgm:prSet presAssocID="{1145FC83-B9D4-4F81-9BFC-2631E1B17B84}" presName="parentLin" presStyleCnt="0"/>
      <dgm:spPr/>
    </dgm:pt>
    <dgm:pt modelId="{EB5028CC-2962-4837-A8B3-5CA545587CAE}" type="pres">
      <dgm:prSet presAssocID="{1145FC83-B9D4-4F81-9BFC-2631E1B17B84}" presName="parentLeftMargin" presStyleLbl="node1" presStyleIdx="0" presStyleCnt="2"/>
      <dgm:spPr/>
      <dgm:t>
        <a:bodyPr/>
        <a:lstStyle/>
        <a:p>
          <a:endParaRPr lang="en-US"/>
        </a:p>
      </dgm:t>
    </dgm:pt>
    <dgm:pt modelId="{5F02E465-67EC-47E8-B07D-393DA40C0F67}" type="pres">
      <dgm:prSet presAssocID="{1145FC83-B9D4-4F81-9BFC-2631E1B17B84}" presName="parentText" presStyleLbl="node1" presStyleIdx="1" presStyleCnt="2">
        <dgm:presLayoutVars>
          <dgm:chMax val="0"/>
          <dgm:bulletEnabled val="1"/>
        </dgm:presLayoutVars>
      </dgm:prSet>
      <dgm:spPr/>
      <dgm:t>
        <a:bodyPr/>
        <a:lstStyle/>
        <a:p>
          <a:endParaRPr lang="en-US"/>
        </a:p>
      </dgm:t>
    </dgm:pt>
    <dgm:pt modelId="{8C56420B-6155-47C5-B1D7-0C3DBCC4C930}" type="pres">
      <dgm:prSet presAssocID="{1145FC83-B9D4-4F81-9BFC-2631E1B17B84}" presName="negativeSpace" presStyleCnt="0"/>
      <dgm:spPr/>
    </dgm:pt>
    <dgm:pt modelId="{0DE38C72-6BCF-482A-B5AF-FF0DDC3E8BD2}" type="pres">
      <dgm:prSet presAssocID="{1145FC83-B9D4-4F81-9BFC-2631E1B17B84}" presName="childText" presStyleLbl="conFgAcc1" presStyleIdx="1" presStyleCnt="2">
        <dgm:presLayoutVars>
          <dgm:bulletEnabled val="1"/>
        </dgm:presLayoutVars>
      </dgm:prSet>
      <dgm:spPr/>
    </dgm:pt>
  </dgm:ptLst>
  <dgm:cxnLst>
    <dgm:cxn modelId="{3599DBAE-7ADA-43D6-8CBF-9B98E1632BD5}" type="presOf" srcId="{1145FC83-B9D4-4F81-9BFC-2631E1B17B84}" destId="{5F02E465-67EC-47E8-B07D-393DA40C0F67}" srcOrd="1" destOrd="0" presId="urn:microsoft.com/office/officeart/2005/8/layout/list1"/>
    <dgm:cxn modelId="{37D56CC2-B6CA-4435-8B43-F8FCA33FA817}" srcId="{99EB9405-A8CF-49EB-AC05-480ABAF7BEB9}" destId="{1145FC83-B9D4-4F81-9BFC-2631E1B17B84}" srcOrd="1" destOrd="0" parTransId="{17223026-5FB0-4B42-A4A5-AAA852B522AC}" sibTransId="{C09AD942-BC89-41A0-BEF6-DFD06AFB48D9}"/>
    <dgm:cxn modelId="{E5237132-7680-40D2-8044-EF40DD11F9E6}" type="presOf" srcId="{99EB9405-A8CF-49EB-AC05-480ABAF7BEB9}" destId="{AE3B5525-79CF-4274-B4D1-32AA1A892AD3}" srcOrd="0" destOrd="0" presId="urn:microsoft.com/office/officeart/2005/8/layout/list1"/>
    <dgm:cxn modelId="{591788D5-E4E2-448F-B1E4-E53EFA15468A}" srcId="{99EB9405-A8CF-49EB-AC05-480ABAF7BEB9}" destId="{13E43BBC-9716-44CA-92B4-AAC3E1D6994B}" srcOrd="0" destOrd="0" parTransId="{97817393-1D86-49F3-A34E-E2C9D9480CE9}" sibTransId="{1522FEC0-6C4B-4A86-B75B-8EB46CB739B3}"/>
    <dgm:cxn modelId="{C7C00EFF-A38E-42A4-95CE-208580427A55}" type="presOf" srcId="{13E43BBC-9716-44CA-92B4-AAC3E1D6994B}" destId="{A163D5AD-1640-4218-A35E-1ACB4CA87483}" srcOrd="1" destOrd="0" presId="urn:microsoft.com/office/officeart/2005/8/layout/list1"/>
    <dgm:cxn modelId="{A9C0AF95-761C-434D-B72D-1D4446798AFF}" type="presOf" srcId="{1145FC83-B9D4-4F81-9BFC-2631E1B17B84}" destId="{EB5028CC-2962-4837-A8B3-5CA545587CAE}" srcOrd="0" destOrd="0" presId="urn:microsoft.com/office/officeart/2005/8/layout/list1"/>
    <dgm:cxn modelId="{FB87C722-F191-4193-A03B-12A3A5DB387F}" type="presOf" srcId="{13E43BBC-9716-44CA-92B4-AAC3E1D6994B}" destId="{C7014793-B96D-44FF-8278-C49992ADF842}" srcOrd="0" destOrd="0" presId="urn:microsoft.com/office/officeart/2005/8/layout/list1"/>
    <dgm:cxn modelId="{C09765EF-3F96-4297-80A1-071ECFAD9525}" type="presParOf" srcId="{AE3B5525-79CF-4274-B4D1-32AA1A892AD3}" destId="{E4A3ABA1-0895-4F12-9218-A612FABC257E}" srcOrd="0" destOrd="0" presId="urn:microsoft.com/office/officeart/2005/8/layout/list1"/>
    <dgm:cxn modelId="{7CE3A439-D2EE-49F5-A26B-0011F0B5CB55}" type="presParOf" srcId="{E4A3ABA1-0895-4F12-9218-A612FABC257E}" destId="{C7014793-B96D-44FF-8278-C49992ADF842}" srcOrd="0" destOrd="0" presId="urn:microsoft.com/office/officeart/2005/8/layout/list1"/>
    <dgm:cxn modelId="{F3D9F5E3-0A93-476C-ACB7-E7FC2E2E2485}" type="presParOf" srcId="{E4A3ABA1-0895-4F12-9218-A612FABC257E}" destId="{A163D5AD-1640-4218-A35E-1ACB4CA87483}" srcOrd="1" destOrd="0" presId="urn:microsoft.com/office/officeart/2005/8/layout/list1"/>
    <dgm:cxn modelId="{E5E96B06-3875-4F56-A311-7090BBCBD8D8}" type="presParOf" srcId="{AE3B5525-79CF-4274-B4D1-32AA1A892AD3}" destId="{5EAB8170-722D-46B8-B44E-19DC90A9F11A}" srcOrd="1" destOrd="0" presId="urn:microsoft.com/office/officeart/2005/8/layout/list1"/>
    <dgm:cxn modelId="{E3F5AC98-91E3-434A-A856-77598DCEB9F3}" type="presParOf" srcId="{AE3B5525-79CF-4274-B4D1-32AA1A892AD3}" destId="{63F1AFCE-E5AA-48EA-957E-853B55A13B38}" srcOrd="2" destOrd="0" presId="urn:microsoft.com/office/officeart/2005/8/layout/list1"/>
    <dgm:cxn modelId="{D232424C-A633-42B8-89CE-AEBEE7CC1ED6}" type="presParOf" srcId="{AE3B5525-79CF-4274-B4D1-32AA1A892AD3}" destId="{093E431A-FCF3-43A6-A899-D5264B4275C7}" srcOrd="3" destOrd="0" presId="urn:microsoft.com/office/officeart/2005/8/layout/list1"/>
    <dgm:cxn modelId="{B3BACCF5-3D8A-451A-98CB-FA1875C30AF2}" type="presParOf" srcId="{AE3B5525-79CF-4274-B4D1-32AA1A892AD3}" destId="{5BC595DC-04CF-491B-8611-4F7FA3BAF25D}" srcOrd="4" destOrd="0" presId="urn:microsoft.com/office/officeart/2005/8/layout/list1"/>
    <dgm:cxn modelId="{E26D5412-E1E6-4A51-9B9D-BF382C7A744B}" type="presParOf" srcId="{5BC595DC-04CF-491B-8611-4F7FA3BAF25D}" destId="{EB5028CC-2962-4837-A8B3-5CA545587CAE}" srcOrd="0" destOrd="0" presId="urn:microsoft.com/office/officeart/2005/8/layout/list1"/>
    <dgm:cxn modelId="{B3CAC90F-C158-45C7-9329-6A1A3E7B1B83}" type="presParOf" srcId="{5BC595DC-04CF-491B-8611-4F7FA3BAF25D}" destId="{5F02E465-67EC-47E8-B07D-393DA40C0F67}" srcOrd="1" destOrd="0" presId="urn:microsoft.com/office/officeart/2005/8/layout/list1"/>
    <dgm:cxn modelId="{332F3540-7D9E-4383-8A76-D1C76A66EB26}" type="presParOf" srcId="{AE3B5525-79CF-4274-B4D1-32AA1A892AD3}" destId="{8C56420B-6155-47C5-B1D7-0C3DBCC4C930}" srcOrd="5" destOrd="0" presId="urn:microsoft.com/office/officeart/2005/8/layout/list1"/>
    <dgm:cxn modelId="{4CAA23B0-4BCE-46ED-8D9A-D037B30C256C}" type="presParOf" srcId="{AE3B5525-79CF-4274-B4D1-32AA1A892AD3}" destId="{0DE38C72-6BCF-482A-B5AF-FF0DDC3E8BD2}" srcOrd="6" destOrd="0" presId="urn:microsoft.com/office/officeart/2005/8/layout/list1"/>
  </dgm:cxnLst>
  <dgm:bg/>
  <dgm:whole/>
</dgm:dataModel>
</file>

<file path=ppt/diagrams/data3.xml><?xml version="1.0" encoding="utf-8"?>
<dgm:dataModel xmlns:dgm="http://schemas.openxmlformats.org/drawingml/2006/diagram" xmlns:a="http://schemas.openxmlformats.org/drawingml/2006/main">
  <dgm:ptLst>
    <dgm:pt modelId="{FE1C762A-2623-4BC5-80AD-4E89531AB8ED}" type="doc">
      <dgm:prSet loTypeId="urn:microsoft.com/office/officeart/2005/8/layout/list1" loCatId="list" qsTypeId="urn:microsoft.com/office/officeart/2005/8/quickstyle/3d1" qsCatId="3D" csTypeId="urn:microsoft.com/office/officeart/2005/8/colors/accent4_1" csCatId="accent4" phldr="1"/>
      <dgm:spPr/>
      <dgm:t>
        <a:bodyPr/>
        <a:lstStyle/>
        <a:p>
          <a:endParaRPr lang="en-US"/>
        </a:p>
      </dgm:t>
    </dgm:pt>
    <dgm:pt modelId="{78F7AFC2-82C3-402F-8A6F-3B48FFBCAD19}">
      <dgm:prSet phldrT="[Text]"/>
      <dgm:spPr>
        <a:solidFill>
          <a:schemeClr val="accent4">
            <a:lumMod val="60000"/>
            <a:lumOff val="40000"/>
          </a:schemeClr>
        </a:solidFill>
      </dgm:spPr>
      <dgm:t>
        <a:bodyPr/>
        <a:lstStyle/>
        <a:p>
          <a:r>
            <a:rPr lang="en-US" dirty="0" smtClean="0">
              <a:hlinkClick xmlns:r="http://schemas.openxmlformats.org/officeDocument/2006/relationships" r:id="rId1" action="ppaction://hlinksldjump"/>
            </a:rPr>
            <a:t>CENTRAL EXCISE</a:t>
          </a:r>
          <a:endParaRPr lang="en-US" dirty="0"/>
        </a:p>
      </dgm:t>
    </dgm:pt>
    <dgm:pt modelId="{1BA591E4-87D3-4517-9344-329420A45026}" type="parTrans" cxnId="{3557C524-852C-4C80-9FE8-27022C6830D5}">
      <dgm:prSet/>
      <dgm:spPr/>
      <dgm:t>
        <a:bodyPr/>
        <a:lstStyle/>
        <a:p>
          <a:endParaRPr lang="en-US"/>
        </a:p>
      </dgm:t>
    </dgm:pt>
    <dgm:pt modelId="{414D9BF0-DDB4-47F0-B28A-8257A9DFC31F}" type="sibTrans" cxnId="{3557C524-852C-4C80-9FE8-27022C6830D5}">
      <dgm:prSet/>
      <dgm:spPr/>
      <dgm:t>
        <a:bodyPr/>
        <a:lstStyle/>
        <a:p>
          <a:endParaRPr lang="en-US"/>
        </a:p>
      </dgm:t>
    </dgm:pt>
    <dgm:pt modelId="{64221C94-B9C9-44DC-8E5F-329AC1BEE7B8}">
      <dgm:prSet phldrT="[Text]"/>
      <dgm:spPr>
        <a:solidFill>
          <a:schemeClr val="accent4">
            <a:lumMod val="60000"/>
            <a:lumOff val="40000"/>
          </a:schemeClr>
        </a:solidFill>
      </dgm:spPr>
      <dgm:t>
        <a:bodyPr/>
        <a:lstStyle/>
        <a:p>
          <a:r>
            <a:rPr lang="en-US" dirty="0" smtClean="0">
              <a:hlinkClick xmlns:r="http://schemas.openxmlformats.org/officeDocument/2006/relationships" r:id="rId2" action="ppaction://hlinksldjump"/>
            </a:rPr>
            <a:t>CENTRAL SALES TAX</a:t>
          </a:r>
          <a:endParaRPr lang="en-US" dirty="0"/>
        </a:p>
      </dgm:t>
    </dgm:pt>
    <dgm:pt modelId="{C206BE5B-DE56-4CF6-BBC4-48CC2BBEE914}" type="parTrans" cxnId="{F9F6BCFB-B452-4F8C-822C-C660FE345885}">
      <dgm:prSet/>
      <dgm:spPr/>
      <dgm:t>
        <a:bodyPr/>
        <a:lstStyle/>
        <a:p>
          <a:endParaRPr lang="en-US"/>
        </a:p>
      </dgm:t>
    </dgm:pt>
    <dgm:pt modelId="{80720C0E-EC27-4B9A-9B89-77611CD5A147}" type="sibTrans" cxnId="{F9F6BCFB-B452-4F8C-822C-C660FE345885}">
      <dgm:prSet/>
      <dgm:spPr/>
      <dgm:t>
        <a:bodyPr/>
        <a:lstStyle/>
        <a:p>
          <a:endParaRPr lang="en-US"/>
        </a:p>
      </dgm:t>
    </dgm:pt>
    <dgm:pt modelId="{342AF0FC-BE86-4173-B9C4-F9114680B7B0}">
      <dgm:prSet phldrT="[Text]"/>
      <dgm:spPr>
        <a:solidFill>
          <a:schemeClr val="accent4">
            <a:lumMod val="60000"/>
            <a:lumOff val="40000"/>
          </a:schemeClr>
        </a:solidFill>
      </dgm:spPr>
      <dgm:t>
        <a:bodyPr/>
        <a:lstStyle/>
        <a:p>
          <a:r>
            <a:rPr lang="en-US" dirty="0" smtClean="0">
              <a:hlinkClick xmlns:r="http://schemas.openxmlformats.org/officeDocument/2006/relationships" r:id="rId3" action="ppaction://hlinksldjump"/>
            </a:rPr>
            <a:t>CUSTOM DUTY</a:t>
          </a:r>
          <a:endParaRPr lang="en-US" dirty="0"/>
        </a:p>
      </dgm:t>
    </dgm:pt>
    <dgm:pt modelId="{33FD4058-2D3E-4505-81AB-A7018353957C}" type="parTrans" cxnId="{B8726C42-0C4D-488E-BA28-22EC510311A4}">
      <dgm:prSet/>
      <dgm:spPr/>
      <dgm:t>
        <a:bodyPr/>
        <a:lstStyle/>
        <a:p>
          <a:endParaRPr lang="en-US"/>
        </a:p>
      </dgm:t>
    </dgm:pt>
    <dgm:pt modelId="{4DBD8EB1-2420-4667-8B4A-87E97E059292}" type="sibTrans" cxnId="{B8726C42-0C4D-488E-BA28-22EC510311A4}">
      <dgm:prSet/>
      <dgm:spPr/>
      <dgm:t>
        <a:bodyPr/>
        <a:lstStyle/>
        <a:p>
          <a:endParaRPr lang="en-US"/>
        </a:p>
      </dgm:t>
    </dgm:pt>
    <dgm:pt modelId="{CA2F95E1-6E16-4108-A510-A6CE4EAB62D7}" type="pres">
      <dgm:prSet presAssocID="{FE1C762A-2623-4BC5-80AD-4E89531AB8ED}" presName="linear" presStyleCnt="0">
        <dgm:presLayoutVars>
          <dgm:dir/>
          <dgm:animLvl val="lvl"/>
          <dgm:resizeHandles val="exact"/>
        </dgm:presLayoutVars>
      </dgm:prSet>
      <dgm:spPr/>
      <dgm:t>
        <a:bodyPr/>
        <a:lstStyle/>
        <a:p>
          <a:endParaRPr lang="en-US"/>
        </a:p>
      </dgm:t>
    </dgm:pt>
    <dgm:pt modelId="{A1682913-340B-4F91-AAE8-17D45FBEC4CB}" type="pres">
      <dgm:prSet presAssocID="{78F7AFC2-82C3-402F-8A6F-3B48FFBCAD19}" presName="parentLin" presStyleCnt="0"/>
      <dgm:spPr/>
    </dgm:pt>
    <dgm:pt modelId="{F2792337-B8DE-49A0-B829-512658168BE0}" type="pres">
      <dgm:prSet presAssocID="{78F7AFC2-82C3-402F-8A6F-3B48FFBCAD19}" presName="parentLeftMargin" presStyleLbl="node1" presStyleIdx="0" presStyleCnt="3"/>
      <dgm:spPr/>
      <dgm:t>
        <a:bodyPr/>
        <a:lstStyle/>
        <a:p>
          <a:endParaRPr lang="en-US"/>
        </a:p>
      </dgm:t>
    </dgm:pt>
    <dgm:pt modelId="{1A637D90-4485-4222-B9D4-5D03B2004C18}" type="pres">
      <dgm:prSet presAssocID="{78F7AFC2-82C3-402F-8A6F-3B48FFBCAD19}" presName="parentText" presStyleLbl="node1" presStyleIdx="0" presStyleCnt="3">
        <dgm:presLayoutVars>
          <dgm:chMax val="0"/>
          <dgm:bulletEnabled val="1"/>
        </dgm:presLayoutVars>
      </dgm:prSet>
      <dgm:spPr/>
      <dgm:t>
        <a:bodyPr/>
        <a:lstStyle/>
        <a:p>
          <a:endParaRPr lang="en-US"/>
        </a:p>
      </dgm:t>
    </dgm:pt>
    <dgm:pt modelId="{B42987EC-F4B9-44F0-A341-F51B9457AB31}" type="pres">
      <dgm:prSet presAssocID="{78F7AFC2-82C3-402F-8A6F-3B48FFBCAD19}" presName="negativeSpace" presStyleCnt="0"/>
      <dgm:spPr/>
    </dgm:pt>
    <dgm:pt modelId="{69825C61-96B6-4307-A5E6-1FED631FFAAB}" type="pres">
      <dgm:prSet presAssocID="{78F7AFC2-82C3-402F-8A6F-3B48FFBCAD19}" presName="childText" presStyleLbl="conFgAcc1" presStyleIdx="0" presStyleCnt="3">
        <dgm:presLayoutVars>
          <dgm:bulletEnabled val="1"/>
        </dgm:presLayoutVars>
      </dgm:prSet>
      <dgm:spPr/>
    </dgm:pt>
    <dgm:pt modelId="{8AC4D0F0-03F8-4BE2-A148-DE2CA37E5138}" type="pres">
      <dgm:prSet presAssocID="{414D9BF0-DDB4-47F0-B28A-8257A9DFC31F}" presName="spaceBetweenRectangles" presStyleCnt="0"/>
      <dgm:spPr/>
    </dgm:pt>
    <dgm:pt modelId="{DAE3B3A8-6E0F-43B6-82D7-8B98E2C3B65E}" type="pres">
      <dgm:prSet presAssocID="{64221C94-B9C9-44DC-8E5F-329AC1BEE7B8}" presName="parentLin" presStyleCnt="0"/>
      <dgm:spPr/>
    </dgm:pt>
    <dgm:pt modelId="{E80F4B4D-7585-4CE8-8E83-6FA8981F8B40}" type="pres">
      <dgm:prSet presAssocID="{64221C94-B9C9-44DC-8E5F-329AC1BEE7B8}" presName="parentLeftMargin" presStyleLbl="node1" presStyleIdx="0" presStyleCnt="3"/>
      <dgm:spPr/>
      <dgm:t>
        <a:bodyPr/>
        <a:lstStyle/>
        <a:p>
          <a:endParaRPr lang="en-US"/>
        </a:p>
      </dgm:t>
    </dgm:pt>
    <dgm:pt modelId="{C460E7E2-E664-4B67-BC52-D3ECC01225EE}" type="pres">
      <dgm:prSet presAssocID="{64221C94-B9C9-44DC-8E5F-329AC1BEE7B8}" presName="parentText" presStyleLbl="node1" presStyleIdx="1" presStyleCnt="3">
        <dgm:presLayoutVars>
          <dgm:chMax val="0"/>
          <dgm:bulletEnabled val="1"/>
        </dgm:presLayoutVars>
      </dgm:prSet>
      <dgm:spPr/>
      <dgm:t>
        <a:bodyPr/>
        <a:lstStyle/>
        <a:p>
          <a:endParaRPr lang="en-US"/>
        </a:p>
      </dgm:t>
    </dgm:pt>
    <dgm:pt modelId="{1DEDA8EF-B1B9-45CB-AA07-286F711709EF}" type="pres">
      <dgm:prSet presAssocID="{64221C94-B9C9-44DC-8E5F-329AC1BEE7B8}" presName="negativeSpace" presStyleCnt="0"/>
      <dgm:spPr/>
    </dgm:pt>
    <dgm:pt modelId="{E57983DD-61EE-4DC7-93F4-2FCBB75CAF5C}" type="pres">
      <dgm:prSet presAssocID="{64221C94-B9C9-44DC-8E5F-329AC1BEE7B8}" presName="childText" presStyleLbl="conFgAcc1" presStyleIdx="1" presStyleCnt="3">
        <dgm:presLayoutVars>
          <dgm:bulletEnabled val="1"/>
        </dgm:presLayoutVars>
      </dgm:prSet>
      <dgm:spPr/>
    </dgm:pt>
    <dgm:pt modelId="{377ED557-4DF4-4707-B9D5-5591000CD502}" type="pres">
      <dgm:prSet presAssocID="{80720C0E-EC27-4B9A-9B89-77611CD5A147}" presName="spaceBetweenRectangles" presStyleCnt="0"/>
      <dgm:spPr/>
    </dgm:pt>
    <dgm:pt modelId="{B66E3857-33D6-4C58-BCF3-87BDE102139E}" type="pres">
      <dgm:prSet presAssocID="{342AF0FC-BE86-4173-B9C4-F9114680B7B0}" presName="parentLin" presStyleCnt="0"/>
      <dgm:spPr/>
    </dgm:pt>
    <dgm:pt modelId="{ED00BC44-B720-4323-812B-07FD48495010}" type="pres">
      <dgm:prSet presAssocID="{342AF0FC-BE86-4173-B9C4-F9114680B7B0}" presName="parentLeftMargin" presStyleLbl="node1" presStyleIdx="1" presStyleCnt="3"/>
      <dgm:spPr/>
      <dgm:t>
        <a:bodyPr/>
        <a:lstStyle/>
        <a:p>
          <a:endParaRPr lang="en-US"/>
        </a:p>
      </dgm:t>
    </dgm:pt>
    <dgm:pt modelId="{25B8EEEE-4898-4168-9033-75CFF21578F2}" type="pres">
      <dgm:prSet presAssocID="{342AF0FC-BE86-4173-B9C4-F9114680B7B0}" presName="parentText" presStyleLbl="node1" presStyleIdx="2" presStyleCnt="3">
        <dgm:presLayoutVars>
          <dgm:chMax val="0"/>
          <dgm:bulletEnabled val="1"/>
        </dgm:presLayoutVars>
      </dgm:prSet>
      <dgm:spPr/>
      <dgm:t>
        <a:bodyPr/>
        <a:lstStyle/>
        <a:p>
          <a:endParaRPr lang="en-US"/>
        </a:p>
      </dgm:t>
    </dgm:pt>
    <dgm:pt modelId="{4017F978-8839-4076-8D54-01C7AE8897C2}" type="pres">
      <dgm:prSet presAssocID="{342AF0FC-BE86-4173-B9C4-F9114680B7B0}" presName="negativeSpace" presStyleCnt="0"/>
      <dgm:spPr/>
    </dgm:pt>
    <dgm:pt modelId="{E45CAB78-C1DD-4AC8-9A79-400844EBBED4}" type="pres">
      <dgm:prSet presAssocID="{342AF0FC-BE86-4173-B9C4-F9114680B7B0}" presName="childText" presStyleLbl="conFgAcc1" presStyleIdx="2" presStyleCnt="3">
        <dgm:presLayoutVars>
          <dgm:bulletEnabled val="1"/>
        </dgm:presLayoutVars>
      </dgm:prSet>
      <dgm:spPr/>
      <dgm:t>
        <a:bodyPr/>
        <a:lstStyle/>
        <a:p>
          <a:endParaRPr lang="en-US"/>
        </a:p>
      </dgm:t>
    </dgm:pt>
  </dgm:ptLst>
  <dgm:cxnLst>
    <dgm:cxn modelId="{A16AE35D-910F-4799-9F96-E189F0F4FAA3}" type="presOf" srcId="{78F7AFC2-82C3-402F-8A6F-3B48FFBCAD19}" destId="{F2792337-B8DE-49A0-B829-512658168BE0}" srcOrd="0" destOrd="0" presId="urn:microsoft.com/office/officeart/2005/8/layout/list1"/>
    <dgm:cxn modelId="{9693ACA3-9419-40CC-9B04-B3FD0043BEA1}" type="presOf" srcId="{FE1C762A-2623-4BC5-80AD-4E89531AB8ED}" destId="{CA2F95E1-6E16-4108-A510-A6CE4EAB62D7}" srcOrd="0" destOrd="0" presId="urn:microsoft.com/office/officeart/2005/8/layout/list1"/>
    <dgm:cxn modelId="{1C4D9F16-145D-41AE-83C1-33AB38066DF6}" type="presOf" srcId="{78F7AFC2-82C3-402F-8A6F-3B48FFBCAD19}" destId="{1A637D90-4485-4222-B9D4-5D03B2004C18}" srcOrd="1" destOrd="0" presId="urn:microsoft.com/office/officeart/2005/8/layout/list1"/>
    <dgm:cxn modelId="{F9F6BCFB-B452-4F8C-822C-C660FE345885}" srcId="{FE1C762A-2623-4BC5-80AD-4E89531AB8ED}" destId="{64221C94-B9C9-44DC-8E5F-329AC1BEE7B8}" srcOrd="1" destOrd="0" parTransId="{C206BE5B-DE56-4CF6-BBC4-48CC2BBEE914}" sibTransId="{80720C0E-EC27-4B9A-9B89-77611CD5A147}"/>
    <dgm:cxn modelId="{43E9C99C-E3BD-495C-A4C7-235D6C4523F6}" type="presOf" srcId="{342AF0FC-BE86-4173-B9C4-F9114680B7B0}" destId="{25B8EEEE-4898-4168-9033-75CFF21578F2}" srcOrd="1" destOrd="0" presId="urn:microsoft.com/office/officeart/2005/8/layout/list1"/>
    <dgm:cxn modelId="{823D338F-200C-4636-A78E-FB6CE3FF8098}" type="presOf" srcId="{64221C94-B9C9-44DC-8E5F-329AC1BEE7B8}" destId="{E80F4B4D-7585-4CE8-8E83-6FA8981F8B40}" srcOrd="0" destOrd="0" presId="urn:microsoft.com/office/officeart/2005/8/layout/list1"/>
    <dgm:cxn modelId="{4D256048-C91A-47A2-962F-4A00867428F2}" type="presOf" srcId="{64221C94-B9C9-44DC-8E5F-329AC1BEE7B8}" destId="{C460E7E2-E664-4B67-BC52-D3ECC01225EE}" srcOrd="1" destOrd="0" presId="urn:microsoft.com/office/officeart/2005/8/layout/list1"/>
    <dgm:cxn modelId="{185D49E5-1546-41C7-B65C-9709899B0736}" type="presOf" srcId="{342AF0FC-BE86-4173-B9C4-F9114680B7B0}" destId="{ED00BC44-B720-4323-812B-07FD48495010}" srcOrd="0" destOrd="0" presId="urn:microsoft.com/office/officeart/2005/8/layout/list1"/>
    <dgm:cxn modelId="{3557C524-852C-4C80-9FE8-27022C6830D5}" srcId="{FE1C762A-2623-4BC5-80AD-4E89531AB8ED}" destId="{78F7AFC2-82C3-402F-8A6F-3B48FFBCAD19}" srcOrd="0" destOrd="0" parTransId="{1BA591E4-87D3-4517-9344-329420A45026}" sibTransId="{414D9BF0-DDB4-47F0-B28A-8257A9DFC31F}"/>
    <dgm:cxn modelId="{B8726C42-0C4D-488E-BA28-22EC510311A4}" srcId="{FE1C762A-2623-4BC5-80AD-4E89531AB8ED}" destId="{342AF0FC-BE86-4173-B9C4-F9114680B7B0}" srcOrd="2" destOrd="0" parTransId="{33FD4058-2D3E-4505-81AB-A7018353957C}" sibTransId="{4DBD8EB1-2420-4667-8B4A-87E97E059292}"/>
    <dgm:cxn modelId="{870BC0DC-F82A-48B8-8A43-793B61A77956}" type="presParOf" srcId="{CA2F95E1-6E16-4108-A510-A6CE4EAB62D7}" destId="{A1682913-340B-4F91-AAE8-17D45FBEC4CB}" srcOrd="0" destOrd="0" presId="urn:microsoft.com/office/officeart/2005/8/layout/list1"/>
    <dgm:cxn modelId="{30DDBD81-2ECE-4D24-9653-29C2165F8D14}" type="presParOf" srcId="{A1682913-340B-4F91-AAE8-17D45FBEC4CB}" destId="{F2792337-B8DE-49A0-B829-512658168BE0}" srcOrd="0" destOrd="0" presId="urn:microsoft.com/office/officeart/2005/8/layout/list1"/>
    <dgm:cxn modelId="{AEB154A6-D3D8-40A8-83EF-9D117C7E57AA}" type="presParOf" srcId="{A1682913-340B-4F91-AAE8-17D45FBEC4CB}" destId="{1A637D90-4485-4222-B9D4-5D03B2004C18}" srcOrd="1" destOrd="0" presId="urn:microsoft.com/office/officeart/2005/8/layout/list1"/>
    <dgm:cxn modelId="{777D56CA-932A-4069-99CE-0EBCF129E82D}" type="presParOf" srcId="{CA2F95E1-6E16-4108-A510-A6CE4EAB62D7}" destId="{B42987EC-F4B9-44F0-A341-F51B9457AB31}" srcOrd="1" destOrd="0" presId="urn:microsoft.com/office/officeart/2005/8/layout/list1"/>
    <dgm:cxn modelId="{2C491293-55ED-4B26-AEE1-AED28FC40092}" type="presParOf" srcId="{CA2F95E1-6E16-4108-A510-A6CE4EAB62D7}" destId="{69825C61-96B6-4307-A5E6-1FED631FFAAB}" srcOrd="2" destOrd="0" presId="urn:microsoft.com/office/officeart/2005/8/layout/list1"/>
    <dgm:cxn modelId="{89C88109-9B42-41ED-B99A-C6A43B5549FD}" type="presParOf" srcId="{CA2F95E1-6E16-4108-A510-A6CE4EAB62D7}" destId="{8AC4D0F0-03F8-4BE2-A148-DE2CA37E5138}" srcOrd="3" destOrd="0" presId="urn:microsoft.com/office/officeart/2005/8/layout/list1"/>
    <dgm:cxn modelId="{7C9CD07E-5033-40C9-9D82-09064E23A239}" type="presParOf" srcId="{CA2F95E1-6E16-4108-A510-A6CE4EAB62D7}" destId="{DAE3B3A8-6E0F-43B6-82D7-8B98E2C3B65E}" srcOrd="4" destOrd="0" presId="urn:microsoft.com/office/officeart/2005/8/layout/list1"/>
    <dgm:cxn modelId="{CA84C3A7-2C9D-487A-A80C-EB74AFAC12D6}" type="presParOf" srcId="{DAE3B3A8-6E0F-43B6-82D7-8B98E2C3B65E}" destId="{E80F4B4D-7585-4CE8-8E83-6FA8981F8B40}" srcOrd="0" destOrd="0" presId="urn:microsoft.com/office/officeart/2005/8/layout/list1"/>
    <dgm:cxn modelId="{070C0545-23C5-47B8-A98E-A3EF0E84C764}" type="presParOf" srcId="{DAE3B3A8-6E0F-43B6-82D7-8B98E2C3B65E}" destId="{C460E7E2-E664-4B67-BC52-D3ECC01225EE}" srcOrd="1" destOrd="0" presId="urn:microsoft.com/office/officeart/2005/8/layout/list1"/>
    <dgm:cxn modelId="{AD8927AB-7EC4-4CAF-8CB6-A1CAA814443A}" type="presParOf" srcId="{CA2F95E1-6E16-4108-A510-A6CE4EAB62D7}" destId="{1DEDA8EF-B1B9-45CB-AA07-286F711709EF}" srcOrd="5" destOrd="0" presId="urn:microsoft.com/office/officeart/2005/8/layout/list1"/>
    <dgm:cxn modelId="{C3EE0C42-5521-4DBC-ABD6-3F9CDA28FB9E}" type="presParOf" srcId="{CA2F95E1-6E16-4108-A510-A6CE4EAB62D7}" destId="{E57983DD-61EE-4DC7-93F4-2FCBB75CAF5C}" srcOrd="6" destOrd="0" presId="urn:microsoft.com/office/officeart/2005/8/layout/list1"/>
    <dgm:cxn modelId="{DD0CC550-F802-45EF-BA05-6C319FCFB0AF}" type="presParOf" srcId="{CA2F95E1-6E16-4108-A510-A6CE4EAB62D7}" destId="{377ED557-4DF4-4707-B9D5-5591000CD502}" srcOrd="7" destOrd="0" presId="urn:microsoft.com/office/officeart/2005/8/layout/list1"/>
    <dgm:cxn modelId="{7D5B1F60-83A8-45BC-8F04-3E363FAE0705}" type="presParOf" srcId="{CA2F95E1-6E16-4108-A510-A6CE4EAB62D7}" destId="{B66E3857-33D6-4C58-BCF3-87BDE102139E}" srcOrd="8" destOrd="0" presId="urn:microsoft.com/office/officeart/2005/8/layout/list1"/>
    <dgm:cxn modelId="{0E83D06B-B402-42AC-B069-5033747A2996}" type="presParOf" srcId="{B66E3857-33D6-4C58-BCF3-87BDE102139E}" destId="{ED00BC44-B720-4323-812B-07FD48495010}" srcOrd="0" destOrd="0" presId="urn:microsoft.com/office/officeart/2005/8/layout/list1"/>
    <dgm:cxn modelId="{1331D486-4634-4F1F-993A-C1F4763C9CBB}" type="presParOf" srcId="{B66E3857-33D6-4C58-BCF3-87BDE102139E}" destId="{25B8EEEE-4898-4168-9033-75CFF21578F2}" srcOrd="1" destOrd="0" presId="urn:microsoft.com/office/officeart/2005/8/layout/list1"/>
    <dgm:cxn modelId="{CDFC6197-473E-4016-A427-EAE75089B0D2}" type="presParOf" srcId="{CA2F95E1-6E16-4108-A510-A6CE4EAB62D7}" destId="{4017F978-8839-4076-8D54-01C7AE8897C2}" srcOrd="9" destOrd="0" presId="urn:microsoft.com/office/officeart/2005/8/layout/list1"/>
    <dgm:cxn modelId="{88E92103-813A-42D8-AB93-BCA8068F3CED}" type="presParOf" srcId="{CA2F95E1-6E16-4108-A510-A6CE4EAB62D7}" destId="{E45CAB78-C1DD-4AC8-9A79-400844EBBED4}" srcOrd="10" destOrd="0" presId="urn:microsoft.com/office/officeart/2005/8/layout/list1"/>
  </dgm:cxnLst>
  <dgm:bg/>
  <dgm:whole/>
</dgm:dataModel>
</file>

<file path=ppt/diagrams/data4.xml><?xml version="1.0" encoding="utf-8"?>
<dgm:dataModel xmlns:dgm="http://schemas.openxmlformats.org/drawingml/2006/diagram" xmlns:a="http://schemas.openxmlformats.org/drawingml/2006/main">
  <dgm:ptLst>
    <dgm:pt modelId="{99EB9405-A8CF-49EB-AC05-480ABAF7BEB9}" type="doc">
      <dgm:prSet loTypeId="urn:microsoft.com/office/officeart/2005/8/layout/list1" loCatId="list" qsTypeId="urn:microsoft.com/office/officeart/2005/8/quickstyle/3d1" qsCatId="3D" csTypeId="urn:microsoft.com/office/officeart/2005/8/colors/accent4_1" csCatId="accent4" phldr="1"/>
      <dgm:spPr/>
      <dgm:t>
        <a:bodyPr/>
        <a:lstStyle/>
        <a:p>
          <a:endParaRPr lang="en-US"/>
        </a:p>
      </dgm:t>
    </dgm:pt>
    <dgm:pt modelId="{13E43BBC-9716-44CA-92B4-AAC3E1D6994B}">
      <dgm:prSet phldrT="[Text]"/>
      <dgm:spPr>
        <a:solidFill>
          <a:schemeClr val="accent4">
            <a:lumMod val="60000"/>
            <a:lumOff val="40000"/>
          </a:schemeClr>
        </a:solidFill>
      </dgm:spPr>
      <dgm:t>
        <a:bodyPr/>
        <a:lstStyle/>
        <a:p>
          <a:r>
            <a:rPr lang="en-US" dirty="0" smtClean="0">
              <a:hlinkClick xmlns:r="http://schemas.openxmlformats.org/officeDocument/2006/relationships" r:id="rId1" action="ppaction://hlinksldjump"/>
            </a:rPr>
            <a:t>SERVICE TAX</a:t>
          </a:r>
          <a:endParaRPr lang="en-US" dirty="0"/>
        </a:p>
      </dgm:t>
    </dgm:pt>
    <dgm:pt modelId="{97817393-1D86-49F3-A34E-E2C9D9480CE9}" type="parTrans" cxnId="{591788D5-E4E2-448F-B1E4-E53EFA15468A}">
      <dgm:prSet/>
      <dgm:spPr/>
      <dgm:t>
        <a:bodyPr/>
        <a:lstStyle/>
        <a:p>
          <a:endParaRPr lang="en-US"/>
        </a:p>
      </dgm:t>
    </dgm:pt>
    <dgm:pt modelId="{1522FEC0-6C4B-4A86-B75B-8EB46CB739B3}" type="sibTrans" cxnId="{591788D5-E4E2-448F-B1E4-E53EFA15468A}">
      <dgm:prSet/>
      <dgm:spPr/>
      <dgm:t>
        <a:bodyPr/>
        <a:lstStyle/>
        <a:p>
          <a:endParaRPr lang="en-US"/>
        </a:p>
      </dgm:t>
    </dgm:pt>
    <dgm:pt modelId="{1145FC83-B9D4-4F81-9BFC-2631E1B17B84}">
      <dgm:prSet phldrT="[Text]"/>
      <dgm:spPr>
        <a:solidFill>
          <a:schemeClr val="accent4">
            <a:lumMod val="60000"/>
            <a:lumOff val="40000"/>
          </a:schemeClr>
        </a:solidFill>
      </dgm:spPr>
      <dgm:t>
        <a:bodyPr/>
        <a:lstStyle/>
        <a:p>
          <a:r>
            <a:rPr lang="en-US" dirty="0" smtClean="0"/>
            <a:t>OCTROI ETC</a:t>
          </a:r>
          <a:endParaRPr lang="en-US" dirty="0"/>
        </a:p>
      </dgm:t>
    </dgm:pt>
    <dgm:pt modelId="{17223026-5FB0-4B42-A4A5-AAA852B522AC}" type="parTrans" cxnId="{37D56CC2-B6CA-4435-8B43-F8FCA33FA817}">
      <dgm:prSet/>
      <dgm:spPr/>
      <dgm:t>
        <a:bodyPr/>
        <a:lstStyle/>
        <a:p>
          <a:endParaRPr lang="en-US"/>
        </a:p>
      </dgm:t>
    </dgm:pt>
    <dgm:pt modelId="{C09AD942-BC89-41A0-BEF6-DFD06AFB48D9}" type="sibTrans" cxnId="{37D56CC2-B6CA-4435-8B43-F8FCA33FA817}">
      <dgm:prSet/>
      <dgm:spPr/>
      <dgm:t>
        <a:bodyPr/>
        <a:lstStyle/>
        <a:p>
          <a:endParaRPr lang="en-US"/>
        </a:p>
      </dgm:t>
    </dgm:pt>
    <dgm:pt modelId="{AE3B5525-79CF-4274-B4D1-32AA1A892AD3}" type="pres">
      <dgm:prSet presAssocID="{99EB9405-A8CF-49EB-AC05-480ABAF7BEB9}" presName="linear" presStyleCnt="0">
        <dgm:presLayoutVars>
          <dgm:dir/>
          <dgm:animLvl val="lvl"/>
          <dgm:resizeHandles val="exact"/>
        </dgm:presLayoutVars>
      </dgm:prSet>
      <dgm:spPr/>
      <dgm:t>
        <a:bodyPr/>
        <a:lstStyle/>
        <a:p>
          <a:endParaRPr lang="en-US"/>
        </a:p>
      </dgm:t>
    </dgm:pt>
    <dgm:pt modelId="{E4A3ABA1-0895-4F12-9218-A612FABC257E}" type="pres">
      <dgm:prSet presAssocID="{13E43BBC-9716-44CA-92B4-AAC3E1D6994B}" presName="parentLin" presStyleCnt="0"/>
      <dgm:spPr/>
    </dgm:pt>
    <dgm:pt modelId="{C7014793-B96D-44FF-8278-C49992ADF842}" type="pres">
      <dgm:prSet presAssocID="{13E43BBC-9716-44CA-92B4-AAC3E1D6994B}" presName="parentLeftMargin" presStyleLbl="node1" presStyleIdx="0" presStyleCnt="2"/>
      <dgm:spPr/>
      <dgm:t>
        <a:bodyPr/>
        <a:lstStyle/>
        <a:p>
          <a:endParaRPr lang="en-US"/>
        </a:p>
      </dgm:t>
    </dgm:pt>
    <dgm:pt modelId="{A163D5AD-1640-4218-A35E-1ACB4CA87483}" type="pres">
      <dgm:prSet presAssocID="{13E43BBC-9716-44CA-92B4-AAC3E1D6994B}" presName="parentText" presStyleLbl="node1" presStyleIdx="0" presStyleCnt="2">
        <dgm:presLayoutVars>
          <dgm:chMax val="0"/>
          <dgm:bulletEnabled val="1"/>
        </dgm:presLayoutVars>
      </dgm:prSet>
      <dgm:spPr/>
      <dgm:t>
        <a:bodyPr/>
        <a:lstStyle/>
        <a:p>
          <a:endParaRPr lang="en-US"/>
        </a:p>
      </dgm:t>
    </dgm:pt>
    <dgm:pt modelId="{5EAB8170-722D-46B8-B44E-19DC90A9F11A}" type="pres">
      <dgm:prSet presAssocID="{13E43BBC-9716-44CA-92B4-AAC3E1D6994B}" presName="negativeSpace" presStyleCnt="0"/>
      <dgm:spPr/>
    </dgm:pt>
    <dgm:pt modelId="{63F1AFCE-E5AA-48EA-957E-853B55A13B38}" type="pres">
      <dgm:prSet presAssocID="{13E43BBC-9716-44CA-92B4-AAC3E1D6994B}" presName="childText" presStyleLbl="conFgAcc1" presStyleIdx="0" presStyleCnt="2">
        <dgm:presLayoutVars>
          <dgm:bulletEnabled val="1"/>
        </dgm:presLayoutVars>
      </dgm:prSet>
      <dgm:spPr/>
    </dgm:pt>
    <dgm:pt modelId="{093E431A-FCF3-43A6-A899-D5264B4275C7}" type="pres">
      <dgm:prSet presAssocID="{1522FEC0-6C4B-4A86-B75B-8EB46CB739B3}" presName="spaceBetweenRectangles" presStyleCnt="0"/>
      <dgm:spPr/>
    </dgm:pt>
    <dgm:pt modelId="{5BC595DC-04CF-491B-8611-4F7FA3BAF25D}" type="pres">
      <dgm:prSet presAssocID="{1145FC83-B9D4-4F81-9BFC-2631E1B17B84}" presName="parentLin" presStyleCnt="0"/>
      <dgm:spPr/>
    </dgm:pt>
    <dgm:pt modelId="{EB5028CC-2962-4837-A8B3-5CA545587CAE}" type="pres">
      <dgm:prSet presAssocID="{1145FC83-B9D4-4F81-9BFC-2631E1B17B84}" presName="parentLeftMargin" presStyleLbl="node1" presStyleIdx="0" presStyleCnt="2"/>
      <dgm:spPr/>
      <dgm:t>
        <a:bodyPr/>
        <a:lstStyle/>
        <a:p>
          <a:endParaRPr lang="en-US"/>
        </a:p>
      </dgm:t>
    </dgm:pt>
    <dgm:pt modelId="{5F02E465-67EC-47E8-B07D-393DA40C0F67}" type="pres">
      <dgm:prSet presAssocID="{1145FC83-B9D4-4F81-9BFC-2631E1B17B84}" presName="parentText" presStyleLbl="node1" presStyleIdx="1" presStyleCnt="2">
        <dgm:presLayoutVars>
          <dgm:chMax val="0"/>
          <dgm:bulletEnabled val="1"/>
        </dgm:presLayoutVars>
      </dgm:prSet>
      <dgm:spPr/>
      <dgm:t>
        <a:bodyPr/>
        <a:lstStyle/>
        <a:p>
          <a:endParaRPr lang="en-US"/>
        </a:p>
      </dgm:t>
    </dgm:pt>
    <dgm:pt modelId="{8C56420B-6155-47C5-B1D7-0C3DBCC4C930}" type="pres">
      <dgm:prSet presAssocID="{1145FC83-B9D4-4F81-9BFC-2631E1B17B84}" presName="negativeSpace" presStyleCnt="0"/>
      <dgm:spPr/>
    </dgm:pt>
    <dgm:pt modelId="{0DE38C72-6BCF-482A-B5AF-FF0DDC3E8BD2}" type="pres">
      <dgm:prSet presAssocID="{1145FC83-B9D4-4F81-9BFC-2631E1B17B84}" presName="childText" presStyleLbl="conFgAcc1" presStyleIdx="1" presStyleCnt="2">
        <dgm:presLayoutVars>
          <dgm:bulletEnabled val="1"/>
        </dgm:presLayoutVars>
      </dgm:prSet>
      <dgm:spPr/>
    </dgm:pt>
  </dgm:ptLst>
  <dgm:cxnLst>
    <dgm:cxn modelId="{B06CF8D1-2804-48B2-8EC6-84DFE33E32B4}" type="presOf" srcId="{13E43BBC-9716-44CA-92B4-AAC3E1D6994B}" destId="{C7014793-B96D-44FF-8278-C49992ADF842}" srcOrd="0" destOrd="0" presId="urn:microsoft.com/office/officeart/2005/8/layout/list1"/>
    <dgm:cxn modelId="{37D56CC2-B6CA-4435-8B43-F8FCA33FA817}" srcId="{99EB9405-A8CF-49EB-AC05-480ABAF7BEB9}" destId="{1145FC83-B9D4-4F81-9BFC-2631E1B17B84}" srcOrd="1" destOrd="0" parTransId="{17223026-5FB0-4B42-A4A5-AAA852B522AC}" sibTransId="{C09AD942-BC89-41A0-BEF6-DFD06AFB48D9}"/>
    <dgm:cxn modelId="{591788D5-E4E2-448F-B1E4-E53EFA15468A}" srcId="{99EB9405-A8CF-49EB-AC05-480ABAF7BEB9}" destId="{13E43BBC-9716-44CA-92B4-AAC3E1D6994B}" srcOrd="0" destOrd="0" parTransId="{97817393-1D86-49F3-A34E-E2C9D9480CE9}" sibTransId="{1522FEC0-6C4B-4A86-B75B-8EB46CB739B3}"/>
    <dgm:cxn modelId="{E0B8B475-A4A5-40BD-B96B-FA4D93A530BF}" type="presOf" srcId="{13E43BBC-9716-44CA-92B4-AAC3E1D6994B}" destId="{A163D5AD-1640-4218-A35E-1ACB4CA87483}" srcOrd="1" destOrd="0" presId="urn:microsoft.com/office/officeart/2005/8/layout/list1"/>
    <dgm:cxn modelId="{31CBFB86-0C2E-46E3-AD36-04A97F465ACD}" type="presOf" srcId="{1145FC83-B9D4-4F81-9BFC-2631E1B17B84}" destId="{5F02E465-67EC-47E8-B07D-393DA40C0F67}" srcOrd="1" destOrd="0" presId="urn:microsoft.com/office/officeart/2005/8/layout/list1"/>
    <dgm:cxn modelId="{E93CF32D-05EC-4E2F-B0ED-7A26FC621D54}" type="presOf" srcId="{1145FC83-B9D4-4F81-9BFC-2631E1B17B84}" destId="{EB5028CC-2962-4837-A8B3-5CA545587CAE}" srcOrd="0" destOrd="0" presId="urn:microsoft.com/office/officeart/2005/8/layout/list1"/>
    <dgm:cxn modelId="{61916335-851C-410B-B303-8D458BEED6D0}" type="presOf" srcId="{99EB9405-A8CF-49EB-AC05-480ABAF7BEB9}" destId="{AE3B5525-79CF-4274-B4D1-32AA1A892AD3}" srcOrd="0" destOrd="0" presId="urn:microsoft.com/office/officeart/2005/8/layout/list1"/>
    <dgm:cxn modelId="{E7DB4F50-122E-4FF0-9D62-D896BC9A45CD}" type="presParOf" srcId="{AE3B5525-79CF-4274-B4D1-32AA1A892AD3}" destId="{E4A3ABA1-0895-4F12-9218-A612FABC257E}" srcOrd="0" destOrd="0" presId="urn:microsoft.com/office/officeart/2005/8/layout/list1"/>
    <dgm:cxn modelId="{E8EDC52D-4ABC-4F10-937E-E7FC3D5133BD}" type="presParOf" srcId="{E4A3ABA1-0895-4F12-9218-A612FABC257E}" destId="{C7014793-B96D-44FF-8278-C49992ADF842}" srcOrd="0" destOrd="0" presId="urn:microsoft.com/office/officeart/2005/8/layout/list1"/>
    <dgm:cxn modelId="{4A021C06-E5DE-4D51-B52F-584310BB64A8}" type="presParOf" srcId="{E4A3ABA1-0895-4F12-9218-A612FABC257E}" destId="{A163D5AD-1640-4218-A35E-1ACB4CA87483}" srcOrd="1" destOrd="0" presId="urn:microsoft.com/office/officeart/2005/8/layout/list1"/>
    <dgm:cxn modelId="{FD865669-0A96-4BE3-BC3B-33BDAF37767F}" type="presParOf" srcId="{AE3B5525-79CF-4274-B4D1-32AA1A892AD3}" destId="{5EAB8170-722D-46B8-B44E-19DC90A9F11A}" srcOrd="1" destOrd="0" presId="urn:microsoft.com/office/officeart/2005/8/layout/list1"/>
    <dgm:cxn modelId="{CA6094B1-FB7D-4741-8EF5-3656E63E158A}" type="presParOf" srcId="{AE3B5525-79CF-4274-B4D1-32AA1A892AD3}" destId="{63F1AFCE-E5AA-48EA-957E-853B55A13B38}" srcOrd="2" destOrd="0" presId="urn:microsoft.com/office/officeart/2005/8/layout/list1"/>
    <dgm:cxn modelId="{6907937D-CBEA-46A9-898A-039BFC82A0D4}" type="presParOf" srcId="{AE3B5525-79CF-4274-B4D1-32AA1A892AD3}" destId="{093E431A-FCF3-43A6-A899-D5264B4275C7}" srcOrd="3" destOrd="0" presId="urn:microsoft.com/office/officeart/2005/8/layout/list1"/>
    <dgm:cxn modelId="{15211AF8-D05D-43D7-B57B-8DE298430946}" type="presParOf" srcId="{AE3B5525-79CF-4274-B4D1-32AA1A892AD3}" destId="{5BC595DC-04CF-491B-8611-4F7FA3BAF25D}" srcOrd="4" destOrd="0" presId="urn:microsoft.com/office/officeart/2005/8/layout/list1"/>
    <dgm:cxn modelId="{3A06B5ED-CDA7-4FA9-AE9F-11938648FAF1}" type="presParOf" srcId="{5BC595DC-04CF-491B-8611-4F7FA3BAF25D}" destId="{EB5028CC-2962-4837-A8B3-5CA545587CAE}" srcOrd="0" destOrd="0" presId="urn:microsoft.com/office/officeart/2005/8/layout/list1"/>
    <dgm:cxn modelId="{D3C9E9BD-171D-43C1-B2A6-70675B9D531A}" type="presParOf" srcId="{5BC595DC-04CF-491B-8611-4F7FA3BAF25D}" destId="{5F02E465-67EC-47E8-B07D-393DA40C0F67}" srcOrd="1" destOrd="0" presId="urn:microsoft.com/office/officeart/2005/8/layout/list1"/>
    <dgm:cxn modelId="{688E9603-ACFA-411A-9264-37B2DD3D8D09}" type="presParOf" srcId="{AE3B5525-79CF-4274-B4D1-32AA1A892AD3}" destId="{8C56420B-6155-47C5-B1D7-0C3DBCC4C930}" srcOrd="5" destOrd="0" presId="urn:microsoft.com/office/officeart/2005/8/layout/list1"/>
    <dgm:cxn modelId="{BEA577DD-87DB-4FC5-90FD-92254A50364F}" type="presParOf" srcId="{AE3B5525-79CF-4274-B4D1-32AA1A892AD3}" destId="{0DE38C72-6BCF-482A-B5AF-FF0DDC3E8BD2}" srcOrd="6" destOrd="0" presId="urn:microsoft.com/office/officeart/2005/8/layout/list1"/>
  </dgm:cxnLst>
  <dgm:bg/>
  <dgm:whole/>
</dgm:dataModel>
</file>

<file path=ppt/diagrams/data5.xml><?xml version="1.0" encoding="utf-8"?>
<dgm:dataModel xmlns:dgm="http://schemas.openxmlformats.org/drawingml/2006/diagram" xmlns:a="http://schemas.openxmlformats.org/drawingml/2006/main">
  <dgm:ptLst>
    <dgm:pt modelId="{03AE74A7-2457-44C0-914F-D72FA5DD4B69}" type="doc">
      <dgm:prSet loTypeId="urn:microsoft.com/office/officeart/2005/8/layout/cycle6" loCatId="cycle" qsTypeId="urn:microsoft.com/office/officeart/2005/8/quickstyle/3d1" qsCatId="3D" csTypeId="urn:microsoft.com/office/officeart/2005/8/colors/colorful3" csCatId="colorful" phldr="1"/>
      <dgm:spPr/>
      <dgm:t>
        <a:bodyPr/>
        <a:lstStyle/>
        <a:p>
          <a:endParaRPr lang="en-US"/>
        </a:p>
      </dgm:t>
    </dgm:pt>
    <dgm:pt modelId="{CD939CF9-F2E7-46F6-9926-F17075AF45A2}">
      <dgm:prSet phldrT="[Text]"/>
      <dgm:spPr/>
      <dgm:t>
        <a:bodyPr/>
        <a:lstStyle/>
        <a:p>
          <a:r>
            <a:rPr lang="en-US" dirty="0" smtClean="0">
              <a:hlinkClick xmlns:r="http://schemas.openxmlformats.org/officeDocument/2006/relationships" r:id="rId1" action="ppaction://hlinksldjump"/>
            </a:rPr>
            <a:t>SALARIES</a:t>
          </a:r>
          <a:endParaRPr lang="en-US" dirty="0"/>
        </a:p>
      </dgm:t>
    </dgm:pt>
    <dgm:pt modelId="{2D3D64A4-557B-4DD8-BCDF-1E7C16A0BF97}" type="parTrans" cxnId="{F49F187C-E5A0-43B8-873A-653CF498DC78}">
      <dgm:prSet/>
      <dgm:spPr/>
      <dgm:t>
        <a:bodyPr/>
        <a:lstStyle/>
        <a:p>
          <a:endParaRPr lang="en-US"/>
        </a:p>
      </dgm:t>
    </dgm:pt>
    <dgm:pt modelId="{8AAF7801-E15E-4116-84B1-EEE57E584135}" type="sibTrans" cxnId="{F49F187C-E5A0-43B8-873A-653CF498DC78}">
      <dgm:prSet/>
      <dgm:spPr>
        <a:ln w="19050"/>
      </dgm:spPr>
      <dgm:t>
        <a:bodyPr/>
        <a:lstStyle/>
        <a:p>
          <a:endParaRPr lang="en-US">
            <a:solidFill>
              <a:schemeClr val="tx1"/>
            </a:solidFill>
          </a:endParaRPr>
        </a:p>
      </dgm:t>
    </dgm:pt>
    <dgm:pt modelId="{32C2544B-E58A-4804-940C-DD6C4C6C7F3B}">
      <dgm:prSet phldrT="[Text]"/>
      <dgm:spPr/>
      <dgm:t>
        <a:bodyPr/>
        <a:lstStyle/>
        <a:p>
          <a:r>
            <a:rPr lang="en-US" dirty="0" smtClean="0">
              <a:hlinkClick xmlns:r="http://schemas.openxmlformats.org/officeDocument/2006/relationships" r:id="rId2" action="ppaction://hlinksldjump"/>
            </a:rPr>
            <a:t>INCOME FROM HOUSE PROPERTY</a:t>
          </a:r>
          <a:endParaRPr lang="en-US" dirty="0"/>
        </a:p>
      </dgm:t>
    </dgm:pt>
    <dgm:pt modelId="{E1B6B3F1-27D6-44A7-A229-5D082CF1F287}" type="parTrans" cxnId="{E550F0DF-6846-4CF5-8660-AA518EF50DFD}">
      <dgm:prSet/>
      <dgm:spPr/>
      <dgm:t>
        <a:bodyPr/>
        <a:lstStyle/>
        <a:p>
          <a:endParaRPr lang="en-US"/>
        </a:p>
      </dgm:t>
    </dgm:pt>
    <dgm:pt modelId="{567EB0AF-8F56-4BE9-A9A0-0DB8CDEE2B65}" type="sibTrans" cxnId="{E550F0DF-6846-4CF5-8660-AA518EF50DFD}">
      <dgm:prSet/>
      <dgm:spPr>
        <a:ln w="19050"/>
      </dgm:spPr>
      <dgm:t>
        <a:bodyPr/>
        <a:lstStyle/>
        <a:p>
          <a:endParaRPr lang="en-US"/>
        </a:p>
      </dgm:t>
    </dgm:pt>
    <dgm:pt modelId="{9F8AE0DF-1FBA-4504-B856-A3C1F16D0831}">
      <dgm:prSet phldrT="[Text]"/>
      <dgm:spPr/>
      <dgm:t>
        <a:bodyPr/>
        <a:lstStyle/>
        <a:p>
          <a:r>
            <a:rPr lang="en-US" dirty="0" smtClean="0">
              <a:hlinkClick xmlns:r="http://schemas.openxmlformats.org/officeDocument/2006/relationships" r:id="rId3" action="ppaction://hlinksldjump"/>
            </a:rPr>
            <a:t>PROFITS AND GAINS OF BUSINESS OR PROFESSION</a:t>
          </a:r>
          <a:endParaRPr lang="en-US" dirty="0"/>
        </a:p>
      </dgm:t>
    </dgm:pt>
    <dgm:pt modelId="{67A47F3C-7C47-4222-B627-267527D0EAEB}" type="parTrans" cxnId="{50BF9269-D6FD-4D2E-81FF-499FF40C0153}">
      <dgm:prSet/>
      <dgm:spPr/>
      <dgm:t>
        <a:bodyPr/>
        <a:lstStyle/>
        <a:p>
          <a:endParaRPr lang="en-US"/>
        </a:p>
      </dgm:t>
    </dgm:pt>
    <dgm:pt modelId="{6EB49192-EA8A-49CE-8EEA-531E88BCAF82}" type="sibTrans" cxnId="{50BF9269-D6FD-4D2E-81FF-499FF40C0153}">
      <dgm:prSet/>
      <dgm:spPr>
        <a:ln w="19050"/>
      </dgm:spPr>
      <dgm:t>
        <a:bodyPr/>
        <a:lstStyle/>
        <a:p>
          <a:endParaRPr lang="en-US"/>
        </a:p>
      </dgm:t>
    </dgm:pt>
    <dgm:pt modelId="{E01A4191-7988-4EF0-8980-7E5CCFB2E4A7}">
      <dgm:prSet phldrT="[Text]"/>
      <dgm:spPr/>
      <dgm:t>
        <a:bodyPr/>
        <a:lstStyle/>
        <a:p>
          <a:r>
            <a:rPr lang="en-US" dirty="0" smtClean="0">
              <a:hlinkClick xmlns:r="http://schemas.openxmlformats.org/officeDocument/2006/relationships" r:id="rId4" action="ppaction://hlinksldjump"/>
            </a:rPr>
            <a:t>CAPITAL GAINS</a:t>
          </a:r>
          <a:endParaRPr lang="en-US" dirty="0"/>
        </a:p>
      </dgm:t>
    </dgm:pt>
    <dgm:pt modelId="{0746DE1C-92C3-4FB3-854F-0947765A37D5}" type="parTrans" cxnId="{62337798-AE0E-4BEB-8503-876115547A24}">
      <dgm:prSet/>
      <dgm:spPr/>
      <dgm:t>
        <a:bodyPr/>
        <a:lstStyle/>
        <a:p>
          <a:endParaRPr lang="en-US"/>
        </a:p>
      </dgm:t>
    </dgm:pt>
    <dgm:pt modelId="{F5DBF6D5-5810-4604-8BCB-64A5CA41D753}" type="sibTrans" cxnId="{62337798-AE0E-4BEB-8503-876115547A24}">
      <dgm:prSet/>
      <dgm:spPr>
        <a:ln w="19050"/>
      </dgm:spPr>
      <dgm:t>
        <a:bodyPr/>
        <a:lstStyle/>
        <a:p>
          <a:endParaRPr lang="en-US"/>
        </a:p>
      </dgm:t>
    </dgm:pt>
    <dgm:pt modelId="{72DF554D-539A-4EDF-978D-210112255799}">
      <dgm:prSet phldrT="[Text]"/>
      <dgm:spPr/>
      <dgm:t>
        <a:bodyPr/>
        <a:lstStyle/>
        <a:p>
          <a:r>
            <a:rPr lang="en-US" dirty="0" smtClean="0">
              <a:hlinkClick xmlns:r="http://schemas.openxmlformats.org/officeDocument/2006/relationships" r:id="rId4" action="ppaction://hlinksldjump"/>
            </a:rPr>
            <a:t>INCOME FROM  OTHER SOURCES</a:t>
          </a:r>
          <a:endParaRPr lang="en-US" dirty="0"/>
        </a:p>
      </dgm:t>
    </dgm:pt>
    <dgm:pt modelId="{07C975CF-A86A-4FD0-BB8D-3A2EF8A299BC}" type="parTrans" cxnId="{8678A519-8FC9-4735-9B66-85B7ABFD505E}">
      <dgm:prSet/>
      <dgm:spPr/>
      <dgm:t>
        <a:bodyPr/>
        <a:lstStyle/>
        <a:p>
          <a:endParaRPr lang="en-US"/>
        </a:p>
      </dgm:t>
    </dgm:pt>
    <dgm:pt modelId="{75154693-1C75-47BD-8A52-9E2BB2CAE2E4}" type="sibTrans" cxnId="{8678A519-8FC9-4735-9B66-85B7ABFD505E}">
      <dgm:prSet/>
      <dgm:spPr>
        <a:ln w="19050"/>
      </dgm:spPr>
      <dgm:t>
        <a:bodyPr/>
        <a:lstStyle/>
        <a:p>
          <a:endParaRPr lang="en-US"/>
        </a:p>
      </dgm:t>
    </dgm:pt>
    <dgm:pt modelId="{5C8392C0-8A99-4CD1-A864-A7C4592BEF96}" type="pres">
      <dgm:prSet presAssocID="{03AE74A7-2457-44C0-914F-D72FA5DD4B69}" presName="cycle" presStyleCnt="0">
        <dgm:presLayoutVars>
          <dgm:dir/>
          <dgm:resizeHandles val="exact"/>
        </dgm:presLayoutVars>
      </dgm:prSet>
      <dgm:spPr/>
      <dgm:t>
        <a:bodyPr/>
        <a:lstStyle/>
        <a:p>
          <a:endParaRPr lang="en-US"/>
        </a:p>
      </dgm:t>
    </dgm:pt>
    <dgm:pt modelId="{D4F42AD2-DB5E-41DD-B7DE-C51EBF4A22FA}" type="pres">
      <dgm:prSet presAssocID="{CD939CF9-F2E7-46F6-9926-F17075AF45A2}" presName="node" presStyleLbl="node1" presStyleIdx="0" presStyleCnt="5">
        <dgm:presLayoutVars>
          <dgm:bulletEnabled val="1"/>
        </dgm:presLayoutVars>
      </dgm:prSet>
      <dgm:spPr/>
      <dgm:t>
        <a:bodyPr/>
        <a:lstStyle/>
        <a:p>
          <a:endParaRPr lang="en-US"/>
        </a:p>
      </dgm:t>
    </dgm:pt>
    <dgm:pt modelId="{F153E704-2EBD-4DB7-B4A8-589937A1D282}" type="pres">
      <dgm:prSet presAssocID="{CD939CF9-F2E7-46F6-9926-F17075AF45A2}" presName="spNode" presStyleCnt="0"/>
      <dgm:spPr/>
    </dgm:pt>
    <dgm:pt modelId="{D4E0D85E-CAFE-4887-B375-7700A18F6BE2}" type="pres">
      <dgm:prSet presAssocID="{8AAF7801-E15E-4116-84B1-EEE57E584135}" presName="sibTrans" presStyleLbl="sibTrans1D1" presStyleIdx="0" presStyleCnt="5"/>
      <dgm:spPr/>
      <dgm:t>
        <a:bodyPr/>
        <a:lstStyle/>
        <a:p>
          <a:endParaRPr lang="en-US"/>
        </a:p>
      </dgm:t>
    </dgm:pt>
    <dgm:pt modelId="{79442878-D044-438E-91C1-4E951B83DEC2}" type="pres">
      <dgm:prSet presAssocID="{32C2544B-E58A-4804-940C-DD6C4C6C7F3B}" presName="node" presStyleLbl="node1" presStyleIdx="1" presStyleCnt="5">
        <dgm:presLayoutVars>
          <dgm:bulletEnabled val="1"/>
        </dgm:presLayoutVars>
      </dgm:prSet>
      <dgm:spPr/>
      <dgm:t>
        <a:bodyPr/>
        <a:lstStyle/>
        <a:p>
          <a:endParaRPr lang="en-US"/>
        </a:p>
      </dgm:t>
    </dgm:pt>
    <dgm:pt modelId="{42EA07E3-145B-46AD-B029-6146547D0FC0}" type="pres">
      <dgm:prSet presAssocID="{32C2544B-E58A-4804-940C-DD6C4C6C7F3B}" presName="spNode" presStyleCnt="0"/>
      <dgm:spPr/>
    </dgm:pt>
    <dgm:pt modelId="{5E87E229-ADBA-4959-AE27-18BB69F16E4B}" type="pres">
      <dgm:prSet presAssocID="{567EB0AF-8F56-4BE9-A9A0-0DB8CDEE2B65}" presName="sibTrans" presStyleLbl="sibTrans1D1" presStyleIdx="1" presStyleCnt="5"/>
      <dgm:spPr/>
      <dgm:t>
        <a:bodyPr/>
        <a:lstStyle/>
        <a:p>
          <a:endParaRPr lang="en-US"/>
        </a:p>
      </dgm:t>
    </dgm:pt>
    <dgm:pt modelId="{12E8CEFD-98FC-46B8-97D9-FC8A920B640A}" type="pres">
      <dgm:prSet presAssocID="{9F8AE0DF-1FBA-4504-B856-A3C1F16D0831}" presName="node" presStyleLbl="node1" presStyleIdx="2" presStyleCnt="5">
        <dgm:presLayoutVars>
          <dgm:bulletEnabled val="1"/>
        </dgm:presLayoutVars>
      </dgm:prSet>
      <dgm:spPr/>
      <dgm:t>
        <a:bodyPr/>
        <a:lstStyle/>
        <a:p>
          <a:endParaRPr lang="en-US"/>
        </a:p>
      </dgm:t>
    </dgm:pt>
    <dgm:pt modelId="{FAFFCDF8-935F-46A1-9BA4-953D663A8122}" type="pres">
      <dgm:prSet presAssocID="{9F8AE0DF-1FBA-4504-B856-A3C1F16D0831}" presName="spNode" presStyleCnt="0"/>
      <dgm:spPr/>
    </dgm:pt>
    <dgm:pt modelId="{E6ED3786-5455-49FE-9B69-B894674EF317}" type="pres">
      <dgm:prSet presAssocID="{6EB49192-EA8A-49CE-8EEA-531E88BCAF82}" presName="sibTrans" presStyleLbl="sibTrans1D1" presStyleIdx="2" presStyleCnt="5"/>
      <dgm:spPr/>
      <dgm:t>
        <a:bodyPr/>
        <a:lstStyle/>
        <a:p>
          <a:endParaRPr lang="en-US"/>
        </a:p>
      </dgm:t>
    </dgm:pt>
    <dgm:pt modelId="{E3CE57EB-9457-48D9-AAEA-6588D0F5E776}" type="pres">
      <dgm:prSet presAssocID="{E01A4191-7988-4EF0-8980-7E5CCFB2E4A7}" presName="node" presStyleLbl="node1" presStyleIdx="3" presStyleCnt="5">
        <dgm:presLayoutVars>
          <dgm:bulletEnabled val="1"/>
        </dgm:presLayoutVars>
      </dgm:prSet>
      <dgm:spPr/>
      <dgm:t>
        <a:bodyPr/>
        <a:lstStyle/>
        <a:p>
          <a:endParaRPr lang="en-US"/>
        </a:p>
      </dgm:t>
    </dgm:pt>
    <dgm:pt modelId="{72B32ECD-75A0-49C7-8155-762B188953DD}" type="pres">
      <dgm:prSet presAssocID="{E01A4191-7988-4EF0-8980-7E5CCFB2E4A7}" presName="spNode" presStyleCnt="0"/>
      <dgm:spPr/>
    </dgm:pt>
    <dgm:pt modelId="{BC9B49B2-B934-4BEE-B1BD-56643A0A495F}" type="pres">
      <dgm:prSet presAssocID="{F5DBF6D5-5810-4604-8BCB-64A5CA41D753}" presName="sibTrans" presStyleLbl="sibTrans1D1" presStyleIdx="3" presStyleCnt="5"/>
      <dgm:spPr/>
      <dgm:t>
        <a:bodyPr/>
        <a:lstStyle/>
        <a:p>
          <a:endParaRPr lang="en-US"/>
        </a:p>
      </dgm:t>
    </dgm:pt>
    <dgm:pt modelId="{CE347485-326B-4304-A8C0-841E211EBBB3}" type="pres">
      <dgm:prSet presAssocID="{72DF554D-539A-4EDF-978D-210112255799}" presName="node" presStyleLbl="node1" presStyleIdx="4" presStyleCnt="5" custRadScaleRad="99277" custRadScaleInc="-6858">
        <dgm:presLayoutVars>
          <dgm:bulletEnabled val="1"/>
        </dgm:presLayoutVars>
      </dgm:prSet>
      <dgm:spPr/>
      <dgm:t>
        <a:bodyPr/>
        <a:lstStyle/>
        <a:p>
          <a:endParaRPr lang="en-US"/>
        </a:p>
      </dgm:t>
    </dgm:pt>
    <dgm:pt modelId="{2883E288-BDB2-4244-A1B4-C41849080BD9}" type="pres">
      <dgm:prSet presAssocID="{72DF554D-539A-4EDF-978D-210112255799}" presName="spNode" presStyleCnt="0"/>
      <dgm:spPr/>
    </dgm:pt>
    <dgm:pt modelId="{4FE3EB22-BF9C-48A4-8504-0F9B813E6AAE}" type="pres">
      <dgm:prSet presAssocID="{75154693-1C75-47BD-8A52-9E2BB2CAE2E4}" presName="sibTrans" presStyleLbl="sibTrans1D1" presStyleIdx="4" presStyleCnt="5"/>
      <dgm:spPr/>
      <dgm:t>
        <a:bodyPr/>
        <a:lstStyle/>
        <a:p>
          <a:endParaRPr lang="en-US"/>
        </a:p>
      </dgm:t>
    </dgm:pt>
  </dgm:ptLst>
  <dgm:cxnLst>
    <dgm:cxn modelId="{F2D3C408-DD2C-433B-9310-BFBAA6BEB17D}" type="presOf" srcId="{9F8AE0DF-1FBA-4504-B856-A3C1F16D0831}" destId="{12E8CEFD-98FC-46B8-97D9-FC8A920B640A}" srcOrd="0" destOrd="0" presId="urn:microsoft.com/office/officeart/2005/8/layout/cycle6"/>
    <dgm:cxn modelId="{B23D3005-DD61-44BA-BD7D-B714773F1463}" type="presOf" srcId="{6EB49192-EA8A-49CE-8EEA-531E88BCAF82}" destId="{E6ED3786-5455-49FE-9B69-B894674EF317}" srcOrd="0" destOrd="0" presId="urn:microsoft.com/office/officeart/2005/8/layout/cycle6"/>
    <dgm:cxn modelId="{CCAA6CE3-F16E-4D4B-9F49-097F0DD3BE6D}" type="presOf" srcId="{32C2544B-E58A-4804-940C-DD6C4C6C7F3B}" destId="{79442878-D044-438E-91C1-4E951B83DEC2}" srcOrd="0" destOrd="0" presId="urn:microsoft.com/office/officeart/2005/8/layout/cycle6"/>
    <dgm:cxn modelId="{FFED8BEA-EB87-41DF-B9B5-094D49441565}" type="presOf" srcId="{F5DBF6D5-5810-4604-8BCB-64A5CA41D753}" destId="{BC9B49B2-B934-4BEE-B1BD-56643A0A495F}" srcOrd="0" destOrd="0" presId="urn:microsoft.com/office/officeart/2005/8/layout/cycle6"/>
    <dgm:cxn modelId="{50BF9269-D6FD-4D2E-81FF-499FF40C0153}" srcId="{03AE74A7-2457-44C0-914F-D72FA5DD4B69}" destId="{9F8AE0DF-1FBA-4504-B856-A3C1F16D0831}" srcOrd="2" destOrd="0" parTransId="{67A47F3C-7C47-4222-B627-267527D0EAEB}" sibTransId="{6EB49192-EA8A-49CE-8EEA-531E88BCAF82}"/>
    <dgm:cxn modelId="{62337798-AE0E-4BEB-8503-876115547A24}" srcId="{03AE74A7-2457-44C0-914F-D72FA5DD4B69}" destId="{E01A4191-7988-4EF0-8980-7E5CCFB2E4A7}" srcOrd="3" destOrd="0" parTransId="{0746DE1C-92C3-4FB3-854F-0947765A37D5}" sibTransId="{F5DBF6D5-5810-4604-8BCB-64A5CA41D753}"/>
    <dgm:cxn modelId="{5EC994B3-B76B-431E-8489-0908B01FF275}" type="presOf" srcId="{CD939CF9-F2E7-46F6-9926-F17075AF45A2}" destId="{D4F42AD2-DB5E-41DD-B7DE-C51EBF4A22FA}" srcOrd="0" destOrd="0" presId="urn:microsoft.com/office/officeart/2005/8/layout/cycle6"/>
    <dgm:cxn modelId="{25D804D3-115C-4344-83DA-C55CC60A0DAC}" type="presOf" srcId="{75154693-1C75-47BD-8A52-9E2BB2CAE2E4}" destId="{4FE3EB22-BF9C-48A4-8504-0F9B813E6AAE}" srcOrd="0" destOrd="0" presId="urn:microsoft.com/office/officeart/2005/8/layout/cycle6"/>
    <dgm:cxn modelId="{E550F0DF-6846-4CF5-8660-AA518EF50DFD}" srcId="{03AE74A7-2457-44C0-914F-D72FA5DD4B69}" destId="{32C2544B-E58A-4804-940C-DD6C4C6C7F3B}" srcOrd="1" destOrd="0" parTransId="{E1B6B3F1-27D6-44A7-A229-5D082CF1F287}" sibTransId="{567EB0AF-8F56-4BE9-A9A0-0DB8CDEE2B65}"/>
    <dgm:cxn modelId="{DF2E7EE4-9355-40D7-82D1-7ECDEB9BB4D1}" type="presOf" srcId="{8AAF7801-E15E-4116-84B1-EEE57E584135}" destId="{D4E0D85E-CAFE-4887-B375-7700A18F6BE2}" srcOrd="0" destOrd="0" presId="urn:microsoft.com/office/officeart/2005/8/layout/cycle6"/>
    <dgm:cxn modelId="{EE2D920B-829B-49AC-A2B0-3F5512C29697}" type="presOf" srcId="{03AE74A7-2457-44C0-914F-D72FA5DD4B69}" destId="{5C8392C0-8A99-4CD1-A864-A7C4592BEF96}" srcOrd="0" destOrd="0" presId="urn:microsoft.com/office/officeart/2005/8/layout/cycle6"/>
    <dgm:cxn modelId="{A7C854AA-0CEF-4C35-A072-1854F36582B6}" type="presOf" srcId="{72DF554D-539A-4EDF-978D-210112255799}" destId="{CE347485-326B-4304-A8C0-841E211EBBB3}" srcOrd="0" destOrd="0" presId="urn:microsoft.com/office/officeart/2005/8/layout/cycle6"/>
    <dgm:cxn modelId="{BFC1F1C0-CEAE-4C28-8F5C-A0515628B3B1}" type="presOf" srcId="{567EB0AF-8F56-4BE9-A9A0-0DB8CDEE2B65}" destId="{5E87E229-ADBA-4959-AE27-18BB69F16E4B}" srcOrd="0" destOrd="0" presId="urn:microsoft.com/office/officeart/2005/8/layout/cycle6"/>
    <dgm:cxn modelId="{8678A519-8FC9-4735-9B66-85B7ABFD505E}" srcId="{03AE74A7-2457-44C0-914F-D72FA5DD4B69}" destId="{72DF554D-539A-4EDF-978D-210112255799}" srcOrd="4" destOrd="0" parTransId="{07C975CF-A86A-4FD0-BB8D-3A2EF8A299BC}" sibTransId="{75154693-1C75-47BD-8A52-9E2BB2CAE2E4}"/>
    <dgm:cxn modelId="{F49F187C-E5A0-43B8-873A-653CF498DC78}" srcId="{03AE74A7-2457-44C0-914F-D72FA5DD4B69}" destId="{CD939CF9-F2E7-46F6-9926-F17075AF45A2}" srcOrd="0" destOrd="0" parTransId="{2D3D64A4-557B-4DD8-BCDF-1E7C16A0BF97}" sibTransId="{8AAF7801-E15E-4116-84B1-EEE57E584135}"/>
    <dgm:cxn modelId="{B15FE067-46E1-45AA-BAD9-ABCE0DD3B10C}" type="presOf" srcId="{E01A4191-7988-4EF0-8980-7E5CCFB2E4A7}" destId="{E3CE57EB-9457-48D9-AAEA-6588D0F5E776}" srcOrd="0" destOrd="0" presId="urn:microsoft.com/office/officeart/2005/8/layout/cycle6"/>
    <dgm:cxn modelId="{1CB1DDC6-FAB7-4863-9386-CC66E3DD03F2}" type="presParOf" srcId="{5C8392C0-8A99-4CD1-A864-A7C4592BEF96}" destId="{D4F42AD2-DB5E-41DD-B7DE-C51EBF4A22FA}" srcOrd="0" destOrd="0" presId="urn:microsoft.com/office/officeart/2005/8/layout/cycle6"/>
    <dgm:cxn modelId="{CD2051D1-CCA5-4FF0-847D-677A97DDDAFD}" type="presParOf" srcId="{5C8392C0-8A99-4CD1-A864-A7C4592BEF96}" destId="{F153E704-2EBD-4DB7-B4A8-589937A1D282}" srcOrd="1" destOrd="0" presId="urn:microsoft.com/office/officeart/2005/8/layout/cycle6"/>
    <dgm:cxn modelId="{5F5BE5FE-97A2-4582-8E53-EE74D06306F4}" type="presParOf" srcId="{5C8392C0-8A99-4CD1-A864-A7C4592BEF96}" destId="{D4E0D85E-CAFE-4887-B375-7700A18F6BE2}" srcOrd="2" destOrd="0" presId="urn:microsoft.com/office/officeart/2005/8/layout/cycle6"/>
    <dgm:cxn modelId="{154D9753-4D63-479B-AB87-7B56EA87EC7D}" type="presParOf" srcId="{5C8392C0-8A99-4CD1-A864-A7C4592BEF96}" destId="{79442878-D044-438E-91C1-4E951B83DEC2}" srcOrd="3" destOrd="0" presId="urn:microsoft.com/office/officeart/2005/8/layout/cycle6"/>
    <dgm:cxn modelId="{FCA0D23C-B16B-427D-839F-46FD6A2FB0E9}" type="presParOf" srcId="{5C8392C0-8A99-4CD1-A864-A7C4592BEF96}" destId="{42EA07E3-145B-46AD-B029-6146547D0FC0}" srcOrd="4" destOrd="0" presId="urn:microsoft.com/office/officeart/2005/8/layout/cycle6"/>
    <dgm:cxn modelId="{CECAB5AD-5A34-47C0-9187-296A092E86C5}" type="presParOf" srcId="{5C8392C0-8A99-4CD1-A864-A7C4592BEF96}" destId="{5E87E229-ADBA-4959-AE27-18BB69F16E4B}" srcOrd="5" destOrd="0" presId="urn:microsoft.com/office/officeart/2005/8/layout/cycle6"/>
    <dgm:cxn modelId="{0580D55C-EA5C-471E-90FD-3E04E20C9DCD}" type="presParOf" srcId="{5C8392C0-8A99-4CD1-A864-A7C4592BEF96}" destId="{12E8CEFD-98FC-46B8-97D9-FC8A920B640A}" srcOrd="6" destOrd="0" presId="urn:microsoft.com/office/officeart/2005/8/layout/cycle6"/>
    <dgm:cxn modelId="{90CF7CFF-71EC-40F2-832B-E5686A8F6136}" type="presParOf" srcId="{5C8392C0-8A99-4CD1-A864-A7C4592BEF96}" destId="{FAFFCDF8-935F-46A1-9BA4-953D663A8122}" srcOrd="7" destOrd="0" presId="urn:microsoft.com/office/officeart/2005/8/layout/cycle6"/>
    <dgm:cxn modelId="{1EEC0A32-089D-41CF-8BE2-22D6BDD08D28}" type="presParOf" srcId="{5C8392C0-8A99-4CD1-A864-A7C4592BEF96}" destId="{E6ED3786-5455-49FE-9B69-B894674EF317}" srcOrd="8" destOrd="0" presId="urn:microsoft.com/office/officeart/2005/8/layout/cycle6"/>
    <dgm:cxn modelId="{58598F6E-EA7B-4E71-AFEB-F9AD206FB730}" type="presParOf" srcId="{5C8392C0-8A99-4CD1-A864-A7C4592BEF96}" destId="{E3CE57EB-9457-48D9-AAEA-6588D0F5E776}" srcOrd="9" destOrd="0" presId="urn:microsoft.com/office/officeart/2005/8/layout/cycle6"/>
    <dgm:cxn modelId="{D66C4AC3-41A9-4C93-817E-0BD4F824E0E0}" type="presParOf" srcId="{5C8392C0-8A99-4CD1-A864-A7C4592BEF96}" destId="{72B32ECD-75A0-49C7-8155-762B188953DD}" srcOrd="10" destOrd="0" presId="urn:microsoft.com/office/officeart/2005/8/layout/cycle6"/>
    <dgm:cxn modelId="{8E56E714-756A-47ED-9C79-1EB6DDFFF778}" type="presParOf" srcId="{5C8392C0-8A99-4CD1-A864-A7C4592BEF96}" destId="{BC9B49B2-B934-4BEE-B1BD-56643A0A495F}" srcOrd="11" destOrd="0" presId="urn:microsoft.com/office/officeart/2005/8/layout/cycle6"/>
    <dgm:cxn modelId="{D8F5608A-47B0-400C-A307-21EA26F94516}" type="presParOf" srcId="{5C8392C0-8A99-4CD1-A864-A7C4592BEF96}" destId="{CE347485-326B-4304-A8C0-841E211EBBB3}" srcOrd="12" destOrd="0" presId="urn:microsoft.com/office/officeart/2005/8/layout/cycle6"/>
    <dgm:cxn modelId="{FCFA2E10-1EDD-4CD6-9A49-7277D592B642}" type="presParOf" srcId="{5C8392C0-8A99-4CD1-A864-A7C4592BEF96}" destId="{2883E288-BDB2-4244-A1B4-C41849080BD9}" srcOrd="13" destOrd="0" presId="urn:microsoft.com/office/officeart/2005/8/layout/cycle6"/>
    <dgm:cxn modelId="{E0337A84-A721-4AFD-BFFE-B5F431FE5ECB}" type="presParOf" srcId="{5C8392C0-8A99-4CD1-A864-A7C4592BEF96}" destId="{4FE3EB22-BF9C-48A4-8504-0F9B813E6AAE}" srcOrd="14" destOrd="0" presId="urn:microsoft.com/office/officeart/2005/8/layout/cycle6"/>
  </dgm:cxnLst>
  <dgm:bg/>
  <dgm:whole/>
</dgm:dataModel>
</file>

<file path=ppt/diagrams/data6.xml><?xml version="1.0" encoding="utf-8"?>
<dgm:dataModel xmlns:dgm="http://schemas.openxmlformats.org/drawingml/2006/diagram" xmlns:a="http://schemas.openxmlformats.org/drawingml/2006/main">
  <dgm:ptLst>
    <dgm:pt modelId="{3DD2E38F-60F2-4F93-B744-338559C4D0FB}" type="doc">
      <dgm:prSet loTypeId="urn:microsoft.com/office/officeart/2005/8/layout/radial4" loCatId="relationship" qsTypeId="urn:microsoft.com/office/officeart/2005/8/quickstyle/3d1" qsCatId="3D" csTypeId="urn:microsoft.com/office/officeart/2005/8/colors/accent0_1" csCatId="mainScheme" phldr="1"/>
      <dgm:spPr/>
      <dgm:t>
        <a:bodyPr/>
        <a:lstStyle/>
        <a:p>
          <a:endParaRPr lang="en-US"/>
        </a:p>
      </dgm:t>
    </dgm:pt>
    <dgm:pt modelId="{5121E168-C8F9-4CC9-BE29-4FD3703C6125}">
      <dgm:prSet phldrT="[Text]" custT="1"/>
      <dgm:spPr/>
      <dgm:t>
        <a:bodyPr/>
        <a:lstStyle/>
        <a:p>
          <a:r>
            <a:rPr lang="en-US" sz="2000" dirty="0"/>
            <a:t>SERVICE TAX LAW</a:t>
          </a:r>
        </a:p>
      </dgm:t>
    </dgm:pt>
    <dgm:pt modelId="{1D8EAD2F-3C94-4D0C-894F-89C040422E42}" type="parTrans" cxnId="{60C01FFC-C2FF-4840-BA8A-4F6B4C323564}">
      <dgm:prSet/>
      <dgm:spPr/>
      <dgm:t>
        <a:bodyPr/>
        <a:lstStyle/>
        <a:p>
          <a:endParaRPr lang="en-US"/>
        </a:p>
      </dgm:t>
    </dgm:pt>
    <dgm:pt modelId="{9A2E4130-9D36-41FC-809D-DD9B0B034FAA}" type="sibTrans" cxnId="{60C01FFC-C2FF-4840-BA8A-4F6B4C323564}">
      <dgm:prSet/>
      <dgm:spPr/>
      <dgm:t>
        <a:bodyPr/>
        <a:lstStyle/>
        <a:p>
          <a:endParaRPr lang="en-US"/>
        </a:p>
      </dgm:t>
    </dgm:pt>
    <dgm:pt modelId="{D2C8527B-C913-49C8-81BB-B042A89AA613}">
      <dgm:prSet phldrT="[Text]" custT="1"/>
      <dgm:spPr/>
      <dgm:t>
        <a:bodyPr/>
        <a:lstStyle/>
        <a:p>
          <a:r>
            <a:rPr lang="en-US" sz="1600" dirty="0"/>
            <a:t>FINANCE ACT</a:t>
          </a:r>
        </a:p>
      </dgm:t>
    </dgm:pt>
    <dgm:pt modelId="{9FD1F5F4-E1B5-4854-A2F8-448E9F7D121D}" type="parTrans" cxnId="{E334CD86-30D4-4868-9FCF-378A7B705896}">
      <dgm:prSet/>
      <dgm:spPr/>
      <dgm:t>
        <a:bodyPr/>
        <a:lstStyle/>
        <a:p>
          <a:endParaRPr lang="en-US"/>
        </a:p>
      </dgm:t>
    </dgm:pt>
    <dgm:pt modelId="{3FFF1FAB-6623-46C2-A871-19CDFE3D88F9}" type="sibTrans" cxnId="{E334CD86-30D4-4868-9FCF-378A7B705896}">
      <dgm:prSet/>
      <dgm:spPr/>
      <dgm:t>
        <a:bodyPr/>
        <a:lstStyle/>
        <a:p>
          <a:endParaRPr lang="en-US"/>
        </a:p>
      </dgm:t>
    </dgm:pt>
    <dgm:pt modelId="{71C716B1-2652-42CC-B1B7-4AA69D5F0DEA}">
      <dgm:prSet phldrT="[Text]" custT="1"/>
      <dgm:spPr/>
      <dgm:t>
        <a:bodyPr/>
        <a:lstStyle/>
        <a:p>
          <a:r>
            <a:rPr lang="en-US" sz="1600" dirty="0"/>
            <a:t>NOTIFICATIONS</a:t>
          </a:r>
        </a:p>
      </dgm:t>
    </dgm:pt>
    <dgm:pt modelId="{2DA493B9-9E3E-467B-913C-BB84DC7DE305}" type="parTrans" cxnId="{C7554F32-949B-4198-9923-EBEA4D88A863}">
      <dgm:prSet/>
      <dgm:spPr/>
      <dgm:t>
        <a:bodyPr/>
        <a:lstStyle/>
        <a:p>
          <a:endParaRPr lang="en-US"/>
        </a:p>
      </dgm:t>
    </dgm:pt>
    <dgm:pt modelId="{3FEE0C11-B7CA-4DC3-8DBD-7C697618CC21}" type="sibTrans" cxnId="{C7554F32-949B-4198-9923-EBEA4D88A863}">
      <dgm:prSet/>
      <dgm:spPr/>
      <dgm:t>
        <a:bodyPr/>
        <a:lstStyle/>
        <a:p>
          <a:endParaRPr lang="en-US"/>
        </a:p>
      </dgm:t>
    </dgm:pt>
    <dgm:pt modelId="{0BF63D07-DA40-4EE3-802B-A8866613AEBD}">
      <dgm:prSet phldrT="[Text]" custT="1"/>
      <dgm:spPr/>
      <dgm:t>
        <a:bodyPr/>
        <a:lstStyle/>
        <a:p>
          <a:r>
            <a:rPr lang="en-US" sz="1600" dirty="0"/>
            <a:t>ORDERS</a:t>
          </a:r>
        </a:p>
      </dgm:t>
    </dgm:pt>
    <dgm:pt modelId="{0D97D402-0263-4A93-BDBE-DF0355F4B52A}" type="parTrans" cxnId="{A9DC5C1D-2421-41F1-AFB3-69C8195AB06B}">
      <dgm:prSet/>
      <dgm:spPr/>
      <dgm:t>
        <a:bodyPr/>
        <a:lstStyle/>
        <a:p>
          <a:endParaRPr lang="en-US"/>
        </a:p>
      </dgm:t>
    </dgm:pt>
    <dgm:pt modelId="{2F68125D-69AD-4814-9DD8-98E5CE92A09F}" type="sibTrans" cxnId="{A9DC5C1D-2421-41F1-AFB3-69C8195AB06B}">
      <dgm:prSet/>
      <dgm:spPr/>
      <dgm:t>
        <a:bodyPr/>
        <a:lstStyle/>
        <a:p>
          <a:endParaRPr lang="en-US"/>
        </a:p>
      </dgm:t>
    </dgm:pt>
    <dgm:pt modelId="{D0BD5228-05D1-4B48-B9C0-F8115A4040B4}">
      <dgm:prSet phldrT="[Text]" custT="1"/>
      <dgm:spPr/>
      <dgm:t>
        <a:bodyPr/>
        <a:lstStyle/>
        <a:p>
          <a:r>
            <a:rPr lang="en-US" sz="1600" dirty="0"/>
            <a:t>TRADE NOTICE</a:t>
          </a:r>
        </a:p>
      </dgm:t>
    </dgm:pt>
    <dgm:pt modelId="{2138763B-CBAD-4458-9521-55F6F09475D8}" type="parTrans" cxnId="{E76C2AE5-C3C2-4E6A-B03B-9645B732A97A}">
      <dgm:prSet/>
      <dgm:spPr/>
      <dgm:t>
        <a:bodyPr/>
        <a:lstStyle/>
        <a:p>
          <a:endParaRPr lang="en-US"/>
        </a:p>
      </dgm:t>
    </dgm:pt>
    <dgm:pt modelId="{FED71254-6496-4406-A255-A011C3665284}" type="sibTrans" cxnId="{E76C2AE5-C3C2-4E6A-B03B-9645B732A97A}">
      <dgm:prSet/>
      <dgm:spPr/>
      <dgm:t>
        <a:bodyPr/>
        <a:lstStyle/>
        <a:p>
          <a:endParaRPr lang="en-US"/>
        </a:p>
      </dgm:t>
    </dgm:pt>
    <dgm:pt modelId="{64B7A334-9E8C-4E06-A0BC-F01BF15EB90E}">
      <dgm:prSet phldrT="[Text]" custT="1"/>
      <dgm:spPr/>
      <dgm:t>
        <a:bodyPr/>
        <a:lstStyle/>
        <a:p>
          <a:r>
            <a:rPr lang="en-US" sz="1600" dirty="0"/>
            <a:t>RULES</a:t>
          </a:r>
        </a:p>
      </dgm:t>
    </dgm:pt>
    <dgm:pt modelId="{5B6EB327-89E2-4FF7-9742-2508E7372585}" type="parTrans" cxnId="{4E14FA7A-7C36-4FA4-875B-55728389F040}">
      <dgm:prSet/>
      <dgm:spPr/>
      <dgm:t>
        <a:bodyPr/>
        <a:lstStyle/>
        <a:p>
          <a:endParaRPr lang="en-US"/>
        </a:p>
      </dgm:t>
    </dgm:pt>
    <dgm:pt modelId="{6F0AD496-21DA-494C-8F01-E800968C60A8}" type="sibTrans" cxnId="{4E14FA7A-7C36-4FA4-875B-55728389F040}">
      <dgm:prSet/>
      <dgm:spPr/>
      <dgm:t>
        <a:bodyPr/>
        <a:lstStyle/>
        <a:p>
          <a:endParaRPr lang="en-US"/>
        </a:p>
      </dgm:t>
    </dgm:pt>
    <dgm:pt modelId="{29C99E44-B42D-4D04-BE5F-1C411FB16E6A}">
      <dgm:prSet phldrT="[Text]" custT="1"/>
      <dgm:spPr/>
      <dgm:t>
        <a:bodyPr/>
        <a:lstStyle/>
        <a:p>
          <a:r>
            <a:rPr lang="en-US" sz="1600" dirty="0"/>
            <a:t>CIRCULARS OR OFFICE LETTERS</a:t>
          </a:r>
        </a:p>
      </dgm:t>
    </dgm:pt>
    <dgm:pt modelId="{A24B19D9-561D-4338-8B2C-8B13F1FD51D7}" type="sibTrans" cxnId="{0B7B92C5-2ED5-4829-A255-C3281191F64F}">
      <dgm:prSet/>
      <dgm:spPr/>
      <dgm:t>
        <a:bodyPr/>
        <a:lstStyle/>
        <a:p>
          <a:endParaRPr lang="en-US"/>
        </a:p>
      </dgm:t>
    </dgm:pt>
    <dgm:pt modelId="{485BF060-28DD-4BFB-B916-D687D418FD30}" type="parTrans" cxnId="{0B7B92C5-2ED5-4829-A255-C3281191F64F}">
      <dgm:prSet/>
      <dgm:spPr/>
      <dgm:t>
        <a:bodyPr/>
        <a:lstStyle/>
        <a:p>
          <a:endParaRPr lang="en-US"/>
        </a:p>
      </dgm:t>
    </dgm:pt>
    <dgm:pt modelId="{0CF9FB78-BD56-44E5-99DE-8C8814FDBEA5}" type="pres">
      <dgm:prSet presAssocID="{3DD2E38F-60F2-4F93-B744-338559C4D0FB}" presName="cycle" presStyleCnt="0">
        <dgm:presLayoutVars>
          <dgm:chMax val="1"/>
          <dgm:dir/>
          <dgm:animLvl val="ctr"/>
          <dgm:resizeHandles val="exact"/>
        </dgm:presLayoutVars>
      </dgm:prSet>
      <dgm:spPr/>
      <dgm:t>
        <a:bodyPr/>
        <a:lstStyle/>
        <a:p>
          <a:endParaRPr lang="en-US"/>
        </a:p>
      </dgm:t>
    </dgm:pt>
    <dgm:pt modelId="{A082D059-8378-4BAB-B5D7-D780DA2BF5CE}" type="pres">
      <dgm:prSet presAssocID="{5121E168-C8F9-4CC9-BE29-4FD3703C6125}" presName="centerShape" presStyleLbl="node0" presStyleIdx="0" presStyleCnt="1" custLinFactNeighborX="218" custLinFactNeighborY="14"/>
      <dgm:spPr/>
      <dgm:t>
        <a:bodyPr/>
        <a:lstStyle/>
        <a:p>
          <a:endParaRPr lang="en-US"/>
        </a:p>
      </dgm:t>
    </dgm:pt>
    <dgm:pt modelId="{93E94253-1444-4142-A9C9-D635C17D44DC}" type="pres">
      <dgm:prSet presAssocID="{9FD1F5F4-E1B5-4854-A2F8-448E9F7D121D}" presName="parTrans" presStyleLbl="bgSibTrans2D1" presStyleIdx="0" presStyleCnt="6"/>
      <dgm:spPr/>
      <dgm:t>
        <a:bodyPr/>
        <a:lstStyle/>
        <a:p>
          <a:endParaRPr lang="en-US"/>
        </a:p>
      </dgm:t>
    </dgm:pt>
    <dgm:pt modelId="{6C424240-F545-4A09-B2E9-784D4FAB7F83}" type="pres">
      <dgm:prSet presAssocID="{D2C8527B-C913-49C8-81BB-B042A89AA613}" presName="node" presStyleLbl="node1" presStyleIdx="0" presStyleCnt="6">
        <dgm:presLayoutVars>
          <dgm:bulletEnabled val="1"/>
        </dgm:presLayoutVars>
      </dgm:prSet>
      <dgm:spPr/>
      <dgm:t>
        <a:bodyPr/>
        <a:lstStyle/>
        <a:p>
          <a:endParaRPr lang="en-US"/>
        </a:p>
      </dgm:t>
    </dgm:pt>
    <dgm:pt modelId="{36CA4D0B-338E-4C6B-8812-2F38200954A7}" type="pres">
      <dgm:prSet presAssocID="{2DA493B9-9E3E-467B-913C-BB84DC7DE305}" presName="parTrans" presStyleLbl="bgSibTrans2D1" presStyleIdx="1" presStyleCnt="6"/>
      <dgm:spPr/>
      <dgm:t>
        <a:bodyPr/>
        <a:lstStyle/>
        <a:p>
          <a:endParaRPr lang="en-US"/>
        </a:p>
      </dgm:t>
    </dgm:pt>
    <dgm:pt modelId="{8323DD47-94BC-4083-B3C5-B1FEB3FCA5B3}" type="pres">
      <dgm:prSet presAssocID="{71C716B1-2652-42CC-B1B7-4AA69D5F0DEA}" presName="node" presStyleLbl="node1" presStyleIdx="1" presStyleCnt="6" custScaleX="117801" custRadScaleRad="100893" custRadScaleInc="2308">
        <dgm:presLayoutVars>
          <dgm:bulletEnabled val="1"/>
        </dgm:presLayoutVars>
      </dgm:prSet>
      <dgm:spPr/>
      <dgm:t>
        <a:bodyPr/>
        <a:lstStyle/>
        <a:p>
          <a:endParaRPr lang="en-US"/>
        </a:p>
      </dgm:t>
    </dgm:pt>
    <dgm:pt modelId="{9F699C5E-69C6-4C57-9A17-D5B44397A959}" type="pres">
      <dgm:prSet presAssocID="{0D97D402-0263-4A93-BDBE-DF0355F4B52A}" presName="parTrans" presStyleLbl="bgSibTrans2D1" presStyleIdx="2" presStyleCnt="6"/>
      <dgm:spPr/>
      <dgm:t>
        <a:bodyPr/>
        <a:lstStyle/>
        <a:p>
          <a:endParaRPr lang="en-US"/>
        </a:p>
      </dgm:t>
    </dgm:pt>
    <dgm:pt modelId="{738D5BD0-9876-40E3-B65C-E8E878ED6A45}" type="pres">
      <dgm:prSet presAssocID="{0BF63D07-DA40-4EE3-802B-A8866613AEBD}" presName="node" presStyleLbl="node1" presStyleIdx="2" presStyleCnt="6" custScaleX="110000" custScaleY="110000" custRadScaleRad="97892" custRadScaleInc="9363">
        <dgm:presLayoutVars>
          <dgm:bulletEnabled val="1"/>
        </dgm:presLayoutVars>
      </dgm:prSet>
      <dgm:spPr/>
      <dgm:t>
        <a:bodyPr/>
        <a:lstStyle/>
        <a:p>
          <a:endParaRPr lang="en-US"/>
        </a:p>
      </dgm:t>
    </dgm:pt>
    <dgm:pt modelId="{9DCAF297-AFA9-467A-AF87-A54E84DDAF44}" type="pres">
      <dgm:prSet presAssocID="{2138763B-CBAD-4458-9521-55F6F09475D8}" presName="parTrans" presStyleLbl="bgSibTrans2D1" presStyleIdx="3" presStyleCnt="6"/>
      <dgm:spPr/>
      <dgm:t>
        <a:bodyPr/>
        <a:lstStyle/>
        <a:p>
          <a:endParaRPr lang="en-US"/>
        </a:p>
      </dgm:t>
    </dgm:pt>
    <dgm:pt modelId="{1B49D4BB-F090-488C-B45E-EC308DC12CFB}" type="pres">
      <dgm:prSet presAssocID="{D0BD5228-05D1-4B48-B9C0-F8115A4040B4}" presName="node" presStyleLbl="node1" presStyleIdx="3" presStyleCnt="6">
        <dgm:presLayoutVars>
          <dgm:bulletEnabled val="1"/>
        </dgm:presLayoutVars>
      </dgm:prSet>
      <dgm:spPr/>
      <dgm:t>
        <a:bodyPr/>
        <a:lstStyle/>
        <a:p>
          <a:endParaRPr lang="en-US"/>
        </a:p>
      </dgm:t>
    </dgm:pt>
    <dgm:pt modelId="{57202001-9DC8-4066-BCD1-70E80619FDB5}" type="pres">
      <dgm:prSet presAssocID="{5B6EB327-89E2-4FF7-9742-2508E7372585}" presName="parTrans" presStyleLbl="bgSibTrans2D1" presStyleIdx="4" presStyleCnt="6"/>
      <dgm:spPr/>
      <dgm:t>
        <a:bodyPr/>
        <a:lstStyle/>
        <a:p>
          <a:endParaRPr lang="en-US"/>
        </a:p>
      </dgm:t>
    </dgm:pt>
    <dgm:pt modelId="{904645D7-9463-4794-819E-A0207D3A2A3A}" type="pres">
      <dgm:prSet presAssocID="{64B7A334-9E8C-4E06-A0BC-F01BF15EB90E}" presName="node" presStyleLbl="node1" presStyleIdx="4" presStyleCnt="6">
        <dgm:presLayoutVars>
          <dgm:bulletEnabled val="1"/>
        </dgm:presLayoutVars>
      </dgm:prSet>
      <dgm:spPr/>
      <dgm:t>
        <a:bodyPr/>
        <a:lstStyle/>
        <a:p>
          <a:endParaRPr lang="en-US"/>
        </a:p>
      </dgm:t>
    </dgm:pt>
    <dgm:pt modelId="{D88388B2-F3B3-45B2-832A-7F39A50CFBAE}" type="pres">
      <dgm:prSet presAssocID="{485BF060-28DD-4BFB-B916-D687D418FD30}" presName="parTrans" presStyleLbl="bgSibTrans2D1" presStyleIdx="5" presStyleCnt="6"/>
      <dgm:spPr/>
      <dgm:t>
        <a:bodyPr/>
        <a:lstStyle/>
        <a:p>
          <a:endParaRPr lang="en-US"/>
        </a:p>
      </dgm:t>
    </dgm:pt>
    <dgm:pt modelId="{8E16E7E7-47C3-4C20-A38A-4911395F4561}" type="pres">
      <dgm:prSet presAssocID="{29C99E44-B42D-4D04-BE5F-1C411FB16E6A}" presName="node" presStyleLbl="node1" presStyleIdx="5" presStyleCnt="6">
        <dgm:presLayoutVars>
          <dgm:bulletEnabled val="1"/>
        </dgm:presLayoutVars>
      </dgm:prSet>
      <dgm:spPr/>
      <dgm:t>
        <a:bodyPr/>
        <a:lstStyle/>
        <a:p>
          <a:endParaRPr lang="en-US"/>
        </a:p>
      </dgm:t>
    </dgm:pt>
  </dgm:ptLst>
  <dgm:cxnLst>
    <dgm:cxn modelId="{4E14FA7A-7C36-4FA4-875B-55728389F040}" srcId="{5121E168-C8F9-4CC9-BE29-4FD3703C6125}" destId="{64B7A334-9E8C-4E06-A0BC-F01BF15EB90E}" srcOrd="4" destOrd="0" parTransId="{5B6EB327-89E2-4FF7-9742-2508E7372585}" sibTransId="{6F0AD496-21DA-494C-8F01-E800968C60A8}"/>
    <dgm:cxn modelId="{339B1985-C4F7-4C3C-BEB4-2405248D6244}" type="presOf" srcId="{5B6EB327-89E2-4FF7-9742-2508E7372585}" destId="{57202001-9DC8-4066-BCD1-70E80619FDB5}" srcOrd="0" destOrd="0" presId="urn:microsoft.com/office/officeart/2005/8/layout/radial4"/>
    <dgm:cxn modelId="{53B850BE-2CED-4F2D-B05D-43E42101BF42}" type="presOf" srcId="{29C99E44-B42D-4D04-BE5F-1C411FB16E6A}" destId="{8E16E7E7-47C3-4C20-A38A-4911395F4561}" srcOrd="0" destOrd="0" presId="urn:microsoft.com/office/officeart/2005/8/layout/radial4"/>
    <dgm:cxn modelId="{1DCD9331-94CF-47EA-B677-D1CCDEA0BCB6}" type="presOf" srcId="{0D97D402-0263-4A93-BDBE-DF0355F4B52A}" destId="{9F699C5E-69C6-4C57-9A17-D5B44397A959}" srcOrd="0" destOrd="0" presId="urn:microsoft.com/office/officeart/2005/8/layout/radial4"/>
    <dgm:cxn modelId="{E76C2AE5-C3C2-4E6A-B03B-9645B732A97A}" srcId="{5121E168-C8F9-4CC9-BE29-4FD3703C6125}" destId="{D0BD5228-05D1-4B48-B9C0-F8115A4040B4}" srcOrd="3" destOrd="0" parTransId="{2138763B-CBAD-4458-9521-55F6F09475D8}" sibTransId="{FED71254-6496-4406-A255-A011C3665284}"/>
    <dgm:cxn modelId="{C7554F32-949B-4198-9923-EBEA4D88A863}" srcId="{5121E168-C8F9-4CC9-BE29-4FD3703C6125}" destId="{71C716B1-2652-42CC-B1B7-4AA69D5F0DEA}" srcOrd="1" destOrd="0" parTransId="{2DA493B9-9E3E-467B-913C-BB84DC7DE305}" sibTransId="{3FEE0C11-B7CA-4DC3-8DBD-7C697618CC21}"/>
    <dgm:cxn modelId="{60C01FFC-C2FF-4840-BA8A-4F6B4C323564}" srcId="{3DD2E38F-60F2-4F93-B744-338559C4D0FB}" destId="{5121E168-C8F9-4CC9-BE29-4FD3703C6125}" srcOrd="0" destOrd="0" parTransId="{1D8EAD2F-3C94-4D0C-894F-89C040422E42}" sibTransId="{9A2E4130-9D36-41FC-809D-DD9B0B034FAA}"/>
    <dgm:cxn modelId="{E6D2F9EE-D06C-4810-AC3E-2D7D066728D1}" type="presOf" srcId="{9FD1F5F4-E1B5-4854-A2F8-448E9F7D121D}" destId="{93E94253-1444-4142-A9C9-D635C17D44DC}" srcOrd="0" destOrd="0" presId="urn:microsoft.com/office/officeart/2005/8/layout/radial4"/>
    <dgm:cxn modelId="{2934D455-A23B-47EE-97B1-FA892D6628B4}" type="presOf" srcId="{64B7A334-9E8C-4E06-A0BC-F01BF15EB90E}" destId="{904645D7-9463-4794-819E-A0207D3A2A3A}" srcOrd="0" destOrd="0" presId="urn:microsoft.com/office/officeart/2005/8/layout/radial4"/>
    <dgm:cxn modelId="{0FFBC568-0879-450A-A41F-1362CC4C46EE}" type="presOf" srcId="{485BF060-28DD-4BFB-B916-D687D418FD30}" destId="{D88388B2-F3B3-45B2-832A-7F39A50CFBAE}" srcOrd="0" destOrd="0" presId="urn:microsoft.com/office/officeart/2005/8/layout/radial4"/>
    <dgm:cxn modelId="{58B13DEB-B76F-461D-98C8-E81E8EF912DA}" type="presOf" srcId="{2138763B-CBAD-4458-9521-55F6F09475D8}" destId="{9DCAF297-AFA9-467A-AF87-A54E84DDAF44}" srcOrd="0" destOrd="0" presId="urn:microsoft.com/office/officeart/2005/8/layout/radial4"/>
    <dgm:cxn modelId="{E334CD86-30D4-4868-9FCF-378A7B705896}" srcId="{5121E168-C8F9-4CC9-BE29-4FD3703C6125}" destId="{D2C8527B-C913-49C8-81BB-B042A89AA613}" srcOrd="0" destOrd="0" parTransId="{9FD1F5F4-E1B5-4854-A2F8-448E9F7D121D}" sibTransId="{3FFF1FAB-6623-46C2-A871-19CDFE3D88F9}"/>
    <dgm:cxn modelId="{A9DC5C1D-2421-41F1-AFB3-69C8195AB06B}" srcId="{5121E168-C8F9-4CC9-BE29-4FD3703C6125}" destId="{0BF63D07-DA40-4EE3-802B-A8866613AEBD}" srcOrd="2" destOrd="0" parTransId="{0D97D402-0263-4A93-BDBE-DF0355F4B52A}" sibTransId="{2F68125D-69AD-4814-9DD8-98E5CE92A09F}"/>
    <dgm:cxn modelId="{04AB5CE6-38B7-40E4-A78A-3DE63CE1D0B2}" type="presOf" srcId="{D2C8527B-C913-49C8-81BB-B042A89AA613}" destId="{6C424240-F545-4A09-B2E9-784D4FAB7F83}" srcOrd="0" destOrd="0" presId="urn:microsoft.com/office/officeart/2005/8/layout/radial4"/>
    <dgm:cxn modelId="{AAF9820E-E9A0-41E1-AEB3-38A7DD7ACFDC}" type="presOf" srcId="{3DD2E38F-60F2-4F93-B744-338559C4D0FB}" destId="{0CF9FB78-BD56-44E5-99DE-8C8814FDBEA5}" srcOrd="0" destOrd="0" presId="urn:microsoft.com/office/officeart/2005/8/layout/radial4"/>
    <dgm:cxn modelId="{0B7B92C5-2ED5-4829-A255-C3281191F64F}" srcId="{5121E168-C8F9-4CC9-BE29-4FD3703C6125}" destId="{29C99E44-B42D-4D04-BE5F-1C411FB16E6A}" srcOrd="5" destOrd="0" parTransId="{485BF060-28DD-4BFB-B916-D687D418FD30}" sibTransId="{A24B19D9-561D-4338-8B2C-8B13F1FD51D7}"/>
    <dgm:cxn modelId="{9843B1C7-43C2-439B-83D5-6C0782397A30}" type="presOf" srcId="{2DA493B9-9E3E-467B-913C-BB84DC7DE305}" destId="{36CA4D0B-338E-4C6B-8812-2F38200954A7}" srcOrd="0" destOrd="0" presId="urn:microsoft.com/office/officeart/2005/8/layout/radial4"/>
    <dgm:cxn modelId="{8389F666-D91F-4315-A70C-24055906511B}" type="presOf" srcId="{71C716B1-2652-42CC-B1B7-4AA69D5F0DEA}" destId="{8323DD47-94BC-4083-B3C5-B1FEB3FCA5B3}" srcOrd="0" destOrd="0" presId="urn:microsoft.com/office/officeart/2005/8/layout/radial4"/>
    <dgm:cxn modelId="{D72B6ED7-F825-4376-A87C-0E6D4E8F9ACE}" type="presOf" srcId="{D0BD5228-05D1-4B48-B9C0-F8115A4040B4}" destId="{1B49D4BB-F090-488C-B45E-EC308DC12CFB}" srcOrd="0" destOrd="0" presId="urn:microsoft.com/office/officeart/2005/8/layout/radial4"/>
    <dgm:cxn modelId="{53E0A5CB-E26D-4C6D-B8C9-1F09111DAFE2}" type="presOf" srcId="{0BF63D07-DA40-4EE3-802B-A8866613AEBD}" destId="{738D5BD0-9876-40E3-B65C-E8E878ED6A45}" srcOrd="0" destOrd="0" presId="urn:microsoft.com/office/officeart/2005/8/layout/radial4"/>
    <dgm:cxn modelId="{900E64FE-DC65-43DB-9F35-81EE660AD65A}" type="presOf" srcId="{5121E168-C8F9-4CC9-BE29-4FD3703C6125}" destId="{A082D059-8378-4BAB-B5D7-D780DA2BF5CE}" srcOrd="0" destOrd="0" presId="urn:microsoft.com/office/officeart/2005/8/layout/radial4"/>
    <dgm:cxn modelId="{3961585A-795D-4757-A7B0-AC6D944E01E3}" type="presParOf" srcId="{0CF9FB78-BD56-44E5-99DE-8C8814FDBEA5}" destId="{A082D059-8378-4BAB-B5D7-D780DA2BF5CE}" srcOrd="0" destOrd="0" presId="urn:microsoft.com/office/officeart/2005/8/layout/radial4"/>
    <dgm:cxn modelId="{6FAF9FA5-4B41-43F9-8201-9F00716566F5}" type="presParOf" srcId="{0CF9FB78-BD56-44E5-99DE-8C8814FDBEA5}" destId="{93E94253-1444-4142-A9C9-D635C17D44DC}" srcOrd="1" destOrd="0" presId="urn:microsoft.com/office/officeart/2005/8/layout/radial4"/>
    <dgm:cxn modelId="{5F2CEA15-7C30-467B-B2D7-A74E2432FEBD}" type="presParOf" srcId="{0CF9FB78-BD56-44E5-99DE-8C8814FDBEA5}" destId="{6C424240-F545-4A09-B2E9-784D4FAB7F83}" srcOrd="2" destOrd="0" presId="urn:microsoft.com/office/officeart/2005/8/layout/radial4"/>
    <dgm:cxn modelId="{10D6F86C-48DB-4E27-9F3D-C7C2F2C3666D}" type="presParOf" srcId="{0CF9FB78-BD56-44E5-99DE-8C8814FDBEA5}" destId="{36CA4D0B-338E-4C6B-8812-2F38200954A7}" srcOrd="3" destOrd="0" presId="urn:microsoft.com/office/officeart/2005/8/layout/radial4"/>
    <dgm:cxn modelId="{72739BA8-EEFD-416B-9A53-EE6317E7DD15}" type="presParOf" srcId="{0CF9FB78-BD56-44E5-99DE-8C8814FDBEA5}" destId="{8323DD47-94BC-4083-B3C5-B1FEB3FCA5B3}" srcOrd="4" destOrd="0" presId="urn:microsoft.com/office/officeart/2005/8/layout/radial4"/>
    <dgm:cxn modelId="{3111BACD-A44F-4B47-9DBE-298EEAA1FEFA}" type="presParOf" srcId="{0CF9FB78-BD56-44E5-99DE-8C8814FDBEA5}" destId="{9F699C5E-69C6-4C57-9A17-D5B44397A959}" srcOrd="5" destOrd="0" presId="urn:microsoft.com/office/officeart/2005/8/layout/radial4"/>
    <dgm:cxn modelId="{7733DA40-D482-482C-AF67-0D46DA428ABD}" type="presParOf" srcId="{0CF9FB78-BD56-44E5-99DE-8C8814FDBEA5}" destId="{738D5BD0-9876-40E3-B65C-E8E878ED6A45}" srcOrd="6" destOrd="0" presId="urn:microsoft.com/office/officeart/2005/8/layout/radial4"/>
    <dgm:cxn modelId="{997A4E6C-CC37-4042-B2CF-2813CD0BA57E}" type="presParOf" srcId="{0CF9FB78-BD56-44E5-99DE-8C8814FDBEA5}" destId="{9DCAF297-AFA9-467A-AF87-A54E84DDAF44}" srcOrd="7" destOrd="0" presId="urn:microsoft.com/office/officeart/2005/8/layout/radial4"/>
    <dgm:cxn modelId="{D83A27DA-6742-4A0A-AFD6-1522A6B42074}" type="presParOf" srcId="{0CF9FB78-BD56-44E5-99DE-8C8814FDBEA5}" destId="{1B49D4BB-F090-488C-B45E-EC308DC12CFB}" srcOrd="8" destOrd="0" presId="urn:microsoft.com/office/officeart/2005/8/layout/radial4"/>
    <dgm:cxn modelId="{D0659ADD-81F6-4058-B4A9-8A9EA9C18DA6}" type="presParOf" srcId="{0CF9FB78-BD56-44E5-99DE-8C8814FDBEA5}" destId="{57202001-9DC8-4066-BCD1-70E80619FDB5}" srcOrd="9" destOrd="0" presId="urn:microsoft.com/office/officeart/2005/8/layout/radial4"/>
    <dgm:cxn modelId="{A8A7CDB2-4225-4EC2-AFD4-8DB5C6DC0570}" type="presParOf" srcId="{0CF9FB78-BD56-44E5-99DE-8C8814FDBEA5}" destId="{904645D7-9463-4794-819E-A0207D3A2A3A}" srcOrd="10" destOrd="0" presId="urn:microsoft.com/office/officeart/2005/8/layout/radial4"/>
    <dgm:cxn modelId="{39E9141D-5D3E-4048-B533-F64FE7C8A591}" type="presParOf" srcId="{0CF9FB78-BD56-44E5-99DE-8C8814FDBEA5}" destId="{D88388B2-F3B3-45B2-832A-7F39A50CFBAE}" srcOrd="11" destOrd="0" presId="urn:microsoft.com/office/officeart/2005/8/layout/radial4"/>
    <dgm:cxn modelId="{F97F00BE-0F65-4DA5-9CDA-49C08B173BF1}" type="presParOf" srcId="{0CF9FB78-BD56-44E5-99DE-8C8814FDBEA5}" destId="{8E16E7E7-47C3-4C20-A38A-4911395F4561}" srcOrd="12" destOrd="0" presId="urn:microsoft.com/office/officeart/2005/8/layout/radial4"/>
  </dgm:cxnLst>
  <dgm:bg>
    <a:noFill/>
    <a:effectLst/>
  </dgm:bg>
  <dgm:whole/>
</dgm:dataModel>
</file>

<file path=ppt/diagrams/data7.xml><?xml version="1.0" encoding="utf-8"?>
<dgm:dataModel xmlns:dgm="http://schemas.openxmlformats.org/drawingml/2006/diagram" xmlns:a="http://schemas.openxmlformats.org/drawingml/2006/main">
  <dgm:ptLst>
    <dgm:pt modelId="{A4E173D0-B06D-47FE-98FD-EC953F95728F}" type="doc">
      <dgm:prSet loTypeId="urn:microsoft.com/office/officeart/2005/8/layout/vProcess5" loCatId="process" qsTypeId="urn:microsoft.com/office/officeart/2005/8/quickstyle/3d8" qsCatId="3D" csTypeId="urn:microsoft.com/office/officeart/2005/8/colors/accent0_1" csCatId="mainScheme" phldr="1"/>
      <dgm:spPr/>
    </dgm:pt>
    <dgm:pt modelId="{AD92C89F-0328-4991-ADBE-788C9890F29F}">
      <dgm:prSet phldrT="[Text]" custT="1"/>
      <dgm:spPr>
        <a:sp3d>
          <a:bevelT w="152400" h="50800" prst="softRound"/>
        </a:sp3d>
      </dgm:spPr>
      <dgm:t>
        <a:bodyPr/>
        <a:lstStyle/>
        <a:p>
          <a:r>
            <a:rPr lang="en-US" sz="2000" dirty="0"/>
            <a:t>MINISTRY OF FINANCE</a:t>
          </a:r>
        </a:p>
      </dgm:t>
    </dgm:pt>
    <dgm:pt modelId="{801942D7-CE55-49E4-AA58-0B4E15639719}" type="parTrans" cxnId="{D02EBC06-D52E-459A-9B56-B11CD8687A54}">
      <dgm:prSet/>
      <dgm:spPr/>
      <dgm:t>
        <a:bodyPr/>
        <a:lstStyle/>
        <a:p>
          <a:endParaRPr lang="en-US"/>
        </a:p>
      </dgm:t>
    </dgm:pt>
    <dgm:pt modelId="{78BB7E69-03F8-4E46-8E3A-E7455558BA6C}" type="sibTrans" cxnId="{D02EBC06-D52E-459A-9B56-B11CD8687A54}">
      <dgm:prSet/>
      <dgm:spPr>
        <a:sp3d z="152400" extrusionH="63500" prstMaterial="matte">
          <a:bevelT w="50800" h="19050" prst="softRound"/>
          <a:contourClr>
            <a:schemeClr val="bg1"/>
          </a:contourClr>
        </a:sp3d>
      </dgm:spPr>
      <dgm:t>
        <a:bodyPr/>
        <a:lstStyle/>
        <a:p>
          <a:endParaRPr lang="en-US"/>
        </a:p>
      </dgm:t>
    </dgm:pt>
    <dgm:pt modelId="{0329DB70-1FB2-467A-ABCF-F3A398A7DE01}">
      <dgm:prSet phldrT="[Text]" custT="1"/>
      <dgm:spPr>
        <a:sp3d>
          <a:bevelT w="152400" h="50800" prst="softRound"/>
        </a:sp3d>
      </dgm:spPr>
      <dgm:t>
        <a:bodyPr/>
        <a:lstStyle/>
        <a:p>
          <a:r>
            <a:rPr lang="en-US" sz="2000" dirty="0"/>
            <a:t>CENTRAL BOARD OF EXCISE &amp; CUSTOM</a:t>
          </a:r>
        </a:p>
      </dgm:t>
    </dgm:pt>
    <dgm:pt modelId="{BB996903-5DEA-4A54-8622-C69FD5A2ADDF}" type="parTrans" cxnId="{6788A7A3-298C-4BA7-979D-1CD509B1DC95}">
      <dgm:prSet/>
      <dgm:spPr/>
      <dgm:t>
        <a:bodyPr/>
        <a:lstStyle/>
        <a:p>
          <a:endParaRPr lang="en-US"/>
        </a:p>
      </dgm:t>
    </dgm:pt>
    <dgm:pt modelId="{1FC9BFD7-9ED2-441B-964A-F62F64870447}" type="sibTrans" cxnId="{6788A7A3-298C-4BA7-979D-1CD509B1DC95}">
      <dgm:prSet/>
      <dgm:spPr>
        <a:sp3d z="152400" extrusionH="63500" prstMaterial="matte">
          <a:bevelT w="50800" h="19050" prst="softRound"/>
          <a:contourClr>
            <a:schemeClr val="bg1"/>
          </a:contourClr>
        </a:sp3d>
      </dgm:spPr>
      <dgm:t>
        <a:bodyPr/>
        <a:lstStyle/>
        <a:p>
          <a:endParaRPr lang="en-US"/>
        </a:p>
      </dgm:t>
    </dgm:pt>
    <dgm:pt modelId="{8F028A18-9F18-4244-BC7F-179EE66FAC04}">
      <dgm:prSet phldrT="[Text]" custT="1"/>
      <dgm:spPr>
        <a:sp3d>
          <a:bevelT w="152400" h="50800" prst="softRound"/>
        </a:sp3d>
      </dgm:spPr>
      <dgm:t>
        <a:bodyPr/>
        <a:lstStyle/>
        <a:p>
          <a:r>
            <a:rPr lang="en-US" sz="1800" dirty="0"/>
            <a:t>CENTRAL EXCISE ZONES HEADED BY CHIEF COMMISSIONERS</a:t>
          </a:r>
        </a:p>
      </dgm:t>
    </dgm:pt>
    <dgm:pt modelId="{6959DD7A-8008-4E45-848C-7EAC55C154A8}" type="parTrans" cxnId="{37634794-EA25-490F-B431-A70C1577EE6F}">
      <dgm:prSet/>
      <dgm:spPr/>
      <dgm:t>
        <a:bodyPr/>
        <a:lstStyle/>
        <a:p>
          <a:endParaRPr lang="en-US"/>
        </a:p>
      </dgm:t>
    </dgm:pt>
    <dgm:pt modelId="{2CDAB5AE-5D78-4457-AAF3-0833194BA38F}" type="sibTrans" cxnId="{37634794-EA25-490F-B431-A70C1577EE6F}">
      <dgm:prSet/>
      <dgm:spPr>
        <a:sp3d z="152400" extrusionH="63500" prstMaterial="matte">
          <a:bevelT w="50800" h="19050" prst="softRound"/>
          <a:contourClr>
            <a:schemeClr val="bg1"/>
          </a:contourClr>
        </a:sp3d>
      </dgm:spPr>
      <dgm:t>
        <a:bodyPr/>
        <a:lstStyle/>
        <a:p>
          <a:endParaRPr lang="en-US"/>
        </a:p>
      </dgm:t>
    </dgm:pt>
    <dgm:pt modelId="{286F9F5A-879B-4CCF-9256-85B2F044F8C3}">
      <dgm:prSet custT="1"/>
      <dgm:spPr>
        <a:sp3d>
          <a:bevelT w="152400" h="50800" prst="softRound"/>
        </a:sp3d>
      </dgm:spPr>
      <dgm:t>
        <a:bodyPr/>
        <a:lstStyle/>
        <a:p>
          <a:r>
            <a:rPr lang="en-US" sz="2000" dirty="0"/>
            <a:t>DEPARTMENT OF REVENUE</a:t>
          </a:r>
        </a:p>
      </dgm:t>
    </dgm:pt>
    <dgm:pt modelId="{1607E17C-01E2-43CD-B40C-933887651A78}" type="parTrans" cxnId="{B76B7A06-C679-4F9E-828B-54651EE8A278}">
      <dgm:prSet/>
      <dgm:spPr/>
      <dgm:t>
        <a:bodyPr/>
        <a:lstStyle/>
        <a:p>
          <a:endParaRPr lang="en-US"/>
        </a:p>
      </dgm:t>
    </dgm:pt>
    <dgm:pt modelId="{AEAFF922-B796-4451-AA9D-ED950F9F30F3}" type="sibTrans" cxnId="{B76B7A06-C679-4F9E-828B-54651EE8A278}">
      <dgm:prSet/>
      <dgm:spPr>
        <a:sp3d z="152400" extrusionH="63500" prstMaterial="matte">
          <a:bevelT w="50800" h="19050" prst="softRound"/>
          <a:contourClr>
            <a:schemeClr val="bg1"/>
          </a:contourClr>
        </a:sp3d>
      </dgm:spPr>
      <dgm:t>
        <a:bodyPr/>
        <a:lstStyle/>
        <a:p>
          <a:endParaRPr lang="en-US"/>
        </a:p>
      </dgm:t>
    </dgm:pt>
    <dgm:pt modelId="{A2B05798-9DE9-4DC3-AF1D-48C163E666E1}">
      <dgm:prSet custT="1"/>
      <dgm:spPr>
        <a:sp3d>
          <a:bevelT w="152400" h="50800" prst="softRound"/>
        </a:sp3d>
      </dgm:spPr>
      <dgm:t>
        <a:bodyPr/>
        <a:lstStyle/>
        <a:p>
          <a:r>
            <a:rPr lang="en-US" sz="1600" dirty="0"/>
            <a:t>CENTRAL EXCISE COMMISIONERATES HEADED BY COMMISSIONERS</a:t>
          </a:r>
        </a:p>
      </dgm:t>
    </dgm:pt>
    <dgm:pt modelId="{A4839768-D732-4A5D-89B5-254AEFD6B1BB}" type="parTrans" cxnId="{318849D5-CBDC-4BCD-AD19-E01F7B77830E}">
      <dgm:prSet/>
      <dgm:spPr/>
      <dgm:t>
        <a:bodyPr/>
        <a:lstStyle/>
        <a:p>
          <a:endParaRPr lang="en-US"/>
        </a:p>
      </dgm:t>
    </dgm:pt>
    <dgm:pt modelId="{35CDC34F-9C6C-4DDC-8122-0B2E61FC96E3}" type="sibTrans" cxnId="{318849D5-CBDC-4BCD-AD19-E01F7B77830E}">
      <dgm:prSet/>
      <dgm:spPr/>
      <dgm:t>
        <a:bodyPr/>
        <a:lstStyle/>
        <a:p>
          <a:endParaRPr lang="en-US"/>
        </a:p>
      </dgm:t>
    </dgm:pt>
    <dgm:pt modelId="{925ED07A-7B50-45E2-83C2-31F4BFAEBBE9}">
      <dgm:prSet/>
      <dgm:spPr/>
      <dgm:t>
        <a:bodyPr/>
        <a:lstStyle/>
        <a:p>
          <a:endParaRPr lang="en-US" dirty="0"/>
        </a:p>
      </dgm:t>
    </dgm:pt>
    <dgm:pt modelId="{619E02EE-E468-4399-95A0-6CD2AD3803C7}" type="parTrans" cxnId="{C77FDA2E-DD88-4371-83F8-5583A0586C74}">
      <dgm:prSet/>
      <dgm:spPr/>
      <dgm:t>
        <a:bodyPr/>
        <a:lstStyle/>
        <a:p>
          <a:endParaRPr lang="en-US"/>
        </a:p>
      </dgm:t>
    </dgm:pt>
    <dgm:pt modelId="{3DB69586-8F2C-412B-9786-8D19330F7D76}" type="sibTrans" cxnId="{C77FDA2E-DD88-4371-83F8-5583A0586C74}">
      <dgm:prSet/>
      <dgm:spPr/>
      <dgm:t>
        <a:bodyPr/>
        <a:lstStyle/>
        <a:p>
          <a:endParaRPr lang="en-US"/>
        </a:p>
      </dgm:t>
    </dgm:pt>
    <dgm:pt modelId="{BEA4F427-99EA-49AB-AB80-8C8828B2855C}" type="pres">
      <dgm:prSet presAssocID="{A4E173D0-B06D-47FE-98FD-EC953F95728F}" presName="outerComposite" presStyleCnt="0">
        <dgm:presLayoutVars>
          <dgm:chMax val="5"/>
          <dgm:dir/>
          <dgm:resizeHandles val="exact"/>
        </dgm:presLayoutVars>
      </dgm:prSet>
      <dgm:spPr/>
    </dgm:pt>
    <dgm:pt modelId="{0AD3E06D-0688-4495-BAFF-8A965D404A13}" type="pres">
      <dgm:prSet presAssocID="{A4E173D0-B06D-47FE-98FD-EC953F95728F}" presName="dummyMaxCanvas" presStyleCnt="0">
        <dgm:presLayoutVars/>
      </dgm:prSet>
      <dgm:spPr>
        <a:sp3d>
          <a:bevelT w="152400" h="50800" prst="softRound"/>
        </a:sp3d>
      </dgm:spPr>
    </dgm:pt>
    <dgm:pt modelId="{4D481688-0722-4FD6-9827-ADBCAB421C18}" type="pres">
      <dgm:prSet presAssocID="{A4E173D0-B06D-47FE-98FD-EC953F95728F}" presName="FiveNodes_1" presStyleLbl="node1" presStyleIdx="0" presStyleCnt="5">
        <dgm:presLayoutVars>
          <dgm:bulletEnabled val="1"/>
        </dgm:presLayoutVars>
      </dgm:prSet>
      <dgm:spPr/>
      <dgm:t>
        <a:bodyPr/>
        <a:lstStyle/>
        <a:p>
          <a:endParaRPr lang="en-US"/>
        </a:p>
      </dgm:t>
    </dgm:pt>
    <dgm:pt modelId="{E45A4290-F1BA-44FD-9446-401D103B1E40}" type="pres">
      <dgm:prSet presAssocID="{A4E173D0-B06D-47FE-98FD-EC953F95728F}" presName="FiveNodes_2" presStyleLbl="node1" presStyleIdx="1" presStyleCnt="5">
        <dgm:presLayoutVars>
          <dgm:bulletEnabled val="1"/>
        </dgm:presLayoutVars>
      </dgm:prSet>
      <dgm:spPr/>
      <dgm:t>
        <a:bodyPr/>
        <a:lstStyle/>
        <a:p>
          <a:endParaRPr lang="en-US"/>
        </a:p>
      </dgm:t>
    </dgm:pt>
    <dgm:pt modelId="{72F096BD-D5DA-458A-86D4-6B03AF7EAFB0}" type="pres">
      <dgm:prSet presAssocID="{A4E173D0-B06D-47FE-98FD-EC953F95728F}" presName="FiveNodes_3" presStyleLbl="node1" presStyleIdx="2" presStyleCnt="5">
        <dgm:presLayoutVars>
          <dgm:bulletEnabled val="1"/>
        </dgm:presLayoutVars>
      </dgm:prSet>
      <dgm:spPr/>
      <dgm:t>
        <a:bodyPr/>
        <a:lstStyle/>
        <a:p>
          <a:endParaRPr lang="en-US"/>
        </a:p>
      </dgm:t>
    </dgm:pt>
    <dgm:pt modelId="{A24A246B-8A8A-41E0-99A1-9AB1098BAA94}" type="pres">
      <dgm:prSet presAssocID="{A4E173D0-B06D-47FE-98FD-EC953F95728F}" presName="FiveNodes_4" presStyleLbl="node1" presStyleIdx="3" presStyleCnt="5">
        <dgm:presLayoutVars>
          <dgm:bulletEnabled val="1"/>
        </dgm:presLayoutVars>
      </dgm:prSet>
      <dgm:spPr/>
      <dgm:t>
        <a:bodyPr/>
        <a:lstStyle/>
        <a:p>
          <a:endParaRPr lang="en-US"/>
        </a:p>
      </dgm:t>
    </dgm:pt>
    <dgm:pt modelId="{57759232-FDD7-4380-AE58-5227544EF8F0}" type="pres">
      <dgm:prSet presAssocID="{A4E173D0-B06D-47FE-98FD-EC953F95728F}" presName="FiveNodes_5" presStyleLbl="node1" presStyleIdx="4" presStyleCnt="5">
        <dgm:presLayoutVars>
          <dgm:bulletEnabled val="1"/>
        </dgm:presLayoutVars>
      </dgm:prSet>
      <dgm:spPr/>
      <dgm:t>
        <a:bodyPr/>
        <a:lstStyle/>
        <a:p>
          <a:endParaRPr lang="en-US"/>
        </a:p>
      </dgm:t>
    </dgm:pt>
    <dgm:pt modelId="{1DF48168-FDDF-431F-A3A0-6BB45C34402D}" type="pres">
      <dgm:prSet presAssocID="{A4E173D0-B06D-47FE-98FD-EC953F95728F}" presName="FiveConn_1-2" presStyleLbl="fgAccFollowNode1" presStyleIdx="0" presStyleCnt="4">
        <dgm:presLayoutVars>
          <dgm:bulletEnabled val="1"/>
        </dgm:presLayoutVars>
      </dgm:prSet>
      <dgm:spPr/>
      <dgm:t>
        <a:bodyPr/>
        <a:lstStyle/>
        <a:p>
          <a:endParaRPr lang="en-US"/>
        </a:p>
      </dgm:t>
    </dgm:pt>
    <dgm:pt modelId="{A0622773-09F4-42F6-A80D-F1571830E08F}" type="pres">
      <dgm:prSet presAssocID="{A4E173D0-B06D-47FE-98FD-EC953F95728F}" presName="FiveConn_2-3" presStyleLbl="fgAccFollowNode1" presStyleIdx="1" presStyleCnt="4">
        <dgm:presLayoutVars>
          <dgm:bulletEnabled val="1"/>
        </dgm:presLayoutVars>
      </dgm:prSet>
      <dgm:spPr/>
      <dgm:t>
        <a:bodyPr/>
        <a:lstStyle/>
        <a:p>
          <a:endParaRPr lang="en-US"/>
        </a:p>
      </dgm:t>
    </dgm:pt>
    <dgm:pt modelId="{21A395A9-AEC3-4B14-A95C-BCC5E5000EE3}" type="pres">
      <dgm:prSet presAssocID="{A4E173D0-B06D-47FE-98FD-EC953F95728F}" presName="FiveConn_3-4" presStyleLbl="fgAccFollowNode1" presStyleIdx="2" presStyleCnt="4">
        <dgm:presLayoutVars>
          <dgm:bulletEnabled val="1"/>
        </dgm:presLayoutVars>
      </dgm:prSet>
      <dgm:spPr/>
      <dgm:t>
        <a:bodyPr/>
        <a:lstStyle/>
        <a:p>
          <a:endParaRPr lang="en-US"/>
        </a:p>
      </dgm:t>
    </dgm:pt>
    <dgm:pt modelId="{2C85C96C-DD1B-4D67-B8B2-CAB6FDD378CB}" type="pres">
      <dgm:prSet presAssocID="{A4E173D0-B06D-47FE-98FD-EC953F95728F}" presName="FiveConn_4-5" presStyleLbl="fgAccFollowNode1" presStyleIdx="3" presStyleCnt="4">
        <dgm:presLayoutVars>
          <dgm:bulletEnabled val="1"/>
        </dgm:presLayoutVars>
      </dgm:prSet>
      <dgm:spPr/>
      <dgm:t>
        <a:bodyPr/>
        <a:lstStyle/>
        <a:p>
          <a:endParaRPr lang="en-US"/>
        </a:p>
      </dgm:t>
    </dgm:pt>
    <dgm:pt modelId="{854A524B-08B1-4808-8BDC-6013C0AE311F}" type="pres">
      <dgm:prSet presAssocID="{A4E173D0-B06D-47FE-98FD-EC953F95728F}" presName="FiveNodes_1_text" presStyleLbl="node1" presStyleIdx="4" presStyleCnt="5">
        <dgm:presLayoutVars>
          <dgm:bulletEnabled val="1"/>
        </dgm:presLayoutVars>
      </dgm:prSet>
      <dgm:spPr/>
      <dgm:t>
        <a:bodyPr/>
        <a:lstStyle/>
        <a:p>
          <a:endParaRPr lang="en-US"/>
        </a:p>
      </dgm:t>
    </dgm:pt>
    <dgm:pt modelId="{C6D2D17D-3D8A-41E3-A60E-E424C8ED370D}" type="pres">
      <dgm:prSet presAssocID="{A4E173D0-B06D-47FE-98FD-EC953F95728F}" presName="FiveNodes_2_text" presStyleLbl="node1" presStyleIdx="4" presStyleCnt="5">
        <dgm:presLayoutVars>
          <dgm:bulletEnabled val="1"/>
        </dgm:presLayoutVars>
      </dgm:prSet>
      <dgm:spPr/>
      <dgm:t>
        <a:bodyPr/>
        <a:lstStyle/>
        <a:p>
          <a:endParaRPr lang="en-US"/>
        </a:p>
      </dgm:t>
    </dgm:pt>
    <dgm:pt modelId="{14C03E12-4591-45F0-904D-F2D2608EA16A}" type="pres">
      <dgm:prSet presAssocID="{A4E173D0-B06D-47FE-98FD-EC953F95728F}" presName="FiveNodes_3_text" presStyleLbl="node1" presStyleIdx="4" presStyleCnt="5">
        <dgm:presLayoutVars>
          <dgm:bulletEnabled val="1"/>
        </dgm:presLayoutVars>
      </dgm:prSet>
      <dgm:spPr/>
      <dgm:t>
        <a:bodyPr/>
        <a:lstStyle/>
        <a:p>
          <a:endParaRPr lang="en-US"/>
        </a:p>
      </dgm:t>
    </dgm:pt>
    <dgm:pt modelId="{3FA121F0-71DF-40C7-AD6B-1195F0B349EC}" type="pres">
      <dgm:prSet presAssocID="{A4E173D0-B06D-47FE-98FD-EC953F95728F}" presName="FiveNodes_4_text" presStyleLbl="node1" presStyleIdx="4" presStyleCnt="5">
        <dgm:presLayoutVars>
          <dgm:bulletEnabled val="1"/>
        </dgm:presLayoutVars>
      </dgm:prSet>
      <dgm:spPr/>
      <dgm:t>
        <a:bodyPr/>
        <a:lstStyle/>
        <a:p>
          <a:endParaRPr lang="en-US"/>
        </a:p>
      </dgm:t>
    </dgm:pt>
    <dgm:pt modelId="{C15E2044-0F9F-46B5-B5F8-DAB25FE8AC4B}" type="pres">
      <dgm:prSet presAssocID="{A4E173D0-B06D-47FE-98FD-EC953F95728F}" presName="FiveNodes_5_text" presStyleLbl="node1" presStyleIdx="4" presStyleCnt="5">
        <dgm:presLayoutVars>
          <dgm:bulletEnabled val="1"/>
        </dgm:presLayoutVars>
      </dgm:prSet>
      <dgm:spPr/>
      <dgm:t>
        <a:bodyPr/>
        <a:lstStyle/>
        <a:p>
          <a:endParaRPr lang="en-US"/>
        </a:p>
      </dgm:t>
    </dgm:pt>
  </dgm:ptLst>
  <dgm:cxnLst>
    <dgm:cxn modelId="{D5635E14-4547-46E3-BB6F-6F29F53F307A}" type="presOf" srcId="{A2B05798-9DE9-4DC3-AF1D-48C163E666E1}" destId="{57759232-FDD7-4380-AE58-5227544EF8F0}" srcOrd="0" destOrd="0" presId="urn:microsoft.com/office/officeart/2005/8/layout/vProcess5"/>
    <dgm:cxn modelId="{0DF40074-DB2E-4129-B3D4-0DCF4315CC3B}" type="presOf" srcId="{8F028A18-9F18-4244-BC7F-179EE66FAC04}" destId="{A24A246B-8A8A-41E0-99A1-9AB1098BAA94}" srcOrd="0" destOrd="0" presId="urn:microsoft.com/office/officeart/2005/8/layout/vProcess5"/>
    <dgm:cxn modelId="{76EB2405-14C3-42A0-BC75-7FD0009DB4D1}" type="presOf" srcId="{AD92C89F-0328-4991-ADBE-788C9890F29F}" destId="{4D481688-0722-4FD6-9827-ADBCAB421C18}" srcOrd="0" destOrd="0" presId="urn:microsoft.com/office/officeart/2005/8/layout/vProcess5"/>
    <dgm:cxn modelId="{D4823513-7296-422D-A323-0107164CCF05}" type="presOf" srcId="{78BB7E69-03F8-4E46-8E3A-E7455558BA6C}" destId="{1DF48168-FDDF-431F-A3A0-6BB45C34402D}" srcOrd="0" destOrd="0" presId="urn:microsoft.com/office/officeart/2005/8/layout/vProcess5"/>
    <dgm:cxn modelId="{B76B7A06-C679-4F9E-828B-54651EE8A278}" srcId="{A4E173D0-B06D-47FE-98FD-EC953F95728F}" destId="{286F9F5A-879B-4CCF-9256-85B2F044F8C3}" srcOrd="1" destOrd="0" parTransId="{1607E17C-01E2-43CD-B40C-933887651A78}" sibTransId="{AEAFF922-B796-4451-AA9D-ED950F9F30F3}"/>
    <dgm:cxn modelId="{D02EBC06-D52E-459A-9B56-B11CD8687A54}" srcId="{A4E173D0-B06D-47FE-98FD-EC953F95728F}" destId="{AD92C89F-0328-4991-ADBE-788C9890F29F}" srcOrd="0" destOrd="0" parTransId="{801942D7-CE55-49E4-AA58-0B4E15639719}" sibTransId="{78BB7E69-03F8-4E46-8E3A-E7455558BA6C}"/>
    <dgm:cxn modelId="{5569F10F-A140-4D88-BB5F-530A12F7414D}" type="presOf" srcId="{A4E173D0-B06D-47FE-98FD-EC953F95728F}" destId="{BEA4F427-99EA-49AB-AB80-8C8828B2855C}" srcOrd="0" destOrd="0" presId="urn:microsoft.com/office/officeart/2005/8/layout/vProcess5"/>
    <dgm:cxn modelId="{4905B709-CF1D-4588-BEF5-58D757F7D47A}" type="presOf" srcId="{2CDAB5AE-5D78-4457-AAF3-0833194BA38F}" destId="{2C85C96C-DD1B-4D67-B8B2-CAB6FDD378CB}" srcOrd="0" destOrd="0" presId="urn:microsoft.com/office/officeart/2005/8/layout/vProcess5"/>
    <dgm:cxn modelId="{A3C26E51-6ED5-403E-8BCD-517A6635C57C}" type="presOf" srcId="{AEAFF922-B796-4451-AA9D-ED950F9F30F3}" destId="{A0622773-09F4-42F6-A80D-F1571830E08F}" srcOrd="0" destOrd="0" presId="urn:microsoft.com/office/officeart/2005/8/layout/vProcess5"/>
    <dgm:cxn modelId="{6788A7A3-298C-4BA7-979D-1CD509B1DC95}" srcId="{A4E173D0-B06D-47FE-98FD-EC953F95728F}" destId="{0329DB70-1FB2-467A-ABCF-F3A398A7DE01}" srcOrd="2" destOrd="0" parTransId="{BB996903-5DEA-4A54-8622-C69FD5A2ADDF}" sibTransId="{1FC9BFD7-9ED2-441B-964A-F62F64870447}"/>
    <dgm:cxn modelId="{1F453BA0-7403-4969-9BF0-FA3BC63EEE00}" type="presOf" srcId="{1FC9BFD7-9ED2-441B-964A-F62F64870447}" destId="{21A395A9-AEC3-4B14-A95C-BCC5E5000EE3}" srcOrd="0" destOrd="0" presId="urn:microsoft.com/office/officeart/2005/8/layout/vProcess5"/>
    <dgm:cxn modelId="{C77FDA2E-DD88-4371-83F8-5583A0586C74}" srcId="{A4E173D0-B06D-47FE-98FD-EC953F95728F}" destId="{925ED07A-7B50-45E2-83C2-31F4BFAEBBE9}" srcOrd="5" destOrd="0" parTransId="{619E02EE-E468-4399-95A0-6CD2AD3803C7}" sibTransId="{3DB69586-8F2C-412B-9786-8D19330F7D76}"/>
    <dgm:cxn modelId="{F43C9761-7C43-4A0F-82FF-82EF8912A7EE}" type="presOf" srcId="{286F9F5A-879B-4CCF-9256-85B2F044F8C3}" destId="{C6D2D17D-3D8A-41E3-A60E-E424C8ED370D}" srcOrd="1" destOrd="0" presId="urn:microsoft.com/office/officeart/2005/8/layout/vProcess5"/>
    <dgm:cxn modelId="{F77C83F6-43C1-48F3-8BA3-35750A0E2BF8}" type="presOf" srcId="{A2B05798-9DE9-4DC3-AF1D-48C163E666E1}" destId="{C15E2044-0F9F-46B5-B5F8-DAB25FE8AC4B}" srcOrd="1" destOrd="0" presId="urn:microsoft.com/office/officeart/2005/8/layout/vProcess5"/>
    <dgm:cxn modelId="{DDC8A6B0-926B-463C-8320-EC25B5F4996E}" type="presOf" srcId="{0329DB70-1FB2-467A-ABCF-F3A398A7DE01}" destId="{14C03E12-4591-45F0-904D-F2D2608EA16A}" srcOrd="1" destOrd="0" presId="urn:microsoft.com/office/officeart/2005/8/layout/vProcess5"/>
    <dgm:cxn modelId="{B3D73596-329E-4F44-8FDD-3B0997D8EBC8}" type="presOf" srcId="{8F028A18-9F18-4244-BC7F-179EE66FAC04}" destId="{3FA121F0-71DF-40C7-AD6B-1195F0B349EC}" srcOrd="1" destOrd="0" presId="urn:microsoft.com/office/officeart/2005/8/layout/vProcess5"/>
    <dgm:cxn modelId="{318849D5-CBDC-4BCD-AD19-E01F7B77830E}" srcId="{A4E173D0-B06D-47FE-98FD-EC953F95728F}" destId="{A2B05798-9DE9-4DC3-AF1D-48C163E666E1}" srcOrd="4" destOrd="0" parTransId="{A4839768-D732-4A5D-89B5-254AEFD6B1BB}" sibTransId="{35CDC34F-9C6C-4DDC-8122-0B2E61FC96E3}"/>
    <dgm:cxn modelId="{37634794-EA25-490F-B431-A70C1577EE6F}" srcId="{A4E173D0-B06D-47FE-98FD-EC953F95728F}" destId="{8F028A18-9F18-4244-BC7F-179EE66FAC04}" srcOrd="3" destOrd="0" parTransId="{6959DD7A-8008-4E45-848C-7EAC55C154A8}" sibTransId="{2CDAB5AE-5D78-4457-AAF3-0833194BA38F}"/>
    <dgm:cxn modelId="{AC76DA22-633D-414C-A1BF-2AD5DEAC6F9D}" type="presOf" srcId="{286F9F5A-879B-4CCF-9256-85B2F044F8C3}" destId="{E45A4290-F1BA-44FD-9446-401D103B1E40}" srcOrd="0" destOrd="0" presId="urn:microsoft.com/office/officeart/2005/8/layout/vProcess5"/>
    <dgm:cxn modelId="{7E860613-B5EF-400A-89DF-C92BF5B27D7E}" type="presOf" srcId="{0329DB70-1FB2-467A-ABCF-F3A398A7DE01}" destId="{72F096BD-D5DA-458A-86D4-6B03AF7EAFB0}" srcOrd="0" destOrd="0" presId="urn:microsoft.com/office/officeart/2005/8/layout/vProcess5"/>
    <dgm:cxn modelId="{02116EF0-75D0-4BDC-A469-A5E8A2E0E483}" type="presOf" srcId="{AD92C89F-0328-4991-ADBE-788C9890F29F}" destId="{854A524B-08B1-4808-8BDC-6013C0AE311F}" srcOrd="1" destOrd="0" presId="urn:microsoft.com/office/officeart/2005/8/layout/vProcess5"/>
    <dgm:cxn modelId="{0B7BCEED-0008-44D6-85F9-ADA78CCF572F}" type="presParOf" srcId="{BEA4F427-99EA-49AB-AB80-8C8828B2855C}" destId="{0AD3E06D-0688-4495-BAFF-8A965D404A13}" srcOrd="0" destOrd="0" presId="urn:microsoft.com/office/officeart/2005/8/layout/vProcess5"/>
    <dgm:cxn modelId="{BCACB98C-E7A1-45E7-804B-808521511267}" type="presParOf" srcId="{BEA4F427-99EA-49AB-AB80-8C8828B2855C}" destId="{4D481688-0722-4FD6-9827-ADBCAB421C18}" srcOrd="1" destOrd="0" presId="urn:microsoft.com/office/officeart/2005/8/layout/vProcess5"/>
    <dgm:cxn modelId="{94A4D835-65D3-4B57-B59E-C0C8AF719E57}" type="presParOf" srcId="{BEA4F427-99EA-49AB-AB80-8C8828B2855C}" destId="{E45A4290-F1BA-44FD-9446-401D103B1E40}" srcOrd="2" destOrd="0" presId="urn:microsoft.com/office/officeart/2005/8/layout/vProcess5"/>
    <dgm:cxn modelId="{A6EF8F0A-5F0B-47FA-A41E-8F0FD1A8258A}" type="presParOf" srcId="{BEA4F427-99EA-49AB-AB80-8C8828B2855C}" destId="{72F096BD-D5DA-458A-86D4-6B03AF7EAFB0}" srcOrd="3" destOrd="0" presId="urn:microsoft.com/office/officeart/2005/8/layout/vProcess5"/>
    <dgm:cxn modelId="{B1257935-DCB6-4888-8090-7D67EC5865DE}" type="presParOf" srcId="{BEA4F427-99EA-49AB-AB80-8C8828B2855C}" destId="{A24A246B-8A8A-41E0-99A1-9AB1098BAA94}" srcOrd="4" destOrd="0" presId="urn:microsoft.com/office/officeart/2005/8/layout/vProcess5"/>
    <dgm:cxn modelId="{F53BE536-1196-45F5-83A9-7ECA79F3BCE6}" type="presParOf" srcId="{BEA4F427-99EA-49AB-AB80-8C8828B2855C}" destId="{57759232-FDD7-4380-AE58-5227544EF8F0}" srcOrd="5" destOrd="0" presId="urn:microsoft.com/office/officeart/2005/8/layout/vProcess5"/>
    <dgm:cxn modelId="{432E22EE-0EEC-4742-8D1D-C07A0C6C94D9}" type="presParOf" srcId="{BEA4F427-99EA-49AB-AB80-8C8828B2855C}" destId="{1DF48168-FDDF-431F-A3A0-6BB45C34402D}" srcOrd="6" destOrd="0" presId="urn:microsoft.com/office/officeart/2005/8/layout/vProcess5"/>
    <dgm:cxn modelId="{15515853-1646-41A0-9ECB-1AF19D8F2D01}" type="presParOf" srcId="{BEA4F427-99EA-49AB-AB80-8C8828B2855C}" destId="{A0622773-09F4-42F6-A80D-F1571830E08F}" srcOrd="7" destOrd="0" presId="urn:microsoft.com/office/officeart/2005/8/layout/vProcess5"/>
    <dgm:cxn modelId="{A18F1C0D-9707-4766-9C22-C518F842EF6A}" type="presParOf" srcId="{BEA4F427-99EA-49AB-AB80-8C8828B2855C}" destId="{21A395A9-AEC3-4B14-A95C-BCC5E5000EE3}" srcOrd="8" destOrd="0" presId="urn:microsoft.com/office/officeart/2005/8/layout/vProcess5"/>
    <dgm:cxn modelId="{F6CE70F4-7149-4DC5-9155-DFBDD010280A}" type="presParOf" srcId="{BEA4F427-99EA-49AB-AB80-8C8828B2855C}" destId="{2C85C96C-DD1B-4D67-B8B2-CAB6FDD378CB}" srcOrd="9" destOrd="0" presId="urn:microsoft.com/office/officeart/2005/8/layout/vProcess5"/>
    <dgm:cxn modelId="{BE882787-6F2C-491E-BF52-739C8531FA1F}" type="presParOf" srcId="{BEA4F427-99EA-49AB-AB80-8C8828B2855C}" destId="{854A524B-08B1-4808-8BDC-6013C0AE311F}" srcOrd="10" destOrd="0" presId="urn:microsoft.com/office/officeart/2005/8/layout/vProcess5"/>
    <dgm:cxn modelId="{82869F56-91B3-472F-945D-4B780C75C125}" type="presParOf" srcId="{BEA4F427-99EA-49AB-AB80-8C8828B2855C}" destId="{C6D2D17D-3D8A-41E3-A60E-E424C8ED370D}" srcOrd="11" destOrd="0" presId="urn:microsoft.com/office/officeart/2005/8/layout/vProcess5"/>
    <dgm:cxn modelId="{FCDB6EE4-8642-4EB3-932E-FE8D036D85BB}" type="presParOf" srcId="{BEA4F427-99EA-49AB-AB80-8C8828B2855C}" destId="{14C03E12-4591-45F0-904D-F2D2608EA16A}" srcOrd="12" destOrd="0" presId="urn:microsoft.com/office/officeart/2005/8/layout/vProcess5"/>
    <dgm:cxn modelId="{99D2F85F-26C3-4DD8-8B16-5E8EB5883A46}" type="presParOf" srcId="{BEA4F427-99EA-49AB-AB80-8C8828B2855C}" destId="{3FA121F0-71DF-40C7-AD6B-1195F0B349EC}" srcOrd="13" destOrd="0" presId="urn:microsoft.com/office/officeart/2005/8/layout/vProcess5"/>
    <dgm:cxn modelId="{0F28AFE0-51BB-4A57-B87A-4B4AFC20C2D7}" type="presParOf" srcId="{BEA4F427-99EA-49AB-AB80-8C8828B2855C}" destId="{C15E2044-0F9F-46B5-B5F8-DAB25FE8AC4B}" srcOrd="14" destOrd="0" presId="urn:microsoft.com/office/officeart/2005/8/layout/vProcess5"/>
  </dgm:cxnLst>
  <dgm:bg>
    <a:noFill/>
  </dgm:bg>
  <dgm:whole/>
</dgm:dataModel>
</file>

<file path=ppt/diagrams/data8.xml><?xml version="1.0" encoding="utf-8"?>
<dgm:dataModel xmlns:dgm="http://schemas.openxmlformats.org/drawingml/2006/diagram" xmlns:a="http://schemas.openxmlformats.org/drawingml/2006/main">
  <dgm:ptLst>
    <dgm:pt modelId="{DCF94533-E409-4F2B-AABB-2CA96865F6AD}" type="doc">
      <dgm:prSet loTypeId="urn:microsoft.com/office/officeart/2005/8/layout/hierarchy1" loCatId="hierarchy" qsTypeId="urn:microsoft.com/office/officeart/2005/8/quickstyle/3d7" qsCatId="3D" csTypeId="urn:microsoft.com/office/officeart/2005/8/colors/accent1_2" csCatId="accent1" phldr="1"/>
      <dgm:spPr/>
      <dgm:t>
        <a:bodyPr/>
        <a:lstStyle/>
        <a:p>
          <a:endParaRPr lang="en-US"/>
        </a:p>
      </dgm:t>
    </dgm:pt>
    <dgm:pt modelId="{EAA2CA2E-289D-46B0-8EB7-10491808D6B1}">
      <dgm:prSet phldrT="[Text]" custT="1"/>
      <dgm:spPr/>
      <dgm:t>
        <a:bodyPr/>
        <a:lstStyle/>
        <a:p>
          <a:r>
            <a:rPr lang="en-US" sz="2000" dirty="0"/>
            <a:t>PERSON LIABLE TO PAY SERVICE TAX</a:t>
          </a:r>
        </a:p>
      </dgm:t>
    </dgm:pt>
    <dgm:pt modelId="{32B81AAA-4C4E-405A-AEEA-86B52AB1479D}" type="parTrans" cxnId="{2072B5BE-BE7A-4247-8BAC-00D4A9F6AE32}">
      <dgm:prSet/>
      <dgm:spPr/>
      <dgm:t>
        <a:bodyPr/>
        <a:lstStyle/>
        <a:p>
          <a:endParaRPr lang="en-US"/>
        </a:p>
      </dgm:t>
    </dgm:pt>
    <dgm:pt modelId="{1315AEE0-7D78-480C-AB1C-D67B0D402EEC}" type="sibTrans" cxnId="{2072B5BE-BE7A-4247-8BAC-00D4A9F6AE32}">
      <dgm:prSet/>
      <dgm:spPr/>
      <dgm:t>
        <a:bodyPr/>
        <a:lstStyle/>
        <a:p>
          <a:endParaRPr lang="en-US"/>
        </a:p>
      </dgm:t>
    </dgm:pt>
    <dgm:pt modelId="{6A0E8067-FA69-4FDB-BF07-A696C72ECBD7}">
      <dgm:prSet phldrT="[Text]" custT="1"/>
      <dgm:spPr/>
      <dgm:t>
        <a:bodyPr/>
        <a:lstStyle/>
        <a:p>
          <a:r>
            <a:rPr lang="en-US" sz="2000" dirty="0"/>
            <a:t>SERVICE PROVIDER</a:t>
          </a:r>
        </a:p>
      </dgm:t>
    </dgm:pt>
    <dgm:pt modelId="{9C6A4953-7717-4611-B9C1-2AC3B92C000A}" type="parTrans" cxnId="{CE334275-3C2A-4A68-99DC-9B81EC4FB609}">
      <dgm:prSet>
        <dgm:style>
          <a:lnRef idx="3">
            <a:schemeClr val="dk1"/>
          </a:lnRef>
          <a:fillRef idx="0">
            <a:schemeClr val="dk1"/>
          </a:fillRef>
          <a:effectRef idx="2">
            <a:schemeClr val="dk1"/>
          </a:effectRef>
          <a:fontRef idx="minor">
            <a:schemeClr val="tx1"/>
          </a:fontRef>
        </dgm:style>
      </dgm:prSet>
      <dgm:spPr/>
      <dgm:t>
        <a:bodyPr/>
        <a:lstStyle/>
        <a:p>
          <a:endParaRPr lang="en-US"/>
        </a:p>
      </dgm:t>
    </dgm:pt>
    <dgm:pt modelId="{EB915FBD-CC20-4752-BBCB-93AFD349F0E8}" type="sibTrans" cxnId="{CE334275-3C2A-4A68-99DC-9B81EC4FB609}">
      <dgm:prSet/>
      <dgm:spPr/>
      <dgm:t>
        <a:bodyPr/>
        <a:lstStyle/>
        <a:p>
          <a:endParaRPr lang="en-US"/>
        </a:p>
      </dgm:t>
    </dgm:pt>
    <dgm:pt modelId="{993D6306-77FB-4EE0-BF83-D09A43439AD9}">
      <dgm:prSet phldrT="[Text]" custT="1"/>
      <dgm:spPr/>
      <dgm:t>
        <a:bodyPr/>
        <a:lstStyle/>
        <a:p>
          <a:r>
            <a:rPr lang="en-US" sz="2000" dirty="0"/>
            <a:t>SPECIFIED PERSONS AS PER RULE 2(1)(d) OF SERVICE TAX RULES, 1994</a:t>
          </a:r>
        </a:p>
      </dgm:t>
    </dgm:pt>
    <dgm:pt modelId="{C10E767C-DD46-47C9-A486-166FB8084AA2}" type="sibTrans" cxnId="{67A3E180-9DF2-4D27-9FFB-5179B7C8EAE0}">
      <dgm:prSet/>
      <dgm:spPr/>
      <dgm:t>
        <a:bodyPr/>
        <a:lstStyle/>
        <a:p>
          <a:endParaRPr lang="en-US"/>
        </a:p>
      </dgm:t>
    </dgm:pt>
    <dgm:pt modelId="{5CBA11F9-100E-49EB-A52C-250C6E0A67F5}" type="parTrans" cxnId="{67A3E180-9DF2-4D27-9FFB-5179B7C8EAE0}">
      <dgm:prSet>
        <dgm:style>
          <a:lnRef idx="3">
            <a:schemeClr val="dk1"/>
          </a:lnRef>
          <a:fillRef idx="0">
            <a:schemeClr val="dk1"/>
          </a:fillRef>
          <a:effectRef idx="2">
            <a:schemeClr val="dk1"/>
          </a:effectRef>
          <a:fontRef idx="minor">
            <a:schemeClr val="tx1"/>
          </a:fontRef>
        </dgm:style>
      </dgm:prSet>
      <dgm:spPr/>
      <dgm:t>
        <a:bodyPr/>
        <a:lstStyle/>
        <a:p>
          <a:endParaRPr lang="en-US"/>
        </a:p>
      </dgm:t>
    </dgm:pt>
    <dgm:pt modelId="{15A0217E-B84D-4A1E-8BD1-67197770BF6D}" type="pres">
      <dgm:prSet presAssocID="{DCF94533-E409-4F2B-AABB-2CA96865F6AD}" presName="hierChild1" presStyleCnt="0">
        <dgm:presLayoutVars>
          <dgm:chPref val="1"/>
          <dgm:dir/>
          <dgm:animOne val="branch"/>
          <dgm:animLvl val="lvl"/>
          <dgm:resizeHandles/>
        </dgm:presLayoutVars>
      </dgm:prSet>
      <dgm:spPr/>
      <dgm:t>
        <a:bodyPr/>
        <a:lstStyle/>
        <a:p>
          <a:endParaRPr lang="en-US"/>
        </a:p>
      </dgm:t>
    </dgm:pt>
    <dgm:pt modelId="{0F584FC2-7007-438F-8CC7-849099B37856}" type="pres">
      <dgm:prSet presAssocID="{EAA2CA2E-289D-46B0-8EB7-10491808D6B1}" presName="hierRoot1" presStyleCnt="0"/>
      <dgm:spPr/>
      <dgm:t>
        <a:bodyPr/>
        <a:lstStyle/>
        <a:p>
          <a:endParaRPr lang="en-US"/>
        </a:p>
      </dgm:t>
    </dgm:pt>
    <dgm:pt modelId="{7145A046-6DAE-4DCA-B8CC-7D45B7F8EC36}" type="pres">
      <dgm:prSet presAssocID="{EAA2CA2E-289D-46B0-8EB7-10491808D6B1}" presName="composite" presStyleCnt="0"/>
      <dgm:spPr/>
      <dgm:t>
        <a:bodyPr/>
        <a:lstStyle/>
        <a:p>
          <a:endParaRPr lang="en-US"/>
        </a:p>
      </dgm:t>
    </dgm:pt>
    <dgm:pt modelId="{3B570432-903B-4B33-99CE-A29868B41253}" type="pres">
      <dgm:prSet presAssocID="{EAA2CA2E-289D-46B0-8EB7-10491808D6B1}" presName="background" presStyleLbl="node0" presStyleIdx="0" presStyleCnt="1"/>
      <dgm:spPr>
        <a:solidFill>
          <a:schemeClr val="bg2">
            <a:lumMod val="50000"/>
          </a:schemeClr>
        </a:solidFill>
      </dgm:spPr>
      <dgm:t>
        <a:bodyPr/>
        <a:lstStyle/>
        <a:p>
          <a:endParaRPr lang="en-US"/>
        </a:p>
      </dgm:t>
    </dgm:pt>
    <dgm:pt modelId="{086C9562-527E-43CE-9C04-B7C5207CB9C3}" type="pres">
      <dgm:prSet presAssocID="{EAA2CA2E-289D-46B0-8EB7-10491808D6B1}" presName="text" presStyleLbl="fgAcc0" presStyleIdx="0" presStyleCnt="1">
        <dgm:presLayoutVars>
          <dgm:chPref val="3"/>
        </dgm:presLayoutVars>
      </dgm:prSet>
      <dgm:spPr/>
      <dgm:t>
        <a:bodyPr/>
        <a:lstStyle/>
        <a:p>
          <a:endParaRPr lang="en-US"/>
        </a:p>
      </dgm:t>
    </dgm:pt>
    <dgm:pt modelId="{B0035164-CBDC-401F-A891-D0D9849C82FA}" type="pres">
      <dgm:prSet presAssocID="{EAA2CA2E-289D-46B0-8EB7-10491808D6B1}" presName="hierChild2" presStyleCnt="0"/>
      <dgm:spPr/>
      <dgm:t>
        <a:bodyPr/>
        <a:lstStyle/>
        <a:p>
          <a:endParaRPr lang="en-US"/>
        </a:p>
      </dgm:t>
    </dgm:pt>
    <dgm:pt modelId="{5F16739F-14F6-4981-A73B-42B46B1E8AB8}" type="pres">
      <dgm:prSet presAssocID="{9C6A4953-7717-4611-B9C1-2AC3B92C000A}" presName="Name10" presStyleLbl="parChTrans1D2" presStyleIdx="0" presStyleCnt="2"/>
      <dgm:spPr/>
      <dgm:t>
        <a:bodyPr/>
        <a:lstStyle/>
        <a:p>
          <a:endParaRPr lang="en-US"/>
        </a:p>
      </dgm:t>
    </dgm:pt>
    <dgm:pt modelId="{3A55B8AE-18FB-4647-AC74-67EBE9C0DDAB}" type="pres">
      <dgm:prSet presAssocID="{6A0E8067-FA69-4FDB-BF07-A696C72ECBD7}" presName="hierRoot2" presStyleCnt="0"/>
      <dgm:spPr/>
      <dgm:t>
        <a:bodyPr/>
        <a:lstStyle/>
        <a:p>
          <a:endParaRPr lang="en-US"/>
        </a:p>
      </dgm:t>
    </dgm:pt>
    <dgm:pt modelId="{0A2BFC85-D481-4AF8-8879-F5FF2BCDC269}" type="pres">
      <dgm:prSet presAssocID="{6A0E8067-FA69-4FDB-BF07-A696C72ECBD7}" presName="composite2" presStyleCnt="0"/>
      <dgm:spPr/>
      <dgm:t>
        <a:bodyPr/>
        <a:lstStyle/>
        <a:p>
          <a:endParaRPr lang="en-US"/>
        </a:p>
      </dgm:t>
    </dgm:pt>
    <dgm:pt modelId="{5EE1BECC-C4D3-4F3A-A272-892C9396F60F}" type="pres">
      <dgm:prSet presAssocID="{6A0E8067-FA69-4FDB-BF07-A696C72ECBD7}" presName="background2" presStyleLbl="node2" presStyleIdx="0" presStyleCnt="2"/>
      <dgm:spPr>
        <a:solidFill>
          <a:schemeClr val="bg2">
            <a:lumMod val="50000"/>
          </a:schemeClr>
        </a:solidFill>
      </dgm:spPr>
      <dgm:t>
        <a:bodyPr/>
        <a:lstStyle/>
        <a:p>
          <a:endParaRPr lang="en-US"/>
        </a:p>
      </dgm:t>
    </dgm:pt>
    <dgm:pt modelId="{EE4A8C13-6417-4BFB-86F3-B84EDAE0851D}" type="pres">
      <dgm:prSet presAssocID="{6A0E8067-FA69-4FDB-BF07-A696C72ECBD7}" presName="text2" presStyleLbl="fgAcc2" presStyleIdx="0" presStyleCnt="2">
        <dgm:presLayoutVars>
          <dgm:chPref val="3"/>
        </dgm:presLayoutVars>
      </dgm:prSet>
      <dgm:spPr/>
      <dgm:t>
        <a:bodyPr/>
        <a:lstStyle/>
        <a:p>
          <a:endParaRPr lang="en-US"/>
        </a:p>
      </dgm:t>
    </dgm:pt>
    <dgm:pt modelId="{33653B57-354A-40CF-9C03-F7DFB5B60B0E}" type="pres">
      <dgm:prSet presAssocID="{6A0E8067-FA69-4FDB-BF07-A696C72ECBD7}" presName="hierChild3" presStyleCnt="0"/>
      <dgm:spPr/>
      <dgm:t>
        <a:bodyPr/>
        <a:lstStyle/>
        <a:p>
          <a:endParaRPr lang="en-US"/>
        </a:p>
      </dgm:t>
    </dgm:pt>
    <dgm:pt modelId="{37FF34F0-E617-4929-B628-25B8FF581580}" type="pres">
      <dgm:prSet presAssocID="{5CBA11F9-100E-49EB-A52C-250C6E0A67F5}" presName="Name10" presStyleLbl="parChTrans1D2" presStyleIdx="1" presStyleCnt="2"/>
      <dgm:spPr/>
      <dgm:t>
        <a:bodyPr/>
        <a:lstStyle/>
        <a:p>
          <a:endParaRPr lang="en-US"/>
        </a:p>
      </dgm:t>
    </dgm:pt>
    <dgm:pt modelId="{0E6A53AB-0CCA-46B0-AD35-194456638DB4}" type="pres">
      <dgm:prSet presAssocID="{993D6306-77FB-4EE0-BF83-D09A43439AD9}" presName="hierRoot2" presStyleCnt="0"/>
      <dgm:spPr/>
      <dgm:t>
        <a:bodyPr/>
        <a:lstStyle/>
        <a:p>
          <a:endParaRPr lang="en-US"/>
        </a:p>
      </dgm:t>
    </dgm:pt>
    <dgm:pt modelId="{B8DA1AA9-DB09-4320-A263-A1F3AA40E437}" type="pres">
      <dgm:prSet presAssocID="{993D6306-77FB-4EE0-BF83-D09A43439AD9}" presName="composite2" presStyleCnt="0"/>
      <dgm:spPr/>
      <dgm:t>
        <a:bodyPr/>
        <a:lstStyle/>
        <a:p>
          <a:endParaRPr lang="en-US"/>
        </a:p>
      </dgm:t>
    </dgm:pt>
    <dgm:pt modelId="{7A6937FA-7786-4527-A05C-E3563DA28C6A}" type="pres">
      <dgm:prSet presAssocID="{993D6306-77FB-4EE0-BF83-D09A43439AD9}" presName="background2" presStyleLbl="node2" presStyleIdx="1" presStyleCnt="2"/>
      <dgm:spPr>
        <a:solidFill>
          <a:schemeClr val="bg2">
            <a:lumMod val="50000"/>
          </a:schemeClr>
        </a:solidFill>
      </dgm:spPr>
      <dgm:t>
        <a:bodyPr/>
        <a:lstStyle/>
        <a:p>
          <a:endParaRPr lang="en-US"/>
        </a:p>
      </dgm:t>
    </dgm:pt>
    <dgm:pt modelId="{59B43D40-F4DC-4D8A-A612-A7E2B2B8CA19}" type="pres">
      <dgm:prSet presAssocID="{993D6306-77FB-4EE0-BF83-D09A43439AD9}" presName="text2" presStyleLbl="fgAcc2" presStyleIdx="1" presStyleCnt="2">
        <dgm:presLayoutVars>
          <dgm:chPref val="3"/>
        </dgm:presLayoutVars>
      </dgm:prSet>
      <dgm:spPr/>
      <dgm:t>
        <a:bodyPr/>
        <a:lstStyle/>
        <a:p>
          <a:endParaRPr lang="en-US"/>
        </a:p>
      </dgm:t>
    </dgm:pt>
    <dgm:pt modelId="{26965409-5B7D-4E66-B78C-1AFB1F29AC57}" type="pres">
      <dgm:prSet presAssocID="{993D6306-77FB-4EE0-BF83-D09A43439AD9}" presName="hierChild3" presStyleCnt="0"/>
      <dgm:spPr/>
      <dgm:t>
        <a:bodyPr/>
        <a:lstStyle/>
        <a:p>
          <a:endParaRPr lang="en-US"/>
        </a:p>
      </dgm:t>
    </dgm:pt>
  </dgm:ptLst>
  <dgm:cxnLst>
    <dgm:cxn modelId="{BAC5F0A8-EA7C-4670-A688-F96C83FB4618}" type="presOf" srcId="{6A0E8067-FA69-4FDB-BF07-A696C72ECBD7}" destId="{EE4A8C13-6417-4BFB-86F3-B84EDAE0851D}" srcOrd="0" destOrd="0" presId="urn:microsoft.com/office/officeart/2005/8/layout/hierarchy1"/>
    <dgm:cxn modelId="{2072B5BE-BE7A-4247-8BAC-00D4A9F6AE32}" srcId="{DCF94533-E409-4F2B-AABB-2CA96865F6AD}" destId="{EAA2CA2E-289D-46B0-8EB7-10491808D6B1}" srcOrd="0" destOrd="0" parTransId="{32B81AAA-4C4E-405A-AEEA-86B52AB1479D}" sibTransId="{1315AEE0-7D78-480C-AB1C-D67B0D402EEC}"/>
    <dgm:cxn modelId="{E76C8BAE-DE91-4BFD-9614-14C33EDA7BE1}" type="presOf" srcId="{9C6A4953-7717-4611-B9C1-2AC3B92C000A}" destId="{5F16739F-14F6-4981-A73B-42B46B1E8AB8}" srcOrd="0" destOrd="0" presId="urn:microsoft.com/office/officeart/2005/8/layout/hierarchy1"/>
    <dgm:cxn modelId="{F0DA18CF-403F-4EB7-A00F-FBE888F7E6F2}" type="presOf" srcId="{DCF94533-E409-4F2B-AABB-2CA96865F6AD}" destId="{15A0217E-B84D-4A1E-8BD1-67197770BF6D}" srcOrd="0" destOrd="0" presId="urn:microsoft.com/office/officeart/2005/8/layout/hierarchy1"/>
    <dgm:cxn modelId="{BFF58F7D-D80C-416A-BB56-8A5B3B72821E}" type="presOf" srcId="{5CBA11F9-100E-49EB-A52C-250C6E0A67F5}" destId="{37FF34F0-E617-4929-B628-25B8FF581580}" srcOrd="0" destOrd="0" presId="urn:microsoft.com/office/officeart/2005/8/layout/hierarchy1"/>
    <dgm:cxn modelId="{737F4CE2-8AF8-425E-9DB8-1E75A34D16DD}" type="presOf" srcId="{EAA2CA2E-289D-46B0-8EB7-10491808D6B1}" destId="{086C9562-527E-43CE-9C04-B7C5207CB9C3}" srcOrd="0" destOrd="0" presId="urn:microsoft.com/office/officeart/2005/8/layout/hierarchy1"/>
    <dgm:cxn modelId="{CE334275-3C2A-4A68-99DC-9B81EC4FB609}" srcId="{EAA2CA2E-289D-46B0-8EB7-10491808D6B1}" destId="{6A0E8067-FA69-4FDB-BF07-A696C72ECBD7}" srcOrd="0" destOrd="0" parTransId="{9C6A4953-7717-4611-B9C1-2AC3B92C000A}" sibTransId="{EB915FBD-CC20-4752-BBCB-93AFD349F0E8}"/>
    <dgm:cxn modelId="{67A3E180-9DF2-4D27-9FFB-5179B7C8EAE0}" srcId="{EAA2CA2E-289D-46B0-8EB7-10491808D6B1}" destId="{993D6306-77FB-4EE0-BF83-D09A43439AD9}" srcOrd="1" destOrd="0" parTransId="{5CBA11F9-100E-49EB-A52C-250C6E0A67F5}" sibTransId="{C10E767C-DD46-47C9-A486-166FB8084AA2}"/>
    <dgm:cxn modelId="{F9E24153-8576-4DCF-951D-F76750FDA8A4}" type="presOf" srcId="{993D6306-77FB-4EE0-BF83-D09A43439AD9}" destId="{59B43D40-F4DC-4D8A-A612-A7E2B2B8CA19}" srcOrd="0" destOrd="0" presId="urn:microsoft.com/office/officeart/2005/8/layout/hierarchy1"/>
    <dgm:cxn modelId="{A9E17688-0BC9-419E-B69A-86C2AEFFC770}" type="presParOf" srcId="{15A0217E-B84D-4A1E-8BD1-67197770BF6D}" destId="{0F584FC2-7007-438F-8CC7-849099B37856}" srcOrd="0" destOrd="0" presId="urn:microsoft.com/office/officeart/2005/8/layout/hierarchy1"/>
    <dgm:cxn modelId="{903C0350-05A2-466B-BF22-7D335B2F4A1F}" type="presParOf" srcId="{0F584FC2-7007-438F-8CC7-849099B37856}" destId="{7145A046-6DAE-4DCA-B8CC-7D45B7F8EC36}" srcOrd="0" destOrd="0" presId="urn:microsoft.com/office/officeart/2005/8/layout/hierarchy1"/>
    <dgm:cxn modelId="{0ECB5744-3910-4779-A5E6-69CE94EB1BAB}" type="presParOf" srcId="{7145A046-6DAE-4DCA-B8CC-7D45B7F8EC36}" destId="{3B570432-903B-4B33-99CE-A29868B41253}" srcOrd="0" destOrd="0" presId="urn:microsoft.com/office/officeart/2005/8/layout/hierarchy1"/>
    <dgm:cxn modelId="{45537AFF-D04B-48A2-B387-F86E42CA1424}" type="presParOf" srcId="{7145A046-6DAE-4DCA-B8CC-7D45B7F8EC36}" destId="{086C9562-527E-43CE-9C04-B7C5207CB9C3}" srcOrd="1" destOrd="0" presId="urn:microsoft.com/office/officeart/2005/8/layout/hierarchy1"/>
    <dgm:cxn modelId="{02EA9D42-8353-4D40-87B7-064F81E86456}" type="presParOf" srcId="{0F584FC2-7007-438F-8CC7-849099B37856}" destId="{B0035164-CBDC-401F-A891-D0D9849C82FA}" srcOrd="1" destOrd="0" presId="urn:microsoft.com/office/officeart/2005/8/layout/hierarchy1"/>
    <dgm:cxn modelId="{58D7EA06-A411-4CDD-A136-F0882DC5553A}" type="presParOf" srcId="{B0035164-CBDC-401F-A891-D0D9849C82FA}" destId="{5F16739F-14F6-4981-A73B-42B46B1E8AB8}" srcOrd="0" destOrd="0" presId="urn:microsoft.com/office/officeart/2005/8/layout/hierarchy1"/>
    <dgm:cxn modelId="{8AEDF5D8-56E5-4FF5-BA3B-C2DA7147FE13}" type="presParOf" srcId="{B0035164-CBDC-401F-A891-D0D9849C82FA}" destId="{3A55B8AE-18FB-4647-AC74-67EBE9C0DDAB}" srcOrd="1" destOrd="0" presId="urn:microsoft.com/office/officeart/2005/8/layout/hierarchy1"/>
    <dgm:cxn modelId="{05467232-87C9-4D17-93BB-BED6ADE756D8}" type="presParOf" srcId="{3A55B8AE-18FB-4647-AC74-67EBE9C0DDAB}" destId="{0A2BFC85-D481-4AF8-8879-F5FF2BCDC269}" srcOrd="0" destOrd="0" presId="urn:microsoft.com/office/officeart/2005/8/layout/hierarchy1"/>
    <dgm:cxn modelId="{80E3DC9B-9877-411B-8108-59F37DF8F0DF}" type="presParOf" srcId="{0A2BFC85-D481-4AF8-8879-F5FF2BCDC269}" destId="{5EE1BECC-C4D3-4F3A-A272-892C9396F60F}" srcOrd="0" destOrd="0" presId="urn:microsoft.com/office/officeart/2005/8/layout/hierarchy1"/>
    <dgm:cxn modelId="{5498FAA7-7C81-43C0-A17D-6BCFC575CA21}" type="presParOf" srcId="{0A2BFC85-D481-4AF8-8879-F5FF2BCDC269}" destId="{EE4A8C13-6417-4BFB-86F3-B84EDAE0851D}" srcOrd="1" destOrd="0" presId="urn:microsoft.com/office/officeart/2005/8/layout/hierarchy1"/>
    <dgm:cxn modelId="{D946AA42-CB06-4D1B-9AF4-3371F76A1277}" type="presParOf" srcId="{3A55B8AE-18FB-4647-AC74-67EBE9C0DDAB}" destId="{33653B57-354A-40CF-9C03-F7DFB5B60B0E}" srcOrd="1" destOrd="0" presId="urn:microsoft.com/office/officeart/2005/8/layout/hierarchy1"/>
    <dgm:cxn modelId="{A6550159-A120-406C-AEEA-F00530BBC8AA}" type="presParOf" srcId="{B0035164-CBDC-401F-A891-D0D9849C82FA}" destId="{37FF34F0-E617-4929-B628-25B8FF581580}" srcOrd="2" destOrd="0" presId="urn:microsoft.com/office/officeart/2005/8/layout/hierarchy1"/>
    <dgm:cxn modelId="{8C6E420D-B1CC-4F4F-9C0C-53DD7DD35966}" type="presParOf" srcId="{B0035164-CBDC-401F-A891-D0D9849C82FA}" destId="{0E6A53AB-0CCA-46B0-AD35-194456638DB4}" srcOrd="3" destOrd="0" presId="urn:microsoft.com/office/officeart/2005/8/layout/hierarchy1"/>
    <dgm:cxn modelId="{8CB97AF0-80B6-4203-8719-681AA966E830}" type="presParOf" srcId="{0E6A53AB-0CCA-46B0-AD35-194456638DB4}" destId="{B8DA1AA9-DB09-4320-A263-A1F3AA40E437}" srcOrd="0" destOrd="0" presId="urn:microsoft.com/office/officeart/2005/8/layout/hierarchy1"/>
    <dgm:cxn modelId="{550FB341-EE9C-4B31-9DCB-DE6ADF0C9336}" type="presParOf" srcId="{B8DA1AA9-DB09-4320-A263-A1F3AA40E437}" destId="{7A6937FA-7786-4527-A05C-E3563DA28C6A}" srcOrd="0" destOrd="0" presId="urn:microsoft.com/office/officeart/2005/8/layout/hierarchy1"/>
    <dgm:cxn modelId="{AECC7B3E-0F57-4B5B-9C49-490648DEDCE0}" type="presParOf" srcId="{B8DA1AA9-DB09-4320-A263-A1F3AA40E437}" destId="{59B43D40-F4DC-4D8A-A612-A7E2B2B8CA19}" srcOrd="1" destOrd="0" presId="urn:microsoft.com/office/officeart/2005/8/layout/hierarchy1"/>
    <dgm:cxn modelId="{01A9B9FC-4B66-4EAE-9473-83E31617C615}" type="presParOf" srcId="{0E6A53AB-0CCA-46B0-AD35-194456638DB4}" destId="{26965409-5B7D-4E66-B78C-1AFB1F29AC57}" srcOrd="1" destOrd="0" presId="urn:microsoft.com/office/officeart/2005/8/layout/hierarchy1"/>
  </dgm:cxnLst>
  <dgm:bg>
    <a:noFill/>
    <a:effectLst>
      <a:outerShdw blurRad="50800" dist="38100" dir="8100000" algn="tr" rotWithShape="0">
        <a:prstClr val="black">
          <a:alpha val="40000"/>
        </a:prstClr>
      </a:outerShdw>
    </a:effect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TAXES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F31B45-7FCC-4FB6-BCE1-D0BF991A481E}" type="datetime5">
              <a:rPr lang="en-US" smtClean="0"/>
              <a:pPr/>
              <a:t>27-Jul-09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8510B5-B85E-4CED-9AEE-13982E79A92B}" type="slidenum">
              <a:rPr lang="en-US" smtClean="0"/>
              <a:pPr/>
              <a:t>‹#›</a:t>
            </a:fld>
            <a:endParaRPr 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TAXES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F1B5F-41C3-4CAE-A5F2-B4C918DBD810}" type="datetime5">
              <a:rPr lang="en-US" smtClean="0"/>
              <a:pPr/>
              <a:t>27-Jul-09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386B6A-A3B8-49BB-8FDE-A92828ABA8CB}" type="slidenum">
              <a:rPr lang="en-US" smtClean="0"/>
              <a:pPr/>
              <a:t>‹#›</a:t>
            </a:fld>
            <a:endParaRPr lang="en-US"/>
          </a:p>
        </p:txBody>
      </p:sp>
    </p:spTree>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7" name="Slide Number Placeholder 6"/>
          <p:cNvSpPr>
            <a:spLocks noGrp="1"/>
          </p:cNvSpPr>
          <p:nvPr>
            <p:ph type="sldNum" sz="quarter" idx="10"/>
          </p:nvPr>
        </p:nvSpPr>
        <p:spPr/>
        <p:txBody>
          <a:bodyPr/>
          <a:lstStyle/>
          <a:p>
            <a:fld id="{5B386B6A-A3B8-49BB-8FDE-A92828ABA8CB}" type="slidenum">
              <a:rPr lang="en-US" smtClean="0"/>
              <a:pPr/>
              <a:t>1</a:t>
            </a:fld>
            <a:endParaRPr lang="en-US"/>
          </a:p>
        </p:txBody>
      </p:sp>
      <p:sp>
        <p:nvSpPr>
          <p:cNvPr id="5" name="Header Placeholder 4"/>
          <p:cNvSpPr>
            <a:spLocks noGrp="1"/>
          </p:cNvSpPr>
          <p:nvPr>
            <p:ph type="hdr" sz="quarter" idx="11"/>
          </p:nvPr>
        </p:nvSpPr>
        <p:spPr/>
        <p:txBody>
          <a:bodyPr/>
          <a:lstStyle/>
          <a:p>
            <a:r>
              <a:rPr lang="en-US" smtClean="0"/>
              <a:t>TAXES</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7" name="Slide Number Placeholder 6"/>
          <p:cNvSpPr>
            <a:spLocks noGrp="1"/>
          </p:cNvSpPr>
          <p:nvPr>
            <p:ph type="sldNum" sz="quarter" idx="10"/>
          </p:nvPr>
        </p:nvSpPr>
        <p:spPr/>
        <p:txBody>
          <a:bodyPr/>
          <a:lstStyle/>
          <a:p>
            <a:fld id="{5B386B6A-A3B8-49BB-8FDE-A92828ABA8CB}" type="slidenum">
              <a:rPr lang="en-US" smtClean="0"/>
              <a:pPr/>
              <a:t>7</a:t>
            </a:fld>
            <a:endParaRPr lang="en-US"/>
          </a:p>
        </p:txBody>
      </p:sp>
      <p:sp>
        <p:nvSpPr>
          <p:cNvPr id="5" name="Header Placeholder 4"/>
          <p:cNvSpPr>
            <a:spLocks noGrp="1"/>
          </p:cNvSpPr>
          <p:nvPr>
            <p:ph type="hdr" sz="quarter" idx="11"/>
          </p:nvPr>
        </p:nvSpPr>
        <p:spPr/>
        <p:txBody>
          <a:bodyPr/>
          <a:lstStyle/>
          <a:p>
            <a:r>
              <a:rPr lang="en-US" smtClean="0"/>
              <a:t>TAXES</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2B3F8B-41F4-4551-BD71-114E08C1ABD3}" type="datetime5">
              <a:rPr lang="en-US" smtClean="0"/>
              <a:pPr/>
              <a:t>27-Jul-09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890FD-4A86-4FEA-B2D4-3F75D5D77F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08DDF1-EA56-442C-A710-1E27C11AFC89}" type="datetime5">
              <a:rPr lang="en-US" smtClean="0"/>
              <a:pPr/>
              <a:t>27-Jul-09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890FD-4A86-4FEA-B2D4-3F75D5D77F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38D68-5561-4879-9F50-874D9DE923B3}" type="datetime5">
              <a:rPr lang="en-US" smtClean="0"/>
              <a:pPr/>
              <a:t>27-Jul-09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890FD-4A86-4FEA-B2D4-3F75D5D77F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CBF8ED-2D27-495C-9069-C18B9D46F7FF}" type="datetime5">
              <a:rPr lang="en-US" smtClean="0"/>
              <a:pPr/>
              <a:t>27-Jul-09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890FD-4A86-4FEA-B2D4-3F75D5D77F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D6FB86-831B-4C31-839B-6B8551019032}" type="datetime5">
              <a:rPr lang="en-US" smtClean="0"/>
              <a:pPr/>
              <a:t>27-Jul-09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890FD-4A86-4FEA-B2D4-3F75D5D77F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FA97F3-E411-4337-9D21-B5D7D00DCA03}" type="datetime5">
              <a:rPr lang="en-US" smtClean="0"/>
              <a:pPr/>
              <a:t>27-Jul-09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890FD-4A86-4FEA-B2D4-3F75D5D77F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F9368F-6F35-4C65-97D4-C525E0763017}" type="datetime5">
              <a:rPr lang="en-US" smtClean="0"/>
              <a:pPr/>
              <a:t>27-Jul-09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A890FD-4A86-4FEA-B2D4-3F75D5D77F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E797A8-80A5-4D49-B4B6-CA7EB00C2796}" type="datetime5">
              <a:rPr lang="en-US" smtClean="0"/>
              <a:pPr/>
              <a:t>27-Jul-09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A890FD-4A86-4FEA-B2D4-3F75D5D77F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FF0F1F-747A-4481-B5F1-020A2086ECE3}" type="datetime5">
              <a:rPr lang="en-US" smtClean="0"/>
              <a:pPr/>
              <a:t>27-Jul-09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A890FD-4A86-4FEA-B2D4-3F75D5D77F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EFE55E-1AC5-486B-9543-613447D99141}" type="datetime5">
              <a:rPr lang="en-US" smtClean="0"/>
              <a:pPr/>
              <a:t>27-Jul-09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890FD-4A86-4FEA-B2D4-3F75D5D77F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9D22B7-30C5-4409-98A6-5DD104052647}" type="datetime5">
              <a:rPr lang="en-US" smtClean="0"/>
              <a:pPr/>
              <a:t>27-Jul-09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890FD-4A86-4FEA-B2D4-3F75D5D77F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A7E9D-E8CF-4538-81E5-9A202815FB52}" type="datetime5">
              <a:rPr lang="en-US" smtClean="0"/>
              <a:pPr/>
              <a:t>27-Jul-09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890FD-4A86-4FEA-B2D4-3F75D5D77F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audio" Target="file:///E:\New%20Briefcase\New%20Briefcase\Desktop\9PM%20.wav" TargetMode="Externa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openxmlformats.org/officeDocument/2006/relationships/slide" Target="slide3.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www.incometaxindia.gov.in"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slide" Target="slide3.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QuickStyle" Target="../diagrams/quickStyle3.xml"/><Relationship Id="rId18" Type="http://schemas.openxmlformats.org/officeDocument/2006/relationships/diagramColors" Target="../diagrams/colors4.xml"/><Relationship Id="rId3" Type="http://schemas.openxmlformats.org/officeDocument/2006/relationships/diagramData" Target="../diagrams/data1.xml"/><Relationship Id="rId7" Type="http://schemas.openxmlformats.org/officeDocument/2006/relationships/diagramData" Target="../diagrams/data2.xml"/><Relationship Id="rId12" Type="http://schemas.openxmlformats.org/officeDocument/2006/relationships/diagramLayout" Target="../diagrams/layout3.xml"/><Relationship Id="rId17" Type="http://schemas.openxmlformats.org/officeDocument/2006/relationships/diagramQuickStyle" Target="../diagrams/quickStyle4.xml"/><Relationship Id="rId2" Type="http://schemas.openxmlformats.org/officeDocument/2006/relationships/image" Target="../media/image9.jpeg"/><Relationship Id="rId16" Type="http://schemas.openxmlformats.org/officeDocument/2006/relationships/diagramLayout" Target="../diagrams/layout4.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Data" Target="../diagrams/data3.xml"/><Relationship Id="rId5" Type="http://schemas.openxmlformats.org/officeDocument/2006/relationships/diagramQuickStyle" Target="../diagrams/quickStyle1.xml"/><Relationship Id="rId15" Type="http://schemas.openxmlformats.org/officeDocument/2006/relationships/diagramData" Target="../diagrams/data4.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 Id="rId14" Type="http://schemas.openxmlformats.org/officeDocument/2006/relationships/diagramColors" Target="../diagrams/colors3.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38.jpeg"/><Relationship Id="rId7" Type="http://schemas.openxmlformats.org/officeDocument/2006/relationships/diagramColors" Target="../diagrams/colors6.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www.incometaxindia.gov.in/" TargetMode="External"/><Relationship Id="rId5" Type="http://schemas.openxmlformats.org/officeDocument/2006/relationships/hyperlink" Target="http://www.servicetax.gov.in/" TargetMode="External"/><Relationship Id="rId4" Type="http://schemas.openxmlformats.org/officeDocument/2006/relationships/hyperlink" Target="http://www.mahavat.gov.in/"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8.jpeg"/><Relationship Id="rId7" Type="http://schemas.openxmlformats.org/officeDocument/2006/relationships/diagramQuickStyle" Target="../diagrams/quickStyle7.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9.jpeg"/><Relationship Id="rId9" Type="http://schemas.openxmlformats.org/officeDocument/2006/relationships/slide" Target="slide3.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38.jpeg"/><Relationship Id="rId7" Type="http://schemas.openxmlformats.org/officeDocument/2006/relationships/diagramQuickStyle" Target="../diagrams/quickStyle8.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4.jpeg"/><Relationship Id="rId9" Type="http://schemas.openxmlformats.org/officeDocument/2006/relationships/slide" Target="slide3.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4.jpeg"/></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E:\New%20Briefcase\New%20Briefcase\Desktop\nfs_carbon.mp3" TargetMode="External"/><Relationship Id="rId1" Type="http://schemas.openxmlformats.org/officeDocument/2006/relationships/tags" Target="../tags/tag1.xml"/><Relationship Id="rId6" Type="http://schemas.openxmlformats.org/officeDocument/2006/relationships/image" Target="../media/image44.png"/><Relationship Id="rId5" Type="http://schemas.openxmlformats.org/officeDocument/2006/relationships/slide" Target="slide3.xml"/><Relationship Id="rId4" Type="http://schemas.openxmlformats.org/officeDocument/2006/relationships/image" Target="../media/image43.jpeg"/></Relationships>
</file>

<file path=ppt/slides/_rels/slide5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Picture 2" descr="H:\Logo.GIF"/>
          <p:cNvPicPr/>
          <p:nvPr/>
        </p:nvPicPr>
        <p:blipFill>
          <a:blip r:embed="rId5"/>
          <a:srcRect/>
          <a:stretch>
            <a:fillRect/>
          </a:stretch>
        </p:blipFill>
        <p:spPr bwMode="auto">
          <a:xfrm>
            <a:off x="457200" y="304800"/>
            <a:ext cx="876300" cy="1095375"/>
          </a:xfrm>
          <a:prstGeom prst="rect">
            <a:avLst/>
          </a:prstGeom>
          <a:noFill/>
          <a:ln w="9525">
            <a:noFill/>
            <a:miter lim="800000"/>
            <a:headEnd/>
            <a:tailEnd/>
          </a:ln>
        </p:spPr>
      </p:pic>
      <p:sp>
        <p:nvSpPr>
          <p:cNvPr id="6" name="TextBox 5"/>
          <p:cNvSpPr txBox="1"/>
          <p:nvPr/>
        </p:nvSpPr>
        <p:spPr>
          <a:xfrm>
            <a:off x="1447800" y="304800"/>
            <a:ext cx="6781800" cy="461665"/>
          </a:xfrm>
          <a:prstGeom prst="rect">
            <a:avLst/>
          </a:prstGeom>
          <a:noFill/>
        </p:spPr>
        <p:txBody>
          <a:bodyPr wrap="square" rtlCol="0">
            <a:spAutoFit/>
          </a:bodyPr>
          <a:lstStyle/>
          <a:p>
            <a:r>
              <a:rPr lang="en-US" sz="2400" dirty="0" smtClean="0">
                <a:ln w="18415" cmpd="sng">
                  <a:solidFill>
                    <a:srgbClr val="FFFFFF"/>
                  </a:solidFill>
                  <a:prstDash val="solid"/>
                </a:ln>
                <a:blipFill>
                  <a:blip r:embed="rId6"/>
                  <a:tile tx="0" ty="0" sx="100000" sy="100000" flip="none" algn="tl"/>
                </a:blipFill>
                <a:effectLst>
                  <a:outerShdw blurRad="63500" dir="3600000" algn="tl" rotWithShape="0">
                    <a:srgbClr val="000000">
                      <a:alpha val="70000"/>
                    </a:srgbClr>
                  </a:outerShdw>
                  <a:reflection blurRad="6350" stA="55000" endA="300" endPos="45500" dir="5400000" sy="-100000" algn="bl" rotWithShape="0"/>
                </a:effectLst>
                <a:latin typeface="+mj-lt"/>
              </a:rPr>
              <a:t>INSTITUTE OF CHARTERED ACCOUNTANTS OF INDIA</a:t>
            </a:r>
            <a:endParaRPr lang="en-US" sz="2400" dirty="0">
              <a:ln w="18415" cmpd="sng">
                <a:solidFill>
                  <a:srgbClr val="FFFFFF"/>
                </a:solidFill>
                <a:prstDash val="solid"/>
              </a:ln>
              <a:blipFill>
                <a:blip r:embed="rId6"/>
                <a:tile tx="0" ty="0" sx="100000" sy="100000" flip="none" algn="tl"/>
              </a:blipFill>
              <a:effectLst>
                <a:outerShdw blurRad="63500" dir="3600000" algn="tl" rotWithShape="0">
                  <a:srgbClr val="000000">
                    <a:alpha val="70000"/>
                  </a:srgbClr>
                </a:outerShdw>
                <a:reflection blurRad="6350" stA="55000" endA="300" endPos="45500" dir="5400000" sy="-100000" algn="bl" rotWithShape="0"/>
              </a:effectLst>
              <a:latin typeface="+mj-lt"/>
            </a:endParaRPr>
          </a:p>
        </p:txBody>
      </p:sp>
      <p:sp>
        <p:nvSpPr>
          <p:cNvPr id="7" name="TextBox 6"/>
          <p:cNvSpPr txBox="1"/>
          <p:nvPr/>
        </p:nvSpPr>
        <p:spPr>
          <a:xfrm>
            <a:off x="1524000" y="762000"/>
            <a:ext cx="6172200" cy="461665"/>
          </a:xfrm>
          <a:prstGeom prst="rect">
            <a:avLst/>
          </a:prstGeom>
          <a:noFill/>
        </p:spPr>
        <p:txBody>
          <a:bodyPr wrap="square" rtlCol="0">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latin typeface="Times New Roman" pitchFamily="18" charset="0"/>
                <a:cs typeface="Times New Roman" pitchFamily="18" charset="0"/>
              </a:rPr>
              <a:t>THANE IT TRAINING CENTER</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latin typeface="Times New Roman" pitchFamily="18" charset="0"/>
              <a:cs typeface="Times New Roman" pitchFamily="18" charset="0"/>
            </a:endParaRPr>
          </a:p>
        </p:txBody>
      </p:sp>
      <p:sp>
        <p:nvSpPr>
          <p:cNvPr id="8" name="Rectangle 7"/>
          <p:cNvSpPr/>
          <p:nvPr/>
        </p:nvSpPr>
        <p:spPr>
          <a:xfrm>
            <a:off x="2819400" y="1600200"/>
            <a:ext cx="3175869" cy="461665"/>
          </a:xfrm>
          <a:prstGeom prst="rect">
            <a:avLst/>
          </a:prstGeom>
        </p:spPr>
        <p:txBody>
          <a:bodyPr wrap="none">
            <a:spAutoFit/>
          </a:bodyPr>
          <a:lstStyle/>
          <a:p>
            <a:r>
              <a:rPr lang="en-US" sz="2400" b="1" dirty="0" smtClean="0">
                <a:blipFill>
                  <a:blip r:embed="rId6"/>
                  <a:tile tx="0" ty="0" sx="100000" sy="100000" flip="none" algn="tl"/>
                </a:blipFill>
                <a:latin typeface="Comic Sans MS" pitchFamily="66" charset="0"/>
              </a:rPr>
              <a:t>STUDENT PROFILE</a:t>
            </a:r>
            <a:endParaRPr lang="en-US" sz="2400" dirty="0">
              <a:blipFill>
                <a:blip r:embed="rId6"/>
                <a:tile tx="0" ty="0" sx="100000" sy="100000" flip="none" algn="tl"/>
              </a:blipFill>
              <a:latin typeface="Comic Sans MS" pitchFamily="66" charset="0"/>
            </a:endParaRPr>
          </a:p>
        </p:txBody>
      </p:sp>
      <p:graphicFrame>
        <p:nvGraphicFramePr>
          <p:cNvPr id="9" name="Table 8"/>
          <p:cNvGraphicFramePr>
            <a:graphicFrameLocks noGrp="1"/>
          </p:cNvGraphicFramePr>
          <p:nvPr/>
        </p:nvGraphicFramePr>
        <p:xfrm>
          <a:off x="1981200" y="2438400"/>
          <a:ext cx="5029200" cy="3581399"/>
        </p:xfrm>
        <a:graphic>
          <a:graphicData uri="http://schemas.openxmlformats.org/drawingml/2006/table">
            <a:tbl>
              <a:tblPr>
                <a:effectLst>
                  <a:outerShdw blurRad="50800" dist="38100" dir="2700000" algn="tl" rotWithShape="0">
                    <a:prstClr val="black">
                      <a:alpha val="40000"/>
                    </a:prstClr>
                  </a:outerShdw>
                </a:effectLst>
              </a:tblPr>
              <a:tblGrid>
                <a:gridCol w="5029200"/>
              </a:tblGrid>
              <a:tr h="3581399">
                <a:tc>
                  <a:txBody>
                    <a:bodyPr/>
                    <a:lstStyle/>
                    <a:p>
                      <a:pPr marL="0" marR="0">
                        <a:spcBef>
                          <a:spcPts val="0"/>
                        </a:spcBef>
                        <a:spcAft>
                          <a:spcPts val="0"/>
                        </a:spcAft>
                        <a:tabLst>
                          <a:tab pos="457200" algn="l"/>
                          <a:tab pos="2057400" algn="l"/>
                          <a:tab pos="2514600" algn="l"/>
                        </a:tabLst>
                      </a:pPr>
                      <a:r>
                        <a:rPr lang="en-US" sz="1200" dirty="0">
                          <a:latin typeface="Comic Sans MS"/>
                          <a:ea typeface="Times New Roman"/>
                        </a:rPr>
                        <a:t>	</a:t>
                      </a:r>
                      <a:endParaRPr lang="en-US" sz="1200" dirty="0">
                        <a:latin typeface="Times New Roman"/>
                        <a:ea typeface="Times New Roman"/>
                      </a:endParaRPr>
                    </a:p>
                    <a:p>
                      <a:pPr marL="0" marR="0" algn="just">
                        <a:lnSpc>
                          <a:spcPct val="150000"/>
                        </a:lnSpc>
                        <a:spcBef>
                          <a:spcPts val="0"/>
                        </a:spcBef>
                        <a:spcAft>
                          <a:spcPts val="0"/>
                        </a:spcAft>
                        <a:tabLst>
                          <a:tab pos="457200" algn="l"/>
                          <a:tab pos="2286000" algn="l"/>
                          <a:tab pos="2514600" algn="l"/>
                        </a:tabLst>
                      </a:pPr>
                      <a:r>
                        <a:rPr lang="en-US" sz="1400" dirty="0">
                          <a:blipFill>
                            <a:blip r:embed="rId6"/>
                            <a:tile tx="0" ty="0" sx="100000" sy="100000" flip="none" algn="tl"/>
                          </a:blipFill>
                          <a:latin typeface="Comic Sans MS"/>
                          <a:ea typeface="Times New Roman"/>
                        </a:rPr>
                        <a:t>  </a:t>
                      </a:r>
                      <a:r>
                        <a:rPr lang="en-US" sz="1400" dirty="0" smtClean="0">
                          <a:blipFill>
                            <a:blip r:embed="rId6"/>
                            <a:tile tx="0" ty="0" sx="100000" sy="100000" flip="none" algn="tl"/>
                          </a:blipFill>
                          <a:latin typeface="Comic Sans MS"/>
                          <a:ea typeface="Times New Roman"/>
                        </a:rPr>
                        <a:t> </a:t>
                      </a:r>
                      <a:r>
                        <a:rPr lang="en-US" sz="1400" dirty="0">
                          <a:blipFill>
                            <a:blip r:embed="rId6"/>
                            <a:tile tx="0" ty="0" sx="100000" sy="100000" flip="none" algn="tl"/>
                          </a:blipFill>
                          <a:latin typeface="Comic Sans MS"/>
                          <a:ea typeface="Times New Roman"/>
                        </a:rPr>
                        <a:t>Name	:	</a:t>
                      </a:r>
                      <a:r>
                        <a:rPr lang="en-US" sz="1400" dirty="0" smtClean="0">
                          <a:blipFill>
                            <a:blip r:embed="rId6"/>
                            <a:tile tx="0" ty="0" sx="100000" sy="100000" flip="none" algn="tl"/>
                          </a:blipFill>
                          <a:latin typeface="Comic Sans MS"/>
                          <a:ea typeface="Times New Roman"/>
                        </a:rPr>
                        <a:t>Kirti K. Hattimattur</a:t>
                      </a:r>
                    </a:p>
                    <a:p>
                      <a:pPr marL="0" marR="0" algn="just">
                        <a:lnSpc>
                          <a:spcPct val="150000"/>
                        </a:lnSpc>
                        <a:spcBef>
                          <a:spcPts val="0"/>
                        </a:spcBef>
                        <a:spcAft>
                          <a:spcPts val="0"/>
                        </a:spcAft>
                        <a:tabLst>
                          <a:tab pos="457200" algn="l"/>
                          <a:tab pos="2286000" algn="l"/>
                          <a:tab pos="2514600" algn="l"/>
                        </a:tabLst>
                      </a:pPr>
                      <a:r>
                        <a:rPr lang="en-US" sz="1400" dirty="0" smtClean="0">
                          <a:blipFill>
                            <a:blip r:embed="rId6"/>
                            <a:tile tx="0" ty="0" sx="100000" sy="100000" flip="none" algn="tl"/>
                          </a:blipFill>
                          <a:latin typeface="Comic Sans MS"/>
                          <a:ea typeface="Times New Roman"/>
                        </a:rPr>
                        <a:t>   Address</a:t>
                      </a:r>
                      <a:r>
                        <a:rPr lang="en-US" sz="1400" baseline="0" dirty="0" smtClean="0">
                          <a:blipFill>
                            <a:blip r:embed="rId6"/>
                            <a:tile tx="0" ty="0" sx="100000" sy="100000" flip="none" algn="tl"/>
                          </a:blipFill>
                          <a:latin typeface="Comic Sans MS"/>
                          <a:ea typeface="Times New Roman"/>
                        </a:rPr>
                        <a:t>                            </a:t>
                      </a:r>
                      <a:r>
                        <a:rPr lang="en-US" sz="1400" dirty="0" smtClean="0">
                          <a:blipFill>
                            <a:blip r:embed="rId6"/>
                            <a:tile tx="0" ty="0" sx="100000" sy="100000" flip="none" algn="tl"/>
                          </a:blipFill>
                          <a:latin typeface="Comic Sans MS"/>
                          <a:ea typeface="Times New Roman"/>
                        </a:rPr>
                        <a:t>:   </a:t>
                      </a:r>
                      <a:r>
                        <a:rPr lang="en-US" sz="1400" baseline="0" dirty="0" smtClean="0">
                          <a:blipFill>
                            <a:blip r:embed="rId6"/>
                            <a:tile tx="0" ty="0" sx="100000" sy="100000" flip="none" algn="tl"/>
                          </a:blipFill>
                          <a:latin typeface="Comic Sans MS"/>
                          <a:ea typeface="Times New Roman"/>
                        </a:rPr>
                        <a:t>303, Nav-Vinit, </a:t>
                      </a:r>
                    </a:p>
                    <a:p>
                      <a:pPr marL="0" marR="0" algn="just">
                        <a:lnSpc>
                          <a:spcPct val="150000"/>
                        </a:lnSpc>
                        <a:spcBef>
                          <a:spcPts val="0"/>
                        </a:spcBef>
                        <a:spcAft>
                          <a:spcPts val="0"/>
                        </a:spcAft>
                        <a:tabLst>
                          <a:tab pos="457200" algn="l"/>
                          <a:tab pos="2286000" algn="l"/>
                          <a:tab pos="2514600" algn="l"/>
                        </a:tabLst>
                      </a:pPr>
                      <a:r>
                        <a:rPr lang="en-US" sz="1400" baseline="0" dirty="0" smtClean="0">
                          <a:blipFill>
                            <a:blip r:embed="rId6"/>
                            <a:tile tx="0" ty="0" sx="100000" sy="100000" flip="none" algn="tl"/>
                          </a:blipFill>
                          <a:latin typeface="Comic Sans MS"/>
                          <a:ea typeface="Times New Roman"/>
                        </a:rPr>
                        <a:t>                                                 Ramchandranagar, </a:t>
                      </a:r>
                    </a:p>
                    <a:p>
                      <a:pPr marL="0" marR="0" algn="just">
                        <a:lnSpc>
                          <a:spcPct val="150000"/>
                        </a:lnSpc>
                        <a:spcBef>
                          <a:spcPts val="0"/>
                        </a:spcBef>
                        <a:spcAft>
                          <a:spcPts val="0"/>
                        </a:spcAft>
                        <a:tabLst>
                          <a:tab pos="457200" algn="l"/>
                          <a:tab pos="2286000" algn="l"/>
                          <a:tab pos="2514600" algn="l"/>
                        </a:tabLst>
                      </a:pPr>
                      <a:r>
                        <a:rPr lang="en-US" sz="1400" baseline="0" dirty="0" smtClean="0">
                          <a:blipFill>
                            <a:blip r:embed="rId6"/>
                            <a:tile tx="0" ty="0" sx="100000" sy="100000" flip="none" algn="tl"/>
                          </a:blipFill>
                          <a:latin typeface="Comic Sans MS"/>
                          <a:ea typeface="Times New Roman"/>
                        </a:rPr>
                        <a:t>                                                 Thane(w)400604</a:t>
                      </a:r>
                    </a:p>
                    <a:p>
                      <a:pPr marL="0" marR="0" algn="just">
                        <a:lnSpc>
                          <a:spcPct val="150000"/>
                        </a:lnSpc>
                        <a:spcBef>
                          <a:spcPts val="0"/>
                        </a:spcBef>
                        <a:spcAft>
                          <a:spcPts val="0"/>
                        </a:spcAft>
                        <a:tabLst>
                          <a:tab pos="457200" algn="l"/>
                          <a:tab pos="2286000" algn="l"/>
                          <a:tab pos="2514600" algn="l"/>
                        </a:tabLst>
                      </a:pPr>
                      <a:r>
                        <a:rPr lang="en-US" sz="1400" baseline="0" dirty="0" smtClean="0">
                          <a:blipFill>
                            <a:blip r:embed="rId6"/>
                            <a:tile tx="0" ty="0" sx="100000" sy="100000" flip="none" algn="tl"/>
                          </a:blipFill>
                          <a:latin typeface="Comic Sans MS"/>
                          <a:ea typeface="Times New Roman"/>
                        </a:rPr>
                        <a:t>   Contact No.                      :    9987536139</a:t>
                      </a:r>
                      <a:endParaRPr lang="en-US" sz="1400" dirty="0">
                        <a:blipFill>
                          <a:blip r:embed="rId6"/>
                          <a:tile tx="0" ty="0" sx="100000" sy="100000" flip="none" algn="tl"/>
                        </a:blipFill>
                        <a:latin typeface="Times New Roman"/>
                        <a:ea typeface="Times New Roman"/>
                      </a:endParaRPr>
                    </a:p>
                    <a:p>
                      <a:pPr marL="0" marR="0" algn="just">
                        <a:lnSpc>
                          <a:spcPct val="150000"/>
                        </a:lnSpc>
                        <a:spcBef>
                          <a:spcPts val="0"/>
                        </a:spcBef>
                        <a:spcAft>
                          <a:spcPts val="0"/>
                        </a:spcAft>
                        <a:tabLst>
                          <a:tab pos="457200" algn="l"/>
                          <a:tab pos="2057400" algn="l"/>
                          <a:tab pos="2514600" algn="l"/>
                        </a:tabLst>
                      </a:pPr>
                      <a:r>
                        <a:rPr lang="en-US" sz="1400" dirty="0">
                          <a:blipFill>
                            <a:blip r:embed="rId6"/>
                            <a:tile tx="0" ty="0" sx="100000" sy="100000" flip="none" algn="tl"/>
                          </a:blipFill>
                          <a:latin typeface="Comic Sans MS"/>
                          <a:ea typeface="Times New Roman"/>
                        </a:rPr>
                        <a:t>  </a:t>
                      </a:r>
                      <a:r>
                        <a:rPr lang="en-US" sz="1400" dirty="0" smtClean="0">
                          <a:blipFill>
                            <a:blip r:embed="rId6"/>
                            <a:tile tx="0" ty="0" sx="100000" sy="100000" flip="none" algn="tl"/>
                          </a:blipFill>
                          <a:latin typeface="Comic Sans MS"/>
                          <a:ea typeface="Times New Roman"/>
                        </a:rPr>
                        <a:t> I.C.A.I</a:t>
                      </a:r>
                      <a:r>
                        <a:rPr lang="en-US" sz="1400" dirty="0">
                          <a:blipFill>
                            <a:blip r:embed="rId6"/>
                            <a:tile tx="0" ty="0" sx="100000" sy="100000" flip="none" algn="tl"/>
                          </a:blipFill>
                          <a:latin typeface="Comic Sans MS"/>
                          <a:ea typeface="Times New Roman"/>
                        </a:rPr>
                        <a:t>. </a:t>
                      </a:r>
                      <a:r>
                        <a:rPr lang="en-US" sz="1400" dirty="0" smtClean="0">
                          <a:blipFill>
                            <a:blip r:embed="rId6"/>
                            <a:tile tx="0" ty="0" sx="100000" sy="100000" flip="none" algn="tl"/>
                          </a:blipFill>
                          <a:latin typeface="Comic Sans MS"/>
                          <a:ea typeface="Times New Roman"/>
                        </a:rPr>
                        <a:t>Reg.No.</a:t>
                      </a:r>
                      <a:r>
                        <a:rPr lang="en-US" sz="1400" baseline="0" dirty="0" smtClean="0">
                          <a:blipFill>
                            <a:blip r:embed="rId6"/>
                            <a:tile tx="0" ty="0" sx="100000" sy="100000" flip="none" algn="tl"/>
                          </a:blipFill>
                          <a:latin typeface="Comic Sans MS"/>
                          <a:ea typeface="Times New Roman"/>
                        </a:rPr>
                        <a:t> </a:t>
                      </a:r>
                      <a:r>
                        <a:rPr lang="en-US" sz="1400" dirty="0" smtClean="0">
                          <a:blipFill>
                            <a:blip r:embed="rId6"/>
                            <a:tile tx="0" ty="0" sx="100000" sy="100000" flip="none" algn="tl"/>
                          </a:blipFill>
                          <a:latin typeface="Comic Sans MS"/>
                          <a:ea typeface="Times New Roman"/>
                        </a:rPr>
                        <a:t>               :    WRO-0308693</a:t>
                      </a:r>
                      <a:endParaRPr lang="en-US" sz="1400" dirty="0">
                        <a:blipFill>
                          <a:blip r:embed="rId6"/>
                          <a:tile tx="0" ty="0" sx="100000" sy="100000" flip="none" algn="tl"/>
                        </a:blipFill>
                        <a:latin typeface="Times New Roman"/>
                        <a:ea typeface="Times New Roman"/>
                      </a:endParaRPr>
                    </a:p>
                    <a:p>
                      <a:pPr marL="0" marR="0" algn="just">
                        <a:lnSpc>
                          <a:spcPct val="150000"/>
                        </a:lnSpc>
                        <a:spcBef>
                          <a:spcPts val="0"/>
                        </a:spcBef>
                        <a:spcAft>
                          <a:spcPts val="0"/>
                        </a:spcAft>
                        <a:tabLst>
                          <a:tab pos="457200" algn="l"/>
                          <a:tab pos="2286000" algn="l"/>
                          <a:tab pos="2514600" algn="l"/>
                        </a:tabLst>
                      </a:pPr>
                      <a:r>
                        <a:rPr lang="en-US" sz="1400" baseline="0" dirty="0">
                          <a:blipFill>
                            <a:blip r:embed="rId6"/>
                            <a:tile tx="0" ty="0" sx="100000" sy="100000" flip="none" algn="tl"/>
                          </a:blipFill>
                          <a:latin typeface="Comic Sans MS"/>
                          <a:ea typeface="Times New Roman"/>
                        </a:rPr>
                        <a:t> </a:t>
                      </a:r>
                      <a:r>
                        <a:rPr lang="en-US" sz="1400" baseline="0" dirty="0" smtClean="0">
                          <a:blipFill>
                            <a:blip r:embed="rId6"/>
                            <a:tile tx="0" ty="0" sx="100000" sy="100000" flip="none" algn="tl"/>
                          </a:blipFill>
                          <a:latin typeface="Comic Sans MS"/>
                          <a:ea typeface="Times New Roman"/>
                        </a:rPr>
                        <a:t>  </a:t>
                      </a:r>
                      <a:r>
                        <a:rPr lang="en-US" sz="1400" dirty="0" smtClean="0">
                          <a:blipFill>
                            <a:blip r:embed="rId6"/>
                            <a:tile tx="0" ty="0" sx="100000" sy="100000" flip="none" algn="tl"/>
                          </a:blipFill>
                          <a:latin typeface="Comic Sans MS"/>
                          <a:ea typeface="Times New Roman"/>
                        </a:rPr>
                        <a:t>Batch</a:t>
                      </a:r>
                      <a:r>
                        <a:rPr lang="en-US" sz="1400" baseline="0" dirty="0">
                          <a:blipFill>
                            <a:blip r:embed="rId6"/>
                            <a:tile tx="0" ty="0" sx="100000" sy="100000" flip="none" algn="tl"/>
                          </a:blipFill>
                          <a:latin typeface="Comic Sans MS"/>
                          <a:ea typeface="Times New Roman"/>
                        </a:rPr>
                        <a:t> </a:t>
                      </a:r>
                      <a:r>
                        <a:rPr lang="en-US" sz="1400" baseline="0" dirty="0" smtClean="0">
                          <a:blipFill>
                            <a:blip r:embed="rId6"/>
                            <a:tile tx="0" ty="0" sx="100000" sy="100000" flip="none" algn="tl"/>
                          </a:blipFill>
                          <a:latin typeface="Comic Sans MS"/>
                          <a:ea typeface="Times New Roman"/>
                        </a:rPr>
                        <a:t>                              </a:t>
                      </a:r>
                      <a:r>
                        <a:rPr lang="en-US" sz="1400" dirty="0" smtClean="0">
                          <a:blipFill>
                            <a:blip r:embed="rId6"/>
                            <a:tile tx="0" ty="0" sx="100000" sy="100000" flip="none" algn="tl"/>
                          </a:blipFill>
                          <a:latin typeface="Comic Sans MS"/>
                          <a:ea typeface="Times New Roman"/>
                        </a:rPr>
                        <a:t>:</a:t>
                      </a:r>
                      <a:r>
                        <a:rPr lang="en-US" sz="1400" dirty="0">
                          <a:blipFill>
                            <a:blip r:embed="rId6"/>
                            <a:tile tx="0" ty="0" sx="100000" sy="100000" flip="none" algn="tl"/>
                          </a:blipFill>
                          <a:latin typeface="Comic Sans MS"/>
                          <a:ea typeface="Times New Roman"/>
                        </a:rPr>
                        <a:t>	</a:t>
                      </a:r>
                      <a:r>
                        <a:rPr lang="en-US" sz="1400" dirty="0" smtClean="0">
                          <a:blipFill>
                            <a:blip r:embed="rId6"/>
                            <a:tile tx="0" ty="0" sx="100000" sy="100000" flip="none" algn="tl"/>
                          </a:blipFill>
                          <a:latin typeface="Comic Sans MS"/>
                          <a:ea typeface="Times New Roman"/>
                        </a:rPr>
                        <a:t>JULY </a:t>
                      </a:r>
                      <a:r>
                        <a:rPr lang="en-US" sz="1400" dirty="0">
                          <a:blipFill>
                            <a:blip r:embed="rId6"/>
                            <a:tile tx="0" ty="0" sx="100000" sy="100000" flip="none" algn="tl"/>
                          </a:blipFill>
                          <a:latin typeface="Comic Sans MS"/>
                          <a:ea typeface="Times New Roman"/>
                        </a:rPr>
                        <a:t>2009</a:t>
                      </a:r>
                      <a:endParaRPr lang="en-US" sz="1400" dirty="0">
                        <a:blipFill>
                          <a:blip r:embed="rId6"/>
                          <a:tile tx="0" ty="0" sx="100000" sy="100000" flip="none" algn="tl"/>
                        </a:blipFill>
                        <a:latin typeface="Times New Roman"/>
                        <a:ea typeface="Times New Roman"/>
                      </a:endParaRPr>
                    </a:p>
                    <a:p>
                      <a:pPr marL="0" marR="0" algn="just">
                        <a:lnSpc>
                          <a:spcPct val="150000"/>
                        </a:lnSpc>
                        <a:spcBef>
                          <a:spcPts val="0"/>
                        </a:spcBef>
                        <a:spcAft>
                          <a:spcPts val="0"/>
                        </a:spcAft>
                        <a:tabLst>
                          <a:tab pos="457200" algn="l"/>
                          <a:tab pos="2286000" algn="l"/>
                          <a:tab pos="2514600" algn="l"/>
                        </a:tabLst>
                      </a:pPr>
                      <a:r>
                        <a:rPr lang="en-US" sz="1400" baseline="0" dirty="0">
                          <a:blipFill>
                            <a:blip r:embed="rId6"/>
                            <a:tile tx="0" ty="0" sx="100000" sy="100000" flip="none" algn="tl"/>
                          </a:blipFill>
                          <a:latin typeface="Comic Sans MS"/>
                          <a:ea typeface="Times New Roman"/>
                        </a:rPr>
                        <a:t> </a:t>
                      </a:r>
                      <a:r>
                        <a:rPr lang="en-US" sz="1400" baseline="0" dirty="0" smtClean="0">
                          <a:blipFill>
                            <a:blip r:embed="rId6"/>
                            <a:tile tx="0" ty="0" sx="100000" sy="100000" flip="none" algn="tl"/>
                          </a:blipFill>
                          <a:latin typeface="Comic Sans MS"/>
                          <a:ea typeface="Times New Roman"/>
                        </a:rPr>
                        <a:t>  </a:t>
                      </a:r>
                      <a:r>
                        <a:rPr lang="en-US" sz="1400" dirty="0" smtClean="0">
                          <a:blipFill>
                            <a:blip r:embed="rId6"/>
                            <a:tile tx="0" ty="0" sx="100000" sy="100000" flip="none" algn="tl"/>
                          </a:blipFill>
                          <a:latin typeface="Comic Sans MS"/>
                          <a:ea typeface="Times New Roman"/>
                        </a:rPr>
                        <a:t>Batch </a:t>
                      </a:r>
                      <a:r>
                        <a:rPr lang="en-US" sz="1400" dirty="0">
                          <a:blipFill>
                            <a:blip r:embed="rId6"/>
                            <a:tile tx="0" ty="0" sx="100000" sy="100000" flip="none" algn="tl"/>
                          </a:blipFill>
                          <a:latin typeface="Comic Sans MS"/>
                          <a:ea typeface="Times New Roman"/>
                        </a:rPr>
                        <a:t>no</a:t>
                      </a:r>
                      <a:r>
                        <a:rPr lang="en-US" sz="1400" dirty="0" smtClean="0">
                          <a:blipFill>
                            <a:blip r:embed="rId6"/>
                            <a:tile tx="0" ty="0" sx="100000" sy="100000" flip="none" algn="tl"/>
                          </a:blipFill>
                          <a:latin typeface="Comic Sans MS"/>
                          <a:ea typeface="Times New Roman"/>
                        </a:rPr>
                        <a:t>.</a:t>
                      </a:r>
                      <a:r>
                        <a:rPr lang="en-US" sz="1400" baseline="0" dirty="0" smtClean="0">
                          <a:blipFill>
                            <a:blip r:embed="rId6"/>
                            <a:tile tx="0" ty="0" sx="100000" sy="100000" flip="none" algn="tl"/>
                          </a:blipFill>
                          <a:latin typeface="Comic Sans MS"/>
                          <a:ea typeface="Times New Roman"/>
                        </a:rPr>
                        <a:t>                          </a:t>
                      </a:r>
                      <a:r>
                        <a:rPr lang="en-US" sz="1400" dirty="0" smtClean="0">
                          <a:blipFill>
                            <a:blip r:embed="rId6"/>
                            <a:tile tx="0" ty="0" sx="100000" sy="100000" flip="none" algn="tl"/>
                          </a:blipFill>
                          <a:latin typeface="Comic Sans MS"/>
                          <a:ea typeface="Times New Roman"/>
                        </a:rPr>
                        <a:t>: </a:t>
                      </a:r>
                      <a:r>
                        <a:rPr lang="en-US" sz="1400" dirty="0">
                          <a:blipFill>
                            <a:blip r:embed="rId6"/>
                            <a:tile tx="0" ty="0" sx="100000" sy="100000" flip="none" algn="tl"/>
                          </a:blipFill>
                          <a:latin typeface="Comic Sans MS"/>
                          <a:ea typeface="Times New Roman"/>
                        </a:rPr>
                        <a:t>	</a:t>
                      </a:r>
                      <a:r>
                        <a:rPr lang="en-US" sz="1400" dirty="0" smtClean="0">
                          <a:blipFill>
                            <a:blip r:embed="rId6"/>
                            <a:tile tx="0" ty="0" sx="100000" sy="100000" flip="none" algn="tl"/>
                          </a:blipFill>
                          <a:latin typeface="Comic Sans MS"/>
                          <a:ea typeface="Times New Roman"/>
                        </a:rPr>
                        <a:t>07/09/28</a:t>
                      </a:r>
                      <a:endParaRPr lang="en-US" sz="1400" dirty="0">
                        <a:blipFill>
                          <a:blip r:embed="rId6"/>
                          <a:tile tx="0" ty="0" sx="100000" sy="100000" flip="none" algn="tl"/>
                        </a:blipFill>
                        <a:latin typeface="Times New Roman"/>
                        <a:ea typeface="Times New Roman"/>
                      </a:endParaRPr>
                    </a:p>
                    <a:p>
                      <a:pPr marL="0" marR="0" algn="just">
                        <a:lnSpc>
                          <a:spcPct val="150000"/>
                        </a:lnSpc>
                        <a:spcBef>
                          <a:spcPts val="0"/>
                        </a:spcBef>
                        <a:spcAft>
                          <a:spcPts val="0"/>
                        </a:spcAft>
                        <a:tabLst>
                          <a:tab pos="457200" algn="l"/>
                          <a:tab pos="1371600" algn="l"/>
                          <a:tab pos="2286000" algn="l"/>
                          <a:tab pos="2514600" algn="l"/>
                        </a:tabLst>
                      </a:pPr>
                      <a:r>
                        <a:rPr lang="en-US" sz="1400" baseline="0" dirty="0">
                          <a:blipFill>
                            <a:blip r:embed="rId6"/>
                            <a:tile tx="0" ty="0" sx="100000" sy="100000" flip="none" algn="tl"/>
                          </a:blipFill>
                          <a:latin typeface="Comic Sans MS"/>
                          <a:ea typeface="Times New Roman"/>
                        </a:rPr>
                        <a:t> </a:t>
                      </a:r>
                      <a:r>
                        <a:rPr lang="en-US" sz="1400" baseline="0" dirty="0" smtClean="0">
                          <a:blipFill>
                            <a:blip r:embed="rId6"/>
                            <a:tile tx="0" ty="0" sx="100000" sy="100000" flip="none" algn="tl"/>
                          </a:blipFill>
                          <a:latin typeface="Comic Sans MS"/>
                          <a:ea typeface="Times New Roman"/>
                        </a:rPr>
                        <a:t>  </a:t>
                      </a:r>
                      <a:r>
                        <a:rPr lang="en-US" sz="1400" dirty="0" smtClean="0">
                          <a:blipFill>
                            <a:blip r:embed="rId6"/>
                            <a:tile tx="0" ty="0" sx="100000" sy="100000" flip="none" algn="tl"/>
                          </a:blipFill>
                          <a:latin typeface="Comic Sans MS"/>
                          <a:ea typeface="Times New Roman"/>
                        </a:rPr>
                        <a:t>Topic</a:t>
                      </a:r>
                      <a:r>
                        <a:rPr lang="en-US" sz="1400" dirty="0">
                          <a:blipFill>
                            <a:blip r:embed="rId6"/>
                            <a:tile tx="0" ty="0" sx="100000" sy="100000" flip="none" algn="tl"/>
                          </a:blipFill>
                          <a:latin typeface="Comic Sans MS"/>
                          <a:ea typeface="Times New Roman"/>
                        </a:rPr>
                        <a:t>	</a:t>
                      </a:r>
                      <a:r>
                        <a:rPr lang="en-US" sz="1400" dirty="0" smtClean="0">
                          <a:blipFill>
                            <a:blip r:embed="rId6"/>
                            <a:tile tx="0" ty="0" sx="100000" sy="100000" flip="none" algn="tl"/>
                          </a:blipFill>
                          <a:latin typeface="Comic Sans MS"/>
                          <a:ea typeface="Times New Roman"/>
                        </a:rPr>
                        <a:t>                 : </a:t>
                      </a:r>
                      <a:r>
                        <a:rPr lang="en-US" sz="1400" dirty="0">
                          <a:blipFill>
                            <a:blip r:embed="rId6"/>
                            <a:tile tx="0" ty="0" sx="100000" sy="100000" flip="none" algn="tl"/>
                          </a:blipFill>
                          <a:latin typeface="Comic Sans MS"/>
                          <a:ea typeface="Times New Roman"/>
                        </a:rPr>
                        <a:t>	</a:t>
                      </a:r>
                      <a:r>
                        <a:rPr lang="en-US" sz="1400" dirty="0" smtClean="0">
                          <a:blipFill>
                            <a:blip r:embed="rId6"/>
                            <a:tile tx="0" ty="0" sx="100000" sy="100000" flip="none" algn="tl"/>
                          </a:blipFill>
                          <a:latin typeface="Comic Sans MS"/>
                          <a:ea typeface="Times New Roman"/>
                        </a:rPr>
                        <a:t>TAXES      </a:t>
                      </a:r>
                      <a:endParaRPr lang="en-US" sz="1400" dirty="0">
                        <a:blipFill>
                          <a:blip r:embed="rId6"/>
                          <a:tile tx="0" ty="0" sx="100000" sy="100000" flip="none" algn="tl"/>
                        </a:blipFill>
                        <a:latin typeface="Times New Roman"/>
                        <a:ea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r>
            </a:tbl>
          </a:graphicData>
        </a:graphic>
      </p:graphicFrame>
      <p:sp>
        <p:nvSpPr>
          <p:cNvPr id="13" name="Slide Number Placeholder 12"/>
          <p:cNvSpPr>
            <a:spLocks noGrp="1"/>
          </p:cNvSpPr>
          <p:nvPr>
            <p:ph type="sldNum" sz="quarter" idx="12"/>
          </p:nvPr>
        </p:nvSpPr>
        <p:spPr/>
        <p:txBody>
          <a:bodyPr/>
          <a:lstStyle/>
          <a:p>
            <a:fld id="{11A890FD-4A86-4FEA-B2D4-3F75D5D77F20}" type="slidenum">
              <a:rPr lang="en-US" smtClean="0">
                <a:solidFill>
                  <a:schemeClr val="tx1"/>
                </a:solidFill>
              </a:rPr>
              <a:pPr/>
              <a:t>1</a:t>
            </a:fld>
            <a:endParaRPr lang="en-US">
              <a:solidFill>
                <a:schemeClr val="tx1"/>
              </a:solidFill>
            </a:endParaRPr>
          </a:p>
        </p:txBody>
      </p:sp>
      <p:pic>
        <p:nvPicPr>
          <p:cNvPr id="11" name="9PM .wav">
            <a:hlinkClick r:id="" action="ppaction://media"/>
          </p:cNvPr>
          <p:cNvPicPr>
            <a:picLocks noRot="1" noChangeAspect="1"/>
          </p:cNvPicPr>
          <p:nvPr>
            <a:audioFile r:link="rId1"/>
          </p:nvPr>
        </p:nvPicPr>
        <p:blipFill>
          <a:blip r:embed="rId7"/>
          <a:stretch>
            <a:fillRect/>
          </a:stretch>
        </p:blipFill>
        <p:spPr>
          <a:xfrm>
            <a:off x="990600" y="6019800"/>
            <a:ext cx="304800" cy="304800"/>
          </a:xfrm>
          <a:prstGeom prst="rect">
            <a:avLst/>
          </a:prstGeom>
        </p:spPr>
      </p:pic>
      <p:sp>
        <p:nvSpPr>
          <p:cNvPr id="12" name="TextBox 11"/>
          <p:cNvSpPr txBox="1"/>
          <p:nvPr/>
        </p:nvSpPr>
        <p:spPr>
          <a:xfrm>
            <a:off x="1676400" y="1143000"/>
            <a:ext cx="5334000" cy="369332"/>
          </a:xfrm>
          <a:prstGeom prst="rect">
            <a:avLst/>
          </a:prstGeom>
          <a:noFill/>
        </p:spPr>
        <p:txBody>
          <a:bodyPr wrap="square" rtlCol="0">
            <a:spAutoFit/>
          </a:bodyPr>
          <a:lstStyle/>
          <a:p>
            <a:r>
              <a:rPr lang="en-US" dirty="0" smtClean="0">
                <a:solidFill>
                  <a:schemeClr val="bg1"/>
                </a:solidFill>
              </a:rPr>
              <a:t>THANE BRANCH OF WIRC OF CODE NO.WI020</a:t>
            </a:r>
            <a:endParaRPr lang="en-US" dirty="0">
              <a:solidFill>
                <a:schemeClr val="bg1"/>
              </a:solidFill>
            </a:endParaRPr>
          </a:p>
        </p:txBody>
      </p:sp>
    </p:spTree>
  </p:cSld>
  <p:clrMapOvr>
    <a:masterClrMapping/>
  </p:clrMapOvr>
  <p:transition spd="slow" advTm="31531">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par>
                          <p:cTn id="8" fill="hold">
                            <p:stCondLst>
                              <p:cond delay="7376"/>
                            </p:stCondLst>
                            <p:childTnLst>
                              <p:par>
                                <p:cTn id="9" presetID="4"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3000"/>
                                        <p:tgtEl>
                                          <p:spTgt spid="6"/>
                                        </p:tgtEl>
                                      </p:cBhvr>
                                    </p:animEffect>
                                  </p:childTnLst>
                                </p:cTn>
                              </p:par>
                            </p:childTnLst>
                          </p:cTn>
                        </p:par>
                        <p:par>
                          <p:cTn id="12" fill="hold">
                            <p:stCondLst>
                              <p:cond delay="17752"/>
                            </p:stCondLst>
                            <p:childTnLst>
                              <p:par>
                                <p:cTn id="13" presetID="5"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1000"/>
                                        <p:tgtEl>
                                          <p:spTgt spid="7"/>
                                        </p:tgtEl>
                                      </p:cBhvr>
                                    </p:animEffect>
                                  </p:childTnLst>
                                </p:cTn>
                              </p:par>
                            </p:childTnLst>
                          </p:cTn>
                        </p:par>
                        <p:par>
                          <p:cTn id="16" fill="hold">
                            <p:stCondLst>
                              <p:cond delay="18752"/>
                            </p:stCondLst>
                            <p:childTnLst>
                              <p:par>
                                <p:cTn id="17" presetID="5" presetClass="entr" presetSubtype="1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500"/>
                                        <p:tgtEl>
                                          <p:spTgt spid="12"/>
                                        </p:tgtEl>
                                      </p:cBhvr>
                                    </p:animEffect>
                                  </p:childTnLst>
                                </p:cTn>
                              </p:par>
                            </p:childTnLst>
                          </p:cTn>
                        </p:par>
                        <p:par>
                          <p:cTn id="20" fill="hold">
                            <p:stCondLst>
                              <p:cond delay="19252"/>
                            </p:stCondLst>
                            <p:childTnLst>
                              <p:par>
                                <p:cTn id="21" presetID="1" presetClass="mediacall" presetSubtype="0" fill="hold" nodeType="afterEffect">
                                  <p:stCondLst>
                                    <p:cond delay="0"/>
                                  </p:stCondLst>
                                  <p:childTnLst>
                                    <p:cmd type="call" cmd="playFrom(0.0)">
                                      <p:cBhvr>
                                        <p:cTn id="22" dur="7376" fill="hold"/>
                                        <p:tgtEl>
                                          <p:spTgt spid="11"/>
                                        </p:tgtEl>
                                      </p:cBhvr>
                                    </p:cmd>
                                  </p:childTnLst>
                                </p:cTn>
                              </p:par>
                            </p:childTnLst>
                          </p:cTn>
                        </p:par>
                        <p:par>
                          <p:cTn id="23" fill="hold">
                            <p:stCondLst>
                              <p:cond delay="26628"/>
                            </p:stCondLst>
                            <p:childTnLst>
                              <p:par>
                                <p:cTn id="24" presetID="8" presetClass="entr" presetSubtype="16"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amond(in)">
                                      <p:cBhvr>
                                        <p:cTn id="26" dur="2000"/>
                                        <p:tgtEl>
                                          <p:spTgt spid="9"/>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amond(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6" grpId="0"/>
      <p:bldP spid="7" grpId="0"/>
      <p:bldP spid="8"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blip>
          <a:srcRect/>
          <a:stretch>
            <a:fillRect l="-22000" r="-22000"/>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990601"/>
          <a:ext cx="7848600" cy="3886200"/>
        </p:xfrm>
        <a:graphic>
          <a:graphicData uri="http://schemas.openxmlformats.org/drawingml/2006/table">
            <a:tbl>
              <a:tblPr>
                <a:effectLst>
                  <a:outerShdw blurRad="40000" dist="20000" dir="5400000" rotWithShape="0">
                    <a:srgbClr val="000000">
                      <a:alpha val="38000"/>
                    </a:srgbClr>
                  </a:outerShdw>
                  <a:reflection blurRad="6350" stA="50000" endA="300" endPos="55000" dir="5400000" sy="-100000" algn="bl" rotWithShape="0"/>
                </a:effectLst>
                <a:tableStyleId>{775DCB02-9BB8-47FD-8907-85C794F793BA}</a:tableStyleId>
              </a:tblPr>
              <a:tblGrid>
                <a:gridCol w="2616200"/>
                <a:gridCol w="2616200"/>
                <a:gridCol w="2616200"/>
              </a:tblGrid>
              <a:tr h="730577">
                <a:tc>
                  <a:txBody>
                    <a:bodyPr/>
                    <a:lstStyle/>
                    <a:p>
                      <a:pPr marL="0" marR="0">
                        <a:lnSpc>
                          <a:spcPct val="115000"/>
                        </a:lnSpc>
                        <a:spcBef>
                          <a:spcPts val="0"/>
                        </a:spcBef>
                        <a:spcAft>
                          <a:spcPts val="0"/>
                        </a:spcAft>
                      </a:pPr>
                      <a:r>
                        <a:rPr lang="en-US" sz="2400" dirty="0"/>
                        <a:t>Status</a:t>
                      </a:r>
                      <a:endParaRPr lang="en-US" sz="2400" dirty="0">
                        <a:latin typeface="Calibri"/>
                        <a:ea typeface="Calibri"/>
                        <a:cs typeface="Times New Roman"/>
                      </a:endParaRPr>
                    </a:p>
                  </a:txBody>
                  <a:tcPr marL="28575" marR="28575" marT="28575" marB="28575">
                    <a:cell3D prstMaterial="dkEdge">
                      <a:bevel prst="coolSlant"/>
                      <a:lightRig rig="flood" dir="t"/>
                    </a:cell3D>
                    <a:solidFill>
                      <a:schemeClr val="accent4">
                        <a:lumMod val="60000"/>
                        <a:lumOff val="40000"/>
                      </a:schemeClr>
                    </a:solidFill>
                  </a:tcPr>
                </a:tc>
                <a:tc>
                  <a:txBody>
                    <a:bodyPr/>
                    <a:lstStyle/>
                    <a:p>
                      <a:pPr marL="0" marR="0" algn="ctr">
                        <a:lnSpc>
                          <a:spcPct val="115000"/>
                        </a:lnSpc>
                        <a:spcBef>
                          <a:spcPts val="0"/>
                        </a:spcBef>
                        <a:spcAft>
                          <a:spcPts val="0"/>
                        </a:spcAft>
                      </a:pPr>
                      <a:r>
                        <a:rPr lang="en-US" sz="2400" dirty="0"/>
                        <a:t>Indian Income</a:t>
                      </a:r>
                      <a:endParaRPr lang="en-US" sz="2400" dirty="0">
                        <a:latin typeface="Calibri"/>
                        <a:ea typeface="Calibri"/>
                        <a:cs typeface="Times New Roman"/>
                      </a:endParaRPr>
                    </a:p>
                  </a:txBody>
                  <a:tcPr marL="28575" marR="28575" marT="28575" marB="28575" anchor="ctr">
                    <a:cell3D prstMaterial="dkEdge">
                      <a:bevel prst="coolSlant"/>
                      <a:lightRig rig="flood" dir="t"/>
                    </a:cell3D>
                    <a:solidFill>
                      <a:schemeClr val="accent4">
                        <a:lumMod val="60000"/>
                        <a:lumOff val="40000"/>
                      </a:schemeClr>
                    </a:solidFill>
                  </a:tcPr>
                </a:tc>
                <a:tc>
                  <a:txBody>
                    <a:bodyPr/>
                    <a:lstStyle/>
                    <a:p>
                      <a:pPr marL="0" marR="0" algn="ctr">
                        <a:lnSpc>
                          <a:spcPct val="115000"/>
                        </a:lnSpc>
                        <a:spcBef>
                          <a:spcPts val="0"/>
                        </a:spcBef>
                        <a:spcAft>
                          <a:spcPts val="0"/>
                        </a:spcAft>
                      </a:pPr>
                      <a:r>
                        <a:rPr lang="en-US" sz="2400" dirty="0"/>
                        <a:t>Foreign Income</a:t>
                      </a:r>
                      <a:endParaRPr lang="en-US" sz="2400" dirty="0">
                        <a:latin typeface="Calibri"/>
                        <a:ea typeface="Calibri"/>
                        <a:cs typeface="Times New Roman"/>
                      </a:endParaRPr>
                    </a:p>
                  </a:txBody>
                  <a:tcPr marL="28575" marR="28575" marT="28575" marB="28575" anchor="ctr">
                    <a:cell3D prstMaterial="dkEdge">
                      <a:bevel prst="coolSlant"/>
                      <a:lightRig rig="flood" dir="t"/>
                    </a:cell3D>
                    <a:solidFill>
                      <a:schemeClr val="accent4">
                        <a:lumMod val="60000"/>
                        <a:lumOff val="40000"/>
                      </a:schemeClr>
                    </a:solidFill>
                  </a:tcPr>
                </a:tc>
              </a:tr>
              <a:tr h="1119995">
                <a:tc>
                  <a:txBody>
                    <a:bodyPr/>
                    <a:lstStyle/>
                    <a:p>
                      <a:pPr marL="0" marR="0">
                        <a:lnSpc>
                          <a:spcPct val="115000"/>
                        </a:lnSpc>
                        <a:spcBef>
                          <a:spcPts val="0"/>
                        </a:spcBef>
                        <a:spcAft>
                          <a:spcPts val="0"/>
                        </a:spcAft>
                      </a:pPr>
                      <a:r>
                        <a:rPr lang="en-US" sz="2400" dirty="0"/>
                        <a:t>Resident and ordinarily resident</a:t>
                      </a:r>
                      <a:endParaRPr lang="en-US" sz="2400" dirty="0">
                        <a:latin typeface="Calibri"/>
                        <a:ea typeface="Calibri"/>
                        <a:cs typeface="Times New Roman"/>
                      </a:endParaRPr>
                    </a:p>
                  </a:txBody>
                  <a:tcPr marL="28575" marR="28575" marT="28575" marB="28575">
                    <a:cell3D prstMaterial="dkEdge">
                      <a:bevel prst="coolSlant"/>
                      <a:lightRig rig="flood" dir="t"/>
                    </a:cell3D>
                  </a:tcPr>
                </a:tc>
                <a:tc>
                  <a:txBody>
                    <a:bodyPr/>
                    <a:lstStyle/>
                    <a:p>
                      <a:pPr marL="0" marR="0" algn="ctr">
                        <a:lnSpc>
                          <a:spcPct val="115000"/>
                        </a:lnSpc>
                        <a:spcBef>
                          <a:spcPts val="0"/>
                        </a:spcBef>
                        <a:spcAft>
                          <a:spcPts val="0"/>
                        </a:spcAft>
                      </a:pPr>
                      <a:r>
                        <a:rPr lang="en-US" sz="2400" dirty="0"/>
                        <a:t>Taxable</a:t>
                      </a:r>
                      <a:endParaRPr lang="en-US" sz="2400" dirty="0">
                        <a:latin typeface="Calibri"/>
                        <a:ea typeface="Calibri"/>
                        <a:cs typeface="Times New Roman"/>
                      </a:endParaRPr>
                    </a:p>
                  </a:txBody>
                  <a:tcPr marL="28575" marR="28575" marT="28575" marB="28575" anchor="ctr">
                    <a:cell3D prstMaterial="dkEdge">
                      <a:bevel prst="coolSlant"/>
                      <a:lightRig rig="flood" dir="t"/>
                    </a:cell3D>
                  </a:tcPr>
                </a:tc>
                <a:tc>
                  <a:txBody>
                    <a:bodyPr/>
                    <a:lstStyle/>
                    <a:p>
                      <a:pPr marL="0" marR="0" algn="ctr">
                        <a:lnSpc>
                          <a:spcPct val="115000"/>
                        </a:lnSpc>
                        <a:spcBef>
                          <a:spcPts val="0"/>
                        </a:spcBef>
                        <a:spcAft>
                          <a:spcPts val="0"/>
                        </a:spcAft>
                      </a:pPr>
                      <a:r>
                        <a:rPr lang="en-US" sz="2400" dirty="0"/>
                        <a:t>Taxable</a:t>
                      </a:r>
                      <a:endParaRPr lang="en-US" sz="2400" dirty="0">
                        <a:latin typeface="Calibri"/>
                        <a:ea typeface="Calibri"/>
                        <a:cs typeface="Times New Roman"/>
                      </a:endParaRPr>
                    </a:p>
                  </a:txBody>
                  <a:tcPr marL="28575" marR="28575" marT="28575" marB="28575" anchor="ctr">
                    <a:cell3D prstMaterial="dkEdge">
                      <a:bevel prst="coolSlant"/>
                      <a:lightRig rig="flood" dir="t"/>
                    </a:cell3D>
                  </a:tcPr>
                </a:tc>
              </a:tr>
              <a:tr h="1305051">
                <a:tc>
                  <a:txBody>
                    <a:bodyPr/>
                    <a:lstStyle/>
                    <a:p>
                      <a:pPr marL="0" marR="0">
                        <a:lnSpc>
                          <a:spcPct val="115000"/>
                        </a:lnSpc>
                        <a:spcBef>
                          <a:spcPts val="0"/>
                        </a:spcBef>
                        <a:spcAft>
                          <a:spcPts val="0"/>
                        </a:spcAft>
                      </a:pPr>
                      <a:r>
                        <a:rPr lang="en-US" sz="2400" dirty="0"/>
                        <a:t>Resident but not ordinary resident</a:t>
                      </a:r>
                      <a:endParaRPr lang="en-US" sz="2400" dirty="0">
                        <a:latin typeface="Calibri"/>
                        <a:ea typeface="Calibri"/>
                        <a:cs typeface="Times New Roman"/>
                      </a:endParaRPr>
                    </a:p>
                  </a:txBody>
                  <a:tcPr marL="28575" marR="28575" marT="28575" marB="28575">
                    <a:cell3D prstMaterial="dkEdge">
                      <a:bevel prst="coolSlant"/>
                      <a:lightRig rig="flood" dir="t"/>
                    </a:cell3D>
                  </a:tcPr>
                </a:tc>
                <a:tc>
                  <a:txBody>
                    <a:bodyPr/>
                    <a:lstStyle/>
                    <a:p>
                      <a:pPr marL="0" marR="0" algn="ctr">
                        <a:lnSpc>
                          <a:spcPct val="115000"/>
                        </a:lnSpc>
                        <a:spcBef>
                          <a:spcPts val="0"/>
                        </a:spcBef>
                        <a:spcAft>
                          <a:spcPts val="0"/>
                        </a:spcAft>
                      </a:pPr>
                      <a:r>
                        <a:rPr lang="en-US" sz="2400" dirty="0"/>
                        <a:t>Taxable</a:t>
                      </a:r>
                      <a:endParaRPr lang="en-US" sz="2400" dirty="0">
                        <a:latin typeface="Calibri"/>
                        <a:ea typeface="Calibri"/>
                        <a:cs typeface="Times New Roman"/>
                      </a:endParaRPr>
                    </a:p>
                  </a:txBody>
                  <a:tcPr marL="28575" marR="28575" marT="28575" marB="28575" anchor="ctr">
                    <a:cell3D prstMaterial="dkEdge">
                      <a:bevel prst="coolSlant"/>
                      <a:lightRig rig="flood" dir="t"/>
                    </a:cell3D>
                  </a:tcPr>
                </a:tc>
                <a:tc>
                  <a:txBody>
                    <a:bodyPr/>
                    <a:lstStyle/>
                    <a:p>
                      <a:pPr marL="0" marR="0" algn="ctr">
                        <a:lnSpc>
                          <a:spcPct val="115000"/>
                        </a:lnSpc>
                        <a:spcBef>
                          <a:spcPts val="0"/>
                        </a:spcBef>
                        <a:spcAft>
                          <a:spcPts val="0"/>
                        </a:spcAft>
                      </a:pPr>
                      <a:r>
                        <a:rPr lang="en-US" sz="2400" dirty="0"/>
                        <a:t>Not Taxable</a:t>
                      </a:r>
                      <a:endParaRPr lang="en-US" sz="2400" dirty="0">
                        <a:latin typeface="Calibri"/>
                        <a:ea typeface="Calibri"/>
                        <a:cs typeface="Times New Roman"/>
                      </a:endParaRPr>
                    </a:p>
                  </a:txBody>
                  <a:tcPr marL="28575" marR="28575" marT="28575" marB="28575" anchor="ctr">
                    <a:cell3D prstMaterial="dkEdge">
                      <a:bevel prst="coolSlant"/>
                      <a:lightRig rig="flood" dir="t"/>
                    </a:cell3D>
                  </a:tcPr>
                </a:tc>
              </a:tr>
              <a:tr h="730577">
                <a:tc>
                  <a:txBody>
                    <a:bodyPr/>
                    <a:lstStyle/>
                    <a:p>
                      <a:pPr marL="0" marR="0">
                        <a:lnSpc>
                          <a:spcPct val="115000"/>
                        </a:lnSpc>
                        <a:spcBef>
                          <a:spcPts val="0"/>
                        </a:spcBef>
                        <a:spcAft>
                          <a:spcPts val="0"/>
                        </a:spcAft>
                      </a:pPr>
                      <a:r>
                        <a:rPr lang="en-US" sz="2400"/>
                        <a:t>Non-Resident</a:t>
                      </a:r>
                      <a:endParaRPr lang="en-US" sz="2400">
                        <a:latin typeface="Calibri"/>
                        <a:ea typeface="Calibri"/>
                        <a:cs typeface="Times New Roman"/>
                      </a:endParaRPr>
                    </a:p>
                  </a:txBody>
                  <a:tcPr marL="28575" marR="28575" marT="28575" marB="28575">
                    <a:cell3D prstMaterial="dkEdge">
                      <a:bevel prst="coolSlant"/>
                      <a:lightRig rig="flood" dir="t"/>
                    </a:cell3D>
                  </a:tcPr>
                </a:tc>
                <a:tc>
                  <a:txBody>
                    <a:bodyPr/>
                    <a:lstStyle/>
                    <a:p>
                      <a:pPr marL="0" marR="0" algn="ctr">
                        <a:lnSpc>
                          <a:spcPct val="115000"/>
                        </a:lnSpc>
                        <a:spcBef>
                          <a:spcPts val="0"/>
                        </a:spcBef>
                        <a:spcAft>
                          <a:spcPts val="0"/>
                        </a:spcAft>
                      </a:pPr>
                      <a:r>
                        <a:rPr lang="en-US" sz="2400"/>
                        <a:t>Taxable</a:t>
                      </a:r>
                      <a:endParaRPr lang="en-US" sz="2400">
                        <a:latin typeface="Calibri"/>
                        <a:ea typeface="Calibri"/>
                        <a:cs typeface="Times New Roman"/>
                      </a:endParaRPr>
                    </a:p>
                  </a:txBody>
                  <a:tcPr marL="28575" marR="28575" marT="28575" marB="28575" anchor="ctr">
                    <a:cell3D prstMaterial="dkEdge">
                      <a:bevel prst="coolSlant"/>
                      <a:lightRig rig="flood" dir="t"/>
                    </a:cell3D>
                  </a:tcPr>
                </a:tc>
                <a:tc>
                  <a:txBody>
                    <a:bodyPr/>
                    <a:lstStyle/>
                    <a:p>
                      <a:pPr marL="0" marR="0" algn="ctr">
                        <a:lnSpc>
                          <a:spcPct val="115000"/>
                        </a:lnSpc>
                        <a:spcBef>
                          <a:spcPts val="0"/>
                        </a:spcBef>
                        <a:spcAft>
                          <a:spcPts val="0"/>
                        </a:spcAft>
                      </a:pPr>
                      <a:r>
                        <a:rPr lang="en-US" sz="2400" dirty="0"/>
                        <a:t>Not Taxable</a:t>
                      </a:r>
                      <a:endParaRPr lang="en-US" sz="2400" dirty="0">
                        <a:latin typeface="Calibri"/>
                        <a:ea typeface="Calibri"/>
                        <a:cs typeface="Times New Roman"/>
                      </a:endParaRPr>
                    </a:p>
                  </a:txBody>
                  <a:tcPr marL="28575" marR="28575" marT="28575" marB="28575" anchor="ctr">
                    <a:cell3D prstMaterial="dkEdge">
                      <a:bevel prst="coolSlant"/>
                      <a:lightRig rig="flood" dir="t"/>
                    </a:cell3D>
                  </a:tcPr>
                </a:tc>
              </a:tr>
            </a:tbl>
          </a:graphicData>
        </a:graphic>
      </p:graphicFrame>
      <p:sp>
        <p:nvSpPr>
          <p:cNvPr id="17409" name="Rectangle 1"/>
          <p:cNvSpPr>
            <a:spLocks noChangeArrowheads="1"/>
          </p:cNvSpPr>
          <p:nvPr/>
        </p:nvSpPr>
        <p:spPr bwMode="auto">
          <a:xfrm>
            <a:off x="1" y="0"/>
            <a:ext cx="9296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spc="300" normalizeH="0" baseline="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alibri" pitchFamily="34" charset="0"/>
                <a:ea typeface="Times New Roman" pitchFamily="18" charset="0"/>
                <a:cs typeface="Times New Roman" pitchFamily="18" charset="0"/>
              </a:rPr>
              <a:t>Taxability of individuals is </a:t>
            </a:r>
            <a:r>
              <a:rPr kumimoji="0" lang="en-US" sz="2400" b="1" i="0" u="none" strike="noStrike" spc="300" normalizeH="0" baseline="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alibri" pitchFamily="34" charset="0"/>
                <a:ea typeface="Times New Roman" pitchFamily="18" charset="0"/>
                <a:cs typeface="Times New Roman" pitchFamily="18" charset="0"/>
              </a:rPr>
              <a:t>summarised</a:t>
            </a:r>
            <a:r>
              <a:rPr kumimoji="0" lang="en-US" sz="2400" b="1" i="0" u="none" strike="noStrike" spc="300" normalizeH="0" baseline="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alibri" pitchFamily="34" charset="0"/>
                <a:ea typeface="Times New Roman" pitchFamily="18" charset="0"/>
                <a:cs typeface="Times New Roman" pitchFamily="18" charset="0"/>
              </a:rPr>
              <a:t> in the table below</a:t>
            </a:r>
            <a:endParaRPr kumimoji="0" lang="en-US" sz="2400" b="1" i="0" u="none" strike="noStrike" spc="300" normalizeH="0" baseline="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pitchFamily="34" charset="0"/>
            </a:endParaRPr>
          </a:p>
        </p:txBody>
      </p:sp>
      <p:sp>
        <p:nvSpPr>
          <p:cNvPr id="4" name="5-Point Star 3">
            <a:hlinkClick r:id="rId3"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05800" y="6096000"/>
            <a:ext cx="685800" cy="261610"/>
          </a:xfrm>
          <a:prstGeom prst="rect">
            <a:avLst/>
          </a:prstGeom>
          <a:noFill/>
        </p:spPr>
        <p:txBody>
          <a:bodyPr wrap="square" rtlCol="0">
            <a:spAutoFit/>
          </a:bodyPr>
          <a:lstStyle/>
          <a:p>
            <a:r>
              <a:rPr lang="en-US" sz="1100" dirty="0" smtClean="0">
                <a:hlinkClick r:id="rId3" action="ppaction://hlinksldjump"/>
              </a:rPr>
              <a:t>HOME</a:t>
            </a:r>
            <a:endParaRPr lang="en-US" sz="1100" dirty="0"/>
          </a:p>
        </p:txBody>
      </p:sp>
      <p:sp>
        <p:nvSpPr>
          <p:cNvPr id="9" name="Slide Number Placeholder 8"/>
          <p:cNvSpPr>
            <a:spLocks noGrp="1"/>
          </p:cNvSpPr>
          <p:nvPr>
            <p:ph type="sldNum" sz="quarter" idx="12"/>
          </p:nvPr>
        </p:nvSpPr>
        <p:spPr/>
        <p:txBody>
          <a:bodyPr/>
          <a:lstStyle/>
          <a:p>
            <a:fld id="{11A890FD-4A86-4FEA-B2D4-3F75D5D77F20}" type="slidenum">
              <a:rPr lang="en-US" smtClean="0">
                <a:solidFill>
                  <a:schemeClr val="tx1"/>
                </a:solidFill>
              </a:rPr>
              <a:pPr/>
              <a:t>10</a:t>
            </a:fld>
            <a:endParaRPr lang="en-US">
              <a:solidFill>
                <a:schemeClr val="tx1"/>
              </a:solidFill>
            </a:endParaRPr>
          </a:p>
        </p:txBody>
      </p:sp>
    </p:spTree>
  </p:cSld>
  <p:clrMapOvr>
    <a:masterClrMapping/>
  </p:clrMapOvr>
  <p:transition advTm="5703">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409"/>
                                        </p:tgtEl>
                                        <p:attrNameLst>
                                          <p:attrName>style.visibility</p:attrName>
                                        </p:attrNameLst>
                                      </p:cBhvr>
                                      <p:to>
                                        <p:strVal val="visible"/>
                                      </p:to>
                                    </p:set>
                                    <p:animEffect transition="in" filter="wipe(down)">
                                      <p:cBhvr>
                                        <p:cTn id="7" dur="1000"/>
                                        <p:tgtEl>
                                          <p:spTgt spid="17409"/>
                                        </p:tgtEl>
                                      </p:cBhvr>
                                    </p:animEffect>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2000" tmFilter="0, 0; .2, .5; .8, .5; 1, 0"/>
                                        <p:tgtEl>
                                          <p:spTgt spid="2"/>
                                        </p:tgtEl>
                                      </p:cBhvr>
                                    </p:animEffect>
                                    <p:animScale>
                                      <p:cBhvr>
                                        <p:cTn id="11" dur="10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4916282"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rPr>
              <a:t>Income Tax - Taxable Heads of Income</a:t>
            </a:r>
            <a:endParaRPr kumimoji="0" lang="en-US" sz="1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p:txBody>
      </p:sp>
      <p:graphicFrame>
        <p:nvGraphicFramePr>
          <p:cNvPr id="6" name="Diagram 5"/>
          <p:cNvGraphicFramePr/>
          <p:nvPr/>
        </p:nvGraphicFramePr>
        <p:xfrm>
          <a:off x="990600" y="685800"/>
          <a:ext cx="73914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3581400" y="3048000"/>
            <a:ext cx="2286000" cy="1447800"/>
          </a:xfrm>
          <a:prstGeom prst="roundRect">
            <a:avLst/>
          </a:prstGeom>
          <a:ln>
            <a:noFill/>
          </a:ln>
          <a:effectLst>
            <a:glow rad="2286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HEADS OF INCOME</a:t>
            </a:r>
          </a:p>
          <a:p>
            <a:pPr algn="ctr"/>
            <a:r>
              <a:rPr lang="en-US" sz="1600" b="1" dirty="0" smtClean="0">
                <a:ln w="50800"/>
                <a:solidFill>
                  <a:schemeClr val="bg1">
                    <a:shade val="50000"/>
                  </a:schemeClr>
                </a:solidFill>
              </a:rPr>
              <a:t>SECTION 14</a:t>
            </a:r>
            <a:endParaRPr lang="en-US" sz="1600" b="1" dirty="0">
              <a:ln w="50800"/>
              <a:solidFill>
                <a:schemeClr val="bg1">
                  <a:shade val="50000"/>
                </a:schemeClr>
              </a:solidFill>
            </a:endParaRPr>
          </a:p>
        </p:txBody>
      </p:sp>
      <p:sp>
        <p:nvSpPr>
          <p:cNvPr id="5" name="5-Point Star 4">
            <a:hlinkClick r:id="rId7"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305800" y="6096000"/>
            <a:ext cx="685800" cy="261610"/>
          </a:xfrm>
          <a:prstGeom prst="rect">
            <a:avLst/>
          </a:prstGeom>
          <a:noFill/>
        </p:spPr>
        <p:txBody>
          <a:bodyPr wrap="square" rtlCol="0">
            <a:spAutoFit/>
          </a:bodyPr>
          <a:lstStyle/>
          <a:p>
            <a:r>
              <a:rPr lang="en-US" sz="1100" dirty="0" smtClean="0">
                <a:hlinkClick r:id="rId7" action="ppaction://hlinksldjump"/>
              </a:rPr>
              <a:t>HOME</a:t>
            </a:r>
            <a:endParaRPr lang="en-US" sz="1100" dirty="0"/>
          </a:p>
        </p:txBody>
      </p:sp>
      <p:sp>
        <p:nvSpPr>
          <p:cNvPr id="13" name="Slide Number Placeholder 12"/>
          <p:cNvSpPr>
            <a:spLocks noGrp="1"/>
          </p:cNvSpPr>
          <p:nvPr>
            <p:ph type="sldNum" sz="quarter" idx="12"/>
          </p:nvPr>
        </p:nvSpPr>
        <p:spPr/>
        <p:txBody>
          <a:bodyPr/>
          <a:lstStyle/>
          <a:p>
            <a:fld id="{11A890FD-4A86-4FEA-B2D4-3F75D5D77F20}" type="slidenum">
              <a:rPr lang="en-US" smtClean="0">
                <a:solidFill>
                  <a:schemeClr val="tx1"/>
                </a:solidFill>
              </a:rPr>
              <a:pPr/>
              <a:t>11</a:t>
            </a:fld>
            <a:endParaRPr lang="en-US">
              <a:solidFill>
                <a:schemeClr val="tx1"/>
              </a:solidFill>
            </a:endParaRPr>
          </a:p>
        </p:txBody>
      </p:sp>
    </p:spTree>
  </p:cSld>
  <p:clrMapOvr>
    <a:masterClrMapping/>
  </p:clrMapOvr>
  <p:transition advTm="7813">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5361"/>
                                        </p:tgtEl>
                                        <p:attrNameLst>
                                          <p:attrName>style.visibility</p:attrName>
                                        </p:attrNameLst>
                                      </p:cBhvr>
                                      <p:to>
                                        <p:strVal val="visible"/>
                                      </p:to>
                                    </p:set>
                                    <p:animEffect transition="in" filter="wipe(up)">
                                      <p:cBhvr>
                                        <p:cTn id="7" dur="1000"/>
                                        <p:tgtEl>
                                          <p:spTgt spid="15361"/>
                                        </p:tgtEl>
                                      </p:cBhvr>
                                    </p:animEffect>
                                  </p:childTnLst>
                                </p:cTn>
                              </p:par>
                            </p:childTnLst>
                          </p:cTn>
                        </p:par>
                        <p:par>
                          <p:cTn id="8" fill="hold">
                            <p:stCondLst>
                              <p:cond delay="1000"/>
                            </p:stCondLst>
                            <p:childTnLst>
                              <p:par>
                                <p:cTn id="9" presetID="4" presetClass="emph" presetSubtype="2" fill="hold" grpId="0" nodeType="afterEffect">
                                  <p:stCondLst>
                                    <p:cond delay="0"/>
                                  </p:stCondLst>
                                  <p:childTnLst>
                                    <p:anim to="1.5" calcmode="lin" valueType="num">
                                      <p:cBhvr override="childStyle">
                                        <p:cTn id="10" dur="2000" fill="hold"/>
                                        <p:tgtEl>
                                          <p:spTgt spid="7"/>
                                        </p:tgtEl>
                                        <p:attrNameLst>
                                          <p:attrName>style.fontSize</p:attrName>
                                        </p:attrNameLst>
                                      </p:cBhvr>
                                    </p:anim>
                                  </p:childTnLst>
                                </p:cTn>
                              </p:par>
                            </p:childTnLst>
                          </p:cTn>
                        </p:par>
                        <p:par>
                          <p:cTn id="11" fill="hold">
                            <p:stCondLst>
                              <p:cond delay="3000"/>
                            </p:stCondLst>
                            <p:childTnLst>
                              <p:par>
                                <p:cTn id="12" presetID="6"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Graphic spid="6" grpId="0">
        <p:bldAsOne/>
      </p:bldGraphic>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85800" y="1143000"/>
            <a:ext cx="7162800" cy="1569660"/>
          </a:xfrm>
          <a:prstGeom prst="rect">
            <a:avLst/>
          </a:prstGeom>
          <a:noFill/>
        </p:spPr>
        <p:txBody>
          <a:bodyPr wrap="square" rtlCol="0">
            <a:spAutoFit/>
          </a:bodyPr>
          <a:lstStyle/>
          <a:p>
            <a:r>
              <a:rPr lang="en-US" sz="2400" dirty="0" smtClean="0"/>
              <a:t>Income is taxable under the head “SALARIES”, only if there exists ‘EMPLOYER-EMPLOYEE RELATIONSHIP’ between the payer and payee. The following are some important features of employer-employee relationship:-</a:t>
            </a:r>
            <a:endParaRPr lang="en-US" sz="2400" dirty="0"/>
          </a:p>
        </p:txBody>
      </p:sp>
      <p:sp>
        <p:nvSpPr>
          <p:cNvPr id="5" name="TextBox 4"/>
          <p:cNvSpPr txBox="1"/>
          <p:nvPr/>
        </p:nvSpPr>
        <p:spPr>
          <a:xfrm>
            <a:off x="609600" y="3124200"/>
            <a:ext cx="7848600" cy="2585323"/>
          </a:xfrm>
          <a:prstGeom prst="rect">
            <a:avLst/>
          </a:prstGeom>
          <a:noFill/>
        </p:spPr>
        <p:txBody>
          <a:bodyPr wrap="square" rtlCol="0">
            <a:spAutoFit/>
          </a:bodyPr>
          <a:lstStyle/>
          <a:p>
            <a:pPr>
              <a:buFont typeface="Wingdings" pitchFamily="2" charset="2"/>
              <a:buChar char="Ø"/>
            </a:pPr>
            <a:r>
              <a:rPr lang="en-US" dirty="0" smtClean="0"/>
              <a:t>Employer –employee relationship is “</a:t>
            </a:r>
            <a:r>
              <a:rPr lang="en-US" b="1" dirty="0" smtClean="0"/>
              <a:t>Contract of Service</a:t>
            </a:r>
            <a:r>
              <a:rPr lang="en-US" dirty="0" smtClean="0"/>
              <a:t>” (where employee is bound to work for his employer) as against “</a:t>
            </a:r>
            <a:r>
              <a:rPr lang="en-US" b="1" dirty="0" smtClean="0"/>
              <a:t>Contract for Service</a:t>
            </a:r>
            <a:r>
              <a:rPr lang="en-US" dirty="0" smtClean="0"/>
              <a:t>” (where a person offers his services for charges).</a:t>
            </a:r>
          </a:p>
          <a:p>
            <a:pPr>
              <a:buFont typeface="Wingdings" pitchFamily="2" charset="2"/>
              <a:buChar char="Ø"/>
            </a:pPr>
            <a:r>
              <a:rPr lang="en-US" dirty="0" smtClean="0"/>
              <a:t>Employer-employee relationship is similar to master-servant relationship wherein the master(i.e. employer) has a control over the work and working mechanism of the servant(i.e. employee).</a:t>
            </a:r>
          </a:p>
          <a:p>
            <a:pPr>
              <a:buFont typeface="Wingdings" pitchFamily="2" charset="2"/>
              <a:buChar char="Ø"/>
            </a:pPr>
            <a:r>
              <a:rPr lang="en-US" dirty="0" smtClean="0"/>
              <a:t>It is distinct from principal-agent relationship, as the agent is generally free to carry out his principal’s instructions according to his own discretion without direct control and supervision of the principal.</a:t>
            </a:r>
            <a:endParaRPr lang="en-US" dirty="0"/>
          </a:p>
        </p:txBody>
      </p:sp>
      <p:sp>
        <p:nvSpPr>
          <p:cNvPr id="6" name="5-Point Star 5">
            <a:hlinkClick r:id="rId3"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8305800" y="6096000"/>
            <a:ext cx="685800" cy="261610"/>
          </a:xfrm>
          <a:prstGeom prst="rect">
            <a:avLst/>
          </a:prstGeom>
          <a:noFill/>
        </p:spPr>
        <p:txBody>
          <a:bodyPr wrap="square" rtlCol="0">
            <a:spAutoFit/>
          </a:bodyPr>
          <a:lstStyle/>
          <a:p>
            <a:r>
              <a:rPr lang="en-US" sz="1100" dirty="0" smtClean="0">
                <a:hlinkClick r:id="rId3" action="ppaction://hlinksldjump"/>
              </a:rPr>
              <a:t>HOME</a:t>
            </a:r>
            <a:endParaRPr lang="en-US" sz="1100" dirty="0"/>
          </a:p>
        </p:txBody>
      </p:sp>
      <p:sp>
        <p:nvSpPr>
          <p:cNvPr id="9" name="Rectangle 8"/>
          <p:cNvSpPr/>
          <p:nvPr/>
        </p:nvSpPr>
        <p:spPr>
          <a:xfrm>
            <a:off x="3124200" y="152400"/>
            <a:ext cx="2561920"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Salaries </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Slide Number Placeholder 12"/>
          <p:cNvSpPr>
            <a:spLocks noGrp="1"/>
          </p:cNvSpPr>
          <p:nvPr>
            <p:ph type="sldNum" sz="quarter" idx="12"/>
          </p:nvPr>
        </p:nvSpPr>
        <p:spPr/>
        <p:txBody>
          <a:bodyPr/>
          <a:lstStyle/>
          <a:p>
            <a:fld id="{11A890FD-4A86-4FEA-B2D4-3F75D5D77F20}" type="slidenum">
              <a:rPr lang="en-US" smtClean="0">
                <a:solidFill>
                  <a:schemeClr val="tx1"/>
                </a:solidFill>
              </a:rPr>
              <a:pPr/>
              <a:t>12</a:t>
            </a:fld>
            <a:endParaRPr lang="en-US">
              <a:solidFill>
                <a:schemeClr val="tx1"/>
              </a:solidFill>
            </a:endParaRPr>
          </a:p>
        </p:txBody>
      </p:sp>
    </p:spTree>
  </p:cSld>
  <p:clrMapOvr>
    <a:masterClrMapping/>
  </p:clrMapOvr>
  <p:transition advTm="7625">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fill="hold" grpId="0" nodeType="withEffect">
                                  <p:stCondLst>
                                    <p:cond delay="0"/>
                                  </p:stCondLst>
                                  <p:childTnLst>
                                    <p:anim to="1.5" calcmode="lin" valueType="num">
                                      <p:cBhvr override="childStyle">
                                        <p:cTn id="6" dur="2000" fill="hold"/>
                                        <p:tgtEl>
                                          <p:spTgt spid="9"/>
                                        </p:tgtEl>
                                        <p:attrNameLst>
                                          <p:attrName>style.fontSize</p:attrName>
                                        </p:attrNameLst>
                                      </p:cBhvr>
                                    </p:anim>
                                  </p:childTnLst>
                                </p:cTn>
                              </p:par>
                            </p:childTnLst>
                          </p:cTn>
                        </p:par>
                        <p:par>
                          <p:cTn id="7" fill="hold">
                            <p:stCondLst>
                              <p:cond delay="2000"/>
                            </p:stCondLst>
                            <p:childTnLst>
                              <p:par>
                                <p:cTn id="8" presetID="22" presetClass="entr" presetSubtype="8"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par>
                          <p:cTn id="11" fill="hold">
                            <p:stCondLst>
                              <p:cond delay="30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57200" y="2057400"/>
            <a:ext cx="7848600" cy="3046988"/>
          </a:xfrm>
          <a:prstGeom prst="rect">
            <a:avLst/>
          </a:prstGeom>
        </p:spPr>
        <p:txBody>
          <a:bodyPr wrap="square">
            <a:spAutoFit/>
          </a:bodyPr>
          <a:lstStyle/>
          <a:p>
            <a:r>
              <a:rPr lang="en-US" sz="2400" dirty="0" smtClean="0"/>
              <a:t>The annual value of property, consisting of any buildings or lands appurtenant thereto of which the assessee is the owner, other than such portions of such property as he may occupy for the purposes of any business or profession carried on by him, the profits of which are chargeable to income tax, shall be chargeable to income tax under the head "Income from House Property".</a:t>
            </a:r>
            <a:br>
              <a:rPr lang="en-US" sz="2400" dirty="0" smtClean="0"/>
            </a:br>
            <a:endParaRPr lang="en-US" sz="2400" dirty="0"/>
          </a:p>
        </p:txBody>
      </p:sp>
      <p:sp>
        <p:nvSpPr>
          <p:cNvPr id="3" name="5-Point Star 2">
            <a:hlinkClick r:id="rId3"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8305800" y="6096000"/>
            <a:ext cx="685800" cy="261610"/>
          </a:xfrm>
          <a:prstGeom prst="rect">
            <a:avLst/>
          </a:prstGeom>
          <a:noFill/>
        </p:spPr>
        <p:txBody>
          <a:bodyPr wrap="square" rtlCol="0">
            <a:spAutoFit/>
          </a:bodyPr>
          <a:lstStyle/>
          <a:p>
            <a:r>
              <a:rPr lang="en-US" sz="1100" dirty="0" smtClean="0">
                <a:hlinkClick r:id="rId3" action="ppaction://hlinksldjump"/>
              </a:rPr>
              <a:t>HOME</a:t>
            </a:r>
            <a:endParaRPr lang="en-US" sz="1100" dirty="0"/>
          </a:p>
        </p:txBody>
      </p:sp>
      <p:sp>
        <p:nvSpPr>
          <p:cNvPr id="5" name="Rectangle 4"/>
          <p:cNvSpPr/>
          <p:nvPr/>
        </p:nvSpPr>
        <p:spPr>
          <a:xfrm>
            <a:off x="1676400" y="533400"/>
            <a:ext cx="5884047" cy="523220"/>
          </a:xfrm>
          <a:prstGeom prst="rect">
            <a:avLst/>
          </a:prstGeom>
          <a:noFill/>
        </p:spPr>
        <p:txBody>
          <a:bodyPr wrap="non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Tax upon Income from house property</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Slide Number Placeholder 8"/>
          <p:cNvSpPr>
            <a:spLocks noGrp="1"/>
          </p:cNvSpPr>
          <p:nvPr>
            <p:ph type="sldNum" sz="quarter" idx="12"/>
          </p:nvPr>
        </p:nvSpPr>
        <p:spPr/>
        <p:txBody>
          <a:bodyPr/>
          <a:lstStyle/>
          <a:p>
            <a:fld id="{11A890FD-4A86-4FEA-B2D4-3F75D5D77F20}" type="slidenum">
              <a:rPr lang="en-US" smtClean="0">
                <a:solidFill>
                  <a:schemeClr val="tx1"/>
                </a:solidFill>
              </a:rPr>
              <a:pPr/>
              <a:t>13</a:t>
            </a:fld>
            <a:endParaRPr lang="en-US">
              <a:solidFill>
                <a:schemeClr val="tx1"/>
              </a:solidFill>
            </a:endParaRPr>
          </a:p>
        </p:txBody>
      </p:sp>
    </p:spTree>
  </p:cSld>
  <p:clrMapOvr>
    <a:masterClrMapping/>
  </p:clrMapOvr>
  <p:transition advTm="5703">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fill="hold" grpId="0" nodeType="withEffect">
                                  <p:stCondLst>
                                    <p:cond delay="0"/>
                                  </p:stCondLst>
                                  <p:childTnLst>
                                    <p:anim to="1.5" calcmode="lin" valueType="num">
                                      <p:cBhvr override="childStyle">
                                        <p:cTn id="6" dur="2000" fill="hold"/>
                                        <p:tgtEl>
                                          <p:spTgt spid="5"/>
                                        </p:tgtEl>
                                        <p:attrNameLst>
                                          <p:attrName>style.fontSize</p:attrName>
                                        </p:attrNameLst>
                                      </p:cBhvr>
                                    </p:anim>
                                  </p:childTnLst>
                                </p:cTn>
                              </p:par>
                            </p:childTnLst>
                          </p:cTn>
                        </p:par>
                        <p:par>
                          <p:cTn id="7" fill="hold">
                            <p:stCondLst>
                              <p:cond delay="2000"/>
                            </p:stCondLst>
                            <p:childTnLst>
                              <p:par>
                                <p:cTn id="8" presetID="22" presetClass="entr" presetSubtype="8"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762000" y="1981200"/>
            <a:ext cx="7620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For charging the income under the head "Profits and Gains of business," the following conditions should be satisfied: </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There should be a business or profession</a:t>
            </a: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business or profession should be carried on by the assessee.</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rPr>
              <a:t>The business or profession should have been carried on by the assessee at any time during the previous year. </a:t>
            </a:r>
            <a:br>
              <a:rPr kumimoji="0" lang="en-US" sz="2400" b="0" i="0" u="none" strike="noStrike" cap="none" normalizeH="0" baseline="0" dirty="0" smtClean="0">
                <a:ln>
                  <a:noFill/>
                </a:ln>
                <a:solidFill>
                  <a:schemeClr val="tx1"/>
                </a:solidFill>
                <a:effectLst/>
                <a:latin typeface="Arial" pitchFamily="34" charset="0"/>
                <a:ea typeface="Times New Roman" pitchFamily="18" charset="0"/>
              </a:rPr>
            </a:br>
            <a:r>
              <a:rPr kumimoji="0" lang="en-US" sz="2400" b="0" i="0" u="none" strike="noStrike" cap="none" normalizeH="0" baseline="0" dirty="0" smtClean="0">
                <a:ln>
                  <a:noFill/>
                </a:ln>
                <a:solidFill>
                  <a:schemeClr val="tx1"/>
                </a:solidFill>
                <a:effectLst/>
                <a:latin typeface="Arial" pitchFamily="34" charset="0"/>
                <a:ea typeface="Times New Roman" pitchFamily="18" charset="0"/>
              </a:rPr>
              <a:t/>
            </a:r>
            <a:br>
              <a:rPr kumimoji="0" lang="en-US" sz="2400" b="0" i="0" u="none" strike="noStrike" cap="none" normalizeH="0" baseline="0" dirty="0" smtClean="0">
                <a:ln>
                  <a:noFill/>
                </a:ln>
                <a:solidFill>
                  <a:schemeClr val="tx1"/>
                </a:solidFill>
                <a:effectLst/>
                <a:latin typeface="Arial" pitchFamily="34" charset="0"/>
                <a:ea typeface="Times New Roman" pitchFamily="18" charset="0"/>
              </a:rPr>
            </a:br>
            <a:r>
              <a:rPr kumimoji="0" lang="en-US" sz="2400" b="0" i="0" u="none" strike="noStrike" cap="none" normalizeH="0" baseline="0" dirty="0" smtClean="0">
                <a:ln>
                  <a:noFill/>
                </a:ln>
                <a:solidFill>
                  <a:schemeClr val="tx1"/>
                </a:solidFill>
                <a:effectLst/>
                <a:latin typeface="Arial" pitchFamily="34" charset="0"/>
                <a:ea typeface="Times New Roman" pitchFamily="18" charset="0"/>
              </a:rPr>
              <a:t/>
            </a:r>
            <a:br>
              <a:rPr kumimoji="0" lang="en-US" sz="2400" b="0" i="0" u="none" strike="noStrike" cap="none" normalizeH="0" baseline="0" dirty="0" smtClean="0">
                <a:ln>
                  <a:noFill/>
                </a:ln>
                <a:solidFill>
                  <a:schemeClr val="tx1"/>
                </a:solidFill>
                <a:effectLst/>
                <a:latin typeface="Arial" pitchFamily="34" charset="0"/>
                <a:ea typeface="Times New Roman" pitchFamily="18" charset="0"/>
              </a:rPr>
            </a:br>
            <a:endParaRPr kumimoji="0" lang="en-US" sz="2400" b="0" i="0" u="none" strike="noStrike" cap="none" normalizeH="0" baseline="0" dirty="0" smtClean="0">
              <a:ln>
                <a:noFill/>
              </a:ln>
              <a:solidFill>
                <a:schemeClr val="tx1"/>
              </a:solidFill>
              <a:effectLst/>
              <a:latin typeface="Arial" pitchFamily="34" charset="0"/>
            </a:endParaRPr>
          </a:p>
        </p:txBody>
      </p:sp>
      <p:sp>
        <p:nvSpPr>
          <p:cNvPr id="3" name="5-Point Star 2">
            <a:hlinkClick r:id="rId3"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8305800" y="6096000"/>
            <a:ext cx="685800" cy="261610"/>
          </a:xfrm>
          <a:prstGeom prst="rect">
            <a:avLst/>
          </a:prstGeom>
          <a:noFill/>
        </p:spPr>
        <p:txBody>
          <a:bodyPr wrap="square" rtlCol="0">
            <a:spAutoFit/>
          </a:bodyPr>
          <a:lstStyle/>
          <a:p>
            <a:r>
              <a:rPr lang="en-US" sz="1100" dirty="0" smtClean="0">
                <a:hlinkClick r:id="rId3" action="ppaction://hlinksldjump"/>
              </a:rPr>
              <a:t>HOME</a:t>
            </a:r>
            <a:endParaRPr lang="en-US" sz="1100" dirty="0"/>
          </a:p>
        </p:txBody>
      </p:sp>
      <p:sp>
        <p:nvSpPr>
          <p:cNvPr id="5" name="Rectangle 4"/>
          <p:cNvSpPr/>
          <p:nvPr/>
        </p:nvSpPr>
        <p:spPr>
          <a:xfrm>
            <a:off x="1524000" y="457200"/>
            <a:ext cx="6248400" cy="461665"/>
          </a:xfrm>
          <a:prstGeom prst="rect">
            <a:avLst/>
          </a:prstGeom>
          <a:noFill/>
        </p:spPr>
        <p:txBody>
          <a:bodyPr wrap="square" lIns="91440" tIns="45720" rIns="91440" bIns="45720">
            <a:spAutoFit/>
          </a:bodyPr>
          <a:lstStyle/>
          <a:p>
            <a:pPr algn="ctr"/>
            <a:r>
              <a:rPr kumimoji="0" lang="en-US" sz="2400" b="1" i="0" u="none" strike="noStrike" cap="none" spc="0" normalizeH="0" baseline="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pitchFamily="34" charset="0"/>
                <a:ea typeface="Times New Roman" pitchFamily="18" charset="0"/>
                <a:cs typeface="Times New Roman" pitchFamily="18" charset="0"/>
              </a:rPr>
              <a:t>Tax upon Income from Business</a:t>
            </a:r>
            <a:r>
              <a:rPr kumimoji="0" lang="en-US" sz="2400" b="1" i="0" u="none" strike="noStrike" cap="none" spc="0" normalizeH="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pitchFamily="34" charset="0"/>
                <a:ea typeface="Times New Roman" pitchFamily="18" charset="0"/>
                <a:cs typeface="Times New Roman" pitchFamily="18" charset="0"/>
              </a:rPr>
              <a:t> or Professions</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Slide Number Placeholder 8"/>
          <p:cNvSpPr>
            <a:spLocks noGrp="1"/>
          </p:cNvSpPr>
          <p:nvPr>
            <p:ph type="sldNum" sz="quarter" idx="12"/>
          </p:nvPr>
        </p:nvSpPr>
        <p:spPr/>
        <p:txBody>
          <a:bodyPr/>
          <a:lstStyle/>
          <a:p>
            <a:fld id="{11A890FD-4A86-4FEA-B2D4-3F75D5D77F20}" type="slidenum">
              <a:rPr lang="en-US" smtClean="0">
                <a:solidFill>
                  <a:schemeClr val="tx1"/>
                </a:solidFill>
              </a:rPr>
              <a:pPr/>
              <a:t>14</a:t>
            </a:fld>
            <a:endParaRPr lang="en-US">
              <a:solidFill>
                <a:schemeClr val="tx1"/>
              </a:solidFill>
            </a:endParaRPr>
          </a:p>
        </p:txBody>
      </p:sp>
    </p:spTree>
  </p:cSld>
  <p:clrMapOvr>
    <a:masterClrMapping/>
  </p:clrMapOvr>
  <p:transition advTm="7016">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fill="hold" grpId="0" nodeType="withEffect">
                                  <p:stCondLst>
                                    <p:cond delay="0"/>
                                  </p:stCondLst>
                                  <p:childTnLst>
                                    <p:anim to="1.5" calcmode="lin" valueType="num">
                                      <p:cBhvr override="childStyle">
                                        <p:cTn id="6" dur="2000" fill="hold"/>
                                        <p:tgtEl>
                                          <p:spTgt spid="5"/>
                                        </p:tgtEl>
                                        <p:attrNameLst>
                                          <p:attrName>style.fontSize</p:attrName>
                                        </p:attrNameLst>
                                      </p:cBhvr>
                                    </p:anim>
                                  </p:childTnLst>
                                </p:cTn>
                              </p:par>
                            </p:childTnLst>
                          </p:cTn>
                        </p:par>
                        <p:par>
                          <p:cTn id="7" fill="hold">
                            <p:stCondLst>
                              <p:cond delay="2000"/>
                            </p:stCondLst>
                            <p:childTnLst>
                              <p:par>
                                <p:cTn id="8" presetID="22" presetClass="entr" presetSubtype="4" fill="hold" grpId="0" nodeType="afterEffect">
                                  <p:stCondLst>
                                    <p:cond delay="0"/>
                                  </p:stCondLst>
                                  <p:childTnLst>
                                    <p:set>
                                      <p:cBhvr>
                                        <p:cTn id="9" dur="1" fill="hold">
                                          <p:stCondLst>
                                            <p:cond delay="0"/>
                                          </p:stCondLst>
                                        </p:cTn>
                                        <p:tgtEl>
                                          <p:spTgt spid="12289"/>
                                        </p:tgtEl>
                                        <p:attrNameLst>
                                          <p:attrName>style.visibility</p:attrName>
                                        </p:attrNameLst>
                                      </p:cBhvr>
                                      <p:to>
                                        <p:strVal val="visible"/>
                                      </p:to>
                                    </p:set>
                                    <p:animEffect transition="in" filter="wipe(down)">
                                      <p:cBhvr>
                                        <p:cTn id="10" dur="1000"/>
                                        <p:tgtEl>
                                          <p:spTgt spid="12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66800" y="1295400"/>
            <a:ext cx="6781800" cy="1200329"/>
          </a:xfrm>
          <a:prstGeom prst="rect">
            <a:avLst/>
          </a:prstGeom>
        </p:spPr>
        <p:txBody>
          <a:bodyPr wrap="square">
            <a:spAutoFit/>
          </a:bodyPr>
          <a:lstStyle/>
          <a:p>
            <a:r>
              <a:rPr lang="en-US" sz="2400" dirty="0" smtClean="0"/>
              <a:t>Capital asset means property of any kind held by an assessee whether or not connected with his business or profession. </a:t>
            </a:r>
            <a:endParaRPr lang="en-US" sz="2400" dirty="0"/>
          </a:p>
        </p:txBody>
      </p:sp>
      <p:sp>
        <p:nvSpPr>
          <p:cNvPr id="11265" name="Rectangle 1"/>
          <p:cNvSpPr>
            <a:spLocks noChangeArrowheads="1"/>
          </p:cNvSpPr>
          <p:nvPr/>
        </p:nvSpPr>
        <p:spPr bwMode="auto">
          <a:xfrm>
            <a:off x="381000" y="3962400"/>
            <a:ext cx="82296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Income of every kind, which is </a:t>
            </a:r>
            <a:r>
              <a:rPr kumimoji="0" lang="en-US" sz="2000" b="1" i="1"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not </a:t>
            </a:r>
            <a:r>
              <a:rPr kumimoji="0" lang="en-US" sz="2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chargeable to income tax under the heads</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salary</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income from house property,</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profits and gains of business and profession,</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effectLst/>
                <a:latin typeface="Arial" pitchFamily="34" charset="0"/>
                <a:ea typeface="Times New Roman" pitchFamily="18" charset="0"/>
                <a:cs typeface="Arial" pitchFamily="34" charset="0"/>
              </a:rPr>
              <a:t>capital gains</a:t>
            </a:r>
            <a:r>
              <a:rPr kumimoji="0" lang="en-US" sz="2000" b="0"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can be taxed under the head "income from other sources". </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However such income should also not fall under income not forming part of total income under the IT Act. </a:t>
            </a:r>
            <a:endParaRPr kumimoji="0" lang="en-US" sz="2000" b="0" i="0" u="none" strike="noStrike" cap="none" normalizeH="0" baseline="0" dirty="0" smtClean="0">
              <a:ln>
                <a:noFill/>
              </a:ln>
              <a:solidFill>
                <a:schemeClr val="tx1"/>
              </a:solidFill>
              <a:effectLst/>
              <a:latin typeface="Arial" pitchFamily="34" charset="0"/>
            </a:endParaRPr>
          </a:p>
        </p:txBody>
      </p:sp>
      <p:sp>
        <p:nvSpPr>
          <p:cNvPr id="4" name="5-Point Star 3">
            <a:hlinkClick r:id="rId3"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05800" y="6096000"/>
            <a:ext cx="685800" cy="261610"/>
          </a:xfrm>
          <a:prstGeom prst="rect">
            <a:avLst/>
          </a:prstGeom>
          <a:noFill/>
        </p:spPr>
        <p:txBody>
          <a:bodyPr wrap="square" rtlCol="0">
            <a:spAutoFit/>
          </a:bodyPr>
          <a:lstStyle/>
          <a:p>
            <a:r>
              <a:rPr lang="en-US" sz="1100" dirty="0" smtClean="0">
                <a:hlinkClick r:id="rId3" action="ppaction://hlinksldjump"/>
              </a:rPr>
              <a:t>HOME</a:t>
            </a:r>
            <a:endParaRPr lang="en-US" sz="1100" dirty="0"/>
          </a:p>
        </p:txBody>
      </p:sp>
      <p:sp>
        <p:nvSpPr>
          <p:cNvPr id="6" name="Rectangle 5"/>
          <p:cNvSpPr/>
          <p:nvPr/>
        </p:nvSpPr>
        <p:spPr>
          <a:xfrm>
            <a:off x="2133600" y="228600"/>
            <a:ext cx="4724400" cy="461665"/>
          </a:xfrm>
          <a:prstGeom prst="rect">
            <a:avLst/>
          </a:prstGeom>
          <a:noFill/>
        </p:spPr>
        <p:txBody>
          <a:bodyPr wrap="square" lIns="91440" tIns="45720" rIns="91440" bIns="45720">
            <a:spAutoFit/>
          </a:bodyPr>
          <a:lstStyle/>
          <a:p>
            <a:pPr algn="ctr"/>
            <a:r>
              <a:rPr lang="en-US" sz="2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Tax upon Income from Capital Gain</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1752600" y="2971800"/>
            <a:ext cx="4898584" cy="461665"/>
          </a:xfrm>
          <a:prstGeom prst="rect">
            <a:avLst/>
          </a:prstGeom>
          <a:noFill/>
        </p:spPr>
        <p:txBody>
          <a:bodyPr wrap="none" lIns="91440" tIns="45720" rIns="91440" bIns="45720">
            <a:spAutoFit/>
          </a:bodyPr>
          <a:lstStyle/>
          <a:p>
            <a:pPr algn="ctr"/>
            <a:r>
              <a:rPr lang="en-US" sz="2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Tax upon income from Other Sources</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Slide Number Placeholder 10"/>
          <p:cNvSpPr>
            <a:spLocks noGrp="1"/>
          </p:cNvSpPr>
          <p:nvPr>
            <p:ph type="sldNum" sz="quarter" idx="12"/>
          </p:nvPr>
        </p:nvSpPr>
        <p:spPr/>
        <p:txBody>
          <a:bodyPr/>
          <a:lstStyle/>
          <a:p>
            <a:fld id="{11A890FD-4A86-4FEA-B2D4-3F75D5D77F20}" type="slidenum">
              <a:rPr lang="en-US" smtClean="0">
                <a:solidFill>
                  <a:schemeClr val="tx1"/>
                </a:solidFill>
              </a:rPr>
              <a:pPr/>
              <a:t>15</a:t>
            </a:fld>
            <a:endParaRPr lang="en-US">
              <a:solidFill>
                <a:schemeClr val="tx1"/>
              </a:solidFill>
            </a:endParaRPr>
          </a:p>
        </p:txBody>
      </p:sp>
    </p:spTree>
  </p:cSld>
  <p:clrMapOvr>
    <a:masterClrMapping/>
  </p:clrMapOvr>
  <p:transition advTm="7422">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fill="hold" grpId="0" nodeType="withEffect">
                                  <p:stCondLst>
                                    <p:cond delay="0"/>
                                  </p:stCondLst>
                                  <p:childTnLst>
                                    <p:anim to="1.5" calcmode="lin" valueType="num">
                                      <p:cBhvr override="childStyle">
                                        <p:cTn id="6" dur="2000" fill="hold"/>
                                        <p:tgtEl>
                                          <p:spTgt spid="6"/>
                                        </p:tgtEl>
                                        <p:attrNameLst>
                                          <p:attrName>style.fontSize</p:attrName>
                                        </p:attrNameLst>
                                      </p:cBhvr>
                                    </p:anim>
                                  </p:childTnLst>
                                </p:cTn>
                              </p:par>
                            </p:childTnLst>
                          </p:cTn>
                        </p:par>
                        <p:par>
                          <p:cTn id="7" fill="hold">
                            <p:stCondLst>
                              <p:cond delay="2000"/>
                            </p:stCondLst>
                            <p:childTnLst>
                              <p:par>
                                <p:cTn id="8" presetID="22" presetClass="entr" presetSubtype="8"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par>
                          <p:cTn id="11" fill="hold">
                            <p:stCondLst>
                              <p:cond delay="3000"/>
                            </p:stCondLst>
                            <p:childTnLst>
                              <p:par>
                                <p:cTn id="12" presetID="4" presetClass="emph" presetSubtype="2" fill="hold" grpId="0" nodeType="afterEffect">
                                  <p:stCondLst>
                                    <p:cond delay="0"/>
                                  </p:stCondLst>
                                  <p:childTnLst>
                                    <p:anim to="1.5" calcmode="lin" valueType="num">
                                      <p:cBhvr override="childStyle">
                                        <p:cTn id="13" dur="2000" fill="hold"/>
                                        <p:tgtEl>
                                          <p:spTgt spid="7"/>
                                        </p:tgtEl>
                                        <p:attrNameLst>
                                          <p:attrName>style.fontSize</p:attrName>
                                        </p:attrNameLst>
                                      </p:cBhvr>
                                    </p:anim>
                                  </p:childTnLst>
                                </p:cTn>
                              </p:par>
                            </p:childTnLst>
                          </p:cTn>
                        </p:par>
                        <p:par>
                          <p:cTn id="14" fill="hold">
                            <p:stCondLst>
                              <p:cond delay="5000"/>
                            </p:stCondLst>
                            <p:childTnLst>
                              <p:par>
                                <p:cTn id="15" presetID="22" presetClass="entr" presetSubtype="8" fill="hold" grpId="0" nodeType="afterEffect">
                                  <p:stCondLst>
                                    <p:cond delay="0"/>
                                  </p:stCondLst>
                                  <p:childTnLst>
                                    <p:set>
                                      <p:cBhvr>
                                        <p:cTn id="16" dur="1" fill="hold">
                                          <p:stCondLst>
                                            <p:cond delay="0"/>
                                          </p:stCondLst>
                                        </p:cTn>
                                        <p:tgtEl>
                                          <p:spTgt spid="11265"/>
                                        </p:tgtEl>
                                        <p:attrNameLst>
                                          <p:attrName>style.visibility</p:attrName>
                                        </p:attrNameLst>
                                      </p:cBhvr>
                                      <p:to>
                                        <p:strVal val="visible"/>
                                      </p:to>
                                    </p:set>
                                    <p:animEffect transition="in" filter="wipe(left)">
                                      <p:cBhvr>
                                        <p:cTn id="17" dur="1000"/>
                                        <p:tgtEl>
                                          <p:spTgt spid="1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26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52400" y="152400"/>
            <a:ext cx="8763000" cy="6553200"/>
          </a:xfrm>
          <a:prstGeom prst="rect">
            <a:avLst/>
          </a:prstGeom>
          <a:noFill/>
          <a:ln w="9525">
            <a:noFill/>
            <a:miter lim="800000"/>
            <a:headEnd/>
            <a:tailEnd/>
          </a:ln>
          <a:effectLst/>
        </p:spPr>
      </p:pic>
      <p:sp>
        <p:nvSpPr>
          <p:cNvPr id="3" name="Oval 2"/>
          <p:cNvSpPr/>
          <p:nvPr/>
        </p:nvSpPr>
        <p:spPr>
          <a:xfrm>
            <a:off x="1219200" y="533400"/>
            <a:ext cx="1981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2743200" y="685800"/>
            <a:ext cx="3581400" cy="1828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867400" y="2590800"/>
            <a:ext cx="2743200" cy="33855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1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hlinkClick r:id="rId3"/>
              </a:rPr>
              <a:t>www.incometaxindia.gov.in</a:t>
            </a:r>
            <a:endParaRPr lang="en-US" sz="1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2" name="Slide Number Placeholder 11"/>
          <p:cNvSpPr>
            <a:spLocks noGrp="1"/>
          </p:cNvSpPr>
          <p:nvPr>
            <p:ph type="sldNum" sz="quarter" idx="12"/>
          </p:nvPr>
        </p:nvSpPr>
        <p:spPr/>
        <p:txBody>
          <a:bodyPr/>
          <a:lstStyle/>
          <a:p>
            <a:fld id="{11A890FD-4A86-4FEA-B2D4-3F75D5D77F20}" type="slidenum">
              <a:rPr lang="en-US" smtClean="0">
                <a:solidFill>
                  <a:schemeClr val="tx1"/>
                </a:solidFill>
              </a:rPr>
              <a:pPr/>
              <a:t>16</a:t>
            </a:fld>
            <a:endParaRPr lang="en-US" dirty="0">
              <a:solidFill>
                <a:schemeClr val="tx1"/>
              </a:solidFill>
            </a:endParaRPr>
          </a:p>
        </p:txBody>
      </p:sp>
    </p:spTree>
  </p:cSld>
  <p:clrMapOvr>
    <a:masterClrMapping/>
  </p:clrMapOvr>
  <p:transition advTm="8047">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vertical)">
                                      <p:cBhvr>
                                        <p:cTn id="7" dur="1000"/>
                                        <p:tgtEl>
                                          <p:spTgt spid="3074"/>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000" fill="hold"/>
                                        <p:tgtEl>
                                          <p:spTgt spid="3"/>
                                        </p:tgtEl>
                                        <p:attrNameLst>
                                          <p:attrName>ppt_w</p:attrName>
                                        </p:attrNameLst>
                                      </p:cBhvr>
                                      <p:tavLst>
                                        <p:tav tm="0">
                                          <p:val>
                                            <p:strVal val="#ppt_w*0.70"/>
                                          </p:val>
                                        </p:tav>
                                        <p:tav tm="100000">
                                          <p:val>
                                            <p:strVal val="#ppt_w"/>
                                          </p:val>
                                        </p:tav>
                                      </p:tavLst>
                                    </p:anim>
                                    <p:anim calcmode="lin" valueType="num">
                                      <p:cBhvr>
                                        <p:cTn id="12" dur="2000" fill="hold"/>
                                        <p:tgtEl>
                                          <p:spTgt spid="3"/>
                                        </p:tgtEl>
                                        <p:attrNameLst>
                                          <p:attrName>ppt_h</p:attrName>
                                        </p:attrNameLst>
                                      </p:cBhvr>
                                      <p:tavLst>
                                        <p:tav tm="0">
                                          <p:val>
                                            <p:strVal val="#ppt_h"/>
                                          </p:val>
                                        </p:tav>
                                        <p:tav tm="100000">
                                          <p:val>
                                            <p:strVal val="#ppt_h"/>
                                          </p:val>
                                        </p:tav>
                                      </p:tavLst>
                                    </p:anim>
                                    <p:animEffect transition="in" filter="fade">
                                      <p:cBhvr>
                                        <p:cTn id="13" dur="2000"/>
                                        <p:tgtEl>
                                          <p:spTgt spid="3"/>
                                        </p:tgtEl>
                                      </p:cBhvr>
                                    </p:animEffect>
                                  </p:childTnLst>
                                </p:cTn>
                              </p:par>
                            </p:childTnLst>
                          </p:cTn>
                        </p:par>
                        <p:par>
                          <p:cTn id="14" fill="hold">
                            <p:stCondLst>
                              <p:cond delay="3000"/>
                            </p:stCondLst>
                            <p:childTnLst>
                              <p:par>
                                <p:cTn id="15" presetID="50" presetClass="entr" presetSubtype="0" decel="10000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2000" fill="hold"/>
                                        <p:tgtEl>
                                          <p:spTgt spid="7"/>
                                        </p:tgtEl>
                                        <p:attrNameLst>
                                          <p:attrName>ppt_w</p:attrName>
                                        </p:attrNameLst>
                                      </p:cBhvr>
                                      <p:tavLst>
                                        <p:tav tm="0">
                                          <p:val>
                                            <p:strVal val="#ppt_w+.3"/>
                                          </p:val>
                                        </p:tav>
                                        <p:tav tm="100000">
                                          <p:val>
                                            <p:strVal val="#ppt_w"/>
                                          </p:val>
                                        </p:tav>
                                      </p:tavLst>
                                    </p:anim>
                                    <p:anim calcmode="lin" valueType="num">
                                      <p:cBhvr>
                                        <p:cTn id="18" dur="2000" fill="hold"/>
                                        <p:tgtEl>
                                          <p:spTgt spid="7"/>
                                        </p:tgtEl>
                                        <p:attrNameLst>
                                          <p:attrName>ppt_h</p:attrName>
                                        </p:attrNameLst>
                                      </p:cBhvr>
                                      <p:tavLst>
                                        <p:tav tm="0">
                                          <p:val>
                                            <p:strVal val="#ppt_h"/>
                                          </p:val>
                                        </p:tav>
                                        <p:tav tm="100000">
                                          <p:val>
                                            <p:strVal val="#ppt_h"/>
                                          </p:val>
                                        </p:tav>
                                      </p:tavLst>
                                    </p:anim>
                                    <p:animEffect transition="in" filter="fade">
                                      <p:cBhvr>
                                        <p:cTn id="19" dur="2000"/>
                                        <p:tgtEl>
                                          <p:spTgt spid="7"/>
                                        </p:tgtEl>
                                      </p:cBhvr>
                                    </p:animEffect>
                                  </p:childTnLst>
                                </p:cTn>
                              </p:par>
                            </p:childTnLst>
                          </p:cTn>
                        </p:par>
                        <p:par>
                          <p:cTn id="20" fill="hold">
                            <p:stCondLst>
                              <p:cond delay="5000"/>
                            </p:stCondLst>
                            <p:childTnLst>
                              <p:par>
                                <p:cTn id="21" presetID="53"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45000"/>
                <a:satMod val="135000"/>
              </a:schemeClr>
              <a:prstClr val="white"/>
            </a:duotone>
          </a:blip>
          <a:srcRect/>
          <a:stretch>
            <a:fillRect l="-16000" r="-16000"/>
          </a:stretch>
        </a:blipFill>
        <a:effectLst/>
      </p:bgPr>
    </p:bg>
    <p:spTree>
      <p:nvGrpSpPr>
        <p:cNvPr id="1" name=""/>
        <p:cNvGrpSpPr/>
        <p:nvPr/>
      </p:nvGrpSpPr>
      <p:grpSpPr>
        <a:xfrm>
          <a:off x="0" y="0"/>
          <a:ext cx="0" cy="0"/>
          <a:chOff x="0" y="0"/>
          <a:chExt cx="0" cy="0"/>
        </a:xfrm>
      </p:grpSpPr>
      <p:sp>
        <p:nvSpPr>
          <p:cNvPr id="2" name="TextBox 1"/>
          <p:cNvSpPr txBox="1"/>
          <p:nvPr/>
        </p:nvSpPr>
        <p:spPr>
          <a:xfrm>
            <a:off x="1752600" y="2209800"/>
            <a:ext cx="5562600" cy="1569660"/>
          </a:xfrm>
          <a:prstGeom prst="rect">
            <a:avLst/>
          </a:prstGeom>
          <a:noFill/>
        </p:spPr>
        <p:txBody>
          <a:bodyPr wrap="square" rtlCol="0">
            <a:spAutoFit/>
          </a:bodyPr>
          <a:lstStyle/>
          <a:p>
            <a:r>
              <a:rPr lang="en-US" sz="9600" dirty="0" smtClean="0"/>
              <a:t>Wealth tax</a:t>
            </a:r>
            <a:endParaRPr lang="en-US" sz="9600" dirty="0"/>
          </a:p>
        </p:txBody>
      </p:sp>
      <p:sp>
        <p:nvSpPr>
          <p:cNvPr id="3" name="5-Point Star 2">
            <a:hlinkClick r:id="rId3"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8305800" y="6096000"/>
            <a:ext cx="685800" cy="261610"/>
          </a:xfrm>
          <a:prstGeom prst="rect">
            <a:avLst/>
          </a:prstGeom>
          <a:noFill/>
        </p:spPr>
        <p:txBody>
          <a:bodyPr wrap="square" rtlCol="0">
            <a:spAutoFit/>
          </a:bodyPr>
          <a:lstStyle/>
          <a:p>
            <a:r>
              <a:rPr lang="en-US" sz="1100" dirty="0" smtClean="0">
                <a:hlinkClick r:id="rId3" action="ppaction://hlinksldjump"/>
              </a:rPr>
              <a:t>HOME</a:t>
            </a:r>
            <a:endParaRPr lang="en-US" sz="1100" dirty="0"/>
          </a:p>
        </p:txBody>
      </p:sp>
      <p:pic>
        <p:nvPicPr>
          <p:cNvPr id="6146" name="Picture 2"/>
          <p:cNvPicPr>
            <a:picLocks noChangeAspect="1" noChangeArrowheads="1"/>
          </p:cNvPicPr>
          <p:nvPr/>
        </p:nvPicPr>
        <p:blipFill>
          <a:blip r:embed="rId4"/>
          <a:srcRect/>
          <a:stretch>
            <a:fillRect/>
          </a:stretch>
        </p:blipFill>
        <p:spPr bwMode="auto">
          <a:xfrm>
            <a:off x="228600" y="3657600"/>
            <a:ext cx="3048000" cy="3048000"/>
          </a:xfrm>
          <a:prstGeom prst="ellipse">
            <a:avLst/>
          </a:prstGeom>
          <a:ln>
            <a:noFill/>
          </a:ln>
          <a:effectLst>
            <a:softEdge rad="112500"/>
          </a:effectLst>
        </p:spPr>
      </p:pic>
      <p:pic>
        <p:nvPicPr>
          <p:cNvPr id="6147" name="Picture 3"/>
          <p:cNvPicPr>
            <a:picLocks noChangeAspect="1" noChangeArrowheads="1"/>
          </p:cNvPicPr>
          <p:nvPr/>
        </p:nvPicPr>
        <p:blipFill>
          <a:blip r:embed="rId5"/>
          <a:srcRect/>
          <a:stretch>
            <a:fillRect/>
          </a:stretch>
        </p:blipFill>
        <p:spPr bwMode="auto">
          <a:xfrm>
            <a:off x="6096000" y="381000"/>
            <a:ext cx="2771752" cy="1981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Slide Number Placeholder 9"/>
          <p:cNvSpPr>
            <a:spLocks noGrp="1"/>
          </p:cNvSpPr>
          <p:nvPr>
            <p:ph type="sldNum" sz="quarter" idx="12"/>
          </p:nvPr>
        </p:nvSpPr>
        <p:spPr/>
        <p:txBody>
          <a:bodyPr/>
          <a:lstStyle/>
          <a:p>
            <a:fld id="{11A890FD-4A86-4FEA-B2D4-3F75D5D77F20}" type="slidenum">
              <a:rPr lang="en-US" smtClean="0">
                <a:solidFill>
                  <a:schemeClr val="tx1"/>
                </a:solidFill>
              </a:rPr>
              <a:pPr/>
              <a:t>17</a:t>
            </a:fld>
            <a:endParaRPr lang="en-US">
              <a:solidFill>
                <a:schemeClr val="tx1"/>
              </a:solidFill>
            </a:endParaRPr>
          </a:p>
        </p:txBody>
      </p:sp>
    </p:spTree>
  </p:cSld>
  <p:clrMapOvr>
    <a:masterClrMapping/>
  </p:clrMapOvr>
  <p:transition advTm="3344">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45000"/>
                <a:satMod val="135000"/>
              </a:schemeClr>
              <a:prstClr val="white"/>
            </a:duotone>
          </a:blip>
          <a:srcRect/>
          <a:stretch>
            <a:fillRect l="-16000" r="-16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buFont typeface="Wingdings" pitchFamily="2" charset="2"/>
              <a:buChar char="Ø"/>
            </a:pPr>
            <a:r>
              <a:rPr lang="en-US" sz="2000" dirty="0" smtClean="0"/>
              <a:t>Subject to the other provisions (including provisions for the levy of additional wealth-tax) contained in this Act, there shall be charged for every assessment year commencing on and from the first day of April, 1957 but before the first day of April, 1993, a tax (hereinafter referred to as wealth-tax) in respect of the net wealth on the corresponding valuation date of every individual 24 , Hindu undivided family and 25 company at the rate or rates specified in Schedule I.</a:t>
            </a:r>
          </a:p>
          <a:p>
            <a:pPr>
              <a:buNone/>
            </a:pPr>
            <a:endParaRPr lang="en-US" sz="2000" dirty="0" smtClean="0"/>
          </a:p>
          <a:p>
            <a:pPr>
              <a:buFont typeface="Wingdings" pitchFamily="2" charset="2"/>
              <a:buChar char="Ø"/>
            </a:pPr>
            <a:r>
              <a:rPr lang="en-US" sz="2000" dirty="0" smtClean="0"/>
              <a:t>Subject to the other provisions contained in this Act, there shall be charged for every assessment year commencing on and from the 1st day of April, 1993, wealth-tax in respect of the net wealth on the corresponding valuation date of every individual, Hindu undivided family and company, at the rate of one per cent of the amount by which the net wealth exceeds fifteen </a:t>
            </a:r>
            <a:r>
              <a:rPr lang="en-US" sz="2000" dirty="0" err="1" smtClean="0"/>
              <a:t>lakh</a:t>
            </a:r>
            <a:r>
              <a:rPr lang="en-US" sz="2000" dirty="0" smtClean="0"/>
              <a:t> rupees.</a:t>
            </a:r>
          </a:p>
        </p:txBody>
      </p:sp>
      <p:sp>
        <p:nvSpPr>
          <p:cNvPr id="5" name="5-Point Star 4">
            <a:hlinkClick r:id="rId3"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305800" y="6096000"/>
            <a:ext cx="685800" cy="261610"/>
          </a:xfrm>
          <a:prstGeom prst="rect">
            <a:avLst/>
          </a:prstGeom>
          <a:noFill/>
        </p:spPr>
        <p:txBody>
          <a:bodyPr wrap="square" rtlCol="0">
            <a:spAutoFit/>
          </a:bodyPr>
          <a:lstStyle/>
          <a:p>
            <a:r>
              <a:rPr lang="en-US" sz="1100" dirty="0" smtClean="0">
                <a:hlinkClick r:id="rId3" action="ppaction://hlinksldjump"/>
              </a:rPr>
              <a:t>HOME</a:t>
            </a:r>
            <a:endParaRPr lang="en-US" sz="1100" dirty="0"/>
          </a:p>
        </p:txBody>
      </p:sp>
      <p:sp>
        <p:nvSpPr>
          <p:cNvPr id="7" name="Rectangle 6"/>
          <p:cNvSpPr/>
          <p:nvPr/>
        </p:nvSpPr>
        <p:spPr>
          <a:xfrm>
            <a:off x="1295400" y="381000"/>
            <a:ext cx="6251520"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Charge of Wealth-tax</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Slide Number Placeholder 10"/>
          <p:cNvSpPr>
            <a:spLocks noGrp="1"/>
          </p:cNvSpPr>
          <p:nvPr>
            <p:ph type="sldNum" sz="quarter" idx="12"/>
          </p:nvPr>
        </p:nvSpPr>
        <p:spPr/>
        <p:txBody>
          <a:bodyPr/>
          <a:lstStyle/>
          <a:p>
            <a:fld id="{11A890FD-4A86-4FEA-B2D4-3F75D5D77F20}" type="slidenum">
              <a:rPr lang="en-US" smtClean="0">
                <a:solidFill>
                  <a:schemeClr val="tx1"/>
                </a:solidFill>
              </a:rPr>
              <a:pPr/>
              <a:t>18</a:t>
            </a:fld>
            <a:endParaRPr lang="en-US">
              <a:solidFill>
                <a:schemeClr val="tx1"/>
              </a:solidFill>
            </a:endParaRPr>
          </a:p>
        </p:txBody>
      </p:sp>
    </p:spTree>
  </p:cSld>
  <p:clrMapOvr>
    <a:masterClrMapping/>
  </p:clrMapOvr>
  <p:transition advTm="5016">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1000"/>
                                        <p:tgtEl>
                                          <p:spTgt spid="4">
                                            <p:txEl>
                                              <p:pRg st="0" end="0"/>
                                            </p:tx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1066800" y="2209800"/>
            <a:ext cx="7239000" cy="1569660"/>
          </a:xfrm>
          <a:prstGeom prst="rect">
            <a:avLst/>
          </a:prstGeom>
          <a:noFill/>
        </p:spPr>
        <p:txBody>
          <a:bodyPr wrap="square" rtlCol="0">
            <a:spAutoFit/>
          </a:bodyPr>
          <a:lstStyle/>
          <a:p>
            <a:r>
              <a:rPr lang="en-US" sz="9600" dirty="0" smtClean="0"/>
              <a:t>Central excise</a:t>
            </a:r>
            <a:endParaRPr lang="en-US" sz="9600" dirty="0"/>
          </a:p>
        </p:txBody>
      </p:sp>
      <p:sp>
        <p:nvSpPr>
          <p:cNvPr id="3" name="5-Point Star 2">
            <a:hlinkClick r:id="rId3"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8305800" y="6096000"/>
            <a:ext cx="685800" cy="261610"/>
          </a:xfrm>
          <a:prstGeom prst="rect">
            <a:avLst/>
          </a:prstGeom>
          <a:noFill/>
        </p:spPr>
        <p:txBody>
          <a:bodyPr wrap="square" rtlCol="0">
            <a:spAutoFit/>
          </a:bodyPr>
          <a:lstStyle/>
          <a:p>
            <a:r>
              <a:rPr lang="en-US" sz="1100" dirty="0" smtClean="0">
                <a:hlinkClick r:id="rId3" action="ppaction://hlinksldjump"/>
              </a:rPr>
              <a:t>HOME</a:t>
            </a:r>
            <a:endParaRPr lang="en-US" sz="1100" dirty="0"/>
          </a:p>
        </p:txBody>
      </p:sp>
      <p:sp>
        <p:nvSpPr>
          <p:cNvPr id="8" name="Slide Number Placeholder 7"/>
          <p:cNvSpPr>
            <a:spLocks noGrp="1"/>
          </p:cNvSpPr>
          <p:nvPr>
            <p:ph type="sldNum" sz="quarter" idx="12"/>
          </p:nvPr>
        </p:nvSpPr>
        <p:spPr/>
        <p:txBody>
          <a:bodyPr/>
          <a:lstStyle/>
          <a:p>
            <a:fld id="{11A890FD-4A86-4FEA-B2D4-3F75D5D77F20}" type="slidenum">
              <a:rPr lang="en-US" smtClean="0">
                <a:solidFill>
                  <a:schemeClr val="tx1"/>
                </a:solidFill>
              </a:rPr>
              <a:pPr/>
              <a:t>19</a:t>
            </a:fld>
            <a:endParaRPr lang="en-US" dirty="0">
              <a:solidFill>
                <a:schemeClr val="tx1"/>
              </a:solidFill>
            </a:endParaRPr>
          </a:p>
        </p:txBody>
      </p:sp>
      <p:pic>
        <p:nvPicPr>
          <p:cNvPr id="3074" name="Picture 2" descr="D:\projects\downloaded taxes images\TaxMonster.JPG"/>
          <p:cNvPicPr>
            <a:picLocks noChangeAspect="1" noChangeArrowheads="1"/>
          </p:cNvPicPr>
          <p:nvPr/>
        </p:nvPicPr>
        <p:blipFill>
          <a:blip r:embed="rId4" cstate="print"/>
          <a:srcRect/>
          <a:stretch>
            <a:fillRect/>
          </a:stretch>
        </p:blipFill>
        <p:spPr bwMode="auto">
          <a:xfrm>
            <a:off x="228600" y="152400"/>
            <a:ext cx="1743075" cy="17430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advTm="3438">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95400" y="685800"/>
            <a:ext cx="6781800" cy="5016758"/>
          </a:xfrm>
          <a:prstGeom prst="rect">
            <a:avLst/>
          </a:prstGeom>
          <a:scene3d>
            <a:camera prst="perspectiveRelaxedModerately"/>
            <a:lightRig rig="threePt" dir="t"/>
          </a:scene3d>
        </p:spPr>
        <p:txBody>
          <a:bodyPr wrap="square">
            <a:spAutoFit/>
          </a:bodyPr>
          <a:lstStyle/>
          <a:p>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a:p>
            <a:r>
              <a:rPr lang="en-US"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PRESENTATION</a:t>
            </a: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ON</a:t>
            </a:r>
            <a:r>
              <a:rPr lang="en-US"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TAXES</a:t>
            </a:r>
            <a:endPar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Slide Number Placeholder 6"/>
          <p:cNvSpPr>
            <a:spLocks noGrp="1"/>
          </p:cNvSpPr>
          <p:nvPr>
            <p:ph type="sldNum" sz="quarter" idx="12"/>
          </p:nvPr>
        </p:nvSpPr>
        <p:spPr/>
        <p:txBody>
          <a:bodyPr/>
          <a:lstStyle/>
          <a:p>
            <a:fld id="{11A890FD-4A86-4FEA-B2D4-3F75D5D77F20}" type="slidenum">
              <a:rPr lang="en-US" smtClean="0">
                <a:solidFill>
                  <a:schemeClr val="tx1"/>
                </a:solidFill>
              </a:rPr>
              <a:pPr/>
              <a:t>2</a:t>
            </a:fld>
            <a:endParaRPr lang="en-US" dirty="0">
              <a:solidFill>
                <a:schemeClr val="tx1"/>
              </a:solidFill>
            </a:endParaRPr>
          </a:p>
        </p:txBody>
      </p:sp>
      <p:pic>
        <p:nvPicPr>
          <p:cNvPr id="1026" name="Picture 2" descr="D:\projects\downloaded taxes images\taxes78.jpg"/>
          <p:cNvPicPr>
            <a:picLocks noChangeAspect="1" noChangeArrowheads="1"/>
          </p:cNvPicPr>
          <p:nvPr/>
        </p:nvPicPr>
        <p:blipFill>
          <a:blip r:embed="rId3"/>
          <a:srcRect/>
          <a:stretch>
            <a:fillRect/>
          </a:stretch>
        </p:blipFill>
        <p:spPr bwMode="auto">
          <a:xfrm>
            <a:off x="381000" y="4800600"/>
            <a:ext cx="2171700" cy="1737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projects\downloaded taxes images\manhattan-property-taxes.jpg"/>
          <p:cNvPicPr>
            <a:picLocks noChangeAspect="1" noChangeArrowheads="1"/>
          </p:cNvPicPr>
          <p:nvPr/>
        </p:nvPicPr>
        <p:blipFill>
          <a:blip r:embed="rId4"/>
          <a:srcRect/>
          <a:stretch>
            <a:fillRect/>
          </a:stretch>
        </p:blipFill>
        <p:spPr bwMode="auto">
          <a:xfrm>
            <a:off x="7543800" y="381000"/>
            <a:ext cx="1166812" cy="1577661"/>
          </a:xfrm>
          <a:prstGeom prst="rect">
            <a:avLst/>
          </a:prstGeom>
          <a:noFill/>
        </p:spPr>
      </p:pic>
    </p:spTree>
  </p:cSld>
  <p:clrMapOvr>
    <a:masterClrMapping/>
  </p:clrMapOvr>
  <p:transition advTm="1094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0" fill="hold">
                            <p:stCondLst>
                              <p:cond delay="1000"/>
                            </p:stCondLst>
                            <p:childTnLst>
                              <p:par>
                                <p:cTn id="11" presetID="40" presetClass="entr" presetSubtype="0" fill="hold" nodeType="afterEffect">
                                  <p:stCondLst>
                                    <p:cond delay="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15"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6" fill="hold">
                            <p:stCondLst>
                              <p:cond delay="6600"/>
                            </p:stCondLst>
                            <p:childTnLst>
                              <p:par>
                                <p:cTn id="17" presetID="6" presetClass="entr" presetSubtype="16"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circle(in)">
                                      <p:cBhvr>
                                        <p:cTn id="19" dur="2000"/>
                                        <p:tgtEl>
                                          <p:spTgt spid="1026"/>
                                        </p:tgtEl>
                                      </p:cBhvr>
                                    </p:animEffect>
                                  </p:childTnLst>
                                </p:cTn>
                              </p:par>
                            </p:childTnLst>
                          </p:cTn>
                        </p:par>
                        <p:par>
                          <p:cTn id="20" fill="hold">
                            <p:stCondLst>
                              <p:cond delay="8600"/>
                            </p:stCondLst>
                            <p:childTnLst>
                              <p:par>
                                <p:cTn id="21" presetID="2" presetClass="entr" presetSubtype="2" fill="hold" nodeType="afterEffect">
                                  <p:stCondLst>
                                    <p:cond delay="0"/>
                                  </p:stCondLst>
                                  <p:childTnLst>
                                    <p:set>
                                      <p:cBhvr>
                                        <p:cTn id="22" dur="1" fill="hold">
                                          <p:stCondLst>
                                            <p:cond delay="0"/>
                                          </p:stCondLst>
                                        </p:cTn>
                                        <p:tgtEl>
                                          <p:spTgt spid="1027"/>
                                        </p:tgtEl>
                                        <p:attrNameLst>
                                          <p:attrName>style.visibility</p:attrName>
                                        </p:attrNameLst>
                                      </p:cBhvr>
                                      <p:to>
                                        <p:strVal val="visible"/>
                                      </p:to>
                                    </p:set>
                                    <p:anim calcmode="lin" valueType="num">
                                      <p:cBhvr additive="base">
                                        <p:cTn id="23" dur="500" fill="hold"/>
                                        <p:tgtEl>
                                          <p:spTgt spid="1027"/>
                                        </p:tgtEl>
                                        <p:attrNameLst>
                                          <p:attrName>ppt_x</p:attrName>
                                        </p:attrNameLst>
                                      </p:cBhvr>
                                      <p:tavLst>
                                        <p:tav tm="0">
                                          <p:val>
                                            <p:strVal val="1+#ppt_w/2"/>
                                          </p:val>
                                        </p:tav>
                                        <p:tav tm="100000">
                                          <p:val>
                                            <p:strVal val="#ppt_x"/>
                                          </p:val>
                                        </p:tav>
                                      </p:tavLst>
                                    </p:anim>
                                    <p:anim calcmode="lin" valueType="num">
                                      <p:cBhvr additive="base">
                                        <p:cTn id="24"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l="-3000" r="-3000"/>
          </a:stretch>
        </a:blipFill>
        <a:effectLst/>
      </p:bgPr>
    </p:bg>
    <p:spTree>
      <p:nvGrpSpPr>
        <p:cNvPr id="1" name=""/>
        <p:cNvGrpSpPr/>
        <p:nvPr/>
      </p:nvGrpSpPr>
      <p:grpSpPr>
        <a:xfrm>
          <a:off x="0" y="0"/>
          <a:ext cx="0" cy="0"/>
          <a:chOff x="0" y="0"/>
          <a:chExt cx="0" cy="0"/>
        </a:xfrm>
      </p:grpSpPr>
      <p:pic>
        <p:nvPicPr>
          <p:cNvPr id="7169" name="Picture 1" descr="http://finance.indiamart.com/gifs/zero.gif"/>
          <p:cNvPicPr>
            <a:picLocks noChangeAspect="1" noChangeArrowheads="1"/>
          </p:cNvPicPr>
          <p:nvPr/>
        </p:nvPicPr>
        <p:blipFill>
          <a:blip r:embed="rId3"/>
          <a:srcRect/>
          <a:stretch>
            <a:fillRect/>
          </a:stretch>
        </p:blipFill>
        <p:spPr bwMode="auto">
          <a:xfrm>
            <a:off x="0" y="0"/>
            <a:ext cx="95250" cy="9525"/>
          </a:xfrm>
          <a:prstGeom prst="rect">
            <a:avLst/>
          </a:prstGeom>
          <a:noFill/>
        </p:spPr>
      </p:pic>
      <p:sp>
        <p:nvSpPr>
          <p:cNvPr id="7171" name="Rectangle 3"/>
          <p:cNvSpPr>
            <a:spLocks noChangeArrowheads="1"/>
          </p:cNvSpPr>
          <p:nvPr/>
        </p:nvSpPr>
        <p:spPr bwMode="auto">
          <a:xfrm>
            <a:off x="609600" y="152400"/>
            <a:ext cx="7848600" cy="71711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Customs Act was formulated in 1962 to prevent illegal imports and exports of goods. Besides, all imports are sought to be subject to a duty with a view to affording protection to indigenous </a:t>
            </a:r>
            <a:r>
              <a:rPr kumimoji="0" lang="en-US" sz="2000" b="0" i="0" u="none" strike="noStrike" cap="none" normalizeH="0" baseline="0" dirty="0" smtClean="0">
                <a:ln>
                  <a:noFill/>
                </a:ln>
                <a:effectLst/>
                <a:latin typeface="Arial" pitchFamily="34" charset="0"/>
                <a:ea typeface="Times New Roman" pitchFamily="18" charset="0"/>
                <a:cs typeface="Arial" pitchFamily="34" charset="0"/>
              </a:rPr>
              <a:t>industries </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as well as to keep the imports to the minimum in the interests of securing the </a:t>
            </a:r>
            <a:r>
              <a:rPr kumimoji="0" lang="en-US" sz="2000" b="0" i="0" u="none" strike="noStrike" cap="none" normalizeH="0" baseline="0" dirty="0" smtClean="0">
                <a:ln>
                  <a:noFill/>
                </a:ln>
                <a:effectLst/>
                <a:latin typeface="Arial" pitchFamily="34" charset="0"/>
                <a:ea typeface="Times New Roman" pitchFamily="18" charset="0"/>
                <a:cs typeface="Times New Roman" pitchFamily="18" charset="0"/>
              </a:rPr>
              <a:t>exchange rate</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of Indian currency. </a:t>
            </a:r>
            <a:br>
              <a:rPr kumimoji="0" lang="en-US" sz="2000" b="0" i="0" u="none" strike="noStrike" cap="none" normalizeH="0" baseline="0" dirty="0" smtClean="0">
                <a:ln>
                  <a:noFill/>
                </a:ln>
                <a:solidFill>
                  <a:schemeClr val="tx1"/>
                </a:solidFill>
                <a:effectLst/>
                <a:latin typeface="Arial" pitchFamily="34" charset="0"/>
                <a:ea typeface="Times New Roman" pitchFamily="18" charset="0"/>
              </a:rPr>
            </a:br>
            <a:endParaRPr kumimoji="0" lang="en-US"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Duties of customs are levied on goods imported or exported from India at the rate specified under the customs Tariff Act, 1975 as amended from time to time or any other law for the time being in force. For the purpose of exercising proper surveillance over imports and exports, the Central Government has the power to notify the ports and airports for the unloading of the imported goods and loading of the exported goods, the places for clearance of goods imported or to be exported, the routes by which above goods may pass by land or inland water into or out of Indian and the ports which alone shall be coastal ports.</a:t>
            </a:r>
            <a:br>
              <a:rPr kumimoji="0" lang="en-US" sz="2000" b="0" i="0" u="none" strike="noStrike" cap="none" normalizeH="0" baseline="0" dirty="0" smtClean="0">
                <a:ln>
                  <a:noFill/>
                </a:ln>
                <a:solidFill>
                  <a:schemeClr val="tx1"/>
                </a:solidFill>
                <a:effectLst/>
                <a:latin typeface="Arial" pitchFamily="34" charset="0"/>
                <a:ea typeface="Times New Roman" pitchFamily="18" charset="0"/>
              </a:rPr>
            </a:b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a:r>
            <a:br>
              <a:rPr kumimoji="0" lang="en-US" sz="2000" b="0" i="0" u="none" strike="noStrike" cap="none" normalizeH="0" baseline="0" dirty="0" smtClean="0">
                <a:ln>
                  <a:noFill/>
                </a:ln>
                <a:solidFill>
                  <a:schemeClr val="tx1"/>
                </a:solidFill>
                <a:effectLst/>
                <a:latin typeface="Arial" pitchFamily="34" charset="0"/>
                <a:ea typeface="Times New Roman" pitchFamily="18" charset="0"/>
              </a:rPr>
            </a:b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a:r>
            <a:br>
              <a:rPr kumimoji="0" lang="en-US" sz="2000" b="0" i="0" u="none" strike="noStrike" cap="none" normalizeH="0" baseline="0" dirty="0" smtClean="0">
                <a:ln>
                  <a:noFill/>
                </a:ln>
                <a:solidFill>
                  <a:schemeClr val="tx1"/>
                </a:solidFill>
                <a:effectLst/>
                <a:latin typeface="Arial" pitchFamily="34" charset="0"/>
                <a:ea typeface="Times New Roman" pitchFamily="18" charset="0"/>
              </a:rPr>
            </a:b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a:r>
            <a:br>
              <a:rPr kumimoji="0" lang="en-US" sz="2000" b="0" i="0" u="none" strike="noStrike" cap="none" normalizeH="0" baseline="0" dirty="0" smtClean="0">
                <a:ln>
                  <a:noFill/>
                </a:ln>
                <a:solidFill>
                  <a:schemeClr val="tx1"/>
                </a:solidFill>
                <a:effectLst/>
                <a:latin typeface="Arial" pitchFamily="34" charset="0"/>
                <a:ea typeface="Times New Roman" pitchFamily="18" charset="0"/>
              </a:rPr>
            </a:b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a:r>
            <a:br>
              <a:rPr kumimoji="0" lang="en-US" sz="2000" b="0" i="0" u="none" strike="noStrike" cap="none" normalizeH="0" baseline="0" dirty="0" smtClean="0">
                <a:ln>
                  <a:noFill/>
                </a:ln>
                <a:solidFill>
                  <a:schemeClr val="tx1"/>
                </a:solidFill>
                <a:effectLst/>
                <a:latin typeface="Arial" pitchFamily="34" charset="0"/>
                <a:ea typeface="Times New Roman" pitchFamily="18" charset="0"/>
              </a:rPr>
            </a:b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a:r>
            <a:br>
              <a:rPr kumimoji="0" lang="en-US" sz="2000" b="0" i="0" u="none" strike="noStrike" cap="none" normalizeH="0" baseline="0" dirty="0" smtClean="0">
                <a:ln>
                  <a:noFill/>
                </a:ln>
                <a:solidFill>
                  <a:schemeClr val="tx1"/>
                </a:solidFill>
                <a:effectLst/>
                <a:latin typeface="Arial" pitchFamily="34" charset="0"/>
                <a:ea typeface="Times New Roman" pitchFamily="18" charset="0"/>
              </a:rPr>
            </a:br>
            <a:endParaRPr kumimoji="0" lang="en-US" sz="2000" b="0" i="0" u="none" strike="noStrike" cap="none" normalizeH="0" baseline="0" dirty="0" smtClean="0">
              <a:ln>
                <a:noFill/>
              </a:ln>
              <a:solidFill>
                <a:schemeClr val="tx1"/>
              </a:solidFill>
              <a:effectLst/>
              <a:latin typeface="Arial" pitchFamily="34" charset="0"/>
            </a:endParaRPr>
          </a:p>
        </p:txBody>
      </p:sp>
      <p:sp>
        <p:nvSpPr>
          <p:cNvPr id="4" name="5-Point Star 3">
            <a:hlinkClick r:id="rId4"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05800" y="6096000"/>
            <a:ext cx="685800" cy="261610"/>
          </a:xfrm>
          <a:prstGeom prst="rect">
            <a:avLst/>
          </a:prstGeom>
          <a:noFill/>
        </p:spPr>
        <p:txBody>
          <a:bodyPr wrap="square" rtlCol="0">
            <a:spAutoFit/>
          </a:bodyPr>
          <a:lstStyle/>
          <a:p>
            <a:r>
              <a:rPr lang="en-US" sz="1100" dirty="0" smtClean="0">
                <a:hlinkClick r:id="rId4" action="ppaction://hlinksldjump"/>
              </a:rPr>
              <a:t>HOME</a:t>
            </a:r>
            <a:endParaRPr lang="en-US" sz="1100" dirty="0"/>
          </a:p>
        </p:txBody>
      </p:sp>
      <p:sp>
        <p:nvSpPr>
          <p:cNvPr id="9" name="Slide Number Placeholder 8"/>
          <p:cNvSpPr>
            <a:spLocks noGrp="1"/>
          </p:cNvSpPr>
          <p:nvPr>
            <p:ph type="sldNum" sz="quarter" idx="12"/>
          </p:nvPr>
        </p:nvSpPr>
        <p:spPr/>
        <p:txBody>
          <a:bodyPr/>
          <a:lstStyle/>
          <a:p>
            <a:fld id="{11A890FD-4A86-4FEA-B2D4-3F75D5D77F20}" type="slidenum">
              <a:rPr lang="en-US" smtClean="0">
                <a:solidFill>
                  <a:schemeClr val="tx1"/>
                </a:solidFill>
              </a:rPr>
              <a:pPr/>
              <a:t>20</a:t>
            </a:fld>
            <a:endParaRPr lang="en-US">
              <a:solidFill>
                <a:schemeClr val="tx1"/>
              </a:solidFill>
            </a:endParaRPr>
          </a:p>
        </p:txBody>
      </p:sp>
    </p:spTree>
  </p:cSld>
  <p:clrMapOvr>
    <a:masterClrMapping/>
  </p:clrMapOvr>
  <p:transition advTm="3672">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up)">
                                      <p:cBhvr>
                                        <p:cTn id="7"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914400" y="1066800"/>
            <a:ext cx="6934200" cy="3477875"/>
          </a:xfrm>
          <a:prstGeom prst="rect">
            <a:avLst/>
          </a:prstGeom>
        </p:spPr>
        <p:txBody>
          <a:bodyPr wrap="square">
            <a:spAutoFit/>
          </a:bodyPr>
          <a:lstStyle/>
          <a:p>
            <a:r>
              <a:rPr lang="en-US" sz="2000" dirty="0" smtClean="0">
                <a:latin typeface="Arial" pitchFamily="34" charset="0"/>
                <a:ea typeface="Times New Roman" pitchFamily="18" charset="0"/>
              </a:rPr>
              <a:t>In order to give a broad guide as to classification of goods for the purpose of duty liability, the central Board of Excises Customs (CBEC) bring out periodically a book called the "Indian Customs Tariff Guide" which contains various tariff rulings issued by the CBEC. The Act also contains detailed provisions for warehousing of the imported goods and manufacture of goods is also possible in the warehouses. </a:t>
            </a:r>
            <a:br>
              <a:rPr lang="en-US" sz="2000" dirty="0" smtClean="0">
                <a:latin typeface="Arial" pitchFamily="34" charset="0"/>
                <a:ea typeface="Times New Roman" pitchFamily="18" charset="0"/>
              </a:rPr>
            </a:br>
            <a:r>
              <a:rPr lang="en-US" sz="2000" dirty="0" smtClean="0">
                <a:latin typeface="Arial" pitchFamily="34" charset="0"/>
                <a:ea typeface="Times New Roman" pitchFamily="18" charset="0"/>
              </a:rPr>
              <a:t/>
            </a:r>
            <a:br>
              <a:rPr lang="en-US" sz="2000" dirty="0" smtClean="0">
                <a:latin typeface="Arial" pitchFamily="34" charset="0"/>
                <a:ea typeface="Times New Roman" pitchFamily="18" charset="0"/>
              </a:rPr>
            </a:br>
            <a:r>
              <a:rPr lang="en-US" sz="2000" dirty="0" smtClean="0">
                <a:latin typeface="Arial" pitchFamily="34" charset="0"/>
                <a:ea typeface="Times New Roman" pitchFamily="18" charset="0"/>
              </a:rPr>
              <a:t>For a person who do not actually import or export goods customs has relevance in so far as they bring any baggage from abroad. </a:t>
            </a:r>
            <a:endParaRPr lang="en-US" sz="2000" dirty="0"/>
          </a:p>
        </p:txBody>
      </p:sp>
      <p:sp>
        <p:nvSpPr>
          <p:cNvPr id="3" name="5-Point Star 2">
            <a:hlinkClick r:id="rId3"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8305800" y="6096000"/>
            <a:ext cx="685800" cy="261610"/>
          </a:xfrm>
          <a:prstGeom prst="rect">
            <a:avLst/>
          </a:prstGeom>
          <a:noFill/>
        </p:spPr>
        <p:txBody>
          <a:bodyPr wrap="square" rtlCol="0">
            <a:spAutoFit/>
          </a:bodyPr>
          <a:lstStyle/>
          <a:p>
            <a:r>
              <a:rPr lang="en-US" sz="1100" dirty="0" smtClean="0">
                <a:hlinkClick r:id="rId3" action="ppaction://hlinksldjump"/>
              </a:rPr>
              <a:t>HOME</a:t>
            </a:r>
            <a:endParaRPr lang="en-US" sz="1100" dirty="0"/>
          </a:p>
        </p:txBody>
      </p:sp>
      <p:sp>
        <p:nvSpPr>
          <p:cNvPr id="8" name="Slide Number Placeholder 7"/>
          <p:cNvSpPr>
            <a:spLocks noGrp="1"/>
          </p:cNvSpPr>
          <p:nvPr>
            <p:ph type="sldNum" sz="quarter" idx="12"/>
          </p:nvPr>
        </p:nvSpPr>
        <p:spPr/>
        <p:txBody>
          <a:bodyPr/>
          <a:lstStyle/>
          <a:p>
            <a:fld id="{11A890FD-4A86-4FEA-B2D4-3F75D5D77F20}" type="slidenum">
              <a:rPr lang="en-US" smtClean="0">
                <a:solidFill>
                  <a:schemeClr val="tx1"/>
                </a:solidFill>
              </a:rPr>
              <a:pPr/>
              <a:t>21</a:t>
            </a:fld>
            <a:endParaRPr lang="en-US" dirty="0">
              <a:solidFill>
                <a:schemeClr val="tx1"/>
              </a:solidFill>
            </a:endParaRPr>
          </a:p>
        </p:txBody>
      </p:sp>
    </p:spTree>
  </p:cSld>
  <p:clrMapOvr>
    <a:masterClrMapping/>
  </p:clrMapOvr>
  <p:transition advTm="2203">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l="-3000" r="-3000"/>
          </a:stretch>
        </a:blipFill>
        <a:effectLst/>
      </p:bgPr>
    </p:bg>
    <p:spTree>
      <p:nvGrpSpPr>
        <p:cNvPr id="1" name=""/>
        <p:cNvGrpSpPr/>
        <p:nvPr/>
      </p:nvGrpSpPr>
      <p:grpSpPr>
        <a:xfrm>
          <a:off x="0" y="0"/>
          <a:ext cx="0" cy="0"/>
          <a:chOff x="0" y="0"/>
          <a:chExt cx="0" cy="0"/>
        </a:xfrm>
      </p:grpSpPr>
      <p:sp>
        <p:nvSpPr>
          <p:cNvPr id="5121" name="Rectangle 1"/>
          <p:cNvSpPr>
            <a:spLocks noChangeArrowheads="1"/>
          </p:cNvSpPr>
          <p:nvPr/>
        </p:nvSpPr>
        <p:spPr bwMode="auto">
          <a:xfrm>
            <a:off x="533400" y="1828800"/>
            <a:ext cx="7924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Section 3 of the Central excises and Salt Act,1944 provides that there shall be levied and collected in such manner as may be prescribed, duties of excise on all excisable goods other than salt which are produced or manufactured in India at the rates set forth in the schedule to the Central excise Tariff Act,1985.it is therefore clear that as soon as the goods in question are produced or manufactured, they will be liable to payment of Excise duty. However for convenience duty is collected at the time of removal of the goods. While Section 3 of the Central Excises and salt Act,1944 lays down the taxable event, Rules 9 and 49 of the Central excise Rules,1944 provides for the collection of duty. </a:t>
            </a:r>
            <a:endParaRPr kumimoji="0" lang="en-US" sz="2400" b="0" i="0" u="none" strike="noStrike" cap="none" normalizeH="0" baseline="0" dirty="0" smtClean="0">
              <a:ln>
                <a:noFill/>
              </a:ln>
              <a:solidFill>
                <a:schemeClr val="tx1"/>
              </a:solidFill>
              <a:effectLst/>
              <a:latin typeface="Arial" pitchFamily="34" charset="0"/>
            </a:endParaRPr>
          </a:p>
        </p:txBody>
      </p:sp>
      <p:sp>
        <p:nvSpPr>
          <p:cNvPr id="3" name="5-Point Star 2">
            <a:hlinkClick r:id="rId3"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8305800" y="6096000"/>
            <a:ext cx="685800" cy="261610"/>
          </a:xfrm>
          <a:prstGeom prst="rect">
            <a:avLst/>
          </a:prstGeom>
          <a:noFill/>
        </p:spPr>
        <p:txBody>
          <a:bodyPr wrap="square" rtlCol="0">
            <a:spAutoFit/>
          </a:bodyPr>
          <a:lstStyle/>
          <a:p>
            <a:r>
              <a:rPr lang="en-US" sz="1100" dirty="0" smtClean="0">
                <a:hlinkClick r:id="rId3" action="ppaction://hlinksldjump"/>
              </a:rPr>
              <a:t>HOME</a:t>
            </a:r>
            <a:endParaRPr lang="en-US" sz="1100" dirty="0"/>
          </a:p>
        </p:txBody>
      </p:sp>
      <p:sp>
        <p:nvSpPr>
          <p:cNvPr id="5" name="Rectangle 4"/>
          <p:cNvSpPr/>
          <p:nvPr/>
        </p:nvSpPr>
        <p:spPr>
          <a:xfrm>
            <a:off x="1752600" y="304800"/>
            <a:ext cx="5486400" cy="523220"/>
          </a:xfrm>
          <a:prstGeom prst="rect">
            <a:avLst/>
          </a:prstGeom>
          <a:noFill/>
        </p:spPr>
        <p:txBody>
          <a:bodyPr wrap="square" lIns="91440" tIns="45720" rIns="91440" bIns="45720">
            <a:spAutoFit/>
          </a:bodyPr>
          <a:lstStyle/>
          <a:p>
            <a:pPr algn="ctr"/>
            <a:r>
              <a:rPr kumimoji="0" lang="en-US" sz="2800" b="1" i="0" u="none" strike="noStrike" cap="none" spc="0" normalizeH="0" baseline="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pitchFamily="34" charset="0"/>
                <a:ea typeface="Times New Roman" pitchFamily="18" charset="0"/>
                <a:cs typeface="Times New Roman" pitchFamily="18" charset="0"/>
              </a:rPr>
              <a:t>Liability to pay Central Excise Duty</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Slide Number Placeholder 8"/>
          <p:cNvSpPr>
            <a:spLocks noGrp="1"/>
          </p:cNvSpPr>
          <p:nvPr>
            <p:ph type="sldNum" sz="quarter" idx="12"/>
          </p:nvPr>
        </p:nvSpPr>
        <p:spPr/>
        <p:txBody>
          <a:bodyPr/>
          <a:lstStyle/>
          <a:p>
            <a:fld id="{11A890FD-4A86-4FEA-B2D4-3F75D5D77F20}" type="slidenum">
              <a:rPr lang="en-US" smtClean="0">
                <a:solidFill>
                  <a:schemeClr val="tx1"/>
                </a:solidFill>
              </a:rPr>
              <a:pPr/>
              <a:t>22</a:t>
            </a:fld>
            <a:endParaRPr lang="en-US" dirty="0">
              <a:solidFill>
                <a:schemeClr val="tx1"/>
              </a:solidFill>
            </a:endParaRPr>
          </a:p>
        </p:txBody>
      </p:sp>
    </p:spTree>
  </p:cSld>
  <p:clrMapOvr>
    <a:masterClrMapping/>
  </p:clrMapOvr>
  <p:transition advTm="5375">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fill="hold" grpId="0" nodeType="withEffect">
                                  <p:stCondLst>
                                    <p:cond delay="0"/>
                                  </p:stCondLst>
                                  <p:childTnLst>
                                    <p:anim to="1.5" calcmode="lin" valueType="num">
                                      <p:cBhvr override="childStyle">
                                        <p:cTn id="6" dur="2000" fill="hold"/>
                                        <p:tgtEl>
                                          <p:spTgt spid="5"/>
                                        </p:tgtEl>
                                        <p:attrNameLst>
                                          <p:attrName>style.fontSize</p:attrName>
                                        </p:attrNameLst>
                                      </p:cBhvr>
                                    </p:anim>
                                  </p:childTnLst>
                                </p:cTn>
                              </p:par>
                            </p:childTnLst>
                          </p:cTn>
                        </p:par>
                        <p:par>
                          <p:cTn id="7" fill="hold">
                            <p:stCondLst>
                              <p:cond delay="2000"/>
                            </p:stCondLst>
                            <p:childTnLst>
                              <p:par>
                                <p:cTn id="8" presetID="22" presetClass="entr" presetSubtype="8" fill="hold" grpId="0" nodeType="afterEffect">
                                  <p:stCondLst>
                                    <p:cond delay="0"/>
                                  </p:stCondLst>
                                  <p:childTnLst>
                                    <p:set>
                                      <p:cBhvr>
                                        <p:cTn id="9" dur="1" fill="hold">
                                          <p:stCondLst>
                                            <p:cond delay="0"/>
                                          </p:stCondLst>
                                        </p:cTn>
                                        <p:tgtEl>
                                          <p:spTgt spid="5121"/>
                                        </p:tgtEl>
                                        <p:attrNameLst>
                                          <p:attrName>style.visibility</p:attrName>
                                        </p:attrNameLst>
                                      </p:cBhvr>
                                      <p:to>
                                        <p:strVal val="visible"/>
                                      </p:to>
                                    </p:set>
                                    <p:animEffect transition="in" filter="wipe(left)">
                                      <p:cBhvr>
                                        <p:cTn id="10" dur="10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5">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38200" y="1371600"/>
            <a:ext cx="7010400" cy="3046988"/>
          </a:xfrm>
          <a:prstGeom prst="rect">
            <a:avLst/>
          </a:prstGeom>
          <a:noFill/>
        </p:spPr>
        <p:txBody>
          <a:bodyPr wrap="square" rtlCol="0">
            <a:spAutoFit/>
          </a:bodyPr>
          <a:lstStyle/>
          <a:p>
            <a:pPr algn="ctr"/>
            <a:r>
              <a:rPr lang="en-US" sz="9600" dirty="0" smtClean="0">
                <a:solidFill>
                  <a:schemeClr val="bg1">
                    <a:lumMod val="75000"/>
                  </a:schemeClr>
                </a:solidFill>
              </a:rPr>
              <a:t>Central sales tax</a:t>
            </a:r>
            <a:endParaRPr lang="en-US" sz="9600" dirty="0">
              <a:solidFill>
                <a:schemeClr val="bg1">
                  <a:lumMod val="75000"/>
                </a:schemeClr>
              </a:solidFill>
            </a:endParaRPr>
          </a:p>
        </p:txBody>
      </p:sp>
      <p:sp>
        <p:nvSpPr>
          <p:cNvPr id="3" name="5-Point Star 2">
            <a:hlinkClick r:id="rId3"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8305800" y="6096000"/>
            <a:ext cx="685800" cy="261610"/>
          </a:xfrm>
          <a:prstGeom prst="rect">
            <a:avLst/>
          </a:prstGeom>
          <a:noFill/>
        </p:spPr>
        <p:txBody>
          <a:bodyPr wrap="square" rtlCol="0">
            <a:spAutoFit/>
          </a:bodyPr>
          <a:lstStyle/>
          <a:p>
            <a:r>
              <a:rPr lang="en-US" sz="1100" dirty="0" smtClean="0">
                <a:hlinkClick r:id="rId3" action="ppaction://hlinksldjump"/>
              </a:rPr>
              <a:t>HOME</a:t>
            </a:r>
            <a:endParaRPr lang="en-US" sz="1100" dirty="0"/>
          </a:p>
        </p:txBody>
      </p:sp>
      <p:sp>
        <p:nvSpPr>
          <p:cNvPr id="8" name="Slide Number Placeholder 7"/>
          <p:cNvSpPr>
            <a:spLocks noGrp="1"/>
          </p:cNvSpPr>
          <p:nvPr>
            <p:ph type="sldNum" sz="quarter" idx="12"/>
          </p:nvPr>
        </p:nvSpPr>
        <p:spPr/>
        <p:txBody>
          <a:bodyPr/>
          <a:lstStyle/>
          <a:p>
            <a:fld id="{11A890FD-4A86-4FEA-B2D4-3F75D5D77F20}" type="slidenum">
              <a:rPr lang="en-US" smtClean="0"/>
              <a:pPr/>
              <a:t>23</a:t>
            </a:fld>
            <a:endParaRPr lang="en-US" dirty="0"/>
          </a:p>
        </p:txBody>
      </p:sp>
      <p:pic>
        <p:nvPicPr>
          <p:cNvPr id="4098" name="Picture 2" descr="D:\projects\downloaded taxes images\tax.jpg"/>
          <p:cNvPicPr>
            <a:picLocks noChangeAspect="1" noChangeArrowheads="1"/>
          </p:cNvPicPr>
          <p:nvPr/>
        </p:nvPicPr>
        <p:blipFill>
          <a:blip r:embed="rId4"/>
          <a:srcRect/>
          <a:stretch>
            <a:fillRect/>
          </a:stretch>
        </p:blipFill>
        <p:spPr bwMode="auto">
          <a:xfrm>
            <a:off x="304800" y="4876800"/>
            <a:ext cx="2057400" cy="18002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advTm="3453">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5">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457200" y="1219200"/>
            <a:ext cx="79248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lumMod val="75000"/>
                  </a:schemeClr>
                </a:solidFill>
                <a:effectLst/>
                <a:latin typeface="Calibri" pitchFamily="34" charset="0"/>
                <a:ea typeface="Times New Roman" pitchFamily="18" charset="0"/>
                <a:cs typeface="Times New Roman" pitchFamily="18" charset="0"/>
              </a:rPr>
              <a:t>Sales Tax is a tax, levied on the sale or purchase of goods. There are two kinds of Sales Tax i.e. Central Sales Tax, imposed by the Centre and Sales Tax, imposed by each state. </a:t>
            </a:r>
            <a:endParaRPr kumimoji="0" lang="en-US" sz="2800" b="0" i="0" u="none" strike="noStrike" cap="none" normalizeH="0" baseline="0" dirty="0" smtClean="0">
              <a:ln>
                <a:noFill/>
              </a:ln>
              <a:solidFill>
                <a:schemeClr val="bg1">
                  <a:lumMod val="75000"/>
                </a:schemeClr>
              </a:solidFill>
              <a:effectLst/>
              <a:latin typeface="Arial" pitchFamily="34" charset="0"/>
            </a:endParaRPr>
          </a:p>
        </p:txBody>
      </p:sp>
      <p:sp>
        <p:nvSpPr>
          <p:cNvPr id="4" name="Rectangle 3"/>
          <p:cNvSpPr/>
          <p:nvPr/>
        </p:nvSpPr>
        <p:spPr>
          <a:xfrm>
            <a:off x="381000" y="4180344"/>
            <a:ext cx="8153400" cy="2677656"/>
          </a:xfrm>
          <a:prstGeom prst="rect">
            <a:avLst/>
          </a:prstGeom>
        </p:spPr>
        <p:txBody>
          <a:bodyPr wrap="square">
            <a:spAutoFit/>
          </a:bodyPr>
          <a:lstStyle/>
          <a:p>
            <a:r>
              <a:rPr lang="en-US" sz="2800" dirty="0" smtClean="0">
                <a:solidFill>
                  <a:schemeClr val="bg1">
                    <a:lumMod val="75000"/>
                  </a:schemeClr>
                </a:solidFill>
              </a:rPr>
              <a:t> Central Sales tax is generally payable on the sale of all goods by a dealer in the course of inter-state Trade or commerce or, outside a State or, in the course of import into or, export from India. </a:t>
            </a:r>
            <a:br>
              <a:rPr lang="en-US" sz="2800" dirty="0" smtClean="0">
                <a:solidFill>
                  <a:schemeClr val="bg1">
                    <a:lumMod val="75000"/>
                  </a:schemeClr>
                </a:solidFill>
              </a:rPr>
            </a:br>
            <a:r>
              <a:rPr lang="en-US" sz="2800" dirty="0" smtClean="0">
                <a:solidFill>
                  <a:schemeClr val="bg1">
                    <a:lumMod val="75000"/>
                  </a:schemeClr>
                </a:solidFill>
              </a:rPr>
              <a:t/>
            </a:r>
            <a:br>
              <a:rPr lang="en-US" sz="2800" dirty="0" smtClean="0">
                <a:solidFill>
                  <a:schemeClr val="bg1">
                    <a:lumMod val="75000"/>
                  </a:schemeClr>
                </a:solidFill>
              </a:rPr>
            </a:br>
            <a:endParaRPr lang="en-US" sz="2800" dirty="0">
              <a:solidFill>
                <a:schemeClr val="bg1">
                  <a:lumMod val="75000"/>
                </a:schemeClr>
              </a:solidFill>
            </a:endParaRPr>
          </a:p>
        </p:txBody>
      </p:sp>
      <p:sp>
        <p:nvSpPr>
          <p:cNvPr id="5" name="5-Point Star 4">
            <a:hlinkClick r:id="rId3"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305800" y="6096000"/>
            <a:ext cx="685800" cy="261610"/>
          </a:xfrm>
          <a:prstGeom prst="rect">
            <a:avLst/>
          </a:prstGeom>
          <a:noFill/>
        </p:spPr>
        <p:txBody>
          <a:bodyPr wrap="square" rtlCol="0">
            <a:spAutoFit/>
          </a:bodyPr>
          <a:lstStyle/>
          <a:p>
            <a:r>
              <a:rPr lang="en-US" sz="1100" dirty="0" smtClean="0">
                <a:hlinkClick r:id="rId3" action="ppaction://hlinksldjump"/>
              </a:rPr>
              <a:t>HOME</a:t>
            </a:r>
            <a:endParaRPr lang="en-US" sz="1100" dirty="0"/>
          </a:p>
        </p:txBody>
      </p:sp>
      <p:sp>
        <p:nvSpPr>
          <p:cNvPr id="7" name="Rectangle 6"/>
          <p:cNvSpPr/>
          <p:nvPr/>
        </p:nvSpPr>
        <p:spPr>
          <a:xfrm>
            <a:off x="3276600" y="304800"/>
            <a:ext cx="1468159" cy="461665"/>
          </a:xfrm>
          <a:prstGeom prst="rect">
            <a:avLst/>
          </a:prstGeom>
          <a:noFill/>
        </p:spPr>
        <p:txBody>
          <a:bodyPr wrap="none" lIns="91440" tIns="45720" rIns="91440" bIns="45720">
            <a:spAutoFit/>
          </a:bodyPr>
          <a:lstStyle/>
          <a:p>
            <a:pPr algn="ctr"/>
            <a:r>
              <a:rPr lang="en-US" sz="2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Sales Tax?</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2133600" y="3200400"/>
            <a:ext cx="3639586" cy="461665"/>
          </a:xfrm>
          <a:prstGeom prst="rect">
            <a:avLst/>
          </a:prstGeom>
          <a:noFill/>
        </p:spPr>
        <p:txBody>
          <a:bodyPr wrap="none" lIns="91440" tIns="45720" rIns="91440" bIns="45720">
            <a:spAutoFit/>
          </a:bodyPr>
          <a:lstStyle/>
          <a:p>
            <a:pPr algn="ctr"/>
            <a:r>
              <a:rPr lang="en-US" sz="2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When is Sales Tax payable?</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Slide Number Placeholder 11"/>
          <p:cNvSpPr>
            <a:spLocks noGrp="1"/>
          </p:cNvSpPr>
          <p:nvPr>
            <p:ph type="sldNum" sz="quarter" idx="12"/>
          </p:nvPr>
        </p:nvSpPr>
        <p:spPr/>
        <p:txBody>
          <a:bodyPr/>
          <a:lstStyle/>
          <a:p>
            <a:fld id="{11A890FD-4A86-4FEA-B2D4-3F75D5D77F20}" type="slidenum">
              <a:rPr lang="en-US" smtClean="0"/>
              <a:pPr/>
              <a:t>24</a:t>
            </a:fld>
            <a:endParaRPr lang="en-US"/>
          </a:p>
        </p:txBody>
      </p:sp>
    </p:spTree>
  </p:cSld>
  <p:clrMapOvr>
    <a:masterClrMapping/>
  </p:clrMapOvr>
  <p:transition advTm="7687">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fill="hold" grpId="0" nodeType="withEffect">
                                  <p:stCondLst>
                                    <p:cond delay="0"/>
                                  </p:stCondLst>
                                  <p:childTnLst>
                                    <p:anim to="1.5" calcmode="lin" valueType="num">
                                      <p:cBhvr override="childStyle">
                                        <p:cTn id="6" dur="2000" fill="hold"/>
                                        <p:tgtEl>
                                          <p:spTgt spid="7"/>
                                        </p:tgtEl>
                                        <p:attrNameLst>
                                          <p:attrName>style.fontSize</p:attrName>
                                        </p:attrNameLst>
                                      </p:cBhvr>
                                    </p:anim>
                                  </p:childTnLst>
                                </p:cTn>
                              </p:par>
                            </p:childTnLst>
                          </p:cTn>
                        </p:par>
                        <p:par>
                          <p:cTn id="7" fill="hold">
                            <p:stCondLst>
                              <p:cond delay="2000"/>
                            </p:stCondLst>
                            <p:childTnLst>
                              <p:par>
                                <p:cTn id="8" presetID="22" presetClass="entr" presetSubtype="8" fill="hold" grpId="0" nodeType="afterEffect">
                                  <p:stCondLst>
                                    <p:cond delay="0"/>
                                  </p:stCondLst>
                                  <p:childTnLst>
                                    <p:set>
                                      <p:cBhvr>
                                        <p:cTn id="9" dur="1" fill="hold">
                                          <p:stCondLst>
                                            <p:cond delay="0"/>
                                          </p:stCondLst>
                                        </p:cTn>
                                        <p:tgtEl>
                                          <p:spTgt spid="3073"/>
                                        </p:tgtEl>
                                        <p:attrNameLst>
                                          <p:attrName>style.visibility</p:attrName>
                                        </p:attrNameLst>
                                      </p:cBhvr>
                                      <p:to>
                                        <p:strVal val="visible"/>
                                      </p:to>
                                    </p:set>
                                    <p:animEffect transition="in" filter="wipe(left)">
                                      <p:cBhvr>
                                        <p:cTn id="10" dur="1000"/>
                                        <p:tgtEl>
                                          <p:spTgt spid="3073"/>
                                        </p:tgtEl>
                                      </p:cBhvr>
                                    </p:animEffect>
                                  </p:childTnLst>
                                </p:cTn>
                              </p:par>
                            </p:childTnLst>
                          </p:cTn>
                        </p:par>
                        <p:par>
                          <p:cTn id="11" fill="hold">
                            <p:stCondLst>
                              <p:cond delay="3000"/>
                            </p:stCondLst>
                            <p:childTnLst>
                              <p:par>
                                <p:cTn id="12" presetID="4" presetClass="emph" presetSubtype="2" fill="hold" grpId="0" nodeType="afterEffect">
                                  <p:stCondLst>
                                    <p:cond delay="0"/>
                                  </p:stCondLst>
                                  <p:childTnLst>
                                    <p:anim to="1.5" calcmode="lin" valueType="num">
                                      <p:cBhvr override="childStyle">
                                        <p:cTn id="13" dur="2000" fill="hold"/>
                                        <p:tgtEl>
                                          <p:spTgt spid="8"/>
                                        </p:tgtEl>
                                        <p:attrNameLst>
                                          <p:attrName>style.fontSize</p:attrName>
                                        </p:attrNameLst>
                                      </p:cBhvr>
                                    </p:anim>
                                  </p:childTnLst>
                                </p:cTn>
                              </p:par>
                            </p:childTnLst>
                          </p:cTn>
                        </p:par>
                        <p:par>
                          <p:cTn id="14" fill="hold">
                            <p:stCondLst>
                              <p:cond delay="5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p:bldP spid="4"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5">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28600" y="914400"/>
            <a:ext cx="84582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75000"/>
                  </a:schemeClr>
                </a:solidFill>
                <a:effectLst/>
                <a:latin typeface="Calibri" pitchFamily="34" charset="0"/>
                <a:ea typeface="Times New Roman" pitchFamily="18" charset="0"/>
                <a:cs typeface="Times New Roman" pitchFamily="18" charset="0"/>
              </a:rPr>
              <a:t>Sales tax is payable to the sales tax authority in the state from which the movement of goods commences. It is to be paid by every dealer on the sale of any goods effected by him in the course of inter-state trade or commerce, notwithstanding that no liability to tax on the sale of goods arises under the </a:t>
            </a:r>
            <a:r>
              <a:rPr kumimoji="0" lang="en-US" sz="2400" b="0" i="0" u="none" strike="noStrike" cap="none" normalizeH="0" baseline="0" dirty="0" smtClean="0">
                <a:ln>
                  <a:noFill/>
                </a:ln>
                <a:solidFill>
                  <a:schemeClr val="bg1">
                    <a:lumMod val="75000"/>
                  </a:schemeClr>
                </a:solidFill>
                <a:effectLst/>
                <a:latin typeface="Arial" pitchFamily="34" charset="0"/>
                <a:ea typeface="Times New Roman" pitchFamily="18" charset="0"/>
                <a:cs typeface="Arial" pitchFamily="34" charset="0"/>
              </a:rPr>
              <a:t>tax laws</a:t>
            </a:r>
            <a:endParaRPr kumimoji="0" lang="en-US" sz="2400" b="0" i="0" u="none" strike="noStrike" cap="none" normalizeH="0" baseline="0" dirty="0" smtClean="0">
              <a:ln>
                <a:noFill/>
              </a:ln>
              <a:solidFill>
                <a:schemeClr val="bg1">
                  <a:lumMod val="75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75000"/>
                  </a:schemeClr>
                </a:solidFill>
                <a:effectLst/>
                <a:latin typeface="Arial" pitchFamily="34" charset="0"/>
                <a:ea typeface="Times New Roman" pitchFamily="18" charset="0"/>
              </a:rPr>
              <a:t>of the appropriate state. </a:t>
            </a:r>
            <a:endParaRPr kumimoji="0" lang="en-US" sz="2400" b="0" i="0" u="none" strike="noStrike" cap="none" normalizeH="0" baseline="0" dirty="0" smtClean="0">
              <a:ln>
                <a:noFill/>
              </a:ln>
              <a:solidFill>
                <a:schemeClr val="bg1">
                  <a:lumMod val="75000"/>
                </a:schemeClr>
              </a:solidFill>
              <a:effectLst/>
              <a:latin typeface="Arial" pitchFamily="34" charset="0"/>
            </a:endParaRPr>
          </a:p>
        </p:txBody>
      </p:sp>
      <p:sp>
        <p:nvSpPr>
          <p:cNvPr id="2050" name="Rectangle 2"/>
          <p:cNvSpPr>
            <a:spLocks noChangeArrowheads="1"/>
          </p:cNvSpPr>
          <p:nvPr/>
        </p:nvSpPr>
        <p:spPr bwMode="auto">
          <a:xfrm>
            <a:off x="457200" y="4303455"/>
            <a:ext cx="7620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2000" b="0" i="0" u="none" strike="noStrike" cap="none" normalizeH="0" baseline="0" dirty="0" smtClean="0">
                <a:ln>
                  <a:noFill/>
                </a:ln>
                <a:solidFill>
                  <a:schemeClr val="bg1">
                    <a:lumMod val="75000"/>
                  </a:schemeClr>
                </a:solidFill>
                <a:effectLst/>
                <a:latin typeface="Calibri" pitchFamily="34" charset="0"/>
                <a:ea typeface="Times New Roman" pitchFamily="18" charset="0"/>
                <a:cs typeface="Times New Roman" pitchFamily="18" charset="0"/>
              </a:rPr>
              <a:t>No state can levy sales tax on any sale or purchase where such sale or purchase takes place </a:t>
            </a:r>
            <a:endParaRPr kumimoji="0" lang="en-US" sz="2000" b="0" i="0" u="none" strike="noStrike" cap="none" normalizeH="0" baseline="0" dirty="0" smtClean="0">
              <a:ln>
                <a:noFill/>
              </a:ln>
              <a:solidFill>
                <a:schemeClr val="bg1">
                  <a:lumMod val="75000"/>
                </a:schemeClr>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bg1">
                    <a:lumMod val="75000"/>
                  </a:schemeClr>
                </a:solidFill>
                <a:effectLst/>
                <a:latin typeface="Calibri" pitchFamily="34" charset="0"/>
                <a:ea typeface="Times New Roman" pitchFamily="18" charset="0"/>
                <a:cs typeface="Times New Roman" pitchFamily="18" charset="0"/>
              </a:rPr>
              <a:t>outside the state and </a:t>
            </a:r>
            <a:endParaRPr kumimoji="0" lang="en-US" sz="2000" b="0" i="0" u="none" strike="noStrike" cap="none" normalizeH="0" baseline="0" dirty="0" smtClean="0">
              <a:ln>
                <a:noFill/>
              </a:ln>
              <a:solidFill>
                <a:schemeClr val="bg1">
                  <a:lumMod val="75000"/>
                </a:schemeClr>
              </a:solidFill>
              <a:effectLst/>
              <a:latin typeface="Calibri" pitchFamily="34" charset="0"/>
              <a:ea typeface="Calibri" pitchFamily="34"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bg1">
                    <a:lumMod val="75000"/>
                  </a:schemeClr>
                </a:solidFill>
                <a:effectLst/>
                <a:latin typeface="Calibri" pitchFamily="34" charset="0"/>
                <a:ea typeface="Times New Roman" pitchFamily="18" charset="0"/>
                <a:cs typeface="Times New Roman" pitchFamily="18" charset="0"/>
              </a:rPr>
              <a:t>in the course of import of goods into or export of goods outside India.</a:t>
            </a:r>
            <a:endParaRPr kumimoji="0" lang="en-US" sz="2000" b="0" i="0" u="none" strike="noStrike" cap="none" normalizeH="0" baseline="0" dirty="0" smtClean="0">
              <a:ln>
                <a:noFill/>
              </a:ln>
              <a:solidFill>
                <a:schemeClr val="bg1">
                  <a:lumMod val="75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2000" b="0" i="0" u="none" strike="noStrike" cap="none" normalizeH="0" baseline="0" dirty="0" smtClean="0">
                <a:ln>
                  <a:noFill/>
                </a:ln>
                <a:solidFill>
                  <a:schemeClr val="bg1">
                    <a:lumMod val="75000"/>
                  </a:schemeClr>
                </a:solidFill>
                <a:effectLst/>
                <a:latin typeface="Calibri" pitchFamily="34" charset="0"/>
                <a:ea typeface="Times New Roman" pitchFamily="18" charset="0"/>
                <a:cs typeface="Times New Roman" pitchFamily="18" charset="0"/>
              </a:rPr>
              <a:t>Only the parliament can levy tax on inter-state sale or purchase of goods</a:t>
            </a:r>
            <a:endParaRPr kumimoji="0" lang="en-US" sz="2000" b="0" i="0" u="none" strike="noStrike" cap="none" normalizeH="0" baseline="0" dirty="0" smtClean="0">
              <a:ln>
                <a:noFill/>
              </a:ln>
              <a:solidFill>
                <a:schemeClr val="bg1">
                  <a:lumMod val="75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lumMod val="75000"/>
                </a:schemeClr>
              </a:solidFill>
              <a:effectLst/>
              <a:latin typeface="Arial" pitchFamily="34" charset="0"/>
            </a:endParaRPr>
          </a:p>
        </p:txBody>
      </p:sp>
      <p:sp>
        <p:nvSpPr>
          <p:cNvPr id="4" name="5-Point Star 3">
            <a:hlinkClick r:id="rId3"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05800" y="6096000"/>
            <a:ext cx="685800" cy="261610"/>
          </a:xfrm>
          <a:prstGeom prst="rect">
            <a:avLst/>
          </a:prstGeom>
          <a:noFill/>
        </p:spPr>
        <p:txBody>
          <a:bodyPr wrap="square" rtlCol="0">
            <a:spAutoFit/>
          </a:bodyPr>
          <a:lstStyle/>
          <a:p>
            <a:r>
              <a:rPr lang="en-US" sz="1100" dirty="0" smtClean="0">
                <a:hlinkClick r:id="rId3" action="ppaction://hlinksldjump"/>
              </a:rPr>
              <a:t>HOME</a:t>
            </a:r>
            <a:endParaRPr lang="en-US" sz="1100" dirty="0"/>
          </a:p>
        </p:txBody>
      </p:sp>
      <p:sp>
        <p:nvSpPr>
          <p:cNvPr id="6" name="Rectangle 5"/>
          <p:cNvSpPr/>
          <p:nvPr/>
        </p:nvSpPr>
        <p:spPr>
          <a:xfrm>
            <a:off x="1524000" y="0"/>
            <a:ext cx="5943600" cy="400110"/>
          </a:xfrm>
          <a:prstGeom prst="rect">
            <a:avLst/>
          </a:prstGeom>
          <a:noFill/>
        </p:spPr>
        <p:txBody>
          <a:bodyPr wrap="square" lIns="91440" tIns="45720" rIns="91440" bIns="45720">
            <a:spAutoFit/>
          </a:bodyPr>
          <a:lstStyle/>
          <a:p>
            <a:pPr algn="ctr"/>
            <a:r>
              <a:rPr kumimoji="0" lang="en-US" sz="2000" b="1" i="0" u="none" strike="noStrike" cap="none" spc="0" normalizeH="0" baseline="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pitchFamily="34" charset="0"/>
                <a:ea typeface="Times New Roman" pitchFamily="18" charset="0"/>
                <a:cs typeface="Times New Roman" pitchFamily="18" charset="0"/>
              </a:rPr>
              <a:t>To whom is Sales Tax payable? By whom is it payable? </a:t>
            </a:r>
            <a:endParaRPr lang="en-US" sz="2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2362200" y="3429000"/>
            <a:ext cx="3732176" cy="461665"/>
          </a:xfrm>
          <a:prstGeom prst="rect">
            <a:avLst/>
          </a:prstGeom>
          <a:noFill/>
        </p:spPr>
        <p:txBody>
          <a:bodyPr wrap="none" lIns="91440" tIns="45720" rIns="91440" bIns="45720">
            <a:spAutoFit/>
          </a:bodyPr>
          <a:lstStyle/>
          <a:p>
            <a:pPr algn="ctr"/>
            <a:r>
              <a:rPr kumimoji="0" lang="en-US" sz="2400" b="1" i="0" u="none" strike="noStrike" cap="none" spc="0" normalizeH="0" baseline="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pitchFamily="34" charset="0"/>
                <a:ea typeface="Times New Roman" pitchFamily="18" charset="0"/>
                <a:cs typeface="Times New Roman" pitchFamily="18" charset="0"/>
              </a:rPr>
              <a:t>The power to levy Sales tax </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Slide Number Placeholder 10"/>
          <p:cNvSpPr>
            <a:spLocks noGrp="1"/>
          </p:cNvSpPr>
          <p:nvPr>
            <p:ph type="sldNum" sz="quarter" idx="12"/>
          </p:nvPr>
        </p:nvSpPr>
        <p:spPr/>
        <p:txBody>
          <a:bodyPr/>
          <a:lstStyle/>
          <a:p>
            <a:fld id="{11A890FD-4A86-4FEA-B2D4-3F75D5D77F20}" type="slidenum">
              <a:rPr lang="en-US" smtClean="0"/>
              <a:pPr/>
              <a:t>25</a:t>
            </a:fld>
            <a:endParaRPr lang="en-US"/>
          </a:p>
        </p:txBody>
      </p:sp>
    </p:spTree>
  </p:cSld>
  <p:clrMapOvr>
    <a:masterClrMapping/>
  </p:clrMapOvr>
  <p:transition advTm="8125">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fill="hold" grpId="0" nodeType="withEffect">
                                  <p:stCondLst>
                                    <p:cond delay="0"/>
                                  </p:stCondLst>
                                  <p:childTnLst>
                                    <p:anim to="1.5" calcmode="lin" valueType="num">
                                      <p:cBhvr override="childStyle">
                                        <p:cTn id="6" dur="2000" fill="hold"/>
                                        <p:tgtEl>
                                          <p:spTgt spid="6"/>
                                        </p:tgtEl>
                                        <p:attrNameLst>
                                          <p:attrName>style.fontSize</p:attrName>
                                        </p:attrNameLst>
                                      </p:cBhvr>
                                    </p:anim>
                                  </p:childTnLst>
                                </p:cTn>
                              </p:par>
                            </p:childTnLst>
                          </p:cTn>
                        </p:par>
                        <p:par>
                          <p:cTn id="7" fill="hold">
                            <p:stCondLst>
                              <p:cond delay="2000"/>
                            </p:stCondLst>
                            <p:childTnLst>
                              <p:par>
                                <p:cTn id="8" presetID="22" presetClass="entr" presetSubtype="8" fill="hold" grpId="0" nodeType="afterEffect">
                                  <p:stCondLst>
                                    <p:cond delay="0"/>
                                  </p:stCondLst>
                                  <p:childTnLst>
                                    <p:set>
                                      <p:cBhvr>
                                        <p:cTn id="9" dur="1" fill="hold">
                                          <p:stCondLst>
                                            <p:cond delay="0"/>
                                          </p:stCondLst>
                                        </p:cTn>
                                        <p:tgtEl>
                                          <p:spTgt spid="2049"/>
                                        </p:tgtEl>
                                        <p:attrNameLst>
                                          <p:attrName>style.visibility</p:attrName>
                                        </p:attrNameLst>
                                      </p:cBhvr>
                                      <p:to>
                                        <p:strVal val="visible"/>
                                      </p:to>
                                    </p:set>
                                    <p:animEffect transition="in" filter="wipe(left)">
                                      <p:cBhvr>
                                        <p:cTn id="10" dur="1000"/>
                                        <p:tgtEl>
                                          <p:spTgt spid="2049"/>
                                        </p:tgtEl>
                                      </p:cBhvr>
                                    </p:animEffect>
                                  </p:childTnLst>
                                </p:cTn>
                              </p:par>
                            </p:childTnLst>
                          </p:cTn>
                        </p:par>
                        <p:par>
                          <p:cTn id="11" fill="hold">
                            <p:stCondLst>
                              <p:cond delay="3000"/>
                            </p:stCondLst>
                            <p:childTnLst>
                              <p:par>
                                <p:cTn id="12" presetID="4" presetClass="emph" presetSubtype="2" fill="hold" grpId="0" nodeType="afterEffect">
                                  <p:stCondLst>
                                    <p:cond delay="0"/>
                                  </p:stCondLst>
                                  <p:childTnLst>
                                    <p:anim to="1.5" calcmode="lin" valueType="num">
                                      <p:cBhvr override="childStyle">
                                        <p:cTn id="13" dur="2000" fill="hold"/>
                                        <p:tgtEl>
                                          <p:spTgt spid="7"/>
                                        </p:tgtEl>
                                        <p:attrNameLst>
                                          <p:attrName>style.fontSize</p:attrName>
                                        </p:attrNameLst>
                                      </p:cBhvr>
                                    </p:anim>
                                  </p:childTnLst>
                                </p:cTn>
                              </p:par>
                            </p:childTnLst>
                          </p:cTn>
                        </p:par>
                        <p:par>
                          <p:cTn id="14" fill="hold">
                            <p:stCondLst>
                              <p:cond delay="5000"/>
                            </p:stCondLst>
                            <p:childTnLst>
                              <p:par>
                                <p:cTn id="15" presetID="22" presetClass="entr" presetSubtype="8" fill="hold" grpId="0" nodeType="after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left)">
                                      <p:cBhvr>
                                        <p:cTn id="1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P spid="2050"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5">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4572000" cy="609600"/>
          </a:xfrm>
        </p:spPr>
        <p:txBody>
          <a:bodyPr>
            <a:normAutofit/>
          </a:bodyPr>
          <a:lstStyle/>
          <a:p>
            <a:r>
              <a:rPr lang="en-US"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Main principles in state sales tax laws</a:t>
            </a:r>
            <a:endParaRPr lang="en-US"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25" name="Rectangle 1"/>
          <p:cNvSpPr>
            <a:spLocks noChangeArrowheads="1"/>
          </p:cNvSpPr>
          <p:nvPr/>
        </p:nvSpPr>
        <p:spPr bwMode="auto">
          <a:xfrm>
            <a:off x="228600" y="1295400"/>
            <a:ext cx="84582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smtClean="0">
                <a:ln>
                  <a:noFill/>
                </a:ln>
                <a:solidFill>
                  <a:schemeClr val="bg1">
                    <a:lumMod val="75000"/>
                  </a:schemeClr>
                </a:solidFill>
                <a:effectLst/>
                <a:latin typeface="Calibri" pitchFamily="34" charset="0"/>
                <a:ea typeface="Times New Roman" pitchFamily="18" charset="0"/>
                <a:cs typeface="Times New Roman" pitchFamily="18" charset="0"/>
              </a:rPr>
              <a:t>1.A sale or purchase of goods is said to take place when the transfer of property in the existing goods or future goods takes place for consideration of money.</a:t>
            </a:r>
          </a:p>
          <a:p>
            <a:pPr marL="0" marR="0" lvl="0" indent="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bg1">
                  <a:lumMod val="75000"/>
                </a:schemeClr>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smtClean="0">
                <a:ln>
                  <a:noFill/>
                </a:ln>
                <a:solidFill>
                  <a:schemeClr val="bg1">
                    <a:lumMod val="75000"/>
                  </a:schemeClr>
                </a:solidFill>
                <a:effectLst/>
                <a:latin typeface="Calibri" pitchFamily="34" charset="0"/>
                <a:ea typeface="Times New Roman" pitchFamily="18" charset="0"/>
                <a:cs typeface="Times New Roman" pitchFamily="18" charset="0"/>
              </a:rPr>
              <a:t>The goods have been divided into different categories and different rates of sales tax are charged for different categories of goods.</a:t>
            </a:r>
          </a:p>
          <a:p>
            <a:pPr marL="0" marR="0" lvl="0" indent="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bg1">
                  <a:lumMod val="75000"/>
                </a:schemeClr>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smtClean="0">
                <a:ln>
                  <a:noFill/>
                </a:ln>
                <a:solidFill>
                  <a:schemeClr val="bg1">
                    <a:lumMod val="75000"/>
                  </a:schemeClr>
                </a:solidFill>
                <a:effectLst/>
                <a:latin typeface="Calibri" pitchFamily="34" charset="0"/>
                <a:ea typeface="Times New Roman" pitchFamily="18" charset="0"/>
                <a:cs typeface="Times New Roman" pitchFamily="18" charset="0"/>
              </a:rPr>
              <a:t>In most of the cases related to the sales tax, the tax on the sale or purchase of goods is at single point.</a:t>
            </a:r>
          </a:p>
          <a:p>
            <a:pPr marL="0" marR="0" lvl="0" indent="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bg1">
                  <a:lumMod val="75000"/>
                </a:schemeClr>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smtClean="0">
                <a:ln>
                  <a:noFill/>
                </a:ln>
                <a:solidFill>
                  <a:schemeClr val="bg1">
                    <a:lumMod val="75000"/>
                  </a:schemeClr>
                </a:solidFill>
                <a:effectLst/>
                <a:latin typeface="Calibri" pitchFamily="34" charset="0"/>
                <a:ea typeface="Times New Roman" pitchFamily="18" charset="0"/>
                <a:cs typeface="Times New Roman" pitchFamily="18" charset="0"/>
              </a:rPr>
              <a:t>Under the provisions of some state laws the assesses are divided into several categories such as manufacturer, dealer, selling agent etc. and such as assess is required to obtain a registration certificate to that effect. The sales tax or the purchase tax is levied on that assessee on the basis of his category such as dealer, manufacturer etc. on production of certain forms or certificates (and differential rates of sales tax are levied).</a:t>
            </a:r>
          </a:p>
          <a:p>
            <a:pPr marL="0" marR="0" lvl="0" indent="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bg1">
                  <a:lumMod val="75000"/>
                </a:schemeClr>
              </a:solidFill>
              <a:effectLst/>
              <a:latin typeface="Calibri" pitchFamily="34" charset="0"/>
              <a:ea typeface="Calibri" pitchFamily="34" charset="0"/>
              <a:cs typeface="Times New Roman" pitchFamily="18" charset="0"/>
            </a:endParaRPr>
          </a:p>
        </p:txBody>
      </p:sp>
      <p:sp>
        <p:nvSpPr>
          <p:cNvPr id="4" name="5-Point Star 3">
            <a:hlinkClick r:id="rId3"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05800" y="6096000"/>
            <a:ext cx="685800" cy="261610"/>
          </a:xfrm>
          <a:prstGeom prst="rect">
            <a:avLst/>
          </a:prstGeom>
          <a:noFill/>
        </p:spPr>
        <p:txBody>
          <a:bodyPr wrap="square" rtlCol="0">
            <a:spAutoFit/>
          </a:bodyPr>
          <a:lstStyle/>
          <a:p>
            <a:r>
              <a:rPr lang="en-US" sz="1100" dirty="0" smtClean="0">
                <a:hlinkClick r:id="rId3" action="ppaction://hlinksldjump"/>
              </a:rPr>
              <a:t>HOME</a:t>
            </a:r>
            <a:endParaRPr lang="en-US" sz="1100" dirty="0"/>
          </a:p>
        </p:txBody>
      </p:sp>
      <p:sp>
        <p:nvSpPr>
          <p:cNvPr id="9" name="Slide Number Placeholder 8"/>
          <p:cNvSpPr>
            <a:spLocks noGrp="1"/>
          </p:cNvSpPr>
          <p:nvPr>
            <p:ph type="sldNum" sz="quarter" idx="12"/>
          </p:nvPr>
        </p:nvSpPr>
        <p:spPr/>
        <p:txBody>
          <a:bodyPr/>
          <a:lstStyle/>
          <a:p>
            <a:fld id="{11A890FD-4A86-4FEA-B2D4-3F75D5D77F20}" type="slidenum">
              <a:rPr lang="en-US" smtClean="0"/>
              <a:pPr/>
              <a:t>26</a:t>
            </a:fld>
            <a:endParaRPr lang="en-US"/>
          </a:p>
        </p:txBody>
      </p:sp>
    </p:spTree>
  </p:cSld>
  <p:clrMapOvr>
    <a:masterClrMapping/>
  </p:clrMapOvr>
  <p:transition advTm="6547">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fill="hold" grpId="0" nodeType="with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par>
                          <p:cTn id="7" fill="hold">
                            <p:stCondLst>
                              <p:cond delay="2000"/>
                            </p:stCondLst>
                            <p:childTnLst>
                              <p:par>
                                <p:cTn id="8" presetID="22" presetClass="entr" presetSubtype="8" fill="hold" grpId="0" nodeType="afterEffect">
                                  <p:stCondLst>
                                    <p:cond delay="0"/>
                                  </p:stCondLst>
                                  <p:childTnLst>
                                    <p:set>
                                      <p:cBhvr>
                                        <p:cTn id="9" dur="1" fill="hold">
                                          <p:stCondLst>
                                            <p:cond delay="0"/>
                                          </p:stCondLst>
                                        </p:cTn>
                                        <p:tgtEl>
                                          <p:spTgt spid="1025"/>
                                        </p:tgtEl>
                                        <p:attrNameLst>
                                          <p:attrName>style.visibility</p:attrName>
                                        </p:attrNameLst>
                                      </p:cBhvr>
                                      <p:to>
                                        <p:strVal val="visible"/>
                                      </p:to>
                                    </p:set>
                                    <p:animEffect transition="in" filter="wipe(left)">
                                      <p:cBhvr>
                                        <p:cTn id="10" dur="1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5">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57200" y="914400"/>
            <a:ext cx="7620000" cy="4893647"/>
          </a:xfrm>
          <a:prstGeom prst="rect">
            <a:avLst/>
          </a:prstGeom>
        </p:spPr>
        <p:txBody>
          <a:bodyPr wrap="square">
            <a:spAutoFit/>
          </a:bodyPr>
          <a:lstStyle/>
          <a:p>
            <a:pPr lvl="0" eaLnBrk="0" fontAlgn="base" hangingPunct="0">
              <a:spcBef>
                <a:spcPct val="0"/>
              </a:spcBef>
              <a:spcAft>
                <a:spcPct val="0"/>
              </a:spcAft>
              <a:buFont typeface="Wingdings" pitchFamily="2" charset="2"/>
              <a:buChar char="Ø"/>
            </a:pPr>
            <a:r>
              <a:rPr lang="en-US" sz="2400" dirty="0" smtClean="0">
                <a:solidFill>
                  <a:schemeClr val="bg1">
                    <a:lumMod val="75000"/>
                  </a:schemeClr>
                </a:solidFill>
                <a:latin typeface="Calibri" pitchFamily="34" charset="0"/>
                <a:ea typeface="Times New Roman" pitchFamily="18" charset="0"/>
                <a:cs typeface="Times New Roman" pitchFamily="18" charset="0"/>
              </a:rPr>
              <a:t>Generally , a quarter return of sales or purchases is insisted upon and the assessee is required to furnish the return in the prescribed form.</a:t>
            </a:r>
            <a:endParaRPr lang="en-US" sz="2400" dirty="0" smtClean="0">
              <a:solidFill>
                <a:schemeClr val="bg1">
                  <a:lumMod val="75000"/>
                </a:schemeClr>
              </a:solidFill>
              <a:latin typeface="Calibri" pitchFamily="34" charset="0"/>
              <a:ea typeface="Calibri" pitchFamily="34" charset="0"/>
              <a:cs typeface="Times New Roman" pitchFamily="18" charset="0"/>
            </a:endParaRPr>
          </a:p>
          <a:p>
            <a:pPr lvl="0" eaLnBrk="0" fontAlgn="base" hangingPunct="0">
              <a:spcBef>
                <a:spcPct val="0"/>
              </a:spcBef>
              <a:spcAft>
                <a:spcPct val="0"/>
              </a:spcAft>
              <a:buFont typeface="Wingdings" pitchFamily="2" charset="2"/>
              <a:buChar char="Ø"/>
            </a:pPr>
            <a:r>
              <a:rPr lang="en-US" sz="2400" dirty="0" smtClean="0">
                <a:solidFill>
                  <a:schemeClr val="bg1">
                    <a:lumMod val="75000"/>
                  </a:schemeClr>
                </a:solidFill>
                <a:latin typeface="Calibri" pitchFamily="34" charset="0"/>
                <a:ea typeface="Times New Roman" pitchFamily="18" charset="0"/>
                <a:cs typeface="Times New Roman" pitchFamily="18" charset="0"/>
              </a:rPr>
              <a:t>At the time of assessment, the assessee has to furnish all the documentary evidence and satisfy the concerned sales tax / commercial tax officer.</a:t>
            </a:r>
            <a:endParaRPr lang="en-US" sz="2400" dirty="0" smtClean="0">
              <a:solidFill>
                <a:schemeClr val="bg1">
                  <a:lumMod val="75000"/>
                </a:schemeClr>
              </a:solidFill>
              <a:latin typeface="Calibri" pitchFamily="34" charset="0"/>
              <a:ea typeface="Calibri" pitchFamily="34" charset="0"/>
              <a:cs typeface="Times New Roman" pitchFamily="18" charset="0"/>
            </a:endParaRPr>
          </a:p>
          <a:p>
            <a:pPr lvl="0" eaLnBrk="0" fontAlgn="base" hangingPunct="0">
              <a:spcBef>
                <a:spcPct val="0"/>
              </a:spcBef>
              <a:spcAft>
                <a:spcPct val="0"/>
              </a:spcAft>
              <a:buFont typeface="Wingdings" pitchFamily="2" charset="2"/>
              <a:buChar char="Ø"/>
            </a:pPr>
            <a:r>
              <a:rPr lang="en-US" sz="2400" dirty="0" smtClean="0">
                <a:solidFill>
                  <a:schemeClr val="bg1">
                    <a:lumMod val="75000"/>
                  </a:schemeClr>
                </a:solidFill>
                <a:latin typeface="Calibri" pitchFamily="34" charset="0"/>
                <a:ea typeface="Times New Roman" pitchFamily="18" charset="0"/>
                <a:cs typeface="Times New Roman" pitchFamily="18" charset="0"/>
              </a:rPr>
              <a:t>The sales tax laws of the states prescribe the procedure to be followed in case an assessee prefers to make an appeal.</a:t>
            </a:r>
            <a:endParaRPr lang="en-US" sz="2400" dirty="0" smtClean="0">
              <a:solidFill>
                <a:schemeClr val="bg1">
                  <a:lumMod val="75000"/>
                </a:schemeClr>
              </a:solidFill>
              <a:latin typeface="Calibri" pitchFamily="34" charset="0"/>
              <a:ea typeface="Calibri" pitchFamily="34" charset="0"/>
              <a:cs typeface="Times New Roman" pitchFamily="18" charset="0"/>
            </a:endParaRPr>
          </a:p>
          <a:p>
            <a:pPr lvl="0" eaLnBrk="0" fontAlgn="base" hangingPunct="0">
              <a:spcBef>
                <a:spcPct val="0"/>
              </a:spcBef>
              <a:spcAft>
                <a:spcPct val="0"/>
              </a:spcAft>
              <a:buFont typeface="Wingdings" pitchFamily="2" charset="2"/>
              <a:buChar char="Ø"/>
            </a:pPr>
            <a:r>
              <a:rPr lang="en-US" sz="2400" dirty="0" smtClean="0">
                <a:solidFill>
                  <a:schemeClr val="bg1">
                    <a:lumMod val="75000"/>
                  </a:schemeClr>
                </a:solidFill>
                <a:latin typeface="Calibri" pitchFamily="34" charset="0"/>
                <a:ea typeface="Times New Roman" pitchFamily="18" charset="0"/>
                <a:cs typeface="Times New Roman" pitchFamily="18" charset="0"/>
              </a:rPr>
              <a:t>Every dealer should apply for registration and obtain a registration certificate to that effect. The registration certificate number should be quoted in all the bill / cash memos. </a:t>
            </a:r>
            <a:endParaRPr lang="en-US" sz="2400" dirty="0" smtClean="0">
              <a:solidFill>
                <a:schemeClr val="bg1">
                  <a:lumMod val="75000"/>
                </a:schemeClr>
              </a:solidFill>
              <a:latin typeface="Arial" pitchFamily="34" charset="0"/>
            </a:endParaRPr>
          </a:p>
          <a:p>
            <a:pPr lvl="0" eaLnBrk="0" fontAlgn="base" hangingPunct="0">
              <a:spcBef>
                <a:spcPct val="0"/>
              </a:spcBef>
              <a:spcAft>
                <a:spcPct val="0"/>
              </a:spcAft>
            </a:pPr>
            <a:endParaRPr lang="en-US" sz="2400" dirty="0" smtClean="0">
              <a:solidFill>
                <a:schemeClr val="bg1">
                  <a:lumMod val="75000"/>
                </a:schemeClr>
              </a:solidFill>
              <a:latin typeface="Arial" pitchFamily="34" charset="0"/>
            </a:endParaRPr>
          </a:p>
        </p:txBody>
      </p:sp>
      <p:sp>
        <p:nvSpPr>
          <p:cNvPr id="4" name="5-Point Star 3">
            <a:hlinkClick r:id="rId3"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05800" y="6096000"/>
            <a:ext cx="685800" cy="261610"/>
          </a:xfrm>
          <a:prstGeom prst="rect">
            <a:avLst/>
          </a:prstGeom>
          <a:noFill/>
        </p:spPr>
        <p:txBody>
          <a:bodyPr wrap="square" rtlCol="0">
            <a:spAutoFit/>
          </a:bodyPr>
          <a:lstStyle/>
          <a:p>
            <a:r>
              <a:rPr lang="en-US" sz="1100" dirty="0" smtClean="0">
                <a:hlinkClick r:id="rId3" action="ppaction://hlinksldjump"/>
              </a:rPr>
              <a:t>HOME</a:t>
            </a:r>
            <a:endParaRPr lang="en-US" sz="1100" dirty="0"/>
          </a:p>
        </p:txBody>
      </p:sp>
      <p:sp>
        <p:nvSpPr>
          <p:cNvPr id="9" name="Slide Number Placeholder 8"/>
          <p:cNvSpPr>
            <a:spLocks noGrp="1"/>
          </p:cNvSpPr>
          <p:nvPr>
            <p:ph type="sldNum" sz="quarter" idx="12"/>
          </p:nvPr>
        </p:nvSpPr>
        <p:spPr/>
        <p:txBody>
          <a:bodyPr/>
          <a:lstStyle/>
          <a:p>
            <a:fld id="{11A890FD-4A86-4FEA-B2D4-3F75D5D77F20}" type="slidenum">
              <a:rPr lang="en-US" smtClean="0"/>
              <a:pPr/>
              <a:t>27</a:t>
            </a:fld>
            <a:endParaRPr lang="en-US"/>
          </a:p>
        </p:txBody>
      </p:sp>
    </p:spTree>
  </p:cSld>
  <p:clrMapOvr>
    <a:masterClrMapping/>
  </p:clrMapOvr>
  <p:transition advTm="6094">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1066800" y="457200"/>
            <a:ext cx="3048000" cy="28575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5105400" y="609600"/>
            <a:ext cx="2795587" cy="2366962"/>
          </a:xfrm>
          <a:prstGeom prst="rect">
            <a:avLst/>
          </a:prstGeom>
          <a:noFill/>
          <a:ln w="9525">
            <a:noFill/>
            <a:miter lim="800000"/>
            <a:headEnd/>
            <a:tailEnd/>
          </a:ln>
          <a:effectLst/>
        </p:spPr>
      </p:pic>
      <p:pic>
        <p:nvPicPr>
          <p:cNvPr id="5124" name="Picture 4"/>
          <p:cNvPicPr>
            <a:picLocks noChangeAspect="1" noChangeArrowheads="1"/>
          </p:cNvPicPr>
          <p:nvPr/>
        </p:nvPicPr>
        <p:blipFill>
          <a:blip r:embed="rId5"/>
          <a:srcRect/>
          <a:stretch>
            <a:fillRect/>
          </a:stretch>
        </p:blipFill>
        <p:spPr bwMode="auto">
          <a:xfrm>
            <a:off x="762000" y="4267200"/>
            <a:ext cx="2305050" cy="1562100"/>
          </a:xfrm>
          <a:prstGeom prst="rect">
            <a:avLst/>
          </a:prstGeom>
          <a:noFill/>
          <a:ln w="9525">
            <a:noFill/>
            <a:miter lim="800000"/>
            <a:headEnd/>
            <a:tailEnd/>
          </a:ln>
          <a:effectLst/>
        </p:spPr>
      </p:pic>
      <p:pic>
        <p:nvPicPr>
          <p:cNvPr id="5125" name="Picture 5"/>
          <p:cNvPicPr>
            <a:picLocks noChangeAspect="1" noChangeArrowheads="1"/>
          </p:cNvPicPr>
          <p:nvPr/>
        </p:nvPicPr>
        <p:blipFill>
          <a:blip r:embed="rId6"/>
          <a:srcRect/>
          <a:stretch>
            <a:fillRect/>
          </a:stretch>
        </p:blipFill>
        <p:spPr bwMode="auto">
          <a:xfrm>
            <a:off x="5791200" y="4114800"/>
            <a:ext cx="2533650" cy="2043112"/>
          </a:xfrm>
          <a:prstGeom prst="rect">
            <a:avLst/>
          </a:prstGeom>
          <a:noFill/>
          <a:ln w="9525">
            <a:noFill/>
            <a:miter lim="800000"/>
            <a:headEnd/>
            <a:tailEnd/>
          </a:ln>
          <a:effectLst/>
        </p:spPr>
      </p:pic>
      <p:sp>
        <p:nvSpPr>
          <p:cNvPr id="6" name="TextBox 5"/>
          <p:cNvSpPr txBox="1"/>
          <p:nvPr/>
        </p:nvSpPr>
        <p:spPr>
          <a:xfrm>
            <a:off x="3810000" y="4800600"/>
            <a:ext cx="1295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Godowns </a:t>
            </a:r>
            <a:endParaRPr lang="en-US" dirty="0"/>
          </a:p>
        </p:txBody>
      </p:sp>
      <p:sp>
        <p:nvSpPr>
          <p:cNvPr id="7" name="Right Arrow 6"/>
          <p:cNvSpPr/>
          <p:nvPr/>
        </p:nvSpPr>
        <p:spPr>
          <a:xfrm>
            <a:off x="5257800" y="4953000"/>
            <a:ext cx="457200" cy="1524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3276600" y="4876800"/>
            <a:ext cx="457200" cy="152400"/>
          </a:xfrm>
          <a:prstGeom prst="lef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2"/>
          </p:nvPr>
        </p:nvSpPr>
        <p:spPr/>
        <p:txBody>
          <a:bodyPr/>
          <a:lstStyle/>
          <a:p>
            <a:fld id="{11A890FD-4A86-4FEA-B2D4-3F75D5D77F20}" type="slidenum">
              <a:rPr lang="en-US" smtClean="0">
                <a:solidFill>
                  <a:schemeClr val="tx1"/>
                </a:solidFill>
              </a:rPr>
              <a:pPr/>
              <a:t>28</a:t>
            </a:fld>
            <a:endParaRPr lang="en-US">
              <a:solidFill>
                <a:schemeClr val="tx1"/>
              </a:solidFill>
            </a:endParaRPr>
          </a:p>
        </p:txBody>
      </p:sp>
      <p:sp>
        <p:nvSpPr>
          <p:cNvPr id="13" name="5-Point Star 12">
            <a:hlinkClick r:id="rId7"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8305800" y="6096000"/>
            <a:ext cx="685800" cy="261610"/>
          </a:xfrm>
          <a:prstGeom prst="rect">
            <a:avLst/>
          </a:prstGeom>
          <a:noFill/>
        </p:spPr>
        <p:txBody>
          <a:bodyPr wrap="square" rtlCol="0">
            <a:spAutoFit/>
          </a:bodyPr>
          <a:lstStyle/>
          <a:p>
            <a:r>
              <a:rPr lang="en-US" sz="1100" dirty="0" smtClean="0">
                <a:hlinkClick r:id="rId7" action="ppaction://hlinksldjump"/>
              </a:rPr>
              <a:t>HOME</a:t>
            </a:r>
            <a:endParaRPr lang="en-US" sz="1100" dirty="0"/>
          </a:p>
        </p:txBody>
      </p:sp>
    </p:spTree>
  </p:cSld>
  <p:clrMapOvr>
    <a:masterClrMapping/>
  </p:clrMapOvr>
  <p:transition advTm="784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ppt_x</p:attrName>
                                        </p:attrNameLst>
                                      </p:cBhvr>
                                      <p:tavLst>
                                        <p:tav tm="0">
                                          <p:val>
                                            <p:strVal val="#ppt_x"/>
                                          </p:val>
                                        </p:tav>
                                        <p:tav tm="100000">
                                          <p:val>
                                            <p:strVal val="#ppt_x"/>
                                          </p:val>
                                        </p:tav>
                                      </p:tavLst>
                                    </p:anim>
                                    <p:anim calcmode="lin" valueType="num">
                                      <p:cBhvr>
                                        <p:cTn id="9" dur="2000" fill="hold"/>
                                        <p:tgtEl>
                                          <p:spTgt spid="512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fade">
                                      <p:cBhvr>
                                        <p:cTn id="12" dur="2000"/>
                                        <p:tgtEl>
                                          <p:spTgt spid="5123"/>
                                        </p:tgtEl>
                                      </p:cBhvr>
                                    </p:animEffect>
                                    <p:anim calcmode="lin" valueType="num">
                                      <p:cBhvr>
                                        <p:cTn id="13" dur="2000" fill="hold"/>
                                        <p:tgtEl>
                                          <p:spTgt spid="5123"/>
                                        </p:tgtEl>
                                        <p:attrNameLst>
                                          <p:attrName>ppt_x</p:attrName>
                                        </p:attrNameLst>
                                      </p:cBhvr>
                                      <p:tavLst>
                                        <p:tav tm="0">
                                          <p:val>
                                            <p:strVal val="#ppt_x"/>
                                          </p:val>
                                        </p:tav>
                                        <p:tav tm="100000">
                                          <p:val>
                                            <p:strVal val="#ppt_x"/>
                                          </p:val>
                                        </p:tav>
                                      </p:tavLst>
                                    </p:anim>
                                    <p:anim calcmode="lin" valueType="num">
                                      <p:cBhvr>
                                        <p:cTn id="14" dur="2000" fill="hold"/>
                                        <p:tgtEl>
                                          <p:spTgt spid="51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fade">
                                      <p:cBhvr>
                                        <p:cTn id="17" dur="2000"/>
                                        <p:tgtEl>
                                          <p:spTgt spid="5125"/>
                                        </p:tgtEl>
                                      </p:cBhvr>
                                    </p:animEffect>
                                    <p:anim calcmode="lin" valueType="num">
                                      <p:cBhvr>
                                        <p:cTn id="18" dur="2000" fill="hold"/>
                                        <p:tgtEl>
                                          <p:spTgt spid="5125"/>
                                        </p:tgtEl>
                                        <p:attrNameLst>
                                          <p:attrName>ppt_x</p:attrName>
                                        </p:attrNameLst>
                                      </p:cBhvr>
                                      <p:tavLst>
                                        <p:tav tm="0">
                                          <p:val>
                                            <p:strVal val="#ppt_x"/>
                                          </p:val>
                                        </p:tav>
                                        <p:tav tm="100000">
                                          <p:val>
                                            <p:strVal val="#ppt_x"/>
                                          </p:val>
                                        </p:tav>
                                      </p:tavLst>
                                    </p:anim>
                                    <p:anim calcmode="lin" valueType="num">
                                      <p:cBhvr>
                                        <p:cTn id="19" dur="2000" fill="hold"/>
                                        <p:tgtEl>
                                          <p:spTgt spid="512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fade">
                                      <p:cBhvr>
                                        <p:cTn id="22" dur="2000"/>
                                        <p:tgtEl>
                                          <p:spTgt spid="5124"/>
                                        </p:tgtEl>
                                      </p:cBhvr>
                                    </p:animEffect>
                                    <p:anim calcmode="lin" valueType="num">
                                      <p:cBhvr>
                                        <p:cTn id="23" dur="2000" fill="hold"/>
                                        <p:tgtEl>
                                          <p:spTgt spid="5124"/>
                                        </p:tgtEl>
                                        <p:attrNameLst>
                                          <p:attrName>ppt_x</p:attrName>
                                        </p:attrNameLst>
                                      </p:cBhvr>
                                      <p:tavLst>
                                        <p:tav tm="0">
                                          <p:val>
                                            <p:strVal val="#ppt_x"/>
                                          </p:val>
                                        </p:tav>
                                        <p:tav tm="100000">
                                          <p:val>
                                            <p:strVal val="#ppt_x"/>
                                          </p:val>
                                        </p:tav>
                                      </p:tavLst>
                                    </p:anim>
                                    <p:anim calcmode="lin" valueType="num">
                                      <p:cBhvr>
                                        <p:cTn id="24" dur="2000" fill="hold"/>
                                        <p:tgtEl>
                                          <p:spTgt spid="512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5"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2000" fill="hold"/>
                                        <p:tgtEl>
                                          <p:spTgt spid="6"/>
                                        </p:tgtEl>
                                        <p:attrNameLst>
                                          <p:attrName>ppt_w</p:attrName>
                                        </p:attrNameLst>
                                      </p:cBhvr>
                                      <p:tavLst>
                                        <p:tav tm="0">
                                          <p:val>
                                            <p:strVal val="#ppt_w*0.70"/>
                                          </p:val>
                                        </p:tav>
                                        <p:tav tm="100000">
                                          <p:val>
                                            <p:strVal val="#ppt_w"/>
                                          </p:val>
                                        </p:tav>
                                      </p:tavLst>
                                    </p:anim>
                                    <p:anim calcmode="lin" valueType="num">
                                      <p:cBhvr>
                                        <p:cTn id="29" dur="2000" fill="hold"/>
                                        <p:tgtEl>
                                          <p:spTgt spid="6"/>
                                        </p:tgtEl>
                                        <p:attrNameLst>
                                          <p:attrName>ppt_h</p:attrName>
                                        </p:attrNameLst>
                                      </p:cBhvr>
                                      <p:tavLst>
                                        <p:tav tm="0">
                                          <p:val>
                                            <p:strVal val="#ppt_h"/>
                                          </p:val>
                                        </p:tav>
                                        <p:tav tm="100000">
                                          <p:val>
                                            <p:strVal val="#ppt_h"/>
                                          </p:val>
                                        </p:tav>
                                      </p:tavLst>
                                    </p:anim>
                                    <p:animEffect transition="in" filter="fade">
                                      <p:cBhvr>
                                        <p:cTn id="30" dur="2000"/>
                                        <p:tgtEl>
                                          <p:spTgt spid="6"/>
                                        </p:tgtEl>
                                      </p:cBhvr>
                                    </p:animEffect>
                                  </p:childTnLst>
                                </p:cTn>
                              </p:par>
                            </p:childTnLst>
                          </p:cTn>
                        </p:par>
                        <p:par>
                          <p:cTn id="31" fill="hold">
                            <p:stCondLst>
                              <p:cond delay="4000"/>
                            </p:stCondLst>
                            <p:childTnLst>
                              <p:par>
                                <p:cTn id="32" presetID="3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800" decel="100000"/>
                                        <p:tgtEl>
                                          <p:spTgt spid="7"/>
                                        </p:tgtEl>
                                      </p:cBhvr>
                                    </p:animEffect>
                                    <p:anim calcmode="lin" valueType="num">
                                      <p:cBhvr>
                                        <p:cTn id="35" dur="800" decel="100000" fill="hold"/>
                                        <p:tgtEl>
                                          <p:spTgt spid="7"/>
                                        </p:tgtEl>
                                        <p:attrNameLst>
                                          <p:attrName>style.rotation</p:attrName>
                                        </p:attrNameLst>
                                      </p:cBhvr>
                                      <p:tavLst>
                                        <p:tav tm="0">
                                          <p:val>
                                            <p:fltVal val="-90"/>
                                          </p:val>
                                        </p:tav>
                                        <p:tav tm="100000">
                                          <p:val>
                                            <p:fltVal val="0"/>
                                          </p:val>
                                        </p:tav>
                                      </p:tavLst>
                                    </p:anim>
                                    <p:anim calcmode="lin" valueType="num">
                                      <p:cBhvr>
                                        <p:cTn id="36" dur="800" decel="100000" fill="hold"/>
                                        <p:tgtEl>
                                          <p:spTgt spid="7"/>
                                        </p:tgtEl>
                                        <p:attrNameLst>
                                          <p:attrName>ppt_x</p:attrName>
                                        </p:attrNameLst>
                                      </p:cBhvr>
                                      <p:tavLst>
                                        <p:tav tm="0">
                                          <p:val>
                                            <p:strVal val="#ppt_x+0.4"/>
                                          </p:val>
                                        </p:tav>
                                        <p:tav tm="100000">
                                          <p:val>
                                            <p:strVal val="#ppt_x-0.05"/>
                                          </p:val>
                                        </p:tav>
                                      </p:tavLst>
                                    </p:anim>
                                    <p:anim calcmode="lin" valueType="num">
                                      <p:cBhvr>
                                        <p:cTn id="37" dur="800" decel="100000" fill="hold"/>
                                        <p:tgtEl>
                                          <p:spTgt spid="7"/>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40" fill="hold">
                            <p:stCondLst>
                              <p:cond delay="5000"/>
                            </p:stCondLst>
                            <p:childTnLst>
                              <p:par>
                                <p:cTn id="41" presetID="30"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800" decel="100000"/>
                                        <p:tgtEl>
                                          <p:spTgt spid="8"/>
                                        </p:tgtEl>
                                      </p:cBhvr>
                                    </p:animEffect>
                                    <p:anim calcmode="lin" valueType="num">
                                      <p:cBhvr>
                                        <p:cTn id="44" dur="800" decel="100000" fill="hold"/>
                                        <p:tgtEl>
                                          <p:spTgt spid="8"/>
                                        </p:tgtEl>
                                        <p:attrNameLst>
                                          <p:attrName>style.rotation</p:attrName>
                                        </p:attrNameLst>
                                      </p:cBhvr>
                                      <p:tavLst>
                                        <p:tav tm="0">
                                          <p:val>
                                            <p:fltVal val="-90"/>
                                          </p:val>
                                        </p:tav>
                                        <p:tav tm="100000">
                                          <p:val>
                                            <p:fltVal val="0"/>
                                          </p:val>
                                        </p:tav>
                                      </p:tavLst>
                                    </p:anim>
                                    <p:anim calcmode="lin" valueType="num">
                                      <p:cBhvr>
                                        <p:cTn id="45" dur="800" decel="100000" fill="hold"/>
                                        <p:tgtEl>
                                          <p:spTgt spid="8"/>
                                        </p:tgtEl>
                                        <p:attrNameLst>
                                          <p:attrName>ppt_x</p:attrName>
                                        </p:attrNameLst>
                                      </p:cBhvr>
                                      <p:tavLst>
                                        <p:tav tm="0">
                                          <p:val>
                                            <p:strVal val="#ppt_x+0.4"/>
                                          </p:val>
                                        </p:tav>
                                        <p:tav tm="100000">
                                          <p:val>
                                            <p:strVal val="#ppt_x-0.05"/>
                                          </p:val>
                                        </p:tav>
                                      </p:tavLst>
                                    </p:anim>
                                    <p:anim calcmode="lin" valueType="num">
                                      <p:cBhvr>
                                        <p:cTn id="46" dur="800" decel="100000" fill="hold"/>
                                        <p:tgtEl>
                                          <p:spTgt spid="8"/>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5">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75000"/>
                  </a:schemeClr>
                </a:solidFill>
              </a:rPr>
              <a:t>Value Added Tax (VAT)</a:t>
            </a:r>
            <a:endParaRPr lang="en-US" dirty="0">
              <a:solidFill>
                <a:schemeClr val="bg1">
                  <a:lumMod val="75000"/>
                </a:schemeClr>
              </a:solidFill>
            </a:endParaRPr>
          </a:p>
        </p:txBody>
      </p:sp>
      <p:sp>
        <p:nvSpPr>
          <p:cNvPr id="46081" name="Rectangle 1"/>
          <p:cNvSpPr>
            <a:spLocks noChangeArrowheads="1"/>
          </p:cNvSpPr>
          <p:nvPr/>
        </p:nvSpPr>
        <p:spPr bwMode="auto">
          <a:xfrm>
            <a:off x="838200" y="1600200"/>
            <a:ext cx="7772400" cy="4031873"/>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lumMod val="75000"/>
                  </a:schemeClr>
                </a:solidFill>
                <a:effectLst/>
                <a:latin typeface="Calibri" pitchFamily="34" charset="0"/>
                <a:ea typeface="Calibri" pitchFamily="34" charset="0"/>
                <a:cs typeface="Times New Roman" pitchFamily="18" charset="0"/>
              </a:rPr>
              <a:t>The much awaited Value Added </a:t>
            </a:r>
            <a:r>
              <a:rPr kumimoji="0" lang="en-US" sz="3200" b="0" i="0" u="none" strike="noStrike" cap="none" normalizeH="0" baseline="0" dirty="0" smtClean="0">
                <a:ln>
                  <a:noFill/>
                </a:ln>
                <a:solidFill>
                  <a:schemeClr val="bg1">
                    <a:lumMod val="75000"/>
                  </a:schemeClr>
                </a:solidFill>
                <a:effectLst/>
                <a:latin typeface="Arial" pitchFamily="34" charset="0"/>
                <a:ea typeface="Calibri" pitchFamily="34" charset="0"/>
                <a:cs typeface="Arial" pitchFamily="34" charset="0"/>
              </a:rPr>
              <a:t>Tax</a:t>
            </a:r>
            <a:endParaRPr kumimoji="0" lang="en-US" sz="3200" b="0" i="0" u="none" strike="noStrike" cap="none" normalizeH="0" baseline="0" dirty="0" smtClean="0">
              <a:ln>
                <a:noFill/>
              </a:ln>
              <a:solidFill>
                <a:schemeClr val="bg1">
                  <a:lumMod val="75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lumMod val="75000"/>
                  </a:schemeClr>
                </a:solidFill>
                <a:effectLst/>
                <a:latin typeface="Calibri" pitchFamily="34" charset="0"/>
                <a:ea typeface="Calibri" pitchFamily="34" charset="0"/>
                <a:cs typeface="Times New Roman" pitchFamily="18" charset="0"/>
              </a:rPr>
              <a:t>(VAT) has been introduced in Indian Taxation System from April 1, 2005. Now India is a part of other 123 countries following VAT which was leaded first time by UK in 1973. It is said that 4 years is very short period in introducing VAT in the country as compared to 10 years on an average by other countries.</a:t>
            </a:r>
            <a:endParaRPr kumimoji="0" lang="en-US" sz="3200" b="0" i="0" u="none" strike="noStrike" cap="none" normalizeH="0" baseline="0" dirty="0" smtClean="0">
              <a:ln>
                <a:noFill/>
              </a:ln>
              <a:solidFill>
                <a:schemeClr val="bg1">
                  <a:lumMod val="75000"/>
                </a:schemeClr>
              </a:solidFill>
              <a:effectLst/>
              <a:latin typeface="Arial" pitchFamily="34" charset="0"/>
            </a:endParaRPr>
          </a:p>
        </p:txBody>
      </p:sp>
      <p:sp>
        <p:nvSpPr>
          <p:cNvPr id="4" name="5-Point Star 3">
            <a:hlinkClick r:id="rId3"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05800" y="6096000"/>
            <a:ext cx="685800" cy="261610"/>
          </a:xfrm>
          <a:prstGeom prst="rect">
            <a:avLst/>
          </a:prstGeom>
          <a:noFill/>
        </p:spPr>
        <p:txBody>
          <a:bodyPr wrap="square" rtlCol="0">
            <a:spAutoFit/>
          </a:bodyPr>
          <a:lstStyle/>
          <a:p>
            <a:r>
              <a:rPr lang="en-US" sz="1100" dirty="0" smtClean="0">
                <a:hlinkClick r:id="rId3" action="ppaction://hlinksldjump"/>
              </a:rPr>
              <a:t>HOME</a:t>
            </a:r>
            <a:endParaRPr lang="en-US" sz="1100" dirty="0"/>
          </a:p>
        </p:txBody>
      </p:sp>
      <p:sp>
        <p:nvSpPr>
          <p:cNvPr id="9" name="Slide Number Placeholder 8"/>
          <p:cNvSpPr>
            <a:spLocks noGrp="1"/>
          </p:cNvSpPr>
          <p:nvPr>
            <p:ph type="sldNum" sz="quarter" idx="12"/>
          </p:nvPr>
        </p:nvSpPr>
        <p:spPr/>
        <p:txBody>
          <a:bodyPr/>
          <a:lstStyle/>
          <a:p>
            <a:fld id="{11A890FD-4A86-4FEA-B2D4-3F75D5D77F20}" type="slidenum">
              <a:rPr lang="en-US" smtClean="0"/>
              <a:pPr/>
              <a:t>29</a:t>
            </a:fld>
            <a:endParaRPr lang="en-US"/>
          </a:p>
        </p:txBody>
      </p:sp>
    </p:spTree>
  </p:cSld>
  <p:clrMapOvr>
    <a:masterClrMapping/>
  </p:clrMapOvr>
  <p:transition advTm="1743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6081"/>
                                        </p:tgtEl>
                                        <p:attrNameLst>
                                          <p:attrName>style.visibility</p:attrName>
                                        </p:attrNameLst>
                                      </p:cBhvr>
                                      <p:to>
                                        <p:strVal val="visible"/>
                                      </p:to>
                                    </p:set>
                                    <p:anim calcmode="lin" valueType="num">
                                      <p:cBhvr>
                                        <p:cTn id="16" dur="500" fill="hold"/>
                                        <p:tgtEl>
                                          <p:spTgt spid="4608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6081"/>
                                        </p:tgtEl>
                                        <p:attrNameLst>
                                          <p:attrName>ppt_y</p:attrName>
                                        </p:attrNameLst>
                                      </p:cBhvr>
                                      <p:tavLst>
                                        <p:tav tm="0">
                                          <p:val>
                                            <p:strVal val="#ppt_y"/>
                                          </p:val>
                                        </p:tav>
                                        <p:tav tm="100000">
                                          <p:val>
                                            <p:strVal val="#ppt_y"/>
                                          </p:val>
                                        </p:tav>
                                      </p:tavLst>
                                    </p:anim>
                                    <p:anim calcmode="lin" valueType="num">
                                      <p:cBhvr>
                                        <p:cTn id="18" dur="500" fill="hold"/>
                                        <p:tgtEl>
                                          <p:spTgt spid="4608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608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6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608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4" name="Diagram 13"/>
          <p:cNvGraphicFramePr/>
          <p:nvPr/>
        </p:nvGraphicFramePr>
        <p:xfrm>
          <a:off x="1981200" y="228600"/>
          <a:ext cx="4953000"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5" name="Diagram 34"/>
          <p:cNvGraphicFramePr/>
          <p:nvPr/>
        </p:nvGraphicFramePr>
        <p:xfrm>
          <a:off x="1371600" y="2743200"/>
          <a:ext cx="3200400" cy="1447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7" name="Diagram 36"/>
          <p:cNvGraphicFramePr/>
          <p:nvPr/>
        </p:nvGraphicFramePr>
        <p:xfrm>
          <a:off x="5029200" y="2743200"/>
          <a:ext cx="3200400" cy="20574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38" name="Diagram 37"/>
          <p:cNvGraphicFramePr/>
          <p:nvPr/>
        </p:nvGraphicFramePr>
        <p:xfrm>
          <a:off x="5029200" y="4800600"/>
          <a:ext cx="3200400" cy="14478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40" name="Down Arrow 39"/>
          <p:cNvSpPr/>
          <p:nvPr/>
        </p:nvSpPr>
        <p:spPr>
          <a:xfrm>
            <a:off x="5257800" y="2362200"/>
            <a:ext cx="304800" cy="304800"/>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1" name="Down Arrow 40"/>
          <p:cNvSpPr/>
          <p:nvPr/>
        </p:nvSpPr>
        <p:spPr>
          <a:xfrm>
            <a:off x="3048000" y="2362200"/>
            <a:ext cx="304800" cy="304800"/>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11A890FD-4A86-4FEA-B2D4-3F75D5D77F20}" type="slidenum">
              <a:rPr lang="en-US" smtClean="0">
                <a:solidFill>
                  <a:schemeClr val="tx1"/>
                </a:solidFill>
              </a:rPr>
              <a:pPr/>
              <a:t>3</a:t>
            </a:fld>
            <a:endParaRPr lang="en-US" dirty="0">
              <a:solidFill>
                <a:schemeClr val="tx1"/>
              </a:solidFill>
            </a:endParaRPr>
          </a:p>
        </p:txBody>
      </p:sp>
    </p:spTree>
  </p:cSld>
  <p:clrMapOvr>
    <a:masterClrMapping/>
  </p:clrMapOvr>
  <p:transition advTm="11422">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plus(in)">
                                      <p:cBhvr>
                                        <p:cTn id="7" dur="2000"/>
                                        <p:tgtEl>
                                          <p:spTgt spid="14"/>
                                        </p:tgtEl>
                                      </p:cBhvr>
                                    </p:animEffect>
                                  </p:childTnLst>
                                </p:cTn>
                              </p:par>
                            </p:childTnLst>
                          </p:cTn>
                        </p:par>
                        <p:par>
                          <p:cTn id="8" fill="hold">
                            <p:stCondLst>
                              <p:cond delay="2000"/>
                            </p:stCondLst>
                            <p:childTnLst>
                              <p:par>
                                <p:cTn id="9" presetID="10" presetClass="entr" presetSubtype="0" fill="hold" grpId="1"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childTnLst>
                                </p:cTn>
                              </p:par>
                            </p:childTnLst>
                          </p:cTn>
                        </p:par>
                        <p:par>
                          <p:cTn id="12" fill="hold">
                            <p:stCondLst>
                              <p:cond delay="4000"/>
                            </p:stCondLst>
                            <p:childTnLst>
                              <p:par>
                                <p:cTn id="13" presetID="10" presetClass="entr" presetSubtype="0" fill="hold" grpId="1"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2000"/>
                                        <p:tgtEl>
                                          <p:spTgt spid="41"/>
                                        </p:tgtEl>
                                      </p:cBhvr>
                                    </p:animEffect>
                                  </p:childTnLst>
                                </p:cTn>
                              </p:par>
                            </p:childTnLst>
                          </p:cTn>
                        </p:par>
                        <p:par>
                          <p:cTn id="16" fill="hold">
                            <p:stCondLst>
                              <p:cond delay="6000"/>
                            </p:stCondLst>
                            <p:childTnLst>
                              <p:par>
                                <p:cTn id="17" presetID="37"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2000"/>
                                        <p:tgtEl>
                                          <p:spTgt spid="35"/>
                                        </p:tgtEl>
                                      </p:cBhvr>
                                    </p:animEffect>
                                    <p:anim calcmode="lin" valueType="num">
                                      <p:cBhvr>
                                        <p:cTn id="20" dur="2000" fill="hold"/>
                                        <p:tgtEl>
                                          <p:spTgt spid="35"/>
                                        </p:tgtEl>
                                        <p:attrNameLst>
                                          <p:attrName>ppt_x</p:attrName>
                                        </p:attrNameLst>
                                      </p:cBhvr>
                                      <p:tavLst>
                                        <p:tav tm="0">
                                          <p:val>
                                            <p:strVal val="#ppt_x"/>
                                          </p:val>
                                        </p:tav>
                                        <p:tav tm="100000">
                                          <p:val>
                                            <p:strVal val="#ppt_x"/>
                                          </p:val>
                                        </p:tav>
                                      </p:tavLst>
                                    </p:anim>
                                    <p:anim calcmode="lin" valueType="num">
                                      <p:cBhvr>
                                        <p:cTn id="21" dur="1800" decel="100000" fill="hold"/>
                                        <p:tgtEl>
                                          <p:spTgt spid="35"/>
                                        </p:tgtEl>
                                        <p:attrNameLst>
                                          <p:attrName>ppt_y</p:attrName>
                                        </p:attrNameLst>
                                      </p:cBhvr>
                                      <p:tavLst>
                                        <p:tav tm="0">
                                          <p:val>
                                            <p:strVal val="#ppt_y+1"/>
                                          </p:val>
                                        </p:tav>
                                        <p:tav tm="100000">
                                          <p:val>
                                            <p:strVal val="#ppt_y-.03"/>
                                          </p:val>
                                        </p:tav>
                                      </p:tavLst>
                                    </p:anim>
                                    <p:anim calcmode="lin" valueType="num">
                                      <p:cBhvr>
                                        <p:cTn id="22" dur="200" accel="100000" fill="hold">
                                          <p:stCondLst>
                                            <p:cond delay="1800"/>
                                          </p:stCondLst>
                                        </p:cTn>
                                        <p:tgtEl>
                                          <p:spTgt spid="35"/>
                                        </p:tgtEl>
                                        <p:attrNameLst>
                                          <p:attrName>ppt_y</p:attrName>
                                        </p:attrNameLst>
                                      </p:cBhvr>
                                      <p:tavLst>
                                        <p:tav tm="0">
                                          <p:val>
                                            <p:strVal val="#ppt_y-.03"/>
                                          </p:val>
                                        </p:tav>
                                        <p:tav tm="100000">
                                          <p:val>
                                            <p:strVal val="#ppt_y"/>
                                          </p:val>
                                        </p:tav>
                                      </p:tavLst>
                                    </p:anim>
                                  </p:childTnLst>
                                </p:cTn>
                              </p:par>
                            </p:childTnLst>
                          </p:cTn>
                        </p:par>
                        <p:par>
                          <p:cTn id="23" fill="hold">
                            <p:stCondLst>
                              <p:cond delay="8000"/>
                            </p:stCondLst>
                            <p:childTnLst>
                              <p:par>
                                <p:cTn id="24" presetID="37" presetClass="entr" presetSubtype="0"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900" decel="100000" fill="hold"/>
                                        <p:tgtEl>
                                          <p:spTgt spid="37"/>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30" fill="hold">
                            <p:stCondLst>
                              <p:cond delay="9000"/>
                            </p:stCondLst>
                            <p:childTnLst>
                              <p:par>
                                <p:cTn id="31" presetID="37" presetClass="entr" presetSubtype="0"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strVal val="#ppt_x"/>
                                          </p:val>
                                        </p:tav>
                                        <p:tav tm="100000">
                                          <p:val>
                                            <p:strVal val="#ppt_x"/>
                                          </p:val>
                                        </p:tav>
                                      </p:tavLst>
                                    </p:anim>
                                    <p:anim calcmode="lin" valueType="num">
                                      <p:cBhvr>
                                        <p:cTn id="35" dur="900" decel="100000" fill="hold"/>
                                        <p:tgtEl>
                                          <p:spTgt spid="3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1">
        <p:bldAsOne/>
      </p:bldGraphic>
      <p:bldGraphic spid="35" grpId="0">
        <p:bldAsOne/>
      </p:bldGraphic>
      <p:bldGraphic spid="37" grpId="0">
        <p:bldAsOne/>
      </p:bldGraphic>
      <p:bldGraphic spid="38" grpId="0">
        <p:bldAsOne/>
      </p:bldGraphic>
      <p:bldP spid="40" grpId="1" animBg="1"/>
      <p:bldP spid="4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52400" y="152400"/>
            <a:ext cx="8686800" cy="6553200"/>
          </a:xfrm>
          <a:prstGeom prst="rect">
            <a:avLst/>
          </a:prstGeom>
          <a:noFill/>
          <a:ln w="9525">
            <a:noFill/>
            <a:miter lim="800000"/>
            <a:headEnd/>
            <a:tailEnd/>
          </a:ln>
          <a:effectLst>
            <a:softEdge rad="317500"/>
          </a:effectLst>
        </p:spPr>
      </p:pic>
      <p:sp>
        <p:nvSpPr>
          <p:cNvPr id="5" name="Oval 4"/>
          <p:cNvSpPr/>
          <p:nvPr/>
        </p:nvSpPr>
        <p:spPr>
          <a:xfrm>
            <a:off x="1143000" y="381000"/>
            <a:ext cx="1981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00400" y="381000"/>
            <a:ext cx="3581400" cy="523220"/>
          </a:xfrm>
          <a:prstGeom prst="rect">
            <a:avLst/>
          </a:prstGeom>
          <a:noFill/>
        </p:spPr>
        <p:txBody>
          <a:bodyPr wrap="square" rtlCol="0">
            <a:spAutoFit/>
          </a:bodyPr>
          <a:lstStyle/>
          <a:p>
            <a:r>
              <a:rPr lang="en-US" sz="2800" dirty="0" smtClean="0"/>
              <a:t>www.mahavat.gov.in</a:t>
            </a:r>
            <a:endParaRPr lang="en-US" sz="2800" dirty="0"/>
          </a:p>
        </p:txBody>
      </p:sp>
      <p:sp>
        <p:nvSpPr>
          <p:cNvPr id="11" name="Slide Number Placeholder 10"/>
          <p:cNvSpPr>
            <a:spLocks noGrp="1"/>
          </p:cNvSpPr>
          <p:nvPr>
            <p:ph type="sldNum" sz="quarter" idx="12"/>
          </p:nvPr>
        </p:nvSpPr>
        <p:spPr/>
        <p:txBody>
          <a:bodyPr/>
          <a:lstStyle/>
          <a:p>
            <a:fld id="{11A890FD-4A86-4FEA-B2D4-3F75D5D77F20}" type="slidenum">
              <a:rPr lang="en-US" smtClean="0">
                <a:solidFill>
                  <a:schemeClr val="tx1"/>
                </a:solidFill>
              </a:rPr>
              <a:pPr/>
              <a:t>30</a:t>
            </a:fld>
            <a:endParaRPr lang="en-US" dirty="0">
              <a:solidFill>
                <a:schemeClr val="tx1"/>
              </a:solidFill>
            </a:endParaRPr>
          </a:p>
        </p:txBody>
      </p:sp>
    </p:spTree>
  </p:cSld>
  <p:clrMapOvr>
    <a:masterClrMapping/>
  </p:clrMapOvr>
  <p:transition advTm="6813">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p:val>
                                            <p:fltVal val="0"/>
                                          </p:val>
                                        </p:tav>
                                        <p:tav tm="100000">
                                          <p:val>
                                            <p:strVal val="#ppt_w"/>
                                          </p:val>
                                        </p:tav>
                                      </p:tavLst>
                                    </p:anim>
                                    <p:anim calcmode="lin" valueType="num">
                                      <p:cBhvr>
                                        <p:cTn id="8" dur="2000" fill="hold"/>
                                        <p:tgtEl>
                                          <p:spTgt spid="2050"/>
                                        </p:tgtEl>
                                        <p:attrNameLst>
                                          <p:attrName>ppt_h</p:attrName>
                                        </p:attrNameLst>
                                      </p:cBhvr>
                                      <p:tavLst>
                                        <p:tav tm="0">
                                          <p:val>
                                            <p:fltVal val="0"/>
                                          </p:val>
                                        </p:tav>
                                        <p:tav tm="100000">
                                          <p:val>
                                            <p:strVal val="#ppt_h"/>
                                          </p:val>
                                        </p:tav>
                                      </p:tavLst>
                                    </p:anim>
                                    <p:animEffect transition="in" filter="fade">
                                      <p:cBhvr>
                                        <p:cTn id="9" dur="2000"/>
                                        <p:tgtEl>
                                          <p:spTgt spid="2050"/>
                                        </p:tgtEl>
                                      </p:cBhvr>
                                    </p:animEffect>
                                  </p:childTnLst>
                                </p:cTn>
                              </p:par>
                            </p:childTnLst>
                          </p:cTn>
                        </p:par>
                        <p:par>
                          <p:cTn id="10" fill="hold">
                            <p:stCondLst>
                              <p:cond delay="2000"/>
                            </p:stCondLst>
                            <p:childTnLst>
                              <p:par>
                                <p:cTn id="11" presetID="50" presetClass="entr" presetSubtype="0" decel="10000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3"/>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3000"/>
                            </p:stCondLst>
                            <p:childTnLst>
                              <p:par>
                                <p:cTn id="17" presetID="0" presetClass="path" presetSubtype="0" accel="50000" decel="50000" fill="hold" grpId="0" nodeType="afterEffect">
                                  <p:stCondLst>
                                    <p:cond delay="0"/>
                                  </p:stCondLst>
                                  <p:childTnLst>
                                    <p:animMotion origin="layout" path="M -0.12083 0.02845 L 0.1967 0.7611 " pathEditMode="relative" rAng="0" ptsTypes="AA">
                                      <p:cBhvr>
                                        <p:cTn id="18" dur="2000" fill="hold"/>
                                        <p:tgtEl>
                                          <p:spTgt spid="7"/>
                                        </p:tgtEl>
                                        <p:attrNameLst>
                                          <p:attrName>ppt_x</p:attrName>
                                          <p:attrName>ppt_y</p:attrName>
                                        </p:attrNameLst>
                                      </p:cBhvr>
                                      <p:rCtr x="159" y="3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143000" y="2362200"/>
            <a:ext cx="6705600" cy="1569660"/>
          </a:xfrm>
          <a:prstGeom prst="rect">
            <a:avLst/>
          </a:prstGeom>
          <a:noFill/>
        </p:spPr>
        <p:txBody>
          <a:bodyPr wrap="square" rtlCol="0">
            <a:spAutoFit/>
          </a:bodyPr>
          <a:lstStyle/>
          <a:p>
            <a:r>
              <a:rPr lang="en-US" sz="9600" dirty="0" smtClean="0">
                <a:solidFill>
                  <a:schemeClr val="bg2">
                    <a:lumMod val="10000"/>
                  </a:schemeClr>
                </a:solidFill>
              </a:rPr>
              <a:t>Custom duty</a:t>
            </a:r>
            <a:endParaRPr lang="en-US" sz="9600" dirty="0">
              <a:solidFill>
                <a:schemeClr val="bg2">
                  <a:lumMod val="10000"/>
                </a:schemeClr>
              </a:solidFill>
            </a:endParaRPr>
          </a:p>
        </p:txBody>
      </p:sp>
      <p:sp>
        <p:nvSpPr>
          <p:cNvPr id="3" name="5-Point Star 2">
            <a:hlinkClick r:id="rId3"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8305800" y="6096000"/>
            <a:ext cx="685800" cy="261610"/>
          </a:xfrm>
          <a:prstGeom prst="rect">
            <a:avLst/>
          </a:prstGeom>
          <a:noFill/>
        </p:spPr>
        <p:txBody>
          <a:bodyPr wrap="square" rtlCol="0">
            <a:spAutoFit/>
          </a:bodyPr>
          <a:lstStyle/>
          <a:p>
            <a:r>
              <a:rPr lang="en-US" sz="1100" dirty="0" smtClean="0">
                <a:hlinkClick r:id="rId3" action="ppaction://hlinksldjump"/>
              </a:rPr>
              <a:t>HOME</a:t>
            </a:r>
            <a:endParaRPr lang="en-US" sz="1100" dirty="0"/>
          </a:p>
        </p:txBody>
      </p:sp>
      <p:sp>
        <p:nvSpPr>
          <p:cNvPr id="9" name="Slide Number Placeholder 8"/>
          <p:cNvSpPr>
            <a:spLocks noGrp="1"/>
          </p:cNvSpPr>
          <p:nvPr>
            <p:ph type="sldNum" sz="quarter" idx="12"/>
          </p:nvPr>
        </p:nvSpPr>
        <p:spPr/>
        <p:txBody>
          <a:bodyPr/>
          <a:lstStyle/>
          <a:p>
            <a:fld id="{11A890FD-4A86-4FEA-B2D4-3F75D5D77F20}" type="slidenum">
              <a:rPr lang="en-US" smtClean="0">
                <a:solidFill>
                  <a:schemeClr val="tx1"/>
                </a:solidFill>
              </a:rPr>
              <a:pPr/>
              <a:t>31</a:t>
            </a:fld>
            <a:endParaRPr lang="en-US">
              <a:solidFill>
                <a:schemeClr val="tx1"/>
              </a:solidFill>
            </a:endParaRPr>
          </a:p>
        </p:txBody>
      </p:sp>
    </p:spTree>
  </p:cSld>
  <p:clrMapOvr>
    <a:masterClrMapping/>
  </p:clrMapOvr>
  <p:transition advTm="2203">
    <p:wheel spokes="8"/>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04800" y="917912"/>
            <a:ext cx="80772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Calibri" pitchFamily="34" charset="0"/>
                <a:ea typeface="Times New Roman" pitchFamily="18" charset="0"/>
                <a:cs typeface="Times New Roman" pitchFamily="18" charset="0"/>
              </a:rPr>
              <a:t>As per AY 2009-10</a:t>
            </a:r>
            <a:r>
              <a:rPr kumimoji="0" lang="en-US" sz="2000" b="0" i="0" u="none" strike="noStrike" cap="none" normalizeH="0" baseline="0" dirty="0" smtClean="0">
                <a:ln>
                  <a:noFill/>
                </a:ln>
                <a:effectLst/>
                <a:latin typeface="Calibri" pitchFamily="34" charset="0"/>
                <a:ea typeface="Times New Roman" pitchFamily="18" charset="0"/>
                <a:cs typeface="Times New Roman" pitchFamily="18" charset="0"/>
              </a:rPr>
              <a:t> </a:t>
            </a:r>
            <a:endParaRPr kumimoji="0" lang="en-US" sz="20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effectLst/>
                <a:latin typeface="Calibri" pitchFamily="34" charset="0"/>
                <a:ea typeface="Times New Roman" pitchFamily="18" charset="0"/>
                <a:cs typeface="Times New Roman" pitchFamily="18" charset="0"/>
              </a:rPr>
              <a:t>Customs duty of 5% to be imposed on Set Top Box for television broadcasting.</a:t>
            </a:r>
            <a:endParaRPr kumimoji="0" lang="en-US" sz="20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effectLst/>
                <a:latin typeface="Calibri" pitchFamily="34" charset="0"/>
                <a:ea typeface="Times New Roman" pitchFamily="18" charset="0"/>
                <a:cs typeface="Times New Roman" pitchFamily="18" charset="0"/>
              </a:rPr>
              <a:t>Customs duty on LCD Panels for manufacture of LCD televisions to be reduced from 10% to 5%.</a:t>
            </a:r>
            <a:endParaRPr kumimoji="0" lang="en-US" sz="20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effectLst/>
                <a:latin typeface="Calibri" pitchFamily="34" charset="0"/>
                <a:ea typeface="Times New Roman" pitchFamily="18" charset="0"/>
                <a:cs typeface="Times New Roman" pitchFamily="18" charset="0"/>
              </a:rPr>
              <a:t>Full exemption from 4% special CVD on parts for manufacture of mobile phones and accessories to be reintroduced for one year.</a:t>
            </a:r>
            <a:endParaRPr kumimoji="0" lang="en-US" sz="20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effectLst/>
                <a:latin typeface="Calibri" pitchFamily="34" charset="0"/>
                <a:ea typeface="Times New Roman" pitchFamily="18" charset="0"/>
                <a:cs typeface="Times New Roman" pitchFamily="18" charset="0"/>
              </a:rPr>
              <a:t>List of specified raw materials/inputs imported by manufacturer-exporters of sports goods which are exempt from customs duty, subject to specified conditions, to be expanded by including five additional items.</a:t>
            </a:r>
            <a:endParaRPr kumimoji="0" lang="en-US" sz="20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effectLst/>
                <a:latin typeface="Calibri" pitchFamily="34" charset="0"/>
                <a:ea typeface="Times New Roman" pitchFamily="18" charset="0"/>
                <a:cs typeface="Times New Roman" pitchFamily="18" charset="0"/>
              </a:rPr>
              <a:t>List of specified raw materials and equipment imported by manufacturer-exporters of leather goods, textile products and footwear industry which are fully exempt from customs duty, subject to specified conditions, to be expanded.</a:t>
            </a:r>
            <a:endParaRPr kumimoji="0" lang="en-US" sz="20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effectLst/>
                <a:latin typeface="Calibri" pitchFamily="34" charset="0"/>
                <a:ea typeface="Times New Roman" pitchFamily="18" charset="0"/>
                <a:cs typeface="Times New Roman" pitchFamily="18" charset="0"/>
              </a:rPr>
              <a:t>Customs duty on </a:t>
            </a:r>
            <a:r>
              <a:rPr kumimoji="0" lang="en-US" sz="2000" b="0" i="0" u="none" strike="noStrike" cap="none" normalizeH="0" baseline="0" dirty="0" err="1" smtClean="0">
                <a:ln>
                  <a:noFill/>
                </a:ln>
                <a:effectLst/>
                <a:latin typeface="Calibri" pitchFamily="34" charset="0"/>
                <a:ea typeface="Times New Roman" pitchFamily="18" charset="0"/>
                <a:cs typeface="Times New Roman" pitchFamily="18" charset="0"/>
              </a:rPr>
              <a:t>unworked</a:t>
            </a:r>
            <a:r>
              <a:rPr kumimoji="0" lang="en-US" sz="2000" b="0" i="0" u="none" strike="noStrike" cap="none" normalizeH="0" baseline="0" dirty="0" smtClean="0">
                <a:ln>
                  <a:noFill/>
                </a:ln>
                <a:effectLst/>
                <a:latin typeface="Calibri" pitchFamily="34" charset="0"/>
                <a:ea typeface="Times New Roman" pitchFamily="18" charset="0"/>
                <a:cs typeface="Times New Roman" pitchFamily="18" charset="0"/>
              </a:rPr>
              <a:t> corals to be reduced from 5% to Nil.</a:t>
            </a:r>
            <a:endParaRPr kumimoji="0" lang="en-US" sz="20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effectLst/>
                <a:latin typeface="Calibri" pitchFamily="34" charset="0"/>
                <a:ea typeface="Times New Roman" pitchFamily="18" charset="0"/>
                <a:cs typeface="Times New Roman" pitchFamily="18" charset="0"/>
              </a:rPr>
              <a:t>Customs duty on 10 specified life saving drugs/vaccine and their bulk drugs to be reduced from 10% to 5% with Nil CVD (by way of excise duty exemption).</a:t>
            </a:r>
            <a:endParaRPr kumimoji="0" lang="en-US" sz="20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effectLst/>
              <a:latin typeface="Arial" pitchFamily="34" charset="0"/>
            </a:endParaRPr>
          </a:p>
        </p:txBody>
      </p:sp>
      <p:sp>
        <p:nvSpPr>
          <p:cNvPr id="4" name="5-Point Star 3">
            <a:hlinkClick r:id="rId3"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05800" y="6096000"/>
            <a:ext cx="685800" cy="261610"/>
          </a:xfrm>
          <a:prstGeom prst="rect">
            <a:avLst/>
          </a:prstGeom>
          <a:noFill/>
        </p:spPr>
        <p:txBody>
          <a:bodyPr wrap="square" rtlCol="0">
            <a:spAutoFit/>
          </a:bodyPr>
          <a:lstStyle/>
          <a:p>
            <a:r>
              <a:rPr lang="en-US" sz="1100" dirty="0" smtClean="0">
                <a:hlinkClick r:id="rId3" action="ppaction://hlinksldjump"/>
              </a:rPr>
              <a:t>HOME</a:t>
            </a:r>
            <a:endParaRPr lang="en-US" sz="1100" dirty="0"/>
          </a:p>
        </p:txBody>
      </p:sp>
      <p:sp>
        <p:nvSpPr>
          <p:cNvPr id="7" name="Rectangle 6"/>
          <p:cNvSpPr/>
          <p:nvPr/>
        </p:nvSpPr>
        <p:spPr>
          <a:xfrm>
            <a:off x="2438400" y="152400"/>
            <a:ext cx="3916008"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Introduction </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Slide Number Placeholder 10"/>
          <p:cNvSpPr>
            <a:spLocks noGrp="1"/>
          </p:cNvSpPr>
          <p:nvPr>
            <p:ph type="sldNum" sz="quarter" idx="12"/>
          </p:nvPr>
        </p:nvSpPr>
        <p:spPr/>
        <p:txBody>
          <a:bodyPr/>
          <a:lstStyle/>
          <a:p>
            <a:fld id="{11A890FD-4A86-4FEA-B2D4-3F75D5D77F20}" type="slidenum">
              <a:rPr lang="en-US" smtClean="0">
                <a:solidFill>
                  <a:schemeClr val="tx1"/>
                </a:solidFill>
              </a:rPr>
              <a:pPr/>
              <a:t>32</a:t>
            </a:fld>
            <a:endParaRPr lang="en-US">
              <a:solidFill>
                <a:schemeClr val="tx1"/>
              </a:solidFill>
            </a:endParaRPr>
          </a:p>
        </p:txBody>
      </p:sp>
    </p:spTree>
  </p:cSld>
  <p:clrMapOvr>
    <a:masterClrMapping/>
  </p:clrMapOvr>
  <p:transition advTm="3969">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1000" fill="hold"/>
                                        <p:tgtEl>
                                          <p:spTgt spid="7"/>
                                        </p:tgtEl>
                                        <p:attrNameLst>
                                          <p:attrName>style.textDecorationUnderline</p:attrName>
                                        </p:attrNameLst>
                                      </p:cBhvr>
                                      <p:to>
                                        <p:strVal val="true"/>
                                      </p:to>
                                    </p:set>
                                  </p:childTnLst>
                                </p:cTn>
                              </p:par>
                            </p:childTnLst>
                          </p:cTn>
                        </p:par>
                        <p:par>
                          <p:cTn id="7" fill="hold">
                            <p:stCondLst>
                              <p:cond delay="1440"/>
                            </p:stCondLst>
                            <p:childTnLst>
                              <p:par>
                                <p:cTn id="8" presetID="22" presetClass="entr" presetSubtype="8" fill="hold" grpId="0" nodeType="after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wipe(left)">
                                      <p:cBhvr>
                                        <p:cTn id="10"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148" name="Rectangle 4"/>
          <p:cNvSpPr>
            <a:spLocks noChangeArrowheads="1"/>
          </p:cNvSpPr>
          <p:nvPr/>
        </p:nvSpPr>
        <p:spPr bwMode="auto">
          <a:xfrm>
            <a:off x="457200" y="381000"/>
            <a:ext cx="80010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Customs duty on specified heart devices, namely artificial heart and PDA/ASD occlusion device, to be reduced from 7.5% to 5% with Nil CVD (by way of excise duty exemption).</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Customs duty on permanent magnets for PM synchronous generator above 500 KW used in wind operated electricity generators to be reduced from 7.5% to 5%.</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Customs duty on bio-diesel to be reduced from 7.5% to 2.5%.</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Concessional customs duty of 5% on specified machinery for tea, coffee and rubber plantations to be reintroduced for one year, </a:t>
            </a:r>
            <a:r>
              <a:rPr kumimoji="0" lang="en-US" sz="2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upto</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06.07.2010.</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Customs duty on â€˜mechanical </a:t>
            </a:r>
            <a:r>
              <a:rPr kumimoji="0" lang="en-US" sz="2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harvesterâ</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for coffee plantation to be reduced from 7.5% to 5%. CVD on such harvesters has also been reduced from 8% to nil, by way of excise duty exemption.</a:t>
            </a:r>
          </a:p>
          <a:p>
            <a:pPr eaLnBrk="0" fontAlgn="base" hangingPunct="0">
              <a:spcBef>
                <a:spcPct val="0"/>
              </a:spcBef>
              <a:spcAft>
                <a:spcPct val="0"/>
              </a:spcAft>
              <a:buFontTx/>
              <a:buChar char="•"/>
            </a:pPr>
            <a:r>
              <a:rPr lang="en-US" sz="2000" dirty="0" smtClean="0"/>
              <a:t>Customs duty on cotton waste to be reduced from 15% to 10%.</a:t>
            </a:r>
          </a:p>
          <a:p>
            <a:pPr eaLnBrk="0" fontAlgn="base" hangingPunct="0">
              <a:spcBef>
                <a:spcPct val="0"/>
              </a:spcBef>
              <a:spcAft>
                <a:spcPct val="0"/>
              </a:spcAft>
              <a:buFontTx/>
              <a:buChar char="•"/>
            </a:pPr>
            <a:r>
              <a:rPr lang="en-US" sz="2000" dirty="0" smtClean="0"/>
              <a:t>Customs duty on wool waste to be reduced from 15% to 10%.</a:t>
            </a:r>
          </a:p>
          <a:p>
            <a:pPr eaLnBrk="0" fontAlgn="base" hangingPunct="0">
              <a:spcBef>
                <a:spcPct val="0"/>
              </a:spcBef>
              <a:spcAft>
                <a:spcPct val="0"/>
              </a:spcAft>
              <a:buFontTx/>
              <a:buChar char="•"/>
            </a:pPr>
            <a:r>
              <a:rPr lang="en-US" sz="2000" dirty="0" smtClean="0"/>
              <a:t>Customs duty on rock phosphate to be reduced from 5% to 2%.</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sp>
        <p:nvSpPr>
          <p:cNvPr id="4" name="5-Point Star 3">
            <a:hlinkClick r:id="rId3"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05800" y="6096000"/>
            <a:ext cx="685800" cy="261610"/>
          </a:xfrm>
          <a:prstGeom prst="rect">
            <a:avLst/>
          </a:prstGeom>
          <a:noFill/>
        </p:spPr>
        <p:txBody>
          <a:bodyPr wrap="square" rtlCol="0">
            <a:spAutoFit/>
          </a:bodyPr>
          <a:lstStyle/>
          <a:p>
            <a:r>
              <a:rPr lang="en-US" sz="1100" dirty="0" smtClean="0">
                <a:hlinkClick r:id="rId3" action="ppaction://hlinksldjump"/>
              </a:rPr>
              <a:t>HOME</a:t>
            </a:r>
            <a:endParaRPr lang="en-US" sz="1100" dirty="0"/>
          </a:p>
        </p:txBody>
      </p:sp>
      <p:sp>
        <p:nvSpPr>
          <p:cNvPr id="10" name="Slide Number Placeholder 9"/>
          <p:cNvSpPr>
            <a:spLocks noGrp="1"/>
          </p:cNvSpPr>
          <p:nvPr>
            <p:ph type="sldNum" sz="quarter" idx="12"/>
          </p:nvPr>
        </p:nvSpPr>
        <p:spPr/>
        <p:txBody>
          <a:bodyPr/>
          <a:lstStyle/>
          <a:p>
            <a:fld id="{11A890FD-4A86-4FEA-B2D4-3F75D5D77F20}" type="slidenum">
              <a:rPr lang="en-US" smtClean="0">
                <a:solidFill>
                  <a:schemeClr val="tx1"/>
                </a:solidFill>
              </a:rPr>
              <a:pPr/>
              <a:t>33</a:t>
            </a:fld>
            <a:endParaRPr lang="en-US">
              <a:solidFill>
                <a:schemeClr val="tx1"/>
              </a:solidFill>
            </a:endParaRPr>
          </a:p>
        </p:txBody>
      </p:sp>
    </p:spTree>
  </p:cSld>
  <p:clrMapOvr>
    <a:masterClrMapping/>
  </p:clrMapOvr>
  <p:transition advTm="2547">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left)">
                                      <p:cBhvr>
                                        <p:cTn id="7"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09600" y="533400"/>
            <a:ext cx="8229600" cy="5632311"/>
          </a:xfrm>
          <a:prstGeom prst="rect">
            <a:avLst/>
          </a:prstGeom>
        </p:spPr>
        <p:txBody>
          <a:bodyPr wrap="square">
            <a:spAutoFit/>
          </a:bodyPr>
          <a:lstStyle/>
          <a:p>
            <a:pPr lvl="0" eaLnBrk="0" fontAlgn="base" hangingPunct="0">
              <a:spcBef>
                <a:spcPct val="0"/>
              </a:spcBef>
              <a:spcAft>
                <a:spcPct val="0"/>
              </a:spcAft>
              <a:buFontTx/>
              <a:buChar char="•"/>
            </a:pPr>
            <a:r>
              <a:rPr lang="en-US" sz="2000" dirty="0" smtClean="0">
                <a:latin typeface="Calibri" pitchFamily="34" charset="0"/>
                <a:ea typeface="Times New Roman" pitchFamily="18" charset="0"/>
                <a:cs typeface="Times New Roman" pitchFamily="18" charset="0"/>
              </a:rPr>
              <a:t>Customs duty on serially numbered gold bars (other than </a:t>
            </a:r>
            <a:r>
              <a:rPr lang="en-US" sz="2000" dirty="0" err="1" smtClean="0">
                <a:latin typeface="Calibri" pitchFamily="34" charset="0"/>
                <a:ea typeface="Times New Roman" pitchFamily="18" charset="0"/>
                <a:cs typeface="Times New Roman" pitchFamily="18" charset="0"/>
              </a:rPr>
              <a:t>tola</a:t>
            </a:r>
            <a:r>
              <a:rPr lang="en-US" sz="2000" dirty="0" smtClean="0">
                <a:latin typeface="Calibri" pitchFamily="34" charset="0"/>
                <a:ea typeface="Times New Roman" pitchFamily="18" charset="0"/>
                <a:cs typeface="Times New Roman" pitchFamily="18" charset="0"/>
              </a:rPr>
              <a:t> bars) and gold coins to be increased from Rs.100 per 10 gram to Rs.200 per 10 gram. Customs duty on other forms of gold to be increased from Rs.250 per 10 gram to Rs.500 per 10 gram. Customs duty on silver to be increased from Rs.500 per Kg. to Rs.1000 per Kg. These increases also to be applicable when gold and silver (including ornaments) are imported as personal baggage.</a:t>
            </a:r>
          </a:p>
          <a:p>
            <a:pPr lvl="0">
              <a:buFont typeface="Arial" pitchFamily="34" charset="0"/>
              <a:buChar char="•"/>
            </a:pPr>
            <a:r>
              <a:rPr lang="en-US" sz="2000" dirty="0" smtClean="0"/>
              <a:t>CVD exemption on Aerial Passenger Ropeway Projects to be withdrawn. Such projects will now attract applicable CVD.</a:t>
            </a:r>
          </a:p>
          <a:p>
            <a:pPr lvl="0">
              <a:buFont typeface="Arial" pitchFamily="34" charset="0"/>
              <a:buChar char="•"/>
            </a:pPr>
            <a:r>
              <a:rPr lang="en-US" sz="2000" dirty="0" smtClean="0"/>
              <a:t>Customs duty exemption on concrete batching plants of capacity 50 cum per hour or more to be withdrawn. Such plants will now attract customs duty of 7.5%.</a:t>
            </a:r>
          </a:p>
          <a:p>
            <a:pPr lvl="0">
              <a:buFont typeface="Arial" pitchFamily="34" charset="0"/>
              <a:buChar char="•"/>
            </a:pPr>
            <a:r>
              <a:rPr lang="en-US" sz="2000" dirty="0" smtClean="0"/>
              <a:t>On packaged or canned software, CVD exemption to be provided on the portion of the value which represents the consideration for transfer of the right to use such software, subject to specified conditions.</a:t>
            </a:r>
          </a:p>
          <a:p>
            <a:pPr lvl="0">
              <a:buFont typeface="Arial" pitchFamily="34" charset="0"/>
              <a:buChar char="•"/>
            </a:pPr>
            <a:r>
              <a:rPr lang="en-US" sz="2000" dirty="0" smtClean="0"/>
              <a:t>Customs duty on inflatable rafts, snow-skis, water skis, surf-boats, sail-boards and other water sports equipment to be fully exempted.</a:t>
            </a:r>
          </a:p>
          <a:p>
            <a:r>
              <a:rPr lang="en-US" sz="2000" dirty="0" smtClean="0"/>
              <a:t/>
            </a:r>
            <a:br>
              <a:rPr lang="en-US" sz="2000" dirty="0" smtClean="0"/>
            </a:br>
            <a:endParaRPr lang="en-US" sz="2000" dirty="0" smtClean="0">
              <a:latin typeface="Arial" pitchFamily="34" charset="0"/>
            </a:endParaRPr>
          </a:p>
        </p:txBody>
      </p:sp>
      <p:sp>
        <p:nvSpPr>
          <p:cNvPr id="4" name="5-Point Star 3">
            <a:hlinkClick r:id="rId3"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05800" y="6096000"/>
            <a:ext cx="685800" cy="261610"/>
          </a:xfrm>
          <a:prstGeom prst="rect">
            <a:avLst/>
          </a:prstGeom>
          <a:noFill/>
        </p:spPr>
        <p:txBody>
          <a:bodyPr wrap="square" rtlCol="0">
            <a:spAutoFit/>
          </a:bodyPr>
          <a:lstStyle/>
          <a:p>
            <a:r>
              <a:rPr lang="en-US" sz="1100" dirty="0" smtClean="0">
                <a:hlinkClick r:id="rId3" action="ppaction://hlinksldjump"/>
              </a:rPr>
              <a:t>HOME</a:t>
            </a:r>
            <a:endParaRPr lang="en-US" sz="1100" dirty="0"/>
          </a:p>
        </p:txBody>
      </p:sp>
      <p:sp>
        <p:nvSpPr>
          <p:cNvPr id="9" name="Slide Number Placeholder 8"/>
          <p:cNvSpPr>
            <a:spLocks noGrp="1"/>
          </p:cNvSpPr>
          <p:nvPr>
            <p:ph type="sldNum" sz="quarter" idx="12"/>
          </p:nvPr>
        </p:nvSpPr>
        <p:spPr/>
        <p:txBody>
          <a:bodyPr/>
          <a:lstStyle/>
          <a:p>
            <a:fld id="{11A890FD-4A86-4FEA-B2D4-3F75D5D77F20}" type="slidenum">
              <a:rPr lang="en-US" smtClean="0">
                <a:solidFill>
                  <a:schemeClr val="tx1"/>
                </a:solidFill>
              </a:rPr>
              <a:pPr/>
              <a:t>34</a:t>
            </a:fld>
            <a:endParaRPr lang="en-US">
              <a:solidFill>
                <a:schemeClr val="tx1"/>
              </a:solidFill>
            </a:endParaRPr>
          </a:p>
        </p:txBody>
      </p:sp>
    </p:spTree>
  </p:cSld>
  <p:clrMapOvr>
    <a:masterClrMapping/>
  </p:clrMapOvr>
  <p:transition advTm="2563">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TextBox 2"/>
          <p:cNvSpPr txBox="1"/>
          <p:nvPr/>
        </p:nvSpPr>
        <p:spPr>
          <a:xfrm>
            <a:off x="1676400" y="2133600"/>
            <a:ext cx="5943600" cy="1569660"/>
          </a:xfrm>
          <a:prstGeom prst="rect">
            <a:avLst/>
          </a:prstGeom>
          <a:noFill/>
        </p:spPr>
        <p:txBody>
          <a:bodyPr wrap="square" rtlCol="0">
            <a:spAutoFit/>
          </a:bodyPr>
          <a:lstStyle/>
          <a:p>
            <a:r>
              <a:rPr lang="en-US" sz="9600" dirty="0" smtClean="0"/>
              <a:t>Service tax</a:t>
            </a:r>
            <a:endParaRPr lang="en-US" sz="9600" dirty="0"/>
          </a:p>
        </p:txBody>
      </p:sp>
      <p:sp>
        <p:nvSpPr>
          <p:cNvPr id="4" name="5-Point Star 3">
            <a:hlinkClick r:id="rId3"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05800" y="6096000"/>
            <a:ext cx="685800" cy="261610"/>
          </a:xfrm>
          <a:prstGeom prst="rect">
            <a:avLst/>
          </a:prstGeom>
          <a:noFill/>
        </p:spPr>
        <p:txBody>
          <a:bodyPr wrap="square" rtlCol="0">
            <a:spAutoFit/>
          </a:bodyPr>
          <a:lstStyle/>
          <a:p>
            <a:r>
              <a:rPr lang="en-US" sz="1100" dirty="0" smtClean="0">
                <a:hlinkClick r:id="rId3" action="ppaction://hlinksldjump"/>
              </a:rPr>
              <a:t>HOME</a:t>
            </a:r>
            <a:endParaRPr lang="en-US" sz="1100" dirty="0"/>
          </a:p>
        </p:txBody>
      </p:sp>
      <p:sp>
        <p:nvSpPr>
          <p:cNvPr id="9" name="Slide Number Placeholder 8"/>
          <p:cNvSpPr>
            <a:spLocks noGrp="1"/>
          </p:cNvSpPr>
          <p:nvPr>
            <p:ph type="sldNum" sz="quarter" idx="12"/>
          </p:nvPr>
        </p:nvSpPr>
        <p:spPr/>
        <p:txBody>
          <a:bodyPr/>
          <a:lstStyle/>
          <a:p>
            <a:fld id="{11A890FD-4A86-4FEA-B2D4-3F75D5D77F20}" type="slidenum">
              <a:rPr lang="en-US" smtClean="0">
                <a:solidFill>
                  <a:schemeClr val="tx1"/>
                </a:solidFill>
              </a:rPr>
              <a:pPr/>
              <a:t>35</a:t>
            </a:fld>
            <a:endParaRPr lang="en-US" dirty="0">
              <a:solidFill>
                <a:schemeClr val="tx1"/>
              </a:solidFill>
            </a:endParaRPr>
          </a:p>
        </p:txBody>
      </p:sp>
    </p:spTree>
  </p:cSld>
  <p:clrMapOvr>
    <a:masterClrMapping/>
  </p:clrMapOvr>
  <p:transition advTm="2140">
    <p:wheel spokes="8"/>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85800" y="381000"/>
            <a:ext cx="2133600" cy="17526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572000" y="304800"/>
            <a:ext cx="4124325" cy="23622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cstate="print"/>
          <a:srcRect/>
          <a:stretch>
            <a:fillRect/>
          </a:stretch>
        </p:blipFill>
        <p:spPr bwMode="auto">
          <a:xfrm>
            <a:off x="381000" y="3581400"/>
            <a:ext cx="3086100" cy="2057400"/>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6248400" y="3276600"/>
            <a:ext cx="2566987" cy="2957512"/>
          </a:xfrm>
          <a:prstGeom prst="rect">
            <a:avLst/>
          </a:prstGeom>
          <a:noFill/>
          <a:ln w="9525">
            <a:noFill/>
            <a:miter lim="800000"/>
            <a:headEnd/>
            <a:tailEnd/>
          </a:ln>
          <a:effectLst/>
        </p:spPr>
      </p:pic>
      <p:pic>
        <p:nvPicPr>
          <p:cNvPr id="4102" name="Picture 6"/>
          <p:cNvPicPr>
            <a:picLocks noChangeAspect="1" noChangeArrowheads="1"/>
          </p:cNvPicPr>
          <p:nvPr/>
        </p:nvPicPr>
        <p:blipFill>
          <a:blip r:embed="rId6" cstate="print"/>
          <a:srcRect/>
          <a:stretch>
            <a:fillRect/>
          </a:stretch>
        </p:blipFill>
        <p:spPr bwMode="auto">
          <a:xfrm>
            <a:off x="4114800" y="3276600"/>
            <a:ext cx="1838436" cy="1381125"/>
          </a:xfrm>
          <a:prstGeom prst="rect">
            <a:avLst/>
          </a:prstGeom>
          <a:noFill/>
          <a:ln w="9525">
            <a:noFill/>
            <a:miter lim="800000"/>
            <a:headEnd/>
            <a:tailEnd/>
          </a:ln>
          <a:effectLst/>
        </p:spPr>
      </p:pic>
      <p:pic>
        <p:nvPicPr>
          <p:cNvPr id="4103" name="Picture 7"/>
          <p:cNvPicPr>
            <a:picLocks noChangeAspect="1" noChangeArrowheads="1"/>
          </p:cNvPicPr>
          <p:nvPr/>
        </p:nvPicPr>
        <p:blipFill>
          <a:blip r:embed="rId7"/>
          <a:srcRect/>
          <a:stretch>
            <a:fillRect/>
          </a:stretch>
        </p:blipFill>
        <p:spPr bwMode="auto">
          <a:xfrm>
            <a:off x="4038600" y="4876800"/>
            <a:ext cx="1957070" cy="1276350"/>
          </a:xfrm>
          <a:prstGeom prst="rect">
            <a:avLst/>
          </a:prstGeom>
          <a:noFill/>
          <a:ln w="9525">
            <a:noFill/>
            <a:miter lim="800000"/>
            <a:headEnd/>
            <a:tailEnd/>
          </a:ln>
          <a:effectLst/>
        </p:spPr>
      </p:pic>
      <p:sp>
        <p:nvSpPr>
          <p:cNvPr id="8" name="TextBox 7"/>
          <p:cNvSpPr txBox="1"/>
          <p:nvPr/>
        </p:nvSpPr>
        <p:spPr>
          <a:xfrm>
            <a:off x="914400" y="2514600"/>
            <a:ext cx="228600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000" dirty="0" smtClean="0"/>
              <a:t>Call Centers</a:t>
            </a:r>
            <a:endParaRPr lang="en-US" sz="2000" dirty="0"/>
          </a:p>
        </p:txBody>
      </p:sp>
      <p:sp>
        <p:nvSpPr>
          <p:cNvPr id="9" name="TextBox 8"/>
          <p:cNvSpPr txBox="1"/>
          <p:nvPr/>
        </p:nvSpPr>
        <p:spPr>
          <a:xfrm>
            <a:off x="5562600" y="2895600"/>
            <a:ext cx="190500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000" dirty="0" smtClean="0"/>
              <a:t>Hotel</a:t>
            </a:r>
            <a:r>
              <a:rPr lang="en-US" dirty="0" smtClean="0"/>
              <a:t> Services</a:t>
            </a:r>
            <a:endParaRPr lang="en-US" dirty="0"/>
          </a:p>
        </p:txBody>
      </p:sp>
      <p:sp>
        <p:nvSpPr>
          <p:cNvPr id="10" name="TextBox 9"/>
          <p:cNvSpPr txBox="1"/>
          <p:nvPr/>
        </p:nvSpPr>
        <p:spPr>
          <a:xfrm>
            <a:off x="838200" y="5791200"/>
            <a:ext cx="190500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000" dirty="0" smtClean="0"/>
              <a:t>Airlines </a:t>
            </a:r>
            <a:endParaRPr lang="en-US" sz="2000" dirty="0"/>
          </a:p>
        </p:txBody>
      </p:sp>
      <p:sp>
        <p:nvSpPr>
          <p:cNvPr id="11" name="TextBox 10"/>
          <p:cNvSpPr txBox="1"/>
          <p:nvPr/>
        </p:nvSpPr>
        <p:spPr>
          <a:xfrm>
            <a:off x="5638800" y="6400800"/>
            <a:ext cx="160020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000" dirty="0" smtClean="0"/>
              <a:t>Hospitals</a:t>
            </a:r>
            <a:endParaRPr lang="en-US" sz="2000" dirty="0"/>
          </a:p>
        </p:txBody>
      </p:sp>
      <p:sp>
        <p:nvSpPr>
          <p:cNvPr id="15" name="Slide Number Placeholder 14"/>
          <p:cNvSpPr>
            <a:spLocks noGrp="1"/>
          </p:cNvSpPr>
          <p:nvPr>
            <p:ph type="sldNum" sz="quarter" idx="12"/>
          </p:nvPr>
        </p:nvSpPr>
        <p:spPr/>
        <p:txBody>
          <a:bodyPr/>
          <a:lstStyle/>
          <a:p>
            <a:fld id="{11A890FD-4A86-4FEA-B2D4-3F75D5D77F20}" type="slidenum">
              <a:rPr lang="en-US" smtClean="0">
                <a:solidFill>
                  <a:schemeClr val="tx1"/>
                </a:solidFill>
              </a:rPr>
              <a:pPr/>
              <a:t>36</a:t>
            </a:fld>
            <a:endParaRPr lang="en-US" dirty="0">
              <a:solidFill>
                <a:schemeClr val="tx1"/>
              </a:solidFill>
            </a:endParaRPr>
          </a:p>
        </p:txBody>
      </p:sp>
    </p:spTree>
  </p:cSld>
  <p:clrMapOvr>
    <a:masterClrMapping/>
  </p:clrMapOvr>
  <p:transition advTm="6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4099"/>
                                        </p:tgtEl>
                                        <p:attrNameLst>
                                          <p:attrName>style.visibility</p:attrName>
                                        </p:attrNameLst>
                                      </p:cBhvr>
                                      <p:to>
                                        <p:strVal val="visible"/>
                                      </p:to>
                                    </p:set>
                                    <p:anim calcmode="lin" valueType="num">
                                      <p:cBhvr>
                                        <p:cTn id="13" dur="1000" fill="hold"/>
                                        <p:tgtEl>
                                          <p:spTgt spid="4099"/>
                                        </p:tgtEl>
                                        <p:attrNameLst>
                                          <p:attrName>ppt_w</p:attrName>
                                        </p:attrNameLst>
                                      </p:cBhvr>
                                      <p:tavLst>
                                        <p:tav tm="0">
                                          <p:val>
                                            <p:fltVal val="0"/>
                                          </p:val>
                                        </p:tav>
                                        <p:tav tm="100000">
                                          <p:val>
                                            <p:strVal val="#ppt_w"/>
                                          </p:val>
                                        </p:tav>
                                      </p:tavLst>
                                    </p:anim>
                                    <p:anim calcmode="lin" valueType="num">
                                      <p:cBhvr>
                                        <p:cTn id="14" dur="1000" fill="hold"/>
                                        <p:tgtEl>
                                          <p:spTgt spid="4099"/>
                                        </p:tgtEl>
                                        <p:attrNameLst>
                                          <p:attrName>ppt_h</p:attrName>
                                        </p:attrNameLst>
                                      </p:cBhvr>
                                      <p:tavLst>
                                        <p:tav tm="0">
                                          <p:val>
                                            <p:fltVal val="0"/>
                                          </p:val>
                                        </p:tav>
                                        <p:tav tm="100000">
                                          <p:val>
                                            <p:strVal val="#ppt_h"/>
                                          </p:val>
                                        </p:tav>
                                      </p:tavLst>
                                    </p:anim>
                                    <p:anim calcmode="lin" valueType="num">
                                      <p:cBhvr>
                                        <p:cTn id="15" dur="1000" fill="hold"/>
                                        <p:tgtEl>
                                          <p:spTgt spid="4099"/>
                                        </p:tgtEl>
                                        <p:attrNameLst>
                                          <p:attrName>style.rotation</p:attrName>
                                        </p:attrNameLst>
                                      </p:cBhvr>
                                      <p:tavLst>
                                        <p:tav tm="0">
                                          <p:val>
                                            <p:fltVal val="90"/>
                                          </p:val>
                                        </p:tav>
                                        <p:tav tm="100000">
                                          <p:val>
                                            <p:fltVal val="0"/>
                                          </p:val>
                                        </p:tav>
                                      </p:tavLst>
                                    </p:anim>
                                    <p:animEffect transition="in" filter="fade">
                                      <p:cBhvr>
                                        <p:cTn id="16" dur="1000"/>
                                        <p:tgtEl>
                                          <p:spTgt spid="4099"/>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4101"/>
                                        </p:tgtEl>
                                        <p:attrNameLst>
                                          <p:attrName>style.visibility</p:attrName>
                                        </p:attrNameLst>
                                      </p:cBhvr>
                                      <p:to>
                                        <p:strVal val="visible"/>
                                      </p:to>
                                    </p:set>
                                    <p:anim calcmode="lin" valueType="num">
                                      <p:cBhvr>
                                        <p:cTn id="19" dur="1000" fill="hold"/>
                                        <p:tgtEl>
                                          <p:spTgt spid="4101"/>
                                        </p:tgtEl>
                                        <p:attrNameLst>
                                          <p:attrName>ppt_w</p:attrName>
                                        </p:attrNameLst>
                                      </p:cBhvr>
                                      <p:tavLst>
                                        <p:tav tm="0">
                                          <p:val>
                                            <p:fltVal val="0"/>
                                          </p:val>
                                        </p:tav>
                                        <p:tav tm="100000">
                                          <p:val>
                                            <p:strVal val="#ppt_w"/>
                                          </p:val>
                                        </p:tav>
                                      </p:tavLst>
                                    </p:anim>
                                    <p:anim calcmode="lin" valueType="num">
                                      <p:cBhvr>
                                        <p:cTn id="20" dur="1000" fill="hold"/>
                                        <p:tgtEl>
                                          <p:spTgt spid="4101"/>
                                        </p:tgtEl>
                                        <p:attrNameLst>
                                          <p:attrName>ppt_h</p:attrName>
                                        </p:attrNameLst>
                                      </p:cBhvr>
                                      <p:tavLst>
                                        <p:tav tm="0">
                                          <p:val>
                                            <p:fltVal val="0"/>
                                          </p:val>
                                        </p:tav>
                                        <p:tav tm="100000">
                                          <p:val>
                                            <p:strVal val="#ppt_h"/>
                                          </p:val>
                                        </p:tav>
                                      </p:tavLst>
                                    </p:anim>
                                    <p:anim calcmode="lin" valueType="num">
                                      <p:cBhvr>
                                        <p:cTn id="21" dur="1000" fill="hold"/>
                                        <p:tgtEl>
                                          <p:spTgt spid="4101"/>
                                        </p:tgtEl>
                                        <p:attrNameLst>
                                          <p:attrName>style.rotation</p:attrName>
                                        </p:attrNameLst>
                                      </p:cBhvr>
                                      <p:tavLst>
                                        <p:tav tm="0">
                                          <p:val>
                                            <p:fltVal val="90"/>
                                          </p:val>
                                        </p:tav>
                                        <p:tav tm="100000">
                                          <p:val>
                                            <p:fltVal val="0"/>
                                          </p:val>
                                        </p:tav>
                                      </p:tavLst>
                                    </p:anim>
                                    <p:animEffect transition="in" filter="fade">
                                      <p:cBhvr>
                                        <p:cTn id="22" dur="1000"/>
                                        <p:tgtEl>
                                          <p:spTgt spid="4101"/>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4102"/>
                                        </p:tgtEl>
                                        <p:attrNameLst>
                                          <p:attrName>style.visibility</p:attrName>
                                        </p:attrNameLst>
                                      </p:cBhvr>
                                      <p:to>
                                        <p:strVal val="visible"/>
                                      </p:to>
                                    </p:set>
                                    <p:anim calcmode="lin" valueType="num">
                                      <p:cBhvr>
                                        <p:cTn id="25" dur="1000" fill="hold"/>
                                        <p:tgtEl>
                                          <p:spTgt spid="4102"/>
                                        </p:tgtEl>
                                        <p:attrNameLst>
                                          <p:attrName>ppt_w</p:attrName>
                                        </p:attrNameLst>
                                      </p:cBhvr>
                                      <p:tavLst>
                                        <p:tav tm="0">
                                          <p:val>
                                            <p:fltVal val="0"/>
                                          </p:val>
                                        </p:tav>
                                        <p:tav tm="100000">
                                          <p:val>
                                            <p:strVal val="#ppt_w"/>
                                          </p:val>
                                        </p:tav>
                                      </p:tavLst>
                                    </p:anim>
                                    <p:anim calcmode="lin" valueType="num">
                                      <p:cBhvr>
                                        <p:cTn id="26" dur="1000" fill="hold"/>
                                        <p:tgtEl>
                                          <p:spTgt spid="4102"/>
                                        </p:tgtEl>
                                        <p:attrNameLst>
                                          <p:attrName>ppt_h</p:attrName>
                                        </p:attrNameLst>
                                      </p:cBhvr>
                                      <p:tavLst>
                                        <p:tav tm="0">
                                          <p:val>
                                            <p:fltVal val="0"/>
                                          </p:val>
                                        </p:tav>
                                        <p:tav tm="100000">
                                          <p:val>
                                            <p:strVal val="#ppt_h"/>
                                          </p:val>
                                        </p:tav>
                                      </p:tavLst>
                                    </p:anim>
                                    <p:anim calcmode="lin" valueType="num">
                                      <p:cBhvr>
                                        <p:cTn id="27" dur="1000" fill="hold"/>
                                        <p:tgtEl>
                                          <p:spTgt spid="4102"/>
                                        </p:tgtEl>
                                        <p:attrNameLst>
                                          <p:attrName>style.rotation</p:attrName>
                                        </p:attrNameLst>
                                      </p:cBhvr>
                                      <p:tavLst>
                                        <p:tav tm="0">
                                          <p:val>
                                            <p:fltVal val="90"/>
                                          </p:val>
                                        </p:tav>
                                        <p:tav tm="100000">
                                          <p:val>
                                            <p:fltVal val="0"/>
                                          </p:val>
                                        </p:tav>
                                      </p:tavLst>
                                    </p:anim>
                                    <p:animEffect transition="in" filter="fade">
                                      <p:cBhvr>
                                        <p:cTn id="28" dur="1000"/>
                                        <p:tgtEl>
                                          <p:spTgt spid="4102"/>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4103"/>
                                        </p:tgtEl>
                                        <p:attrNameLst>
                                          <p:attrName>style.visibility</p:attrName>
                                        </p:attrNameLst>
                                      </p:cBhvr>
                                      <p:to>
                                        <p:strVal val="visible"/>
                                      </p:to>
                                    </p:set>
                                    <p:anim calcmode="lin" valueType="num">
                                      <p:cBhvr>
                                        <p:cTn id="31" dur="1000" fill="hold"/>
                                        <p:tgtEl>
                                          <p:spTgt spid="4103"/>
                                        </p:tgtEl>
                                        <p:attrNameLst>
                                          <p:attrName>ppt_w</p:attrName>
                                        </p:attrNameLst>
                                      </p:cBhvr>
                                      <p:tavLst>
                                        <p:tav tm="0">
                                          <p:val>
                                            <p:fltVal val="0"/>
                                          </p:val>
                                        </p:tav>
                                        <p:tav tm="100000">
                                          <p:val>
                                            <p:strVal val="#ppt_w"/>
                                          </p:val>
                                        </p:tav>
                                      </p:tavLst>
                                    </p:anim>
                                    <p:anim calcmode="lin" valueType="num">
                                      <p:cBhvr>
                                        <p:cTn id="32" dur="1000" fill="hold"/>
                                        <p:tgtEl>
                                          <p:spTgt spid="4103"/>
                                        </p:tgtEl>
                                        <p:attrNameLst>
                                          <p:attrName>ppt_h</p:attrName>
                                        </p:attrNameLst>
                                      </p:cBhvr>
                                      <p:tavLst>
                                        <p:tav tm="0">
                                          <p:val>
                                            <p:fltVal val="0"/>
                                          </p:val>
                                        </p:tav>
                                        <p:tav tm="100000">
                                          <p:val>
                                            <p:strVal val="#ppt_h"/>
                                          </p:val>
                                        </p:tav>
                                      </p:tavLst>
                                    </p:anim>
                                    <p:anim calcmode="lin" valueType="num">
                                      <p:cBhvr>
                                        <p:cTn id="33" dur="1000" fill="hold"/>
                                        <p:tgtEl>
                                          <p:spTgt spid="4103"/>
                                        </p:tgtEl>
                                        <p:attrNameLst>
                                          <p:attrName>style.rotation</p:attrName>
                                        </p:attrNameLst>
                                      </p:cBhvr>
                                      <p:tavLst>
                                        <p:tav tm="0">
                                          <p:val>
                                            <p:fltVal val="90"/>
                                          </p:val>
                                        </p:tav>
                                        <p:tav tm="100000">
                                          <p:val>
                                            <p:fltVal val="0"/>
                                          </p:val>
                                        </p:tav>
                                      </p:tavLst>
                                    </p:anim>
                                    <p:animEffect transition="in" filter="fade">
                                      <p:cBhvr>
                                        <p:cTn id="34" dur="1000"/>
                                        <p:tgtEl>
                                          <p:spTgt spid="4103"/>
                                        </p:tgtEl>
                                      </p:cBhvr>
                                    </p:animEffect>
                                  </p:childTnLst>
                                </p:cTn>
                              </p:par>
                              <p:par>
                                <p:cTn id="35" presetID="31" presetClass="entr" presetSubtype="0" fill="hold" nodeType="withEffect">
                                  <p:stCondLst>
                                    <p:cond delay="0"/>
                                  </p:stCondLst>
                                  <p:iterate type="lt">
                                    <p:tmPct val="5000"/>
                                  </p:iterate>
                                  <p:childTnLst>
                                    <p:set>
                                      <p:cBhvr>
                                        <p:cTn id="36" dur="1" fill="hold">
                                          <p:stCondLst>
                                            <p:cond delay="0"/>
                                          </p:stCondLst>
                                        </p:cTn>
                                        <p:tgtEl>
                                          <p:spTgt spid="4100"/>
                                        </p:tgtEl>
                                        <p:attrNameLst>
                                          <p:attrName>style.visibility</p:attrName>
                                        </p:attrNameLst>
                                      </p:cBhvr>
                                      <p:to>
                                        <p:strVal val="visible"/>
                                      </p:to>
                                    </p:set>
                                    <p:anim calcmode="lin" valueType="num">
                                      <p:cBhvr>
                                        <p:cTn id="37" dur="1000" fill="hold"/>
                                        <p:tgtEl>
                                          <p:spTgt spid="4100"/>
                                        </p:tgtEl>
                                        <p:attrNameLst>
                                          <p:attrName>ppt_w</p:attrName>
                                        </p:attrNameLst>
                                      </p:cBhvr>
                                      <p:tavLst>
                                        <p:tav tm="0">
                                          <p:val>
                                            <p:fltVal val="0"/>
                                          </p:val>
                                        </p:tav>
                                        <p:tav tm="100000">
                                          <p:val>
                                            <p:strVal val="#ppt_w"/>
                                          </p:val>
                                        </p:tav>
                                      </p:tavLst>
                                    </p:anim>
                                    <p:anim calcmode="lin" valueType="num">
                                      <p:cBhvr>
                                        <p:cTn id="38" dur="1000" fill="hold"/>
                                        <p:tgtEl>
                                          <p:spTgt spid="4100"/>
                                        </p:tgtEl>
                                        <p:attrNameLst>
                                          <p:attrName>ppt_h</p:attrName>
                                        </p:attrNameLst>
                                      </p:cBhvr>
                                      <p:tavLst>
                                        <p:tav tm="0">
                                          <p:val>
                                            <p:fltVal val="0"/>
                                          </p:val>
                                        </p:tav>
                                        <p:tav tm="100000">
                                          <p:val>
                                            <p:strVal val="#ppt_h"/>
                                          </p:val>
                                        </p:tav>
                                      </p:tavLst>
                                    </p:anim>
                                    <p:anim calcmode="lin" valueType="num">
                                      <p:cBhvr>
                                        <p:cTn id="39" dur="1000" fill="hold"/>
                                        <p:tgtEl>
                                          <p:spTgt spid="4100"/>
                                        </p:tgtEl>
                                        <p:attrNameLst>
                                          <p:attrName>style.rotation</p:attrName>
                                        </p:attrNameLst>
                                      </p:cBhvr>
                                      <p:tavLst>
                                        <p:tav tm="0">
                                          <p:val>
                                            <p:fltVal val="90"/>
                                          </p:val>
                                        </p:tav>
                                        <p:tav tm="100000">
                                          <p:val>
                                            <p:fltVal val="0"/>
                                          </p:val>
                                        </p:tav>
                                      </p:tavLst>
                                    </p:anim>
                                    <p:animEffect transition="in" filter="fade">
                                      <p:cBhvr>
                                        <p:cTn id="40" dur="1000"/>
                                        <p:tgtEl>
                                          <p:spTgt spid="4100"/>
                                        </p:tgtEl>
                                      </p:cBhvr>
                                    </p:animEffect>
                                  </p:childTnLst>
                                </p:cTn>
                              </p:par>
                            </p:childTnLst>
                          </p:cTn>
                        </p:par>
                        <p:par>
                          <p:cTn id="41" fill="hold">
                            <p:stCondLst>
                              <p:cond delay="1000"/>
                            </p:stCondLst>
                            <p:childTnLst>
                              <p:par>
                                <p:cTn id="42" presetID="27" presetClass="emph" presetSubtype="0" fill="hold" grpId="0" nodeType="afterEffect">
                                  <p:stCondLst>
                                    <p:cond delay="0"/>
                                  </p:stCondLst>
                                  <p:childTnLst>
                                    <p:animClr clrSpc="rgb">
                                      <p:cBhvr override="childStyle">
                                        <p:cTn id="43" dur="500" autoRev="1" fill="hold"/>
                                        <p:tgtEl>
                                          <p:spTgt spid="8"/>
                                        </p:tgtEl>
                                        <p:attrNameLst>
                                          <p:attrName>style.color</p:attrName>
                                        </p:attrNameLst>
                                      </p:cBhvr>
                                      <p:to>
                                        <a:schemeClr val="bg1"/>
                                      </p:to>
                                    </p:animClr>
                                    <p:animClr clrSpc="rgb">
                                      <p:cBhvr>
                                        <p:cTn id="44" dur="500" autoRev="1" fill="hold"/>
                                        <p:tgtEl>
                                          <p:spTgt spid="8"/>
                                        </p:tgtEl>
                                        <p:attrNameLst>
                                          <p:attrName>fillcolor</p:attrName>
                                        </p:attrNameLst>
                                      </p:cBhvr>
                                      <p:to>
                                        <a:schemeClr val="bg1"/>
                                      </p:to>
                                    </p:animClr>
                                    <p:set>
                                      <p:cBhvr>
                                        <p:cTn id="45" dur="500" autoRev="1" fill="hold"/>
                                        <p:tgtEl>
                                          <p:spTgt spid="8"/>
                                        </p:tgtEl>
                                        <p:attrNameLst>
                                          <p:attrName>fill.type</p:attrName>
                                        </p:attrNameLst>
                                      </p:cBhvr>
                                      <p:to>
                                        <p:strVal val="solid"/>
                                      </p:to>
                                    </p:set>
                                    <p:set>
                                      <p:cBhvr>
                                        <p:cTn id="46" dur="500" autoRev="1" fill="hold"/>
                                        <p:tgtEl>
                                          <p:spTgt spid="8"/>
                                        </p:tgtEl>
                                        <p:attrNameLst>
                                          <p:attrName>fill.on</p:attrName>
                                        </p:attrNameLst>
                                      </p:cBhvr>
                                      <p:to>
                                        <p:strVal val="true"/>
                                      </p:to>
                                    </p:set>
                                  </p:childTnLst>
                                </p:cTn>
                              </p:par>
                            </p:childTnLst>
                          </p:cTn>
                        </p:par>
                        <p:par>
                          <p:cTn id="47" fill="hold">
                            <p:stCondLst>
                              <p:cond delay="2000"/>
                            </p:stCondLst>
                            <p:childTnLst>
                              <p:par>
                                <p:cTn id="48" presetID="27" presetClass="emph" presetSubtype="0" fill="hold" grpId="0" nodeType="afterEffect">
                                  <p:stCondLst>
                                    <p:cond delay="0"/>
                                  </p:stCondLst>
                                  <p:childTnLst>
                                    <p:animClr clrSpc="rgb">
                                      <p:cBhvr override="childStyle">
                                        <p:cTn id="49" dur="500" autoRev="1" fill="hold"/>
                                        <p:tgtEl>
                                          <p:spTgt spid="9"/>
                                        </p:tgtEl>
                                        <p:attrNameLst>
                                          <p:attrName>style.color</p:attrName>
                                        </p:attrNameLst>
                                      </p:cBhvr>
                                      <p:to>
                                        <a:schemeClr val="bg1"/>
                                      </p:to>
                                    </p:animClr>
                                    <p:animClr clrSpc="rgb">
                                      <p:cBhvr>
                                        <p:cTn id="50" dur="500" autoRev="1" fill="hold"/>
                                        <p:tgtEl>
                                          <p:spTgt spid="9"/>
                                        </p:tgtEl>
                                        <p:attrNameLst>
                                          <p:attrName>fillcolor</p:attrName>
                                        </p:attrNameLst>
                                      </p:cBhvr>
                                      <p:to>
                                        <a:schemeClr val="bg1"/>
                                      </p:to>
                                    </p:animClr>
                                    <p:set>
                                      <p:cBhvr>
                                        <p:cTn id="51" dur="500" autoRev="1" fill="hold"/>
                                        <p:tgtEl>
                                          <p:spTgt spid="9"/>
                                        </p:tgtEl>
                                        <p:attrNameLst>
                                          <p:attrName>fill.type</p:attrName>
                                        </p:attrNameLst>
                                      </p:cBhvr>
                                      <p:to>
                                        <p:strVal val="solid"/>
                                      </p:to>
                                    </p:set>
                                    <p:set>
                                      <p:cBhvr>
                                        <p:cTn id="52" dur="500" autoRev="1" fill="hold"/>
                                        <p:tgtEl>
                                          <p:spTgt spid="9"/>
                                        </p:tgtEl>
                                        <p:attrNameLst>
                                          <p:attrName>fill.on</p:attrName>
                                        </p:attrNameLst>
                                      </p:cBhvr>
                                      <p:to>
                                        <p:strVal val="true"/>
                                      </p:to>
                                    </p:set>
                                  </p:childTnLst>
                                </p:cTn>
                              </p:par>
                            </p:childTnLst>
                          </p:cTn>
                        </p:par>
                        <p:par>
                          <p:cTn id="53" fill="hold">
                            <p:stCondLst>
                              <p:cond delay="3000"/>
                            </p:stCondLst>
                            <p:childTnLst>
                              <p:par>
                                <p:cTn id="54" presetID="27" presetClass="emph" presetSubtype="0" fill="hold" grpId="0" nodeType="afterEffect">
                                  <p:stCondLst>
                                    <p:cond delay="0"/>
                                  </p:stCondLst>
                                  <p:childTnLst>
                                    <p:animClr clrSpc="rgb">
                                      <p:cBhvr override="childStyle">
                                        <p:cTn id="55" dur="500" autoRev="1" fill="hold"/>
                                        <p:tgtEl>
                                          <p:spTgt spid="11"/>
                                        </p:tgtEl>
                                        <p:attrNameLst>
                                          <p:attrName>style.color</p:attrName>
                                        </p:attrNameLst>
                                      </p:cBhvr>
                                      <p:to>
                                        <a:schemeClr val="bg1"/>
                                      </p:to>
                                    </p:animClr>
                                    <p:animClr clrSpc="rgb">
                                      <p:cBhvr>
                                        <p:cTn id="56" dur="500" autoRev="1" fill="hold"/>
                                        <p:tgtEl>
                                          <p:spTgt spid="11"/>
                                        </p:tgtEl>
                                        <p:attrNameLst>
                                          <p:attrName>fillcolor</p:attrName>
                                        </p:attrNameLst>
                                      </p:cBhvr>
                                      <p:to>
                                        <a:schemeClr val="bg1"/>
                                      </p:to>
                                    </p:animClr>
                                    <p:set>
                                      <p:cBhvr>
                                        <p:cTn id="57" dur="500" autoRev="1" fill="hold"/>
                                        <p:tgtEl>
                                          <p:spTgt spid="11"/>
                                        </p:tgtEl>
                                        <p:attrNameLst>
                                          <p:attrName>fill.type</p:attrName>
                                        </p:attrNameLst>
                                      </p:cBhvr>
                                      <p:to>
                                        <p:strVal val="solid"/>
                                      </p:to>
                                    </p:set>
                                    <p:set>
                                      <p:cBhvr>
                                        <p:cTn id="58" dur="500" autoRev="1" fill="hold"/>
                                        <p:tgtEl>
                                          <p:spTgt spid="11"/>
                                        </p:tgtEl>
                                        <p:attrNameLst>
                                          <p:attrName>fill.on</p:attrName>
                                        </p:attrNameLst>
                                      </p:cBhvr>
                                      <p:to>
                                        <p:strVal val="true"/>
                                      </p:to>
                                    </p:set>
                                  </p:childTnLst>
                                </p:cTn>
                              </p:par>
                            </p:childTnLst>
                          </p:cTn>
                        </p:par>
                        <p:par>
                          <p:cTn id="59" fill="hold">
                            <p:stCondLst>
                              <p:cond delay="4000"/>
                            </p:stCondLst>
                            <p:childTnLst>
                              <p:par>
                                <p:cTn id="60" presetID="27" presetClass="emph" presetSubtype="0" fill="hold" grpId="0" nodeType="afterEffect">
                                  <p:stCondLst>
                                    <p:cond delay="0"/>
                                  </p:stCondLst>
                                  <p:childTnLst>
                                    <p:animClr clrSpc="rgb">
                                      <p:cBhvr override="childStyle">
                                        <p:cTn id="61" dur="500" autoRev="1" fill="hold"/>
                                        <p:tgtEl>
                                          <p:spTgt spid="10"/>
                                        </p:tgtEl>
                                        <p:attrNameLst>
                                          <p:attrName>style.color</p:attrName>
                                        </p:attrNameLst>
                                      </p:cBhvr>
                                      <p:to>
                                        <a:schemeClr val="bg1"/>
                                      </p:to>
                                    </p:animClr>
                                    <p:animClr clrSpc="rgb">
                                      <p:cBhvr>
                                        <p:cTn id="62" dur="500" autoRev="1" fill="hold"/>
                                        <p:tgtEl>
                                          <p:spTgt spid="10"/>
                                        </p:tgtEl>
                                        <p:attrNameLst>
                                          <p:attrName>fillcolor</p:attrName>
                                        </p:attrNameLst>
                                      </p:cBhvr>
                                      <p:to>
                                        <a:schemeClr val="bg1"/>
                                      </p:to>
                                    </p:animClr>
                                    <p:set>
                                      <p:cBhvr>
                                        <p:cTn id="63" dur="500" autoRev="1" fill="hold"/>
                                        <p:tgtEl>
                                          <p:spTgt spid="10"/>
                                        </p:tgtEl>
                                        <p:attrNameLst>
                                          <p:attrName>fill.type</p:attrName>
                                        </p:attrNameLst>
                                      </p:cBhvr>
                                      <p:to>
                                        <p:strVal val="solid"/>
                                      </p:to>
                                    </p:set>
                                    <p:set>
                                      <p:cBhvr>
                                        <p:cTn id="64" dur="500" autoRev="1"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533400" y="2057400"/>
            <a:ext cx="8001000" cy="3477875"/>
          </a:xfrm>
          <a:prstGeom prst="rect">
            <a:avLst/>
          </a:prstGeom>
        </p:spPr>
        <p:txBody>
          <a:bodyPr wrap="square">
            <a:spAutoFit/>
          </a:bodyPr>
          <a:lstStyle/>
          <a:p>
            <a:r>
              <a:rPr lang="en-US" sz="2000" dirty="0" smtClean="0"/>
              <a:t>Service tax is a tax levied on services rendered by a person and the responsibility of payment of the tax is cast on the service provider. It is an indirect tax as it can be recovered from the service receiver by the service provider in course of his business transactions. Service Tax was introduced in India in 1994 by Chapter V of the Finance Act, 1994 (External website that opens in a new window). It was imposed on a initial set of three services in 1994 and the scope of the service tax (-1 MB) (PDF file that opens in a new window) has since been expanded continuously by subsequent Finance Acts. The Finance Act, extends the levy of service tax to the whole of India, except the State of Jammu &amp; Kashmir. </a:t>
            </a:r>
          </a:p>
          <a:p>
            <a:endParaRPr lang="en-US" sz="2000" dirty="0"/>
          </a:p>
        </p:txBody>
      </p:sp>
      <p:sp>
        <p:nvSpPr>
          <p:cNvPr id="4" name="5-Point Star 3">
            <a:hlinkClick r:id="rId3"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05800" y="6096000"/>
            <a:ext cx="685800" cy="261610"/>
          </a:xfrm>
          <a:prstGeom prst="rect">
            <a:avLst/>
          </a:prstGeom>
          <a:noFill/>
        </p:spPr>
        <p:txBody>
          <a:bodyPr wrap="square" rtlCol="0">
            <a:spAutoFit/>
          </a:bodyPr>
          <a:lstStyle/>
          <a:p>
            <a:r>
              <a:rPr lang="en-US" sz="1100" dirty="0" smtClean="0">
                <a:hlinkClick r:id="rId3" action="ppaction://hlinksldjump"/>
              </a:rPr>
              <a:t>HOME</a:t>
            </a:r>
            <a:endParaRPr lang="en-US" sz="1100" dirty="0"/>
          </a:p>
        </p:txBody>
      </p:sp>
      <p:sp>
        <p:nvSpPr>
          <p:cNvPr id="7" name="Title 6"/>
          <p:cNvSpPr>
            <a:spLocks noGrp="1"/>
          </p:cNvSpPr>
          <p:nvPr>
            <p:ph type="title"/>
          </p:nvPr>
        </p:nvSpPr>
        <p:spPr>
          <a:xfrm>
            <a:off x="2438400" y="274638"/>
            <a:ext cx="4953000" cy="1143000"/>
          </a:xfrm>
        </p:spPr>
        <p:txBody>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Service tax</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Slide Number Placeholder 10"/>
          <p:cNvSpPr>
            <a:spLocks noGrp="1"/>
          </p:cNvSpPr>
          <p:nvPr>
            <p:ph type="sldNum" sz="quarter" idx="12"/>
          </p:nvPr>
        </p:nvSpPr>
        <p:spPr/>
        <p:txBody>
          <a:bodyPr/>
          <a:lstStyle/>
          <a:p>
            <a:fld id="{11A890FD-4A86-4FEA-B2D4-3F75D5D77F20}" type="slidenum">
              <a:rPr lang="en-US" smtClean="0">
                <a:solidFill>
                  <a:schemeClr val="tx1"/>
                </a:solidFill>
              </a:rPr>
              <a:pPr/>
              <a:t>37</a:t>
            </a:fld>
            <a:endParaRPr lang="en-US">
              <a:solidFill>
                <a:schemeClr val="tx1"/>
              </a:solidFill>
            </a:endParaRPr>
          </a:p>
        </p:txBody>
      </p:sp>
    </p:spTree>
  </p:cSld>
  <p:clrMapOvr>
    <a:masterClrMapping/>
  </p:clrMapOvr>
  <p:transition advTm="6297">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1000" accel="50000" decel="50000" autoRev="1" fill="hold">
                                          <p:stCondLst>
                                            <p:cond delay="0"/>
                                          </p:stCondLst>
                                        </p:cTn>
                                        <p:tgtEl>
                                          <p:spTgt spid="7"/>
                                        </p:tgtEl>
                                        <p:attrNameLst>
                                          <p:attrName>ppt_x</p:attrName>
                                          <p:attrName>ppt_y</p:attrName>
                                        </p:attrNameLst>
                                      </p:cBhvr>
                                    </p:animMotion>
                                    <p:animRot by="1500000">
                                      <p:cBhvr>
                                        <p:cTn id="7" dur="500" fill="hold">
                                          <p:stCondLst>
                                            <p:cond delay="0"/>
                                          </p:stCondLst>
                                        </p:cTn>
                                        <p:tgtEl>
                                          <p:spTgt spid="7"/>
                                        </p:tgtEl>
                                        <p:attrNameLst>
                                          <p:attrName>r</p:attrName>
                                        </p:attrNameLst>
                                      </p:cBhvr>
                                    </p:animRot>
                                    <p:animRot by="-1500000">
                                      <p:cBhvr>
                                        <p:cTn id="8" dur="500" fill="hold">
                                          <p:stCondLst>
                                            <p:cond delay="500"/>
                                          </p:stCondLst>
                                        </p:cTn>
                                        <p:tgtEl>
                                          <p:spTgt spid="7"/>
                                        </p:tgtEl>
                                        <p:attrNameLst>
                                          <p:attrName>r</p:attrName>
                                        </p:attrNameLst>
                                      </p:cBhvr>
                                    </p:animRot>
                                    <p:animRot by="-1500000">
                                      <p:cBhvr>
                                        <p:cTn id="9" dur="500" fill="hold">
                                          <p:stCondLst>
                                            <p:cond delay="1000"/>
                                          </p:stCondLst>
                                        </p:cTn>
                                        <p:tgtEl>
                                          <p:spTgt spid="7"/>
                                        </p:tgtEl>
                                        <p:attrNameLst>
                                          <p:attrName>r</p:attrName>
                                        </p:attrNameLst>
                                      </p:cBhvr>
                                    </p:animRot>
                                    <p:animRot by="1500000">
                                      <p:cBhvr>
                                        <p:cTn id="10" dur="500" fill="hold">
                                          <p:stCondLst>
                                            <p:cond delay="1500"/>
                                          </p:stCondLst>
                                        </p:cTn>
                                        <p:tgtEl>
                                          <p:spTgt spid="7"/>
                                        </p:tgtEl>
                                        <p:attrNameLst>
                                          <p:attrName>r</p:attrName>
                                        </p:attrNameLst>
                                      </p:cBhvr>
                                    </p:animRot>
                                  </p:childTnLst>
                                </p:cTn>
                              </p:par>
                            </p:childTnLst>
                          </p:cTn>
                        </p:par>
                        <p:par>
                          <p:cTn id="11" fill="hold">
                            <p:stCondLst>
                              <p:cond delay="38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2" name="Picture 1" descr="VAT-and-Service-Tax"/>
          <p:cNvPicPr/>
          <p:nvPr/>
        </p:nvPicPr>
        <p:blipFill>
          <a:blip r:embed="rId2">
            <a:grayscl/>
          </a:blip>
          <a:stretch>
            <a:fillRect/>
          </a:stretch>
        </p:blipFill>
        <p:spPr bwMode="auto">
          <a:xfrm>
            <a:off x="0" y="-7620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Rectangle 2"/>
          <p:cNvSpPr/>
          <p:nvPr/>
        </p:nvSpPr>
        <p:spPr>
          <a:xfrm>
            <a:off x="304800" y="304800"/>
            <a:ext cx="5868914" cy="523220"/>
          </a:xfrm>
          <a:prstGeom prst="rect">
            <a:avLst/>
          </a:prstGeom>
        </p:spPr>
        <p:txBody>
          <a:bodyPr wrap="none">
            <a:spAutoFit/>
          </a:bodyPr>
          <a:lstStyle/>
          <a:p>
            <a:r>
              <a:rPr lang="en-US" sz="2800" dirty="0" smtClean="0">
                <a:ln w="18415" cmpd="sng">
                  <a:solidFill>
                    <a:srgbClr val="FFFFFF"/>
                  </a:solidFill>
                  <a:prstDash val="solid"/>
                </a:ln>
                <a:blipFill>
                  <a:blip r:embed="rId3"/>
                  <a:tile tx="0" ty="0" sx="100000" sy="100000" flip="none" algn="tl"/>
                </a:blipFill>
                <a:effectLst>
                  <a:outerShdw blurRad="63500" dir="3600000" algn="tl" rotWithShape="0">
                    <a:srgbClr val="000000">
                      <a:alpha val="70000"/>
                    </a:srgbClr>
                  </a:outerShdw>
                </a:effectLst>
                <a:latin typeface="Comic Sans MS" pitchFamily="66" charset="0"/>
              </a:rPr>
              <a:t>NEED FOR A TAX ON SERVICES</a:t>
            </a:r>
            <a:endParaRPr lang="en-US" sz="2800" dirty="0">
              <a:ln w="18415" cmpd="sng">
                <a:solidFill>
                  <a:srgbClr val="FFFFFF"/>
                </a:solidFill>
                <a:prstDash val="solid"/>
              </a:ln>
              <a:blipFill>
                <a:blip r:embed="rId3"/>
                <a:tile tx="0" ty="0" sx="100000" sy="100000" flip="none" algn="tl"/>
              </a:blipFill>
              <a:effectLst>
                <a:outerShdw blurRad="63500" dir="3600000" algn="tl" rotWithShape="0">
                  <a:srgbClr val="000000">
                    <a:alpha val="70000"/>
                  </a:srgbClr>
                </a:outerShdw>
              </a:effectLst>
              <a:latin typeface="Comic Sans MS" pitchFamily="66" charset="0"/>
            </a:endParaRPr>
          </a:p>
        </p:txBody>
      </p:sp>
      <p:sp>
        <p:nvSpPr>
          <p:cNvPr id="4" name="Rectangle 3"/>
          <p:cNvSpPr/>
          <p:nvPr/>
        </p:nvSpPr>
        <p:spPr>
          <a:xfrm>
            <a:off x="381000" y="1066800"/>
            <a:ext cx="8077200" cy="2308324"/>
          </a:xfrm>
          <a:prstGeom prst="rect">
            <a:avLst/>
          </a:prstGeom>
        </p:spPr>
        <p:txBody>
          <a:bodyPr wrap="square">
            <a:spAutoFit/>
          </a:bodyPr>
          <a:lstStyle/>
          <a:p>
            <a:pPr algn="just">
              <a:buFont typeface="Wingdings" pitchFamily="2" charset="2"/>
              <a:buChar char="Ø"/>
            </a:pPr>
            <a:r>
              <a:rPr lang="en-US" sz="2400" b="1" dirty="0" smtClean="0">
                <a:ln w="12700">
                  <a:solidFill>
                    <a:schemeClr val="tx2">
                      <a:satMod val="155000"/>
                    </a:schemeClr>
                  </a:solidFill>
                  <a:prstDash val="solid"/>
                </a:ln>
                <a:blipFill>
                  <a:blip r:embed="rId3"/>
                  <a:tile tx="0" ty="0" sx="100000" sy="100000" flip="none" algn="tl"/>
                </a:blipFill>
                <a:effectLst>
                  <a:outerShdw blurRad="41275" dist="20320" dir="1800000" algn="tl" rotWithShape="0">
                    <a:srgbClr val="000000">
                      <a:alpha val="40000"/>
                    </a:srgbClr>
                  </a:outerShdw>
                </a:effectLst>
              </a:rPr>
              <a:t>       </a:t>
            </a:r>
            <a:r>
              <a:rPr lang="en-US" sz="2400" dirty="0" smtClean="0">
                <a:ln w="18415" cmpd="sng">
                  <a:solidFill>
                    <a:srgbClr val="FFFFFF"/>
                  </a:solidFill>
                  <a:prstDash val="solid"/>
                </a:ln>
                <a:blipFill>
                  <a:blip r:embed="rId3"/>
                  <a:tile tx="0" ty="0" sx="100000" sy="100000" flip="none" algn="tl"/>
                </a:blipFill>
                <a:effectLst>
                  <a:outerShdw blurRad="63500" dir="3600000" algn="tl" rotWithShape="0">
                    <a:srgbClr val="000000">
                      <a:alpha val="70000"/>
                    </a:srgbClr>
                  </a:outerShdw>
                </a:effectLst>
              </a:rPr>
              <a:t>Now a days, service sector has been growing phenomenally all over the world. The growing importance of this sector can be gauged from the ever increasing contribution made by the service sector to GDP, thereby pushing back the contribution of traditional contributors like agriculture and manufacturing sectors. </a:t>
            </a:r>
            <a:endParaRPr lang="en-US" sz="2400" b="1" dirty="0">
              <a:ln w="12700">
                <a:solidFill>
                  <a:schemeClr val="tx2">
                    <a:satMod val="155000"/>
                  </a:schemeClr>
                </a:solidFill>
                <a:prstDash val="solid"/>
              </a:ln>
              <a:blipFill>
                <a:blip r:embed="rId3"/>
                <a:tile tx="0" ty="0" sx="100000" sy="100000" flip="none" algn="tl"/>
              </a:blipFill>
              <a:effectLst>
                <a:outerShdw blurRad="41275" dist="20320" dir="1800000" algn="tl" rotWithShape="0">
                  <a:srgbClr val="000000">
                    <a:alpha val="40000"/>
                  </a:srgbClr>
                </a:outerShdw>
              </a:effectLst>
            </a:endParaRPr>
          </a:p>
        </p:txBody>
      </p:sp>
      <p:sp>
        <p:nvSpPr>
          <p:cNvPr id="6" name="Rectangle 5"/>
          <p:cNvSpPr/>
          <p:nvPr/>
        </p:nvSpPr>
        <p:spPr>
          <a:xfrm>
            <a:off x="381000" y="3352800"/>
            <a:ext cx="8001000" cy="830997"/>
          </a:xfrm>
          <a:prstGeom prst="rect">
            <a:avLst/>
          </a:prstGeom>
        </p:spPr>
        <p:txBody>
          <a:bodyPr wrap="square">
            <a:spAutoFit/>
          </a:bodyPr>
          <a:lstStyle/>
          <a:p>
            <a:pPr algn="just">
              <a:buFont typeface="Wingdings" pitchFamily="2" charset="2"/>
              <a:buChar char="Ø"/>
            </a:pPr>
            <a:r>
              <a:rPr lang="en-US" sz="2400" dirty="0" smtClean="0">
                <a:solidFill>
                  <a:schemeClr val="accent6">
                    <a:lumMod val="50000"/>
                  </a:schemeClr>
                </a:solidFill>
              </a:rPr>
              <a:t>       </a:t>
            </a:r>
            <a:r>
              <a:rPr lang="en-US" sz="2400" dirty="0" smtClean="0">
                <a:ln w="18415" cmpd="sng">
                  <a:solidFill>
                    <a:srgbClr val="FFFFFF"/>
                  </a:solidFill>
                  <a:prstDash val="solid"/>
                </a:ln>
                <a:blipFill>
                  <a:blip r:embed="rId3"/>
                  <a:tile tx="0" ty="0" sx="100000" sy="100000" flip="none" algn="tl"/>
                </a:blipFill>
                <a:effectLst>
                  <a:outerShdw blurRad="63500" dir="3600000" algn="tl" rotWithShape="0">
                    <a:srgbClr val="000000">
                      <a:alpha val="70000"/>
                    </a:srgbClr>
                  </a:outerShdw>
                </a:effectLst>
              </a:rPr>
              <a:t>Hence, the Government's argument is that substantial revenue should come from the service sector.</a:t>
            </a:r>
            <a:endParaRPr lang="en-US" sz="2400" dirty="0">
              <a:blipFill>
                <a:blip r:embed="rId3"/>
                <a:tile tx="0" ty="0" sx="100000" sy="100000" flip="none" algn="tl"/>
              </a:blipFill>
            </a:endParaRPr>
          </a:p>
        </p:txBody>
      </p:sp>
      <p:sp>
        <p:nvSpPr>
          <p:cNvPr id="7" name="Rectangle 6"/>
          <p:cNvSpPr/>
          <p:nvPr/>
        </p:nvSpPr>
        <p:spPr>
          <a:xfrm>
            <a:off x="457200" y="4343400"/>
            <a:ext cx="8001000" cy="830997"/>
          </a:xfrm>
          <a:prstGeom prst="rect">
            <a:avLst/>
          </a:prstGeom>
        </p:spPr>
        <p:txBody>
          <a:bodyPr wrap="square">
            <a:spAutoFit/>
          </a:bodyPr>
          <a:lstStyle/>
          <a:p>
            <a:pPr>
              <a:buFont typeface="Wingdings" pitchFamily="2" charset="2"/>
              <a:buChar char="Ø"/>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smtClean="0">
                <a:ln w="18415" cmpd="sng">
                  <a:solidFill>
                    <a:srgbClr val="FFFFFF"/>
                  </a:solidFill>
                  <a:prstDash val="solid"/>
                </a:ln>
                <a:blipFill>
                  <a:blip r:embed="rId3"/>
                  <a:tile tx="0" ty="0" sx="100000" sy="100000" flip="none" algn="tl"/>
                </a:blipFill>
                <a:effectLst>
                  <a:outerShdw blurRad="63500" dir="3600000" algn="tl" rotWithShape="0">
                    <a:srgbClr val="000000">
                      <a:alpha val="70000"/>
                    </a:srgbClr>
                  </a:outerShdw>
                </a:effectLst>
              </a:rPr>
              <a:t>With these objectives in mind, service tax was introduced in India in 1994.</a:t>
            </a:r>
            <a:endParaRPr lang="en-US" sz="2400" dirty="0">
              <a:ln w="18415" cmpd="sng">
                <a:solidFill>
                  <a:srgbClr val="FFFFFF"/>
                </a:solidFill>
                <a:prstDash val="solid"/>
              </a:ln>
              <a:blipFill>
                <a:blip r:embed="rId3"/>
                <a:tile tx="0" ty="0" sx="100000" sy="100000" flip="none" algn="tl"/>
              </a:blipFill>
              <a:effectLst>
                <a:outerShdw blurRad="63500" dir="3600000" algn="tl" rotWithShape="0">
                  <a:srgbClr val="000000">
                    <a:alpha val="70000"/>
                  </a:srgbClr>
                </a:outerShdw>
              </a:effectLst>
            </a:endParaRPr>
          </a:p>
        </p:txBody>
      </p:sp>
      <p:sp>
        <p:nvSpPr>
          <p:cNvPr id="8" name="5-Point Star 7">
            <a:hlinkClick r:id="rId4"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8305800" y="6096000"/>
            <a:ext cx="685800" cy="261610"/>
          </a:xfrm>
          <a:prstGeom prst="rect">
            <a:avLst/>
          </a:prstGeom>
          <a:noFill/>
        </p:spPr>
        <p:txBody>
          <a:bodyPr wrap="square" rtlCol="0">
            <a:spAutoFit/>
          </a:bodyPr>
          <a:lstStyle/>
          <a:p>
            <a:r>
              <a:rPr lang="en-US" sz="1100" dirty="0" smtClean="0">
                <a:hlinkClick r:id="rId4" action="ppaction://hlinksldjump"/>
              </a:rPr>
              <a:t>HOME</a:t>
            </a:r>
            <a:endParaRPr lang="en-US" sz="1100" dirty="0"/>
          </a:p>
        </p:txBody>
      </p:sp>
      <p:sp>
        <p:nvSpPr>
          <p:cNvPr id="13" name="Slide Number Placeholder 12"/>
          <p:cNvSpPr>
            <a:spLocks noGrp="1"/>
          </p:cNvSpPr>
          <p:nvPr>
            <p:ph type="sldNum" sz="quarter" idx="12"/>
          </p:nvPr>
        </p:nvSpPr>
        <p:spPr/>
        <p:txBody>
          <a:bodyPr/>
          <a:lstStyle/>
          <a:p>
            <a:fld id="{11A890FD-4A86-4FEA-B2D4-3F75D5D77F20}" type="slidenum">
              <a:rPr lang="en-US" smtClean="0">
                <a:solidFill>
                  <a:schemeClr val="tx1"/>
                </a:solidFill>
              </a:rPr>
              <a:pPr/>
              <a:t>38</a:t>
            </a:fld>
            <a:endParaRPr lang="en-US" dirty="0">
              <a:solidFill>
                <a:schemeClr val="tx1"/>
              </a:solidFill>
            </a:endParaRPr>
          </a:p>
        </p:txBody>
      </p:sp>
    </p:spTree>
  </p:cSld>
  <p:clrMapOvr>
    <a:masterClrMapping/>
  </p:clrMapOvr>
  <p:transition spd="slow" advTm="10359">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1000" accel="50000" decel="50000" autoRev="1" fill="hold">
                                          <p:stCondLst>
                                            <p:cond delay="0"/>
                                          </p:stCondLst>
                                        </p:cTn>
                                        <p:tgtEl>
                                          <p:spTgt spid="3"/>
                                        </p:tgtEl>
                                        <p:attrNameLst>
                                          <p:attrName>ppt_x</p:attrName>
                                          <p:attrName>ppt_y</p:attrName>
                                        </p:attrNameLst>
                                      </p:cBhvr>
                                    </p:animMotion>
                                    <p:animRot by="1500000">
                                      <p:cBhvr>
                                        <p:cTn id="7" dur="500" fill="hold">
                                          <p:stCondLst>
                                            <p:cond delay="0"/>
                                          </p:stCondLst>
                                        </p:cTn>
                                        <p:tgtEl>
                                          <p:spTgt spid="3"/>
                                        </p:tgtEl>
                                        <p:attrNameLst>
                                          <p:attrName>r</p:attrName>
                                        </p:attrNameLst>
                                      </p:cBhvr>
                                    </p:animRot>
                                    <p:animRot by="-1500000">
                                      <p:cBhvr>
                                        <p:cTn id="8" dur="500" fill="hold">
                                          <p:stCondLst>
                                            <p:cond delay="500"/>
                                          </p:stCondLst>
                                        </p:cTn>
                                        <p:tgtEl>
                                          <p:spTgt spid="3"/>
                                        </p:tgtEl>
                                        <p:attrNameLst>
                                          <p:attrName>r</p:attrName>
                                        </p:attrNameLst>
                                      </p:cBhvr>
                                    </p:animRot>
                                    <p:animRot by="-1500000">
                                      <p:cBhvr>
                                        <p:cTn id="9" dur="500" fill="hold">
                                          <p:stCondLst>
                                            <p:cond delay="1000"/>
                                          </p:stCondLst>
                                        </p:cTn>
                                        <p:tgtEl>
                                          <p:spTgt spid="3"/>
                                        </p:tgtEl>
                                        <p:attrNameLst>
                                          <p:attrName>r</p:attrName>
                                        </p:attrNameLst>
                                      </p:cBhvr>
                                    </p:animRot>
                                    <p:animRot by="1500000">
                                      <p:cBhvr>
                                        <p:cTn id="10" dur="500" fill="hold">
                                          <p:stCondLst>
                                            <p:cond delay="1500"/>
                                          </p:stCondLst>
                                        </p:cTn>
                                        <p:tgtEl>
                                          <p:spTgt spid="3"/>
                                        </p:tgtEl>
                                        <p:attrNameLst>
                                          <p:attrName>r</p:attrName>
                                        </p:attrNameLst>
                                      </p:cBhvr>
                                    </p:animRot>
                                  </p:childTnLst>
                                </p:cTn>
                              </p:par>
                            </p:childTnLst>
                          </p:cTn>
                        </p:par>
                        <p:par>
                          <p:cTn id="11" fill="hold">
                            <p:stCondLst>
                              <p:cond delay="6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childTnLst>
                          </p:cTn>
                        </p:par>
                        <p:par>
                          <p:cTn id="15" fill="hold">
                            <p:stCondLst>
                              <p:cond delay="7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1000"/>
                                        <p:tgtEl>
                                          <p:spTgt spid="6"/>
                                        </p:tgtEl>
                                      </p:cBhvr>
                                    </p:animEffect>
                                  </p:childTnLst>
                                </p:cTn>
                              </p:par>
                            </p:childTnLst>
                          </p:cTn>
                        </p:par>
                        <p:par>
                          <p:cTn id="19" fill="hold">
                            <p:stCondLst>
                              <p:cond delay="80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45000"/>
                <a:satMod val="135000"/>
              </a:schemeClr>
              <a:prstClr val="white"/>
            </a:duotone>
          </a:blip>
          <a:srcRect/>
          <a:stretch>
            <a:fillRect l="-18000" r="-18000"/>
          </a:stretch>
        </a:blipFill>
        <a:effectLst/>
      </p:bgPr>
    </p:bg>
    <p:spTree>
      <p:nvGrpSpPr>
        <p:cNvPr id="1" name=""/>
        <p:cNvGrpSpPr/>
        <p:nvPr/>
      </p:nvGrpSpPr>
      <p:grpSpPr>
        <a:xfrm>
          <a:off x="0" y="0"/>
          <a:ext cx="0" cy="0"/>
          <a:chOff x="0" y="0"/>
          <a:chExt cx="0" cy="0"/>
        </a:xfrm>
      </p:grpSpPr>
      <p:pic>
        <p:nvPicPr>
          <p:cNvPr id="2" name="Picture 1" descr="VAT-and-Service-Tax"/>
          <p:cNvPicPr/>
          <p:nvPr/>
        </p:nvPicPr>
        <p:blipFill>
          <a:blip r:embed="rId3">
            <a:grayscl/>
            <a:lum contrast="-20000"/>
          </a:blip>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3" name="Diagram 2"/>
          <p:cNvGraphicFramePr/>
          <p:nvPr/>
        </p:nvGraphicFramePr>
        <p:xfrm>
          <a:off x="1143000" y="1219200"/>
          <a:ext cx="70104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p:cNvSpPr/>
          <p:nvPr/>
        </p:nvSpPr>
        <p:spPr>
          <a:xfrm>
            <a:off x="457200" y="381000"/>
            <a:ext cx="5638800" cy="584775"/>
          </a:xfrm>
          <a:prstGeom prst="rect">
            <a:avLst/>
          </a:prstGeom>
        </p:spPr>
        <p:txBody>
          <a:bodyPr wrap="square">
            <a:spAutoFit/>
          </a:bodyPr>
          <a:lstStyle/>
          <a:p>
            <a:pPr algn="just"/>
            <a:r>
              <a:rPr lang="en-US" sz="3200" b="1" dirty="0" smtClean="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latin typeface="Comic Sans MS" pitchFamily="66" charset="0"/>
              </a:rPr>
              <a:t>SERVICE TAX LAW</a:t>
            </a:r>
            <a:endParaRPr lang="en-US" sz="3200" b="1" dirty="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latin typeface="Comic Sans MS" pitchFamily="66" charset="0"/>
            </a:endParaRPr>
          </a:p>
        </p:txBody>
      </p:sp>
      <p:sp>
        <p:nvSpPr>
          <p:cNvPr id="5" name="5-Point Star 4">
            <a:hlinkClick r:id="rId8"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305800" y="6096000"/>
            <a:ext cx="685800" cy="261610"/>
          </a:xfrm>
          <a:prstGeom prst="rect">
            <a:avLst/>
          </a:prstGeom>
          <a:noFill/>
        </p:spPr>
        <p:txBody>
          <a:bodyPr wrap="square" rtlCol="0">
            <a:spAutoFit/>
          </a:bodyPr>
          <a:lstStyle/>
          <a:p>
            <a:r>
              <a:rPr lang="en-US" sz="1100" dirty="0" smtClean="0">
                <a:hlinkClick r:id="rId8" action="ppaction://hlinksldjump"/>
              </a:rPr>
              <a:t>HOME</a:t>
            </a:r>
            <a:endParaRPr lang="en-US" sz="1100" dirty="0"/>
          </a:p>
        </p:txBody>
      </p:sp>
      <p:sp>
        <p:nvSpPr>
          <p:cNvPr id="10" name="Slide Number Placeholder 9"/>
          <p:cNvSpPr>
            <a:spLocks noGrp="1"/>
          </p:cNvSpPr>
          <p:nvPr>
            <p:ph type="sldNum" sz="quarter" idx="12"/>
          </p:nvPr>
        </p:nvSpPr>
        <p:spPr/>
        <p:txBody>
          <a:bodyPr/>
          <a:lstStyle/>
          <a:p>
            <a:fld id="{11A890FD-4A86-4FEA-B2D4-3F75D5D77F20}" type="slidenum">
              <a:rPr lang="en-US" smtClean="0">
                <a:solidFill>
                  <a:schemeClr val="tx1"/>
                </a:solidFill>
              </a:rPr>
              <a:pPr/>
              <a:t>39</a:t>
            </a:fld>
            <a:endParaRPr lang="en-US" dirty="0">
              <a:solidFill>
                <a:schemeClr val="tx1"/>
              </a:solidFill>
            </a:endParaRPr>
          </a:p>
        </p:txBody>
      </p:sp>
    </p:spTree>
  </p:cSld>
  <p:clrMapOvr>
    <a:masterClrMapping/>
  </p:clrMapOvr>
  <p:transition spd="med" advTm="7735">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1000" accel="50000" decel="50000" autoRev="1" fill="hold">
                                          <p:stCondLst>
                                            <p:cond delay="0"/>
                                          </p:stCondLst>
                                        </p:cTn>
                                        <p:tgtEl>
                                          <p:spTgt spid="4"/>
                                        </p:tgtEl>
                                        <p:attrNameLst>
                                          <p:attrName>ppt_x</p:attrName>
                                          <p:attrName>ppt_y</p:attrName>
                                        </p:attrNameLst>
                                      </p:cBhvr>
                                    </p:animMotion>
                                    <p:animRot by="1500000">
                                      <p:cBhvr>
                                        <p:cTn id="7" dur="500" fill="hold">
                                          <p:stCondLst>
                                            <p:cond delay="0"/>
                                          </p:stCondLst>
                                        </p:cTn>
                                        <p:tgtEl>
                                          <p:spTgt spid="4"/>
                                        </p:tgtEl>
                                        <p:attrNameLst>
                                          <p:attrName>r</p:attrName>
                                        </p:attrNameLst>
                                      </p:cBhvr>
                                    </p:animRot>
                                    <p:animRot by="-1500000">
                                      <p:cBhvr>
                                        <p:cTn id="8" dur="500" fill="hold">
                                          <p:stCondLst>
                                            <p:cond delay="500"/>
                                          </p:stCondLst>
                                        </p:cTn>
                                        <p:tgtEl>
                                          <p:spTgt spid="4"/>
                                        </p:tgtEl>
                                        <p:attrNameLst>
                                          <p:attrName>r</p:attrName>
                                        </p:attrNameLst>
                                      </p:cBhvr>
                                    </p:animRot>
                                    <p:animRot by="-1500000">
                                      <p:cBhvr>
                                        <p:cTn id="9" dur="500" fill="hold">
                                          <p:stCondLst>
                                            <p:cond delay="1000"/>
                                          </p:stCondLst>
                                        </p:cTn>
                                        <p:tgtEl>
                                          <p:spTgt spid="4"/>
                                        </p:tgtEl>
                                        <p:attrNameLst>
                                          <p:attrName>r</p:attrName>
                                        </p:attrNameLst>
                                      </p:cBhvr>
                                    </p:animRot>
                                    <p:animRot by="1500000">
                                      <p:cBhvr>
                                        <p:cTn id="10" dur="500" fill="hold">
                                          <p:stCondLst>
                                            <p:cond delay="1500"/>
                                          </p:stCondLst>
                                        </p:cTn>
                                        <p:tgtEl>
                                          <p:spTgt spid="4"/>
                                        </p:tgtEl>
                                        <p:attrNameLst>
                                          <p:attrName>r</p:attrName>
                                        </p:attrNameLst>
                                      </p:cBhvr>
                                    </p:animRot>
                                  </p:childTnLst>
                                </p:cTn>
                              </p:par>
                            </p:childTnLst>
                          </p:cTn>
                        </p:par>
                        <p:par>
                          <p:cTn id="11" fill="hold">
                            <p:stCondLst>
                              <p:cond delay="4400"/>
                            </p:stCondLst>
                            <p:childTnLst>
                              <p:par>
                                <p:cTn id="12" presetID="6" presetClass="entr" presetSubtype="1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45000"/>
                <a:satMod val="135000"/>
              </a:schemeClr>
              <a:prstClr val="white"/>
            </a:duotone>
          </a:blip>
          <a:srcRect/>
          <a:stretch>
            <a:fillRect l="-5000" r="-5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Algerian" pitchFamily="82" charset="0"/>
              </a:rPr>
              <a:t>SOURCES</a:t>
            </a:r>
            <a:endParaRPr lang="en-US" dirty="0">
              <a:latin typeface="Algerian" pitchFamily="82" charset="0"/>
            </a:endParaRPr>
          </a:p>
        </p:txBody>
      </p:sp>
      <p:sp>
        <p:nvSpPr>
          <p:cNvPr id="6" name="Content Placeholder 5"/>
          <p:cNvSpPr>
            <a:spLocks noGrp="1"/>
          </p:cNvSpPr>
          <p:nvPr>
            <p:ph idx="1"/>
          </p:nvPr>
        </p:nvSpPr>
        <p:spPr/>
        <p:txBody>
          <a:bodyPr>
            <a:normAutofit fontScale="62500" lnSpcReduction="20000"/>
          </a:bodyPr>
          <a:lstStyle/>
          <a:p>
            <a:pPr>
              <a:buNone/>
            </a:pPr>
            <a:r>
              <a:rPr lang="en-US" dirty="0" smtClean="0"/>
              <a:t> </a:t>
            </a:r>
          </a:p>
          <a:p>
            <a:pPr>
              <a:buNone/>
            </a:pPr>
            <a:r>
              <a:rPr lang="en-US" u="sng" dirty="0" smtClean="0"/>
              <a:t>COLLECTION OF INFORMATION FROM FOLLWING WEB SITES:-</a:t>
            </a:r>
            <a:endParaRPr lang="en-US" dirty="0" smtClean="0"/>
          </a:p>
          <a:p>
            <a:pPr>
              <a:buNone/>
            </a:pPr>
            <a:r>
              <a:rPr lang="en-US" dirty="0" smtClean="0"/>
              <a:t> </a:t>
            </a:r>
          </a:p>
          <a:p>
            <a:r>
              <a:rPr lang="en-US" u="sng" dirty="0" smtClean="0">
                <a:hlinkClick r:id="rId3"/>
              </a:rPr>
              <a:t>www.google.com</a:t>
            </a:r>
            <a:endParaRPr lang="en-US" dirty="0" smtClean="0"/>
          </a:p>
          <a:p>
            <a:pPr>
              <a:buNone/>
            </a:pPr>
            <a:endParaRPr lang="en-US" dirty="0" smtClean="0"/>
          </a:p>
          <a:p>
            <a:r>
              <a:rPr lang="en-US" u="sng" dirty="0" smtClean="0">
                <a:hlinkClick r:id="rId4"/>
              </a:rPr>
              <a:t>www.mahavat.gov.in</a:t>
            </a:r>
            <a:endParaRPr lang="en-US" dirty="0" smtClean="0"/>
          </a:p>
          <a:p>
            <a:pPr>
              <a:buNone/>
            </a:pPr>
            <a:endParaRPr lang="en-US" dirty="0" smtClean="0"/>
          </a:p>
          <a:p>
            <a:r>
              <a:rPr lang="en-US" u="sng" dirty="0" smtClean="0">
                <a:hlinkClick r:id="rId5"/>
              </a:rPr>
              <a:t>www.servicetax.gov.in</a:t>
            </a:r>
            <a:endParaRPr lang="en-US" dirty="0" smtClean="0"/>
          </a:p>
          <a:p>
            <a:pPr>
              <a:buNone/>
            </a:pPr>
            <a:r>
              <a:rPr lang="en-US" dirty="0" smtClean="0"/>
              <a:t> </a:t>
            </a:r>
          </a:p>
          <a:p>
            <a:r>
              <a:rPr lang="en-US" u="sng" dirty="0" smtClean="0">
                <a:hlinkClick r:id="rId6"/>
              </a:rPr>
              <a:t>www.incometaxindia.gov.in</a:t>
            </a:r>
            <a:endParaRPr lang="en-US" dirty="0" smtClean="0"/>
          </a:p>
          <a:p>
            <a:pPr>
              <a:buNone/>
            </a:pPr>
            <a:endParaRPr lang="en-US" dirty="0" smtClean="0"/>
          </a:p>
          <a:p>
            <a:r>
              <a:rPr lang="en-US" u="sng" dirty="0" smtClean="0"/>
              <a:t>Images from :-</a:t>
            </a:r>
          </a:p>
          <a:p>
            <a:pPr>
              <a:buNone/>
            </a:pPr>
            <a:endParaRPr lang="en-US" dirty="0" smtClean="0"/>
          </a:p>
          <a:p>
            <a:r>
              <a:rPr lang="en-US" u="sng" dirty="0" smtClean="0">
                <a:hlinkClick r:id="rId3"/>
              </a:rPr>
              <a:t>www.google.com</a:t>
            </a:r>
            <a:r>
              <a:rPr lang="en-US" dirty="0" smtClean="0"/>
              <a:t> and from Magazines and Journals.</a:t>
            </a:r>
            <a:endParaRPr lang="en-US" dirty="0"/>
          </a:p>
        </p:txBody>
      </p:sp>
      <p:sp>
        <p:nvSpPr>
          <p:cNvPr id="2" name="Slide Number Placeholder 1"/>
          <p:cNvSpPr>
            <a:spLocks noGrp="1"/>
          </p:cNvSpPr>
          <p:nvPr>
            <p:ph type="sldNum" sz="quarter" idx="12"/>
          </p:nvPr>
        </p:nvSpPr>
        <p:spPr/>
        <p:txBody>
          <a:bodyPr/>
          <a:lstStyle/>
          <a:p>
            <a:fld id="{11A890FD-4A86-4FEA-B2D4-3F75D5D77F20}" type="slidenum">
              <a:rPr lang="en-US" smtClean="0"/>
              <a:pPr/>
              <a:t>4</a:t>
            </a:fld>
            <a:endParaRPr lang="en-US"/>
          </a:p>
        </p:txBody>
      </p:sp>
    </p:spTree>
  </p:cSld>
  <p:clrMapOvr>
    <a:masterClrMapping/>
  </p:clrMapOvr>
  <p:transition advTm="9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2000"/>
                                        <p:tgtEl>
                                          <p:spTgt spid="5"/>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checkerboard(across)">
                                      <p:cBhvr>
                                        <p:cTn id="11" dur="500"/>
                                        <p:tgtEl>
                                          <p:spTgt spid="6">
                                            <p:txEl>
                                              <p:pRg st="0" end="0"/>
                                            </p:txEl>
                                          </p:spTgt>
                                        </p:tgtEl>
                                      </p:cBhvr>
                                    </p:animEffect>
                                  </p:childTnLst>
                                </p:cTn>
                              </p:par>
                            </p:childTnLst>
                          </p:cTn>
                        </p:par>
                        <p:par>
                          <p:cTn id="12" fill="hold">
                            <p:stCondLst>
                              <p:cond delay="2500"/>
                            </p:stCondLst>
                            <p:childTnLst>
                              <p:par>
                                <p:cTn id="13" presetID="5" presetClass="entr" presetSubtype="1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checkerboard(across)">
                                      <p:cBhvr>
                                        <p:cTn id="15" dur="500"/>
                                        <p:tgtEl>
                                          <p:spTgt spid="6">
                                            <p:txEl>
                                              <p:pRg st="1" end="1"/>
                                            </p:txEl>
                                          </p:spTgt>
                                        </p:tgtEl>
                                      </p:cBhvr>
                                    </p:animEffect>
                                  </p:childTnLst>
                                </p:cTn>
                              </p:par>
                            </p:childTnLst>
                          </p:cTn>
                        </p:par>
                        <p:par>
                          <p:cTn id="16" fill="hold">
                            <p:stCondLst>
                              <p:cond delay="3000"/>
                            </p:stCondLst>
                            <p:childTnLst>
                              <p:par>
                                <p:cTn id="17" presetID="5" presetClass="entr" presetSubtype="1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checkerboard(across)">
                                      <p:cBhvr>
                                        <p:cTn id="19" dur="500"/>
                                        <p:tgtEl>
                                          <p:spTgt spid="6">
                                            <p:txEl>
                                              <p:pRg st="2" end="2"/>
                                            </p:txEl>
                                          </p:spTgt>
                                        </p:tgtEl>
                                      </p:cBhvr>
                                    </p:animEffect>
                                  </p:childTnLst>
                                </p:cTn>
                              </p:par>
                            </p:childTnLst>
                          </p:cTn>
                        </p:par>
                        <p:par>
                          <p:cTn id="20" fill="hold">
                            <p:stCondLst>
                              <p:cond delay="3500"/>
                            </p:stCondLst>
                            <p:childTnLst>
                              <p:par>
                                <p:cTn id="21" presetID="5" presetClass="entr" presetSubtype="10" fill="hold" grpId="0"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checkerboard(across)">
                                      <p:cBhvr>
                                        <p:cTn id="23" dur="500"/>
                                        <p:tgtEl>
                                          <p:spTgt spid="6">
                                            <p:txEl>
                                              <p:pRg st="3" end="3"/>
                                            </p:txEl>
                                          </p:spTgt>
                                        </p:tgtEl>
                                      </p:cBhvr>
                                    </p:animEffect>
                                  </p:childTnLst>
                                </p:cTn>
                              </p:par>
                            </p:childTnLst>
                          </p:cTn>
                        </p:par>
                        <p:par>
                          <p:cTn id="24" fill="hold">
                            <p:stCondLst>
                              <p:cond delay="4000"/>
                            </p:stCondLst>
                            <p:childTnLst>
                              <p:par>
                                <p:cTn id="25" presetID="5" presetClass="entr" presetSubtype="10" fill="hold" grpId="0"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checkerboard(across)">
                                      <p:cBhvr>
                                        <p:cTn id="27" dur="500"/>
                                        <p:tgtEl>
                                          <p:spTgt spid="6">
                                            <p:txEl>
                                              <p:pRg st="5" end="5"/>
                                            </p:txEl>
                                          </p:spTgt>
                                        </p:tgtEl>
                                      </p:cBhvr>
                                    </p:animEffect>
                                  </p:childTnLst>
                                </p:cTn>
                              </p:par>
                            </p:childTnLst>
                          </p:cTn>
                        </p:par>
                        <p:par>
                          <p:cTn id="28" fill="hold">
                            <p:stCondLst>
                              <p:cond delay="4500"/>
                            </p:stCondLst>
                            <p:childTnLst>
                              <p:par>
                                <p:cTn id="29" presetID="5" presetClass="entr" presetSubtype="10" fill="hold" grpId="0" nodeType="after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checkerboard(across)">
                                      <p:cBhvr>
                                        <p:cTn id="31" dur="500"/>
                                        <p:tgtEl>
                                          <p:spTgt spid="6">
                                            <p:txEl>
                                              <p:pRg st="7" end="7"/>
                                            </p:txEl>
                                          </p:spTgt>
                                        </p:tgtEl>
                                      </p:cBhvr>
                                    </p:animEffect>
                                  </p:childTnLst>
                                </p:cTn>
                              </p:par>
                            </p:childTnLst>
                          </p:cTn>
                        </p:par>
                        <p:par>
                          <p:cTn id="32" fill="hold">
                            <p:stCondLst>
                              <p:cond delay="5000"/>
                            </p:stCondLst>
                            <p:childTnLst>
                              <p:par>
                                <p:cTn id="33" presetID="5" presetClass="entr" presetSubtype="10" fill="hold" grpId="0" nodeType="after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checkerboard(across)">
                                      <p:cBhvr>
                                        <p:cTn id="35" dur="500"/>
                                        <p:tgtEl>
                                          <p:spTgt spid="6">
                                            <p:txEl>
                                              <p:pRg st="8" end="8"/>
                                            </p:txEl>
                                          </p:spTgt>
                                        </p:tgtEl>
                                      </p:cBhvr>
                                    </p:animEffect>
                                  </p:childTnLst>
                                </p:cTn>
                              </p:par>
                            </p:childTnLst>
                          </p:cTn>
                        </p:par>
                        <p:par>
                          <p:cTn id="36" fill="hold">
                            <p:stCondLst>
                              <p:cond delay="5500"/>
                            </p:stCondLst>
                            <p:childTnLst>
                              <p:par>
                                <p:cTn id="37" presetID="5" presetClass="entr" presetSubtype="10" fill="hold" grpId="0" nodeType="after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animEffect transition="in" filter="checkerboard(across)">
                                      <p:cBhvr>
                                        <p:cTn id="39" dur="500"/>
                                        <p:tgtEl>
                                          <p:spTgt spid="6">
                                            <p:txEl>
                                              <p:pRg st="9" end="9"/>
                                            </p:txEl>
                                          </p:spTgt>
                                        </p:tgtEl>
                                      </p:cBhvr>
                                    </p:animEffect>
                                  </p:childTnLst>
                                </p:cTn>
                              </p:par>
                            </p:childTnLst>
                          </p:cTn>
                        </p:par>
                        <p:par>
                          <p:cTn id="40" fill="hold">
                            <p:stCondLst>
                              <p:cond delay="6000"/>
                            </p:stCondLst>
                            <p:childTnLst>
                              <p:par>
                                <p:cTn id="41" presetID="5" presetClass="entr" presetSubtype="10" fill="hold" grpId="0" nodeType="after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animEffect transition="in" filter="checkerboard(across)">
                                      <p:cBhvr>
                                        <p:cTn id="43" dur="500"/>
                                        <p:tgtEl>
                                          <p:spTgt spid="6">
                                            <p:txEl>
                                              <p:pRg st="11" end="11"/>
                                            </p:txEl>
                                          </p:spTgt>
                                        </p:tgtEl>
                                      </p:cBhvr>
                                    </p:animEffect>
                                  </p:childTnLst>
                                </p:cTn>
                              </p:par>
                            </p:childTnLst>
                          </p:cTn>
                        </p:par>
                        <p:par>
                          <p:cTn id="44" fill="hold">
                            <p:stCondLst>
                              <p:cond delay="6500"/>
                            </p:stCondLst>
                            <p:childTnLst>
                              <p:par>
                                <p:cTn id="45" presetID="5" presetClass="entr" presetSubtype="10" fill="hold" grpId="0" nodeType="afterEffect">
                                  <p:stCondLst>
                                    <p:cond delay="0"/>
                                  </p:stCondLst>
                                  <p:childTnLst>
                                    <p:set>
                                      <p:cBhvr>
                                        <p:cTn id="46" dur="1" fill="hold">
                                          <p:stCondLst>
                                            <p:cond delay="0"/>
                                          </p:stCondLst>
                                        </p:cTn>
                                        <p:tgtEl>
                                          <p:spTgt spid="6">
                                            <p:txEl>
                                              <p:pRg st="13" end="13"/>
                                            </p:txEl>
                                          </p:spTgt>
                                        </p:tgtEl>
                                        <p:attrNameLst>
                                          <p:attrName>style.visibility</p:attrName>
                                        </p:attrNameLst>
                                      </p:cBhvr>
                                      <p:to>
                                        <p:strVal val="visible"/>
                                      </p:to>
                                    </p:set>
                                    <p:animEffect transition="in" filter="checkerboard(across)">
                                      <p:cBhvr>
                                        <p:cTn id="47"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45000"/>
                <a:satMod val="135000"/>
              </a:schemeClr>
              <a:prstClr val="white"/>
            </a:duotone>
          </a:blip>
          <a:srcRect/>
          <a:stretch>
            <a:fillRect l="-18000" r="-18000"/>
          </a:stretch>
        </a:blipFill>
        <a:effectLst/>
      </p:bgPr>
    </p:bg>
    <p:spTree>
      <p:nvGrpSpPr>
        <p:cNvPr id="1" name=""/>
        <p:cNvGrpSpPr/>
        <p:nvPr/>
      </p:nvGrpSpPr>
      <p:grpSpPr>
        <a:xfrm>
          <a:off x="0" y="0"/>
          <a:ext cx="0" cy="0"/>
          <a:chOff x="0" y="0"/>
          <a:chExt cx="0" cy="0"/>
        </a:xfrm>
      </p:grpSpPr>
      <p:pic>
        <p:nvPicPr>
          <p:cNvPr id="2" name="Picture 1" descr="VAT-and-Service-Tax"/>
          <p:cNvPicPr/>
          <p:nvPr/>
        </p:nvPicPr>
        <p:blipFill>
          <a:blip r:embed="rId3">
            <a:grayscl/>
          </a:blip>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Rectangle 2"/>
          <p:cNvSpPr/>
          <p:nvPr/>
        </p:nvSpPr>
        <p:spPr>
          <a:xfrm>
            <a:off x="152400" y="381000"/>
            <a:ext cx="8839200" cy="1077218"/>
          </a:xfrm>
          <a:prstGeom prst="rect">
            <a:avLst/>
          </a:prstGeom>
        </p:spPr>
        <p:txBody>
          <a:bodyPr wrap="square">
            <a:sp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EXTENT, COMMENCEMENT &amp; APPLICATION</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
        <p:nvSpPr>
          <p:cNvPr id="4" name="Rectangle 3"/>
          <p:cNvSpPr/>
          <p:nvPr/>
        </p:nvSpPr>
        <p:spPr>
          <a:xfrm>
            <a:off x="304800" y="1524000"/>
            <a:ext cx="8229600" cy="1938992"/>
          </a:xfrm>
          <a:prstGeom prst="rect">
            <a:avLst/>
          </a:prstGeom>
        </p:spPr>
        <p:txBody>
          <a:bodyPr wrap="square">
            <a:spAutoFit/>
          </a:bodyPr>
          <a:lstStyle/>
          <a:p>
            <a:pPr algn="just">
              <a:buFont typeface="Wingdings" pitchFamily="2" charset="2"/>
              <a:buChar char="Ø"/>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 Finance Act, 1994 came into force from 1.7.1994. By section 64(1), the Act extends to the whole of India except the state of Jammu and Kashmir, and by section 64(3), the levy applies to “taxable services provided”. Thus, services provided in the State of Jammu and Kashmir are not liable to service tax.</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381000" y="3733800"/>
            <a:ext cx="8077200" cy="830997"/>
          </a:xfrm>
          <a:prstGeom prst="rect">
            <a:avLst/>
          </a:prstGeom>
        </p:spPr>
        <p:txBody>
          <a:bodyPr wrap="square">
            <a:spAutoFit/>
          </a:bodyPr>
          <a:lstStyle/>
          <a:p>
            <a:pPr algn="just">
              <a:buFont typeface="Wingdings" pitchFamily="2" charset="2"/>
              <a:buChar char="Ø"/>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Service provided within the territorial waters will be liable to service tax.</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25" name="Rectangle 1"/>
          <p:cNvSpPr>
            <a:spLocks noChangeArrowheads="1"/>
          </p:cNvSpPr>
          <p:nvPr/>
        </p:nvSpPr>
        <p:spPr bwMode="auto">
          <a:xfrm>
            <a:off x="381000" y="4953000"/>
            <a:ext cx="8153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Arial Narrow" pitchFamily="34" charset="0"/>
              </a:rPr>
              <a:t>  Indian territorial waters extend upto 12 nautical miles from the Indian land mass</a:t>
            </a:r>
            <a:r>
              <a:rPr kumimoji="0" lang="en-US"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Calibri" pitchFamily="34" charset="0"/>
                <a:cs typeface="Arial Narrow" pitchFamily="34" charset="0"/>
              </a:rPr>
              <a:t>.</a:t>
            </a:r>
            <a:endParaRPr kumimoji="0" lang="en-US" sz="1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p:txBody>
      </p:sp>
      <p:sp>
        <p:nvSpPr>
          <p:cNvPr id="7" name="5-Point Star 6">
            <a:hlinkClick r:id="rId4"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305800" y="6096000"/>
            <a:ext cx="685800" cy="261610"/>
          </a:xfrm>
          <a:prstGeom prst="rect">
            <a:avLst/>
          </a:prstGeom>
          <a:noFill/>
        </p:spPr>
        <p:txBody>
          <a:bodyPr wrap="square" rtlCol="0">
            <a:spAutoFit/>
          </a:bodyPr>
          <a:lstStyle/>
          <a:p>
            <a:r>
              <a:rPr lang="en-US" sz="1100" dirty="0" smtClean="0">
                <a:hlinkClick r:id="rId4" action="ppaction://hlinksldjump"/>
              </a:rPr>
              <a:t>HOME</a:t>
            </a:r>
            <a:endParaRPr lang="en-US" sz="1100" dirty="0"/>
          </a:p>
        </p:txBody>
      </p:sp>
      <p:sp>
        <p:nvSpPr>
          <p:cNvPr id="12" name="Slide Number Placeholder 11"/>
          <p:cNvSpPr>
            <a:spLocks noGrp="1"/>
          </p:cNvSpPr>
          <p:nvPr>
            <p:ph type="sldNum" sz="quarter" idx="12"/>
          </p:nvPr>
        </p:nvSpPr>
        <p:spPr/>
        <p:txBody>
          <a:bodyPr/>
          <a:lstStyle/>
          <a:p>
            <a:fld id="{11A890FD-4A86-4FEA-B2D4-3F75D5D77F20}" type="slidenum">
              <a:rPr lang="en-US" smtClean="0">
                <a:solidFill>
                  <a:schemeClr val="tx1"/>
                </a:solidFill>
              </a:rPr>
              <a:pPr/>
              <a:t>40</a:t>
            </a:fld>
            <a:endParaRPr lang="en-US" dirty="0">
              <a:solidFill>
                <a:schemeClr val="tx1"/>
              </a:solidFill>
            </a:endParaRPr>
          </a:p>
        </p:txBody>
      </p:sp>
    </p:spTree>
  </p:cSld>
  <p:clrMapOvr>
    <a:masterClrMapping/>
  </p:clrMapOvr>
  <p:transition spd="med" advTm="8313">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par>
                          <p:cTn id="11" fill="hold">
                            <p:stCondLst>
                              <p:cond delay="4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childTnLst>
                          </p:cTn>
                        </p:par>
                        <p:par>
                          <p:cTn id="15" fill="hold">
                            <p:stCondLst>
                              <p:cond delay="50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1000"/>
                                        <p:tgtEl>
                                          <p:spTgt spid="5"/>
                                        </p:tgtEl>
                                      </p:cBhvr>
                                    </p:animEffect>
                                  </p:childTnLst>
                                </p:cTn>
                              </p:par>
                            </p:childTnLst>
                          </p:cTn>
                        </p:par>
                        <p:par>
                          <p:cTn id="19" fill="hold">
                            <p:stCondLst>
                              <p:cond delay="6000"/>
                            </p:stCondLst>
                            <p:childTnLst>
                              <p:par>
                                <p:cTn id="20" presetID="22" presetClass="entr" presetSubtype="8" fill="hold" grpId="0" nodeType="afterEffect">
                                  <p:stCondLst>
                                    <p:cond delay="0"/>
                                  </p:stCondLst>
                                  <p:childTnLst>
                                    <p:set>
                                      <p:cBhvr>
                                        <p:cTn id="21" dur="1" fill="hold">
                                          <p:stCondLst>
                                            <p:cond delay="0"/>
                                          </p:stCondLst>
                                        </p:cTn>
                                        <p:tgtEl>
                                          <p:spTgt spid="1025"/>
                                        </p:tgtEl>
                                        <p:attrNameLst>
                                          <p:attrName>style.visibility</p:attrName>
                                        </p:attrNameLst>
                                      </p:cBhvr>
                                      <p:to>
                                        <p:strVal val="visible"/>
                                      </p:to>
                                    </p:set>
                                    <p:animEffect transition="in" filter="wipe(left)">
                                      <p:cBhvr>
                                        <p:cTn id="22" dur="1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2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45000"/>
                <a:satMod val="135000"/>
              </a:schemeClr>
              <a:prstClr val="white"/>
            </a:duotone>
          </a:blip>
          <a:srcRect/>
          <a:stretch>
            <a:fillRect l="-18000" r="-18000"/>
          </a:stretch>
        </a:blipFill>
        <a:effectLst/>
      </p:bgPr>
    </p:bg>
    <p:spTree>
      <p:nvGrpSpPr>
        <p:cNvPr id="1" name=""/>
        <p:cNvGrpSpPr/>
        <p:nvPr/>
      </p:nvGrpSpPr>
      <p:grpSpPr>
        <a:xfrm>
          <a:off x="0" y="0"/>
          <a:ext cx="0" cy="0"/>
          <a:chOff x="0" y="0"/>
          <a:chExt cx="0" cy="0"/>
        </a:xfrm>
      </p:grpSpPr>
      <p:pic>
        <p:nvPicPr>
          <p:cNvPr id="2" name="Picture 1" descr="VAT-and-Service-Tax"/>
          <p:cNvPicPr/>
          <p:nvPr/>
        </p:nvPicPr>
        <p:blipFill>
          <a:blip r:embed="rId3">
            <a:grayscl/>
          </a:blip>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Rectangle 2"/>
          <p:cNvSpPr/>
          <p:nvPr/>
        </p:nvSpPr>
        <p:spPr>
          <a:xfrm>
            <a:off x="381000" y="381000"/>
            <a:ext cx="8229600" cy="584775"/>
          </a:xfrm>
          <a:prstGeom prst="rect">
            <a:avLst/>
          </a:prstGeom>
        </p:spPr>
        <p:txBody>
          <a:bodyPr wrap="square">
            <a:spAutoFit/>
          </a:bodyPr>
          <a:lstStyle/>
          <a:p>
            <a:r>
              <a:rPr lang="en-US" sz="3200" b="1" dirty="0" smtClean="0">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Comic Sans MS" pitchFamily="66" charset="0"/>
              </a:rPr>
              <a:t>ADMINISTRATION OF SERVICE TAX</a:t>
            </a:r>
            <a:endParaRPr lang="en-US" sz="3200" b="1" dirty="0">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Comic Sans MS" pitchFamily="66" charset="0"/>
            </a:endParaRPr>
          </a:p>
        </p:txBody>
      </p:sp>
      <p:graphicFrame>
        <p:nvGraphicFramePr>
          <p:cNvPr id="4" name="Diagram 3"/>
          <p:cNvGraphicFramePr/>
          <p:nvPr/>
        </p:nvGraphicFramePr>
        <p:xfrm>
          <a:off x="457200" y="1143000"/>
          <a:ext cx="8458200" cy="5410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Oval 5"/>
          <p:cNvSpPr/>
          <p:nvPr/>
        </p:nvSpPr>
        <p:spPr>
          <a:xfrm>
            <a:off x="6781800" y="2514600"/>
            <a:ext cx="2057400" cy="2133600"/>
          </a:xfrm>
          <a:prstGeom prst="ellipse">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solidFill>
                  <a:schemeClr val="bg2">
                    <a:lumMod val="10000"/>
                  </a:schemeClr>
                </a:solidFill>
              </a:rPr>
              <a:t>DIRECTOR GENERAL OF SERVICE TAX (CO-ORDINATOR)</a:t>
            </a:r>
            <a:endParaRPr lang="en-US" sz="1600" dirty="0">
              <a:solidFill>
                <a:schemeClr val="bg2">
                  <a:lumMod val="10000"/>
                </a:schemeClr>
              </a:solidFill>
            </a:endParaRPr>
          </a:p>
        </p:txBody>
      </p:sp>
      <p:cxnSp>
        <p:nvCxnSpPr>
          <p:cNvPr id="8" name="Straight Arrow Connector 7"/>
          <p:cNvCxnSpPr/>
          <p:nvPr/>
        </p:nvCxnSpPr>
        <p:spPr>
          <a:xfrm rot="10800000" flipV="1">
            <a:off x="6019800" y="3581400"/>
            <a:ext cx="914400" cy="227012"/>
          </a:xfrm>
          <a:prstGeom prst="straightConnector1">
            <a:avLst/>
          </a:prstGeom>
          <a:ln>
            <a:solidFill>
              <a:schemeClr val="bg2">
                <a:lumMod val="10000"/>
              </a:schemeClr>
            </a:solidFill>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a:stCxn id="6" idx="2"/>
          </p:cNvCxnSpPr>
          <p:nvPr/>
        </p:nvCxnSpPr>
        <p:spPr>
          <a:xfrm rot="10800000" flipV="1">
            <a:off x="6248400" y="3581400"/>
            <a:ext cx="533400" cy="990600"/>
          </a:xfrm>
          <a:prstGeom prst="straightConnector1">
            <a:avLst/>
          </a:prstGeom>
          <a:ln>
            <a:solidFill>
              <a:schemeClr val="tx1">
                <a:lumMod val="95000"/>
                <a:lumOff val="5000"/>
              </a:schemeClr>
            </a:solidFill>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a:stCxn id="6" idx="2"/>
          </p:cNvCxnSpPr>
          <p:nvPr/>
        </p:nvCxnSpPr>
        <p:spPr>
          <a:xfrm rot="10800000" flipV="1">
            <a:off x="6553200" y="3581400"/>
            <a:ext cx="228600" cy="1600200"/>
          </a:xfrm>
          <a:prstGeom prst="straightConnector1">
            <a:avLst/>
          </a:prstGeom>
          <a:ln>
            <a:solidFill>
              <a:schemeClr val="tx1">
                <a:lumMod val="95000"/>
                <a:lumOff val="5000"/>
              </a:schemeClr>
            </a:solidFill>
            <a:tailEnd type="arrow"/>
          </a:ln>
        </p:spPr>
        <p:style>
          <a:lnRef idx="3">
            <a:schemeClr val="dk1"/>
          </a:lnRef>
          <a:fillRef idx="0">
            <a:schemeClr val="dk1"/>
          </a:fillRef>
          <a:effectRef idx="2">
            <a:schemeClr val="dk1"/>
          </a:effectRef>
          <a:fontRef idx="minor">
            <a:schemeClr val="tx1"/>
          </a:fontRef>
        </p:style>
      </p:cxnSp>
      <p:sp>
        <p:nvSpPr>
          <p:cNvPr id="9" name="5-Point Star 8">
            <a:hlinkClick r:id="rId9"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05800" y="6096000"/>
            <a:ext cx="685800" cy="261610"/>
          </a:xfrm>
          <a:prstGeom prst="rect">
            <a:avLst/>
          </a:prstGeom>
          <a:noFill/>
        </p:spPr>
        <p:txBody>
          <a:bodyPr wrap="square" rtlCol="0">
            <a:spAutoFit/>
          </a:bodyPr>
          <a:lstStyle/>
          <a:p>
            <a:r>
              <a:rPr lang="en-US" sz="1100" dirty="0" smtClean="0">
                <a:hlinkClick r:id="rId9" action="ppaction://hlinksldjump"/>
              </a:rPr>
              <a:t>HOME</a:t>
            </a:r>
            <a:endParaRPr lang="en-US" sz="1100" dirty="0"/>
          </a:p>
        </p:txBody>
      </p:sp>
      <p:sp>
        <p:nvSpPr>
          <p:cNvPr id="16" name="Slide Number Placeholder 15"/>
          <p:cNvSpPr>
            <a:spLocks noGrp="1"/>
          </p:cNvSpPr>
          <p:nvPr>
            <p:ph type="sldNum" sz="quarter" idx="12"/>
          </p:nvPr>
        </p:nvSpPr>
        <p:spPr/>
        <p:txBody>
          <a:bodyPr/>
          <a:lstStyle/>
          <a:p>
            <a:fld id="{11A890FD-4A86-4FEA-B2D4-3F75D5D77F20}" type="slidenum">
              <a:rPr lang="en-US" smtClean="0">
                <a:solidFill>
                  <a:schemeClr val="tx1"/>
                </a:solidFill>
              </a:rPr>
              <a:pPr/>
              <a:t>41</a:t>
            </a:fld>
            <a:endParaRPr lang="en-US" dirty="0">
              <a:solidFill>
                <a:schemeClr val="tx1"/>
              </a:solidFill>
            </a:endParaRPr>
          </a:p>
        </p:txBody>
      </p:sp>
    </p:spTree>
  </p:cSld>
  <p:clrMapOvr>
    <a:masterClrMapping/>
  </p:clrMapOvr>
  <p:transition spd="slow" advTm="10625">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par>
                          <p:cTn id="11" fill="hold">
                            <p:stCondLst>
                              <p:cond delay="3500"/>
                            </p:stCondLst>
                            <p:childTnLst>
                              <p:par>
                                <p:cTn id="12" presetID="6"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par>
                          <p:cTn id="15" fill="hold">
                            <p:stCondLst>
                              <p:cond delay="5500"/>
                            </p:stCondLst>
                            <p:childTnLst>
                              <p:par>
                                <p:cTn id="16" presetID="1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lide(fromLeft)">
                                      <p:cBhvr>
                                        <p:cTn id="18" dur="1000"/>
                                        <p:tgtEl>
                                          <p:spTgt spid="4"/>
                                        </p:tgtEl>
                                      </p:cBhvr>
                                    </p:animEffect>
                                  </p:childTnLst>
                                </p:cTn>
                              </p:par>
                            </p:childTnLst>
                          </p:cTn>
                        </p:par>
                        <p:par>
                          <p:cTn id="19" fill="hold">
                            <p:stCondLst>
                              <p:cond delay="6500"/>
                            </p:stCondLst>
                            <p:childTnLst>
                              <p:par>
                                <p:cTn id="20" presetID="31" presetClass="entr" presetSubtype="0" fill="hold" nodeType="afterEffect">
                                  <p:stCondLst>
                                    <p:cond delay="0"/>
                                  </p:stCondLst>
                                  <p:iterate type="lt">
                                    <p:tmPct val="5000"/>
                                  </p:iterate>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par>
                          <p:cTn id="26" fill="hold">
                            <p:stCondLst>
                              <p:cond delay="7500"/>
                            </p:stCondLst>
                            <p:childTnLst>
                              <p:par>
                                <p:cTn id="27" presetID="31" presetClass="entr" presetSubtype="0" fill="hold" nodeType="afterEffect">
                                  <p:stCondLst>
                                    <p:cond delay="0"/>
                                  </p:stCondLst>
                                  <p:iterate type="lt">
                                    <p:tmPct val="5000"/>
                                  </p:iterate>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8500"/>
                            </p:stCondLst>
                            <p:childTnLst>
                              <p:par>
                                <p:cTn id="34" presetID="31" presetClass="entr" presetSubtype="0" fill="hold" nodeType="afterEffect">
                                  <p:stCondLst>
                                    <p:cond delay="0"/>
                                  </p:stCondLst>
                                  <p:iterate type="lt">
                                    <p:tmPct val="5000"/>
                                  </p:iterate>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 calcmode="lin" valueType="num">
                                      <p:cBhvr>
                                        <p:cTn id="38" dur="1000" fill="hold"/>
                                        <p:tgtEl>
                                          <p:spTgt spid="14"/>
                                        </p:tgtEl>
                                        <p:attrNameLst>
                                          <p:attrName>style.rotation</p:attrName>
                                        </p:attrNameLst>
                                      </p:cBhvr>
                                      <p:tavLst>
                                        <p:tav tm="0">
                                          <p:val>
                                            <p:fltVal val="90"/>
                                          </p:val>
                                        </p:tav>
                                        <p:tav tm="100000">
                                          <p:val>
                                            <p:fltVal val="0"/>
                                          </p:val>
                                        </p:tav>
                                      </p:tavLst>
                                    </p:anim>
                                    <p:animEffect transition="in" filter="fade">
                                      <p:cBhvr>
                                        <p:cTn id="3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45000"/>
                <a:satMod val="135000"/>
              </a:schemeClr>
              <a:prstClr val="white"/>
            </a:duotone>
          </a:blip>
          <a:srcRect/>
          <a:stretch>
            <a:fillRect l="-18000" r="-18000"/>
          </a:stretch>
        </a:blipFill>
        <a:effectLst/>
      </p:bgPr>
    </p:bg>
    <p:spTree>
      <p:nvGrpSpPr>
        <p:cNvPr id="1" name=""/>
        <p:cNvGrpSpPr/>
        <p:nvPr/>
      </p:nvGrpSpPr>
      <p:grpSpPr>
        <a:xfrm>
          <a:off x="0" y="0"/>
          <a:ext cx="0" cy="0"/>
          <a:chOff x="0" y="0"/>
          <a:chExt cx="0" cy="0"/>
        </a:xfrm>
      </p:grpSpPr>
      <p:pic>
        <p:nvPicPr>
          <p:cNvPr id="2" name="Picture 1" descr="VAT-and-Service-Tax"/>
          <p:cNvPicPr/>
          <p:nvPr/>
        </p:nvPicPr>
        <p:blipFill>
          <a:blip r:embed="rId3">
            <a:grayscl/>
          </a:blip>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Rectangle 2"/>
          <p:cNvSpPr/>
          <p:nvPr/>
        </p:nvSpPr>
        <p:spPr>
          <a:xfrm>
            <a:off x="381000" y="381000"/>
            <a:ext cx="7391400" cy="646331"/>
          </a:xfrm>
          <a:prstGeom prst="rect">
            <a:avLst/>
          </a:prstGeom>
        </p:spPr>
        <p:txBody>
          <a:bodyPr wrap="square">
            <a:spAutoFit/>
          </a:bodyPr>
          <a:lstStyle/>
          <a:p>
            <a:r>
              <a:rPr lang="en-US" sz="3600" dirty="0" smtClean="0">
                <a:ln w="18415" cmpd="sng">
                  <a:solidFill>
                    <a:srgbClr val="FFFFFF"/>
                  </a:solidFill>
                  <a:prstDash val="solid"/>
                </a:ln>
                <a:solidFill>
                  <a:schemeClr val="bg2">
                    <a:lumMod val="75000"/>
                  </a:schemeClr>
                </a:solidFill>
                <a:effectLst>
                  <a:outerShdw blurRad="63500" dir="3600000" algn="tl" rotWithShape="0">
                    <a:srgbClr val="000000">
                      <a:alpha val="70000"/>
                    </a:srgbClr>
                  </a:outerShdw>
                </a:effectLst>
                <a:latin typeface="Comic Sans MS" pitchFamily="66" charset="0"/>
              </a:rPr>
              <a:t>WHAT IS SERVICE TAX?</a:t>
            </a:r>
            <a:endParaRPr lang="en-US" sz="3600" dirty="0">
              <a:ln w="18415" cmpd="sng">
                <a:solidFill>
                  <a:srgbClr val="FFFFFF"/>
                </a:solidFill>
                <a:prstDash val="solid"/>
              </a:ln>
              <a:solidFill>
                <a:schemeClr val="bg2">
                  <a:lumMod val="75000"/>
                </a:schemeClr>
              </a:solidFill>
              <a:effectLst>
                <a:outerShdw blurRad="63500" dir="3600000" algn="tl" rotWithShape="0">
                  <a:srgbClr val="000000">
                    <a:alpha val="70000"/>
                  </a:srgbClr>
                </a:outerShdw>
              </a:effectLst>
              <a:latin typeface="Comic Sans MS" pitchFamily="66" charset="0"/>
            </a:endParaRPr>
          </a:p>
        </p:txBody>
      </p:sp>
      <p:sp>
        <p:nvSpPr>
          <p:cNvPr id="23553" name="Rectangle 1"/>
          <p:cNvSpPr>
            <a:spLocks noChangeArrowheads="1"/>
          </p:cNvSpPr>
          <p:nvPr/>
        </p:nvSpPr>
        <p:spPr bwMode="auto">
          <a:xfrm>
            <a:off x="457200" y="1143000"/>
            <a:ext cx="6934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800" i="0" u="none" strike="noStrike" normalizeH="0" baseline="0" dirty="0" smtClean="0">
                <a:ln w="18415" cmpd="sng">
                  <a:solidFill>
                    <a:srgbClr val="FFFFFF"/>
                  </a:solidFill>
                  <a:prstDash val="solid"/>
                </a:ln>
                <a:solidFill>
                  <a:schemeClr val="bg2">
                    <a:lumMod val="75000"/>
                  </a:schemeClr>
                </a:solidFill>
                <a:effectLst>
                  <a:outerShdw blurRad="63500" dir="3600000" algn="tl" rotWithShape="0">
                    <a:srgbClr val="000000">
                      <a:alpha val="70000"/>
                    </a:srgbClr>
                  </a:outerShdw>
                </a:effectLst>
                <a:latin typeface="Arial Narrow" pitchFamily="34" charset="0"/>
                <a:ea typeface="Calibri" pitchFamily="34" charset="0"/>
                <a:cs typeface="Times New Roman" pitchFamily="18" charset="0"/>
              </a:rPr>
              <a:t>Service tax is a tax on services.</a:t>
            </a:r>
          </a:p>
          <a:p>
            <a:pPr marL="0" marR="0" lvl="0" indent="0" algn="just" defTabSz="914400" rtl="0" eaLnBrk="1" fontAlgn="base" latinLnBrk="0" hangingPunct="1">
              <a:lnSpc>
                <a:spcPct val="100000"/>
              </a:lnSpc>
              <a:spcBef>
                <a:spcPct val="0"/>
              </a:spcBef>
              <a:spcAft>
                <a:spcPct val="0"/>
              </a:spcAft>
              <a:buClrTx/>
              <a:buSzTx/>
              <a:tabLst/>
            </a:pPr>
            <a:endParaRPr kumimoji="0" lang="en-US" sz="2800" i="0" u="none" strike="noStrike" normalizeH="0" baseline="0" dirty="0" smtClean="0">
              <a:ln w="18415" cmpd="sng">
                <a:solidFill>
                  <a:srgbClr val="FFFFFF"/>
                </a:solidFill>
                <a:prstDash val="solid"/>
              </a:ln>
              <a:solidFill>
                <a:schemeClr val="bg2">
                  <a:lumMod val="75000"/>
                </a:schemeClr>
              </a:solidFill>
              <a:effectLst>
                <a:outerShdw blurRad="63500" dir="3600000" algn="tl" rotWithShape="0">
                  <a:srgbClr val="000000">
                    <a:alpha val="70000"/>
                  </a:srgbClr>
                </a:outerShdw>
              </a:effectLst>
              <a:latin typeface="Arial Narrow"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800" i="0" u="none" strike="noStrike" normalizeH="0" baseline="0" dirty="0" smtClean="0">
                <a:ln w="18415" cmpd="sng">
                  <a:solidFill>
                    <a:srgbClr val="FFFFFF"/>
                  </a:solidFill>
                  <a:prstDash val="solid"/>
                </a:ln>
                <a:solidFill>
                  <a:schemeClr val="bg2">
                    <a:lumMod val="75000"/>
                  </a:schemeClr>
                </a:solidFill>
                <a:effectLst>
                  <a:outerShdw blurRad="63500" dir="3600000" algn="tl" rotWithShape="0">
                    <a:srgbClr val="000000">
                      <a:alpha val="70000"/>
                    </a:srgbClr>
                  </a:outerShdw>
                </a:effectLst>
                <a:latin typeface="Arial Narrow" pitchFamily="34" charset="0"/>
                <a:ea typeface="Calibri" pitchFamily="34" charset="0"/>
                <a:cs typeface="Times New Roman" pitchFamily="18" charset="0"/>
              </a:rPr>
              <a:t>This is not a tax on profession, trade, calling or         employment but is in respect of service rendered.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endParaRPr kumimoji="0" lang="en-US" sz="2800" i="0" u="none" strike="noStrike" normalizeH="0" baseline="0" dirty="0" smtClean="0">
              <a:ln w="18415" cmpd="sng">
                <a:solidFill>
                  <a:srgbClr val="FFFFFF"/>
                </a:solidFill>
                <a:prstDash val="solid"/>
              </a:ln>
              <a:solidFill>
                <a:schemeClr val="bg2">
                  <a:lumMod val="75000"/>
                </a:schemeClr>
              </a:solidFill>
              <a:effectLst>
                <a:outerShdw blurRad="63500" dir="3600000" algn="tl" rotWithShape="0">
                  <a:srgbClr val="000000">
                    <a:alpha val="70000"/>
                  </a:srgbClr>
                </a:outerShdw>
              </a:effectLst>
              <a:latin typeface="Arial Narrow"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800" i="0" u="none" strike="noStrike" normalizeH="0" baseline="0" dirty="0" smtClean="0">
                <a:ln w="18415" cmpd="sng">
                  <a:solidFill>
                    <a:srgbClr val="FFFFFF"/>
                  </a:solidFill>
                  <a:prstDash val="solid"/>
                </a:ln>
                <a:solidFill>
                  <a:schemeClr val="bg2">
                    <a:lumMod val="75000"/>
                  </a:schemeClr>
                </a:solidFill>
                <a:effectLst>
                  <a:outerShdw blurRad="63500" dir="3600000" algn="tl" rotWithShape="0">
                    <a:srgbClr val="000000">
                      <a:alpha val="70000"/>
                    </a:srgbClr>
                  </a:outerShdw>
                </a:effectLst>
                <a:latin typeface="Arial Narrow" pitchFamily="34" charset="0"/>
                <a:ea typeface="Calibri" pitchFamily="34" charset="0"/>
                <a:cs typeface="Times New Roman" pitchFamily="18" charset="0"/>
              </a:rPr>
              <a:t>As per Webster’s Concise</a:t>
            </a:r>
            <a:r>
              <a:rPr kumimoji="0" lang="en-US" sz="2800" i="0" u="sng" strike="noStrike" normalizeH="0" baseline="0" dirty="0" smtClean="0">
                <a:ln w="18415" cmpd="sng">
                  <a:solidFill>
                    <a:srgbClr val="FFFFFF"/>
                  </a:solidFill>
                  <a:prstDash val="solid"/>
                </a:ln>
                <a:solidFill>
                  <a:schemeClr val="bg2">
                    <a:lumMod val="75000"/>
                  </a:schemeClr>
                </a:solidFill>
                <a:effectLst>
                  <a:outerShdw blurRad="63500" dir="3600000" algn="tl" rotWithShape="0">
                    <a:srgbClr val="000000">
                      <a:alpha val="70000"/>
                    </a:srgbClr>
                  </a:outerShdw>
                </a:effectLst>
                <a:latin typeface="Arial Narrow" pitchFamily="34" charset="0"/>
                <a:ea typeface="Calibri" pitchFamily="34" charset="0"/>
                <a:cs typeface="Times New Roman" pitchFamily="18" charset="0"/>
              </a:rPr>
              <a:t> </a:t>
            </a:r>
            <a:r>
              <a:rPr kumimoji="0" lang="en-US" sz="2800" i="0" u="none" strike="noStrike" normalizeH="0" baseline="0" dirty="0" smtClean="0">
                <a:ln w="18415" cmpd="sng">
                  <a:solidFill>
                    <a:srgbClr val="FFFFFF"/>
                  </a:solidFill>
                  <a:prstDash val="solid"/>
                </a:ln>
                <a:solidFill>
                  <a:schemeClr val="bg2">
                    <a:lumMod val="75000"/>
                  </a:schemeClr>
                </a:solidFill>
                <a:effectLst>
                  <a:outerShdw blurRad="63500" dir="3600000" algn="tl" rotWithShape="0">
                    <a:srgbClr val="000000">
                      <a:alpha val="70000"/>
                    </a:srgbClr>
                  </a:outerShdw>
                </a:effectLst>
                <a:latin typeface="Arial Narrow" pitchFamily="34" charset="0"/>
                <a:ea typeface="Calibri" pitchFamily="34" charset="0"/>
                <a:cs typeface="Times New Roman" pitchFamily="18" charset="0"/>
              </a:rPr>
              <a:t>Dictionary, ‘service’ means a  useful result or product of labor, which is not a tangible commodity.</a:t>
            </a:r>
          </a:p>
          <a:p>
            <a:pPr marL="0" marR="0" lvl="0" indent="0" algn="just" defTabSz="914400" rtl="0" eaLnBrk="1" fontAlgn="base" latinLnBrk="0" hangingPunct="1">
              <a:lnSpc>
                <a:spcPct val="100000"/>
              </a:lnSpc>
              <a:spcBef>
                <a:spcPct val="0"/>
              </a:spcBef>
              <a:spcAft>
                <a:spcPct val="0"/>
              </a:spcAft>
              <a:buClrTx/>
              <a:buSzTx/>
              <a:tabLst/>
            </a:pPr>
            <a:r>
              <a:rPr kumimoji="0" lang="en-US" sz="2800" i="0" u="none" strike="noStrike" normalizeH="0" baseline="0" dirty="0" smtClean="0">
                <a:ln w="18415" cmpd="sng">
                  <a:solidFill>
                    <a:srgbClr val="FFFFFF"/>
                  </a:solidFill>
                  <a:prstDash val="solid"/>
                </a:ln>
                <a:solidFill>
                  <a:schemeClr val="bg2">
                    <a:lumMod val="75000"/>
                  </a:schemeClr>
                </a:solidFill>
                <a:effectLst>
                  <a:outerShdw blurRad="63500" dir="3600000" algn="tl" rotWithShape="0">
                    <a:srgbClr val="000000">
                      <a:alpha val="70000"/>
                    </a:srgbClr>
                  </a:outerShdw>
                </a:effectLst>
                <a:latin typeface="Arial Narrow" pitchFamily="34"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800" i="0" u="none" strike="noStrike" normalizeH="0" baseline="0" dirty="0" smtClean="0">
                <a:ln w="18415" cmpd="sng">
                  <a:solidFill>
                    <a:srgbClr val="FFFFFF"/>
                  </a:solidFill>
                  <a:prstDash val="solid"/>
                </a:ln>
                <a:solidFill>
                  <a:schemeClr val="bg2">
                    <a:lumMod val="75000"/>
                  </a:schemeClr>
                </a:solidFill>
                <a:effectLst>
                  <a:outerShdw blurRad="63500" dir="3600000" algn="tl" rotWithShape="0">
                    <a:srgbClr val="000000">
                      <a:alpha val="70000"/>
                    </a:srgbClr>
                  </a:outerShdw>
                </a:effectLst>
                <a:latin typeface="Arial Narrow" pitchFamily="34" charset="0"/>
                <a:ea typeface="Calibri" pitchFamily="34" charset="0"/>
                <a:cs typeface="Times New Roman" pitchFamily="18" charset="0"/>
              </a:rPr>
              <a:t>However, usage of some goods during the course of rendering the service would not mean that there is no ‘service’. </a:t>
            </a:r>
            <a:endParaRPr kumimoji="0" lang="en-US" sz="2800" i="0" u="none" strike="noStrike" normalizeH="0" baseline="0" dirty="0" smtClean="0">
              <a:ln w="18415" cmpd="sng">
                <a:solidFill>
                  <a:srgbClr val="FFFFFF"/>
                </a:solidFill>
                <a:prstDash val="solid"/>
              </a:ln>
              <a:solidFill>
                <a:schemeClr val="bg2">
                  <a:lumMod val="75000"/>
                </a:schemeClr>
              </a:solidFill>
              <a:effectLst>
                <a:outerShdw blurRad="63500" dir="3600000" algn="tl" rotWithShape="0">
                  <a:srgbClr val="000000">
                    <a:alpha val="70000"/>
                  </a:srgbClr>
                </a:outerShdw>
              </a:effectLst>
              <a:latin typeface="Arial Narrow" pitchFamily="34" charset="0"/>
            </a:endParaRPr>
          </a:p>
        </p:txBody>
      </p:sp>
      <p:sp>
        <p:nvSpPr>
          <p:cNvPr id="5" name="5-Point Star 4">
            <a:hlinkClick r:id="rId4"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305800" y="6096000"/>
            <a:ext cx="685800" cy="261610"/>
          </a:xfrm>
          <a:prstGeom prst="rect">
            <a:avLst/>
          </a:prstGeom>
          <a:noFill/>
        </p:spPr>
        <p:txBody>
          <a:bodyPr wrap="square" rtlCol="0">
            <a:spAutoFit/>
          </a:bodyPr>
          <a:lstStyle/>
          <a:p>
            <a:r>
              <a:rPr lang="en-US" sz="1100" dirty="0" smtClean="0">
                <a:hlinkClick r:id="rId4" action="ppaction://hlinksldjump"/>
              </a:rPr>
              <a:t>HOME</a:t>
            </a:r>
            <a:endParaRPr lang="en-US" sz="1100" dirty="0"/>
          </a:p>
        </p:txBody>
      </p:sp>
      <p:sp>
        <p:nvSpPr>
          <p:cNvPr id="10" name="Slide Number Placeholder 9"/>
          <p:cNvSpPr>
            <a:spLocks noGrp="1"/>
          </p:cNvSpPr>
          <p:nvPr>
            <p:ph type="sldNum" sz="quarter" idx="12"/>
          </p:nvPr>
        </p:nvSpPr>
        <p:spPr/>
        <p:txBody>
          <a:bodyPr/>
          <a:lstStyle/>
          <a:p>
            <a:fld id="{11A890FD-4A86-4FEA-B2D4-3F75D5D77F20}" type="slidenum">
              <a:rPr lang="en-US" smtClean="0">
                <a:solidFill>
                  <a:schemeClr val="tx1"/>
                </a:solidFill>
              </a:rPr>
              <a:pPr/>
              <a:t>42</a:t>
            </a:fld>
            <a:endParaRPr lang="en-US" dirty="0">
              <a:solidFill>
                <a:schemeClr val="tx1"/>
              </a:solidFill>
            </a:endParaRPr>
          </a:p>
        </p:txBody>
      </p:sp>
    </p:spTree>
  </p:cSld>
  <p:clrMapOvr>
    <a:masterClrMapping/>
  </p:clrMapOvr>
  <p:transition spd="slow" advTm="5719">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par>
                          <p:cTn id="11" fill="hold">
                            <p:stCondLst>
                              <p:cond delay="2600"/>
                            </p:stCondLst>
                            <p:childTnLst>
                              <p:par>
                                <p:cTn id="12" presetID="22" presetClass="entr" presetSubtype="8" fill="hold" grpId="0" nodeType="afterEffect">
                                  <p:stCondLst>
                                    <p:cond delay="0"/>
                                  </p:stCondLst>
                                  <p:childTnLst>
                                    <p:set>
                                      <p:cBhvr>
                                        <p:cTn id="13" dur="1" fill="hold">
                                          <p:stCondLst>
                                            <p:cond delay="0"/>
                                          </p:stCondLst>
                                        </p:cTn>
                                        <p:tgtEl>
                                          <p:spTgt spid="23553"/>
                                        </p:tgtEl>
                                        <p:attrNameLst>
                                          <p:attrName>style.visibility</p:attrName>
                                        </p:attrNameLst>
                                      </p:cBhvr>
                                      <p:to>
                                        <p:strVal val="visible"/>
                                      </p:to>
                                    </p:set>
                                    <p:animEffect transition="in" filter="wipe(left)">
                                      <p:cBhvr>
                                        <p:cTn id="14" dur="1000"/>
                                        <p:tgtEl>
                                          <p:spTgt spid="23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55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45000"/>
                <a:satMod val="135000"/>
              </a:schemeClr>
              <a:prstClr val="white"/>
            </a:duotone>
          </a:blip>
          <a:srcRect/>
          <a:stretch>
            <a:fillRect l="-18000" r="-18000"/>
          </a:stretch>
        </a:blipFill>
        <a:effectLst/>
      </p:bgPr>
    </p:bg>
    <p:spTree>
      <p:nvGrpSpPr>
        <p:cNvPr id="1" name=""/>
        <p:cNvGrpSpPr/>
        <p:nvPr/>
      </p:nvGrpSpPr>
      <p:grpSpPr>
        <a:xfrm>
          <a:off x="0" y="0"/>
          <a:ext cx="0" cy="0"/>
          <a:chOff x="0" y="0"/>
          <a:chExt cx="0" cy="0"/>
        </a:xfrm>
      </p:grpSpPr>
      <p:pic>
        <p:nvPicPr>
          <p:cNvPr id="2" name="Picture 1" descr="VAT-and-Service-Tax"/>
          <p:cNvPicPr/>
          <p:nvPr/>
        </p:nvPicPr>
        <p:blipFill>
          <a:blip r:embed="rId3">
            <a:grayscl/>
          </a:blip>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Rectangle 2"/>
          <p:cNvSpPr/>
          <p:nvPr/>
        </p:nvSpPr>
        <p:spPr>
          <a:xfrm>
            <a:off x="304800" y="228600"/>
            <a:ext cx="8229600" cy="461665"/>
          </a:xfrm>
          <a:prstGeom prst="rect">
            <a:avLst/>
          </a:prstGeom>
        </p:spPr>
        <p:txBody>
          <a:bodyPr wrap="square">
            <a:spAutoFit/>
          </a:bodyPr>
          <a:lstStyle/>
          <a:p>
            <a:r>
              <a:rPr lang="en-US" sz="2400" dirty="0" smtClean="0">
                <a:ln w="18415" cmpd="sng">
                  <a:solidFill>
                    <a:srgbClr val="FFFFFF"/>
                  </a:solidFill>
                  <a:prstDash val="solid"/>
                </a:ln>
                <a:blipFill>
                  <a:blip r:embed="rId4"/>
                  <a:tile tx="0" ty="0" sx="100000" sy="100000" flip="none" algn="tl"/>
                </a:blipFill>
                <a:effectLst>
                  <a:outerShdw blurRad="63500" dir="3600000" algn="tl" rotWithShape="0">
                    <a:srgbClr val="000000">
                      <a:alpha val="70000"/>
                    </a:srgbClr>
                  </a:outerShdw>
                </a:effectLst>
                <a:latin typeface="Comic Sans MS" pitchFamily="66" charset="0"/>
              </a:rPr>
              <a:t>VALUATION OF TAXABLE SERVICES (SECTION 67)</a:t>
            </a:r>
            <a:endParaRPr lang="en-US" sz="2400" dirty="0">
              <a:ln w="18415" cmpd="sng">
                <a:solidFill>
                  <a:srgbClr val="FFFFFF"/>
                </a:solidFill>
                <a:prstDash val="solid"/>
              </a:ln>
              <a:blipFill>
                <a:blip r:embed="rId4"/>
                <a:tile tx="0" ty="0" sx="100000" sy="100000" flip="none" algn="tl"/>
              </a:blipFill>
              <a:effectLst>
                <a:outerShdw blurRad="63500" dir="3600000" algn="tl" rotWithShape="0">
                  <a:srgbClr val="000000">
                    <a:alpha val="70000"/>
                  </a:srgbClr>
                </a:outerShdw>
              </a:effectLst>
              <a:latin typeface="Comic Sans MS" pitchFamily="66" charset="0"/>
            </a:endParaRPr>
          </a:p>
        </p:txBody>
      </p:sp>
      <p:sp>
        <p:nvSpPr>
          <p:cNvPr id="17409" name="Rectangle 1"/>
          <p:cNvSpPr>
            <a:spLocks noChangeArrowheads="1"/>
          </p:cNvSpPr>
          <p:nvPr/>
        </p:nvSpPr>
        <p:spPr bwMode="auto">
          <a:xfrm>
            <a:off x="228600" y="838200"/>
            <a:ext cx="83058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2400" i="0" u="none" strike="noStrike" normalizeH="0" baseline="0" dirty="0" smtClean="0">
                <a:ln w="18415" cmpd="sng">
                  <a:solidFill>
                    <a:srgbClr val="FFFFFF"/>
                  </a:solidFill>
                  <a:prstDash val="solid"/>
                </a:ln>
                <a:blipFill>
                  <a:blip r:embed="rId4"/>
                  <a:tile tx="0" ty="0" sx="100000" sy="100000" flip="none" algn="tl"/>
                </a:blipFill>
                <a:effectLst>
                  <a:outerShdw blurRad="63500" dir="3600000" algn="tl" rotWithShape="0">
                    <a:srgbClr val="000000">
                      <a:alpha val="70000"/>
                    </a:srgbClr>
                  </a:outerShdw>
                </a:effectLst>
                <a:latin typeface="Calibri" pitchFamily="34" charset="0"/>
                <a:ea typeface="Calibri" pitchFamily="34" charset="0"/>
                <a:cs typeface="Arial Narrow" pitchFamily="34" charset="0"/>
              </a:rPr>
              <a:t>The gross amount charged for the taxable service shall include any amount received towards the taxable service before, during or after the provision of such service. Thus, not even advance but any other amount recovered after the completion of provision of service shall form part of the gross amount charged for the taxable service.</a:t>
            </a:r>
            <a:endParaRPr kumimoji="0" lang="en-US" sz="2400" i="0" u="none" strike="noStrike" normalizeH="0" baseline="0" dirty="0" smtClean="0">
              <a:ln w="18415" cmpd="sng">
                <a:solidFill>
                  <a:srgbClr val="FFFFFF"/>
                </a:solidFill>
                <a:prstDash val="solid"/>
              </a:ln>
              <a:blipFill>
                <a:blip r:embed="rId4"/>
                <a:tile tx="0" ty="0" sx="100000" sy="100000" flip="none" algn="tl"/>
              </a:blipFill>
              <a:effectLst>
                <a:outerShdw blurRad="63500" dir="3600000" algn="tl" rotWithShape="0">
                  <a:srgbClr val="000000">
                    <a:alpha val="70000"/>
                  </a:srgbClr>
                </a:outerShdw>
              </a:effectLst>
              <a:latin typeface="Arial" pitchFamily="34" charset="0"/>
            </a:endParaRPr>
          </a:p>
        </p:txBody>
      </p:sp>
      <p:sp>
        <p:nvSpPr>
          <p:cNvPr id="5" name="Rectangle 4"/>
          <p:cNvSpPr/>
          <p:nvPr/>
        </p:nvSpPr>
        <p:spPr>
          <a:xfrm>
            <a:off x="228600" y="3200400"/>
            <a:ext cx="8305800" cy="1569660"/>
          </a:xfrm>
          <a:prstGeom prst="rect">
            <a:avLst/>
          </a:prstGeom>
        </p:spPr>
        <p:txBody>
          <a:bodyPr wrap="square">
            <a:spAutoFit/>
          </a:bodyPr>
          <a:lstStyle/>
          <a:p>
            <a:pPr algn="just">
              <a:buFont typeface="Arial" pitchFamily="34" charset="0"/>
              <a:buChar char="•"/>
            </a:pPr>
            <a:r>
              <a:rPr lang="en-US" sz="2400" dirty="0" smtClean="0">
                <a:ln w="18415" cmpd="sng">
                  <a:solidFill>
                    <a:srgbClr val="FFFFFF"/>
                  </a:solidFill>
                  <a:prstDash val="solid"/>
                </a:ln>
                <a:blipFill>
                  <a:blip r:embed="rId4"/>
                  <a:tile tx="0" ty="0" sx="100000" sy="100000" flip="none" algn="tl"/>
                </a:blipFill>
                <a:effectLst>
                  <a:outerShdw blurRad="63500" dir="3600000" algn="tl" rotWithShape="0">
                    <a:srgbClr val="000000">
                      <a:alpha val="70000"/>
                    </a:srgbClr>
                  </a:outerShdw>
                </a:effectLst>
              </a:rPr>
              <a:t>Money includes any currency, cheque, promissory note, letter of credit, draft, pay order, travellers cheque, money order, postal remittance and other similar instruments but does not include currency that is held for its numismatic value.</a:t>
            </a:r>
            <a:endParaRPr lang="en-US" sz="2400" dirty="0">
              <a:ln w="18415" cmpd="sng">
                <a:solidFill>
                  <a:srgbClr val="FFFFFF"/>
                </a:solidFill>
                <a:prstDash val="solid"/>
              </a:ln>
              <a:blipFill>
                <a:blip r:embed="rId4"/>
                <a:tile tx="0" ty="0" sx="100000" sy="100000" flip="none" algn="tl"/>
              </a:blipFill>
              <a:effectLst>
                <a:outerShdw blurRad="63500" dir="3600000" algn="tl" rotWithShape="0">
                  <a:srgbClr val="000000">
                    <a:alpha val="70000"/>
                  </a:srgbClr>
                </a:outerShdw>
              </a:effectLst>
            </a:endParaRPr>
          </a:p>
        </p:txBody>
      </p:sp>
      <p:sp>
        <p:nvSpPr>
          <p:cNvPr id="6" name="Rectangle 5"/>
          <p:cNvSpPr/>
          <p:nvPr/>
        </p:nvSpPr>
        <p:spPr>
          <a:xfrm>
            <a:off x="228600" y="4953000"/>
            <a:ext cx="8305800" cy="1200329"/>
          </a:xfrm>
          <a:prstGeom prst="rect">
            <a:avLst/>
          </a:prstGeom>
        </p:spPr>
        <p:txBody>
          <a:bodyPr wrap="square">
            <a:spAutoFit/>
          </a:bodyPr>
          <a:lstStyle/>
          <a:p>
            <a:pPr algn="just">
              <a:buFont typeface="Arial" pitchFamily="34" charset="0"/>
              <a:buChar char="•"/>
            </a:pPr>
            <a:r>
              <a:rPr lang="en-US" sz="2400" dirty="0" smtClean="0">
                <a:ln w="18415" cmpd="sng">
                  <a:solidFill>
                    <a:srgbClr val="FFFFFF"/>
                  </a:solidFill>
                  <a:prstDash val="solid"/>
                </a:ln>
                <a:blipFill>
                  <a:blip r:embed="rId4"/>
                  <a:tile tx="0" ty="0" sx="100000" sy="100000" flip="none" algn="tl"/>
                </a:blipFill>
                <a:effectLst>
                  <a:outerShdw blurRad="63500" dir="3600000" algn="tl" rotWithShape="0">
                    <a:srgbClr val="000000">
                      <a:alpha val="70000"/>
                    </a:srgbClr>
                  </a:outerShdw>
                </a:effectLst>
              </a:rPr>
              <a:t>Gross amount charged includes payment by cheque, credit card, deduction from account and any form of payment by issue of credit notes or debit notes and book adjustment.</a:t>
            </a:r>
            <a:endParaRPr lang="en-US" sz="2400" dirty="0">
              <a:ln w="18415" cmpd="sng">
                <a:solidFill>
                  <a:srgbClr val="FFFFFF"/>
                </a:solidFill>
                <a:prstDash val="solid"/>
              </a:ln>
              <a:blipFill>
                <a:blip r:embed="rId4"/>
                <a:tile tx="0" ty="0" sx="100000" sy="100000" flip="none" algn="tl"/>
              </a:blipFill>
              <a:effectLst>
                <a:outerShdw blurRad="63500" dir="3600000" algn="tl" rotWithShape="0">
                  <a:srgbClr val="000000">
                    <a:alpha val="70000"/>
                  </a:srgbClr>
                </a:outerShdw>
              </a:effectLst>
            </a:endParaRPr>
          </a:p>
        </p:txBody>
      </p:sp>
      <p:sp>
        <p:nvSpPr>
          <p:cNvPr id="7" name="5-Point Star 6">
            <a:hlinkClick r:id="rId5"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305800" y="6096000"/>
            <a:ext cx="685800" cy="261610"/>
          </a:xfrm>
          <a:prstGeom prst="rect">
            <a:avLst/>
          </a:prstGeom>
          <a:noFill/>
        </p:spPr>
        <p:txBody>
          <a:bodyPr wrap="square" rtlCol="0">
            <a:spAutoFit/>
          </a:bodyPr>
          <a:lstStyle/>
          <a:p>
            <a:r>
              <a:rPr lang="en-US" sz="1100" dirty="0" smtClean="0">
                <a:hlinkClick r:id="rId5" action="ppaction://hlinksldjump"/>
              </a:rPr>
              <a:t>HOME</a:t>
            </a:r>
            <a:endParaRPr lang="en-US" sz="1100" dirty="0"/>
          </a:p>
        </p:txBody>
      </p:sp>
      <p:sp>
        <p:nvSpPr>
          <p:cNvPr id="12" name="Slide Number Placeholder 11"/>
          <p:cNvSpPr>
            <a:spLocks noGrp="1"/>
          </p:cNvSpPr>
          <p:nvPr>
            <p:ph type="sldNum" sz="quarter" idx="12"/>
          </p:nvPr>
        </p:nvSpPr>
        <p:spPr/>
        <p:txBody>
          <a:bodyPr/>
          <a:lstStyle/>
          <a:p>
            <a:fld id="{11A890FD-4A86-4FEA-B2D4-3F75D5D77F20}" type="slidenum">
              <a:rPr lang="en-US" smtClean="0">
                <a:solidFill>
                  <a:schemeClr val="tx1"/>
                </a:solidFill>
              </a:rPr>
              <a:pPr/>
              <a:t>43</a:t>
            </a:fld>
            <a:endParaRPr lang="en-US" dirty="0">
              <a:solidFill>
                <a:schemeClr val="tx1"/>
              </a:solidFill>
            </a:endParaRPr>
          </a:p>
        </p:txBody>
      </p:sp>
    </p:spTree>
  </p:cSld>
  <p:clrMapOvr>
    <a:masterClrMapping/>
  </p:clrMapOvr>
  <p:transition spd="slow" advTm="9078">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par>
                          <p:cTn id="11" fill="hold">
                            <p:stCondLst>
                              <p:cond delay="4600"/>
                            </p:stCondLst>
                            <p:childTnLst>
                              <p:par>
                                <p:cTn id="12" presetID="22" presetClass="entr" presetSubtype="8" fill="hold" grpId="0" nodeType="afterEffect">
                                  <p:stCondLst>
                                    <p:cond delay="0"/>
                                  </p:stCondLst>
                                  <p:childTnLst>
                                    <p:set>
                                      <p:cBhvr>
                                        <p:cTn id="13" dur="1" fill="hold">
                                          <p:stCondLst>
                                            <p:cond delay="0"/>
                                          </p:stCondLst>
                                        </p:cTn>
                                        <p:tgtEl>
                                          <p:spTgt spid="17409"/>
                                        </p:tgtEl>
                                        <p:attrNameLst>
                                          <p:attrName>style.visibility</p:attrName>
                                        </p:attrNameLst>
                                      </p:cBhvr>
                                      <p:to>
                                        <p:strVal val="visible"/>
                                      </p:to>
                                    </p:set>
                                    <p:animEffect transition="in" filter="wipe(left)">
                                      <p:cBhvr>
                                        <p:cTn id="14" dur="1000"/>
                                        <p:tgtEl>
                                          <p:spTgt spid="17409"/>
                                        </p:tgtEl>
                                      </p:cBhvr>
                                    </p:animEffect>
                                  </p:childTnLst>
                                </p:cTn>
                              </p:par>
                            </p:childTnLst>
                          </p:cTn>
                        </p:par>
                        <p:par>
                          <p:cTn id="15" fill="hold">
                            <p:stCondLst>
                              <p:cond delay="56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1000"/>
                                        <p:tgtEl>
                                          <p:spTgt spid="5"/>
                                        </p:tgtEl>
                                      </p:cBhvr>
                                    </p:animEffect>
                                  </p:childTnLst>
                                </p:cTn>
                              </p:par>
                            </p:childTnLst>
                          </p:cTn>
                        </p:par>
                        <p:par>
                          <p:cTn id="19" fill="hold">
                            <p:stCondLst>
                              <p:cond delay="66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409" grpId="0"/>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45000"/>
                <a:satMod val="135000"/>
              </a:schemeClr>
              <a:prstClr val="white"/>
            </a:duotone>
          </a:blip>
          <a:srcRect/>
          <a:stretch>
            <a:fillRect l="-18000" r="-18000"/>
          </a:stretch>
        </a:blipFill>
        <a:effectLst/>
      </p:bgPr>
    </p:bg>
    <p:spTree>
      <p:nvGrpSpPr>
        <p:cNvPr id="1" name=""/>
        <p:cNvGrpSpPr/>
        <p:nvPr/>
      </p:nvGrpSpPr>
      <p:grpSpPr>
        <a:xfrm>
          <a:off x="0" y="0"/>
          <a:ext cx="0" cy="0"/>
          <a:chOff x="0" y="0"/>
          <a:chExt cx="0" cy="0"/>
        </a:xfrm>
      </p:grpSpPr>
      <p:pic>
        <p:nvPicPr>
          <p:cNvPr id="2" name="Picture 1" descr="VAT-and-Service-Tax"/>
          <p:cNvPicPr/>
          <p:nvPr/>
        </p:nvPicPr>
        <p:blipFill>
          <a:blip r:embed="rId3">
            <a:grayscl/>
          </a:blip>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Rectangle 2"/>
          <p:cNvSpPr/>
          <p:nvPr/>
        </p:nvSpPr>
        <p:spPr>
          <a:xfrm>
            <a:off x="304800" y="381000"/>
            <a:ext cx="7696200" cy="523220"/>
          </a:xfrm>
          <a:prstGeom prst="rect">
            <a:avLst/>
          </a:prstGeom>
        </p:spPr>
        <p:txBody>
          <a:bodyPr wrap="square">
            <a:spAutoFit/>
          </a:bodyPr>
          <a:lstStyle/>
          <a:p>
            <a:r>
              <a:rPr lang="en-US" sz="2800" b="1" dirty="0" smtClean="0">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Comic Sans MS" pitchFamily="66" charset="0"/>
              </a:rPr>
              <a:t>PERSON LIABLE TO PAY SERVICE TAX</a:t>
            </a:r>
            <a:endParaRPr lang="en-US" sz="2800" b="1" dirty="0">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Comic Sans MS" pitchFamily="66" charset="0"/>
            </a:endParaRPr>
          </a:p>
        </p:txBody>
      </p:sp>
      <p:graphicFrame>
        <p:nvGraphicFramePr>
          <p:cNvPr id="4" name="Diagram 3"/>
          <p:cNvGraphicFramePr/>
          <p:nvPr/>
        </p:nvGraphicFramePr>
        <p:xfrm>
          <a:off x="533400" y="1295400"/>
          <a:ext cx="7467600" cy="49387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5-Point Star 4">
            <a:hlinkClick r:id="rId9"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305800" y="6096000"/>
            <a:ext cx="685800" cy="261610"/>
          </a:xfrm>
          <a:prstGeom prst="rect">
            <a:avLst/>
          </a:prstGeom>
          <a:noFill/>
        </p:spPr>
        <p:txBody>
          <a:bodyPr wrap="square" rtlCol="0">
            <a:spAutoFit/>
          </a:bodyPr>
          <a:lstStyle/>
          <a:p>
            <a:r>
              <a:rPr lang="en-US" sz="1100" dirty="0" smtClean="0">
                <a:hlinkClick r:id="rId9" action="ppaction://hlinksldjump"/>
              </a:rPr>
              <a:t>HOME</a:t>
            </a:r>
            <a:endParaRPr lang="en-US" sz="1100" dirty="0"/>
          </a:p>
        </p:txBody>
      </p:sp>
      <p:sp>
        <p:nvSpPr>
          <p:cNvPr id="10" name="Slide Number Placeholder 9"/>
          <p:cNvSpPr>
            <a:spLocks noGrp="1"/>
          </p:cNvSpPr>
          <p:nvPr>
            <p:ph type="sldNum" sz="quarter" idx="12"/>
          </p:nvPr>
        </p:nvSpPr>
        <p:spPr/>
        <p:txBody>
          <a:bodyPr/>
          <a:lstStyle/>
          <a:p>
            <a:fld id="{11A890FD-4A86-4FEA-B2D4-3F75D5D77F20}" type="slidenum">
              <a:rPr lang="en-US" smtClean="0">
                <a:solidFill>
                  <a:schemeClr val="tx1"/>
                </a:solidFill>
              </a:rPr>
              <a:pPr/>
              <a:t>44</a:t>
            </a:fld>
            <a:endParaRPr lang="en-US" dirty="0">
              <a:solidFill>
                <a:schemeClr val="tx1"/>
              </a:solidFill>
            </a:endParaRPr>
          </a:p>
        </p:txBody>
      </p:sp>
    </p:spTree>
  </p:cSld>
  <p:clrMapOvr>
    <a:masterClrMapping/>
  </p:clrMapOvr>
  <p:transition spd="slow" advTm="7391">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par>
                          <p:cTn id="11" fill="hold">
                            <p:stCondLst>
                              <p:cond delay="3600"/>
                            </p:stCondLst>
                            <p:childTnLst>
                              <p:par>
                                <p:cTn id="12" presetID="1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plus(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45000"/>
                <a:satMod val="135000"/>
              </a:schemeClr>
              <a:prstClr val="white"/>
            </a:duotone>
          </a:blip>
          <a:srcRect/>
          <a:stretch>
            <a:fillRect l="-18000" r="-18000"/>
          </a:stretch>
        </a:blipFill>
        <a:effectLst/>
      </p:bgPr>
    </p:bg>
    <p:spTree>
      <p:nvGrpSpPr>
        <p:cNvPr id="1" name=""/>
        <p:cNvGrpSpPr/>
        <p:nvPr/>
      </p:nvGrpSpPr>
      <p:grpSpPr>
        <a:xfrm>
          <a:off x="0" y="0"/>
          <a:ext cx="0" cy="0"/>
          <a:chOff x="0" y="0"/>
          <a:chExt cx="0" cy="0"/>
        </a:xfrm>
      </p:grpSpPr>
      <p:pic>
        <p:nvPicPr>
          <p:cNvPr id="2" name="Picture 1" descr="VAT-and-Service-Tax"/>
          <p:cNvPicPr/>
          <p:nvPr/>
        </p:nvPicPr>
        <p:blipFill>
          <a:blip r:embed="rId3">
            <a:grayscl/>
          </a:blip>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Rectangle 2"/>
          <p:cNvSpPr/>
          <p:nvPr/>
        </p:nvSpPr>
        <p:spPr>
          <a:xfrm>
            <a:off x="304800" y="381000"/>
            <a:ext cx="7696200" cy="1200329"/>
          </a:xfrm>
          <a:prstGeom prst="rect">
            <a:avLst/>
          </a:prstGeom>
        </p:spPr>
        <p:txBody>
          <a:bodyPr wrap="square">
            <a:spAutoFit/>
          </a:bodyPr>
          <a:lstStyle/>
          <a:p>
            <a:r>
              <a:rPr lang="en-US" sz="3600" u="dbl" dirty="0" smtClean="0">
                <a:ln w="18415" cmpd="sng">
                  <a:solidFill>
                    <a:srgbClr val="FFFFFF"/>
                  </a:solidFill>
                  <a:prstDash val="solid"/>
                </a:ln>
                <a:blipFill>
                  <a:blip r:embed="rId4"/>
                  <a:tile tx="0" ty="0" sx="100000" sy="100000" flip="none" algn="tl"/>
                </a:blipFill>
                <a:effectLst>
                  <a:outerShdw blurRad="63500" dir="3600000" algn="tl" rotWithShape="0">
                    <a:srgbClr val="000000">
                      <a:alpha val="70000"/>
                    </a:srgbClr>
                  </a:outerShdw>
                </a:effectLst>
                <a:latin typeface="Comic Sans MS" pitchFamily="66" charset="0"/>
              </a:rPr>
              <a:t>DUE DATE FOR PAYMENT OF SERVICE TAX</a:t>
            </a:r>
            <a:endParaRPr lang="en-US" sz="3600" dirty="0">
              <a:ln w="18415" cmpd="sng">
                <a:solidFill>
                  <a:srgbClr val="FFFFFF"/>
                </a:solidFill>
                <a:prstDash val="solid"/>
              </a:ln>
              <a:blipFill>
                <a:blip r:embed="rId4"/>
                <a:tile tx="0" ty="0" sx="100000" sy="100000" flip="none" algn="tl"/>
              </a:blipFill>
              <a:effectLst>
                <a:outerShdw blurRad="63500" dir="3600000" algn="tl" rotWithShape="0">
                  <a:srgbClr val="000000">
                    <a:alpha val="70000"/>
                  </a:srgbClr>
                </a:outerShdw>
              </a:effectLst>
              <a:latin typeface="Comic Sans MS" pitchFamily="66" charset="0"/>
            </a:endParaRPr>
          </a:p>
        </p:txBody>
      </p:sp>
      <p:sp>
        <p:nvSpPr>
          <p:cNvPr id="4" name="Rectangle 3"/>
          <p:cNvSpPr/>
          <p:nvPr/>
        </p:nvSpPr>
        <p:spPr>
          <a:xfrm>
            <a:off x="381000" y="1752600"/>
            <a:ext cx="7924800" cy="830997"/>
          </a:xfrm>
          <a:prstGeom prst="rect">
            <a:avLst/>
          </a:prstGeom>
        </p:spPr>
        <p:txBody>
          <a:bodyPr wrap="square">
            <a:spAutoFit/>
          </a:bodyPr>
          <a:lstStyle/>
          <a:p>
            <a:r>
              <a:rPr lang="en-US" sz="2400" dirty="0" smtClean="0">
                <a:ln w="18415" cmpd="sng">
                  <a:solidFill>
                    <a:srgbClr val="FFFFFF"/>
                  </a:solidFill>
                  <a:prstDash val="solid"/>
                </a:ln>
                <a:solidFill>
                  <a:srgbClr val="FFFFFF"/>
                </a:solidFill>
                <a:effectLst>
                  <a:glow rad="101600">
                    <a:schemeClr val="bg2">
                      <a:lumMod val="50000"/>
                      <a:alpha val="60000"/>
                    </a:schemeClr>
                  </a:glow>
                  <a:outerShdw blurRad="63500" dir="3600000" algn="tl" rotWithShape="0">
                    <a:srgbClr val="000000">
                      <a:alpha val="70000"/>
                    </a:srgbClr>
                  </a:outerShdw>
                </a:effectLst>
              </a:rPr>
              <a:t>Rule 6(1) provides that service tax on the value of taxable services received:</a:t>
            </a:r>
            <a:endParaRPr lang="en-US" sz="2400" dirty="0">
              <a:ln w="18415" cmpd="sng">
                <a:solidFill>
                  <a:srgbClr val="FFFFFF"/>
                </a:solidFill>
                <a:prstDash val="solid"/>
              </a:ln>
              <a:solidFill>
                <a:srgbClr val="FFFFFF"/>
              </a:solidFill>
              <a:effectLst>
                <a:glow rad="101600">
                  <a:schemeClr val="bg2">
                    <a:lumMod val="50000"/>
                    <a:alpha val="60000"/>
                  </a:schemeClr>
                </a:glow>
                <a:outerShdw blurRad="63500" dir="3600000" algn="tl" rotWithShape="0">
                  <a:srgbClr val="000000">
                    <a:alpha val="70000"/>
                  </a:srgbClr>
                </a:outerShdw>
              </a:effectLst>
            </a:endParaRPr>
          </a:p>
        </p:txBody>
      </p:sp>
      <p:sp>
        <p:nvSpPr>
          <p:cNvPr id="5" name="Rectangle 4"/>
          <p:cNvSpPr/>
          <p:nvPr/>
        </p:nvSpPr>
        <p:spPr>
          <a:xfrm>
            <a:off x="609600" y="2667000"/>
            <a:ext cx="7239000" cy="1261884"/>
          </a:xfrm>
          <a:prstGeom prst="rect">
            <a:avLst/>
          </a:prstGeom>
        </p:spPr>
        <p:txBody>
          <a:bodyPr wrap="square">
            <a:spAutoFit/>
          </a:bodyPr>
          <a:lstStyle/>
          <a:p>
            <a:pPr algn="just">
              <a:buFont typeface="Wingdings" pitchFamily="2" charset="2"/>
              <a:buChar char="q"/>
            </a:pPr>
            <a:r>
              <a:rPr lang="en-US" sz="2800" dirty="0" smtClean="0">
                <a:ln w="18415" cmpd="sng">
                  <a:solidFill>
                    <a:srgbClr val="FFFFFF"/>
                  </a:solidFill>
                  <a:prstDash val="solid"/>
                </a:ln>
                <a:solidFill>
                  <a:srgbClr val="FFFFFF"/>
                </a:solidFill>
                <a:effectLst>
                  <a:glow rad="101600">
                    <a:schemeClr val="bg2">
                      <a:lumMod val="50000"/>
                      <a:alpha val="60000"/>
                    </a:schemeClr>
                  </a:glow>
                  <a:outerShdw blurRad="63500" dir="3600000" algn="tl" rotWithShape="0">
                    <a:srgbClr val="000000">
                      <a:alpha val="70000"/>
                    </a:srgbClr>
                  </a:outerShdw>
                </a:effectLst>
              </a:rPr>
              <a:t> </a:t>
            </a:r>
            <a:r>
              <a:rPr lang="en-US" sz="2400" dirty="0" smtClean="0">
                <a:ln w="18415" cmpd="sng">
                  <a:solidFill>
                    <a:srgbClr val="FFFFFF"/>
                  </a:solidFill>
                  <a:prstDash val="solid"/>
                </a:ln>
                <a:solidFill>
                  <a:srgbClr val="FFFFFF"/>
                </a:solidFill>
                <a:effectLst>
                  <a:glow rad="101600">
                    <a:schemeClr val="bg2">
                      <a:lumMod val="50000"/>
                      <a:alpha val="60000"/>
                    </a:schemeClr>
                  </a:glow>
                  <a:outerShdw blurRad="63500" dir="3600000" algn="tl" rotWithShape="0">
                    <a:srgbClr val="000000">
                      <a:alpha val="70000"/>
                    </a:srgbClr>
                  </a:outerShdw>
                </a:effectLst>
              </a:rPr>
              <a:t>by an individual or a proprietary firm or a partnership firm during any quarter is payable by the 5th of the month immediately following the said quarter,</a:t>
            </a:r>
            <a:endParaRPr lang="en-US" sz="2400" dirty="0">
              <a:ln w="18415" cmpd="sng">
                <a:solidFill>
                  <a:srgbClr val="FFFFFF"/>
                </a:solidFill>
                <a:prstDash val="solid"/>
              </a:ln>
              <a:solidFill>
                <a:srgbClr val="FFFFFF"/>
              </a:solidFill>
              <a:effectLst>
                <a:glow rad="101600">
                  <a:schemeClr val="bg2">
                    <a:lumMod val="50000"/>
                    <a:alpha val="60000"/>
                  </a:schemeClr>
                </a:glow>
                <a:outerShdw blurRad="63500" dir="3600000" algn="tl" rotWithShape="0">
                  <a:srgbClr val="000000">
                    <a:alpha val="70000"/>
                  </a:srgbClr>
                </a:outerShdw>
              </a:effectLst>
            </a:endParaRPr>
          </a:p>
        </p:txBody>
      </p:sp>
      <p:sp>
        <p:nvSpPr>
          <p:cNvPr id="6" name="Rectangle 5"/>
          <p:cNvSpPr/>
          <p:nvPr/>
        </p:nvSpPr>
        <p:spPr>
          <a:xfrm>
            <a:off x="609600" y="4114800"/>
            <a:ext cx="7467600" cy="1261884"/>
          </a:xfrm>
          <a:prstGeom prst="rect">
            <a:avLst/>
          </a:prstGeom>
        </p:spPr>
        <p:txBody>
          <a:bodyPr wrap="square">
            <a:spAutoFit/>
          </a:bodyPr>
          <a:lstStyle/>
          <a:p>
            <a:pPr>
              <a:buFont typeface="Wingdings" pitchFamily="2" charset="2"/>
              <a:buChar char="q"/>
            </a:pPr>
            <a:r>
              <a:rPr lang="en-US" sz="2800" dirty="0" smtClean="0">
                <a:ln w="18415" cmpd="sng">
                  <a:solidFill>
                    <a:srgbClr val="FFFFFF"/>
                  </a:solidFill>
                  <a:prstDash val="solid"/>
                </a:ln>
                <a:solidFill>
                  <a:srgbClr val="FFFFFF"/>
                </a:solidFill>
                <a:effectLst>
                  <a:glow rad="101600">
                    <a:schemeClr val="bg2">
                      <a:lumMod val="50000"/>
                      <a:alpha val="60000"/>
                    </a:schemeClr>
                  </a:glow>
                  <a:outerShdw blurRad="63500" dir="3600000" algn="tl" rotWithShape="0">
                    <a:srgbClr val="000000">
                      <a:alpha val="70000"/>
                    </a:srgbClr>
                  </a:outerShdw>
                </a:effectLst>
              </a:rPr>
              <a:t> </a:t>
            </a:r>
            <a:r>
              <a:rPr lang="en-US" sz="2400" dirty="0" smtClean="0">
                <a:ln w="18415" cmpd="sng">
                  <a:solidFill>
                    <a:srgbClr val="FFFFFF"/>
                  </a:solidFill>
                  <a:prstDash val="solid"/>
                </a:ln>
                <a:solidFill>
                  <a:srgbClr val="FFFFFF"/>
                </a:solidFill>
                <a:effectLst>
                  <a:glow rad="101600">
                    <a:schemeClr val="bg2">
                      <a:lumMod val="50000"/>
                      <a:alpha val="60000"/>
                    </a:schemeClr>
                  </a:glow>
                  <a:outerShdw blurRad="63500" dir="3600000" algn="tl" rotWithShape="0">
                    <a:srgbClr val="000000">
                      <a:alpha val="70000"/>
                    </a:srgbClr>
                  </a:outerShdw>
                </a:effectLst>
              </a:rPr>
              <a:t>in other cases (company and HUF) during any calendar month is payable by the 5th of the month immediately following the said calendar month.</a:t>
            </a:r>
            <a:endParaRPr lang="en-US" sz="2400" dirty="0">
              <a:ln w="18415" cmpd="sng">
                <a:solidFill>
                  <a:srgbClr val="FFFFFF"/>
                </a:solidFill>
                <a:prstDash val="solid"/>
              </a:ln>
              <a:solidFill>
                <a:srgbClr val="FFFFFF"/>
              </a:solidFill>
              <a:effectLst>
                <a:glow rad="101600">
                  <a:schemeClr val="bg2">
                    <a:lumMod val="50000"/>
                    <a:alpha val="60000"/>
                  </a:schemeClr>
                </a:glow>
                <a:outerShdw blurRad="63500" dir="3600000" algn="tl" rotWithShape="0">
                  <a:srgbClr val="000000">
                    <a:alpha val="70000"/>
                  </a:srgbClr>
                </a:outerShdw>
              </a:effectLst>
            </a:endParaRPr>
          </a:p>
        </p:txBody>
      </p:sp>
      <p:sp>
        <p:nvSpPr>
          <p:cNvPr id="7" name="Rectangle 6"/>
          <p:cNvSpPr/>
          <p:nvPr/>
        </p:nvSpPr>
        <p:spPr>
          <a:xfrm>
            <a:off x="609600" y="5486400"/>
            <a:ext cx="7924800" cy="830997"/>
          </a:xfrm>
          <a:prstGeom prst="rect">
            <a:avLst/>
          </a:prstGeom>
        </p:spPr>
        <p:txBody>
          <a:bodyPr wrap="square">
            <a:spAutoFit/>
          </a:bodyPr>
          <a:lstStyle/>
          <a:p>
            <a:pPr algn="just"/>
            <a:r>
              <a:rPr lang="en-US" sz="2400" dirty="0" smtClean="0">
                <a:ln w="18415" cmpd="sng">
                  <a:solidFill>
                    <a:srgbClr val="FFFFFF"/>
                  </a:solidFill>
                  <a:prstDash val="solid"/>
                </a:ln>
                <a:solidFill>
                  <a:srgbClr val="FFFFFF"/>
                </a:solidFill>
                <a:effectLst>
                  <a:glow rad="101600">
                    <a:schemeClr val="bg2">
                      <a:lumMod val="50000"/>
                      <a:alpha val="60000"/>
                    </a:schemeClr>
                  </a:glow>
                  <a:outerShdw blurRad="63500" dir="3600000" algn="tl" rotWithShape="0">
                    <a:srgbClr val="000000">
                      <a:alpha val="70000"/>
                    </a:srgbClr>
                  </a:outerShdw>
                </a:effectLst>
              </a:rPr>
              <a:t>The due dates for payment of service tax in case of different assessees are tabulated below:-</a:t>
            </a:r>
            <a:endParaRPr lang="en-US" sz="2400" dirty="0">
              <a:ln w="18415" cmpd="sng">
                <a:solidFill>
                  <a:srgbClr val="FFFFFF"/>
                </a:solidFill>
                <a:prstDash val="solid"/>
              </a:ln>
              <a:solidFill>
                <a:srgbClr val="FFFFFF"/>
              </a:solidFill>
              <a:effectLst>
                <a:glow rad="101600">
                  <a:schemeClr val="bg2">
                    <a:lumMod val="50000"/>
                    <a:alpha val="60000"/>
                  </a:schemeClr>
                </a:glow>
                <a:outerShdw blurRad="63500" dir="3600000" algn="tl" rotWithShape="0">
                  <a:srgbClr val="000000">
                    <a:alpha val="70000"/>
                  </a:srgbClr>
                </a:outerShdw>
              </a:effectLst>
            </a:endParaRPr>
          </a:p>
        </p:txBody>
      </p:sp>
      <p:sp>
        <p:nvSpPr>
          <p:cNvPr id="8" name="5-Point Star 7">
            <a:hlinkClick r:id="rId5"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8305800" y="6096000"/>
            <a:ext cx="685800" cy="261610"/>
          </a:xfrm>
          <a:prstGeom prst="rect">
            <a:avLst/>
          </a:prstGeom>
          <a:noFill/>
        </p:spPr>
        <p:txBody>
          <a:bodyPr wrap="square" rtlCol="0">
            <a:spAutoFit/>
          </a:bodyPr>
          <a:lstStyle/>
          <a:p>
            <a:r>
              <a:rPr lang="en-US" sz="1100" dirty="0" smtClean="0">
                <a:hlinkClick r:id="rId5" action="ppaction://hlinksldjump"/>
              </a:rPr>
              <a:t>HOME</a:t>
            </a:r>
            <a:endParaRPr lang="en-US" sz="1100" dirty="0"/>
          </a:p>
        </p:txBody>
      </p:sp>
      <p:sp>
        <p:nvSpPr>
          <p:cNvPr id="13" name="Slide Number Placeholder 12"/>
          <p:cNvSpPr>
            <a:spLocks noGrp="1"/>
          </p:cNvSpPr>
          <p:nvPr>
            <p:ph type="sldNum" sz="quarter" idx="12"/>
          </p:nvPr>
        </p:nvSpPr>
        <p:spPr/>
        <p:txBody>
          <a:bodyPr/>
          <a:lstStyle/>
          <a:p>
            <a:fld id="{11A890FD-4A86-4FEA-B2D4-3F75D5D77F20}" type="slidenum">
              <a:rPr lang="en-US" smtClean="0">
                <a:solidFill>
                  <a:schemeClr val="tx1"/>
                </a:solidFill>
              </a:rPr>
              <a:pPr/>
              <a:t>45</a:t>
            </a:fld>
            <a:endParaRPr lang="en-US" dirty="0">
              <a:solidFill>
                <a:schemeClr val="tx1"/>
              </a:solidFill>
            </a:endParaRPr>
          </a:p>
        </p:txBody>
      </p:sp>
    </p:spTree>
  </p:cSld>
  <p:clrMapOvr>
    <a:masterClrMapping/>
  </p:clrMapOvr>
  <p:transition spd="slow" advTm="6859">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par>
                          <p:cTn id="11" fill="hold">
                            <p:stCondLst>
                              <p:cond delay="19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childTnLst>
                          </p:cTn>
                        </p:par>
                        <p:par>
                          <p:cTn id="15" fill="hold">
                            <p:stCondLst>
                              <p:cond delay="29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1000"/>
                                        <p:tgtEl>
                                          <p:spTgt spid="5"/>
                                        </p:tgtEl>
                                      </p:cBhvr>
                                    </p:animEffect>
                                  </p:childTnLst>
                                </p:cTn>
                              </p:par>
                            </p:childTnLst>
                          </p:cTn>
                        </p:par>
                        <p:par>
                          <p:cTn id="19" fill="hold">
                            <p:stCondLst>
                              <p:cond delay="39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par>
                          <p:cTn id="23" fill="hold">
                            <p:stCondLst>
                              <p:cond delay="4900"/>
                            </p:stCondLst>
                            <p:childTnLst>
                              <p:par>
                                <p:cTn id="24" presetID="2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45000"/>
                <a:satMod val="135000"/>
              </a:schemeClr>
              <a:prstClr val="white"/>
            </a:duotone>
          </a:blip>
          <a:srcRect/>
          <a:stretch>
            <a:fillRect l="-18000" r="-18000"/>
          </a:stretch>
        </a:blipFill>
        <a:effectLst/>
      </p:bgPr>
    </p:bg>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srcRect/>
          <a:stretch>
            <a:fillRect/>
          </a:stretch>
        </p:blipFill>
        <p:spPr bwMode="auto">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5-Point Star 2">
            <a:hlinkClick r:id="rId4"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8305800" y="6096000"/>
            <a:ext cx="685800" cy="261610"/>
          </a:xfrm>
          <a:prstGeom prst="rect">
            <a:avLst/>
          </a:prstGeom>
          <a:noFill/>
        </p:spPr>
        <p:txBody>
          <a:bodyPr wrap="square" rtlCol="0">
            <a:spAutoFit/>
          </a:bodyPr>
          <a:lstStyle/>
          <a:p>
            <a:r>
              <a:rPr lang="en-US" sz="1100" dirty="0" smtClean="0">
                <a:hlinkClick r:id="rId4" action="ppaction://hlinksldjump"/>
              </a:rPr>
              <a:t>HOME</a:t>
            </a:r>
            <a:endParaRPr lang="en-US" sz="1100" dirty="0"/>
          </a:p>
        </p:txBody>
      </p:sp>
      <p:sp>
        <p:nvSpPr>
          <p:cNvPr id="10" name="Slide Number Placeholder 9"/>
          <p:cNvSpPr>
            <a:spLocks noGrp="1"/>
          </p:cNvSpPr>
          <p:nvPr>
            <p:ph type="sldNum" sz="quarter" idx="12"/>
          </p:nvPr>
        </p:nvSpPr>
        <p:spPr/>
        <p:txBody>
          <a:bodyPr/>
          <a:lstStyle/>
          <a:p>
            <a:fld id="{11A890FD-4A86-4FEA-B2D4-3F75D5D77F20}" type="slidenum">
              <a:rPr lang="en-US" smtClean="0">
                <a:solidFill>
                  <a:schemeClr val="tx1"/>
                </a:solidFill>
              </a:rPr>
              <a:pPr/>
              <a:t>46</a:t>
            </a:fld>
            <a:endParaRPr lang="en-US" dirty="0">
              <a:solidFill>
                <a:schemeClr val="tx1"/>
              </a:solidFill>
            </a:endParaRPr>
          </a:p>
        </p:txBody>
      </p:sp>
    </p:spTree>
  </p:cSld>
  <p:clrMapOvr>
    <a:masterClrMapping/>
  </p:clrMapOvr>
  <p:transition spd="slow" advTm="4641">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2289"/>
                                        </p:tgtEl>
                                        <p:attrNameLst>
                                          <p:attrName>style.visibility</p:attrName>
                                        </p:attrNameLst>
                                      </p:cBhvr>
                                      <p:to>
                                        <p:strVal val="visible"/>
                                      </p:to>
                                    </p:set>
                                    <p:anim calcmode="lin" valueType="num">
                                      <p:cBhvr>
                                        <p:cTn id="7" dur="2000" fill="hold"/>
                                        <p:tgtEl>
                                          <p:spTgt spid="12289"/>
                                        </p:tgtEl>
                                        <p:attrNameLst>
                                          <p:attrName>ppt_w</p:attrName>
                                        </p:attrNameLst>
                                      </p:cBhvr>
                                      <p:tavLst>
                                        <p:tav tm="0">
                                          <p:val>
                                            <p:strVal val="#ppt_w*0.70"/>
                                          </p:val>
                                        </p:tav>
                                        <p:tav tm="100000">
                                          <p:val>
                                            <p:strVal val="#ppt_w"/>
                                          </p:val>
                                        </p:tav>
                                      </p:tavLst>
                                    </p:anim>
                                    <p:anim calcmode="lin" valueType="num">
                                      <p:cBhvr>
                                        <p:cTn id="8" dur="2000" fill="hold"/>
                                        <p:tgtEl>
                                          <p:spTgt spid="12289"/>
                                        </p:tgtEl>
                                        <p:attrNameLst>
                                          <p:attrName>ppt_h</p:attrName>
                                        </p:attrNameLst>
                                      </p:cBhvr>
                                      <p:tavLst>
                                        <p:tav tm="0">
                                          <p:val>
                                            <p:strVal val="#ppt_h"/>
                                          </p:val>
                                        </p:tav>
                                        <p:tav tm="100000">
                                          <p:val>
                                            <p:strVal val="#ppt_h"/>
                                          </p:val>
                                        </p:tav>
                                      </p:tavLst>
                                    </p:anim>
                                    <p:animEffect transition="in" filter="fade">
                                      <p:cBhvr>
                                        <p:cTn id="9" dur="2000"/>
                                        <p:tgtEl>
                                          <p:spTgt spid="12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pic>
        <p:nvPicPr>
          <p:cNvPr id="2" name="Picture 1" descr="VAT-and-Service-Tax"/>
          <p:cNvPicPr/>
          <p:nvPr/>
        </p:nvPicPr>
        <p:blipFill>
          <a:blip r:embed="rId3">
            <a:grayscl/>
          </a:blip>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Rectangle 2"/>
          <p:cNvSpPr/>
          <p:nvPr/>
        </p:nvSpPr>
        <p:spPr>
          <a:xfrm>
            <a:off x="304800" y="381000"/>
            <a:ext cx="8153400" cy="1200329"/>
          </a:xfrm>
          <a:prstGeom prst="rect">
            <a:avLst/>
          </a:prstGeom>
        </p:spPr>
        <p:txBody>
          <a:bodyPr wrap="square">
            <a:spAutoFit/>
          </a:bodyPr>
          <a:lstStyle/>
          <a:p>
            <a:pPr algn="just"/>
            <a:r>
              <a:rPr lang="en-US" sz="2400" b="1" dirty="0" smtClean="0">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Comic Sans MS" pitchFamily="66" charset="0"/>
              </a:rPr>
              <a:t>SPECIAL PROVISION FOR PAYMENT OF SERVICE TAX IN CASE OF LIFE INSURER CARRYING ON LIFE INSURANCE BUSINESS</a:t>
            </a:r>
            <a:endParaRPr lang="en-US" sz="2400" b="1" dirty="0">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Comic Sans MS" pitchFamily="66" charset="0"/>
            </a:endParaRPr>
          </a:p>
        </p:txBody>
      </p:sp>
      <p:sp>
        <p:nvSpPr>
          <p:cNvPr id="4" name="Rectangle 3"/>
          <p:cNvSpPr/>
          <p:nvPr/>
        </p:nvSpPr>
        <p:spPr>
          <a:xfrm>
            <a:off x="609600" y="1905000"/>
            <a:ext cx="7772400" cy="2246769"/>
          </a:xfrm>
          <a:prstGeom prst="rect">
            <a:avLst/>
          </a:prstGeom>
        </p:spPr>
        <p:txBody>
          <a:bodyPr wrap="square">
            <a:spAutoFit/>
          </a:bodyPr>
          <a:lstStyle/>
          <a:p>
            <a:pPr algn="just"/>
            <a:r>
              <a:rPr lang="en-US" sz="2800" dirty="0" smtClean="0">
                <a:ln w="18415" cmpd="sng">
                  <a:solidFill>
                    <a:srgbClr val="FFFFFF"/>
                  </a:solidFill>
                  <a:prstDash val="solid"/>
                </a:ln>
                <a:solidFill>
                  <a:srgbClr val="FFFFFF"/>
                </a:solidFill>
                <a:effectLst>
                  <a:glow rad="101600">
                    <a:schemeClr val="bg2">
                      <a:lumMod val="50000"/>
                      <a:alpha val="60000"/>
                    </a:schemeClr>
                  </a:glow>
                  <a:outerShdw blurRad="63500" dir="3600000" algn="tl" rotWithShape="0">
                    <a:srgbClr val="000000">
                      <a:alpha val="70000"/>
                    </a:srgbClr>
                  </a:outerShdw>
                </a:effectLst>
              </a:rPr>
              <a:t>An insurer carrying life insurance business who is liable for paying service tax has the option to pay an amount calculated at 1% of the gross amount of premium charged by him towards the discharged of service tax liability instead of paying service at 12%</a:t>
            </a:r>
            <a:endParaRPr lang="en-US" sz="2800" dirty="0">
              <a:ln w="18415" cmpd="sng">
                <a:solidFill>
                  <a:srgbClr val="FFFFFF"/>
                </a:solidFill>
                <a:prstDash val="solid"/>
              </a:ln>
              <a:solidFill>
                <a:srgbClr val="FFFFFF"/>
              </a:solidFill>
              <a:effectLst>
                <a:glow rad="101600">
                  <a:schemeClr val="bg2">
                    <a:lumMod val="50000"/>
                    <a:alpha val="60000"/>
                  </a:schemeClr>
                </a:glow>
                <a:outerShdw blurRad="63500" dir="3600000" algn="tl" rotWithShape="0">
                  <a:srgbClr val="000000">
                    <a:alpha val="70000"/>
                  </a:srgbClr>
                </a:outerShdw>
              </a:effectLst>
            </a:endParaRPr>
          </a:p>
        </p:txBody>
      </p:sp>
      <p:sp>
        <p:nvSpPr>
          <p:cNvPr id="5" name="5-Point Star 4">
            <a:hlinkClick r:id="rId5"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305800" y="6096000"/>
            <a:ext cx="685800" cy="261610"/>
          </a:xfrm>
          <a:prstGeom prst="rect">
            <a:avLst/>
          </a:prstGeom>
          <a:noFill/>
        </p:spPr>
        <p:txBody>
          <a:bodyPr wrap="square" rtlCol="0">
            <a:spAutoFit/>
          </a:bodyPr>
          <a:lstStyle/>
          <a:p>
            <a:r>
              <a:rPr lang="en-US" sz="1100" dirty="0" smtClean="0">
                <a:hlinkClick r:id="rId5" action="ppaction://hlinksldjump"/>
              </a:rPr>
              <a:t>HOME</a:t>
            </a:r>
            <a:endParaRPr lang="en-US" sz="1100" dirty="0"/>
          </a:p>
        </p:txBody>
      </p:sp>
      <p:sp>
        <p:nvSpPr>
          <p:cNvPr id="10" name="Slide Number Placeholder 9"/>
          <p:cNvSpPr>
            <a:spLocks noGrp="1"/>
          </p:cNvSpPr>
          <p:nvPr>
            <p:ph type="sldNum" sz="quarter" idx="12"/>
          </p:nvPr>
        </p:nvSpPr>
        <p:spPr/>
        <p:txBody>
          <a:bodyPr/>
          <a:lstStyle/>
          <a:p>
            <a:fld id="{11A890FD-4A86-4FEA-B2D4-3F75D5D77F20}" type="slidenum">
              <a:rPr lang="en-US" smtClean="0">
                <a:solidFill>
                  <a:schemeClr val="tx1"/>
                </a:solidFill>
              </a:rPr>
              <a:pPr/>
              <a:t>47</a:t>
            </a:fld>
            <a:endParaRPr lang="en-US" dirty="0">
              <a:solidFill>
                <a:schemeClr val="tx1"/>
              </a:solidFill>
            </a:endParaRPr>
          </a:p>
        </p:txBody>
      </p:sp>
    </p:spTree>
  </p:cSld>
  <p:clrMapOvr>
    <a:masterClrMapping/>
  </p:clrMapOvr>
  <p:transition spd="slow" advTm="8719">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par>
                          <p:cTn id="11" fill="hold">
                            <p:stCondLst>
                              <p:cond delay="48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a:srcRect/>
          <a:stretch>
            <a:fillRect/>
          </a:stretch>
        </p:blipFill>
        <p:spPr bwMode="auto">
          <a:xfrm>
            <a:off x="838200" y="533400"/>
            <a:ext cx="7772400" cy="58293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5-Point Star 2">
            <a:hlinkClick r:id="rId4"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8305800" y="6096000"/>
            <a:ext cx="685800" cy="261610"/>
          </a:xfrm>
          <a:prstGeom prst="rect">
            <a:avLst/>
          </a:prstGeom>
          <a:noFill/>
        </p:spPr>
        <p:txBody>
          <a:bodyPr wrap="square" rtlCol="0">
            <a:spAutoFit/>
          </a:bodyPr>
          <a:lstStyle/>
          <a:p>
            <a:r>
              <a:rPr lang="en-US" sz="1100" dirty="0" smtClean="0">
                <a:hlinkClick r:id="rId4" action="ppaction://hlinksldjump"/>
              </a:rPr>
              <a:t>HOME</a:t>
            </a:r>
            <a:endParaRPr lang="en-US" sz="1100" dirty="0"/>
          </a:p>
        </p:txBody>
      </p:sp>
      <p:sp>
        <p:nvSpPr>
          <p:cNvPr id="8" name="Slide Number Placeholder 7"/>
          <p:cNvSpPr>
            <a:spLocks noGrp="1"/>
          </p:cNvSpPr>
          <p:nvPr>
            <p:ph type="sldNum" sz="quarter" idx="12"/>
          </p:nvPr>
        </p:nvSpPr>
        <p:spPr/>
        <p:txBody>
          <a:bodyPr/>
          <a:lstStyle/>
          <a:p>
            <a:fld id="{11A890FD-4A86-4FEA-B2D4-3F75D5D77F20}" type="slidenum">
              <a:rPr lang="en-US" smtClean="0">
                <a:solidFill>
                  <a:schemeClr val="tx1"/>
                </a:solidFill>
              </a:rPr>
              <a:pPr/>
              <a:t>48</a:t>
            </a:fld>
            <a:endParaRPr lang="en-US" dirty="0">
              <a:solidFill>
                <a:schemeClr val="tx1"/>
              </a:solidFill>
            </a:endParaRPr>
          </a:p>
        </p:txBody>
      </p:sp>
    </p:spTree>
  </p:cSld>
  <p:clrMapOvr>
    <a:masterClrMapping/>
  </p:clrMapOvr>
  <p:transition spd="slow" advTm="4297">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fade">
                                      <p:cBhvr>
                                        <p:cTn id="7" dur="1000"/>
                                        <p:tgtEl>
                                          <p:spTgt spid="8193"/>
                                        </p:tgtEl>
                                      </p:cBhvr>
                                    </p:animEffect>
                                    <p:anim calcmode="lin" valueType="num">
                                      <p:cBhvr>
                                        <p:cTn id="8" dur="1000" fill="hold"/>
                                        <p:tgtEl>
                                          <p:spTgt spid="8193"/>
                                        </p:tgtEl>
                                        <p:attrNameLst>
                                          <p:attrName>ppt_x</p:attrName>
                                        </p:attrNameLst>
                                      </p:cBhvr>
                                      <p:tavLst>
                                        <p:tav tm="0">
                                          <p:val>
                                            <p:strVal val="#ppt_x"/>
                                          </p:val>
                                        </p:tav>
                                        <p:tav tm="100000">
                                          <p:val>
                                            <p:strVal val="#ppt_x"/>
                                          </p:val>
                                        </p:tav>
                                      </p:tavLst>
                                    </p:anim>
                                    <p:anim calcmode="lin" valueType="num">
                                      <p:cBhvr>
                                        <p:cTn id="9" dur="1000" fill="hold"/>
                                        <p:tgtEl>
                                          <p:spTgt spid="819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xit" presetSubtype="0" fill="hold" nodeType="afterEffect">
                                  <p:stCondLst>
                                    <p:cond delay="0"/>
                                  </p:stCondLst>
                                  <p:childTnLst>
                                    <p:animEffect transition="out" filter="fade">
                                      <p:cBhvr>
                                        <p:cTn id="12" dur="1000"/>
                                        <p:tgtEl>
                                          <p:spTgt spid="8193"/>
                                        </p:tgtEl>
                                      </p:cBhvr>
                                    </p:animEffect>
                                    <p:anim calcmode="lin" valueType="num">
                                      <p:cBhvr>
                                        <p:cTn id="13" dur="1000"/>
                                        <p:tgtEl>
                                          <p:spTgt spid="8193"/>
                                        </p:tgtEl>
                                        <p:attrNameLst>
                                          <p:attrName>ppt_x</p:attrName>
                                        </p:attrNameLst>
                                      </p:cBhvr>
                                      <p:tavLst>
                                        <p:tav tm="0">
                                          <p:val>
                                            <p:strVal val="ppt_x"/>
                                          </p:val>
                                        </p:tav>
                                        <p:tav tm="100000">
                                          <p:val>
                                            <p:strVal val="ppt_x"/>
                                          </p:val>
                                        </p:tav>
                                      </p:tavLst>
                                    </p:anim>
                                    <p:anim calcmode="lin" valueType="num">
                                      <p:cBhvr>
                                        <p:cTn id="14" dur="1000"/>
                                        <p:tgtEl>
                                          <p:spTgt spid="8193"/>
                                        </p:tgtEl>
                                        <p:attrNameLst>
                                          <p:attrName>ppt_y</p:attrName>
                                        </p:attrNameLst>
                                      </p:cBhvr>
                                      <p:tavLst>
                                        <p:tav tm="0">
                                          <p:val>
                                            <p:strVal val="ppt_y"/>
                                          </p:val>
                                        </p:tav>
                                        <p:tav tm="100000">
                                          <p:val>
                                            <p:strVal val="ppt_y-.1"/>
                                          </p:val>
                                        </p:tav>
                                      </p:tavLst>
                                    </p:anim>
                                    <p:set>
                                      <p:cBhvr>
                                        <p:cTn id="15" dur="1" fill="hold">
                                          <p:stCondLst>
                                            <p:cond delay="999"/>
                                          </p:stCondLst>
                                        </p:cTn>
                                        <p:tgtEl>
                                          <p:spTgt spid="81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5867400" cy="868362"/>
          </a:xfrm>
        </p:spPr>
        <p:txBody>
          <a:bodyPr>
            <a:normAutofit fontScale="90000"/>
          </a:bodyPr>
          <a:lstStyle/>
          <a:p>
            <a:r>
              <a:rPr lang="en-US" dirty="0" smtClean="0">
                <a:ln w="18415" cmpd="sng">
                  <a:solidFill>
                    <a:srgbClr val="FFFFFF"/>
                  </a:solidFill>
                  <a:prstDash val="solid"/>
                </a:ln>
                <a:solidFill>
                  <a:srgbClr val="FFFFFF"/>
                </a:solidFill>
                <a:effectLst>
                  <a:outerShdw blurRad="38100" dist="38100" dir="2700000" algn="tl">
                    <a:srgbClr val="000000">
                      <a:alpha val="43137"/>
                    </a:srgbClr>
                  </a:outerShdw>
                </a:effectLst>
              </a:rPr>
              <a:t>Service Tax Exemptions</a:t>
            </a:r>
            <a:br>
              <a:rPr lang="en-US" dirty="0" smtClean="0">
                <a:ln w="18415" cmpd="sng">
                  <a:solidFill>
                    <a:srgbClr val="FFFFFF"/>
                  </a:solidFill>
                  <a:prstDash val="solid"/>
                </a:ln>
                <a:solidFill>
                  <a:srgbClr val="FFFFFF"/>
                </a:solidFill>
                <a:effectLst>
                  <a:outerShdw blurRad="38100" dist="38100" dir="2700000" algn="tl">
                    <a:srgbClr val="000000">
                      <a:alpha val="43137"/>
                    </a:srgbClr>
                  </a:outerShdw>
                </a:effectLst>
              </a:rPr>
            </a:br>
            <a:endParaRPr lang="en-US"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0000" lnSpcReduction="20000"/>
          </a:bodyPr>
          <a:lstStyle/>
          <a:p>
            <a:pPr>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 Central Government can grant partial or total exemption by issuing an exemption notification. But it cannot be granted by the Government with retrospective effect. The general exemptions are :-</a:t>
            </a:r>
          </a:p>
          <a:p>
            <a:pPr lvl="0"/>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Small service providers whose turnover is less than Rs 4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lakhs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per annum are exempt from service tax.</a:t>
            </a:r>
          </a:p>
          <a:p>
            <a:pPr lvl="0"/>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There is no service tax on export of services.</a:t>
            </a:r>
          </a:p>
          <a:p>
            <a:pPr lvl="0"/>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Services provided to UN and International Agencies and supplies to SEZ(Special Economic Zones) are exempt from service tax.</a:t>
            </a:r>
          </a:p>
          <a:p>
            <a:pPr lvl="0"/>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Service tax is not payable on value of goods and material supplied while providing services. Such exclusion is permissible only if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Cenvat</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credit on such goods and material is not taken.</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National Portal Content Management Team, Reviewed on: 14-03-2008 </a:t>
            </a: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5-Point Star 3">
            <a:hlinkClick r:id="rId3"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05800" y="6096000"/>
            <a:ext cx="685800" cy="261610"/>
          </a:xfrm>
          <a:prstGeom prst="rect">
            <a:avLst/>
          </a:prstGeom>
          <a:noFill/>
        </p:spPr>
        <p:txBody>
          <a:bodyPr wrap="square" rtlCol="0">
            <a:spAutoFit/>
          </a:bodyPr>
          <a:lstStyle/>
          <a:p>
            <a:r>
              <a:rPr lang="en-US" sz="1100" dirty="0" smtClean="0">
                <a:hlinkClick r:id="rId3" action="ppaction://hlinksldjump"/>
              </a:rPr>
              <a:t>HOME</a:t>
            </a:r>
            <a:endParaRPr lang="en-US" sz="1100" dirty="0"/>
          </a:p>
        </p:txBody>
      </p:sp>
      <p:sp>
        <p:nvSpPr>
          <p:cNvPr id="10" name="Slide Number Placeholder 9"/>
          <p:cNvSpPr>
            <a:spLocks noGrp="1"/>
          </p:cNvSpPr>
          <p:nvPr>
            <p:ph type="sldNum" sz="quarter" idx="12"/>
          </p:nvPr>
        </p:nvSpPr>
        <p:spPr/>
        <p:txBody>
          <a:bodyPr/>
          <a:lstStyle/>
          <a:p>
            <a:fld id="{11A890FD-4A86-4FEA-B2D4-3F75D5D77F20}" type="slidenum">
              <a:rPr lang="en-US" smtClean="0">
                <a:solidFill>
                  <a:schemeClr val="tx1"/>
                </a:solidFill>
              </a:rPr>
              <a:pPr/>
              <a:t>49</a:t>
            </a:fld>
            <a:endParaRPr lang="en-US" dirty="0">
              <a:solidFill>
                <a:schemeClr val="tx1"/>
              </a:solidFill>
            </a:endParaRPr>
          </a:p>
        </p:txBody>
      </p:sp>
    </p:spTree>
  </p:cSld>
  <p:clrMapOvr>
    <a:masterClrMapping/>
  </p:clrMapOvr>
  <p:transition advTm="9594">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mph" presetSubtype="0" fill="hold" grpId="0" nodeType="withEffect">
                                  <p:stCondLst>
                                    <p:cond delay="0"/>
                                  </p:stCondLst>
                                  <p:childTnLst>
                                    <p:animClr clrSpc="rgb">
                                      <p:cBhvr override="childStyle">
                                        <p:cTn id="6" dur="1900" fill="hold">
                                          <p:stCondLst>
                                            <p:cond delay="100"/>
                                          </p:stCondLst>
                                        </p:cTn>
                                        <p:tgtEl>
                                          <p:spTgt spid="2"/>
                                        </p:tgtEl>
                                        <p:attrNameLst>
                                          <p:attrName>style.color</p:attrName>
                                        </p:attrNameLst>
                                      </p:cBhvr>
                                      <p:to>
                                        <a:srgbClr val="99CCFF"/>
                                      </p:to>
                                    </p:animClr>
                                    <p:animClr clrSpc="rgb">
                                      <p:cBhvr>
                                        <p:cTn id="7" dur="1900" fill="hold">
                                          <p:stCondLst>
                                            <p:cond delay="100"/>
                                          </p:stCondLst>
                                        </p:cTn>
                                        <p:tgtEl>
                                          <p:spTgt spid="2"/>
                                        </p:tgtEl>
                                        <p:attrNameLst>
                                          <p:attrName>fillColor</p:attrName>
                                        </p:attrNameLst>
                                      </p:cBhvr>
                                      <p:to>
                                        <a:srgbClr val="99CCFF"/>
                                      </p:to>
                                    </p:animClr>
                                    <p:set>
                                      <p:cBhvr>
                                        <p:cTn id="8" dur="1900" fill="hold">
                                          <p:stCondLst>
                                            <p:cond delay="100"/>
                                          </p:stCondLst>
                                        </p:cTn>
                                        <p:tgtEl>
                                          <p:spTgt spid="2"/>
                                        </p:tgtEl>
                                        <p:attrNameLst>
                                          <p:attrName>fill.type</p:attrName>
                                        </p:attrNameLst>
                                      </p:cBhvr>
                                      <p:to>
                                        <p:strVal val="solid"/>
                                      </p:to>
                                    </p:set>
                                    <p:set>
                                      <p:cBhvr>
                                        <p:cTn id="9" dur="1900" fill="hold">
                                          <p:stCondLst>
                                            <p:cond delay="100"/>
                                          </p:stCondLst>
                                        </p:cTn>
                                        <p:tgtEl>
                                          <p:spTgt spid="2"/>
                                        </p:tgtEl>
                                        <p:attrNameLst>
                                          <p:attrName>fill.on</p:attrName>
                                        </p:attrNameLst>
                                      </p:cBhvr>
                                      <p:to>
                                        <p:strVal val="true"/>
                                      </p:to>
                                    </p:set>
                                    <p:animScale>
                                      <p:cBhvr>
                                        <p:cTn id="10" dur="200" fill="hold">
                                          <p:stCondLst>
                                            <p:cond delay="0"/>
                                          </p:stCondLst>
                                        </p:cTn>
                                        <p:tgtEl>
                                          <p:spTgt spid="2"/>
                                        </p:tgtEl>
                                      </p:cBhvr>
                                      <p:from x="100000" y="100000"/>
                                      <p:to x="100000" y="5000"/>
                                    </p:animScale>
                                    <p:animScale>
                                      <p:cBhvr>
                                        <p:cTn id="11" dur="200" fill="hold">
                                          <p:stCondLst>
                                            <p:cond delay="200"/>
                                          </p:stCondLst>
                                        </p:cTn>
                                        <p:tgtEl>
                                          <p:spTgt spid="2"/>
                                        </p:tgtEl>
                                      </p:cBhvr>
                                      <p:from x="100000" y="5000"/>
                                      <p:to x="120000" y="150000"/>
                                    </p:animScale>
                                    <p:animScale>
                                      <p:cBhvr>
                                        <p:cTn id="12" dur="600" fill="hold">
                                          <p:stCondLst>
                                            <p:cond delay="1400"/>
                                          </p:stCondLst>
                                        </p:cTn>
                                        <p:tgtEl>
                                          <p:spTgt spid="2"/>
                                        </p:tgtEl>
                                      </p:cBhvr>
                                      <p:to x="120000" y="150000"/>
                                    </p:animScale>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1000"/>
                                        <p:tgtEl>
                                          <p:spTgt spid="3">
                                            <p:txEl>
                                              <p:pRg st="0" end="0"/>
                                            </p:txEl>
                                          </p:spTgt>
                                        </p:tgtEl>
                                      </p:cBhvr>
                                    </p:animEffect>
                                  </p:childTnLst>
                                </p:cTn>
                              </p:par>
                            </p:childTnLst>
                          </p:cTn>
                        </p:par>
                        <p:par>
                          <p:cTn id="17" fill="hold">
                            <p:stCondLst>
                              <p:cond delay="3000"/>
                            </p:stCondLst>
                            <p:childTnLst>
                              <p:par>
                                <p:cTn id="18" presetID="22" presetClass="entr" presetSubtype="8"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1000"/>
                                        <p:tgtEl>
                                          <p:spTgt spid="3">
                                            <p:txEl>
                                              <p:pRg st="1" end="1"/>
                                            </p:txEl>
                                          </p:spTgt>
                                        </p:tgtEl>
                                      </p:cBhvr>
                                    </p:animEffect>
                                  </p:childTnLst>
                                </p:cTn>
                              </p:par>
                            </p:childTnLst>
                          </p:cTn>
                        </p:par>
                        <p:par>
                          <p:cTn id="21" fill="hold">
                            <p:stCondLst>
                              <p:cond delay="4000"/>
                            </p:stCondLst>
                            <p:childTnLst>
                              <p:par>
                                <p:cTn id="22" presetID="22" presetClass="entr" presetSubtype="8"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1000"/>
                                        <p:tgtEl>
                                          <p:spTgt spid="3">
                                            <p:txEl>
                                              <p:pRg st="2" end="2"/>
                                            </p:txEl>
                                          </p:spTgt>
                                        </p:tgtEl>
                                      </p:cBhvr>
                                    </p:animEffect>
                                  </p:childTnLst>
                                </p:cTn>
                              </p:par>
                            </p:childTnLst>
                          </p:cTn>
                        </p:par>
                        <p:par>
                          <p:cTn id="25" fill="hold">
                            <p:stCondLst>
                              <p:cond delay="5000"/>
                            </p:stCondLst>
                            <p:childTnLst>
                              <p:par>
                                <p:cTn id="26" presetID="22" presetClass="entr" presetSubtype="8"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left)">
                                      <p:cBhvr>
                                        <p:cTn id="28" dur="1000"/>
                                        <p:tgtEl>
                                          <p:spTgt spid="3">
                                            <p:txEl>
                                              <p:pRg st="3" end="3"/>
                                            </p:txEl>
                                          </p:spTgt>
                                        </p:tgtEl>
                                      </p:cBhvr>
                                    </p:animEffect>
                                  </p:childTnLst>
                                </p:cTn>
                              </p:par>
                            </p:childTnLst>
                          </p:cTn>
                        </p:par>
                        <p:par>
                          <p:cTn id="29" fill="hold">
                            <p:stCondLst>
                              <p:cond delay="6000"/>
                            </p:stCondLst>
                            <p:childTnLst>
                              <p:par>
                                <p:cTn id="30" presetID="22" presetClass="entr" presetSubtype="8"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1000"/>
                                        <p:tgtEl>
                                          <p:spTgt spid="3">
                                            <p:txEl>
                                              <p:pRg st="4" end="4"/>
                                            </p:txEl>
                                          </p:spTgt>
                                        </p:tgtEl>
                                      </p:cBhvr>
                                    </p:animEffect>
                                  </p:childTnLst>
                                </p:cTn>
                              </p:par>
                            </p:childTnLst>
                          </p:cTn>
                        </p:par>
                        <p:par>
                          <p:cTn id="33" fill="hold">
                            <p:stCondLst>
                              <p:cond delay="7000"/>
                            </p:stCondLst>
                            <p:childTnLst>
                              <p:par>
                                <p:cTn id="34" presetID="22" presetClass="entr" presetSubtype="8"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left)">
                                      <p:cBhvr>
                                        <p:cTn id="3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rgbClr val="D9C3A5">
                <a:tint val="50000"/>
                <a:satMod val="180000"/>
              </a:srgbClr>
            </a:duotone>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38200" y="838200"/>
            <a:ext cx="7391400" cy="1938992"/>
          </a:xfrm>
          <a:prstGeom prst="rect">
            <a:avLst/>
          </a:prstGeom>
        </p:spPr>
        <p:txBody>
          <a:bodyPr wrap="square">
            <a:spAutoFit/>
          </a:bodyPr>
          <a:lstStyle/>
          <a:p>
            <a:r>
              <a:rPr lang="en-US" sz="4800" dirty="0" smtClean="0">
                <a:ln w="18415" cmpd="sng">
                  <a:solidFill>
                    <a:schemeClr val="bg2">
                      <a:lumMod val="90000"/>
                    </a:schemeClr>
                  </a:solidFill>
                  <a:prstDash val="solid"/>
                </a:ln>
                <a:solidFill>
                  <a:srgbClr val="FFFFFF"/>
                </a:solidFill>
                <a:effectLst>
                  <a:outerShdw blurRad="63500" dir="3600000" algn="tl" rotWithShape="0">
                    <a:srgbClr val="000000">
                      <a:alpha val="70000"/>
                    </a:srgbClr>
                  </a:outerShdw>
                </a:effectLst>
              </a:rPr>
              <a:t>Direct tax </a:t>
            </a:r>
            <a:r>
              <a:rPr lang="en-US" dirty="0" smtClean="0">
                <a:ln w="18415" cmpd="sng">
                  <a:solidFill>
                    <a:schemeClr val="bg2">
                      <a:lumMod val="90000"/>
                    </a:schemeClr>
                  </a:solidFill>
                  <a:prstDash val="solid"/>
                </a:ln>
                <a:solidFill>
                  <a:srgbClr val="FFFFFF"/>
                </a:solidFill>
                <a:effectLst>
                  <a:outerShdw blurRad="63500" dir="3600000" algn="tl" rotWithShape="0">
                    <a:srgbClr val="000000">
                      <a:alpha val="70000"/>
                    </a:srgbClr>
                  </a:outerShdw>
                </a:effectLst>
              </a:rPr>
              <a:t>is a kind of charge, which is imposed directly on the taxpayer. The examples of direct tax include property tax and income tax. Alternatively, it can be said that a direct tax is one that is taken away from one's salary or wages. When the tax is imposed by the government upon the property, then it is called property tax, which is also a direct tax. </a:t>
            </a:r>
            <a:endParaRPr lang="en-US" dirty="0">
              <a:ln w="18415" cmpd="sng">
                <a:solidFill>
                  <a:schemeClr val="bg2">
                    <a:lumMod val="90000"/>
                  </a:schemeClr>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838200" y="3657600"/>
            <a:ext cx="7696200" cy="1661993"/>
          </a:xfrm>
          <a:prstGeom prst="rect">
            <a:avLst/>
          </a:prstGeom>
        </p:spPr>
        <p:txBody>
          <a:bodyPr wrap="square">
            <a:spAutoFit/>
          </a:bodyPr>
          <a:lstStyle/>
          <a:p>
            <a:r>
              <a:rPr lang="en-US" sz="4800" dirty="0" smtClean="0">
                <a:ln w="18415" cmpd="sng">
                  <a:solidFill>
                    <a:schemeClr val="bg2">
                      <a:lumMod val="90000"/>
                    </a:schemeClr>
                  </a:solidFill>
                  <a:prstDash val="solid"/>
                </a:ln>
                <a:solidFill>
                  <a:srgbClr val="FFFFFF"/>
                </a:solidFill>
                <a:effectLst>
                  <a:outerShdw blurRad="63500" dir="3600000" algn="tl" rotWithShape="0">
                    <a:srgbClr val="000000">
                      <a:alpha val="70000"/>
                    </a:srgbClr>
                  </a:outerShdw>
                </a:effectLst>
              </a:rPr>
              <a:t>Indirect taxes </a:t>
            </a:r>
            <a:r>
              <a:rPr lang="en-US" dirty="0" smtClean="0">
                <a:ln w="18415" cmpd="sng">
                  <a:solidFill>
                    <a:schemeClr val="bg2">
                      <a:lumMod val="90000"/>
                    </a:schemeClr>
                  </a:solidFill>
                  <a:prstDash val="solid"/>
                </a:ln>
                <a:solidFill>
                  <a:srgbClr val="FFFFFF"/>
                </a:solidFill>
                <a:effectLst>
                  <a:outerShdw blurRad="63500" dir="3600000" algn="tl" rotWithShape="0">
                    <a:srgbClr val="000000">
                      <a:alpha val="70000"/>
                    </a:srgbClr>
                  </a:outerShdw>
                </a:effectLst>
              </a:rPr>
              <a:t>are the charges that are levied on goods and services. Some of the significant indirect taxes include VAT (Value Added Tax), sales tax, excise tax, stamp duties and expenditure tax. </a:t>
            </a:r>
            <a:br>
              <a:rPr lang="en-US" dirty="0" smtClean="0">
                <a:ln w="18415" cmpd="sng">
                  <a:solidFill>
                    <a:schemeClr val="bg2">
                      <a:lumMod val="90000"/>
                    </a:schemeClr>
                  </a:solidFill>
                  <a:prstDash val="solid"/>
                </a:ln>
                <a:solidFill>
                  <a:srgbClr val="FFFFFF"/>
                </a:solidFill>
                <a:effectLst>
                  <a:outerShdw blurRad="63500" dir="3600000" algn="tl" rotWithShape="0">
                    <a:srgbClr val="000000">
                      <a:alpha val="70000"/>
                    </a:srgbClr>
                  </a:outerShdw>
                </a:effectLst>
              </a:rPr>
            </a:br>
            <a:endParaRPr lang="en-US" dirty="0">
              <a:ln w="18415" cmpd="sng">
                <a:solidFill>
                  <a:schemeClr val="bg2">
                    <a:lumMod val="90000"/>
                  </a:schemeClr>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3429000" y="0"/>
            <a:ext cx="1933286"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TAXES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Slide Number Placeholder 8"/>
          <p:cNvSpPr>
            <a:spLocks noGrp="1"/>
          </p:cNvSpPr>
          <p:nvPr>
            <p:ph type="sldNum" sz="quarter" idx="12"/>
          </p:nvPr>
        </p:nvSpPr>
        <p:spPr/>
        <p:txBody>
          <a:bodyPr/>
          <a:lstStyle/>
          <a:p>
            <a:fld id="{11A890FD-4A86-4FEA-B2D4-3F75D5D77F20}" type="slidenum">
              <a:rPr lang="en-US" smtClean="0">
                <a:solidFill>
                  <a:schemeClr val="tx1"/>
                </a:solidFill>
              </a:rPr>
              <a:pPr/>
              <a:t>5</a:t>
            </a:fld>
            <a:endParaRPr lang="en-US">
              <a:solidFill>
                <a:schemeClr val="tx1"/>
              </a:solidFill>
            </a:endParaRPr>
          </a:p>
        </p:txBody>
      </p:sp>
    </p:spTree>
  </p:cSld>
  <p:clrMapOvr>
    <a:masterClrMapping/>
  </p:clrMapOvr>
  <p:transition advTm="6578">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2000"/>
                                        <p:tgtEl>
                                          <p:spTgt spid="2"/>
                                        </p:tgtEl>
                                      </p:cBhvr>
                                    </p:animEffect>
                                  </p:childTnLst>
                                </p:cTn>
                              </p:par>
                            </p:childTnLst>
                          </p:cTn>
                        </p:par>
                        <p:par>
                          <p:cTn id="8" fill="hold">
                            <p:stCondLst>
                              <p:cond delay="2000"/>
                            </p:stCondLst>
                            <p:childTnLst>
                              <p:par>
                                <p:cTn id="9" presetID="1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Right)">
                                      <p:cBhvr>
                                        <p:cTn id="11" dur="2000"/>
                                        <p:tgtEl>
                                          <p:spTgt spid="3"/>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ppt_x</p:attrName>
                                        </p:attrNameLst>
                                      </p:cBhvr>
                                      <p:tavLst>
                                        <p:tav tm="0">
                                          <p:val>
                                            <p:strVal val="#ppt_x"/>
                                          </p:val>
                                        </p:tav>
                                        <p:tav tm="100000">
                                          <p:val>
                                            <p:strVal val="#ppt_x"/>
                                          </p:val>
                                        </p:tav>
                                      </p:tavLst>
                                    </p:anim>
                                    <p:anim calcmode="lin" valueType="num">
                                      <p:cBhvr>
                                        <p:cTn id="16"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52400" y="228598"/>
            <a:ext cx="8534400" cy="632460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6" name="Slide Number Placeholder 5"/>
          <p:cNvSpPr>
            <a:spLocks noGrp="1"/>
          </p:cNvSpPr>
          <p:nvPr>
            <p:ph type="sldNum" sz="quarter" idx="12"/>
          </p:nvPr>
        </p:nvSpPr>
        <p:spPr/>
        <p:txBody>
          <a:bodyPr/>
          <a:lstStyle/>
          <a:p>
            <a:fld id="{11A890FD-4A86-4FEA-B2D4-3F75D5D77F20}" type="slidenum">
              <a:rPr lang="en-US" smtClean="0">
                <a:solidFill>
                  <a:schemeClr val="tx1"/>
                </a:solidFill>
              </a:rPr>
              <a:pPr/>
              <a:t>50</a:t>
            </a:fld>
            <a:endParaRPr lang="en-US" dirty="0">
              <a:solidFill>
                <a:schemeClr val="tx1"/>
              </a:solidFill>
            </a:endParaRPr>
          </a:p>
        </p:txBody>
      </p:sp>
    </p:spTree>
  </p:cSld>
  <p:clrMapOvr>
    <a:masterClrMapping/>
  </p:clrMapOvr>
  <p:transition advTm="6781">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style.rotation</p:attrName>
                                        </p:attrNameLst>
                                      </p:cBhvr>
                                      <p:tavLst>
                                        <p:tav tm="0">
                                          <p:val>
                                            <p:fltVal val="720"/>
                                          </p:val>
                                        </p:tav>
                                        <p:tav tm="100000">
                                          <p:val>
                                            <p:fltVal val="0"/>
                                          </p:val>
                                        </p:tav>
                                      </p:tavLst>
                                    </p:anim>
                                    <p:anim calcmode="lin" valueType="num">
                                      <p:cBhvr>
                                        <p:cTn id="9" dur="2000" fill="hold"/>
                                        <p:tgtEl>
                                          <p:spTgt spid="1026"/>
                                        </p:tgtEl>
                                        <p:attrNameLst>
                                          <p:attrName>ppt_h</p:attrName>
                                        </p:attrNameLst>
                                      </p:cBhvr>
                                      <p:tavLst>
                                        <p:tav tm="0">
                                          <p:val>
                                            <p:fltVal val="0"/>
                                          </p:val>
                                        </p:tav>
                                        <p:tav tm="100000">
                                          <p:val>
                                            <p:strVal val="#ppt_h"/>
                                          </p:val>
                                        </p:tav>
                                      </p:tavLst>
                                    </p:anim>
                                    <p:anim calcmode="lin" valueType="num">
                                      <p:cBhvr>
                                        <p:cTn id="10" dur="2000" fill="hold"/>
                                        <p:tgtEl>
                                          <p:spTgt spid="102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2" presetClass="emph" presetSubtype="0" fill="hold" nodeType="afterEffect">
                                  <p:stCondLst>
                                    <p:cond delay="0"/>
                                  </p:stCondLst>
                                  <p:childTnLst>
                                    <p:animClr clrSpc="rgb">
                                      <p:cBhvr override="childStyle">
                                        <p:cTn id="13" dur="100" fill="hold"/>
                                        <p:tgtEl>
                                          <p:spTgt spid="1026"/>
                                        </p:tgtEl>
                                        <p:attrNameLst>
                                          <p:attrName>style.color</p:attrName>
                                        </p:attrNameLst>
                                      </p:cBhvr>
                                      <p:to>
                                        <a:schemeClr val="accent2"/>
                                      </p:to>
                                    </p:animClr>
                                    <p:animClr clrSpc="rgb">
                                      <p:cBhvr>
                                        <p:cTn id="14" dur="100" fill="hold"/>
                                        <p:tgtEl>
                                          <p:spTgt spid="1026"/>
                                        </p:tgtEl>
                                        <p:attrNameLst>
                                          <p:attrName>fillcolor</p:attrName>
                                        </p:attrNameLst>
                                      </p:cBhvr>
                                      <p:to>
                                        <a:schemeClr val="accent2"/>
                                      </p:to>
                                    </p:animClr>
                                    <p:set>
                                      <p:cBhvr>
                                        <p:cTn id="15" dur="100" fill="hold"/>
                                        <p:tgtEl>
                                          <p:spTgt spid="1026"/>
                                        </p:tgtEl>
                                        <p:attrNameLst>
                                          <p:attrName>fill.type</p:attrName>
                                        </p:attrNameLst>
                                      </p:cBhvr>
                                      <p:to>
                                        <p:strVal val="solid"/>
                                      </p:to>
                                    </p:set>
                                    <p:set>
                                      <p:cBhvr>
                                        <p:cTn id="16" dur="100" fill="hold"/>
                                        <p:tgtEl>
                                          <p:spTgt spid="1026"/>
                                        </p:tgtEl>
                                        <p:attrNameLst>
                                          <p:attrName>fill.on</p:attrName>
                                        </p:attrNameLst>
                                      </p:cBhvr>
                                      <p:to>
                                        <p:strVal val="true"/>
                                      </p:to>
                                    </p:set>
                                    <p:animRot by="120000">
                                      <p:cBhvr>
                                        <p:cTn id="17" dur="100" fill="hold">
                                          <p:stCondLst>
                                            <p:cond delay="0"/>
                                          </p:stCondLst>
                                        </p:cTn>
                                        <p:tgtEl>
                                          <p:spTgt spid="1026"/>
                                        </p:tgtEl>
                                        <p:attrNameLst>
                                          <p:attrName>r</p:attrName>
                                        </p:attrNameLst>
                                      </p:cBhvr>
                                    </p:animRot>
                                    <p:animRot by="-240000">
                                      <p:cBhvr>
                                        <p:cTn id="18" dur="200" fill="hold">
                                          <p:stCondLst>
                                            <p:cond delay="200"/>
                                          </p:stCondLst>
                                        </p:cTn>
                                        <p:tgtEl>
                                          <p:spTgt spid="1026"/>
                                        </p:tgtEl>
                                        <p:attrNameLst>
                                          <p:attrName>r</p:attrName>
                                        </p:attrNameLst>
                                      </p:cBhvr>
                                    </p:animRot>
                                    <p:animRot by="240000">
                                      <p:cBhvr>
                                        <p:cTn id="19" dur="200" fill="hold">
                                          <p:stCondLst>
                                            <p:cond delay="400"/>
                                          </p:stCondLst>
                                        </p:cTn>
                                        <p:tgtEl>
                                          <p:spTgt spid="1026"/>
                                        </p:tgtEl>
                                        <p:attrNameLst>
                                          <p:attrName>r</p:attrName>
                                        </p:attrNameLst>
                                      </p:cBhvr>
                                    </p:animRot>
                                    <p:animRot by="-240000">
                                      <p:cBhvr>
                                        <p:cTn id="20" dur="200" fill="hold">
                                          <p:stCondLst>
                                            <p:cond delay="600"/>
                                          </p:stCondLst>
                                        </p:cTn>
                                        <p:tgtEl>
                                          <p:spTgt spid="1026"/>
                                        </p:tgtEl>
                                        <p:attrNameLst>
                                          <p:attrName>r</p:attrName>
                                        </p:attrNameLst>
                                      </p:cBhvr>
                                    </p:animRot>
                                    <p:animRot by="120000">
                                      <p:cBhvr>
                                        <p:cTn id="21" dur="200" fill="hold">
                                          <p:stCondLst>
                                            <p:cond delay="800"/>
                                          </p:stCondLst>
                                        </p:cTn>
                                        <p:tgtEl>
                                          <p:spTgt spid="1026"/>
                                        </p:tgtEl>
                                        <p:attrNameLst>
                                          <p:attrName>r</p:attrName>
                                        </p:attrNameLst>
                                      </p:cBhvr>
                                    </p:animRot>
                                  </p:childTnLst>
                                </p:cTn>
                              </p:par>
                            </p:childTnLst>
                          </p:cTn>
                        </p:par>
                        <p:par>
                          <p:cTn id="22" fill="hold">
                            <p:stCondLst>
                              <p:cond delay="3000"/>
                            </p:stCondLst>
                            <p:childTnLst>
                              <p:par>
                                <p:cTn id="23" presetID="35" presetClass="exit" presetSubtype="0" fill="hold" nodeType="afterEffect">
                                  <p:stCondLst>
                                    <p:cond delay="0"/>
                                  </p:stCondLst>
                                  <p:childTnLst>
                                    <p:animEffect transition="out" filter="fade">
                                      <p:cBhvr>
                                        <p:cTn id="24" dur="2000"/>
                                        <p:tgtEl>
                                          <p:spTgt spid="1026"/>
                                        </p:tgtEl>
                                      </p:cBhvr>
                                    </p:animEffect>
                                    <p:anim calcmode="lin" valueType="num">
                                      <p:cBhvr>
                                        <p:cTn id="25" dur="2000"/>
                                        <p:tgtEl>
                                          <p:spTgt spid="1026"/>
                                        </p:tgtEl>
                                        <p:attrNameLst>
                                          <p:attrName>style.rotation</p:attrName>
                                        </p:attrNameLst>
                                      </p:cBhvr>
                                      <p:tavLst>
                                        <p:tav tm="0">
                                          <p:val>
                                            <p:fltVal val="0"/>
                                          </p:val>
                                        </p:tav>
                                        <p:tav tm="100000">
                                          <p:val>
                                            <p:fltVal val="720"/>
                                          </p:val>
                                        </p:tav>
                                      </p:tavLst>
                                    </p:anim>
                                    <p:anim calcmode="lin" valueType="num">
                                      <p:cBhvr>
                                        <p:cTn id="26" dur="2000"/>
                                        <p:tgtEl>
                                          <p:spTgt spid="1026"/>
                                        </p:tgtEl>
                                        <p:attrNameLst>
                                          <p:attrName>ppt_h</p:attrName>
                                        </p:attrNameLst>
                                      </p:cBhvr>
                                      <p:tavLst>
                                        <p:tav tm="0">
                                          <p:val>
                                            <p:strVal val="ppt_h"/>
                                          </p:val>
                                        </p:tav>
                                        <p:tav tm="100000">
                                          <p:val>
                                            <p:fltVal val="0"/>
                                          </p:val>
                                        </p:tav>
                                      </p:tavLst>
                                    </p:anim>
                                    <p:anim calcmode="lin" valueType="num">
                                      <p:cBhvr>
                                        <p:cTn id="27" dur="2000"/>
                                        <p:tgtEl>
                                          <p:spTgt spid="1026"/>
                                        </p:tgtEl>
                                        <p:attrNameLst>
                                          <p:attrName>ppt_w</p:attrName>
                                        </p:attrNameLst>
                                      </p:cBhvr>
                                      <p:tavLst>
                                        <p:tav tm="0">
                                          <p:val>
                                            <p:strVal val="ppt_w"/>
                                          </p:val>
                                        </p:tav>
                                        <p:tav tm="100000">
                                          <p:val>
                                            <p:fltVal val="0"/>
                                          </p:val>
                                        </p:tav>
                                      </p:tavLst>
                                    </p:anim>
                                    <p:set>
                                      <p:cBhvr>
                                        <p:cTn id="28"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A890FD-4A86-4FEA-B2D4-3F75D5D77F20}" type="slidenum">
              <a:rPr lang="en-US" smtClean="0"/>
              <a:pPr/>
              <a:t>51</a:t>
            </a:fld>
            <a:endParaRPr lang="en-US"/>
          </a:p>
        </p:txBody>
      </p:sp>
      <p:pic>
        <p:nvPicPr>
          <p:cNvPr id="3" name="Picture 2" descr="D:\projects\downloaded taxes images\filing-taxes-late-or-dont-file.jpg"/>
          <p:cNvPicPr>
            <a:picLocks noChangeAspect="1" noChangeArrowheads="1"/>
          </p:cNvPicPr>
          <p:nvPr/>
        </p:nvPicPr>
        <p:blipFill>
          <a:blip r:embed="rId4" cstate="print"/>
          <a:srcRect/>
          <a:stretch>
            <a:fillRect/>
          </a:stretch>
        </p:blipFill>
        <p:spPr bwMode="auto">
          <a:xfrm>
            <a:off x="1219200" y="1219201"/>
            <a:ext cx="6324600" cy="5029200"/>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a:off x="2819400" y="533400"/>
            <a:ext cx="3200400"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dirty="0" smtClean="0"/>
              <a:t>CONCLUSION</a:t>
            </a:r>
            <a:endParaRPr lang="en-US" dirty="0"/>
          </a:p>
        </p:txBody>
      </p:sp>
      <p:sp>
        <p:nvSpPr>
          <p:cNvPr id="5" name="5-Point Star 4">
            <a:hlinkClick r:id="rId5"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305800" y="6096000"/>
            <a:ext cx="685800" cy="261610"/>
          </a:xfrm>
          <a:prstGeom prst="rect">
            <a:avLst/>
          </a:prstGeom>
          <a:noFill/>
        </p:spPr>
        <p:txBody>
          <a:bodyPr wrap="square" rtlCol="0">
            <a:spAutoFit/>
          </a:bodyPr>
          <a:lstStyle/>
          <a:p>
            <a:r>
              <a:rPr lang="en-US" sz="1100" dirty="0" smtClean="0">
                <a:hlinkClick r:id="rId5" action="ppaction://hlinksldjump"/>
              </a:rPr>
              <a:t>HOME</a:t>
            </a:r>
            <a:endParaRPr lang="en-US" sz="1100" dirty="0"/>
          </a:p>
        </p:txBody>
      </p:sp>
      <p:sp>
        <p:nvSpPr>
          <p:cNvPr id="7" name="5-Point Star 6"/>
          <p:cNvSpPr/>
          <p:nvPr/>
        </p:nvSpPr>
        <p:spPr>
          <a:xfrm>
            <a:off x="762000" y="5943600"/>
            <a:ext cx="762000" cy="609600"/>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7315200" y="762000"/>
            <a:ext cx="762000" cy="609600"/>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7239000" y="5943600"/>
            <a:ext cx="762000" cy="609600"/>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762000" y="838200"/>
            <a:ext cx="762000" cy="609600"/>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nfs_carbon.mp3">
            <a:hlinkClick r:id="" action="ppaction://media"/>
          </p:cNvPr>
          <p:cNvPicPr>
            <a:picLocks noRot="1" noChangeAspect="1"/>
          </p:cNvPicPr>
          <p:nvPr>
            <a:audioFile r:link="rId2"/>
          </p:nvPr>
        </p:nvPicPr>
        <p:blipFill>
          <a:blip r:embed="rId6"/>
          <a:stretch>
            <a:fillRect/>
          </a:stretch>
        </p:blipFill>
        <p:spPr>
          <a:xfrm>
            <a:off x="533400" y="5029200"/>
            <a:ext cx="304800" cy="304800"/>
          </a:xfrm>
          <a:prstGeom prst="rect">
            <a:avLst/>
          </a:prstGeom>
        </p:spPr>
      </p:pic>
    </p:spTree>
    <p:custDataLst>
      <p:tags r:id="rId1"/>
    </p:custDataLst>
  </p:cSld>
  <p:clrMapOvr>
    <a:masterClrMapping/>
  </p:clrMapOvr>
  <p:transition advTm="1898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style.rotation</p:attrName>
                                        </p:attrNameLst>
                                      </p:cBhvr>
                                      <p:tavLst>
                                        <p:tav tm="0">
                                          <p:val>
                                            <p:fltVal val="720"/>
                                          </p:val>
                                        </p:tav>
                                        <p:tav tm="100000">
                                          <p:val>
                                            <p:fltVal val="0"/>
                                          </p:val>
                                        </p:tav>
                                      </p:tavLst>
                                    </p:anim>
                                    <p:anim calcmode="lin" valueType="num">
                                      <p:cBhvr>
                                        <p:cTn id="13" dur="2000" fill="hold"/>
                                        <p:tgtEl>
                                          <p:spTgt spid="3"/>
                                        </p:tgtEl>
                                        <p:attrNameLst>
                                          <p:attrName>ppt_h</p:attrName>
                                        </p:attrNameLst>
                                      </p:cBhvr>
                                      <p:tavLst>
                                        <p:tav tm="0">
                                          <p:val>
                                            <p:fltVal val="0"/>
                                          </p:val>
                                        </p:tav>
                                        <p:tav tm="100000">
                                          <p:val>
                                            <p:strVal val="#ppt_h"/>
                                          </p:val>
                                        </p:tav>
                                      </p:tavLst>
                                    </p:anim>
                                    <p:anim calcmode="lin" valueType="num">
                                      <p:cBhvr>
                                        <p:cTn id="14" dur="2000" fill="hold"/>
                                        <p:tgtEl>
                                          <p:spTgt spid="3"/>
                                        </p:tgtEl>
                                        <p:attrNameLst>
                                          <p:attrName>ppt_w</p:attrName>
                                        </p:attrNameLst>
                                      </p:cBhvr>
                                      <p:tavLst>
                                        <p:tav tm="0">
                                          <p:val>
                                            <p:fltVal val="0"/>
                                          </p:val>
                                        </p:tav>
                                        <p:tav tm="100000">
                                          <p:val>
                                            <p:strVal val="#ppt_w"/>
                                          </p:val>
                                        </p:tav>
                                      </p:tavLst>
                                    </p:anim>
                                  </p:childTnLst>
                                </p:cTn>
                              </p:par>
                            </p:childTnLst>
                          </p:cTn>
                        </p:par>
                        <p:par>
                          <p:cTn id="15" fill="hold">
                            <p:stCondLst>
                              <p:cond delay="2500"/>
                            </p:stCondLst>
                            <p:childTnLst>
                              <p:par>
                                <p:cTn id="16" presetID="0" presetClass="path" presetSubtype="0" accel="50000" decel="50000" fill="hold" grpId="0" nodeType="afterEffect">
                                  <p:stCondLst>
                                    <p:cond delay="0"/>
                                  </p:stCondLst>
                                  <p:childTnLst>
                                    <p:animMotion origin="layout" path="M 3.33333E-6 1.72988E-6 L 3.33333E-6 -0.74376 " pathEditMode="relative" ptsTypes="AA">
                                      <p:cBhvr>
                                        <p:cTn id="17" dur="500" fill="hold"/>
                                        <p:tgtEl>
                                          <p:spTgt spid="7"/>
                                        </p:tgtEl>
                                        <p:attrNameLst>
                                          <p:attrName>ppt_x</p:attrName>
                                          <p:attrName>ppt_y</p:attrName>
                                        </p:attrNameLst>
                                      </p:cBhvr>
                                    </p:animMotion>
                                  </p:childTnLst>
                                </p:cTn>
                              </p:par>
                            </p:childTnLst>
                          </p:cTn>
                        </p:par>
                        <p:par>
                          <p:cTn id="18" fill="hold">
                            <p:stCondLst>
                              <p:cond delay="3000"/>
                            </p:stCondLst>
                            <p:childTnLst>
                              <p:par>
                                <p:cTn id="19" presetID="42" presetClass="path" presetSubtype="0" accel="50000" decel="50000" fill="hold" grpId="0" nodeType="afterEffect">
                                  <p:stCondLst>
                                    <p:cond delay="0"/>
                                  </p:stCondLst>
                                  <p:childTnLst>
                                    <p:animMotion origin="layout" path="M 3.33333E-6 0.01112 L 3.33333E-6 0.77778 " pathEditMode="relative" rAng="0" ptsTypes="AA">
                                      <p:cBhvr>
                                        <p:cTn id="20" dur="500" fill="hold"/>
                                        <p:tgtEl>
                                          <p:spTgt spid="8"/>
                                        </p:tgtEl>
                                        <p:attrNameLst>
                                          <p:attrName>ppt_x</p:attrName>
                                          <p:attrName>ppt_y</p:attrName>
                                        </p:attrNameLst>
                                      </p:cBhvr>
                                      <p:rCtr x="0" y="383"/>
                                    </p:animMotion>
                                  </p:childTnLst>
                                </p:cTn>
                              </p:par>
                            </p:childTnLst>
                          </p:cTn>
                        </p:par>
                        <p:par>
                          <p:cTn id="21" fill="hold">
                            <p:stCondLst>
                              <p:cond delay="3500"/>
                            </p:stCondLst>
                            <p:childTnLst>
                              <p:par>
                                <p:cTn id="22" presetID="63" presetClass="path" presetSubtype="0" accel="50000" decel="50000" fill="hold" grpId="0" nodeType="afterEffect">
                                  <p:stCondLst>
                                    <p:cond delay="0"/>
                                  </p:stCondLst>
                                  <p:childTnLst>
                                    <p:animMotion origin="layout" path="M 0 3.33333E-6 L 0.71667 3.33333E-6 " pathEditMode="relative" rAng="0" ptsTypes="AA">
                                      <p:cBhvr>
                                        <p:cTn id="23" dur="500" fill="hold"/>
                                        <p:tgtEl>
                                          <p:spTgt spid="10"/>
                                        </p:tgtEl>
                                        <p:attrNameLst>
                                          <p:attrName>ppt_x</p:attrName>
                                          <p:attrName>ppt_y</p:attrName>
                                        </p:attrNameLst>
                                      </p:cBhvr>
                                      <p:rCtr x="358" y="0"/>
                                    </p:animMotion>
                                  </p:childTnLst>
                                </p:cTn>
                              </p:par>
                            </p:childTnLst>
                          </p:cTn>
                        </p:par>
                        <p:par>
                          <p:cTn id="24" fill="hold">
                            <p:stCondLst>
                              <p:cond delay="4000"/>
                            </p:stCondLst>
                            <p:childTnLst>
                              <p:par>
                                <p:cTn id="25" presetID="35" presetClass="path" presetSubtype="0" accel="50000" decel="50000" fill="hold" grpId="0" nodeType="afterEffect">
                                  <p:stCondLst>
                                    <p:cond delay="0"/>
                                  </p:stCondLst>
                                  <p:childTnLst>
                                    <p:animMotion origin="layout" path="M 0.00833 0.02222 L -0.70833 0.02222 " pathEditMode="relative" rAng="0" ptsTypes="AA">
                                      <p:cBhvr>
                                        <p:cTn id="26" dur="500" fill="hold"/>
                                        <p:tgtEl>
                                          <p:spTgt spid="9"/>
                                        </p:tgtEl>
                                        <p:attrNameLst>
                                          <p:attrName>ppt_x</p:attrName>
                                          <p:attrName>ppt_y</p:attrName>
                                        </p:attrNameLst>
                                      </p:cBhvr>
                                      <p:rCtr x="-358" y="0"/>
                                    </p:animMotion>
                                  </p:childTnLst>
                                </p:cTn>
                              </p:par>
                            </p:childTnLst>
                          </p:cTn>
                        </p:par>
                        <p:par>
                          <p:cTn id="27" fill="hold">
                            <p:stCondLst>
                              <p:cond delay="4500"/>
                            </p:stCondLst>
                            <p:childTnLst>
                              <p:par>
                                <p:cTn id="28" presetID="1" presetClass="mediacall" presetSubtype="0" fill="hold" nodeType="afterEffect">
                                  <p:stCondLst>
                                    <p:cond delay="0"/>
                                  </p:stCondLst>
                                  <p:childTnLst>
                                    <p:cmd type="call" cmd="playFrom(0.0)">
                                      <p:cBhvr>
                                        <p:cTn id="29" dur="2876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4" grpId="0" animBg="1"/>
      <p:bldP spid="7" grpId="0" animBg="1"/>
      <p:bldP spid="8" grpId="0" animBg="1"/>
      <p:bldP spid="9"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thank-you"/>
          <p:cNvPicPr>
            <a:picLocks noChangeAspect="1" noChangeArrowheads="1"/>
          </p:cNvPicPr>
          <p:nvPr/>
        </p:nvPicPr>
        <p:blipFill>
          <a:blip r:embed="rId2"/>
          <a:srcRect/>
          <a:stretch>
            <a:fillRect/>
          </a:stretch>
        </p:blipFill>
        <p:spPr bwMode="auto">
          <a:xfrm>
            <a:off x="0" y="0"/>
            <a:ext cx="9144000" cy="6858000"/>
          </a:xfrm>
          <a:prstGeom prst="rect">
            <a:avLst/>
          </a:prstGeom>
          <a:ln w="190500" cap="sq">
            <a:solidFill>
              <a:schemeClr val="bg2">
                <a:lumMod val="2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5-Point Star 2">
            <a:hlinkClick r:id="rId3"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8305800" y="6096000"/>
            <a:ext cx="685800" cy="261610"/>
          </a:xfrm>
          <a:prstGeom prst="rect">
            <a:avLst/>
          </a:prstGeom>
          <a:noFill/>
        </p:spPr>
        <p:txBody>
          <a:bodyPr wrap="square" rtlCol="0">
            <a:spAutoFit/>
          </a:bodyPr>
          <a:lstStyle/>
          <a:p>
            <a:r>
              <a:rPr lang="en-US" sz="1100" dirty="0" smtClean="0">
                <a:hlinkClick r:id="rId3" action="ppaction://hlinksldjump"/>
              </a:rPr>
              <a:t>HOME</a:t>
            </a:r>
            <a:endParaRPr lang="en-US" sz="1100" dirty="0"/>
          </a:p>
        </p:txBody>
      </p:sp>
      <p:sp>
        <p:nvSpPr>
          <p:cNvPr id="8" name="Slide Number Placeholder 7"/>
          <p:cNvSpPr>
            <a:spLocks noGrp="1"/>
          </p:cNvSpPr>
          <p:nvPr>
            <p:ph type="sldNum" sz="quarter" idx="12"/>
          </p:nvPr>
        </p:nvSpPr>
        <p:spPr/>
        <p:txBody>
          <a:bodyPr/>
          <a:lstStyle/>
          <a:p>
            <a:fld id="{11A890FD-4A86-4FEA-B2D4-3F75D5D77F20}" type="slidenum">
              <a:rPr lang="en-US" smtClean="0">
                <a:solidFill>
                  <a:schemeClr val="tx1"/>
                </a:solidFill>
              </a:rPr>
              <a:pPr/>
              <a:t>52</a:t>
            </a:fld>
            <a:endParaRPr lang="en-US" dirty="0">
              <a:solidFill>
                <a:schemeClr val="tx1"/>
              </a:solidFill>
            </a:endParaRPr>
          </a:p>
        </p:txBody>
      </p:sp>
    </p:spTree>
  </p:cSld>
  <p:clrMapOvr>
    <a:masterClrMapping/>
  </p:clrMapOvr>
  <p:transition spd="slow" advTm="2688">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p:cTn id="7" dur="2000" fill="hold"/>
                                        <p:tgtEl>
                                          <p:spTgt spid="47106"/>
                                        </p:tgtEl>
                                        <p:attrNameLst>
                                          <p:attrName>ppt_w</p:attrName>
                                        </p:attrNameLst>
                                      </p:cBhvr>
                                      <p:tavLst>
                                        <p:tav tm="0">
                                          <p:val>
                                            <p:fltVal val="0"/>
                                          </p:val>
                                        </p:tav>
                                        <p:tav tm="100000">
                                          <p:val>
                                            <p:strVal val="#ppt_w"/>
                                          </p:val>
                                        </p:tav>
                                      </p:tavLst>
                                    </p:anim>
                                    <p:anim calcmode="lin" valueType="num">
                                      <p:cBhvr>
                                        <p:cTn id="8" dur="2000" fill="hold"/>
                                        <p:tgtEl>
                                          <p:spTgt spid="47106"/>
                                        </p:tgtEl>
                                        <p:attrNameLst>
                                          <p:attrName>ppt_h</p:attrName>
                                        </p:attrNameLst>
                                      </p:cBhvr>
                                      <p:tavLst>
                                        <p:tav tm="0">
                                          <p:val>
                                            <p:fltVal val="0"/>
                                          </p:val>
                                        </p:tav>
                                        <p:tav tm="100000">
                                          <p:val>
                                            <p:strVal val="#ppt_h"/>
                                          </p:val>
                                        </p:tav>
                                      </p:tavLst>
                                    </p:anim>
                                    <p:anim calcmode="lin" valueType="num">
                                      <p:cBhvr>
                                        <p:cTn id="9" dur="2000" fill="hold"/>
                                        <p:tgtEl>
                                          <p:spTgt spid="47106"/>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710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00200" y="2286000"/>
            <a:ext cx="5867400" cy="1569660"/>
          </a:xfrm>
          <a:prstGeom prst="rect">
            <a:avLst/>
          </a:prstGeom>
          <a:noFill/>
        </p:spPr>
        <p:txBody>
          <a:bodyPr wrap="square" rtlCol="0">
            <a:spAutoFit/>
          </a:bodyPr>
          <a:lstStyle/>
          <a:p>
            <a:r>
              <a:rPr lang="en-US" sz="9600" dirty="0" smtClean="0"/>
              <a:t>Income tax</a:t>
            </a:r>
          </a:p>
        </p:txBody>
      </p:sp>
      <p:sp>
        <p:nvSpPr>
          <p:cNvPr id="5" name="5-Point Star 4">
            <a:hlinkClick r:id="rId3"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305800" y="6096000"/>
            <a:ext cx="685800" cy="261610"/>
          </a:xfrm>
          <a:prstGeom prst="rect">
            <a:avLst/>
          </a:prstGeom>
          <a:noFill/>
        </p:spPr>
        <p:txBody>
          <a:bodyPr wrap="square" rtlCol="0">
            <a:spAutoFit/>
          </a:bodyPr>
          <a:lstStyle/>
          <a:p>
            <a:r>
              <a:rPr lang="en-US" sz="1100" dirty="0" smtClean="0">
                <a:hlinkClick r:id="rId3" action="ppaction://hlinksldjump"/>
              </a:rPr>
              <a:t>HOME</a:t>
            </a:r>
            <a:endParaRPr lang="en-US" sz="1100" dirty="0"/>
          </a:p>
        </p:txBody>
      </p:sp>
      <p:sp>
        <p:nvSpPr>
          <p:cNvPr id="10" name="Slide Number Placeholder 9"/>
          <p:cNvSpPr>
            <a:spLocks noGrp="1"/>
          </p:cNvSpPr>
          <p:nvPr>
            <p:ph type="sldNum" sz="quarter" idx="12"/>
          </p:nvPr>
        </p:nvSpPr>
        <p:spPr/>
        <p:txBody>
          <a:bodyPr/>
          <a:lstStyle/>
          <a:p>
            <a:fld id="{11A890FD-4A86-4FEA-B2D4-3F75D5D77F20}" type="slidenum">
              <a:rPr lang="en-US" smtClean="0">
                <a:solidFill>
                  <a:schemeClr val="tx1"/>
                </a:solidFill>
              </a:rPr>
              <a:pPr/>
              <a:t>6</a:t>
            </a:fld>
            <a:endParaRPr lang="en-US" dirty="0">
              <a:solidFill>
                <a:schemeClr val="tx1"/>
              </a:solidFill>
            </a:endParaRPr>
          </a:p>
        </p:txBody>
      </p:sp>
      <p:pic>
        <p:nvPicPr>
          <p:cNvPr id="2050" name="Picture 2" descr="D:\projects\downloaded taxes images\taxes1222829185.jpg"/>
          <p:cNvPicPr>
            <a:picLocks noChangeAspect="1" noChangeArrowheads="1"/>
          </p:cNvPicPr>
          <p:nvPr/>
        </p:nvPicPr>
        <p:blipFill>
          <a:blip r:embed="rId4"/>
          <a:srcRect/>
          <a:stretch>
            <a:fillRect/>
          </a:stretch>
        </p:blipFill>
        <p:spPr bwMode="auto">
          <a:xfrm>
            <a:off x="533400" y="3886199"/>
            <a:ext cx="2286000" cy="284671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51" name="Picture 3" descr="D:\projects\downloaded taxes images\Taxes Up.jpg"/>
          <p:cNvPicPr>
            <a:picLocks noChangeAspect="1" noChangeArrowheads="1"/>
          </p:cNvPicPr>
          <p:nvPr/>
        </p:nvPicPr>
        <p:blipFill>
          <a:blip r:embed="rId5"/>
          <a:srcRect/>
          <a:stretch>
            <a:fillRect/>
          </a:stretch>
        </p:blipFill>
        <p:spPr bwMode="auto">
          <a:xfrm>
            <a:off x="7467600" y="304800"/>
            <a:ext cx="1441450" cy="1437296"/>
          </a:xfrm>
          <a:prstGeom prst="rect">
            <a:avLst/>
          </a:prstGeom>
          <a:ln>
            <a:noFill/>
          </a:ln>
          <a:effectLst>
            <a:softEdge rad="112500"/>
          </a:effectLst>
        </p:spPr>
      </p:pic>
    </p:spTree>
  </p:cSld>
  <p:clrMapOvr>
    <a:masterClrMapping/>
  </p:clrMapOvr>
  <p:transition advTm="3016">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trips(downLeft)">
                                      <p:cBhvr>
                                        <p:cTn id="7" dur="500"/>
                                        <p:tgtEl>
                                          <p:spTgt spid="2050"/>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fade">
                                      <p:cBhvr>
                                        <p:cTn id="11" dur="1000"/>
                                        <p:tgtEl>
                                          <p:spTgt spid="2051"/>
                                        </p:tgtEl>
                                      </p:cBhvr>
                                    </p:animEffect>
                                    <p:anim calcmode="lin" valueType="num">
                                      <p:cBhvr>
                                        <p:cTn id="12" dur="1000" fill="hold"/>
                                        <p:tgtEl>
                                          <p:spTgt spid="2051"/>
                                        </p:tgtEl>
                                        <p:attrNameLst>
                                          <p:attrName>ppt_x</p:attrName>
                                        </p:attrNameLst>
                                      </p:cBhvr>
                                      <p:tavLst>
                                        <p:tav tm="0">
                                          <p:val>
                                            <p:strVal val="#ppt_x"/>
                                          </p:val>
                                        </p:tav>
                                        <p:tav tm="100000">
                                          <p:val>
                                            <p:strVal val="#ppt_x"/>
                                          </p:val>
                                        </p:tav>
                                      </p:tavLst>
                                    </p:anim>
                                    <p:anim calcmode="lin" valueType="num">
                                      <p:cBhvr>
                                        <p:cTn id="13"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3">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524000"/>
            <a:ext cx="8229600" cy="4525963"/>
          </a:xfrm>
        </p:spPr>
        <p:txBody>
          <a:bodyPr>
            <a:normAutofit/>
          </a:bodyPr>
          <a:lstStyle/>
          <a:p>
            <a:pPr>
              <a:buClr>
                <a:schemeClr val="tx1"/>
              </a:buClr>
              <a:buFont typeface="Wingdings" pitchFamily="2" charset="2"/>
              <a:buChar char="Ø"/>
            </a:pPr>
            <a:r>
              <a:rPr lang="en-US" sz="2600" dirty="0" smtClean="0"/>
              <a:t>According to Income Tax Act 1961, every person, who is an assessee and whose total income exceeds the maximum exemption limit, shall be chargeable to the income tax at the rate or rates prescribed in the finance act. Such income tax shall be paid on the total income of the previous year in the relevant assessment year.</a:t>
            </a:r>
            <a:r>
              <a:rPr lang="en-US" dirty="0" smtClean="0"/>
              <a:t/>
            </a:r>
            <a:br>
              <a:rPr lang="en-US" dirty="0" smtClean="0"/>
            </a:br>
            <a:endParaRPr lang="en-US" dirty="0"/>
          </a:p>
        </p:txBody>
      </p:sp>
      <p:sp>
        <p:nvSpPr>
          <p:cNvPr id="4" name="Title 3"/>
          <p:cNvSpPr>
            <a:spLocks noGrp="1"/>
          </p:cNvSpPr>
          <p:nvPr>
            <p:ph type="title"/>
          </p:nvPr>
        </p:nvSpPr>
        <p:spPr/>
        <p:txBody>
          <a:bodyPr/>
          <a:lstStyle/>
          <a:p>
            <a:r>
              <a:rPr lang="en-US"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Defination</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of income tax</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5-Point Star 4">
            <a:hlinkClick r:id="rId4"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8305800" y="6096000"/>
            <a:ext cx="685800" cy="261610"/>
          </a:xfrm>
          <a:prstGeom prst="rect">
            <a:avLst/>
          </a:prstGeom>
          <a:noFill/>
        </p:spPr>
        <p:txBody>
          <a:bodyPr wrap="square" rtlCol="0">
            <a:spAutoFit/>
          </a:bodyPr>
          <a:lstStyle/>
          <a:p>
            <a:r>
              <a:rPr lang="en-US" sz="1100" dirty="0" smtClean="0">
                <a:hlinkClick r:id="rId4" action="ppaction://hlinksldjump"/>
              </a:rPr>
              <a:t>HOME</a:t>
            </a:r>
            <a:endParaRPr lang="en-US" sz="1100" dirty="0"/>
          </a:p>
        </p:txBody>
      </p:sp>
      <p:sp>
        <p:nvSpPr>
          <p:cNvPr id="11" name="Slide Number Placeholder 10"/>
          <p:cNvSpPr>
            <a:spLocks noGrp="1"/>
          </p:cNvSpPr>
          <p:nvPr>
            <p:ph type="sldNum" sz="quarter" idx="12"/>
          </p:nvPr>
        </p:nvSpPr>
        <p:spPr/>
        <p:txBody>
          <a:bodyPr/>
          <a:lstStyle/>
          <a:p>
            <a:fld id="{11A890FD-4A86-4FEA-B2D4-3F75D5D77F20}" type="slidenum">
              <a:rPr lang="en-US" smtClean="0">
                <a:solidFill>
                  <a:schemeClr val="tx1"/>
                </a:solidFill>
              </a:rPr>
              <a:pPr/>
              <a:t>7</a:t>
            </a:fld>
            <a:endParaRPr lang="en-US" dirty="0">
              <a:solidFill>
                <a:schemeClr val="tx1"/>
              </a:solidFill>
            </a:endParaRPr>
          </a:p>
        </p:txBody>
      </p:sp>
    </p:spTree>
  </p:cSld>
  <p:clrMapOvr>
    <a:masterClrMapping/>
  </p:clrMapOvr>
  <p:transition advTm="9797">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grpId="0" nodeType="withEffect">
                                  <p:stCondLst>
                                    <p:cond delay="0"/>
                                  </p:stCondLst>
                                  <p:iterate type="lt">
                                    <p:tmPct val="10000"/>
                                  </p:iterate>
                                  <p:childTnLst>
                                    <p:set>
                                      <p:cBhvr override="childStyle">
                                        <p:cTn id="6" dur="1000" autoRev="1" fill="hold"/>
                                        <p:tgtEl>
                                          <p:spTgt spid="4"/>
                                        </p:tgtEl>
                                        <p:attrNameLst>
                                          <p:attrName>style.color</p:attrName>
                                        </p:attrNameLst>
                                      </p:cBhvr>
                                      <p:to>
                                        <p:clrVal>
                                          <a:srgbClr val="DA0826"/>
                                        </p:clrVal>
                                      </p:to>
                                    </p:set>
                                    <p:set>
                                      <p:cBhvr>
                                        <p:cTn id="7" dur="1000" autoRev="1" fill="hold"/>
                                        <p:tgtEl>
                                          <p:spTgt spid="4"/>
                                        </p:tgtEl>
                                        <p:attrNameLst>
                                          <p:attrName>fillcolor</p:attrName>
                                        </p:attrNameLst>
                                      </p:cBhvr>
                                      <p:to>
                                        <p:clrVal>
                                          <a:srgbClr val="DA0826"/>
                                        </p:clrVal>
                                      </p:to>
                                    </p:set>
                                    <p:set>
                                      <p:cBhvr>
                                        <p:cTn id="8" dur="1000" autoRev="1" fill="hold"/>
                                        <p:tgtEl>
                                          <p:spTgt spid="4"/>
                                        </p:tgtEl>
                                        <p:attrNameLst>
                                          <p:attrName>fill.type</p:attrName>
                                        </p:attrNameLst>
                                      </p:cBhvr>
                                      <p:to>
                                        <p:strVal val="solid"/>
                                      </p:to>
                                    </p:set>
                                  </p:childTnLst>
                                </p:cTn>
                              </p:par>
                            </p:childTnLst>
                          </p:cTn>
                        </p:par>
                        <p:par>
                          <p:cTn id="9" fill="hold">
                            <p:stCondLst>
                              <p:cond delay="6000"/>
                            </p:stCondLst>
                            <p:childTnLst>
                              <p:par>
                                <p:cTn id="10" presetID="22" presetClass="entr" presetSubtype="4"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blip>
          <a:srcRect/>
          <a:stretch>
            <a:fillRect t="-1000" b="-1000"/>
          </a:stretch>
        </a:blipFill>
        <a:effectLst/>
      </p:bgPr>
    </p:bg>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762000" y="0"/>
            <a:ext cx="6601423"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normalizeH="0" baseline="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pitchFamily="34" charset="0"/>
                <a:ea typeface="Times New Roman" pitchFamily="18" charset="0"/>
                <a:cs typeface="Times New Roman" pitchFamily="18" charset="0"/>
              </a:rPr>
              <a:t>Modern History of Income Tax</a:t>
            </a:r>
            <a:endParaRPr kumimoji="0" lang="en-US" sz="4000" b="1" i="0" u="none" strike="noStrike" normalizeH="0" baseline="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endParaRPr>
          </a:p>
        </p:txBody>
      </p:sp>
      <p:sp>
        <p:nvSpPr>
          <p:cNvPr id="16386" name="Rectangle 2"/>
          <p:cNvSpPr>
            <a:spLocks noChangeArrowheads="1"/>
          </p:cNvSpPr>
          <p:nvPr/>
        </p:nvSpPr>
        <p:spPr bwMode="auto">
          <a:xfrm>
            <a:off x="228600" y="914400"/>
            <a:ext cx="80772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Income Tax history in modern India dates back to 1860. In this year first Income Tax Act was introduced and which remained in force for a period of 5 years. This Act lapsed in 1865. Thereafter Act-II of 1886 was in force. This Act of 1886 was the improved version. It introduced the definition of agricultural income and the exemption it granted in respect of agricultural income has continued to be a feature of all subsequent legislations. </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p:txBody>
      </p:sp>
      <p:sp>
        <p:nvSpPr>
          <p:cNvPr id="4" name="5-Point Star 3">
            <a:hlinkClick r:id="rId3"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05800" y="6096000"/>
            <a:ext cx="685800" cy="261610"/>
          </a:xfrm>
          <a:prstGeom prst="rect">
            <a:avLst/>
          </a:prstGeom>
          <a:noFill/>
        </p:spPr>
        <p:txBody>
          <a:bodyPr wrap="square" rtlCol="0">
            <a:spAutoFit/>
          </a:bodyPr>
          <a:lstStyle/>
          <a:p>
            <a:r>
              <a:rPr lang="en-US" sz="1100" dirty="0" smtClean="0">
                <a:hlinkClick r:id="rId3" action="ppaction://hlinksldjump"/>
              </a:rPr>
              <a:t>HOME</a:t>
            </a:r>
            <a:endParaRPr lang="en-US" sz="1100" dirty="0"/>
          </a:p>
        </p:txBody>
      </p:sp>
      <p:sp>
        <p:nvSpPr>
          <p:cNvPr id="9" name="Slide Number Placeholder 8"/>
          <p:cNvSpPr>
            <a:spLocks noGrp="1"/>
          </p:cNvSpPr>
          <p:nvPr>
            <p:ph type="sldNum" sz="quarter" idx="12"/>
          </p:nvPr>
        </p:nvSpPr>
        <p:spPr/>
        <p:txBody>
          <a:bodyPr/>
          <a:lstStyle/>
          <a:p>
            <a:fld id="{11A890FD-4A86-4FEA-B2D4-3F75D5D77F20}" type="slidenum">
              <a:rPr lang="en-US" smtClean="0">
                <a:solidFill>
                  <a:schemeClr val="tx1"/>
                </a:solidFill>
              </a:rPr>
              <a:pPr/>
              <a:t>8</a:t>
            </a:fld>
            <a:endParaRPr lang="en-US" dirty="0">
              <a:solidFill>
                <a:schemeClr val="tx1"/>
              </a:solidFill>
            </a:endParaRPr>
          </a:p>
        </p:txBody>
      </p:sp>
    </p:spTree>
  </p:cSld>
  <p:clrMapOvr>
    <a:masterClrMapping/>
  </p:clrMapOvr>
  <p:transition advTm="10453">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grpId="0" nodeType="withEffect">
                                  <p:stCondLst>
                                    <p:cond delay="0"/>
                                  </p:stCondLst>
                                  <p:iterate type="lt">
                                    <p:tmPct val="10000"/>
                                  </p:iterate>
                                  <p:childTnLst>
                                    <p:set>
                                      <p:cBhvr override="childStyle">
                                        <p:cTn id="6" dur="1000" autoRev="1" fill="hold"/>
                                        <p:tgtEl>
                                          <p:spTgt spid="16385"/>
                                        </p:tgtEl>
                                        <p:attrNameLst>
                                          <p:attrName>style.color</p:attrName>
                                        </p:attrNameLst>
                                      </p:cBhvr>
                                      <p:to>
                                        <p:clrVal>
                                          <a:srgbClr val="DA0826"/>
                                        </p:clrVal>
                                      </p:to>
                                    </p:set>
                                    <p:set>
                                      <p:cBhvr>
                                        <p:cTn id="7" dur="1000" autoRev="1" fill="hold"/>
                                        <p:tgtEl>
                                          <p:spTgt spid="16385"/>
                                        </p:tgtEl>
                                        <p:attrNameLst>
                                          <p:attrName>fillcolor</p:attrName>
                                        </p:attrNameLst>
                                      </p:cBhvr>
                                      <p:to>
                                        <p:clrVal>
                                          <a:srgbClr val="DA0826"/>
                                        </p:clrVal>
                                      </p:to>
                                    </p:set>
                                    <p:set>
                                      <p:cBhvr>
                                        <p:cTn id="8" dur="1000" autoRev="1" fill="hold"/>
                                        <p:tgtEl>
                                          <p:spTgt spid="16385"/>
                                        </p:tgtEl>
                                        <p:attrNameLst>
                                          <p:attrName>fill.type</p:attrName>
                                        </p:attrNameLst>
                                      </p:cBhvr>
                                      <p:to>
                                        <p:strVal val="solid"/>
                                      </p:to>
                                    </p:set>
                                  </p:childTnLst>
                                </p:cTn>
                              </p:par>
                            </p:childTnLst>
                          </p:cTn>
                        </p:par>
                        <p:par>
                          <p:cTn id="9" fill="hold">
                            <p:stCondLst>
                              <p:cond delay="6600"/>
                            </p:stCondLst>
                            <p:childTnLst>
                              <p:par>
                                <p:cTn id="10" presetID="22" presetClass="entr" presetSubtype="4" fill="hold" grpId="0" nodeType="after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wipe(down)">
                                      <p:cBhvr>
                                        <p:cTn id="12"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P spid="163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2400" y="381000"/>
            <a:ext cx="8839200" cy="646331"/>
          </a:xfrm>
          <a:prstGeom prst="rect">
            <a:avLst/>
          </a:prstGeom>
        </p:spPr>
        <p:txBody>
          <a:bodyPr wrap="square">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total income of an individual is determined on the basis of his residential status in India.</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8434" name="Rectangle 2"/>
          <p:cNvSpPr>
            <a:spLocks noChangeArrowheads="1"/>
          </p:cNvSpPr>
          <p:nvPr/>
        </p:nvSpPr>
        <p:spPr bwMode="auto">
          <a:xfrm>
            <a:off x="152400" y="1524000"/>
            <a:ext cx="714900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Times New Roman" pitchFamily="18" charset="0"/>
                <a:cs typeface="Times New Roman" pitchFamily="18" charset="0"/>
              </a:rPr>
              <a:t>An individual is treated as resident in a year if present in India </a:t>
            </a:r>
            <a:endParaRPr kumimoji="0" lang="en-US"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ndParaRPr>
          </a:p>
        </p:txBody>
      </p:sp>
      <p:sp>
        <p:nvSpPr>
          <p:cNvPr id="18435" name="Rectangle 3"/>
          <p:cNvSpPr>
            <a:spLocks noChangeArrowheads="1"/>
          </p:cNvSpPr>
          <p:nvPr/>
        </p:nvSpPr>
        <p:spPr bwMode="auto">
          <a:xfrm>
            <a:off x="381000" y="2057400"/>
            <a:ext cx="82296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tab pos="4572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 182 days during the year or</a:t>
            </a:r>
          </a:p>
          <a:p>
            <a:pPr marL="0" marR="0" lvl="0" indent="0" algn="l" defTabSz="914400" rtl="0" eaLnBrk="1" fontAlgn="base" latinLnBrk="0" hangingPunct="1">
              <a:lnSpc>
                <a:spcPct val="100000"/>
              </a:lnSpc>
              <a:spcBef>
                <a:spcPct val="0"/>
              </a:spcBef>
              <a:spcAft>
                <a:spcPct val="0"/>
              </a:spcAft>
              <a:buClrTx/>
              <a:buSzTx/>
              <a:tabLst>
                <a:tab pos="457200" algn="l"/>
              </a:tabLst>
            </a:pP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 60 days during the year and 365 days during the preceding four years. Individuals fulfilling neither of these conditions are nonresidents. (The rules are slightly more liberal for Indian citizens residing abroad or leaving India for employment abroad.) </a:t>
            </a:r>
            <a:endParaRPr kumimoji="0" lang="en-US" sz="1600" b="0" i="0" u="none" strike="noStrike" cap="none" normalizeH="0" baseline="0" dirty="0" smtClean="0">
              <a:ln>
                <a:noFill/>
              </a:ln>
              <a:solidFill>
                <a:schemeClr val="tx1"/>
              </a:solidFill>
              <a:effectLst/>
              <a:latin typeface="Arial" pitchFamily="34" charset="0"/>
            </a:endParaRPr>
          </a:p>
        </p:txBody>
      </p:sp>
      <p:sp>
        <p:nvSpPr>
          <p:cNvPr id="18436" name="Rectangle 4"/>
          <p:cNvSpPr>
            <a:spLocks noChangeArrowheads="1"/>
          </p:cNvSpPr>
          <p:nvPr/>
        </p:nvSpPr>
        <p:spPr bwMode="auto">
          <a:xfrm>
            <a:off x="381000" y="3962400"/>
            <a:ext cx="80772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Times New Roman" pitchFamily="18" charset="0"/>
                <a:cs typeface="Times New Roman" pitchFamily="18" charset="0"/>
              </a:rPr>
              <a:t>Non-Residents and Non-Resident Indians</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Residents are on worldwide income. Nonresidents are taxed only on income that is received in India or arises or is deemed to arise in India. A person not ordinarily resident is taxed like a nonresident but is also liable to tax on income accruing abroad if it is from a business controlled in or a profession set up in India.</a:t>
            </a:r>
            <a:endParaRPr kumimoji="0" lang="en-US" sz="1600" b="0" i="0" u="none" strike="noStrike" cap="none" normalizeH="0" baseline="0" dirty="0" smtClean="0">
              <a:ln>
                <a:noFill/>
              </a:ln>
              <a:solidFill>
                <a:schemeClr val="tx1"/>
              </a:solidFill>
              <a:effectLst/>
              <a:latin typeface="Arial" pitchFamily="34" charset="0"/>
            </a:endParaRPr>
          </a:p>
        </p:txBody>
      </p:sp>
      <p:sp>
        <p:nvSpPr>
          <p:cNvPr id="7" name="5-Point Star 6">
            <a:hlinkClick r:id="rId3" action="ppaction://hlinksldjump"/>
          </p:cNvPr>
          <p:cNvSpPr/>
          <p:nvPr/>
        </p:nvSpPr>
        <p:spPr>
          <a:xfrm>
            <a:off x="8077200" y="5791200"/>
            <a:ext cx="1066800" cy="8382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305800" y="6096000"/>
            <a:ext cx="685800" cy="261610"/>
          </a:xfrm>
          <a:prstGeom prst="rect">
            <a:avLst/>
          </a:prstGeom>
          <a:noFill/>
        </p:spPr>
        <p:txBody>
          <a:bodyPr wrap="square" rtlCol="0">
            <a:spAutoFit/>
          </a:bodyPr>
          <a:lstStyle/>
          <a:p>
            <a:r>
              <a:rPr lang="en-US" sz="1100" dirty="0" smtClean="0">
                <a:hlinkClick r:id="rId3" action="ppaction://hlinksldjump"/>
              </a:rPr>
              <a:t>HOME</a:t>
            </a:r>
            <a:endParaRPr lang="en-US" sz="1100" dirty="0"/>
          </a:p>
        </p:txBody>
      </p:sp>
      <p:sp>
        <p:nvSpPr>
          <p:cNvPr id="10" name="TextBox 9"/>
          <p:cNvSpPr txBox="1"/>
          <p:nvPr/>
        </p:nvSpPr>
        <p:spPr>
          <a:xfrm>
            <a:off x="3429000" y="1066800"/>
            <a:ext cx="1676400"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dirty="0" smtClean="0"/>
              <a:t>Residence Rule</a:t>
            </a:r>
            <a:endParaRPr lang="en-US" dirty="0"/>
          </a:p>
        </p:txBody>
      </p:sp>
      <p:sp>
        <p:nvSpPr>
          <p:cNvPr id="14" name="Slide Number Placeholder 13"/>
          <p:cNvSpPr>
            <a:spLocks noGrp="1"/>
          </p:cNvSpPr>
          <p:nvPr>
            <p:ph type="sldNum" sz="quarter" idx="12"/>
          </p:nvPr>
        </p:nvSpPr>
        <p:spPr/>
        <p:txBody>
          <a:bodyPr/>
          <a:lstStyle/>
          <a:p>
            <a:fld id="{11A890FD-4A86-4FEA-B2D4-3F75D5D77F20}" type="slidenum">
              <a:rPr lang="en-US" smtClean="0">
                <a:solidFill>
                  <a:schemeClr val="tx1"/>
                </a:solidFill>
              </a:rPr>
              <a:pPr/>
              <a:t>9</a:t>
            </a:fld>
            <a:endParaRPr lang="en-US" dirty="0">
              <a:solidFill>
                <a:schemeClr val="tx1"/>
              </a:solidFill>
            </a:endParaRPr>
          </a:p>
        </p:txBody>
      </p:sp>
    </p:spTree>
  </p:cSld>
  <p:clrMapOvr>
    <a:masterClrMapping/>
  </p:clrMapOvr>
  <p:transition advTm="8781">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18" presetClass="emph" presetSubtype="0" fill="hold" grpId="0" nodeType="afterEffect">
                                  <p:stCondLst>
                                    <p:cond delay="0"/>
                                  </p:stCondLst>
                                  <p:iterate type="lt">
                                    <p:tmPct val="4000"/>
                                  </p:iterate>
                                  <p:childTnLst>
                                    <p:set>
                                      <p:cBhvr override="childStyle">
                                        <p:cTn id="10" dur="1000" fill="hold"/>
                                        <p:tgtEl>
                                          <p:spTgt spid="10"/>
                                        </p:tgtEl>
                                        <p:attrNameLst>
                                          <p:attrName>style.textDecorationUnderline</p:attrName>
                                        </p:attrNameLst>
                                      </p:cBhvr>
                                      <p:to>
                                        <p:strVal val="true"/>
                                      </p:to>
                                    </p:set>
                                  </p:childTnLst>
                                </p:cTn>
                              </p:par>
                            </p:childTnLst>
                          </p:cTn>
                        </p:par>
                        <p:par>
                          <p:cTn id="11" fill="hold">
                            <p:stCondLst>
                              <p:cond delay="2480"/>
                            </p:stCondLst>
                            <p:childTnLst>
                              <p:par>
                                <p:cTn id="12" presetID="22" presetClass="entr" presetSubtype="1" fill="hold" grpId="0" nodeType="afterEffect">
                                  <p:stCondLst>
                                    <p:cond delay="0"/>
                                  </p:stCondLst>
                                  <p:childTnLst>
                                    <p:set>
                                      <p:cBhvr>
                                        <p:cTn id="13" dur="1" fill="hold">
                                          <p:stCondLst>
                                            <p:cond delay="0"/>
                                          </p:stCondLst>
                                        </p:cTn>
                                        <p:tgtEl>
                                          <p:spTgt spid="18434"/>
                                        </p:tgtEl>
                                        <p:attrNameLst>
                                          <p:attrName>style.visibility</p:attrName>
                                        </p:attrNameLst>
                                      </p:cBhvr>
                                      <p:to>
                                        <p:strVal val="visible"/>
                                      </p:to>
                                    </p:set>
                                    <p:animEffect transition="in" filter="wipe(up)">
                                      <p:cBhvr>
                                        <p:cTn id="14" dur="1000"/>
                                        <p:tgtEl>
                                          <p:spTgt spid="18434"/>
                                        </p:tgtEl>
                                      </p:cBhvr>
                                    </p:animEffect>
                                  </p:childTnLst>
                                </p:cTn>
                              </p:par>
                            </p:childTnLst>
                          </p:cTn>
                        </p:par>
                        <p:par>
                          <p:cTn id="15" fill="hold">
                            <p:stCondLst>
                              <p:cond delay="3480"/>
                            </p:stCondLst>
                            <p:childTnLst>
                              <p:par>
                                <p:cTn id="16" presetID="22" presetClass="entr" presetSubtype="1" fill="hold" grpId="0" nodeType="afterEffect">
                                  <p:stCondLst>
                                    <p:cond delay="0"/>
                                  </p:stCondLst>
                                  <p:childTnLst>
                                    <p:set>
                                      <p:cBhvr>
                                        <p:cTn id="17" dur="1" fill="hold">
                                          <p:stCondLst>
                                            <p:cond delay="0"/>
                                          </p:stCondLst>
                                        </p:cTn>
                                        <p:tgtEl>
                                          <p:spTgt spid="18435"/>
                                        </p:tgtEl>
                                        <p:attrNameLst>
                                          <p:attrName>style.visibility</p:attrName>
                                        </p:attrNameLst>
                                      </p:cBhvr>
                                      <p:to>
                                        <p:strVal val="visible"/>
                                      </p:to>
                                    </p:set>
                                    <p:animEffect transition="in" filter="wipe(up)">
                                      <p:cBhvr>
                                        <p:cTn id="18" dur="1000"/>
                                        <p:tgtEl>
                                          <p:spTgt spid="18435"/>
                                        </p:tgtEl>
                                      </p:cBhvr>
                                    </p:animEffect>
                                  </p:childTnLst>
                                </p:cTn>
                              </p:par>
                            </p:childTnLst>
                          </p:cTn>
                        </p:par>
                        <p:par>
                          <p:cTn id="19" fill="hold">
                            <p:stCondLst>
                              <p:cond delay="4480"/>
                            </p:stCondLst>
                            <p:childTnLst>
                              <p:par>
                                <p:cTn id="20" presetID="22" presetClass="entr" presetSubtype="1" fill="hold" grpId="0" nodeType="afterEffect">
                                  <p:stCondLst>
                                    <p:cond delay="0"/>
                                  </p:stCondLst>
                                  <p:childTnLst>
                                    <p:set>
                                      <p:cBhvr>
                                        <p:cTn id="21" dur="1" fill="hold">
                                          <p:stCondLst>
                                            <p:cond delay="0"/>
                                          </p:stCondLst>
                                        </p:cTn>
                                        <p:tgtEl>
                                          <p:spTgt spid="18436"/>
                                        </p:tgtEl>
                                        <p:attrNameLst>
                                          <p:attrName>style.visibility</p:attrName>
                                        </p:attrNameLst>
                                      </p:cBhvr>
                                      <p:to>
                                        <p:strVal val="visible"/>
                                      </p:to>
                                    </p:set>
                                    <p:animEffect transition="in" filter="wipe(up)">
                                      <p:cBhvr>
                                        <p:cTn id="22" dur="1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434" grpId="0"/>
      <p:bldP spid="18435" grpId="0"/>
      <p:bldP spid="18436" grpId="0"/>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1084</TotalTime>
  <Words>3392</Words>
  <Application>Microsoft Office PowerPoint</Application>
  <PresentationFormat>On-screen Show (4:3)</PresentationFormat>
  <Paragraphs>327</Paragraphs>
  <Slides>52</Slides>
  <Notes>2</Notes>
  <HiddenSlides>0</HiddenSlides>
  <MMClips>2</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Slide 1</vt:lpstr>
      <vt:lpstr>Slide 2</vt:lpstr>
      <vt:lpstr>Slide 3</vt:lpstr>
      <vt:lpstr>SOURCES</vt:lpstr>
      <vt:lpstr>Slide 5</vt:lpstr>
      <vt:lpstr>Slide 6</vt:lpstr>
      <vt:lpstr>Defination of income tax</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Main principles in state sales tax laws</vt:lpstr>
      <vt:lpstr>Slide 27</vt:lpstr>
      <vt:lpstr>Slide 28</vt:lpstr>
      <vt:lpstr>Value Added Tax (VAT)</vt:lpstr>
      <vt:lpstr>Slide 30</vt:lpstr>
      <vt:lpstr>Slide 31</vt:lpstr>
      <vt:lpstr>Slide 32</vt:lpstr>
      <vt:lpstr>Slide 33</vt:lpstr>
      <vt:lpstr>Slide 34</vt:lpstr>
      <vt:lpstr>Slide 35</vt:lpstr>
      <vt:lpstr>Slide 36</vt:lpstr>
      <vt:lpstr>Service tax</vt:lpstr>
      <vt:lpstr>Slide 38</vt:lpstr>
      <vt:lpstr>Slide 39</vt:lpstr>
      <vt:lpstr>Slide 40</vt:lpstr>
      <vt:lpstr>Slide 41</vt:lpstr>
      <vt:lpstr>Slide 42</vt:lpstr>
      <vt:lpstr>Slide 43</vt:lpstr>
      <vt:lpstr>Slide 44</vt:lpstr>
      <vt:lpstr>Slide 45</vt:lpstr>
      <vt:lpstr>Slide 46</vt:lpstr>
      <vt:lpstr>Slide 47</vt:lpstr>
      <vt:lpstr>Slide 48</vt:lpstr>
      <vt:lpstr>Service Tax Exemptions </vt:lpstr>
      <vt:lpstr>Slide 50</vt:lpstr>
      <vt:lpstr>Slide 51</vt:lpstr>
      <vt:lpstr>Slide 52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TAXES</dc:title>
  <dc:creator>admin</dc:creator>
  <cp:lastModifiedBy>admin</cp:lastModifiedBy>
  <cp:revision>319</cp:revision>
  <dcterms:created xsi:type="dcterms:W3CDTF">2009-07-15T17:15:08Z</dcterms:created>
  <dcterms:modified xsi:type="dcterms:W3CDTF">2009-07-27T03:51:01Z</dcterms:modified>
</cp:coreProperties>
</file>