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458" r:id="rId2"/>
    <p:sldId id="495" r:id="rId3"/>
    <p:sldId id="510" r:id="rId4"/>
    <p:sldId id="507" r:id="rId5"/>
    <p:sldId id="389" r:id="rId6"/>
    <p:sldId id="390" r:id="rId7"/>
    <p:sldId id="391" r:id="rId8"/>
    <p:sldId id="392" r:id="rId9"/>
    <p:sldId id="393" r:id="rId10"/>
    <p:sldId id="394" r:id="rId11"/>
    <p:sldId id="395" r:id="rId12"/>
    <p:sldId id="396" r:id="rId13"/>
    <p:sldId id="397" r:id="rId14"/>
    <p:sldId id="398" r:id="rId15"/>
    <p:sldId id="399" r:id="rId16"/>
    <p:sldId id="400" r:id="rId17"/>
    <p:sldId id="401" r:id="rId18"/>
    <p:sldId id="402" r:id="rId19"/>
    <p:sldId id="403" r:id="rId20"/>
    <p:sldId id="257" r:id="rId21"/>
    <p:sldId id="259" r:id="rId22"/>
    <p:sldId id="260" r:id="rId23"/>
    <p:sldId id="261" r:id="rId24"/>
    <p:sldId id="300" r:id="rId25"/>
    <p:sldId id="301" r:id="rId26"/>
    <p:sldId id="404" r:id="rId27"/>
    <p:sldId id="405" r:id="rId28"/>
    <p:sldId id="406" r:id="rId29"/>
    <p:sldId id="305" r:id="rId30"/>
    <p:sldId id="509" r:id="rId31"/>
    <p:sldId id="306" r:id="rId32"/>
    <p:sldId id="307" r:id="rId33"/>
    <p:sldId id="407" r:id="rId34"/>
    <p:sldId id="309" r:id="rId35"/>
    <p:sldId id="311" r:id="rId36"/>
    <p:sldId id="312" r:id="rId37"/>
    <p:sldId id="313" r:id="rId38"/>
    <p:sldId id="373" r:id="rId39"/>
    <p:sldId id="374" r:id="rId40"/>
    <p:sldId id="375" r:id="rId41"/>
    <p:sldId id="376" r:id="rId42"/>
    <p:sldId id="377" r:id="rId43"/>
    <p:sldId id="378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45" r:id="rId53"/>
    <p:sldId id="408" r:id="rId54"/>
    <p:sldId id="464" r:id="rId55"/>
    <p:sldId id="511" r:id="rId56"/>
    <p:sldId id="512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EB1EA-2DDC-4C5E-AD1E-767AE6A5E4B3}" type="datetimeFigureOut">
              <a:rPr lang="en-US" smtClean="0"/>
              <a:t>3/7/2013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BBC88-10B2-4273-99D5-AE36F0FEEE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41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BBC88-10B2-4273-99D5-AE36F0FEEE73}" type="slidenum">
              <a:rPr lang="en-US" smtClean="0"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CA </a:t>
            </a:r>
            <a:r>
              <a:rPr lang="en-US" b="1" dirty="0" err="1" smtClean="0">
                <a:solidFill>
                  <a:schemeClr val="accent2"/>
                </a:solidFill>
              </a:rPr>
              <a:t>Surendra</a:t>
            </a:r>
            <a:r>
              <a:rPr lang="en-US" b="1" baseline="0" dirty="0" smtClean="0">
                <a:solidFill>
                  <a:schemeClr val="accent2"/>
                </a:solidFill>
              </a:rPr>
              <a:t> Kumar </a:t>
            </a:r>
            <a:r>
              <a:rPr lang="en-US" b="1" baseline="0" dirty="0" err="1" smtClean="0">
                <a:solidFill>
                  <a:schemeClr val="accent2"/>
                </a:solidFill>
              </a:rPr>
              <a:t>Rakhecha</a:t>
            </a:r>
            <a:r>
              <a:rPr lang="en-US" b="1" baseline="0" dirty="0" smtClean="0">
                <a:solidFill>
                  <a:schemeClr val="accent2"/>
                </a:solidFill>
              </a:rPr>
              <a:t>, </a:t>
            </a:r>
            <a:r>
              <a:rPr lang="en-US" b="1" baseline="0" dirty="0" err="1" smtClean="0">
                <a:solidFill>
                  <a:schemeClr val="accent2"/>
                </a:solidFill>
              </a:rPr>
              <a:t>Surat</a:t>
            </a:r>
            <a:r>
              <a:rPr lang="en-US" b="1" baseline="0" dirty="0" smtClean="0">
                <a:solidFill>
                  <a:schemeClr val="accent2"/>
                </a:solidFill>
              </a:rPr>
              <a:t>  Mobile : 98252 34165   e-mail : carakhecha@yahoo.com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BBC88-10B2-4273-99D5-AE36F0FEEE73}" type="slidenum">
              <a:rPr lang="en-US" smtClean="0"/>
              <a:t>55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hyperlink" Target="mailto:carakhecha@yahoo.com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5740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/>
            </a:r>
            <a:br>
              <a:rPr lang="en-US" sz="3000" b="1" dirty="0" smtClean="0">
                <a:solidFill>
                  <a:schemeClr val="tx1"/>
                </a:solidFill>
              </a:rPr>
            </a:br>
            <a:r>
              <a:rPr lang="en-US" sz="3600" b="1" dirty="0" smtClean="0">
                <a:solidFill>
                  <a:srgbClr val="FFFF00"/>
                </a:solidFill>
              </a:rPr>
              <a:t>CA </a:t>
            </a:r>
            <a:r>
              <a:rPr lang="en-US" sz="3600" b="1" dirty="0" err="1" smtClean="0">
                <a:solidFill>
                  <a:srgbClr val="FFFF00"/>
                </a:solidFill>
              </a:rPr>
              <a:t>Surendra</a:t>
            </a:r>
            <a:r>
              <a:rPr lang="en-US" sz="3600" b="1" dirty="0" smtClean="0">
                <a:solidFill>
                  <a:srgbClr val="FFFF00"/>
                </a:solidFill>
              </a:rPr>
              <a:t> Kumar </a:t>
            </a:r>
            <a:r>
              <a:rPr lang="en-US" sz="3600" b="1" dirty="0" err="1" smtClean="0">
                <a:solidFill>
                  <a:srgbClr val="FFFF00"/>
                </a:solidFill>
              </a:rPr>
              <a:t>Rakhecha</a:t>
            </a:r>
            <a:r>
              <a:rPr lang="en-US" sz="3600" b="1" dirty="0" smtClean="0">
                <a:solidFill>
                  <a:srgbClr val="FFFF00"/>
                </a:solidFill>
              </a:rPr>
              <a:t>, </a:t>
            </a:r>
            <a:r>
              <a:rPr lang="en-US" sz="3600" b="1" dirty="0" err="1" smtClean="0">
                <a:solidFill>
                  <a:srgbClr val="FFFF00"/>
                </a:solidFill>
              </a:rPr>
              <a:t>Surat</a:t>
            </a:r>
            <a:r>
              <a:rPr lang="en-US" sz="3600" b="1" dirty="0" smtClean="0">
                <a:solidFill>
                  <a:srgbClr val="FFFF00"/>
                </a:solidFill>
              </a:rPr>
              <a:t/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1100" b="1" dirty="0" smtClean="0">
                <a:solidFill>
                  <a:srgbClr val="FFFF00"/>
                </a:solidFill>
              </a:rPr>
              <a:t/>
            </a:r>
            <a:br>
              <a:rPr lang="en-US" sz="1100" b="1" dirty="0" smtClean="0">
                <a:solidFill>
                  <a:srgbClr val="FFFF00"/>
                </a:solidFill>
              </a:rPr>
            </a:br>
            <a:r>
              <a:rPr lang="en-US" sz="3100" b="1" dirty="0" smtClean="0">
                <a:solidFill>
                  <a:srgbClr val="FFFF00"/>
                </a:solidFill>
              </a:rPr>
              <a:t>carakhecha@yahoo.com</a:t>
            </a:r>
            <a:r>
              <a:rPr lang="en-US" sz="1100" b="1" dirty="0" smtClean="0">
                <a:solidFill>
                  <a:srgbClr val="FFFF00"/>
                </a:solidFill>
              </a:rPr>
              <a:t/>
            </a:r>
            <a:br>
              <a:rPr lang="en-US" sz="1100" b="1" dirty="0" smtClean="0">
                <a:solidFill>
                  <a:srgbClr val="FFFF00"/>
                </a:solidFill>
              </a:rPr>
            </a:br>
            <a:r>
              <a:rPr lang="en-US" sz="3200" b="1" dirty="0" smtClean="0">
                <a:solidFill>
                  <a:srgbClr val="FFFF00"/>
                </a:solidFill>
              </a:rPr>
              <a:t>Mobile : 98252 34165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133600"/>
            <a:ext cx="4876800" cy="4724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b="1" i="1" dirty="0" smtClean="0">
              <a:solidFill>
                <a:srgbClr val="7030A0"/>
              </a:solidFill>
            </a:endParaRPr>
          </a:p>
          <a:p>
            <a:r>
              <a:rPr lang="en-US" sz="3600" b="1" i="1" dirty="0" smtClean="0">
                <a:solidFill>
                  <a:srgbClr val="7030A0"/>
                </a:solidFill>
              </a:rPr>
              <a:t>Budget Highlights on </a:t>
            </a:r>
          </a:p>
          <a:p>
            <a:pPr marL="0" indent="0">
              <a:buNone/>
            </a:pPr>
            <a:r>
              <a:rPr lang="en-US" sz="3600" b="1" i="1" dirty="0">
                <a:solidFill>
                  <a:srgbClr val="7030A0"/>
                </a:solidFill>
              </a:rPr>
              <a:t>	</a:t>
            </a:r>
            <a:r>
              <a:rPr lang="en-US" sz="3600" b="1" i="1" dirty="0" smtClean="0">
                <a:solidFill>
                  <a:srgbClr val="7030A0"/>
                </a:solidFill>
              </a:rPr>
              <a:t>Direct Taxes : </a:t>
            </a:r>
          </a:p>
          <a:p>
            <a:endParaRPr lang="en-US" sz="1200" dirty="0"/>
          </a:p>
          <a:p>
            <a:r>
              <a:rPr lang="en-US" b="1" dirty="0" smtClean="0">
                <a:solidFill>
                  <a:srgbClr val="FF0000"/>
                </a:solidFill>
              </a:rPr>
              <a:t>NO </a:t>
            </a:r>
            <a:r>
              <a:rPr lang="en-US" b="1" i="1" dirty="0" smtClean="0">
                <a:solidFill>
                  <a:srgbClr val="002060"/>
                </a:solidFill>
              </a:rPr>
              <a:t>RESTROSPECTIVE</a:t>
            </a:r>
            <a:r>
              <a:rPr lang="en-US" b="1" dirty="0" smtClean="0">
                <a:solidFill>
                  <a:srgbClr val="FF0000"/>
                </a:solidFill>
              </a:rPr>
              <a:t> EFFECTS </a:t>
            </a:r>
          </a:p>
          <a:p>
            <a:endParaRPr lang="en-US" sz="1000" b="1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002060"/>
                </a:solidFill>
              </a:rPr>
              <a:t>PROSPECTIVE</a:t>
            </a:r>
            <a:r>
              <a:rPr lang="en-US" b="1" dirty="0" smtClean="0">
                <a:solidFill>
                  <a:srgbClr val="FF0000"/>
                </a:solidFill>
              </a:rPr>
              <a:t> EFFECT OF GAAR PROVISIONS </a:t>
            </a:r>
          </a:p>
          <a:p>
            <a:endParaRPr lang="en-US" dirty="0" smtClean="0"/>
          </a:p>
        </p:txBody>
      </p:sp>
      <p:pic>
        <p:nvPicPr>
          <p:cNvPr id="7" name="Content Placeholder 6" descr="a look at the budget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9000" contrast="6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9200" y="2209799"/>
            <a:ext cx="3886199" cy="4572001"/>
          </a:xfrm>
        </p:spPr>
      </p:pic>
    </p:spTree>
    <p:extLst>
      <p:ext uri="{BB962C8B-B14F-4D97-AF65-F5344CB8AC3E}">
        <p14:creationId xmlns:p14="http://schemas.microsoft.com/office/powerpoint/2010/main" val="63621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8 : Insertion of Sec. 43CA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257800" cy="5715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Provisions of Section 50C extended to cover immovable property held </a:t>
            </a:r>
            <a:r>
              <a:rPr lang="en-US" b="1" dirty="0" smtClean="0">
                <a:solidFill>
                  <a:srgbClr val="0070C0"/>
                </a:solidFill>
              </a:rPr>
              <a:t>as stock </a:t>
            </a:r>
            <a:r>
              <a:rPr lang="en-US" b="1" dirty="0">
                <a:solidFill>
                  <a:srgbClr val="0070C0"/>
                </a:solidFill>
              </a:rPr>
              <a:t>in </a:t>
            </a:r>
            <a:r>
              <a:rPr lang="en-US" b="1" dirty="0" smtClean="0">
                <a:solidFill>
                  <a:srgbClr val="0070C0"/>
                </a:solidFill>
              </a:rPr>
              <a:t>trade</a:t>
            </a:r>
          </a:p>
          <a:p>
            <a:endParaRPr lang="en-US" sz="1000" b="1" dirty="0" smtClean="0"/>
          </a:p>
          <a:p>
            <a:r>
              <a:rPr lang="en-US" b="1" dirty="0"/>
              <a:t>This amendment will supersede the following judicial rulings</a:t>
            </a:r>
            <a:r>
              <a:rPr lang="en-US" b="1" dirty="0" smtClean="0"/>
              <a:t>:</a:t>
            </a:r>
          </a:p>
          <a:p>
            <a:endParaRPr lang="en-US" sz="1000" dirty="0"/>
          </a:p>
          <a:p>
            <a:r>
              <a:rPr lang="en-US" b="1" dirty="0">
                <a:solidFill>
                  <a:srgbClr val="FF0000"/>
                </a:solidFill>
              </a:rPr>
              <a:t>(a) CIT v. </a:t>
            </a:r>
            <a:r>
              <a:rPr lang="en-US" b="1" dirty="0" err="1">
                <a:solidFill>
                  <a:srgbClr val="FF0000"/>
                </a:solidFill>
              </a:rPr>
              <a:t>Kan</a:t>
            </a:r>
            <a:r>
              <a:rPr lang="en-US" b="1" dirty="0">
                <a:solidFill>
                  <a:srgbClr val="FF0000"/>
                </a:solidFill>
              </a:rPr>
              <a:t> Construction and Colonizers (P) Ltd. [2012] </a:t>
            </a:r>
            <a:r>
              <a:rPr lang="en-US" b="1" dirty="0" smtClean="0">
                <a:solidFill>
                  <a:srgbClr val="FF0000"/>
                </a:solidFill>
              </a:rPr>
              <a:t>208 Taxman </a:t>
            </a:r>
            <a:r>
              <a:rPr lang="en-US" b="1" dirty="0">
                <a:solidFill>
                  <a:srgbClr val="FF0000"/>
                </a:solidFill>
              </a:rPr>
              <a:t>478 (All</a:t>
            </a:r>
            <a:r>
              <a:rPr lang="en-US" b="1" dirty="0" smtClean="0">
                <a:solidFill>
                  <a:srgbClr val="FF0000"/>
                </a:solidFill>
              </a:rPr>
              <a:t>.)</a:t>
            </a:r>
          </a:p>
          <a:p>
            <a:endParaRPr lang="en-US" sz="1000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(b) K.R. Palanisamy v. UOI [2009] 180 Taxman 253 (Mad.)</a:t>
            </a:r>
            <a:endParaRPr lang="en-US" dirty="0" smtClean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143000"/>
            <a:ext cx="3886200" cy="5715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9 : Amendment of Sec. 56 : </a:t>
            </a:r>
            <a:r>
              <a:rPr lang="en-US" sz="3200" b="1" dirty="0">
                <a:solidFill>
                  <a:srgbClr val="FF0000"/>
                </a:solidFill>
              </a:rPr>
              <a:t>Taxability of immovable property received for inadequate consideration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638800" cy="525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1400" dirty="0" smtClean="0"/>
          </a:p>
          <a:p>
            <a:r>
              <a:rPr lang="en-US" dirty="0"/>
              <a:t>The above amendment will override the following judicial decisions</a:t>
            </a:r>
            <a:r>
              <a:rPr lang="en-US" dirty="0" smtClean="0"/>
              <a:t>:</a:t>
            </a:r>
          </a:p>
          <a:p>
            <a:endParaRPr lang="en-US" sz="1400" dirty="0"/>
          </a:p>
          <a:p>
            <a:r>
              <a:rPr lang="en-US" b="1" dirty="0">
                <a:solidFill>
                  <a:schemeClr val="tx1"/>
                </a:solidFill>
              </a:rPr>
              <a:t>(a) </a:t>
            </a:r>
            <a:r>
              <a:rPr lang="en-US" b="1" dirty="0">
                <a:solidFill>
                  <a:srgbClr val="FF0000"/>
                </a:solidFill>
              </a:rPr>
              <a:t>CIT v. </a:t>
            </a:r>
            <a:r>
              <a:rPr lang="en-US" b="1" dirty="0" err="1">
                <a:solidFill>
                  <a:srgbClr val="FF0000"/>
                </a:solidFill>
              </a:rPr>
              <a:t>Khoobsurat</a:t>
            </a:r>
            <a:r>
              <a:rPr lang="en-US" b="1" dirty="0">
                <a:solidFill>
                  <a:srgbClr val="FF0000"/>
                </a:solidFill>
              </a:rPr>
              <a:t> Resorts (P) Ltd.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</a:t>
            </a:r>
            <a:r>
              <a:rPr lang="en-US" b="1" dirty="0" smtClean="0"/>
              <a:t>[</a:t>
            </a:r>
            <a:r>
              <a:rPr lang="en-US" b="1" dirty="0"/>
              <a:t>2012] 211 Taxman 510 (Del</a:t>
            </a:r>
            <a:r>
              <a:rPr lang="en-US" b="1" dirty="0" smtClean="0"/>
              <a:t>.)</a:t>
            </a:r>
          </a:p>
          <a:p>
            <a:endParaRPr lang="en-US" sz="1400" b="1" dirty="0"/>
          </a:p>
          <a:p>
            <a:r>
              <a:rPr lang="en-US" b="1" dirty="0"/>
              <a:t>(b) </a:t>
            </a:r>
            <a:r>
              <a:rPr lang="en-US" b="1" dirty="0">
                <a:solidFill>
                  <a:srgbClr val="FF0000"/>
                </a:solidFill>
              </a:rPr>
              <a:t>DCIT v. </a:t>
            </a:r>
            <a:r>
              <a:rPr lang="en-US" b="1" dirty="0" err="1">
                <a:solidFill>
                  <a:srgbClr val="FF0000"/>
                </a:solidFill>
              </a:rPr>
              <a:t>Suzaina</a:t>
            </a:r>
            <a:r>
              <a:rPr lang="en-US" b="1" dirty="0">
                <a:solidFill>
                  <a:srgbClr val="FF0000"/>
                </a:solidFill>
              </a:rPr>
              <a:t> Foods (P) Ltd. 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    </a:t>
            </a:r>
            <a:r>
              <a:rPr lang="en-US" b="1" dirty="0" smtClean="0"/>
              <a:t>(</a:t>
            </a:r>
            <a:r>
              <a:rPr lang="en-US" b="1" dirty="0"/>
              <a:t>ITA </a:t>
            </a:r>
            <a:r>
              <a:rPr lang="en-US" b="1" dirty="0" smtClean="0"/>
              <a:t>No.2731/</a:t>
            </a:r>
            <a:r>
              <a:rPr lang="en-US" b="1" dirty="0" err="1" smtClean="0"/>
              <a:t>Ahd</a:t>
            </a:r>
            <a:r>
              <a:rPr lang="en-US" b="1" dirty="0" smtClean="0"/>
              <a:t>/2010</a:t>
            </a:r>
            <a:r>
              <a:rPr lang="en-US" b="1" dirty="0"/>
              <a:t>)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38400"/>
            <a:ext cx="3276600" cy="358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10 : Amendment of Sec. 80C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8768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Insurance </a:t>
            </a:r>
            <a:r>
              <a:rPr lang="en-US" b="1" dirty="0" err="1" smtClean="0"/>
              <a:t>premia</a:t>
            </a:r>
            <a:r>
              <a:rPr lang="en-US" b="1" dirty="0" smtClean="0"/>
              <a:t> </a:t>
            </a:r>
            <a:r>
              <a:rPr lang="en-US" dirty="0" smtClean="0"/>
              <a:t>proposed to be allowed </a:t>
            </a:r>
            <a:r>
              <a:rPr lang="en-US" b="1" dirty="0" err="1" smtClean="0"/>
              <a:t>upto</a:t>
            </a:r>
            <a:r>
              <a:rPr lang="en-US" b="1" dirty="0" smtClean="0"/>
              <a:t> 15% </a:t>
            </a:r>
            <a:r>
              <a:rPr lang="en-US" dirty="0" smtClean="0"/>
              <a:t>of sum assured </a:t>
            </a:r>
          </a:p>
          <a:p>
            <a:endParaRPr lang="en-US" dirty="0" smtClean="0"/>
          </a:p>
          <a:p>
            <a:r>
              <a:rPr lang="en-US" dirty="0" smtClean="0"/>
              <a:t>Person with disability</a:t>
            </a:r>
          </a:p>
          <a:p>
            <a:r>
              <a:rPr lang="en-US" dirty="0" smtClean="0"/>
              <a:t>Suffering from disease or ailment defined u/s 80DDB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286000"/>
            <a:ext cx="3505200" cy="3733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9144000" cy="1676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/>
              <a:t/>
            </a:r>
            <a:br>
              <a:rPr lang="en-US" sz="3000" b="1" dirty="0" smtClean="0"/>
            </a:br>
            <a:r>
              <a:rPr lang="en-US" sz="3000" b="1" dirty="0" smtClean="0"/>
              <a:t>Clause 11 : Amendment of Sec.</a:t>
            </a:r>
            <a:r>
              <a:rPr lang="en-US" dirty="0" smtClean="0"/>
              <a:t> </a:t>
            </a:r>
            <a:r>
              <a:rPr lang="en-US" sz="2800" b="1" dirty="0" smtClean="0"/>
              <a:t>80CCG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Rajiv </a:t>
            </a:r>
            <a:r>
              <a:rPr lang="en-US" dirty="0"/>
              <a:t>Gandhi Equity Scheme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953000" cy="5257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First Time Investor</a:t>
            </a:r>
          </a:p>
          <a:p>
            <a:r>
              <a:rPr lang="en-US" dirty="0" smtClean="0"/>
              <a:t>Acquired Listed Equity Shares as per Sec 10(38)</a:t>
            </a:r>
          </a:p>
          <a:p>
            <a:r>
              <a:rPr lang="en-US" dirty="0" smtClean="0"/>
              <a:t>Maximum Rs.50,000</a:t>
            </a:r>
          </a:p>
          <a:p>
            <a:r>
              <a:rPr lang="en-US" dirty="0" smtClean="0"/>
              <a:t>Deduction 50% </a:t>
            </a:r>
          </a:p>
          <a:p>
            <a:endParaRPr lang="en-US" dirty="0" smtClean="0"/>
          </a:p>
          <a:p>
            <a:r>
              <a:rPr lang="en-US" dirty="0" smtClean="0"/>
              <a:t>Listed Units of an Equity Oriented Fund </a:t>
            </a:r>
            <a:r>
              <a:rPr lang="en-US" i="1" dirty="0" smtClean="0">
                <a:solidFill>
                  <a:srgbClr val="FF0000"/>
                </a:solidFill>
              </a:rPr>
              <a:t>(inserted)</a:t>
            </a:r>
          </a:p>
          <a:p>
            <a:r>
              <a:rPr lang="en-US" i="1" dirty="0" smtClean="0">
                <a:solidFill>
                  <a:srgbClr val="FF0000"/>
                </a:solidFill>
              </a:rPr>
              <a:t>Total Income Rs.12L (Rs.10L)</a:t>
            </a:r>
          </a:p>
          <a:p>
            <a:endParaRPr lang="en-US" i="1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1" y="2133600"/>
            <a:ext cx="3581400" cy="4419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12 : Amendment of Sec.80D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4114800" cy="5867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tx1"/>
                </a:solidFill>
              </a:rPr>
              <a:t>Present 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Central Government Health Scheme</a:t>
            </a:r>
          </a:p>
          <a:p>
            <a:endParaRPr lang="en-US" dirty="0"/>
          </a:p>
          <a:p>
            <a:r>
              <a:rPr lang="en-US" b="1" dirty="0" smtClean="0">
                <a:solidFill>
                  <a:schemeClr val="tx1"/>
                </a:solidFill>
              </a:rPr>
              <a:t>Proposed : </a:t>
            </a:r>
          </a:p>
          <a:p>
            <a:r>
              <a:rPr lang="en-US" dirty="0" smtClean="0"/>
              <a:t>To add 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“or such other scheme as notified by CG”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990600"/>
            <a:ext cx="4953000" cy="5867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13 : Insertion of Sec.80EE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5029200" cy="5867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1500" dirty="0" smtClean="0"/>
          </a:p>
          <a:p>
            <a:r>
              <a:rPr lang="en-US" dirty="0" smtClean="0"/>
              <a:t>Claim this exemption for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en-US" b="1" dirty="0" smtClean="0"/>
              <a:t>One Time (</a:t>
            </a:r>
            <a:r>
              <a:rPr lang="en-US" b="1" dirty="0" err="1" smtClean="0"/>
              <a:t>upto</a:t>
            </a:r>
            <a:r>
              <a:rPr lang="en-US" b="1" dirty="0" smtClean="0"/>
              <a:t> Rs.1 Lac)</a:t>
            </a:r>
            <a:r>
              <a:rPr lang="en-US" dirty="0" smtClean="0"/>
              <a:t>  </a:t>
            </a:r>
          </a:p>
          <a:p>
            <a:r>
              <a:rPr lang="en-US" b="1" dirty="0" smtClean="0"/>
              <a:t>Don’t own Any House </a:t>
            </a:r>
            <a:r>
              <a:rPr lang="en-US" sz="4000" b="1" dirty="0" smtClean="0">
                <a:sym typeface="Wingdings" pitchFamily="2" charset="2"/>
              </a:rPr>
              <a:t></a:t>
            </a:r>
            <a:endParaRPr lang="en-US" sz="4000" b="1" dirty="0" smtClean="0"/>
          </a:p>
          <a:p>
            <a:r>
              <a:rPr lang="en-US" b="1" dirty="0" smtClean="0"/>
              <a:t>Buy a house </a:t>
            </a:r>
            <a:r>
              <a:rPr lang="en-US" b="1" dirty="0" err="1" smtClean="0"/>
              <a:t>upto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Rs.40 </a:t>
            </a:r>
            <a:r>
              <a:rPr lang="en-US" b="1" dirty="0" err="1" smtClean="0">
                <a:solidFill>
                  <a:srgbClr val="FF0000"/>
                </a:solidFill>
              </a:rPr>
              <a:t>Lacs</a:t>
            </a:r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Loan </a:t>
            </a:r>
            <a:r>
              <a:rPr lang="en-US" b="1" dirty="0" err="1" smtClean="0"/>
              <a:t>upto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Rs.25.00 </a:t>
            </a:r>
            <a:r>
              <a:rPr lang="en-US" b="1" dirty="0" err="1" smtClean="0">
                <a:solidFill>
                  <a:srgbClr val="FF0000"/>
                </a:solidFill>
              </a:rPr>
              <a:t>Lacs</a:t>
            </a:r>
            <a:r>
              <a:rPr lang="en-US" b="1" dirty="0" smtClean="0"/>
              <a:t> from Financial Institutions</a:t>
            </a:r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Anamolies</a:t>
            </a:r>
            <a:r>
              <a:rPr lang="en-US" sz="2400" b="1" dirty="0" smtClean="0">
                <a:solidFill>
                  <a:srgbClr val="FF0000"/>
                </a:solidFill>
              </a:rPr>
              <a:t> : 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Loan only </a:t>
            </a:r>
            <a:r>
              <a:rPr lang="en-US" b="1" dirty="0" err="1" smtClean="0">
                <a:solidFill>
                  <a:srgbClr val="002060"/>
                </a:solidFill>
              </a:rPr>
              <a:t>upto</a:t>
            </a:r>
            <a:r>
              <a:rPr lang="en-US" b="1" dirty="0" smtClean="0">
                <a:solidFill>
                  <a:srgbClr val="002060"/>
                </a:solidFill>
              </a:rPr>
              <a:t> 60% of the Cost of House?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>Is Balance Rs.15 </a:t>
            </a:r>
            <a:r>
              <a:rPr lang="en-US" b="1" dirty="0" err="1" smtClean="0">
                <a:solidFill>
                  <a:srgbClr val="002060"/>
                </a:solidFill>
              </a:rPr>
              <a:t>Lacs</a:t>
            </a:r>
            <a:r>
              <a:rPr lang="en-US" b="1" dirty="0" smtClean="0">
                <a:solidFill>
                  <a:srgbClr val="002060"/>
                </a:solidFill>
              </a:rPr>
              <a:t> “</a:t>
            </a:r>
            <a:r>
              <a:rPr lang="en-US" b="1" dirty="0" err="1" smtClean="0">
                <a:solidFill>
                  <a:srgbClr val="002060"/>
                </a:solidFill>
              </a:rPr>
              <a:t>owned”by</a:t>
            </a:r>
            <a:r>
              <a:rPr lang="en-US" b="1" dirty="0" smtClean="0">
                <a:solidFill>
                  <a:srgbClr val="002060"/>
                </a:solidFill>
              </a:rPr>
              <a:t> an “affordable” person so easily?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752725"/>
            <a:ext cx="3733800" cy="28003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14 : Amendment of Sec. 80G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267200" cy="525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Donation to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NATIONAL CHILDREN FUND</a:t>
            </a:r>
          </a:p>
          <a:p>
            <a:r>
              <a:rPr lang="en-US" dirty="0" smtClean="0"/>
              <a:t>100% Exemption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75136"/>
            <a:ext cx="4343400" cy="45780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15: Amendment of Sec.80GGB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953000" cy="533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Indian Co.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Contributing to Political Party </a:t>
            </a:r>
          </a:p>
          <a:p>
            <a:endParaRPr lang="en-US" dirty="0"/>
          </a:p>
          <a:p>
            <a:r>
              <a:rPr lang="en-US" dirty="0" smtClean="0"/>
              <a:t>Deduction available only if contributions made otherwise than CASH.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600200"/>
            <a:ext cx="4190999" cy="5257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16: Amendment of Sec.80GGC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7030A0"/>
                </a:solidFill>
              </a:rPr>
              <a:t>Other person (excluding Indian Co &amp; local </a:t>
            </a:r>
            <a:r>
              <a:rPr lang="en-US" b="1" dirty="0" err="1" smtClean="0">
                <a:solidFill>
                  <a:srgbClr val="7030A0"/>
                </a:solidFill>
              </a:rPr>
              <a:t>authrority</a:t>
            </a:r>
            <a:r>
              <a:rPr lang="en-US" b="1" dirty="0" smtClean="0">
                <a:solidFill>
                  <a:srgbClr val="7030A0"/>
                </a:solidFill>
              </a:rPr>
              <a:t> and artificial juridical person)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00"/>
                </a:solidFill>
              </a:rPr>
              <a:t>Contributing to Political Party </a:t>
            </a:r>
          </a:p>
          <a:p>
            <a:r>
              <a:rPr lang="en-US" dirty="0" smtClean="0"/>
              <a:t>Deduction </a:t>
            </a:r>
            <a:r>
              <a:rPr lang="en-US" dirty="0"/>
              <a:t>available only if contributions made otherwise than CASH.</a:t>
            </a:r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6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524000"/>
            <a:ext cx="4267200" cy="533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17 : Amendment of Sec. 80IA : </a:t>
            </a:r>
            <a:r>
              <a:rPr lang="en-US" sz="3200" b="1" dirty="0">
                <a:solidFill>
                  <a:srgbClr val="FF0000"/>
                </a:solidFill>
              </a:rPr>
              <a:t>Extension of sunset date for tax holiday for power </a:t>
            </a:r>
            <a:r>
              <a:rPr lang="en-US" sz="3200" b="1" dirty="0" smtClean="0">
                <a:solidFill>
                  <a:srgbClr val="FF0000"/>
                </a:solidFill>
              </a:rPr>
              <a:t>sector : 1 Year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105400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The existing provisions provide for </a:t>
            </a:r>
            <a:r>
              <a:rPr lang="en-US" b="1" dirty="0">
                <a:solidFill>
                  <a:srgbClr val="FF0000"/>
                </a:solidFill>
              </a:rPr>
              <a:t>100% deduction for 10 years</a:t>
            </a:r>
            <a:r>
              <a:rPr lang="en-US" dirty="0"/>
              <a:t>, in </a:t>
            </a:r>
            <a:r>
              <a:rPr lang="en-US" dirty="0" smtClean="0"/>
              <a:t>respect of </a:t>
            </a:r>
            <a:r>
              <a:rPr lang="en-US" dirty="0"/>
              <a:t>profits and gains derived by an undertaking set up for the generation </a:t>
            </a:r>
            <a:r>
              <a:rPr lang="en-US" dirty="0" smtClean="0"/>
              <a:t>and distribution </a:t>
            </a:r>
            <a:r>
              <a:rPr lang="en-US" dirty="0"/>
              <a:t>of power which </a:t>
            </a:r>
            <a:r>
              <a:rPr lang="en-US" dirty="0" smtClean="0"/>
              <a:t>starts transmission </a:t>
            </a:r>
            <a:r>
              <a:rPr lang="en-US" dirty="0"/>
              <a:t>or distribution by laying </a:t>
            </a:r>
            <a:r>
              <a:rPr lang="en-US" dirty="0" smtClean="0"/>
              <a:t>a network </a:t>
            </a:r>
            <a:r>
              <a:rPr lang="en-US" dirty="0"/>
              <a:t>of new transmission or distribution lines and undertakes </a:t>
            </a:r>
            <a:r>
              <a:rPr lang="en-US" dirty="0" smtClean="0"/>
              <a:t>substantial renovation…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752600"/>
            <a:ext cx="3581400" cy="487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Broad Measures to Collect Major Amount of Tax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181600" cy="5715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1000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rgbClr val="002060"/>
                </a:solidFill>
              </a:rPr>
              <a:t>Farm House </a:t>
            </a:r>
            <a:r>
              <a:rPr lang="en-US" b="1" dirty="0" smtClean="0">
                <a:solidFill>
                  <a:srgbClr val="FF0000"/>
                </a:solidFill>
              </a:rPr>
              <a:t>situated near municipal limits are now covered under Wealth Tax due to change in Definition of Agricultural Land</a:t>
            </a:r>
          </a:p>
          <a:p>
            <a:endParaRPr lang="en-US" sz="800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2. Tax on </a:t>
            </a:r>
            <a:r>
              <a:rPr lang="en-US" b="1" dirty="0" smtClean="0">
                <a:solidFill>
                  <a:srgbClr val="002060"/>
                </a:solidFill>
              </a:rPr>
              <a:t>Buyback of Shares </a:t>
            </a:r>
            <a:r>
              <a:rPr lang="en-US" b="1" dirty="0" smtClean="0">
                <a:solidFill>
                  <a:srgbClr val="FF0000"/>
                </a:solidFill>
              </a:rPr>
              <a:t>of Unlisted Domestic Co. - 22.66%</a:t>
            </a:r>
          </a:p>
          <a:p>
            <a:endParaRPr lang="en-US" sz="1000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3. Fee on Technical Services raised to 25% (10%)</a:t>
            </a:r>
          </a:p>
          <a:p>
            <a:endParaRPr lang="en-US" sz="800" b="1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19201"/>
            <a:ext cx="3505200" cy="4876800"/>
          </a:xfrm>
        </p:spPr>
      </p:pic>
    </p:spTree>
    <p:extLst>
      <p:ext uri="{BB962C8B-B14F-4D97-AF65-F5344CB8AC3E}">
        <p14:creationId xmlns:p14="http://schemas.microsoft.com/office/powerpoint/2010/main" val="355699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18 : Amendment </a:t>
            </a:r>
            <a:r>
              <a:rPr lang="en-US" sz="3000" b="1" dirty="0">
                <a:solidFill>
                  <a:schemeClr val="tx1"/>
                </a:solidFill>
              </a:rPr>
              <a:t>of </a:t>
            </a:r>
            <a:r>
              <a:rPr lang="en-US" sz="3000" b="1" dirty="0" smtClean="0">
                <a:solidFill>
                  <a:schemeClr val="tx1"/>
                </a:solidFill>
              </a:rPr>
              <a:t>Sec.80JJAA : </a:t>
            </a:r>
            <a:r>
              <a:rPr lang="en-US" sz="3000" b="1" dirty="0" smtClean="0">
                <a:solidFill>
                  <a:srgbClr val="7030A0"/>
                </a:solidFill>
              </a:rPr>
              <a:t>30% Deduction of Wages paid to New REGULAR workmen </a:t>
            </a:r>
            <a:endParaRPr lang="en-US" sz="3000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876800" cy="54102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Indian </a:t>
            </a:r>
            <a:r>
              <a:rPr lang="en-US" dirty="0">
                <a:solidFill>
                  <a:srgbClr val="FF0000"/>
                </a:solidFill>
              </a:rPr>
              <a:t>company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Industrial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undertaking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Deduction for 3 years</a:t>
            </a:r>
          </a:p>
          <a:p>
            <a:r>
              <a:rPr lang="en-US" dirty="0" smtClean="0"/>
              <a:t>Not set up by splitting </a:t>
            </a:r>
            <a:r>
              <a:rPr lang="en-US" dirty="0"/>
              <a:t>up or reconstruction of an existing undertaking </a:t>
            </a:r>
            <a:r>
              <a:rPr lang="en-US" dirty="0" smtClean="0"/>
              <a:t>or amalgamation </a:t>
            </a:r>
            <a:r>
              <a:rPr lang="en-US" dirty="0"/>
              <a:t>with another industrial </a:t>
            </a:r>
            <a:r>
              <a:rPr lang="en-US" dirty="0" smtClean="0"/>
              <a:t>undertaking</a:t>
            </a:r>
          </a:p>
          <a:p>
            <a:endParaRPr lang="en-US" sz="1000" dirty="0" smtClean="0"/>
          </a:p>
          <a:p>
            <a:r>
              <a:rPr lang="en-US" dirty="0" smtClean="0"/>
              <a:t>Now only </a:t>
            </a:r>
            <a:r>
              <a:rPr lang="en-US" b="1" dirty="0" smtClean="0">
                <a:solidFill>
                  <a:srgbClr val="FF0000"/>
                </a:solidFill>
              </a:rPr>
              <a:t>FACTORY </a:t>
            </a:r>
            <a:r>
              <a:rPr lang="en-US" dirty="0" smtClean="0"/>
              <a:t>is eligible to claim such deduction 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133601"/>
            <a:ext cx="3352800" cy="381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19 &amp; 20 :Amendment of Sec. 87 and Insertion </a:t>
            </a:r>
            <a:r>
              <a:rPr lang="en-US" sz="3000" b="1" dirty="0">
                <a:solidFill>
                  <a:schemeClr val="tx1"/>
                </a:solidFill>
              </a:rPr>
              <a:t>of Sec</a:t>
            </a:r>
            <a:r>
              <a:rPr lang="en-US" sz="3000" b="1" dirty="0" smtClean="0">
                <a:solidFill>
                  <a:schemeClr val="tx1"/>
                </a:solidFill>
              </a:rPr>
              <a:t>. 87A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3000" b="1" dirty="0" smtClean="0">
              <a:solidFill>
                <a:srgbClr val="FF0000"/>
              </a:solidFill>
            </a:endParaRPr>
          </a:p>
          <a:p>
            <a:r>
              <a:rPr lang="en-US" sz="4000" b="1" dirty="0" smtClean="0">
                <a:solidFill>
                  <a:srgbClr val="FF0000"/>
                </a:solidFill>
              </a:rPr>
              <a:t>“</a:t>
            </a:r>
            <a:r>
              <a:rPr lang="en-US" sz="4000" b="1" dirty="0">
                <a:solidFill>
                  <a:srgbClr val="FF0000"/>
                </a:solidFill>
              </a:rPr>
              <a:t>Grand” </a:t>
            </a:r>
            <a:r>
              <a:rPr lang="en-US" sz="4000" b="1" dirty="0"/>
              <a:t>Benefit of </a:t>
            </a:r>
          </a:p>
          <a:p>
            <a:pPr marL="0" indent="0">
              <a:buNone/>
            </a:pPr>
            <a:r>
              <a:rPr lang="en-US" sz="4000" b="1" dirty="0"/>
              <a:t>	</a:t>
            </a:r>
            <a:r>
              <a:rPr lang="en-US" sz="4000" b="1" dirty="0">
                <a:solidFill>
                  <a:srgbClr val="7030A0"/>
                </a:solidFill>
              </a:rPr>
              <a:t>Rs.2,000/- 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7030A0"/>
                </a:solidFill>
              </a:rPr>
              <a:t>	</a:t>
            </a:r>
            <a:r>
              <a:rPr lang="en-US" sz="4000" b="1" dirty="0"/>
              <a:t>in Tax !!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>
                <a:solidFill>
                  <a:srgbClr val="FF0000"/>
                </a:solidFill>
              </a:rPr>
              <a:t>“Simple” </a:t>
            </a:r>
            <a:r>
              <a:rPr lang="en-US" sz="4000" b="1" dirty="0">
                <a:solidFill>
                  <a:srgbClr val="7030A0"/>
                </a:solidFill>
              </a:rPr>
              <a:t>Condition: </a:t>
            </a:r>
          </a:p>
          <a:p>
            <a:pPr marL="0" indent="0">
              <a:buNone/>
            </a:pPr>
            <a:r>
              <a:rPr lang="en-US" sz="4000" b="1" dirty="0"/>
              <a:t>Earn only </a:t>
            </a:r>
            <a:r>
              <a:rPr lang="en-US" sz="4000" b="1" dirty="0" err="1"/>
              <a:t>upto</a:t>
            </a:r>
            <a:r>
              <a:rPr lang="en-US" sz="4000" b="1" dirty="0"/>
              <a:t> Rs.5 </a:t>
            </a:r>
            <a:r>
              <a:rPr lang="en-US" sz="4000" b="1" dirty="0" err="1" smtClean="0"/>
              <a:t>Lacs</a:t>
            </a:r>
            <a:endParaRPr lang="en-US" sz="4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45" y="2133600"/>
            <a:ext cx="3156910" cy="4114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Clause 21 :Amendment 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of 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Sec.90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5867400" cy="541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Provisions related to GAAR</a:t>
            </a:r>
          </a:p>
          <a:p>
            <a:endParaRPr lang="en-US" b="1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Amended: Newly introduced Chapter X-A applicable even if not beneficial to the </a:t>
            </a:r>
            <a:r>
              <a:rPr lang="en-US" b="1" dirty="0" err="1" smtClean="0">
                <a:solidFill>
                  <a:srgbClr val="7030A0"/>
                </a:solidFill>
              </a:rPr>
              <a:t>assessee</a:t>
            </a:r>
            <a:endParaRPr lang="en-US" b="1" dirty="0" smtClean="0">
              <a:solidFill>
                <a:srgbClr val="7030A0"/>
              </a:solidFill>
            </a:endParaRPr>
          </a:p>
          <a:p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477000" y="3124201"/>
            <a:ext cx="2209800" cy="2057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Effective </a:t>
            </a:r>
            <a:r>
              <a:rPr lang="en-US" b="1" dirty="0" err="1" smtClean="0"/>
              <a:t>wef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smtClean="0"/>
              <a:t>    1-4-2016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Clause 22  :</a:t>
            </a:r>
            <a:r>
              <a:rPr lang="en-US" sz="3000" b="1" dirty="0">
                <a:solidFill>
                  <a:schemeClr val="bg1"/>
                </a:solidFill>
              </a:rPr>
              <a:t>Insertion/Amendment of </a:t>
            </a:r>
            <a:r>
              <a:rPr lang="en-US" sz="3000" b="1" dirty="0" smtClean="0">
                <a:solidFill>
                  <a:schemeClr val="bg1"/>
                </a:solidFill>
              </a:rPr>
              <a:t>Sec.90A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4876800" cy="533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Any specified association in India</a:t>
            </a:r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b="1" dirty="0" smtClean="0">
                <a:solidFill>
                  <a:srgbClr val="7030A0"/>
                </a:solidFill>
              </a:rPr>
              <a:t>enters into an agreement with</a:t>
            </a:r>
          </a:p>
          <a:p>
            <a:pPr marL="0" indent="0">
              <a:buNone/>
            </a:pPr>
            <a:r>
              <a:rPr lang="en-US" dirty="0" smtClean="0"/>
              <a:t>Any specified association;</a:t>
            </a:r>
          </a:p>
          <a:p>
            <a:pPr marL="0" indent="0">
              <a:buNone/>
            </a:pPr>
            <a:r>
              <a:rPr lang="en-US" dirty="0" smtClean="0"/>
              <a:t>Specified Territory outside India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CG may notify DTAA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2666999"/>
            <a:ext cx="3429000" cy="2514601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b="1" dirty="0" smtClean="0"/>
              <a:t>May not be beneficial to the </a:t>
            </a:r>
            <a:r>
              <a:rPr lang="en-US" b="1" dirty="0" err="1" smtClean="0"/>
              <a:t>assessee</a:t>
            </a:r>
            <a:r>
              <a:rPr lang="en-US" b="1" dirty="0" smtClean="0"/>
              <a:t> </a:t>
            </a:r>
          </a:p>
          <a:p>
            <a:pPr>
              <a:buNone/>
            </a:pPr>
            <a:r>
              <a:rPr lang="en-US" b="1" dirty="0" smtClean="0"/>
              <a:t>     still applicable </a:t>
            </a:r>
            <a:r>
              <a:rPr lang="en-US" b="1" dirty="0" err="1" smtClean="0"/>
              <a:t>w.e.f</a:t>
            </a:r>
            <a:r>
              <a:rPr lang="en-US" b="1" dirty="0" smtClean="0"/>
              <a:t>. </a:t>
            </a:r>
          </a:p>
          <a:p>
            <a:pPr>
              <a:buNone/>
            </a:pPr>
            <a:r>
              <a:rPr lang="en-US" b="1" dirty="0" smtClean="0"/>
              <a:t>		1-4-2016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23 : Omission of Chapter X-A relating to General Anti Avoidance Rule </a:t>
            </a:r>
            <a:endParaRPr lang="en-US" sz="3000" b="1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905000"/>
            <a:ext cx="4648200" cy="4495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6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667000"/>
            <a:ext cx="3014662" cy="2590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257" y="0"/>
            <a:ext cx="9144000" cy="914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24 </a:t>
            </a:r>
            <a:r>
              <a:rPr lang="en-US" sz="3000" b="1" dirty="0">
                <a:solidFill>
                  <a:schemeClr val="tx1"/>
                </a:solidFill>
              </a:rPr>
              <a:t>:</a:t>
            </a:r>
            <a:r>
              <a:rPr lang="en-US" sz="3000" b="1" dirty="0" smtClean="0">
                <a:solidFill>
                  <a:schemeClr val="tx1"/>
                </a:solidFill>
              </a:rPr>
              <a:t>Insertion of New Chapter X-A : 1-4-2016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6934200" cy="5943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b="1" dirty="0" smtClean="0">
              <a:solidFill>
                <a:srgbClr val="002060"/>
              </a:solidFill>
            </a:endParaRPr>
          </a:p>
          <a:p>
            <a:r>
              <a:rPr lang="en-US" b="1" dirty="0" smtClean="0">
                <a:solidFill>
                  <a:srgbClr val="002060"/>
                </a:solidFill>
              </a:rPr>
              <a:t>Meaning of Impermissible Avoidance Agreement :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        An </a:t>
            </a:r>
            <a:r>
              <a:rPr lang="en-US" dirty="0">
                <a:solidFill>
                  <a:srgbClr val="002060"/>
                </a:solidFill>
              </a:rPr>
              <a:t>arrangement, “</a:t>
            </a:r>
            <a:r>
              <a:rPr lang="en-US" dirty="0" smtClean="0">
                <a:solidFill>
                  <a:srgbClr val="002060"/>
                </a:solidFill>
              </a:rPr>
              <a:t>the main </a:t>
            </a:r>
            <a:r>
              <a:rPr lang="en-US" dirty="0">
                <a:solidFill>
                  <a:srgbClr val="002060"/>
                </a:solidFill>
              </a:rPr>
              <a:t>purpose” of </a:t>
            </a:r>
            <a:r>
              <a:rPr lang="en-US" dirty="0" smtClean="0">
                <a:solidFill>
                  <a:srgbClr val="002060"/>
                </a:solidFill>
              </a:rPr>
              <a:t> 	which is </a:t>
            </a:r>
            <a:r>
              <a:rPr lang="en-US" dirty="0">
                <a:solidFill>
                  <a:srgbClr val="002060"/>
                </a:solidFill>
              </a:rPr>
              <a:t>to obtain a tax benefit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dirty="0">
                <a:solidFill>
                  <a:srgbClr val="FF0000"/>
                </a:solidFill>
              </a:rPr>
              <a:t>One inclusive </a:t>
            </a:r>
            <a:r>
              <a:rPr lang="en-US" dirty="0" smtClean="0">
                <a:solidFill>
                  <a:srgbClr val="FF0000"/>
                </a:solidFill>
              </a:rPr>
              <a:t>definition of </a:t>
            </a:r>
            <a:r>
              <a:rPr lang="en-US" dirty="0">
                <a:solidFill>
                  <a:srgbClr val="FF0000"/>
                </a:solidFill>
              </a:rPr>
              <a:t>“connected person” </a:t>
            </a:r>
            <a:r>
              <a:rPr lang="en-US" dirty="0" smtClean="0">
                <a:solidFill>
                  <a:srgbClr val="FF0000"/>
                </a:solidFill>
              </a:rPr>
              <a:t>to be </a:t>
            </a:r>
            <a:r>
              <a:rPr lang="en-US" dirty="0">
                <a:solidFill>
                  <a:srgbClr val="FF0000"/>
                </a:solidFill>
              </a:rPr>
              <a:t>provided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endParaRPr lang="en-US" sz="8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7030A0"/>
                </a:solidFill>
              </a:rPr>
              <a:t>Approving Panel : 1 Judge of High Court 2. CIT 3. Scholar or Academician (Accountant)</a:t>
            </a:r>
          </a:p>
          <a:p>
            <a:endParaRPr lang="en-US" sz="800" dirty="0" smtClean="0">
              <a:solidFill>
                <a:srgbClr val="7030A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The direction of </a:t>
            </a:r>
            <a:r>
              <a:rPr lang="en-US" dirty="0" smtClean="0">
                <a:solidFill>
                  <a:srgbClr val="FF0000"/>
                </a:solidFill>
              </a:rPr>
              <a:t>the Approving </a:t>
            </a:r>
            <a:r>
              <a:rPr lang="en-US" dirty="0">
                <a:solidFill>
                  <a:srgbClr val="FF0000"/>
                </a:solidFill>
              </a:rPr>
              <a:t>Panel will </a:t>
            </a:r>
            <a:r>
              <a:rPr lang="en-US" dirty="0" smtClean="0">
                <a:solidFill>
                  <a:srgbClr val="FF0000"/>
                </a:solidFill>
              </a:rPr>
              <a:t>be binding </a:t>
            </a:r>
            <a:r>
              <a:rPr lang="en-US" dirty="0">
                <a:solidFill>
                  <a:srgbClr val="FF0000"/>
                </a:solidFill>
              </a:rPr>
              <a:t>on the </a:t>
            </a:r>
            <a:r>
              <a:rPr lang="en-US" dirty="0" err="1">
                <a:solidFill>
                  <a:srgbClr val="FF0000"/>
                </a:solidFill>
              </a:rPr>
              <a:t>assessee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as well </a:t>
            </a:r>
            <a:r>
              <a:rPr lang="en-US" dirty="0">
                <a:solidFill>
                  <a:srgbClr val="FF0000"/>
                </a:solidFill>
              </a:rPr>
              <a:t>as the </a:t>
            </a:r>
            <a:r>
              <a:rPr lang="en-US" dirty="0" smtClean="0">
                <a:solidFill>
                  <a:srgbClr val="FF0000"/>
                </a:solidFill>
              </a:rPr>
              <a:t>income-tax authorities</a:t>
            </a:r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6000" contrast="6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2743200"/>
            <a:ext cx="2209800" cy="2209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25 : Amendment of Sec.115A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4876800" cy="5867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1000" b="1" dirty="0" smtClean="0"/>
          </a:p>
          <a:p>
            <a:r>
              <a:rPr lang="en-US" b="1" dirty="0" smtClean="0"/>
              <a:t>Tax </a:t>
            </a:r>
            <a:r>
              <a:rPr lang="en-US" b="1" dirty="0"/>
              <a:t>rate on income in nature of Royalty or </a:t>
            </a:r>
            <a:r>
              <a:rPr lang="en-US" b="1" dirty="0">
                <a:solidFill>
                  <a:srgbClr val="FF0000"/>
                </a:solidFill>
              </a:rPr>
              <a:t>Fees for Technical </a:t>
            </a:r>
            <a:r>
              <a:rPr lang="en-US" b="1" dirty="0" smtClean="0">
                <a:solidFill>
                  <a:srgbClr val="FF0000"/>
                </a:solidFill>
              </a:rPr>
              <a:t>Services (FTS)  </a:t>
            </a:r>
            <a:r>
              <a:rPr lang="en-US" b="1" dirty="0" smtClean="0"/>
              <a:t>increased </a:t>
            </a:r>
            <a:r>
              <a:rPr lang="en-US" b="1" dirty="0"/>
              <a:t>to </a:t>
            </a:r>
            <a:r>
              <a:rPr lang="en-US" b="1" dirty="0" smtClean="0">
                <a:solidFill>
                  <a:srgbClr val="FF0000"/>
                </a:solidFill>
              </a:rPr>
              <a:t>25%  </a:t>
            </a:r>
            <a:r>
              <a:rPr lang="en-US" dirty="0" smtClean="0"/>
              <a:t>of the </a:t>
            </a:r>
            <a:r>
              <a:rPr lang="en-US" dirty="0"/>
              <a:t>gross amount received</a:t>
            </a:r>
            <a:r>
              <a:rPr lang="en-US" dirty="0" smtClean="0"/>
              <a:t>.</a:t>
            </a:r>
          </a:p>
          <a:p>
            <a:endParaRPr lang="en-US" sz="1000" dirty="0"/>
          </a:p>
          <a:p>
            <a:r>
              <a:rPr lang="en-US" dirty="0" smtClean="0"/>
              <a:t>However</a:t>
            </a:r>
            <a:r>
              <a:rPr lang="en-US" dirty="0"/>
              <a:t>, whenever the </a:t>
            </a:r>
            <a:r>
              <a:rPr lang="en-US" b="1" dirty="0">
                <a:solidFill>
                  <a:srgbClr val="FF0000"/>
                </a:solidFill>
              </a:rPr>
              <a:t>DTAA </a:t>
            </a:r>
            <a:r>
              <a:rPr lang="en-US" dirty="0"/>
              <a:t>provides a lower rate below 25%, then </a:t>
            </a:r>
            <a:r>
              <a:rPr lang="en-US" dirty="0" smtClean="0"/>
              <a:t>the same </a:t>
            </a:r>
            <a:r>
              <a:rPr lang="en-US" dirty="0"/>
              <a:t>(i.e. the </a:t>
            </a:r>
            <a:r>
              <a:rPr lang="en-US" b="1" dirty="0">
                <a:solidFill>
                  <a:srgbClr val="FF0000"/>
                </a:solidFill>
              </a:rPr>
              <a:t>lower rate</a:t>
            </a:r>
            <a:r>
              <a:rPr lang="en-US" dirty="0"/>
              <a:t>) shall apply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 smtClean="0">
                <a:solidFill>
                  <a:srgbClr val="7030A0"/>
                </a:solidFill>
              </a:rPr>
              <a:t>Logic given – DTAA with 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</a:t>
            </a:r>
            <a:r>
              <a:rPr lang="en-US" b="1" dirty="0" smtClean="0">
                <a:solidFill>
                  <a:srgbClr val="FF0000"/>
                </a:solidFill>
              </a:rPr>
              <a:t>84 countries </a:t>
            </a:r>
            <a:r>
              <a:rPr lang="en-US" dirty="0" smtClean="0">
                <a:solidFill>
                  <a:srgbClr val="7030A0"/>
                </a:solidFill>
              </a:rPr>
              <a:t>allow higher       				taxation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905000"/>
            <a:ext cx="4114800" cy="396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/>
              <a:t>Clause 26 : Amendment of Sec.115BBD (Finance Act, 2011 &amp; Extended by Finance Act,2012) : </a:t>
            </a:r>
            <a:r>
              <a:rPr lang="en-US" sz="3000" b="1" dirty="0" smtClean="0">
                <a:solidFill>
                  <a:srgbClr val="FF0000"/>
                </a:solidFill>
              </a:rPr>
              <a:t>Extended for  1 more year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17600"/>
            <a:ext cx="6019800" cy="5715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1200" dirty="0" smtClean="0"/>
          </a:p>
          <a:p>
            <a:r>
              <a:rPr lang="en-US" dirty="0" smtClean="0"/>
              <a:t>Gross </a:t>
            </a:r>
            <a:r>
              <a:rPr lang="en-US" dirty="0"/>
              <a:t>dividends received by an </a:t>
            </a:r>
            <a:r>
              <a:rPr lang="en-US" dirty="0" smtClean="0"/>
              <a:t>Indian company </a:t>
            </a:r>
            <a:r>
              <a:rPr lang="en-US" dirty="0"/>
              <a:t>from a foreign company in which it has shareholding of 26% </a:t>
            </a:r>
            <a:r>
              <a:rPr lang="en-US" dirty="0" smtClean="0"/>
              <a:t>or more</a:t>
            </a:r>
            <a:r>
              <a:rPr lang="en-US" dirty="0"/>
              <a:t>, is </a:t>
            </a:r>
            <a:r>
              <a:rPr lang="en-US" b="1" dirty="0">
                <a:solidFill>
                  <a:srgbClr val="FF0000"/>
                </a:solidFill>
              </a:rPr>
              <a:t>taxable @ 15% </a:t>
            </a:r>
            <a:r>
              <a:rPr lang="en-US" dirty="0"/>
              <a:t>(instead of normal tax rate of 30%) if such </a:t>
            </a:r>
            <a:r>
              <a:rPr lang="en-US" dirty="0" smtClean="0"/>
              <a:t>dividend was </a:t>
            </a:r>
            <a:r>
              <a:rPr lang="en-US" dirty="0"/>
              <a:t>included in the total income for the Financial Year 2011-12 and </a:t>
            </a:r>
            <a:r>
              <a:rPr lang="en-US" dirty="0" smtClean="0"/>
              <a:t>2012-13. </a:t>
            </a:r>
          </a:p>
          <a:p>
            <a:endParaRPr lang="en-US" sz="1100" dirty="0" smtClean="0"/>
          </a:p>
          <a:p>
            <a:r>
              <a:rPr lang="en-US" dirty="0" smtClean="0"/>
              <a:t>The </a:t>
            </a:r>
            <a:r>
              <a:rPr lang="en-US" dirty="0"/>
              <a:t>said section has been introduced to </a:t>
            </a:r>
            <a:r>
              <a:rPr lang="en-US" b="1" dirty="0">
                <a:solidFill>
                  <a:srgbClr val="FF0000"/>
                </a:solidFill>
              </a:rPr>
              <a:t>encourage Indian Holding </a:t>
            </a:r>
            <a:r>
              <a:rPr lang="en-US" b="1" dirty="0" smtClean="0">
                <a:solidFill>
                  <a:srgbClr val="FF0000"/>
                </a:solidFill>
              </a:rPr>
              <a:t>Companies to </a:t>
            </a:r>
            <a:r>
              <a:rPr lang="en-US" b="1" dirty="0">
                <a:solidFill>
                  <a:srgbClr val="FF0000"/>
                </a:solidFill>
              </a:rPr>
              <a:t>repatriate the profits of their foreign subsidiaries into India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362200"/>
            <a:ext cx="3048000" cy="3352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27 : Amendment of Sec.115O 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5638800" cy="5867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Removal</a:t>
            </a:r>
            <a:r>
              <a:rPr lang="en-US" dirty="0" smtClean="0"/>
              <a:t> of </a:t>
            </a:r>
            <a:r>
              <a:rPr lang="en-US" dirty="0" smtClean="0">
                <a:solidFill>
                  <a:srgbClr val="FF0000"/>
                </a:solidFill>
              </a:rPr>
              <a:t>cascading effect </a:t>
            </a:r>
            <a:r>
              <a:rPr lang="en-US" dirty="0" smtClean="0"/>
              <a:t>of Dividend Distribution Tax </a:t>
            </a:r>
            <a:r>
              <a:rPr lang="en-US" dirty="0" smtClean="0">
                <a:solidFill>
                  <a:srgbClr val="FF0000"/>
                </a:solidFill>
              </a:rPr>
              <a:t>(DDT)</a:t>
            </a:r>
          </a:p>
          <a:p>
            <a:r>
              <a:rPr lang="en-US" dirty="0" smtClean="0"/>
              <a:t>15% </a:t>
            </a:r>
          </a:p>
          <a:p>
            <a:endParaRPr lang="en-US" sz="1000" dirty="0"/>
          </a:p>
          <a:p>
            <a:r>
              <a:rPr lang="en-US" dirty="0" smtClean="0"/>
              <a:t>Domestic Company Holding more than 50% shares in Foreign Co.</a:t>
            </a:r>
          </a:p>
          <a:p>
            <a:r>
              <a:rPr lang="en-US" dirty="0" smtClean="0"/>
              <a:t>If tax ( 15% ) is paid by Domestic Co. u/s 115BBD on dividends received from foreign Co.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 tax if to that extent dividend is distributed in the same year.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743200"/>
            <a:ext cx="2971800" cy="28860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Clause 28 :</a:t>
            </a:r>
            <a:r>
              <a:rPr lang="en-US" sz="3200" b="1" dirty="0">
                <a:solidFill>
                  <a:schemeClr val="bg1"/>
                </a:solidFill>
              </a:rPr>
              <a:t> :</a:t>
            </a:r>
            <a:r>
              <a:rPr lang="en-US" sz="3200" b="1" dirty="0" smtClean="0">
                <a:solidFill>
                  <a:schemeClr val="bg1"/>
                </a:solidFill>
              </a:rPr>
              <a:t>Insertion of New Chapter XII-DA : </a:t>
            </a:r>
            <a:br>
              <a:rPr lang="en-US" sz="3200" b="1" dirty="0" smtClean="0">
                <a:solidFill>
                  <a:schemeClr val="bg1"/>
                </a:solidFill>
              </a:rPr>
            </a:br>
            <a:r>
              <a:rPr lang="en-US" sz="3200" b="1" dirty="0" smtClean="0">
                <a:solidFill>
                  <a:schemeClr val="bg1"/>
                </a:solidFill>
              </a:rPr>
              <a:t>Special Provisions on Tax on Distributed Income of Domestic Company for Buy-Back of Shares 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61722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1100" dirty="0" smtClean="0"/>
          </a:p>
          <a:p>
            <a:r>
              <a:rPr lang="en-US" dirty="0"/>
              <a:t>The proposed provisions will </a:t>
            </a:r>
            <a:r>
              <a:rPr lang="en-US" b="1" dirty="0">
                <a:solidFill>
                  <a:srgbClr val="FF0000"/>
                </a:solidFill>
              </a:rPr>
              <a:t>overcome the AAR ruling </a:t>
            </a:r>
            <a:r>
              <a:rPr lang="en-US" dirty="0"/>
              <a:t>in case of</a:t>
            </a:r>
          </a:p>
          <a:p>
            <a:r>
              <a:rPr lang="en-US" b="1" dirty="0">
                <a:solidFill>
                  <a:srgbClr val="FF0000"/>
                </a:solidFill>
              </a:rPr>
              <a:t>Armstrong World Industries Mauritius </a:t>
            </a:r>
            <a:r>
              <a:rPr lang="en-US" b="1" dirty="0" err="1">
                <a:solidFill>
                  <a:srgbClr val="FF0000"/>
                </a:solidFill>
              </a:rPr>
              <a:t>Multiconsult</a:t>
            </a:r>
            <a:r>
              <a:rPr lang="en-US" b="1" dirty="0">
                <a:solidFill>
                  <a:srgbClr val="FF0000"/>
                </a:solidFill>
              </a:rPr>
              <a:t> Ltd. (210 </a:t>
            </a:r>
            <a:r>
              <a:rPr lang="en-US" b="1" dirty="0" smtClean="0">
                <a:solidFill>
                  <a:srgbClr val="FF0000"/>
                </a:solidFill>
              </a:rPr>
              <a:t>Taxman 303)</a:t>
            </a:r>
          </a:p>
          <a:p>
            <a:r>
              <a:rPr lang="en-US" dirty="0" smtClean="0"/>
              <a:t>where </a:t>
            </a:r>
            <a:r>
              <a:rPr lang="en-US" dirty="0"/>
              <a:t>it was held that a resident of </a:t>
            </a:r>
            <a:r>
              <a:rPr lang="en-US" b="1" dirty="0"/>
              <a:t>Mauritius </a:t>
            </a:r>
            <a:r>
              <a:rPr lang="en-US" dirty="0"/>
              <a:t>was not liable to tax </a:t>
            </a:r>
            <a:r>
              <a:rPr lang="en-US" dirty="0" smtClean="0"/>
              <a:t>on gains </a:t>
            </a:r>
            <a:r>
              <a:rPr lang="en-US" dirty="0"/>
              <a:t>on buy-back of shares by an Indian company in the absence of </a:t>
            </a:r>
            <a:r>
              <a:rPr lang="en-US" dirty="0" smtClean="0"/>
              <a:t>material to </a:t>
            </a:r>
            <a:r>
              <a:rPr lang="en-US" dirty="0"/>
              <a:t>conclude that it was a scheme of avoidance of tax</a:t>
            </a:r>
            <a:r>
              <a:rPr lang="en-US" b="1" dirty="0"/>
              <a:t>.</a:t>
            </a:r>
            <a:endParaRPr lang="en-US" dirty="0" smtClean="0"/>
          </a:p>
        </p:txBody>
      </p:sp>
      <p:pic>
        <p:nvPicPr>
          <p:cNvPr id="5" name="Content Placeholder 8" descr="tax demand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1000" contrast="4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2200" y="2667000"/>
            <a:ext cx="2971800" cy="2971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Broad Measures to Collect Major Amount of Tax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181600" cy="5715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sz="800" b="1" dirty="0" smtClean="0">
              <a:solidFill>
                <a:srgbClr val="FF0000"/>
              </a:solidFill>
            </a:endParaRP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4</a:t>
            </a:r>
            <a:r>
              <a:rPr lang="en-US" b="1" dirty="0" smtClean="0">
                <a:solidFill>
                  <a:srgbClr val="FF0000"/>
                </a:solidFill>
              </a:rPr>
              <a:t>. Tax on </a:t>
            </a:r>
            <a:r>
              <a:rPr lang="en-US" b="1" dirty="0" smtClean="0">
                <a:solidFill>
                  <a:srgbClr val="002060"/>
                </a:solidFill>
              </a:rPr>
              <a:t>Mutual Fund </a:t>
            </a:r>
            <a:r>
              <a:rPr lang="en-US" b="1" dirty="0" smtClean="0">
                <a:solidFill>
                  <a:srgbClr val="FF0000"/>
                </a:solidFill>
              </a:rPr>
              <a:t>for Income distribution increased : 25 % (old 12.5%) </a:t>
            </a:r>
          </a:p>
          <a:p>
            <a:endParaRPr lang="en-US" sz="800" b="1" dirty="0" smtClean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5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en-US" b="1" dirty="0" smtClean="0">
                <a:solidFill>
                  <a:srgbClr val="002060"/>
                </a:solidFill>
              </a:rPr>
              <a:t>TDS</a:t>
            </a:r>
            <a:r>
              <a:rPr lang="en-US" b="1" dirty="0" smtClean="0">
                <a:solidFill>
                  <a:srgbClr val="FF0000"/>
                </a:solidFill>
              </a:rPr>
              <a:t> of 1% on Transfer of Immovable Property:Rs.50L</a:t>
            </a:r>
          </a:p>
          <a:p>
            <a:endParaRPr lang="en-US" sz="800" b="1" dirty="0" smtClean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6</a:t>
            </a:r>
            <a:r>
              <a:rPr lang="en-US" b="1" dirty="0" smtClean="0">
                <a:solidFill>
                  <a:srgbClr val="FF0000"/>
                </a:solidFill>
              </a:rPr>
              <a:t>. </a:t>
            </a:r>
            <a:r>
              <a:rPr lang="en-US" b="1" dirty="0" smtClean="0">
                <a:solidFill>
                  <a:srgbClr val="002060"/>
                </a:solidFill>
              </a:rPr>
              <a:t>Super Rich Surcharge </a:t>
            </a:r>
            <a:r>
              <a:rPr lang="en-US" b="1" dirty="0" smtClean="0">
                <a:solidFill>
                  <a:srgbClr val="FF0000"/>
                </a:solidFill>
              </a:rPr>
              <a:t>: 10%</a:t>
            </a:r>
          </a:p>
          <a:p>
            <a:endParaRPr lang="en-US" sz="1000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7</a:t>
            </a:r>
            <a:r>
              <a:rPr lang="en-US" b="1" dirty="0" smtClean="0">
                <a:solidFill>
                  <a:srgbClr val="FF0000"/>
                </a:solidFill>
              </a:rPr>
              <a:t>. Commodity Transaction Tax @ 0.01%</a:t>
            </a:r>
          </a:p>
          <a:p>
            <a:endParaRPr lang="en-US" dirty="0"/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600200"/>
            <a:ext cx="3505200" cy="5029199"/>
          </a:xfrm>
        </p:spPr>
      </p:pic>
    </p:spTree>
    <p:extLst>
      <p:ext uri="{BB962C8B-B14F-4D97-AF65-F5344CB8AC3E}">
        <p14:creationId xmlns:p14="http://schemas.microsoft.com/office/powerpoint/2010/main" val="64298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965"/>
            <a:ext cx="9144000" cy="159123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Clause 30 :</a:t>
            </a:r>
            <a:r>
              <a:rPr lang="en-US" sz="3000" b="1" dirty="0">
                <a:solidFill>
                  <a:srgbClr val="FF0000"/>
                </a:solidFill>
              </a:rPr>
              <a:t> </a:t>
            </a:r>
            <a:r>
              <a:rPr lang="en-US" sz="3000" b="1" dirty="0" smtClean="0">
                <a:solidFill>
                  <a:srgbClr val="FF0000"/>
                </a:solidFill>
              </a:rPr>
              <a:t>Insertion </a:t>
            </a:r>
            <a:r>
              <a:rPr lang="en-US" sz="3000" b="1" dirty="0">
                <a:solidFill>
                  <a:srgbClr val="FF0000"/>
                </a:solidFill>
              </a:rPr>
              <a:t>of </a:t>
            </a:r>
            <a:r>
              <a:rPr lang="en-US" sz="3000" b="1" dirty="0" smtClean="0">
                <a:solidFill>
                  <a:srgbClr val="FF0000"/>
                </a:solidFill>
              </a:rPr>
              <a:t>New Chapter XII-EA :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Special Provisions on Distributed Income by </a:t>
            </a:r>
            <a:br>
              <a:rPr lang="en-US" sz="3000" b="1" dirty="0" smtClean="0">
                <a:solidFill>
                  <a:srgbClr val="FF0000"/>
                </a:solidFill>
              </a:rPr>
            </a:br>
            <a:r>
              <a:rPr lang="en-US" sz="3000" b="1" dirty="0" smtClean="0">
                <a:solidFill>
                  <a:srgbClr val="FF0000"/>
                </a:solidFill>
              </a:rPr>
              <a:t>Securitization Trusts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6096000" cy="52578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On Income </a:t>
            </a:r>
            <a:r>
              <a:rPr lang="en-US" dirty="0"/>
              <a:t>distributed to its investors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The rate of additional tax will be as</a:t>
            </a:r>
          </a:p>
          <a:p>
            <a:pPr marL="0" indent="0">
              <a:buNone/>
            </a:pPr>
            <a:r>
              <a:rPr lang="en-US" dirty="0" smtClean="0"/>
              <a:t>	under</a:t>
            </a:r>
            <a:r>
              <a:rPr lang="en-US" dirty="0"/>
              <a:t>:</a:t>
            </a:r>
          </a:p>
          <a:p>
            <a:r>
              <a:rPr lang="en-US" dirty="0"/>
              <a:t>(a) where recipient is an individual or a </a:t>
            </a:r>
            <a:r>
              <a:rPr lang="en-US" dirty="0" smtClean="0"/>
              <a:t>HUF                            </a:t>
            </a:r>
            <a:r>
              <a:rPr lang="en-US" b="1" dirty="0">
                <a:solidFill>
                  <a:srgbClr val="FF0000"/>
                </a:solidFill>
              </a:rPr>
              <a:t>@ 25%</a:t>
            </a:r>
          </a:p>
          <a:p>
            <a:r>
              <a:rPr lang="en-US" dirty="0"/>
              <a:t>(b) other </a:t>
            </a:r>
            <a:r>
              <a:rPr lang="en-US" dirty="0" smtClean="0"/>
              <a:t>recipient      </a:t>
            </a:r>
            <a:r>
              <a:rPr lang="en-US" b="1" dirty="0">
                <a:solidFill>
                  <a:srgbClr val="FF0000"/>
                </a:solidFill>
              </a:rPr>
              <a:t>@ 30</a:t>
            </a:r>
            <a:r>
              <a:rPr lang="en-US" b="1" dirty="0" smtClean="0">
                <a:solidFill>
                  <a:srgbClr val="FF0000"/>
                </a:solidFill>
              </a:rPr>
              <a:t>%.</a:t>
            </a:r>
          </a:p>
          <a:p>
            <a:endParaRPr lang="en-US" dirty="0"/>
          </a:p>
          <a:p>
            <a:r>
              <a:rPr lang="en-US" dirty="0" smtClean="0"/>
              <a:t>The income in the hands of Recipient is </a:t>
            </a:r>
            <a:r>
              <a:rPr lang="en-US" dirty="0"/>
              <a:t>exempt from tax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43200"/>
            <a:ext cx="3048000" cy="3352800"/>
          </a:xfrm>
        </p:spPr>
      </p:pic>
    </p:spTree>
    <p:extLst>
      <p:ext uri="{BB962C8B-B14F-4D97-AF65-F5344CB8AC3E}">
        <p14:creationId xmlns:p14="http://schemas.microsoft.com/office/powerpoint/2010/main" val="347510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29 : Amendment </a:t>
            </a:r>
            <a:r>
              <a:rPr lang="en-US" sz="3000" b="1" dirty="0">
                <a:solidFill>
                  <a:schemeClr val="tx1"/>
                </a:solidFill>
              </a:rPr>
              <a:t>of </a:t>
            </a:r>
            <a:r>
              <a:rPr lang="en-US" sz="3000" b="1" dirty="0" smtClean="0">
                <a:solidFill>
                  <a:schemeClr val="tx1"/>
                </a:solidFill>
              </a:rPr>
              <a:t>Sec.115R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5486400" cy="5638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With </a:t>
            </a:r>
            <a:r>
              <a:rPr lang="en-US" dirty="0"/>
              <a:t>a view to make the tax rates uniform for </a:t>
            </a:r>
            <a:r>
              <a:rPr lang="en-US" b="1" dirty="0"/>
              <a:t>all types of funds, </a:t>
            </a:r>
            <a:r>
              <a:rPr lang="en-US" dirty="0">
                <a:solidFill>
                  <a:srgbClr val="FF0000"/>
                </a:solidFill>
              </a:rPr>
              <a:t>other </a:t>
            </a:r>
            <a:r>
              <a:rPr lang="en-US" dirty="0" smtClean="0">
                <a:solidFill>
                  <a:srgbClr val="FF0000"/>
                </a:solidFill>
              </a:rPr>
              <a:t>than equity </a:t>
            </a:r>
            <a:r>
              <a:rPr lang="en-US" dirty="0">
                <a:solidFill>
                  <a:srgbClr val="FF0000"/>
                </a:solidFill>
              </a:rPr>
              <a:t>oriented fund</a:t>
            </a:r>
            <a:r>
              <a:rPr lang="en-US" dirty="0"/>
              <a:t>, it is proposed to increase the rate of tax on </a:t>
            </a:r>
            <a:r>
              <a:rPr lang="en-US" dirty="0" smtClean="0"/>
              <a:t>distributed income </a:t>
            </a:r>
            <a:r>
              <a:rPr lang="en-US" dirty="0"/>
              <a:t>from 12.5% to </a:t>
            </a:r>
            <a:r>
              <a:rPr lang="en-US" b="1" dirty="0">
                <a:solidFill>
                  <a:srgbClr val="FF0000"/>
                </a:solidFill>
              </a:rPr>
              <a:t>25% </a:t>
            </a:r>
            <a:r>
              <a:rPr lang="en-US" dirty="0"/>
              <a:t>in all cases where distribution is made to </a:t>
            </a:r>
            <a:r>
              <a:rPr lang="en-US" dirty="0" smtClean="0"/>
              <a:t>an </a:t>
            </a:r>
            <a:r>
              <a:rPr lang="en-US" b="1" dirty="0" smtClean="0">
                <a:solidFill>
                  <a:srgbClr val="FF0000"/>
                </a:solidFill>
              </a:rPr>
              <a:t>individual </a:t>
            </a:r>
            <a:r>
              <a:rPr lang="en-US" b="1" dirty="0">
                <a:solidFill>
                  <a:srgbClr val="FF0000"/>
                </a:solidFill>
              </a:rPr>
              <a:t>or a HUF.</a:t>
            </a:r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2667000"/>
            <a:ext cx="2971800" cy="32186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965"/>
            <a:ext cx="9144000" cy="105783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30 :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Insertion </a:t>
            </a:r>
            <a:r>
              <a:rPr lang="en-US" sz="3000" b="1" dirty="0">
                <a:solidFill>
                  <a:schemeClr val="tx1"/>
                </a:solidFill>
              </a:rPr>
              <a:t>of </a:t>
            </a:r>
            <a:r>
              <a:rPr lang="en-US" sz="3000" b="1" dirty="0" smtClean="0">
                <a:solidFill>
                  <a:schemeClr val="tx1"/>
                </a:solidFill>
              </a:rPr>
              <a:t>New Chapter XII-EA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5562600" cy="5791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M</a:t>
            </a:r>
            <a:r>
              <a:rPr lang="en-US" dirty="0" smtClean="0"/>
              <a:t>aximum marginal tax u/s 161 on Trusts doing business</a:t>
            </a:r>
          </a:p>
          <a:p>
            <a:endParaRPr lang="en-US" sz="800" dirty="0" smtClean="0"/>
          </a:p>
          <a:p>
            <a:r>
              <a:rPr lang="en-US" dirty="0" smtClean="0"/>
              <a:t>Proposed : </a:t>
            </a:r>
          </a:p>
          <a:p>
            <a:r>
              <a:rPr lang="en-US" dirty="0" smtClean="0"/>
              <a:t>Income Exempt  of: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SECURITISATION TRUSTS :</a:t>
            </a:r>
          </a:p>
          <a:p>
            <a:r>
              <a:rPr lang="en-US" dirty="0" smtClean="0"/>
              <a:t>1. Regd. With SEBI or RBI</a:t>
            </a:r>
          </a:p>
          <a:p>
            <a:r>
              <a:rPr lang="en-US" dirty="0" smtClean="0"/>
              <a:t>2. </a:t>
            </a:r>
            <a:r>
              <a:rPr lang="en-US" b="1" dirty="0" smtClean="0">
                <a:solidFill>
                  <a:srgbClr val="7030A0"/>
                </a:solidFill>
              </a:rPr>
              <a:t>Income Distribution Tax :</a:t>
            </a:r>
          </a:p>
          <a:p>
            <a:pPr lvl="1"/>
            <a:r>
              <a:rPr lang="en-US" b="1" dirty="0" err="1" smtClean="0">
                <a:solidFill>
                  <a:srgbClr val="FF0000"/>
                </a:solidFill>
              </a:rPr>
              <a:t>Ind</a:t>
            </a:r>
            <a:r>
              <a:rPr lang="en-US" b="1" dirty="0" smtClean="0">
                <a:solidFill>
                  <a:srgbClr val="FF0000"/>
                </a:solidFill>
              </a:rPr>
              <a:t> &amp; HUF 	25%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Others		30%</a:t>
            </a:r>
          </a:p>
          <a:p>
            <a:pPr marL="457200" lvl="1" indent="0">
              <a:buNone/>
            </a:pPr>
            <a:endParaRPr lang="en-US" sz="800" dirty="0"/>
          </a:p>
          <a:p>
            <a:pPr marL="457200" lvl="1" indent="0">
              <a:buNone/>
            </a:pPr>
            <a:r>
              <a:rPr lang="en-US" b="1" dirty="0" smtClean="0"/>
              <a:t>Income exempt in the hands of recipients. 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9" name="Content Placeholder 8" descr="tax demand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67400" y="2133600"/>
            <a:ext cx="3048000" cy="37330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31 : Amendment of Sec.132B  (</a:t>
            </a:r>
            <a:r>
              <a:rPr lang="en-US" sz="3000" b="1" dirty="0" err="1" smtClean="0">
                <a:solidFill>
                  <a:schemeClr val="tx1"/>
                </a:solidFill>
              </a:rPr>
              <a:t>w.e.f</a:t>
            </a:r>
            <a:r>
              <a:rPr lang="en-US" sz="3000" b="1" dirty="0" smtClean="0">
                <a:solidFill>
                  <a:schemeClr val="tx1"/>
                </a:solidFill>
              </a:rPr>
              <a:t>. 1-6-2013)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6400800" cy="5867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800" dirty="0" smtClean="0"/>
          </a:p>
          <a:p>
            <a:r>
              <a:rPr lang="en-US" dirty="0" smtClean="0"/>
              <a:t>The </a:t>
            </a:r>
            <a:r>
              <a:rPr lang="en-US" dirty="0"/>
              <a:t>Bombay High Court in the case of</a:t>
            </a:r>
          </a:p>
          <a:p>
            <a:r>
              <a:rPr lang="en-US" b="1" dirty="0" err="1"/>
              <a:t>Jyotindra</a:t>
            </a:r>
            <a:r>
              <a:rPr lang="en-US" b="1" dirty="0"/>
              <a:t> B. </a:t>
            </a:r>
            <a:r>
              <a:rPr lang="en-US" b="1" dirty="0" err="1"/>
              <a:t>Mody</a:t>
            </a:r>
            <a:r>
              <a:rPr lang="en-US" b="1" dirty="0"/>
              <a:t> (Appeal No. 3741 of 2010) </a:t>
            </a:r>
            <a:r>
              <a:rPr lang="en-US" dirty="0"/>
              <a:t>and in </a:t>
            </a:r>
            <a:endParaRPr lang="en-US" dirty="0" smtClean="0"/>
          </a:p>
          <a:p>
            <a:r>
              <a:rPr lang="en-US" b="1" dirty="0" err="1" smtClean="0"/>
              <a:t>Pandurang</a:t>
            </a:r>
            <a:r>
              <a:rPr lang="en-US" b="1" dirty="0"/>
              <a:t> </a:t>
            </a:r>
            <a:r>
              <a:rPr lang="en-US" b="1" dirty="0" err="1" smtClean="0"/>
              <a:t>Dayaram</a:t>
            </a:r>
            <a:r>
              <a:rPr lang="en-US" b="1" dirty="0" smtClean="0"/>
              <a:t> </a:t>
            </a:r>
            <a:r>
              <a:rPr lang="en-US" b="1" dirty="0" err="1"/>
              <a:t>Talmale</a:t>
            </a:r>
            <a:r>
              <a:rPr lang="en-US" b="1" dirty="0"/>
              <a:t> (187 CTR 625) </a:t>
            </a:r>
            <a:r>
              <a:rPr lang="en-US" dirty="0"/>
              <a:t>have taken a view that the term “existing</a:t>
            </a:r>
          </a:p>
          <a:p>
            <a:r>
              <a:rPr lang="en-US" dirty="0"/>
              <a:t>liability” </a:t>
            </a:r>
            <a:r>
              <a:rPr lang="en-US" b="1" dirty="0">
                <a:solidFill>
                  <a:srgbClr val="FF0000"/>
                </a:solidFill>
              </a:rPr>
              <a:t>includes advance tax liability</a:t>
            </a:r>
            <a:r>
              <a:rPr lang="en-US" dirty="0"/>
              <a:t> of the </a:t>
            </a:r>
            <a:r>
              <a:rPr lang="en-US" dirty="0" err="1"/>
              <a:t>assessee</a:t>
            </a:r>
            <a:r>
              <a:rPr lang="en-US" dirty="0"/>
              <a:t>, which is </a:t>
            </a:r>
            <a:r>
              <a:rPr lang="en-US" b="1" dirty="0">
                <a:solidFill>
                  <a:srgbClr val="FF0000"/>
                </a:solidFill>
              </a:rPr>
              <a:t>not in</a:t>
            </a:r>
          </a:p>
          <a:p>
            <a:r>
              <a:rPr lang="en-US" b="1" dirty="0">
                <a:solidFill>
                  <a:srgbClr val="FF0000"/>
                </a:solidFill>
              </a:rPr>
              <a:t>consonance with the intention of the legislature</a:t>
            </a:r>
            <a:r>
              <a:rPr lang="en-US" dirty="0"/>
              <a:t>. </a:t>
            </a:r>
            <a:endParaRPr lang="en-US" dirty="0" smtClean="0"/>
          </a:p>
          <a:p>
            <a:endParaRPr lang="en-US" sz="900" dirty="0"/>
          </a:p>
          <a:p>
            <a:r>
              <a:rPr lang="en-US" dirty="0" smtClean="0"/>
              <a:t>Clarification : Existing </a:t>
            </a:r>
            <a:r>
              <a:rPr lang="en-US" dirty="0"/>
              <a:t>liability does </a:t>
            </a:r>
            <a:r>
              <a:rPr lang="en-US" dirty="0" smtClean="0"/>
              <a:t>not include </a:t>
            </a:r>
            <a:r>
              <a:rPr lang="en-US" dirty="0"/>
              <a:t>advance tax </a:t>
            </a:r>
            <a:r>
              <a:rPr lang="en-US" dirty="0" smtClean="0"/>
              <a:t>payable.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53200" y="2514600"/>
            <a:ext cx="2438400" cy="2667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b="1" dirty="0" smtClean="0">
                <a:solidFill>
                  <a:srgbClr val="002060"/>
                </a:solidFill>
              </a:rPr>
              <a:t>In </a:t>
            </a:r>
            <a:r>
              <a:rPr lang="en-US" b="1" dirty="0" err="1" smtClean="0">
                <a:solidFill>
                  <a:srgbClr val="002060"/>
                </a:solidFill>
              </a:rPr>
              <a:t>favour</a:t>
            </a:r>
            <a:r>
              <a:rPr lang="en-US" b="1" dirty="0" smtClean="0">
                <a:solidFill>
                  <a:srgbClr val="002060"/>
                </a:solidFill>
              </a:rPr>
              <a:t> of the </a:t>
            </a:r>
            <a:r>
              <a:rPr lang="en-US" b="1" dirty="0" err="1" smtClean="0">
                <a:solidFill>
                  <a:srgbClr val="002060"/>
                </a:solidFill>
              </a:rPr>
              <a:t>assessee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endParaRPr 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</a:rPr>
              <a:t>Clause 32 :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smtClean="0">
                <a:solidFill>
                  <a:srgbClr val="FFFF00"/>
                </a:solidFill>
              </a:rPr>
              <a:t>Amendment </a:t>
            </a:r>
            <a:r>
              <a:rPr lang="en-US" sz="4000" b="1" dirty="0">
                <a:solidFill>
                  <a:srgbClr val="FFFF00"/>
                </a:solidFill>
              </a:rPr>
              <a:t>of </a:t>
            </a:r>
            <a:r>
              <a:rPr lang="en-US" sz="4000" b="1" dirty="0" smtClean="0">
                <a:solidFill>
                  <a:srgbClr val="FFFF00"/>
                </a:solidFill>
              </a:rPr>
              <a:t>Sec.139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029200" cy="52578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endParaRPr lang="en-US" dirty="0" smtClean="0"/>
          </a:p>
          <a:p>
            <a:r>
              <a:rPr lang="en-US" sz="3600" b="1" dirty="0" smtClean="0"/>
              <a:t>File return with Self Assessment Tax; </a:t>
            </a:r>
          </a:p>
          <a:p>
            <a:pPr marL="0" indent="0">
              <a:buNone/>
            </a:pPr>
            <a:r>
              <a:rPr lang="en-US" sz="3600" b="1" dirty="0"/>
              <a:t> </a:t>
            </a:r>
            <a:r>
              <a:rPr lang="en-US" sz="3600" b="1" dirty="0" smtClean="0"/>
              <a:t>       otherwise it is invalid. </a:t>
            </a:r>
          </a:p>
          <a:p>
            <a:endParaRPr lang="en-US" sz="3600" b="1" dirty="0"/>
          </a:p>
          <a:p>
            <a:r>
              <a:rPr lang="en-US" sz="3600" b="1" dirty="0" smtClean="0"/>
              <a:t>No notice is now required from the Assessing Officer to make correct the defect.</a:t>
            </a:r>
          </a:p>
        </p:txBody>
      </p:sp>
      <p:pic>
        <p:nvPicPr>
          <p:cNvPr id="5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819400"/>
            <a:ext cx="3505200" cy="304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61999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</a:rPr>
              <a:t>Clause 33 :</a:t>
            </a:r>
            <a:r>
              <a:rPr lang="en-US" sz="3000" b="1" dirty="0">
                <a:solidFill>
                  <a:schemeClr val="bg1"/>
                </a:solidFill>
              </a:rPr>
              <a:t> </a:t>
            </a:r>
            <a:r>
              <a:rPr lang="en-US" sz="3000" b="1" dirty="0" smtClean="0">
                <a:solidFill>
                  <a:schemeClr val="bg1"/>
                </a:solidFill>
              </a:rPr>
              <a:t>Amendment </a:t>
            </a:r>
            <a:r>
              <a:rPr lang="en-US" sz="3000" b="1" dirty="0">
                <a:solidFill>
                  <a:schemeClr val="bg1"/>
                </a:solidFill>
              </a:rPr>
              <a:t>of Sec</a:t>
            </a:r>
            <a:r>
              <a:rPr lang="en-US" sz="3000" b="1" dirty="0" smtClean="0">
                <a:solidFill>
                  <a:schemeClr val="bg1"/>
                </a:solidFill>
              </a:rPr>
              <a:t>. 142(2A) : Special Audit</a:t>
            </a:r>
            <a:endParaRPr lang="en-US" sz="3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6477000" cy="6096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endParaRPr lang="en-US" sz="900" dirty="0" smtClean="0"/>
          </a:p>
          <a:p>
            <a:r>
              <a:rPr lang="en-US" dirty="0" smtClean="0"/>
              <a:t>The </a:t>
            </a:r>
            <a:r>
              <a:rPr lang="en-US" dirty="0"/>
              <a:t>expression </a:t>
            </a:r>
            <a:r>
              <a:rPr lang="en-US" b="1" dirty="0">
                <a:solidFill>
                  <a:srgbClr val="FF0000"/>
                </a:solidFill>
              </a:rPr>
              <a:t>“nature and complexity of the accounts”</a:t>
            </a:r>
            <a:r>
              <a:rPr lang="en-US" dirty="0"/>
              <a:t> </a:t>
            </a:r>
            <a:r>
              <a:rPr lang="en-US" dirty="0" smtClean="0"/>
              <a:t>relating </a:t>
            </a:r>
            <a:r>
              <a:rPr lang="en-US" dirty="0"/>
              <a:t>to special audit, has been interpreted in </a:t>
            </a:r>
            <a:r>
              <a:rPr lang="en-US" dirty="0" smtClean="0"/>
              <a:t>a very </a:t>
            </a:r>
            <a:r>
              <a:rPr lang="en-US" dirty="0"/>
              <a:t>restrictive manner by the Delhi High Court in the case of </a:t>
            </a:r>
            <a:r>
              <a:rPr lang="en-US" b="1" dirty="0" smtClean="0">
                <a:solidFill>
                  <a:srgbClr val="FF0000"/>
                </a:solidFill>
              </a:rPr>
              <a:t>Delhi Development </a:t>
            </a:r>
            <a:r>
              <a:rPr lang="en-US" b="1" dirty="0">
                <a:solidFill>
                  <a:srgbClr val="FF0000"/>
                </a:solidFill>
              </a:rPr>
              <a:t>Authority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Proposed : </a:t>
            </a:r>
          </a:p>
          <a:p>
            <a:r>
              <a:rPr lang="en-US" b="1" dirty="0"/>
              <a:t>A</a:t>
            </a:r>
            <a:r>
              <a:rPr lang="en-US" b="1" dirty="0" smtClean="0"/>
              <a:t>t </a:t>
            </a:r>
            <a:r>
              <a:rPr lang="en-US" b="1" dirty="0"/>
              <a:t>any stage </a:t>
            </a:r>
            <a:r>
              <a:rPr lang="en-US" dirty="0"/>
              <a:t>of the proceedings before him, </a:t>
            </a:r>
            <a:endParaRPr lang="en-US" dirty="0" smtClean="0"/>
          </a:p>
          <a:p>
            <a:r>
              <a:rPr lang="en-US" b="1" dirty="0"/>
              <a:t>N</a:t>
            </a:r>
            <a:r>
              <a:rPr lang="en-US" b="1" dirty="0" smtClean="0"/>
              <a:t>ature </a:t>
            </a:r>
            <a:r>
              <a:rPr lang="en-US" b="1" dirty="0"/>
              <a:t>and complexity </a:t>
            </a:r>
            <a:r>
              <a:rPr lang="en-US" dirty="0"/>
              <a:t>of the accounts, </a:t>
            </a:r>
            <a:endParaRPr lang="en-US" dirty="0" smtClean="0"/>
          </a:p>
          <a:p>
            <a:r>
              <a:rPr lang="en-US" b="1" dirty="0"/>
              <a:t>V</a:t>
            </a:r>
            <a:r>
              <a:rPr lang="en-US" b="1" dirty="0" smtClean="0"/>
              <a:t>olume</a:t>
            </a:r>
            <a:r>
              <a:rPr lang="en-US" dirty="0" smtClean="0"/>
              <a:t> </a:t>
            </a:r>
            <a:r>
              <a:rPr lang="en-US" dirty="0"/>
              <a:t>of the accounts,</a:t>
            </a:r>
          </a:p>
          <a:p>
            <a:r>
              <a:rPr lang="en-US" b="1" dirty="0"/>
              <a:t>D</a:t>
            </a:r>
            <a:r>
              <a:rPr lang="en-US" b="1" dirty="0" smtClean="0"/>
              <a:t>oubts</a:t>
            </a:r>
            <a:r>
              <a:rPr lang="en-US" dirty="0" smtClean="0"/>
              <a:t> </a:t>
            </a:r>
            <a:r>
              <a:rPr lang="en-US" dirty="0"/>
              <a:t>about the correctness of the accounts, </a:t>
            </a:r>
            <a:endParaRPr lang="en-US" dirty="0" smtClean="0"/>
          </a:p>
          <a:p>
            <a:r>
              <a:rPr lang="en-US" b="1" dirty="0"/>
              <a:t>M</a:t>
            </a:r>
            <a:r>
              <a:rPr lang="en-US" b="1" dirty="0" smtClean="0"/>
              <a:t>ultiplicity</a:t>
            </a:r>
            <a:r>
              <a:rPr lang="en-US" dirty="0" smtClean="0"/>
              <a:t> </a:t>
            </a:r>
            <a:r>
              <a:rPr lang="en-US" dirty="0"/>
              <a:t>of transactions in</a:t>
            </a:r>
          </a:p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accounts or </a:t>
            </a:r>
            <a:r>
              <a:rPr lang="en-US" b="1" dirty="0"/>
              <a:t>specialized nature </a:t>
            </a:r>
            <a:r>
              <a:rPr lang="en-US" dirty="0"/>
              <a:t>of business activity of the </a:t>
            </a:r>
            <a:r>
              <a:rPr lang="en-US" dirty="0" err="1"/>
              <a:t>assessee</a:t>
            </a:r>
            <a:r>
              <a:rPr lang="en-US" dirty="0"/>
              <a:t>, and the</a:t>
            </a:r>
          </a:p>
          <a:p>
            <a:r>
              <a:rPr lang="en-US" b="1" dirty="0"/>
              <a:t>I</a:t>
            </a:r>
            <a:r>
              <a:rPr lang="en-US" b="1" dirty="0" smtClean="0"/>
              <a:t>nterests </a:t>
            </a:r>
            <a:r>
              <a:rPr lang="en-US" dirty="0"/>
              <a:t>of the </a:t>
            </a:r>
            <a:r>
              <a:rPr lang="en-US" dirty="0" smtClean="0"/>
              <a:t>revenue</a:t>
            </a:r>
            <a:r>
              <a:rPr lang="en-US" dirty="0"/>
              <a:t> </a:t>
            </a:r>
            <a:r>
              <a:rPr lang="en-US" dirty="0" smtClean="0"/>
              <a:t>(CIT approval)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202" y="1143000"/>
            <a:ext cx="2580798" cy="5181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34 : Omission of Sec. 144BA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5867400" cy="5943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Impermissible Avoidance Agreement - AO to CIT</a:t>
            </a:r>
          </a:p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CIT to examine </a:t>
            </a:r>
          </a:p>
          <a:p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Assessee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if does not furnish any objection in prescribed time</a:t>
            </a:r>
          </a:p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CIT- matter to approval panel if not satisfied </a:t>
            </a:r>
          </a:p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Approval Panel –Directions</a:t>
            </a:r>
          </a:p>
          <a:p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Before such: opportunity to AO and the </a:t>
            </a:r>
            <a:r>
              <a:rPr lang="en-US" b="1" dirty="0" err="1" smtClean="0">
                <a:solidFill>
                  <a:schemeClr val="tx2">
                    <a:lumMod val="50000"/>
                  </a:schemeClr>
                </a:solidFill>
              </a:rPr>
              <a:t>Assessee</a:t>
            </a:r>
            <a:r>
              <a:rPr lang="en-US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286000"/>
            <a:ext cx="3124200" cy="3352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35 </a:t>
            </a:r>
            <a:r>
              <a:rPr lang="en-US" sz="3000" b="1" dirty="0">
                <a:solidFill>
                  <a:schemeClr val="tx1"/>
                </a:solidFill>
              </a:rPr>
              <a:t>:</a:t>
            </a:r>
            <a:r>
              <a:rPr lang="en-US" sz="3000" b="1" dirty="0" smtClean="0">
                <a:solidFill>
                  <a:schemeClr val="tx1"/>
                </a:solidFill>
              </a:rPr>
              <a:t>Insertion of new Sec. 144BA : GAAR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4572000" cy="5867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Reference to the </a:t>
            </a:r>
            <a:r>
              <a:rPr lang="en-US" b="1" dirty="0" smtClean="0">
                <a:solidFill>
                  <a:srgbClr val="FF0000"/>
                </a:solidFill>
              </a:rPr>
              <a:t>CIT</a:t>
            </a:r>
            <a:r>
              <a:rPr lang="en-US" dirty="0" smtClean="0"/>
              <a:t> in likely cases of GAAR</a:t>
            </a:r>
          </a:p>
          <a:p>
            <a:r>
              <a:rPr lang="en-US" dirty="0" smtClean="0"/>
              <a:t>Referred by </a:t>
            </a:r>
            <a:r>
              <a:rPr lang="en-US" b="1" dirty="0" smtClean="0">
                <a:solidFill>
                  <a:srgbClr val="FF0000"/>
                </a:solidFill>
              </a:rPr>
              <a:t>AO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Notice</a:t>
            </a:r>
            <a:r>
              <a:rPr lang="en-US" dirty="0" smtClean="0"/>
              <a:t> to </a:t>
            </a:r>
            <a:r>
              <a:rPr lang="en-US" dirty="0" err="1" smtClean="0"/>
              <a:t>Assessee</a:t>
            </a:r>
            <a:r>
              <a:rPr lang="en-US" dirty="0" smtClean="0"/>
              <a:t> to object within </a:t>
            </a:r>
            <a:r>
              <a:rPr lang="en-US" b="1" dirty="0" smtClean="0">
                <a:solidFill>
                  <a:srgbClr val="FF0000"/>
                </a:solidFill>
              </a:rPr>
              <a:t>60 days</a:t>
            </a:r>
          </a:p>
          <a:p>
            <a:r>
              <a:rPr lang="en-US" dirty="0" smtClean="0"/>
              <a:t>If not satisfied: Approving Panel</a:t>
            </a:r>
          </a:p>
          <a:p>
            <a:r>
              <a:rPr lang="en-US" dirty="0" smtClean="0"/>
              <a:t>If satisfied: Writing to AO </a:t>
            </a:r>
          </a:p>
          <a:p>
            <a:r>
              <a:rPr lang="en-US" dirty="0" smtClean="0"/>
              <a:t>AO is bound : chapter X 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990600"/>
            <a:ext cx="4554071" cy="5867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endParaRPr lang="en-GB" dirty="0" smtClean="0"/>
          </a:p>
          <a:p>
            <a:r>
              <a:rPr lang="en-GB" dirty="0" smtClean="0"/>
              <a:t>Approving panel to direct the matter within 6m</a:t>
            </a:r>
          </a:p>
          <a:p>
            <a:r>
              <a:rPr lang="en-GB" dirty="0" smtClean="0"/>
              <a:t>Directions binding on </a:t>
            </a:r>
            <a:r>
              <a:rPr lang="en-GB" dirty="0" err="1" smtClean="0"/>
              <a:t>Assessee</a:t>
            </a:r>
            <a:r>
              <a:rPr lang="en-GB" dirty="0" smtClean="0"/>
              <a:t> </a:t>
            </a:r>
          </a:p>
          <a:p>
            <a:r>
              <a:rPr lang="en-GB" dirty="0" smtClean="0"/>
              <a:t>One or more approving Panels</a:t>
            </a:r>
          </a:p>
          <a:p>
            <a:r>
              <a:rPr lang="en-GB" dirty="0" smtClean="0"/>
              <a:t>Term 1 </a:t>
            </a:r>
            <a:r>
              <a:rPr lang="en-GB" dirty="0" err="1" smtClean="0"/>
              <a:t>yr:extended</a:t>
            </a:r>
            <a:r>
              <a:rPr lang="en-GB" dirty="0" smtClean="0"/>
              <a:t> 3 yrs.</a:t>
            </a:r>
          </a:p>
          <a:p>
            <a:r>
              <a:rPr lang="en-GB" b="1" dirty="0" err="1" smtClean="0"/>
              <a:t>W.e.f</a:t>
            </a:r>
            <a:r>
              <a:rPr lang="en-GB" b="1" dirty="0" smtClean="0"/>
              <a:t>. 01 04 2016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46"/>
            <a:ext cx="9144000" cy="151055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36 :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Amendment </a:t>
            </a:r>
            <a:r>
              <a:rPr lang="en-US" sz="3000" b="1" dirty="0">
                <a:solidFill>
                  <a:schemeClr val="tx1"/>
                </a:solidFill>
              </a:rPr>
              <a:t>of </a:t>
            </a:r>
            <a:r>
              <a:rPr lang="en-US" sz="3000" b="1" dirty="0" smtClean="0">
                <a:solidFill>
                  <a:schemeClr val="tx1"/>
                </a:solidFill>
              </a:rPr>
              <a:t>Sec.144C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5105400" cy="5334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Dispute Resolution Panel </a:t>
            </a:r>
          </a:p>
          <a:p>
            <a:endParaRPr lang="en-US" dirty="0" smtClean="0"/>
          </a:p>
          <a:p>
            <a:r>
              <a:rPr lang="en-US" dirty="0" smtClean="0"/>
              <a:t>Order passed by AO with the approval of CIT  shall not apply</a:t>
            </a:r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3352800"/>
            <a:ext cx="3124200" cy="2133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err="1" smtClean="0"/>
              <a:t>Wef</a:t>
            </a:r>
            <a:r>
              <a:rPr lang="en-US" dirty="0" smtClean="0"/>
              <a:t> </a:t>
            </a:r>
          </a:p>
          <a:p>
            <a:r>
              <a:rPr lang="en-US" dirty="0" smtClean="0"/>
              <a:t>01 04 2016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37 : Amendment of Sec.153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29" y="1524000"/>
            <a:ext cx="5105400" cy="5334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Exclusion of time in computing the period of limitation for completion of assessment and reassessment : </a:t>
            </a:r>
          </a:p>
          <a:p>
            <a:endParaRPr lang="en-US" dirty="0"/>
          </a:p>
          <a:p>
            <a:r>
              <a:rPr lang="en-US" dirty="0" err="1" smtClean="0"/>
              <a:t>i</a:t>
            </a:r>
            <a:r>
              <a:rPr lang="en-US" dirty="0" smtClean="0"/>
              <a:t>.  Audit Period</a:t>
            </a:r>
          </a:p>
          <a:p>
            <a:r>
              <a:rPr lang="en-US" dirty="0"/>
              <a:t>i</a:t>
            </a:r>
            <a:r>
              <a:rPr lang="en-US" dirty="0" smtClean="0"/>
              <a:t>i. Reference for exchange of information in Sec. 90 &amp; 90A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286000"/>
            <a:ext cx="3200400" cy="3886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Broad Tax Reforms Likely to Come in Direct Taxes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410200" cy="5715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1. </a:t>
            </a:r>
            <a:r>
              <a:rPr lang="en-US" b="1" dirty="0" smtClean="0">
                <a:solidFill>
                  <a:srgbClr val="002060"/>
                </a:solidFill>
              </a:rPr>
              <a:t>Set up of a 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TAX ADMINISTRATION REFORM      	COMMISSION </a:t>
            </a:r>
          </a:p>
          <a:p>
            <a:pPr marL="0" indent="0">
              <a:buNone/>
            </a:pP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b="1" dirty="0" smtClean="0"/>
              <a:t>2. Fifth Large Tax Payer Unit at Kolkata </a:t>
            </a:r>
          </a:p>
          <a:p>
            <a:endParaRPr lang="en-US" sz="1400" b="1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3. Refund banker system for more than Rs.50,000</a:t>
            </a:r>
          </a:p>
          <a:p>
            <a:endParaRPr lang="en-US" sz="1400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4. Central Processing Cell-TDS at Ghaziabad (commenced)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5. DTC Bill before the end of the Budget Session</a:t>
            </a:r>
          </a:p>
          <a:p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438400"/>
            <a:ext cx="3276600" cy="3200400"/>
          </a:xfrm>
        </p:spPr>
      </p:pic>
    </p:spTree>
    <p:extLst>
      <p:ext uri="{BB962C8B-B14F-4D97-AF65-F5344CB8AC3E}">
        <p14:creationId xmlns:p14="http://schemas.microsoft.com/office/powerpoint/2010/main" val="139563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3448"/>
            <a:ext cx="9144000" cy="1461247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38 : Amendment of Sec.153B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495800" cy="541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Exclusion </a:t>
            </a:r>
            <a:r>
              <a:rPr lang="en-US" dirty="0"/>
              <a:t>of time in computing the period of limitation for completion of </a:t>
            </a:r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Search assessment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447800"/>
            <a:ext cx="4571999" cy="5410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39 : Amendment of Sec.153D  : </a:t>
            </a:r>
            <a:br>
              <a:rPr lang="en-US" sz="3000" b="1" dirty="0" smtClean="0"/>
            </a:br>
            <a:r>
              <a:rPr lang="en-US" sz="3000" b="1" dirty="0" smtClean="0"/>
              <a:t>Search or Requisition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5105400" cy="53340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Present : Prior approval of JC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Proposed:</a:t>
            </a:r>
          </a:p>
          <a:p>
            <a:r>
              <a:rPr lang="en-US" dirty="0" smtClean="0"/>
              <a:t>In case of provisions of Sec. 144BA (GAAR) are applicable; the above condition of approval of JC is not applicable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2286000"/>
            <a:ext cx="3429000" cy="3657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GAAR cases are handled separately:</a:t>
            </a:r>
          </a:p>
          <a:p>
            <a:r>
              <a:rPr lang="en-US" dirty="0" smtClean="0"/>
              <a:t>1. AO</a:t>
            </a:r>
          </a:p>
          <a:p>
            <a:r>
              <a:rPr lang="en-US" dirty="0" smtClean="0"/>
              <a:t>2. CIT </a:t>
            </a:r>
          </a:p>
          <a:p>
            <a:r>
              <a:rPr lang="en-US" dirty="0" smtClean="0"/>
              <a:t>3. Approving Panel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0"/>
            <a:ext cx="9139518" cy="1524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40 : Amendment of Sec.167C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524000"/>
            <a:ext cx="5105400" cy="5334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Proposed : </a:t>
            </a:r>
          </a:p>
          <a:p>
            <a:endParaRPr lang="en-US" dirty="0" smtClean="0"/>
          </a:p>
          <a:p>
            <a:r>
              <a:rPr lang="en-US" dirty="0" smtClean="0"/>
              <a:t>Tax Due </a:t>
            </a:r>
            <a:r>
              <a:rPr lang="en-US" b="1" dirty="0" smtClean="0"/>
              <a:t>includes –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Penalty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Interest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Any other Sum </a:t>
            </a:r>
          </a:p>
          <a:p>
            <a:endParaRPr lang="en-US" dirty="0"/>
          </a:p>
          <a:p>
            <a:r>
              <a:rPr lang="en-US" dirty="0"/>
              <a:t>P</a:t>
            </a:r>
            <a:r>
              <a:rPr lang="en-US" dirty="0" smtClean="0"/>
              <a:t>ayable under the act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2362200"/>
            <a:ext cx="37338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8965"/>
            <a:ext cx="9144000" cy="137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41 : Amendment of Sec.179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4482" y="1371600"/>
            <a:ext cx="5186082" cy="5486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Directors’ liability in case of private limited companies:</a:t>
            </a:r>
          </a:p>
          <a:p>
            <a:endParaRPr lang="en-US" b="1" dirty="0" smtClean="0"/>
          </a:p>
          <a:p>
            <a:r>
              <a:rPr lang="en-US" b="1" dirty="0" smtClean="0"/>
              <a:t>Tax includes penalty, interest and any other sum paid under the Act.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0" y="2057400"/>
            <a:ext cx="3200400" cy="3733800"/>
          </a:xfrm>
          <a:gradFill>
            <a:gsLst>
              <a:gs pos="50000">
                <a:srgbClr val="DDD0F1"/>
              </a:gs>
              <a:gs pos="0">
                <a:schemeClr val="accent4">
                  <a:tint val="50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You are no more Director to give Directions;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It is the Income Tax Department 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which will give you Directions !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376"/>
            <a:ext cx="9144000" cy="14164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42 : Insertion of  New Sec.194 IA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5105400" cy="5410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TDS on Land and Building (other than Agricultural land)</a:t>
            </a:r>
          </a:p>
          <a:p>
            <a:endParaRPr lang="en-US" b="1" dirty="0" smtClean="0"/>
          </a:p>
          <a:p>
            <a:r>
              <a:rPr lang="en-US" b="1" dirty="0" smtClean="0"/>
              <a:t>Rs. 50 </a:t>
            </a:r>
            <a:r>
              <a:rPr lang="en-US" b="1" dirty="0" err="1" smtClean="0"/>
              <a:t>Lacs</a:t>
            </a:r>
            <a:r>
              <a:rPr lang="en-US" b="1" dirty="0" smtClean="0"/>
              <a:t> and above </a:t>
            </a:r>
          </a:p>
          <a:p>
            <a:endParaRPr lang="en-US" b="1" dirty="0" smtClean="0"/>
          </a:p>
          <a:p>
            <a:r>
              <a:rPr lang="en-US" b="1" dirty="0" smtClean="0"/>
              <a:t>Only 1%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600200"/>
            <a:ext cx="3810000" cy="5029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43 : Amendment of Sec.194LC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074024" cy="5486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1. Non-Resident or a Foreign Co.</a:t>
            </a:r>
          </a:p>
          <a:p>
            <a:r>
              <a:rPr lang="en-US" dirty="0" smtClean="0"/>
              <a:t>2. Foreign Currency</a:t>
            </a:r>
          </a:p>
          <a:p>
            <a:r>
              <a:rPr lang="en-US" dirty="0" smtClean="0"/>
              <a:t>3. Deposited in the Designated Bank</a:t>
            </a:r>
          </a:p>
          <a:p>
            <a:r>
              <a:rPr lang="en-US" dirty="0" smtClean="0"/>
              <a:t>4. Converted into Rupee </a:t>
            </a:r>
          </a:p>
          <a:p>
            <a:r>
              <a:rPr lang="en-US" dirty="0" smtClean="0"/>
              <a:t>5. Bond is issued </a:t>
            </a:r>
          </a:p>
          <a:p>
            <a:r>
              <a:rPr lang="en-US" dirty="0" smtClean="0"/>
              <a:t>6. By specified Company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0" y="2743200"/>
            <a:ext cx="2895600" cy="25908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Long Term </a:t>
            </a:r>
          </a:p>
          <a:p>
            <a:pPr>
              <a:buNone/>
            </a:pPr>
            <a:r>
              <a:rPr lang="en-US" dirty="0" smtClean="0"/>
              <a:t>    Infra-bond</a:t>
            </a:r>
          </a:p>
          <a:p>
            <a:r>
              <a:rPr lang="en-US" dirty="0" smtClean="0"/>
              <a:t>Concessional Rate of Tax 5%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482"/>
            <a:ext cx="9144000" cy="14433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44 : Amendment of Sec. 245N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5181600" cy="541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Authority on Advance Ruling </a:t>
            </a:r>
          </a:p>
          <a:p>
            <a:r>
              <a:rPr lang="en-US" dirty="0" smtClean="0"/>
              <a:t>Impermissible Avoidance Agreement </a:t>
            </a:r>
          </a:p>
          <a:p>
            <a:r>
              <a:rPr lang="en-US" dirty="0" smtClean="0"/>
              <a:t>Any person whether resident or non-resident 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Content Placeholder 4" descr="proje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86401" y="2438400"/>
            <a:ext cx="3429000" cy="3810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2" y="0"/>
            <a:ext cx="9139518" cy="144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45 : Amendment of Sec.245R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5181600" cy="5410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Procedure on receipt of application </a:t>
            </a:r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Authority for advance ruling </a:t>
            </a:r>
          </a:p>
          <a:p>
            <a:r>
              <a:rPr lang="en-US" dirty="0" smtClean="0"/>
              <a:t>On </a:t>
            </a:r>
          </a:p>
          <a:p>
            <a:r>
              <a:rPr lang="en-US" dirty="0" smtClean="0"/>
              <a:t>Impermissible Avoidance Agreements </a:t>
            </a:r>
          </a:p>
        </p:txBody>
      </p:sp>
      <p:pic>
        <p:nvPicPr>
          <p:cNvPr id="5" name="Content Placeholder 4" descr="proje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2601" y="2438400"/>
            <a:ext cx="31242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8966" y="0"/>
            <a:ext cx="9152965" cy="1371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46 : Amendment of Sec. 246A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181600" cy="5486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Appealable Orders </a:t>
            </a:r>
          </a:p>
          <a:p>
            <a:r>
              <a:rPr lang="en-US" dirty="0" smtClean="0"/>
              <a:t>Before CIT</a:t>
            </a:r>
          </a:p>
          <a:p>
            <a:r>
              <a:rPr lang="en-US" dirty="0" smtClean="0"/>
              <a:t>On  Impermissible Avoidance Agreement</a:t>
            </a:r>
          </a:p>
          <a:p>
            <a:endParaRPr lang="en-US" dirty="0" smtClean="0"/>
          </a:p>
          <a:p>
            <a:r>
              <a:rPr lang="en-US" dirty="0" smtClean="0"/>
              <a:t>GAAR related clauses in the budget:</a:t>
            </a:r>
          </a:p>
          <a:p>
            <a:r>
              <a:rPr lang="en-US" dirty="0" smtClean="0"/>
              <a:t>21 -22-23-24-34-35-36-37-38-39-44-45-46-47-49  (15)</a:t>
            </a:r>
          </a:p>
          <a:p>
            <a:endParaRPr lang="en-US" dirty="0" smtClean="0"/>
          </a:p>
        </p:txBody>
      </p:sp>
      <p:pic>
        <p:nvPicPr>
          <p:cNvPr id="5" name="Content Placeholder 4" descr="proje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2601" y="2362200"/>
            <a:ext cx="3200400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47 : Amendment of Sec.253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105400" cy="54864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Assessment passed with the approval of CIT on Impermissible Avoidance Agreements</a:t>
            </a:r>
          </a:p>
        </p:txBody>
      </p:sp>
      <p:pic>
        <p:nvPicPr>
          <p:cNvPr id="5" name="Content Placeholder 4" descr="proje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15000" y="2514600"/>
            <a:ext cx="2971800" cy="3124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9" y="0"/>
            <a:ext cx="9144000" cy="1524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3 :</a:t>
            </a:r>
            <a:r>
              <a:rPr lang="en-US" sz="3000" b="1" dirty="0">
                <a:solidFill>
                  <a:schemeClr val="tx1"/>
                </a:solidFill>
              </a:rPr>
              <a:t> </a:t>
            </a:r>
            <a:r>
              <a:rPr lang="en-US" sz="3000" b="1" dirty="0" smtClean="0">
                <a:solidFill>
                  <a:schemeClr val="tx1"/>
                </a:solidFill>
              </a:rPr>
              <a:t>Amendment </a:t>
            </a:r>
            <a:r>
              <a:rPr lang="en-US" sz="3000" b="1" dirty="0">
                <a:solidFill>
                  <a:schemeClr val="tx1"/>
                </a:solidFill>
              </a:rPr>
              <a:t>of </a:t>
            </a:r>
            <a:r>
              <a:rPr lang="en-US" sz="3000" b="1" dirty="0" smtClean="0">
                <a:solidFill>
                  <a:schemeClr val="tx1"/>
                </a:solidFill>
              </a:rPr>
              <a:t>Sec.2 : Agricultural Land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4876800" cy="5715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endParaRPr lang="en-US" sz="2400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Municipal Limits : 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Population as per last PUBLISHED CENSUS </a:t>
            </a:r>
          </a:p>
          <a:p>
            <a:endParaRPr lang="en-US" sz="1400" dirty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+10,000 –   1,00,000  -&gt;  2 km </a:t>
            </a:r>
          </a:p>
          <a:p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n-US" b="1" dirty="0" smtClean="0">
                <a:solidFill>
                  <a:srgbClr val="FF0000"/>
                </a:solidFill>
              </a:rPr>
              <a:t>1,00,000 –10,00,000 -&gt; 6 </a:t>
            </a:r>
            <a:r>
              <a:rPr lang="en-US" b="1" dirty="0">
                <a:solidFill>
                  <a:srgbClr val="FF0000"/>
                </a:solidFill>
              </a:rPr>
              <a:t>km </a:t>
            </a:r>
          </a:p>
          <a:p>
            <a:r>
              <a:rPr lang="en-US" b="1" dirty="0">
                <a:solidFill>
                  <a:srgbClr val="FF0000"/>
                </a:solidFill>
              </a:rPr>
              <a:t>+</a:t>
            </a:r>
            <a:r>
              <a:rPr lang="en-US" b="1" dirty="0" smtClean="0">
                <a:solidFill>
                  <a:srgbClr val="FF0000"/>
                </a:solidFill>
              </a:rPr>
              <a:t>10,00,000	           -&gt;8 </a:t>
            </a:r>
            <a:r>
              <a:rPr lang="en-US" b="1" dirty="0">
                <a:solidFill>
                  <a:srgbClr val="FF0000"/>
                </a:solidFill>
              </a:rPr>
              <a:t>km </a:t>
            </a:r>
          </a:p>
          <a:p>
            <a:r>
              <a:rPr lang="en-US" sz="2400" b="1" dirty="0" smtClean="0">
                <a:solidFill>
                  <a:srgbClr val="7030A0"/>
                </a:solidFill>
              </a:rPr>
              <a:t>( aerial distance; not the road as is at present) </a:t>
            </a:r>
          </a:p>
          <a:p>
            <a:endParaRPr lang="en-US" sz="2400" b="1" dirty="0" smtClean="0">
              <a:solidFill>
                <a:srgbClr val="7030A0"/>
              </a:solidFill>
            </a:endParaRPr>
          </a:p>
          <a:p>
            <a:r>
              <a:rPr lang="en-US" sz="2400" b="1" dirty="0" smtClean="0">
                <a:solidFill>
                  <a:srgbClr val="7030A0"/>
                </a:solidFill>
              </a:rPr>
              <a:t>What if the population is less than 10,000?</a:t>
            </a:r>
          </a:p>
          <a:p>
            <a:endParaRPr lang="en-US" sz="2400" dirty="0" smtClean="0">
              <a:solidFill>
                <a:srgbClr val="7030A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143000"/>
            <a:ext cx="4267200" cy="5715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48 : Substitution of new section 271FA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724400" cy="5410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Section 285BA : Filing of AIR Return</a:t>
            </a:r>
          </a:p>
          <a:p>
            <a:endParaRPr lang="en-US" sz="800" dirty="0" smtClean="0"/>
          </a:p>
          <a:p>
            <a:r>
              <a:rPr lang="en-US" dirty="0" smtClean="0"/>
              <a:t>Penalty for </a:t>
            </a:r>
          </a:p>
          <a:p>
            <a:pPr marL="0" indent="0">
              <a:buNone/>
            </a:pPr>
            <a:r>
              <a:rPr lang="en-US" dirty="0" smtClean="0"/>
              <a:t>	Non-Filing of </a:t>
            </a:r>
          </a:p>
          <a:p>
            <a:pPr marL="0" indent="0">
              <a:buNone/>
            </a:pPr>
            <a:r>
              <a:rPr lang="en-US" dirty="0" smtClean="0"/>
              <a:t>	Annual Information Return </a:t>
            </a:r>
          </a:p>
          <a:p>
            <a:r>
              <a:rPr lang="en-US" dirty="0" smtClean="0"/>
              <a:t>Present Rs.100 per day</a:t>
            </a:r>
          </a:p>
          <a:p>
            <a:r>
              <a:rPr lang="en-US" dirty="0" smtClean="0"/>
              <a:t>Proposed Rs.500 per day</a:t>
            </a:r>
          </a:p>
          <a:p>
            <a:endParaRPr lang="en-US" sz="1500" dirty="0"/>
          </a:p>
          <a:p>
            <a:r>
              <a:rPr lang="en-US" b="1" dirty="0" smtClean="0">
                <a:solidFill>
                  <a:srgbClr val="FF0000"/>
                </a:solidFill>
              </a:rPr>
              <a:t>High Value Transactions -&gt;&gt;&gt;&gt;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" contras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286000"/>
            <a:ext cx="4419600" cy="3581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6894" y="0"/>
            <a:ext cx="9170894" cy="13716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49 : Amendment of Sec.295 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105400" cy="5486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Power to make Rules on GAAR related issues </a:t>
            </a:r>
          </a:p>
        </p:txBody>
      </p:sp>
      <p:pic>
        <p:nvPicPr>
          <p:cNvPr id="5" name="Content Placeholder 4" descr="proje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38800" y="2743200"/>
            <a:ext cx="2843213" cy="281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51 : Amendment of Sec.2  Wealth Tax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4724400" cy="5486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Urban Land </a:t>
            </a:r>
          </a:p>
          <a:p>
            <a:r>
              <a:rPr lang="en-US" dirty="0" smtClean="0"/>
              <a:t>Population</a:t>
            </a:r>
          </a:p>
          <a:p>
            <a:r>
              <a:rPr lang="en-US" dirty="0" smtClean="0"/>
              <a:t>Distance 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371600"/>
            <a:ext cx="4419600" cy="5486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/>
              <a:t>Clause 52 :  Insertion of New Sec. 14A and 14B (WT) </a:t>
            </a:r>
            <a:endParaRPr lang="en-US" sz="3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371600"/>
            <a:ext cx="5105400" cy="54864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Insertion of New Sec. 14A and 14B (WT)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 Filing of Wealth Tax Cases without any annexure</a:t>
            </a:r>
          </a:p>
        </p:txBody>
      </p:sp>
      <p:pic>
        <p:nvPicPr>
          <p:cNvPr id="5" name="Content Placeholder 4" descr="efil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2600" y="2362200"/>
            <a:ext cx="3048000" cy="3657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376" y="0"/>
            <a:ext cx="9175376" cy="6858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/>
              <a:t>Thoughts of Politicians             Thoughts of Public on Taxes</a:t>
            </a:r>
            <a:endParaRPr lang="en-US" sz="3000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762000"/>
            <a:ext cx="4267200" cy="60960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0" y="685800"/>
            <a:ext cx="5105400" cy="61722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People see the budget from taxation point only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Hence easy to “allocate” funds</a:t>
            </a:r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to the “desired” areas </a:t>
            </a:r>
          </a:p>
          <a:p>
            <a:endParaRPr lang="en-US" sz="1000" dirty="0" smtClean="0"/>
          </a:p>
          <a:p>
            <a:r>
              <a:rPr lang="en-US" b="1" dirty="0" smtClean="0"/>
              <a:t>Example : </a:t>
            </a:r>
          </a:p>
          <a:p>
            <a:r>
              <a:rPr lang="en-US" sz="2400" dirty="0" smtClean="0">
                <a:solidFill>
                  <a:srgbClr val="FF0000"/>
                </a:solidFill>
              </a:rPr>
              <a:t>Total Budget </a:t>
            </a:r>
            <a:r>
              <a:rPr lang="en-US" sz="2400" dirty="0" err="1" smtClean="0">
                <a:solidFill>
                  <a:srgbClr val="FF0000"/>
                </a:solidFill>
              </a:rPr>
              <a:t>Exp.Rs</a:t>
            </a:r>
            <a:r>
              <a:rPr lang="en-US" sz="2400" dirty="0" smtClean="0">
                <a:solidFill>
                  <a:srgbClr val="FF0000"/>
                </a:solidFill>
              </a:rPr>
              <a:t>. 16,65,297 </a:t>
            </a:r>
            <a:r>
              <a:rPr lang="en-US" sz="2400" dirty="0" err="1" smtClean="0">
                <a:solidFill>
                  <a:srgbClr val="FF0000"/>
                </a:solidFill>
              </a:rPr>
              <a:t>cr</a:t>
            </a:r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 Gender Budget : Rs.      97,134 cr.</a:t>
            </a:r>
          </a:p>
          <a:p>
            <a:r>
              <a:rPr lang="en-US" sz="2400" dirty="0" smtClean="0"/>
              <a:t> Rural Develop   : Rs.      80,194 cr.</a:t>
            </a:r>
          </a:p>
          <a:p>
            <a:r>
              <a:rPr lang="en-US" sz="2400" dirty="0" smtClean="0"/>
              <a:t> SC/ST Budget    : Rs.      66,159 cr.</a:t>
            </a:r>
          </a:p>
          <a:p>
            <a:r>
              <a:rPr lang="en-US" sz="2400" dirty="0" smtClean="0"/>
              <a:t> Child budget     : Rs.     77,236  cr.</a:t>
            </a:r>
          </a:p>
          <a:p>
            <a:r>
              <a:rPr lang="en-US" sz="2400" dirty="0" smtClean="0"/>
              <a:t> Drinking Water : Rs.      15,260 cr.</a:t>
            </a:r>
          </a:p>
          <a:p>
            <a:r>
              <a:rPr lang="en-US" sz="2400" dirty="0" smtClean="0"/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National Skill Development:</a:t>
            </a:r>
          </a:p>
          <a:p>
            <a:pPr lvl="7"/>
            <a:r>
              <a:rPr lang="en-US" b="1" dirty="0" smtClean="0">
                <a:solidFill>
                  <a:srgbClr val="0070C0"/>
                </a:solidFill>
              </a:rPr>
              <a:t>Rs.1000 cr.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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34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The Difference between the “Needs” of 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r>
              <a:rPr lang="en-US" sz="3600" b="1" dirty="0" smtClean="0">
                <a:solidFill>
                  <a:srgbClr val="FF0000"/>
                </a:solidFill>
              </a:rPr>
              <a:t>Two Different Persons on the Same Issue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47800"/>
            <a:ext cx="7543800" cy="4953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2652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Latest Development To Know About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22437"/>
            <a:ext cx="4038600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sz="3200" dirty="0" smtClean="0"/>
              <a:t> E-Invoicing 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  Next Step for </a:t>
            </a:r>
          </a:p>
          <a:p>
            <a:pPr>
              <a:buNone/>
            </a:pPr>
            <a:r>
              <a:rPr lang="en-US" dirty="0" smtClean="0"/>
              <a:t>     New Age CFOs</a:t>
            </a:r>
          </a:p>
          <a:p>
            <a:pPr marL="857250" lvl="1" indent="-457200">
              <a:buNone/>
            </a:pPr>
            <a:r>
              <a:rPr lang="en-US" sz="2000" dirty="0" smtClean="0"/>
              <a:t> 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0" y="152400"/>
            <a:ext cx="8301990" cy="6477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en-US" sz="5400" dirty="0" smtClean="0"/>
              <a:t>  </a:t>
            </a:r>
          </a:p>
          <a:p>
            <a:pPr>
              <a:buNone/>
            </a:pPr>
            <a:r>
              <a:rPr lang="en-US" sz="5400" dirty="0" smtClean="0"/>
              <a:t>     Thank  You </a:t>
            </a:r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5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</a:t>
            </a:r>
            <a:r>
              <a:rPr lang="en-US" sz="3600" dirty="0" smtClean="0"/>
              <a:t>CA Surendra Kumar </a:t>
            </a:r>
            <a:r>
              <a:rPr lang="en-US" sz="3600" dirty="0" err="1" smtClean="0"/>
              <a:t>Rakhecha</a:t>
            </a:r>
            <a:endParaRPr lang="en-US" sz="3600" dirty="0" smtClean="0"/>
          </a:p>
          <a:p>
            <a:pPr>
              <a:buNone/>
            </a:pPr>
            <a:r>
              <a:rPr lang="en-US" sz="3600" dirty="0" smtClean="0"/>
              <a:t>	 (M) 98252-34165</a:t>
            </a:r>
          </a:p>
          <a:p>
            <a:pPr>
              <a:buNone/>
            </a:pPr>
            <a:r>
              <a:rPr lang="en-US" sz="3600" dirty="0" smtClean="0"/>
              <a:t>    E-mail : </a:t>
            </a:r>
            <a:r>
              <a:rPr lang="en-US" sz="3600" dirty="0" smtClean="0">
                <a:hlinkClick r:id="rId2"/>
              </a:rPr>
              <a:t>carakhecha@yahoo.com</a:t>
            </a:r>
            <a:endParaRPr lang="en-US" sz="3600" dirty="0" smtClean="0"/>
          </a:p>
        </p:txBody>
      </p:sp>
      <p:pic>
        <p:nvPicPr>
          <p:cNvPr id="2050" name="Picture 2" descr="C:\Program Files\Microsoft Office\MEDIA\CAGCAT10\j0149481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533400"/>
            <a:ext cx="3439562" cy="4464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4880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4 :Amendment </a:t>
            </a:r>
            <a:r>
              <a:rPr lang="en-US" sz="3000" b="1" dirty="0">
                <a:solidFill>
                  <a:schemeClr val="tx1"/>
                </a:solidFill>
              </a:rPr>
              <a:t>of Sec</a:t>
            </a:r>
            <a:r>
              <a:rPr lang="en-US" sz="3000" b="1" dirty="0" smtClean="0">
                <a:solidFill>
                  <a:schemeClr val="tx1"/>
                </a:solidFill>
              </a:rPr>
              <a:t>. 10(10D) : </a:t>
            </a:r>
            <a:br>
              <a:rPr lang="en-US" sz="3000" b="1" dirty="0" smtClean="0">
                <a:solidFill>
                  <a:schemeClr val="tx1"/>
                </a:solidFill>
              </a:rPr>
            </a:b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90600"/>
            <a:ext cx="5029200" cy="5867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Life Insurance Policy of  Persons suffering from Severe Disability</a:t>
            </a:r>
          </a:p>
          <a:p>
            <a:r>
              <a:rPr lang="en-US" sz="2400" b="1" dirty="0" smtClean="0"/>
              <a:t>If paid during the year </a:t>
            </a:r>
            <a:r>
              <a:rPr lang="en-US" sz="2400" b="1" dirty="0" err="1" smtClean="0"/>
              <a:t>upto</a:t>
            </a:r>
            <a:r>
              <a:rPr lang="en-US" sz="2400" b="1" dirty="0" smtClean="0"/>
              <a:t> 15% of sum assured, exempt.</a:t>
            </a:r>
          </a:p>
          <a:p>
            <a:endParaRPr lang="en-US" sz="2400" b="1" dirty="0" smtClean="0"/>
          </a:p>
          <a:p>
            <a:r>
              <a:rPr lang="en-US" sz="2400" b="1" dirty="0" err="1" smtClean="0">
                <a:solidFill>
                  <a:srgbClr val="FF0000"/>
                </a:solidFill>
              </a:rPr>
              <a:t>Keyman</a:t>
            </a:r>
            <a:r>
              <a:rPr lang="en-US" sz="2400" b="1" dirty="0" smtClean="0">
                <a:solidFill>
                  <a:srgbClr val="FF0000"/>
                </a:solidFill>
              </a:rPr>
              <a:t> Policy</a:t>
            </a:r>
          </a:p>
          <a:p>
            <a:r>
              <a:rPr lang="en-US" sz="2400" b="1" dirty="0" smtClean="0"/>
              <a:t>if assigned during the term of the policy; with or without consideration-</a:t>
            </a:r>
          </a:p>
          <a:p>
            <a:pPr>
              <a:buNone/>
            </a:pPr>
            <a:r>
              <a:rPr lang="en-US" sz="2400" b="1" dirty="0" smtClean="0"/>
              <a:t>          not exempt </a:t>
            </a:r>
          </a:p>
          <a:p>
            <a:pPr>
              <a:buNone/>
            </a:pPr>
            <a:r>
              <a:rPr lang="en-US" sz="2400" b="1" dirty="0" smtClean="0"/>
              <a:t>          in the hands of </a:t>
            </a:r>
            <a:r>
              <a:rPr lang="en-US" sz="2400" b="1" dirty="0" err="1" smtClean="0"/>
              <a:t>keyman</a:t>
            </a:r>
            <a:r>
              <a:rPr lang="en-US" sz="2400" b="1" dirty="0" smtClean="0"/>
              <a:t>.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066800"/>
            <a:ext cx="4038599" cy="5791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5 : Insertion of Sec.32AC : Investment Allowance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295400"/>
            <a:ext cx="5562600" cy="5562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b="1" dirty="0" smtClean="0"/>
              <a:t>15% of P &amp; M </a:t>
            </a:r>
          </a:p>
          <a:p>
            <a:r>
              <a:rPr lang="en-US" b="1" dirty="0" smtClean="0"/>
              <a:t>Investment More than 100 Cr. </a:t>
            </a:r>
          </a:p>
          <a:p>
            <a:r>
              <a:rPr lang="en-US" b="1" dirty="0" smtClean="0"/>
              <a:t>In New Plant &amp; Machinery ( Not to be sold for 5 years)</a:t>
            </a:r>
          </a:p>
          <a:p>
            <a:endParaRPr lang="en-US" sz="1400" b="1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1-4-13 to 31-3-14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1-4-14 to 31-3-15</a:t>
            </a:r>
          </a:p>
          <a:p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What if investment is only Rs.95 cr. </a:t>
            </a:r>
            <a:r>
              <a:rPr lang="en-US" b="1" dirty="0" err="1" smtClean="0">
                <a:solidFill>
                  <a:srgbClr val="FF0000"/>
                </a:solidFill>
              </a:rPr>
              <a:t>upto</a:t>
            </a:r>
            <a:r>
              <a:rPr lang="en-US" b="1" dirty="0" smtClean="0">
                <a:solidFill>
                  <a:srgbClr val="FF0000"/>
                </a:solidFill>
              </a:rPr>
              <a:t> 31 03 2014?</a:t>
            </a:r>
          </a:p>
          <a:p>
            <a:endParaRPr lang="en-US" b="1" dirty="0" smtClean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743200"/>
            <a:ext cx="2895600" cy="274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000" dirty="0" smtClean="0">
                <a:solidFill>
                  <a:schemeClr val="bg1"/>
                </a:solidFill>
              </a:rPr>
              <a:t>Clause 6 :</a:t>
            </a:r>
            <a:r>
              <a:rPr lang="en-US" sz="3000" b="1" dirty="0" smtClean="0">
                <a:solidFill>
                  <a:schemeClr val="bg1"/>
                </a:solidFill>
              </a:rPr>
              <a:t>Amendment </a:t>
            </a:r>
            <a:r>
              <a:rPr lang="en-US" sz="3000" b="1" dirty="0">
                <a:solidFill>
                  <a:schemeClr val="bg1"/>
                </a:solidFill>
              </a:rPr>
              <a:t>of Sec</a:t>
            </a:r>
            <a:r>
              <a:rPr lang="en-US" sz="3000" b="1" dirty="0" smtClean="0">
                <a:solidFill>
                  <a:schemeClr val="bg1"/>
                </a:solidFill>
              </a:rPr>
              <a:t>. 36</a:t>
            </a:r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56" y="805543"/>
            <a:ext cx="5555343" cy="6019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/>
              <a:t>Recently, the </a:t>
            </a:r>
            <a:r>
              <a:rPr lang="en-US" dirty="0" err="1"/>
              <a:t>Hon’ble</a:t>
            </a:r>
            <a:r>
              <a:rPr lang="en-US" dirty="0"/>
              <a:t> Supreme Court in the case of </a:t>
            </a:r>
            <a:r>
              <a:rPr lang="en-US" b="1" dirty="0" smtClean="0">
                <a:solidFill>
                  <a:srgbClr val="FF0000"/>
                </a:solidFill>
              </a:rPr>
              <a:t>Catholic Syrian Bank </a:t>
            </a:r>
            <a:r>
              <a:rPr lang="en-US" b="1" dirty="0">
                <a:solidFill>
                  <a:srgbClr val="FF0000"/>
                </a:solidFill>
              </a:rPr>
              <a:t>Ltd. (343 ITR 270) </a:t>
            </a:r>
            <a:r>
              <a:rPr lang="en-US" dirty="0"/>
              <a:t>held that the proviso to section 36(1)(</a:t>
            </a:r>
            <a:r>
              <a:rPr lang="en-US" dirty="0" smtClean="0"/>
              <a:t>vii) applies </a:t>
            </a:r>
            <a:r>
              <a:rPr lang="en-US" dirty="0"/>
              <a:t>only to provision made for bad and doubtful debts relating </a:t>
            </a:r>
            <a:r>
              <a:rPr lang="en-US" dirty="0" smtClean="0"/>
              <a:t>to rural </a:t>
            </a:r>
            <a:r>
              <a:rPr lang="en-US" dirty="0"/>
              <a:t>advances. </a:t>
            </a:r>
            <a:endParaRPr lang="en-US" dirty="0" smtClean="0"/>
          </a:p>
          <a:p>
            <a:r>
              <a:rPr lang="en-US" dirty="0" smtClean="0"/>
              <a:t>Thus</a:t>
            </a:r>
            <a:r>
              <a:rPr lang="en-US" dirty="0"/>
              <a:t>, it has been interpreted that both the deductions</a:t>
            </a:r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u/s </a:t>
            </a:r>
            <a:r>
              <a:rPr lang="en-US" b="1" dirty="0">
                <a:solidFill>
                  <a:srgbClr val="FF0000"/>
                </a:solidFill>
              </a:rPr>
              <a:t>36(1)(vii) and u/s 36(1)(</a:t>
            </a:r>
            <a:r>
              <a:rPr lang="en-US" b="1" dirty="0" err="1">
                <a:solidFill>
                  <a:srgbClr val="FF0000"/>
                </a:solidFill>
              </a:rPr>
              <a:t>viia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b="1" dirty="0" smtClean="0">
                <a:solidFill>
                  <a:srgbClr val="FF0000"/>
                </a:solidFill>
              </a:rPr>
              <a:t>   </a:t>
            </a:r>
            <a:r>
              <a:rPr lang="en-US" dirty="0" smtClean="0"/>
              <a:t>	are </a:t>
            </a:r>
            <a:r>
              <a:rPr lang="en-US" dirty="0"/>
              <a:t>independent and </a:t>
            </a:r>
            <a:r>
              <a:rPr lang="en-US" dirty="0" smtClean="0"/>
              <a:t>separate 	deductions</a:t>
            </a:r>
            <a:r>
              <a:rPr lang="en-US" dirty="0"/>
              <a:t>.</a:t>
            </a:r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314" y="1905000"/>
            <a:ext cx="3505200" cy="40386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tx1"/>
                </a:solidFill>
              </a:rPr>
              <a:t>Clause 7 : Amendment of Sec. 40 </a:t>
            </a:r>
            <a:endParaRPr lang="en-US" sz="3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5638800" cy="59436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/>
              <a:t>The Bill proposes to amend section 40 of the Income-tax Act by </a:t>
            </a:r>
            <a:r>
              <a:rPr lang="en-US" dirty="0" smtClean="0"/>
              <a:t>inserting clause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b="1" dirty="0" err="1">
                <a:solidFill>
                  <a:srgbClr val="FF0000"/>
                </a:solidFill>
              </a:rPr>
              <a:t>iib</a:t>
            </a:r>
            <a:r>
              <a:rPr lang="en-US" b="1" dirty="0">
                <a:solidFill>
                  <a:srgbClr val="FF0000"/>
                </a:solidFill>
              </a:rPr>
              <a:t>) </a:t>
            </a:r>
            <a:r>
              <a:rPr lang="en-US" dirty="0"/>
              <a:t>to provide for </a:t>
            </a:r>
            <a:r>
              <a:rPr lang="en-US" b="1" dirty="0">
                <a:solidFill>
                  <a:srgbClr val="FF0000"/>
                </a:solidFill>
              </a:rPr>
              <a:t>disallowance </a:t>
            </a:r>
            <a:r>
              <a:rPr lang="en-US" dirty="0"/>
              <a:t>of any amount:</a:t>
            </a:r>
          </a:p>
          <a:p>
            <a:r>
              <a:rPr lang="en-US" i="1" dirty="0"/>
              <a:t>(A) </a:t>
            </a:r>
            <a:r>
              <a:rPr lang="en-US" dirty="0"/>
              <a:t>paid by way of </a:t>
            </a:r>
            <a:r>
              <a:rPr lang="en-US" b="1" dirty="0">
                <a:solidFill>
                  <a:srgbClr val="FF0000"/>
                </a:solidFill>
              </a:rPr>
              <a:t>royalty, </a:t>
            </a:r>
            <a:r>
              <a:rPr lang="en-US" b="1" dirty="0" err="1">
                <a:solidFill>
                  <a:srgbClr val="FF0000"/>
                </a:solidFill>
              </a:rPr>
              <a:t>licence</a:t>
            </a:r>
            <a:r>
              <a:rPr lang="en-US" b="1" dirty="0">
                <a:solidFill>
                  <a:srgbClr val="FF0000"/>
                </a:solidFill>
              </a:rPr>
              <a:t> fee, service fee, privilege fee, </a:t>
            </a:r>
            <a:r>
              <a:rPr lang="en-US" b="1" dirty="0" smtClean="0">
                <a:solidFill>
                  <a:srgbClr val="FF0000"/>
                </a:solidFill>
              </a:rPr>
              <a:t>service charge </a:t>
            </a:r>
            <a:r>
              <a:rPr lang="en-US" b="1" dirty="0">
                <a:solidFill>
                  <a:srgbClr val="FF0000"/>
                </a:solidFill>
              </a:rPr>
              <a:t>or any other fee</a:t>
            </a:r>
            <a:r>
              <a:rPr lang="en-US" dirty="0"/>
              <a:t> or charge, by whatever name called, which is</a:t>
            </a:r>
          </a:p>
          <a:p>
            <a:r>
              <a:rPr lang="en-US" dirty="0"/>
              <a:t>levied exclusively on; or</a:t>
            </a:r>
          </a:p>
          <a:p>
            <a:r>
              <a:rPr lang="en-US" i="1" dirty="0"/>
              <a:t>(B) </a:t>
            </a:r>
            <a:r>
              <a:rPr lang="en-US" dirty="0"/>
              <a:t>which is appropriated, directly or indirectly, from,</a:t>
            </a:r>
          </a:p>
          <a:p>
            <a:r>
              <a:rPr lang="en-US" dirty="0">
                <a:solidFill>
                  <a:srgbClr val="FF0000"/>
                </a:solidFill>
              </a:rPr>
              <a:t>a State Government undertaking by the State Government</a:t>
            </a:r>
            <a:r>
              <a:rPr lang="en-US" dirty="0" smtClean="0">
                <a:solidFill>
                  <a:srgbClr val="FF0000"/>
                </a:solidFill>
              </a:rPr>
              <a:t>. </a:t>
            </a:r>
            <a:r>
              <a:rPr lang="en-US" b="1" dirty="0" smtClean="0">
                <a:solidFill>
                  <a:schemeClr val="tx1"/>
                </a:solidFill>
              </a:rPr>
              <a:t>Example-&gt;&gt;&gt;&gt;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362200"/>
            <a:ext cx="3124200" cy="3352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1366</TotalTime>
  <Words>2451</Words>
  <Application>Microsoft Office PowerPoint</Application>
  <PresentationFormat>On-screen Show (4:3)</PresentationFormat>
  <Paragraphs>441</Paragraphs>
  <Slides>56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57" baseType="lpstr">
      <vt:lpstr>Office Theme</vt:lpstr>
      <vt:lpstr> CA Surendra Kumar Rakhecha, Surat  carakhecha@yahoo.com Mobile : 98252 34165</vt:lpstr>
      <vt:lpstr>Broad Measures to Collect Major Amount of Tax</vt:lpstr>
      <vt:lpstr>Broad Measures to Collect Major Amount of Tax</vt:lpstr>
      <vt:lpstr>Broad Tax Reforms Likely to Come in Direct Taxes</vt:lpstr>
      <vt:lpstr>Clause 3 : Amendment of Sec.2 : Agricultural Land</vt:lpstr>
      <vt:lpstr>Clause 4 :Amendment of Sec. 10(10D) :  </vt:lpstr>
      <vt:lpstr>Clause 5 : Insertion of Sec.32AC : Investment Allowance</vt:lpstr>
      <vt:lpstr>Clause 6 :Amendment of Sec. 36</vt:lpstr>
      <vt:lpstr>Clause 7 : Amendment of Sec. 40 </vt:lpstr>
      <vt:lpstr>Clause 8 : Insertion of Sec. 43CA </vt:lpstr>
      <vt:lpstr>Clause 9 : Amendment of Sec. 56 : Taxability of immovable property received for inadequate consideration</vt:lpstr>
      <vt:lpstr>Clause 10 : Amendment of Sec. 80C </vt:lpstr>
      <vt:lpstr> Clause 11 : Amendment of Sec. 80CCG :  Rajiv Gandhi Equity Scheme </vt:lpstr>
      <vt:lpstr>Clause 12 : Amendment of Sec.80D  </vt:lpstr>
      <vt:lpstr>Clause 13 : Insertion of Sec.80EE  </vt:lpstr>
      <vt:lpstr>Clause 14 : Amendment of Sec. 80G </vt:lpstr>
      <vt:lpstr>Clause 15: Amendment of Sec.80GGB  </vt:lpstr>
      <vt:lpstr>Clause 16: Amendment of Sec.80GGC  </vt:lpstr>
      <vt:lpstr>Clause 17 : Amendment of Sec. 80IA : Extension of sunset date for tax holiday for power sector : 1 Year</vt:lpstr>
      <vt:lpstr>Clause 18 : Amendment of Sec.80JJAA : 30% Deduction of Wages paid to New REGULAR workmen </vt:lpstr>
      <vt:lpstr>Clause 19 &amp; 20 :Amendment of Sec. 87 and Insertion of Sec. 87A</vt:lpstr>
      <vt:lpstr>Clause 21 :Amendment of Sec.90</vt:lpstr>
      <vt:lpstr>Clause 22  :Insertion/Amendment of Sec.90A</vt:lpstr>
      <vt:lpstr>Clause 23 : Omission of Chapter X-A relating to General Anti Avoidance Rule </vt:lpstr>
      <vt:lpstr>Clause 24 :Insertion of New Chapter X-A : 1-4-2016</vt:lpstr>
      <vt:lpstr>Clause 25 : Amendment of Sec.115A  </vt:lpstr>
      <vt:lpstr>Clause 26 : Amendment of Sec.115BBD (Finance Act, 2011 &amp; Extended by Finance Act,2012) : Extended for  1 more year</vt:lpstr>
      <vt:lpstr>Clause 27 : Amendment of Sec.115O  </vt:lpstr>
      <vt:lpstr>Clause 28 : :Insertion of New Chapter XII-DA :  Special Provisions on Tax on Distributed Income of Domestic Company for Buy-Back of Shares </vt:lpstr>
      <vt:lpstr>Clause 30 : Insertion of New Chapter XII-EA :  Special Provisions on Distributed Income by  Securitization Trusts</vt:lpstr>
      <vt:lpstr>Clause 29 : Amendment of Sec.115R</vt:lpstr>
      <vt:lpstr>Clause 30 : Insertion of New Chapter XII-EA </vt:lpstr>
      <vt:lpstr>Clause 31 : Amendment of Sec.132B  (w.e.f. 1-6-2013)</vt:lpstr>
      <vt:lpstr>Clause 32 : Amendment of Sec.139</vt:lpstr>
      <vt:lpstr>Clause 33 : Amendment of Sec. 142(2A) : Special Audit</vt:lpstr>
      <vt:lpstr>Clause 34 : Omission of Sec. 144BA</vt:lpstr>
      <vt:lpstr>Clause 35 :Insertion of new Sec. 144BA : GAAR</vt:lpstr>
      <vt:lpstr>Clause 36 : Amendment of Sec.144C</vt:lpstr>
      <vt:lpstr>Clause 37 : Amendment of Sec.153  </vt:lpstr>
      <vt:lpstr>Clause 38 : Amendment of Sec.153B  </vt:lpstr>
      <vt:lpstr>Clause 39 : Amendment of Sec.153D  :  Search or Requisition</vt:lpstr>
      <vt:lpstr>Clause 40 : Amendment of Sec.167C  </vt:lpstr>
      <vt:lpstr>Clause 41 : Amendment of Sec.179  </vt:lpstr>
      <vt:lpstr>Clause 42 : Insertion of  New Sec.194 IA  </vt:lpstr>
      <vt:lpstr>Clause 43 : Amendment of Sec.194LC  </vt:lpstr>
      <vt:lpstr>Clause 44 : Amendment of Sec. 245N </vt:lpstr>
      <vt:lpstr>Clause 45 : Amendment of Sec.245R  </vt:lpstr>
      <vt:lpstr>Clause 46 : Amendment of Sec. 246A </vt:lpstr>
      <vt:lpstr>Clause 47 : Amendment of Sec.253  </vt:lpstr>
      <vt:lpstr>Clause 48 : Substitution of new section 271FA</vt:lpstr>
      <vt:lpstr>Clause 49 : Amendment of Sec.295  </vt:lpstr>
      <vt:lpstr>Clause 51 : Amendment of Sec.2  Wealth Tax</vt:lpstr>
      <vt:lpstr>Clause 52 :  Insertion of New Sec. 14A and 14B (WT) </vt:lpstr>
      <vt:lpstr>Thoughts of Politicians             Thoughts of Public on Taxes</vt:lpstr>
      <vt:lpstr>The Difference between the “Needs” of  Two Different Persons on the Same Issue</vt:lpstr>
      <vt:lpstr>Latest Development To Know About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Clause 17 : Insertion of Section 50D</dc:title>
  <dc:creator/>
  <cp:lastModifiedBy>----------</cp:lastModifiedBy>
  <cp:revision>203</cp:revision>
  <dcterms:created xsi:type="dcterms:W3CDTF">2006-08-16T00:00:00Z</dcterms:created>
  <dcterms:modified xsi:type="dcterms:W3CDTF">2013-03-07T14:40:18Z</dcterms:modified>
</cp:coreProperties>
</file>